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3" r:id="rId4"/>
    <p:sldId id="259" r:id="rId5"/>
    <p:sldId id="278" r:id="rId6"/>
    <p:sldId id="279" r:id="rId7"/>
    <p:sldId id="277" r:id="rId8"/>
    <p:sldId id="260" r:id="rId9"/>
    <p:sldId id="261" r:id="rId10"/>
    <p:sldId id="266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7841-A304-4B51-BFF0-82961310E4B3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99E1-4D51-4C91-B3C7-DBB401C935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117D-6B17-4A88-B773-B59A8091CC9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A222-02F4-48EF-9354-E5B137D4B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CFB7-9EF1-44BF-A7F1-078CD6A72651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5C86-7705-4628-A0C7-99E071B4121E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95FF-A293-4BE8-9EF0-D9712293C6BF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B4A0-CA31-40EE-93BB-BD680A9A49C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DC8C-60E1-4DBE-8505-018AC132079C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5D-9491-493C-ACA5-86AF3E61DFE8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442-2401-4EB2-88AA-A374CF3F1F7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51F-8EF3-4EFF-88C2-491AD8DB743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A61C-93CE-4C00-BA25-7C5756558611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300-FA9C-4D07-8D36-8408938CBE36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B8AE-213E-4E10-8BFA-7066723521F0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6B7A-633B-48C6-91CA-F146072359A3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 500 Lecture 11 Theology 1303-1648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E828-EB6C-4862-A366-4C26DCA2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Episode 11: Church of the </a:t>
            </a:r>
            <a:r>
              <a:rPr lang="en-US" dirty="0" err="1" smtClean="0"/>
              <a:t>Gesu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T. Orlando</a:t>
            </a:r>
          </a:p>
          <a:p>
            <a:r>
              <a:rPr lang="en-US" dirty="0" smtClean="0"/>
              <a:t>Music: “A Mighty </a:t>
            </a:r>
            <a:r>
              <a:rPr lang="en-US" smtClean="0"/>
              <a:t>Fortress </a:t>
            </a:r>
            <a:r>
              <a:rPr lang="en-US" smtClean="0"/>
              <a:t>is </a:t>
            </a:r>
            <a:r>
              <a:rPr lang="en-US" dirty="0" smtClean="0"/>
              <a:t>Our God”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Jesuits and Papacy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Jesuit order approved by Pope Paul III in 1540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Jesuits </a:t>
            </a:r>
            <a:r>
              <a:rPr lang="en-US" sz="2600" dirty="0"/>
              <a:t>become the Pope’s ‘Marines’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Missionaries on voyages of discovery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Intellectual leaders in Vatican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Supported new learning, new artistic techniques, in service of renewed Catholic spirituality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Spearheaded a new Catholic confidence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Saints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Religious Art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Penance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Indulgences (properly understood)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153888" cy="23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/>
              <a:t>Catholic Response: </a:t>
            </a:r>
            <a:br>
              <a:rPr lang="en-US" sz="3800" b="1"/>
            </a:br>
            <a:r>
              <a:rPr lang="en-US" sz="3800" b="1"/>
              <a:t>Council of Trent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Called by Pope Paul </a:t>
            </a:r>
            <a:r>
              <a:rPr lang="en-US" sz="2600" dirty="0" smtClean="0"/>
              <a:t>III; closed by </a:t>
            </a:r>
            <a:r>
              <a:rPr lang="en-US" sz="2600" smtClean="0"/>
              <a:t>Pope Pius IV</a:t>
            </a:r>
            <a:endParaRPr lang="en-US" sz="2600" dirty="0"/>
          </a:p>
          <a:p>
            <a:r>
              <a:rPr lang="en-US" sz="2600" dirty="0"/>
              <a:t>Lengthy, intermittent (1545-1563)</a:t>
            </a:r>
          </a:p>
          <a:p>
            <a:pPr lvl="1"/>
            <a:r>
              <a:rPr lang="en-US" sz="2200" dirty="0" smtClean="0"/>
              <a:t>Purpose </a:t>
            </a:r>
            <a:r>
              <a:rPr lang="en-US" sz="2200" dirty="0"/>
              <a:t>was both to address reform of practice and to uphold Catholic doctrine</a:t>
            </a:r>
          </a:p>
          <a:p>
            <a:pPr lvl="1"/>
            <a:r>
              <a:rPr lang="en-US" sz="2200" dirty="0"/>
              <a:t>Developed in several sessions</a:t>
            </a:r>
          </a:p>
          <a:p>
            <a:r>
              <a:rPr lang="en-US" sz="2600" dirty="0"/>
              <a:t>Jesuits play a major theological role at Trent; encouraged explicit statement of Catholic doctrine in opposition to Protestant views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3A2-5585-49F4-A25E-DCD1AF1B5306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2629694"/>
            <a:ext cx="2095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Key Theological Statements from Trent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Scripture and tradition</a:t>
            </a:r>
          </a:p>
          <a:p>
            <a:r>
              <a:rPr lang="en-US" sz="2600" dirty="0"/>
              <a:t>Sacraments are effect through performance of sacramental action, “ex </a:t>
            </a:r>
            <a:r>
              <a:rPr lang="en-US" sz="2600" dirty="0" err="1"/>
              <a:t>opere</a:t>
            </a:r>
            <a:r>
              <a:rPr lang="en-US" sz="2600" dirty="0"/>
              <a:t> </a:t>
            </a:r>
            <a:r>
              <a:rPr lang="en-US" sz="2600" dirty="0" err="1"/>
              <a:t>operato</a:t>
            </a:r>
            <a:r>
              <a:rPr lang="en-US" sz="2600" dirty="0"/>
              <a:t>” </a:t>
            </a:r>
          </a:p>
          <a:p>
            <a:r>
              <a:rPr lang="en-US" sz="2600" dirty="0"/>
              <a:t>Affirmed Mass as sacrifice and transubstantiation </a:t>
            </a:r>
          </a:p>
          <a:p>
            <a:r>
              <a:rPr lang="en-US" sz="2600" dirty="0"/>
              <a:t>Affirmed 7 sacraments</a:t>
            </a:r>
          </a:p>
          <a:p>
            <a:r>
              <a:rPr lang="en-US" sz="2600" dirty="0" smtClean="0"/>
              <a:t>Grace and good </a:t>
            </a:r>
            <a:r>
              <a:rPr lang="en-US" sz="2600" dirty="0"/>
              <a:t>works together with faith brings about salvation</a:t>
            </a:r>
          </a:p>
          <a:p>
            <a:r>
              <a:rPr lang="en-US" sz="2600" dirty="0"/>
              <a:t>Affirmed indulgences and intercession of saints</a:t>
            </a:r>
          </a:p>
          <a:p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F37-A64C-4CAD-B136-135C8DA59A51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710656"/>
            <a:ext cx="2857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Revived Catholic Spirituality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 smtClean="0"/>
              <a:t>St. Teresa </a:t>
            </a:r>
            <a:r>
              <a:rPr lang="en-US" sz="2100" dirty="0"/>
              <a:t>of Avila 1515-1582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Pioneered major reforms of monastic orders (male and female)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Special relationship with John of Cross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Encouraged renewed devotion of Catholics in opposition to Protestants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First woman declared a doctor of Church (1970)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St. John </a:t>
            </a:r>
            <a:r>
              <a:rPr lang="en-US" sz="2100" dirty="0"/>
              <a:t>of Cross 1542-1591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Follower of </a:t>
            </a:r>
            <a:r>
              <a:rPr lang="en-US" sz="2000" dirty="0" smtClean="0"/>
              <a:t>Teresa </a:t>
            </a:r>
            <a:r>
              <a:rPr lang="en-US" sz="2000" dirty="0"/>
              <a:t>of Avila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Mystic and writer of popular devotional works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St. Francis </a:t>
            </a:r>
            <a:r>
              <a:rPr lang="en-US" sz="2100" dirty="0"/>
              <a:t>de Sales 1567-1622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Educated by Jesuits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Argued against Calvinists; bishop </a:t>
            </a:r>
            <a:r>
              <a:rPr lang="en-US" sz="2000" i="1" dirty="0"/>
              <a:t>in absentia</a:t>
            </a:r>
            <a:r>
              <a:rPr lang="en-US" sz="2000" dirty="0"/>
              <a:t> of Geneva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Wrote popular devotional works; </a:t>
            </a:r>
            <a:r>
              <a:rPr lang="en-US" sz="2000" i="1" dirty="0"/>
              <a:t>On Devout Life </a:t>
            </a:r>
            <a:r>
              <a:rPr lang="en-US" sz="2000" dirty="0"/>
              <a:t>very influential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C28-E156-49D8-A07A-6AFF8495AEDE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4" y="2209800"/>
            <a:ext cx="1911879" cy="28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</a:t>
            </a:r>
            <a:r>
              <a:rPr lang="en-US" smtClean="0"/>
              <a:t>of the Gesu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Continues to be the mother Church for Jesuits</a:t>
            </a:r>
          </a:p>
          <a:p>
            <a:r>
              <a:rPr lang="en-US" dirty="0" smtClean="0"/>
              <a:t>Location of many important relics important to Jesuits</a:t>
            </a:r>
          </a:p>
          <a:p>
            <a:pPr lvl="1"/>
            <a:r>
              <a:rPr lang="en-US" dirty="0" smtClean="0"/>
              <a:t>Arm of St. Francis Xavier</a:t>
            </a:r>
          </a:p>
          <a:p>
            <a:r>
              <a:rPr lang="en-US" dirty="0" smtClean="0"/>
              <a:t>A church architecture that Jesuits carried with them throughout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022808" cy="285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Waypoint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Basilica of Our </a:t>
            </a:r>
            <a:r>
              <a:rPr lang="en-US" dirty="0" smtClean="0"/>
              <a:t>Lady of Guadalupe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Militant Fracturing of Western Christendom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 of the Gesu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dirty="0"/>
              <a:t>Located on site that Ignatius of Loyola selected for his Roman headquarters</a:t>
            </a:r>
          </a:p>
          <a:p>
            <a:r>
              <a:rPr lang="en-US" sz="2200" dirty="0"/>
              <a:t>Dedicated in 1584 after 40 years of construction and 6 architects including Michelangelo</a:t>
            </a:r>
          </a:p>
          <a:p>
            <a:r>
              <a:rPr lang="en-US" sz="2200" dirty="0"/>
              <a:t>Mother Church for </a:t>
            </a:r>
            <a:r>
              <a:rPr lang="en-US" sz="2200" dirty="0" smtClean="0"/>
              <a:t>Jesuits</a:t>
            </a:r>
          </a:p>
          <a:p>
            <a:r>
              <a:rPr lang="en-US" sz="2200" dirty="0" smtClean="0"/>
              <a:t>Baroque style</a:t>
            </a:r>
            <a:endParaRPr lang="en-US" sz="22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057400"/>
            <a:ext cx="2610079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St. Ignatius </a:t>
            </a:r>
            <a:r>
              <a:rPr lang="en-US" sz="3800" dirty="0"/>
              <a:t>Loyola (</a:t>
            </a:r>
            <a:r>
              <a:rPr lang="en-US" sz="3800" dirty="0" smtClean="0"/>
              <a:t>1491-1556) </a:t>
            </a:r>
            <a:br>
              <a:rPr lang="en-US" sz="3800" dirty="0" smtClean="0"/>
            </a:br>
            <a:r>
              <a:rPr lang="en-US" sz="3800" dirty="0" smtClean="0"/>
              <a:t>Founder </a:t>
            </a:r>
            <a:r>
              <a:rPr lang="en-US" sz="3800" dirty="0"/>
              <a:t>of a New Order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500" dirty="0"/>
              <a:t>Minor courtier and officer in army; 1521 severely wounded defending Pamplona from French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During </a:t>
            </a:r>
            <a:r>
              <a:rPr lang="en-US" sz="1500" dirty="0" smtClean="0"/>
              <a:t>recovery </a:t>
            </a:r>
            <a:r>
              <a:rPr lang="en-US" sz="1500" dirty="0"/>
              <a:t>Loyola started reading New Testament and </a:t>
            </a:r>
            <a:r>
              <a:rPr lang="en-US" sz="1500" i="1" dirty="0"/>
              <a:t>Lives of Saints</a:t>
            </a:r>
            <a:r>
              <a:rPr lang="en-US" sz="1500" dirty="0"/>
              <a:t> (nothing else to read!)</a:t>
            </a:r>
          </a:p>
          <a:p>
            <a:pPr lvl="1">
              <a:lnSpc>
                <a:spcPct val="80000"/>
              </a:lnSpc>
            </a:pPr>
            <a:r>
              <a:rPr lang="en-US" sz="1300" dirty="0"/>
              <a:t>Once recovered, traveled to Montserrat where he left his sword and gave away his clothes to poor</a:t>
            </a:r>
          </a:p>
          <a:p>
            <a:pPr lvl="1">
              <a:lnSpc>
                <a:spcPct val="80000"/>
              </a:lnSpc>
            </a:pPr>
            <a:r>
              <a:rPr lang="en-US" sz="1300" dirty="0"/>
              <a:t>Lived in a cave near Manresa; had a series of enlightening visions</a:t>
            </a:r>
          </a:p>
          <a:p>
            <a:pPr lvl="1">
              <a:lnSpc>
                <a:spcPct val="80000"/>
              </a:lnSpc>
            </a:pPr>
            <a:r>
              <a:rPr lang="en-US" sz="1300" dirty="0"/>
              <a:t>Briefly went to Holy Land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Decided to return to school, study for priesthood; first at Alcala then at Salamanca</a:t>
            </a:r>
          </a:p>
          <a:p>
            <a:pPr lvl="1">
              <a:lnSpc>
                <a:spcPct val="80000"/>
              </a:lnSpc>
            </a:pPr>
            <a:r>
              <a:rPr lang="en-US" sz="1300" dirty="0"/>
              <a:t>Imprisoned by Inquisition several times for teaching without being licensed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Traveled to University of Paris to continue studies</a:t>
            </a:r>
          </a:p>
          <a:p>
            <a:pPr lvl="1">
              <a:lnSpc>
                <a:spcPct val="80000"/>
              </a:lnSpc>
            </a:pPr>
            <a:r>
              <a:rPr lang="en-US" sz="1300" dirty="0"/>
              <a:t>Shared rooms with Francis Xavier, Peter Faber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Gathered a group of six, Company of Jesus, and Ignatius directed them in </a:t>
            </a:r>
            <a:r>
              <a:rPr lang="en-US" sz="1500" i="1" dirty="0"/>
              <a:t>Spiritual Exercises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500" dirty="0"/>
              <a:t>Traveled to Rome and put themselves at disposal of Pope; approval of order given by Pope Paul III in 1540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Lived in Rome remainder of his life as Director General of Jesuits, by now a world-wide order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Canonized with Francis Xavier by Pope Gregory XV in </a:t>
            </a:r>
            <a:r>
              <a:rPr lang="en-US" sz="1500" dirty="0" smtClean="0"/>
              <a:t>1622; Feast day on July 31</a:t>
            </a:r>
            <a:endParaRPr lang="en-US" sz="1500" dirty="0"/>
          </a:p>
          <a:p>
            <a:pPr>
              <a:lnSpc>
                <a:spcPct val="80000"/>
              </a:lnSpc>
            </a:pPr>
            <a:endParaRPr lang="en-US" sz="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9" y="2133600"/>
            <a:ext cx="2253325" cy="27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Martin Luther </a:t>
            </a:r>
            <a:r>
              <a:rPr lang="en-US" sz="3700" b="1" dirty="0"/>
              <a:t>(1483-1546</a:t>
            </a:r>
            <a:r>
              <a:rPr lang="en-US" sz="3700" b="1" dirty="0" smtClean="0"/>
              <a:t>)</a:t>
            </a:r>
            <a:br>
              <a:rPr lang="en-US" sz="3700" b="1" dirty="0" smtClean="0"/>
            </a:br>
            <a:r>
              <a:rPr lang="en-US" sz="3700" b="1" dirty="0" smtClean="0"/>
              <a:t>Founder of a New Denomination</a:t>
            </a:r>
            <a:endParaRPr lang="en-US" sz="37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3600" dirty="0" smtClean="0"/>
              <a:t>Martin Luther was German</a:t>
            </a:r>
          </a:p>
          <a:p>
            <a:pPr lvl="1"/>
            <a:r>
              <a:rPr lang="en-US" sz="3200" dirty="0" smtClean="0"/>
              <a:t>At a time when ‘Germany’ was a collection of dukedoms </a:t>
            </a:r>
          </a:p>
          <a:p>
            <a:pPr lvl="1"/>
            <a:r>
              <a:rPr lang="en-US" sz="3200" dirty="0" smtClean="0"/>
              <a:t>Nominally united under the HRE</a:t>
            </a:r>
          </a:p>
          <a:p>
            <a:r>
              <a:rPr lang="en-US" sz="3800" dirty="0" smtClean="0"/>
              <a:t>As </a:t>
            </a:r>
            <a:r>
              <a:rPr lang="en-US" sz="3800" dirty="0"/>
              <a:t>a young Augustinian monk, Luther </a:t>
            </a:r>
            <a:r>
              <a:rPr lang="en-US" sz="3800" dirty="0" smtClean="0"/>
              <a:t>struggled </a:t>
            </a:r>
            <a:r>
              <a:rPr lang="en-US" sz="3800" dirty="0"/>
              <a:t>to appease God for his sins</a:t>
            </a:r>
          </a:p>
          <a:p>
            <a:pPr lvl="1"/>
            <a:r>
              <a:rPr lang="en-US" sz="3400" dirty="0"/>
              <a:t>Finally realizes that nothing he can do can appease God; </a:t>
            </a:r>
          </a:p>
          <a:p>
            <a:pPr lvl="1"/>
            <a:r>
              <a:rPr lang="en-US" sz="3400" dirty="0"/>
              <a:t>Salvation must be God’s free gift that one accepts by </a:t>
            </a:r>
            <a:r>
              <a:rPr lang="en-US" sz="3400" dirty="0" smtClean="0"/>
              <a:t>faith</a:t>
            </a:r>
          </a:p>
          <a:p>
            <a:pPr lvl="1"/>
            <a:r>
              <a:rPr lang="en-US" sz="3400" dirty="0" smtClean="0"/>
              <a:t>Theological principle of justification</a:t>
            </a:r>
          </a:p>
          <a:p>
            <a:r>
              <a:rPr lang="en-US" sz="3600" dirty="0" smtClean="0"/>
              <a:t>Disgusted at simony and nepotism of Renaissance Church</a:t>
            </a:r>
          </a:p>
          <a:p>
            <a:pPr lvl="1">
              <a:lnSpc>
                <a:spcPct val="80000"/>
              </a:lnSpc>
            </a:pPr>
            <a:r>
              <a:rPr lang="en-US" sz="3400" dirty="0" smtClean="0"/>
              <a:t>Responds to this situation with 95 Theses (1517)</a:t>
            </a:r>
          </a:p>
          <a:p>
            <a:pPr lvl="1">
              <a:lnSpc>
                <a:spcPct val="80000"/>
              </a:lnSpc>
            </a:pPr>
            <a:r>
              <a:rPr lang="en-US" sz="3400" dirty="0" smtClean="0"/>
              <a:t>Go far beyond denouncing sin of simony and corruption; fundamentally calls into question Rome’s primacy and theology of indulgences;</a:t>
            </a:r>
          </a:p>
          <a:p>
            <a:pPr lvl="1">
              <a:lnSpc>
                <a:spcPct val="80000"/>
              </a:lnSpc>
            </a:pPr>
            <a:r>
              <a:rPr lang="en-US" sz="3400" dirty="0" smtClean="0"/>
              <a:t>Denounces Medieval theology</a:t>
            </a:r>
          </a:p>
          <a:p>
            <a:pPr lvl="1">
              <a:lnSpc>
                <a:spcPct val="80000"/>
              </a:lnSpc>
            </a:pPr>
            <a:r>
              <a:rPr lang="en-US" sz="3400" dirty="0" smtClean="0"/>
              <a:t>Rejects </a:t>
            </a:r>
          </a:p>
          <a:p>
            <a:pPr>
              <a:lnSpc>
                <a:spcPct val="80000"/>
              </a:lnSpc>
            </a:pPr>
            <a:r>
              <a:rPr lang="en-US" sz="3500" dirty="0" smtClean="0"/>
              <a:t>German princes, especially Fredrick the Wise of Saxony, support Luther against Rome and against HRE Charles V</a:t>
            </a:r>
          </a:p>
          <a:p>
            <a:pPr lvl="1">
              <a:lnSpc>
                <a:spcPct val="80000"/>
              </a:lnSpc>
            </a:pPr>
            <a:r>
              <a:rPr lang="en-US" sz="3800" dirty="0" smtClean="0"/>
              <a:t>Violent clashes and battles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E02D-6EAB-4F48-9E1E-1271A1D61EF9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2438401"/>
            <a:ext cx="2370332" cy="255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Protestant Reformation in 16</a:t>
            </a:r>
            <a:r>
              <a:rPr lang="en-US" sz="3800" b="1" baseline="30000" dirty="0" smtClean="0"/>
              <a:t>th</a:t>
            </a:r>
            <a:r>
              <a:rPr lang="en-US" sz="3800" b="1" dirty="0" smtClean="0"/>
              <a:t> C After Luther</a:t>
            </a:r>
            <a:endParaRPr lang="en-US" sz="38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100" dirty="0" smtClean="0"/>
              <a:t>John Calvin (1509-1564)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French lawyer who studied Augustine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Established a ‘holy city’ in Geneva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Geneva in conflict with both Catholic and Lutheran armies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Developed ‘reformed’ approach to Christianity</a:t>
            </a:r>
          </a:p>
          <a:p>
            <a:pPr lvl="1">
              <a:lnSpc>
                <a:spcPct val="80000"/>
              </a:lnSpc>
            </a:pPr>
            <a:r>
              <a:rPr lang="en-US" sz="1700" i="1" dirty="0" smtClean="0"/>
              <a:t>Institutes 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Subsequent denominations include Reformed Dutch Churches, Presbyterianism, Puritans, Huguenots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Henry VIII (1491-1547)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King of England, who opposes  Luther in support of Catholic Church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But splits with Church of ‘King’s Great Matter’ and divorce of Catherine of Aragon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Establishes Church of England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Violently suppresses Catholicism; St. Thomas More and Bishop John Fisher die as martyrs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Subsequent denominations include Anglican, Episcopalian, Methodist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8359-671A-433F-ABC5-360010693AFD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1619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166600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Religious Map of Europe c. 1560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1" name="Picture 4" descr="map19r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00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Jesuit Spirituality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Like Luther, Ignatius was overwhelmed by the profound sense of his own sin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Like Luther, does not believe that being a monk is a guarantee </a:t>
            </a:r>
            <a:r>
              <a:rPr lang="en-US" sz="2600" dirty="0" smtClean="0"/>
              <a:t>of </a:t>
            </a:r>
            <a:r>
              <a:rPr lang="en-US" sz="2600" dirty="0"/>
              <a:t>salvation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But unlike Luther, believes that salvation is found by devotion to society of Church and her mission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Devotion includes attacking corruption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Society includes those below and saints above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Emphasis on engaging mind and emotions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Emphasis on critical self-analysis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Call to action and commitment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9" y="1676400"/>
            <a:ext cx="2009121" cy="341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/>
              <a:t>The </a:t>
            </a:r>
            <a:r>
              <a:rPr lang="en-US" sz="3800" b="1" dirty="0" smtClean="0"/>
              <a:t>Society of Jesus, The Company “Jesuits”</a:t>
            </a:r>
            <a:endParaRPr lang="en-US" sz="3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00" b="1" dirty="0" smtClean="0"/>
              <a:t>“To the Greater Glory of God”</a:t>
            </a:r>
          </a:p>
          <a:p>
            <a:r>
              <a:rPr lang="en-US" sz="2500" b="1" dirty="0" smtClean="0"/>
              <a:t>Education </a:t>
            </a:r>
            <a:r>
              <a:rPr lang="en-US" sz="2500" b="1" dirty="0"/>
              <a:t>very important </a:t>
            </a:r>
            <a:r>
              <a:rPr lang="en-US" sz="2500" b="1" dirty="0" smtClean="0"/>
              <a:t>component of Jesuits</a:t>
            </a:r>
            <a:endParaRPr lang="en-US" sz="2500" b="1" dirty="0"/>
          </a:p>
          <a:p>
            <a:pPr lvl="1"/>
            <a:r>
              <a:rPr lang="en-US" sz="2100" b="1" dirty="0"/>
              <a:t>Children and </a:t>
            </a:r>
            <a:r>
              <a:rPr lang="en-US" sz="2100" b="1" dirty="0" smtClean="0"/>
              <a:t>adults</a:t>
            </a:r>
          </a:p>
          <a:p>
            <a:pPr lvl="1"/>
            <a:r>
              <a:rPr lang="en-US" sz="2100" b="1" dirty="0" smtClean="0"/>
              <a:t>Lay and clerical</a:t>
            </a:r>
            <a:endParaRPr lang="en-US" sz="2100" b="1" dirty="0"/>
          </a:p>
          <a:p>
            <a:r>
              <a:rPr lang="en-US" sz="2500" b="1" dirty="0"/>
              <a:t>Jesuits very focused on work among </a:t>
            </a:r>
            <a:r>
              <a:rPr lang="en-US" sz="2500" b="1" dirty="0" smtClean="0"/>
              <a:t>people in secular society</a:t>
            </a:r>
            <a:endParaRPr lang="en-US" sz="2500" b="1" dirty="0"/>
          </a:p>
          <a:p>
            <a:r>
              <a:rPr lang="en-US" sz="2500" b="1" dirty="0"/>
              <a:t>Jesuit life-style in many ways opposite that of a monastery</a:t>
            </a:r>
          </a:p>
          <a:p>
            <a:pPr lvl="1"/>
            <a:r>
              <a:rPr lang="en-US" sz="2100" b="1" dirty="0"/>
              <a:t>Focus on action in world, rather than contemplation in </a:t>
            </a:r>
            <a:r>
              <a:rPr lang="en-US" sz="2100" b="1" dirty="0" smtClean="0"/>
              <a:t>monastery</a:t>
            </a:r>
          </a:p>
          <a:p>
            <a:pPr lvl="1"/>
            <a:r>
              <a:rPr lang="en-US" sz="2100" b="1" dirty="0" smtClean="0"/>
              <a:t>Jesuits did not have a special ‘dress’</a:t>
            </a:r>
          </a:p>
          <a:p>
            <a:pPr lvl="1"/>
            <a:r>
              <a:rPr lang="en-US" sz="2100" b="1" dirty="0" smtClean="0"/>
              <a:t>Jesuits did not have specified times for gathering for prayer </a:t>
            </a:r>
          </a:p>
          <a:p>
            <a:r>
              <a:rPr lang="en-US" sz="2500" b="1" dirty="0" smtClean="0"/>
              <a:t>Special relationship to papacy</a:t>
            </a:r>
            <a:endParaRPr lang="en-US" sz="2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E828-EB6C-4862-A366-4C26DCA22E0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2" y="2743994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977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Episode 11: Church of the Gesu</vt:lpstr>
      <vt:lpstr>Timeline</vt:lpstr>
      <vt:lpstr>Church of the Gesu</vt:lpstr>
      <vt:lpstr>St. Ignatius Loyola (1491-1556)  Founder of a New Order</vt:lpstr>
      <vt:lpstr>Martin Luther (1483-1546) Founder of a New Denomination</vt:lpstr>
      <vt:lpstr>Protestant Reformation in 16th C After Luther</vt:lpstr>
      <vt:lpstr>Religious Map of Europe c. 1560</vt:lpstr>
      <vt:lpstr>Jesuit Spirituality</vt:lpstr>
      <vt:lpstr>The Society of Jesus, The Company “Jesuits”</vt:lpstr>
      <vt:lpstr>Jesuits and Papacy</vt:lpstr>
      <vt:lpstr>Catholic Response:  Council of Trent</vt:lpstr>
      <vt:lpstr>Key Theological Statements from Trent</vt:lpstr>
      <vt:lpstr>Revived Catholic Spirituality</vt:lpstr>
      <vt:lpstr>Church of the Gesu</vt:lpstr>
      <vt:lpstr>Next Waypoint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11: Church of the Gesu</dc:title>
  <dc:creator>Ann Orlando</dc:creator>
  <cp:lastModifiedBy>Ann Orlando</cp:lastModifiedBy>
  <cp:revision>116</cp:revision>
  <dcterms:created xsi:type="dcterms:W3CDTF">2011-07-03T15:33:26Z</dcterms:created>
  <dcterms:modified xsi:type="dcterms:W3CDTF">2011-08-03T10:24:12Z</dcterms:modified>
</cp:coreProperties>
</file>