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1" r:id="rId4"/>
    <p:sldId id="260" r:id="rId5"/>
    <p:sldId id="276" r:id="rId6"/>
    <p:sldId id="275" r:id="rId7"/>
    <p:sldId id="261" r:id="rId8"/>
    <p:sldId id="274" r:id="rId9"/>
    <p:sldId id="262" r:id="rId10"/>
    <p:sldId id="268" r:id="rId11"/>
    <p:sldId id="272" r:id="rId12"/>
    <p:sldId id="270" r:id="rId13"/>
    <p:sldId id="273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A444D-8A3B-4C60-AC7E-2202B0721763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E604F-FA5C-435E-9923-2428DACDC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5F19-B5B5-4A5C-A939-A6AB9893D8CB}" type="datetime1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500 Lecture 10 Historitcal 1303 - 1648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5EF2-F9C8-400C-A44F-B9F4A6A0C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79C21-AB60-46C4-AC31-328478F766CD}" type="datetime1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500 Lecture 10 Historitcal 1303 - 1648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5EF2-F9C8-400C-A44F-B9F4A6A0C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E5CB-D41A-4F9C-BB85-3ADB20933FEB}" type="datetime1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500 Lecture 10 Historitcal 1303 - 1648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5EF2-F9C8-400C-A44F-B9F4A6A0C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58E6-266A-49F5-9B0A-02BCB0139C4D}" type="datetime1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500 Lecture 10 Historitcal 1303 - 1648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5EF2-F9C8-400C-A44F-B9F4A6A0C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6A6A4-ACA6-4F6D-9BB4-A7E4421E20C9}" type="datetime1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500 Lecture 10 Historitcal 1303 - 1648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5EF2-F9C8-400C-A44F-B9F4A6A0C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9D58-AC01-4985-8966-740C8678C40A}" type="datetime1">
              <a:rPr lang="en-US" smtClean="0"/>
              <a:pPr/>
              <a:t>8/4/2011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500 Lecture 10 Historitcal 1303 - 1648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5EF2-F9C8-400C-A44F-B9F4A6A0C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4839-0197-4761-934B-D4491372C0A3}" type="datetime1">
              <a:rPr lang="en-US" smtClean="0"/>
              <a:pPr/>
              <a:t>8/4/2011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500 Lecture 10 Historitcal 1303 - 1648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5EF2-F9C8-400C-A44F-B9F4A6A0C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9917A-F593-41FB-A91D-FEBE6B38E94A}" type="datetime1">
              <a:rPr lang="en-US" smtClean="0"/>
              <a:pPr/>
              <a:t>8/4/2011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500 Lecture 10 Historitcal 1303 - 1648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5EF2-F9C8-400C-A44F-B9F4A6A0C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49F0-8439-469F-873E-FA99ECF9DC2F}" type="datetime1">
              <a:rPr lang="en-US" smtClean="0"/>
              <a:pPr/>
              <a:t>8/4/2011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500 Lecture 10 Historitcal 1303 - 1648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5EF2-F9C8-400C-A44F-B9F4A6A0C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A6DF-3707-43E0-8DB3-45BF7EA278D9}" type="datetime1">
              <a:rPr lang="en-US" smtClean="0"/>
              <a:pPr/>
              <a:t>8/4/2011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500 Lecture 10 Historitcal 1303 - 1648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5EF2-F9C8-400C-A44F-B9F4A6A0C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DD50-BC0E-4A1C-8423-BF4991FA37DA}" type="datetime1">
              <a:rPr lang="en-US" smtClean="0"/>
              <a:pPr/>
              <a:t>8/4/2011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500 Lecture 10 Historitcal 1303 - 1648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5EF2-F9C8-400C-A44F-B9F4A6A0C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5BE1B-FD7C-498A-BDCE-A4278E808066}" type="datetime1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 500 Lecture 10 Historitcal 1303 - 1648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E5EF2-F9C8-400C-A44F-B9F4A6A0C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Episode 12 Shrine of Our Lady of Guadalupe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Ann T. Orlando</a:t>
            </a:r>
          </a:p>
          <a:p>
            <a:r>
              <a:rPr lang="en-US" dirty="0" smtClean="0"/>
              <a:t>Music: California Mission Music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5EF2-F9C8-400C-A44F-B9F4A6A0C43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/>
              <a:t>Beginning of Missions in Latin America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100" dirty="0"/>
              <a:t>Spanish (and Portuguese in Brazil) subdue Indian cities; establish strong military presence</a:t>
            </a:r>
          </a:p>
          <a:p>
            <a:pPr lvl="1">
              <a:lnSpc>
                <a:spcPct val="90000"/>
              </a:lnSpc>
            </a:pPr>
            <a:r>
              <a:rPr lang="en-US" sz="2100" dirty="0"/>
              <a:t>Western Hemisphere not densely populated</a:t>
            </a:r>
          </a:p>
          <a:p>
            <a:pPr lvl="1">
              <a:lnSpc>
                <a:spcPct val="90000"/>
              </a:lnSpc>
            </a:pPr>
            <a:r>
              <a:rPr lang="en-US" sz="2100" dirty="0"/>
              <a:t>Major civilizations in decline before Spanish arrived</a:t>
            </a:r>
          </a:p>
          <a:p>
            <a:pPr lvl="1">
              <a:lnSpc>
                <a:spcPct val="90000"/>
              </a:lnSpc>
            </a:pPr>
            <a:r>
              <a:rPr lang="en-US" sz="2100" dirty="0"/>
              <a:t>Spanish had superior technology (navigation, weapons</a:t>
            </a:r>
            <a:r>
              <a:rPr lang="en-US" sz="21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100" dirty="0" smtClean="0"/>
              <a:t>Illness</a:t>
            </a:r>
            <a:endParaRPr lang="en-US" sz="2100" dirty="0"/>
          </a:p>
          <a:p>
            <a:pPr>
              <a:lnSpc>
                <a:spcPct val="90000"/>
              </a:lnSpc>
            </a:pPr>
            <a:r>
              <a:rPr lang="en-US" sz="2100" dirty="0"/>
              <a:t>Official policy of Spanish crown (under pressure from Rome) put conversion as top priority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During </a:t>
            </a:r>
            <a:r>
              <a:rPr lang="en-US" sz="2000" dirty="0"/>
              <a:t>early Spanish exploration, Dominicans and Franciscans follow Spanish</a:t>
            </a:r>
          </a:p>
          <a:p>
            <a:pPr>
              <a:lnSpc>
                <a:spcPct val="90000"/>
              </a:lnSpc>
            </a:pPr>
            <a:r>
              <a:rPr lang="en-US" sz="2100" dirty="0" smtClean="0"/>
              <a:t>Dedicated </a:t>
            </a:r>
            <a:r>
              <a:rPr lang="en-US" sz="2100" dirty="0"/>
              <a:t>to evangelization and dignity of potential new converts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073-330C-40D8-A8ED-2AA577E182E7}" type="slidenum">
              <a:rPr lang="en-US" altLang="en-US"/>
              <a:pPr/>
              <a:t>10</a:t>
            </a:fld>
            <a:endParaRPr lang="en-US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0" y="2791619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/>
              <a:t>Development of Uniquely Latin Style of Catholicism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876800" cy="4530725"/>
          </a:xfrm>
        </p:spPr>
        <p:txBody>
          <a:bodyPr/>
          <a:lstStyle/>
          <a:p>
            <a:r>
              <a:rPr lang="en-US" sz="2000" dirty="0"/>
              <a:t>Early missionaries recognized the importance of elaborate ceremonies to Aztecs</a:t>
            </a:r>
          </a:p>
          <a:p>
            <a:pPr lvl="1"/>
            <a:r>
              <a:rPr lang="en-US" sz="1800" dirty="0"/>
              <a:t>Developed liturgy with very colorful ceremonies</a:t>
            </a:r>
          </a:p>
          <a:p>
            <a:r>
              <a:rPr lang="en-US" sz="2000" dirty="0"/>
              <a:t>Incorporated Indian artistic styles into Church decorations</a:t>
            </a:r>
          </a:p>
          <a:p>
            <a:pPr lvl="1"/>
            <a:r>
              <a:rPr lang="en-US" sz="1800" dirty="0"/>
              <a:t>Example: Cusco Cathedral </a:t>
            </a:r>
            <a:r>
              <a:rPr lang="en-US" sz="1800" dirty="0" smtClean="0"/>
              <a:t>(1559) in </a:t>
            </a:r>
            <a:r>
              <a:rPr lang="en-US" sz="1800" dirty="0"/>
              <a:t>Peru, painting of Last Supper</a:t>
            </a:r>
          </a:p>
          <a:p>
            <a:r>
              <a:rPr lang="en-US" sz="2000" dirty="0"/>
              <a:t>By 1600 estimated to be 7,000,000 Indians who were calling themselves </a:t>
            </a:r>
            <a:r>
              <a:rPr lang="en-US" sz="2000" dirty="0" smtClean="0"/>
              <a:t>Catholic Christians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6DD7-241C-4F2A-B7AF-1A3C163565E7}" type="slidenum">
              <a:rPr lang="en-US" altLang="en-US"/>
              <a:pPr/>
              <a:t>11</a:t>
            </a:fld>
            <a:endParaRPr lang="en-US" altLang="en-US"/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9050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b="1"/>
              <a:t>Important Church Leaders in Latin America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sz="2600" dirty="0" err="1"/>
              <a:t>Bartolome</a:t>
            </a:r>
            <a:r>
              <a:rPr lang="en-US" sz="2600" dirty="0"/>
              <a:t> de </a:t>
            </a:r>
            <a:r>
              <a:rPr lang="en-US" sz="2600" dirty="0" err="1"/>
              <a:t>las</a:t>
            </a:r>
            <a:r>
              <a:rPr lang="en-US" sz="2600" dirty="0"/>
              <a:t> Casa (1474–1566)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Dominican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Fought for just treatment of Indians in Caribbean and Mexico</a:t>
            </a:r>
          </a:p>
          <a:p>
            <a:pPr>
              <a:lnSpc>
                <a:spcPct val="80000"/>
              </a:lnSpc>
            </a:pPr>
            <a:r>
              <a:rPr lang="en-US" sz="2600" dirty="0" smtClean="0"/>
              <a:t>St</a:t>
            </a:r>
            <a:r>
              <a:rPr lang="en-US" sz="2600" dirty="0"/>
              <a:t>. Peter Claver (1580–1654) Jesuit in Columbia; ministry to slaves from Africa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St. Rose of Lima (1586-1617) and St. Martin de </a:t>
            </a:r>
            <a:r>
              <a:rPr lang="en-US" sz="2600" dirty="0" err="1"/>
              <a:t>Porres</a:t>
            </a:r>
            <a:r>
              <a:rPr lang="en-US" sz="2600" dirty="0"/>
              <a:t> (1579-1639</a:t>
            </a:r>
            <a:r>
              <a:rPr lang="en-US" sz="2600" dirty="0" smtClean="0"/>
              <a:t>), both Dominicans, </a:t>
            </a:r>
            <a:r>
              <a:rPr lang="en-US" sz="2600" dirty="0"/>
              <a:t>in Peru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Blessed </a:t>
            </a:r>
            <a:r>
              <a:rPr lang="en-US" sz="2600" dirty="0" err="1"/>
              <a:t>Junipero</a:t>
            </a:r>
            <a:r>
              <a:rPr lang="en-US" sz="2600" dirty="0"/>
              <a:t> Serra (1713-1784) Franciscan, established California missions</a:t>
            </a:r>
          </a:p>
          <a:p>
            <a:pPr>
              <a:lnSpc>
                <a:spcPct val="80000"/>
              </a:lnSpc>
            </a:pPr>
            <a:endParaRPr lang="en-US" sz="2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01CC-0BF3-46D5-8F90-A89D2F36EC40}" type="slidenum">
              <a:rPr lang="en-US" altLang="en-US"/>
              <a:pPr/>
              <a:t>12</a:t>
            </a:fld>
            <a:endParaRPr lang="en-US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767806"/>
            <a:ext cx="1905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Basilica of Our Lady of Guadalupe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Our Lady of Guadalupe is a national symbol in Mexico</a:t>
            </a:r>
          </a:p>
          <a:p>
            <a:r>
              <a:rPr lang="en-US" dirty="0" smtClean="0"/>
              <a:t>Original basilica built in 1536</a:t>
            </a:r>
          </a:p>
          <a:p>
            <a:pPr lvl="1"/>
            <a:r>
              <a:rPr lang="en-US" dirty="0" smtClean="0"/>
              <a:t>But so many pilgrims come to Guadalupe that a new basilica was built in 1976</a:t>
            </a:r>
          </a:p>
          <a:p>
            <a:r>
              <a:rPr lang="en-US" dirty="0" smtClean="0"/>
              <a:t>1946, Our Lady of Guadalupe declared Patroness of Americas by Pope Pius XII</a:t>
            </a:r>
          </a:p>
          <a:p>
            <a:pPr lvl="1"/>
            <a:r>
              <a:rPr lang="en-US" dirty="0" smtClean="0"/>
              <a:t>Feast Day December 12</a:t>
            </a:r>
          </a:p>
          <a:p>
            <a:r>
              <a:rPr lang="en-US" dirty="0" smtClean="0"/>
              <a:t>2002, Juan Diego canonized by Pope John Paul II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5EF2-F9C8-400C-A44F-B9F4A6A0C43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5" y="2758281"/>
            <a:ext cx="33337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Waypoint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Vatican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5EF2-F9C8-400C-A44F-B9F4A6A0C43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Theme: Voyages of Discovery, Voyages of Evangelization to the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5EF2-F9C8-400C-A44F-B9F4A6A0C43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Apparition of Mary to St. Juan Diego at Guadalupe Mexico, 1531</a:t>
            </a:r>
            <a:br>
              <a:rPr lang="en-US" sz="44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45307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St. Juan Diego was an Aztec Indian, new convert</a:t>
            </a:r>
          </a:p>
          <a:p>
            <a:r>
              <a:rPr lang="en-US" sz="2400" dirty="0" smtClean="0"/>
              <a:t>In a series of apparitions near Mexico City, speaking to Juan Diego in his native language, Virgin Mother asks for a shrine</a:t>
            </a:r>
          </a:p>
          <a:p>
            <a:pPr lvl="1"/>
            <a:r>
              <a:rPr lang="en-US" sz="2000" dirty="0" smtClean="0"/>
              <a:t>The local bishop asked for proof</a:t>
            </a:r>
          </a:p>
          <a:p>
            <a:r>
              <a:rPr lang="en-US" sz="2400" dirty="0" smtClean="0"/>
              <a:t>The Virgin told Juan Diego to pick roses and bring them to the bishop; when he did the image of Mary was on his tunic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6234-6A9A-4D05-BAAB-A5BD73F07323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2726" y="1600200"/>
            <a:ext cx="264954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Spanish and Portuguese </a:t>
            </a:r>
            <a:br>
              <a:rPr lang="en-US" b="1" dirty="0" smtClean="0"/>
            </a:br>
            <a:r>
              <a:rPr lang="en-US" b="1" dirty="0" smtClean="0"/>
              <a:t>Voyages of Discovery 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100" dirty="0" smtClean="0"/>
              <a:t>Driven by economics,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Searching for a </a:t>
            </a:r>
            <a:r>
              <a:rPr lang="en-US" sz="2000" dirty="0" smtClean="0"/>
              <a:t>sea </a:t>
            </a:r>
            <a:r>
              <a:rPr lang="en-US" sz="2000" dirty="0" smtClean="0"/>
              <a:t>route to reduce time and cost of spice trade with Orient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Disruption and increased cost of overland route by Ottomans in 15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 C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dirty="0" smtClean="0"/>
              <a:t>In 15</a:t>
            </a:r>
            <a:r>
              <a:rPr lang="en-US" sz="2100" baseline="30000" dirty="0" smtClean="0"/>
              <a:t>th</a:t>
            </a:r>
            <a:r>
              <a:rPr lang="en-US" sz="2100" dirty="0" smtClean="0"/>
              <a:t> and 16</a:t>
            </a:r>
            <a:r>
              <a:rPr lang="en-US" sz="2100" baseline="30000" dirty="0" smtClean="0"/>
              <a:t>th</a:t>
            </a:r>
            <a:r>
              <a:rPr lang="en-US" sz="2100" dirty="0" smtClean="0"/>
              <a:t> C Spain and Portugal leading European ‘super powers’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Most other Western European countries preoccupied with wars and Reformation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Renewed strength after expulsion of Muslims from Portugal and Spain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dirty="0" smtClean="0"/>
              <a:t>No </a:t>
            </a:r>
            <a:r>
              <a:rPr lang="en-US" sz="2100" dirty="0" smtClean="0"/>
              <a:t>educated person in Europe thought the earth was flat (see ST </a:t>
            </a:r>
            <a:r>
              <a:rPr lang="en-US" sz="2100" dirty="0" err="1" smtClean="0"/>
              <a:t>Ia</a:t>
            </a:r>
            <a:r>
              <a:rPr lang="en-US" sz="2100" dirty="0" smtClean="0"/>
              <a:t> Q1  a1)</a:t>
            </a:r>
          </a:p>
          <a:p>
            <a:pPr lvl="1">
              <a:lnSpc>
                <a:spcPct val="80000"/>
              </a:lnSpc>
            </a:pPr>
            <a:r>
              <a:rPr lang="en-US" sz="1700" dirty="0" smtClean="0"/>
              <a:t>Real question was how to sail all the way to China from Europe</a:t>
            </a:r>
          </a:p>
          <a:p>
            <a:pPr lvl="1">
              <a:lnSpc>
                <a:spcPct val="80000"/>
              </a:lnSpc>
            </a:pPr>
            <a:r>
              <a:rPr lang="en-US" sz="1700" dirty="0" smtClean="0"/>
              <a:t>Portuguese went east around Africa</a:t>
            </a:r>
          </a:p>
          <a:p>
            <a:pPr lvl="1">
              <a:lnSpc>
                <a:spcPct val="80000"/>
              </a:lnSpc>
            </a:pPr>
            <a:r>
              <a:rPr lang="en-US" sz="1700" dirty="0" smtClean="0"/>
              <a:t>Spanish (Columbus) went west across the Atlantic</a:t>
            </a:r>
          </a:p>
          <a:p>
            <a:r>
              <a:rPr lang="en-US" sz="2000" dirty="0" smtClean="0"/>
              <a:t>In 15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and early 16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 Dominican and Franciscans were primary Catholic missionary orders</a:t>
            </a:r>
          </a:p>
          <a:p>
            <a:pPr lvl="1"/>
            <a:r>
              <a:rPr lang="en-US" sz="1800" dirty="0" smtClean="0"/>
              <a:t>In later 16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C Jesuits dominated missions</a:t>
            </a:r>
          </a:p>
          <a:p>
            <a:pPr eaLnBrk="1" hangingPunct="1">
              <a:lnSpc>
                <a:spcPct val="80000"/>
              </a:lnSpc>
            </a:pPr>
            <a:endParaRPr lang="en-US" sz="2100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209800"/>
            <a:ext cx="3889375" cy="237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5EF2-F9C8-400C-A44F-B9F4A6A0C43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800" b="1" dirty="0" smtClean="0"/>
              <a:t>Map of Voyages  15</a:t>
            </a:r>
            <a:r>
              <a:rPr lang="en-US" sz="3800" b="1" baseline="30000" dirty="0" smtClean="0"/>
              <a:t>th</a:t>
            </a:r>
            <a:r>
              <a:rPr lang="en-US" sz="3800" b="1" dirty="0" smtClean="0"/>
              <a:t> and 16</a:t>
            </a:r>
            <a:r>
              <a:rPr lang="en-US" sz="3800" b="1" baseline="30000" dirty="0" smtClean="0"/>
              <a:t>th</a:t>
            </a:r>
            <a:r>
              <a:rPr lang="en-US" sz="3800" b="1" dirty="0" smtClean="0"/>
              <a:t> C</a:t>
            </a:r>
            <a:br>
              <a:rPr lang="en-US" sz="3800" b="1" dirty="0" smtClean="0"/>
            </a:br>
            <a:r>
              <a:rPr lang="en-US" sz="2200" b="1" dirty="0" smtClean="0"/>
              <a:t>www.jcg.jersey.sch.uk/subjects/history/discovery.html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701" name="Picture 4" descr="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467600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5EF2-F9C8-400C-A44F-B9F4A6A0C43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</a:t>
            </a:r>
            <a:r>
              <a:rPr lang="en-US" dirty="0"/>
              <a:t>of Papacy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Pope </a:t>
            </a:r>
            <a:r>
              <a:rPr lang="en-US" sz="2000" dirty="0"/>
              <a:t>Alexander VI </a:t>
            </a:r>
            <a:r>
              <a:rPr lang="en-US" sz="2000" dirty="0" smtClean="0"/>
              <a:t>and 1494  </a:t>
            </a:r>
            <a:r>
              <a:rPr lang="en-US" sz="2000" dirty="0"/>
              <a:t>Line of Demarcation, but he also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Declared that </a:t>
            </a:r>
            <a:r>
              <a:rPr lang="en-US" sz="1900" dirty="0" smtClean="0"/>
              <a:t>natives </a:t>
            </a:r>
            <a:r>
              <a:rPr lang="en-US" sz="1900" dirty="0"/>
              <a:t>have souls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/>
              <a:t>Encouraged kings of Spain and Portugal to include </a:t>
            </a:r>
            <a:r>
              <a:rPr lang="en-US" sz="1900" dirty="0"/>
              <a:t>missionaries in earliest voyages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Pope Paul III in 1537 Affirmed the right of Indians to liberty and property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Pope Gregory XIV encouraged ordination of native sons in 1576</a:t>
            </a:r>
            <a:r>
              <a:rPr lang="en-US" sz="2000" dirty="0" smtClean="0"/>
              <a:t>;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Pope Gregory XV established Congregation of Faith in 1622 to encourage missions, especially process of enculturation as Spanish and Portuguese power waned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0B7A-A632-4C31-B75F-F5D3F50FBDA4}" type="slidenum">
              <a:rPr lang="en-US" altLang="en-US"/>
              <a:pPr/>
              <a:t>6</a:t>
            </a:fld>
            <a:endParaRPr lang="en-US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057400"/>
            <a:ext cx="3867027" cy="199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Portuguese Voyages of Discovery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2600" dirty="0" smtClean="0"/>
              <a:t>Prince Henry the Navigator (d. 1460)</a:t>
            </a:r>
          </a:p>
          <a:p>
            <a:pPr lvl="1" eaLnBrk="1" hangingPunct="1"/>
            <a:r>
              <a:rPr lang="en-US" sz="2200" dirty="0" smtClean="0"/>
              <a:t>Encourages exploration of West Africa</a:t>
            </a:r>
          </a:p>
          <a:p>
            <a:pPr lvl="1" eaLnBrk="1" hangingPunct="1"/>
            <a:r>
              <a:rPr lang="en-US" sz="2200" dirty="0" smtClean="0"/>
              <a:t>Significantly improves navigation instruments</a:t>
            </a:r>
          </a:p>
          <a:p>
            <a:pPr eaLnBrk="1" hangingPunct="1"/>
            <a:r>
              <a:rPr lang="en-US" sz="2600" dirty="0" smtClean="0"/>
              <a:t>Vasco de Gama rounds Cape of Good Hope 1487</a:t>
            </a:r>
          </a:p>
          <a:p>
            <a:pPr lvl="1" eaLnBrk="1" hangingPunct="1"/>
            <a:r>
              <a:rPr lang="en-US" sz="2200" dirty="0" smtClean="0"/>
              <a:t>Portuguese explore much of southern Africa, especially Congo and Angola</a:t>
            </a:r>
          </a:p>
          <a:p>
            <a:pPr eaLnBrk="1" hangingPunct="1"/>
            <a:r>
              <a:rPr lang="en-US" sz="2600" dirty="0" smtClean="0"/>
              <a:t>Early 16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C Portuguese voyages to India, Japan China</a:t>
            </a:r>
          </a:p>
          <a:p>
            <a:pPr eaLnBrk="1" hangingPunct="1"/>
            <a:r>
              <a:rPr lang="en-US" sz="2600" dirty="0" smtClean="0"/>
              <a:t>Magellan’s expedition circumnavigates globe 1519 - 1522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0"/>
            <a:ext cx="4255582" cy="187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5EF2-F9C8-400C-A44F-B9F4A6A0C43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St. Francis Xavier (1506-1552) 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en-US" sz="2400" dirty="0" smtClean="0"/>
              <a:t>Born in Spain</a:t>
            </a:r>
          </a:p>
          <a:p>
            <a:pPr eaLnBrk="1" hangingPunct="1"/>
            <a:r>
              <a:rPr lang="en-US" sz="2400" dirty="0" smtClean="0"/>
              <a:t>Met Ignatius Loyola at University of Paris; Francis Xavier was one of original members of Jesuits</a:t>
            </a:r>
          </a:p>
          <a:p>
            <a:pPr eaLnBrk="1" hangingPunct="1"/>
            <a:r>
              <a:rPr lang="en-US" sz="2400" dirty="0" smtClean="0"/>
              <a:t>At request of King of Portugal, Francis Xavier was appointed as missionary to Eastern peoples by Pope Paul III in 1541</a:t>
            </a:r>
          </a:p>
          <a:p>
            <a:pPr eaLnBrk="1" hangingPunct="1"/>
            <a:r>
              <a:rPr lang="en-US" sz="2400" dirty="0" smtClean="0"/>
              <a:t>Preached and established missions in India, Sri Lanka, Philippines and Japan.  Died waiting to enter China</a:t>
            </a:r>
          </a:p>
          <a:p>
            <a:pPr eaLnBrk="1" hangingPunct="1"/>
            <a:r>
              <a:rPr lang="en-US" sz="2400" dirty="0" smtClean="0"/>
              <a:t>Remains returned to Goa, while arm sent to Rome, Church of </a:t>
            </a:r>
            <a:r>
              <a:rPr lang="en-US" sz="2400" dirty="0" err="1" smtClean="0"/>
              <a:t>Gesu</a:t>
            </a:r>
            <a:r>
              <a:rPr lang="en-US" sz="24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5AF68-BAEC-4439-9396-6E31B77D0C8B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5" y="2886869"/>
            <a:ext cx="33337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Spanish Voyages of Discovery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900" b="1" dirty="0" smtClean="0"/>
              <a:t>Columbus’ First Voyage of Discovery October 1492 to Caribbean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b="1" dirty="0" smtClean="0"/>
              <a:t>Second voyage he takes Dominicans with him to convert ‘Indians’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b="1" dirty="0" smtClean="0"/>
              <a:t>Columbus believed he had reached India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b="1" dirty="0" smtClean="0"/>
              <a:t>Cortez conquers Mexico, 1519-1521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b="1" dirty="0" smtClean="0"/>
              <a:t>Pizarro conquers Peru 1532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b="1" dirty="0" smtClean="0"/>
              <a:t>By 1600 Spanish had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b="1" dirty="0" smtClean="0"/>
              <a:t>Established footholds in much of North America (California, Arizona, New Mexico, Texas, Florida)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b="1" dirty="0" smtClean="0"/>
              <a:t>Thriving large communities throughout Mexico, Central and South America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b="1" dirty="0" smtClean="0"/>
              <a:t>Santa Fe, New Mexico is oldest capitol city in U.S.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b="1" dirty="0" smtClean="0"/>
              <a:t>By comparison,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b="1" dirty="0" smtClean="0"/>
              <a:t>Jamestown founded 1607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b="1" dirty="0" smtClean="0"/>
              <a:t>Quebec founded 1608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b="1" dirty="0" smtClean="0"/>
              <a:t>Plymouth founded 1620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b="1" dirty="0" smtClean="0"/>
              <a:t>Montreal founded 1642</a:t>
            </a:r>
          </a:p>
          <a:p>
            <a:pPr eaLnBrk="1" hangingPunct="1">
              <a:lnSpc>
                <a:spcPct val="80000"/>
              </a:lnSpc>
            </a:pPr>
            <a:endParaRPr lang="en-US" sz="1900" b="1" dirty="0" smtClean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75" y="2239169"/>
            <a:ext cx="238125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5EF2-F9C8-400C-A44F-B9F4A6A0C43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864</Words>
  <Application>Microsoft Office PowerPoint</Application>
  <PresentationFormat>On-screen Show (4:3)</PresentationFormat>
  <Paragraphs>105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Episode 12 Shrine of Our Lady of Guadalupe</vt:lpstr>
      <vt:lpstr>Timeline</vt:lpstr>
      <vt:lpstr>Apparition of Mary to St. Juan Diego at Guadalupe Mexico, 1531 </vt:lpstr>
      <vt:lpstr>Spanish and Portuguese  Voyages of Discovery </vt:lpstr>
      <vt:lpstr>Map of Voyages  15th and 16th C www.jcg.jersey.sch.uk/subjects/history/discovery.html</vt:lpstr>
      <vt:lpstr>Leadership of Papacy</vt:lpstr>
      <vt:lpstr>Portuguese Voyages of Discovery</vt:lpstr>
      <vt:lpstr>St. Francis Xavier (1506-1552) </vt:lpstr>
      <vt:lpstr>Spanish Voyages of Discovery</vt:lpstr>
      <vt:lpstr>Beginning of Missions in Latin America</vt:lpstr>
      <vt:lpstr>Development of Uniquely Latin Style of Catholicism</vt:lpstr>
      <vt:lpstr>Important Church Leaders in Latin America</vt:lpstr>
      <vt:lpstr>Basilica of Our Lady of Guadalupe Today</vt:lpstr>
      <vt:lpstr>Next Waypoint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Episode 12 Our Lady of Guadalupe</dc:title>
  <dc:creator>Ann Orlando</dc:creator>
  <cp:lastModifiedBy>Ann Orlando</cp:lastModifiedBy>
  <cp:revision>70</cp:revision>
  <dcterms:created xsi:type="dcterms:W3CDTF">2011-07-05T12:05:07Z</dcterms:created>
  <dcterms:modified xsi:type="dcterms:W3CDTF">2011-08-04T10:09:09Z</dcterms:modified>
</cp:coreProperties>
</file>