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8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3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46F1-1D0E-4177-8B0D-7844DD2BD34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F651-C1CB-410B-A876-D265447E8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46F1-1D0E-4177-8B0D-7844DD2BD34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F651-C1CB-410B-A876-D265447E8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46F1-1D0E-4177-8B0D-7844DD2BD34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F651-C1CB-410B-A876-D265447E8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46F1-1D0E-4177-8B0D-7844DD2BD34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F651-C1CB-410B-A876-D265447E8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46F1-1D0E-4177-8B0D-7844DD2BD34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F651-C1CB-410B-A876-D265447E8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46F1-1D0E-4177-8B0D-7844DD2BD34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F651-C1CB-410B-A876-D265447E8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46F1-1D0E-4177-8B0D-7844DD2BD34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F651-C1CB-410B-A876-D265447E8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46F1-1D0E-4177-8B0D-7844DD2BD34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F651-C1CB-410B-A876-D265447E8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46F1-1D0E-4177-8B0D-7844DD2BD34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F651-C1CB-410B-A876-D265447E8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46F1-1D0E-4177-8B0D-7844DD2BD34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F651-C1CB-410B-A876-D265447E8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46F1-1D0E-4177-8B0D-7844DD2BD34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F651-C1CB-410B-A876-D265447E8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46F1-1D0E-4177-8B0D-7844DD2BD34C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F651-C1CB-410B-A876-D265447E8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Episode 13: St. Peter’s Basilica and the Vatican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Ann T. Orlando</a:t>
            </a:r>
          </a:p>
          <a:p>
            <a:r>
              <a:rPr lang="en-US" dirty="0" smtClean="0"/>
              <a:t>Music “Thou Art the Christ, O Lord”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Vatican Councils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First Vatican Council</a:t>
            </a:r>
          </a:p>
          <a:p>
            <a:pPr lvl="1"/>
            <a:r>
              <a:rPr lang="en-US" dirty="0" smtClean="0"/>
              <a:t>Convened by Pope Pius IX in 1869</a:t>
            </a:r>
          </a:p>
          <a:p>
            <a:pPr lvl="1"/>
            <a:r>
              <a:rPr lang="en-US" dirty="0" smtClean="0"/>
              <a:t>Concerned about errors arising from secularization in modern world</a:t>
            </a:r>
          </a:p>
          <a:p>
            <a:pPr lvl="1"/>
            <a:r>
              <a:rPr lang="en-US" dirty="0" smtClean="0"/>
              <a:t>Affirmed doctrine of papal infallibility</a:t>
            </a:r>
          </a:p>
          <a:p>
            <a:pPr lvl="1"/>
            <a:r>
              <a:rPr lang="en-US" dirty="0" smtClean="0"/>
              <a:t>Council was suspended in 1870 during the turmoil of the unification of Italy and loss of the Papal States</a:t>
            </a:r>
          </a:p>
          <a:p>
            <a:r>
              <a:rPr lang="en-US" dirty="0" smtClean="0"/>
              <a:t>Second Vatican Council </a:t>
            </a:r>
          </a:p>
          <a:p>
            <a:pPr lvl="1"/>
            <a:r>
              <a:rPr lang="en-US" dirty="0" smtClean="0"/>
              <a:t>Convened by Pope John XXIII in 1959</a:t>
            </a:r>
          </a:p>
          <a:p>
            <a:pPr lvl="1"/>
            <a:r>
              <a:rPr lang="en-US" dirty="0" smtClean="0"/>
              <a:t>Concerned about errors arising from secularization in modern world, especially communism and materialism</a:t>
            </a:r>
          </a:p>
          <a:p>
            <a:pPr lvl="1"/>
            <a:r>
              <a:rPr lang="en-US" dirty="0" smtClean="0"/>
              <a:t>Touched many aspects of Catholic life and relation to modern world</a:t>
            </a:r>
          </a:p>
          <a:p>
            <a:pPr lvl="1"/>
            <a:r>
              <a:rPr lang="en-US" dirty="0" smtClean="0"/>
              <a:t>Council was closed by Pope Paul IV in 1965</a:t>
            </a:r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7823"/>
            <a:ext cx="4038600" cy="269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Papal Infallibility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Pope proclaims an extraordinary teaching </a:t>
            </a:r>
            <a:r>
              <a:rPr lang="en-US" i="1" dirty="0" smtClean="0"/>
              <a:t>ex cathedra</a:t>
            </a:r>
            <a:r>
              <a:rPr lang="en-US" dirty="0" smtClean="0"/>
              <a:t>, that is from the Chair of Peter in matter of faith and morals</a:t>
            </a:r>
          </a:p>
          <a:p>
            <a:r>
              <a:rPr lang="en-US" dirty="0" smtClean="0"/>
              <a:t>Only two extraordinary declarations since Vatican I</a:t>
            </a:r>
          </a:p>
          <a:p>
            <a:pPr lvl="1"/>
            <a:r>
              <a:rPr lang="en-US" dirty="0" smtClean="0"/>
              <a:t>Pope Pius IX and Immaculate Conception of Mary</a:t>
            </a:r>
          </a:p>
          <a:p>
            <a:pPr lvl="1"/>
            <a:r>
              <a:rPr lang="en-US" dirty="0" smtClean="0"/>
              <a:t>Pope Pius XII and the Assumption of Mary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057400"/>
            <a:ext cx="2825348" cy="29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Papacy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Pope Leo XIII (1878-1903)</a:t>
            </a:r>
          </a:p>
          <a:p>
            <a:pPr lvl="1"/>
            <a:r>
              <a:rPr lang="en-US" dirty="0" smtClean="0"/>
              <a:t>Modern social teachings in encyclical </a:t>
            </a:r>
            <a:r>
              <a:rPr lang="en-US" i="1" dirty="0" err="1" smtClean="0"/>
              <a:t>Rerum</a:t>
            </a:r>
            <a:r>
              <a:rPr lang="en-US" i="1" dirty="0" smtClean="0"/>
              <a:t> </a:t>
            </a:r>
            <a:r>
              <a:rPr lang="en-US" i="1" dirty="0" err="1" smtClean="0"/>
              <a:t>Novarum</a:t>
            </a:r>
            <a:endParaRPr lang="en-US" i="1" dirty="0" smtClean="0"/>
          </a:p>
          <a:p>
            <a:r>
              <a:rPr lang="en-US" dirty="0" smtClean="0"/>
              <a:t>Pope St. Pius X (1903-1914)</a:t>
            </a:r>
          </a:p>
          <a:p>
            <a:pPr lvl="1"/>
            <a:r>
              <a:rPr lang="en-US" dirty="0" smtClean="0"/>
              <a:t>Special teachings on the Eucharist, daily communion</a:t>
            </a:r>
          </a:p>
          <a:p>
            <a:r>
              <a:rPr lang="en-US" dirty="0" smtClean="0"/>
              <a:t>Pope Pius XII (1939-1958)</a:t>
            </a:r>
          </a:p>
          <a:p>
            <a:pPr lvl="1"/>
            <a:r>
              <a:rPr lang="en-US" dirty="0" smtClean="0"/>
              <a:t>Encyclical </a:t>
            </a:r>
            <a:r>
              <a:rPr lang="en-US" i="1" dirty="0" err="1" smtClean="0"/>
              <a:t>Mystici</a:t>
            </a:r>
            <a:r>
              <a:rPr lang="en-US" i="1" dirty="0" smtClean="0"/>
              <a:t> </a:t>
            </a:r>
            <a:r>
              <a:rPr lang="en-US" i="1" dirty="0" err="1" smtClean="0"/>
              <a:t>Corporis</a:t>
            </a:r>
            <a:r>
              <a:rPr lang="en-US" i="1" dirty="0" smtClean="0"/>
              <a:t> Christi</a:t>
            </a:r>
          </a:p>
          <a:p>
            <a:pPr lvl="1"/>
            <a:r>
              <a:rPr lang="en-US" dirty="0" smtClean="0"/>
              <a:t>Quietly tried to protect Jews in Rome, Italy and Catholic countries from Nazis</a:t>
            </a:r>
          </a:p>
          <a:p>
            <a:r>
              <a:rPr lang="en-US" dirty="0" smtClean="0"/>
              <a:t>Pope John Paul II (1978-2005)</a:t>
            </a:r>
          </a:p>
          <a:p>
            <a:pPr lvl="1"/>
            <a:r>
              <a:rPr lang="en-US" dirty="0" smtClean="0"/>
              <a:t>First non-Italian since Hadrian VI</a:t>
            </a:r>
          </a:p>
          <a:p>
            <a:pPr lvl="1"/>
            <a:r>
              <a:rPr lang="en-US" i="1" dirty="0" smtClean="0"/>
              <a:t>Theology of Body, Splendor of Truth</a:t>
            </a:r>
          </a:p>
          <a:p>
            <a:pPr lvl="1"/>
            <a:r>
              <a:rPr lang="en-US" dirty="0" smtClean="0"/>
              <a:t>Fall of Communism in Europe</a:t>
            </a:r>
          </a:p>
          <a:p>
            <a:pPr lvl="1"/>
            <a:r>
              <a:rPr lang="en-US" dirty="0" smtClean="0"/>
              <a:t>‘John Paul the Great’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49" y="2209800"/>
            <a:ext cx="2563349" cy="279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Peter’s Basilica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10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Remains the largest Church in Christendom</a:t>
            </a:r>
          </a:p>
          <a:p>
            <a:r>
              <a:rPr lang="en-US" dirty="0" smtClean="0"/>
              <a:t>The center of Catholicism world-wide</a:t>
            </a:r>
          </a:p>
          <a:p>
            <a:r>
              <a:rPr lang="en-US" dirty="0" smtClean="0"/>
              <a:t>Important place of pilgrimage</a:t>
            </a:r>
          </a:p>
          <a:p>
            <a:endParaRPr lang="en-US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86200"/>
            <a:ext cx="7459824" cy="182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Church of Holy Sepulcher, Jerusalem</a:t>
            </a:r>
          </a:p>
          <a:p>
            <a:r>
              <a:rPr lang="en-US" dirty="0" smtClean="0"/>
              <a:t>San Clemente, Rome</a:t>
            </a:r>
          </a:p>
          <a:p>
            <a:r>
              <a:rPr lang="en-US" dirty="0" smtClean="0"/>
              <a:t>Site of Council of Nicaea, Turkey</a:t>
            </a:r>
          </a:p>
          <a:p>
            <a:r>
              <a:rPr lang="en-US" dirty="0" smtClean="0"/>
              <a:t>Canterbury Cathedral, England</a:t>
            </a:r>
          </a:p>
          <a:p>
            <a:r>
              <a:rPr lang="en-US" dirty="0" smtClean="0"/>
              <a:t>Santiago de </a:t>
            </a:r>
            <a:r>
              <a:rPr lang="en-US" dirty="0" err="1" smtClean="0"/>
              <a:t>Compostela</a:t>
            </a:r>
            <a:r>
              <a:rPr lang="en-US" dirty="0" smtClean="0"/>
              <a:t>, </a:t>
            </a:r>
            <a:r>
              <a:rPr lang="en-US" dirty="0" smtClean="0"/>
              <a:t>Spain</a:t>
            </a:r>
          </a:p>
          <a:p>
            <a:r>
              <a:rPr lang="en-US" dirty="0" smtClean="0"/>
              <a:t>Acre, Israel</a:t>
            </a:r>
            <a:endParaRPr lang="en-US" dirty="0" smtClean="0"/>
          </a:p>
          <a:p>
            <a:r>
              <a:rPr lang="en-US" dirty="0" smtClean="0"/>
              <a:t>Lourdes, France</a:t>
            </a:r>
          </a:p>
          <a:p>
            <a:r>
              <a:rPr lang="en-US" dirty="0" smtClean="0"/>
              <a:t>Cathedral of </a:t>
            </a:r>
            <a:r>
              <a:rPr lang="en-US" dirty="0" smtClean="0"/>
              <a:t>C</a:t>
            </a:r>
            <a:r>
              <a:rPr lang="en-US" dirty="0" smtClean="0"/>
              <a:t>usco, </a:t>
            </a:r>
            <a:r>
              <a:rPr lang="en-US" dirty="0" smtClean="0"/>
              <a:t>Peru</a:t>
            </a:r>
          </a:p>
          <a:p>
            <a:r>
              <a:rPr lang="en-US" dirty="0" smtClean="0"/>
              <a:t>Site of execution of 26 martyrs in Nagasaki, Japan</a:t>
            </a:r>
          </a:p>
          <a:p>
            <a:r>
              <a:rPr lang="en-US" dirty="0" smtClean="0"/>
              <a:t>Martyrs Shrine in Ontario, Canada</a:t>
            </a:r>
          </a:p>
          <a:p>
            <a:r>
              <a:rPr lang="en-US" dirty="0" smtClean="0"/>
              <a:t>Shrine of St. Charles </a:t>
            </a:r>
            <a:r>
              <a:rPr lang="en-US" dirty="0" err="1" smtClean="0"/>
              <a:t>Lwanga</a:t>
            </a:r>
            <a:r>
              <a:rPr lang="en-US" dirty="0" smtClean="0"/>
              <a:t> and Companions, Uganda</a:t>
            </a:r>
          </a:p>
          <a:p>
            <a:r>
              <a:rPr lang="en-US" dirty="0" smtClean="0"/>
              <a:t>Motherhouse of </a:t>
            </a:r>
            <a:r>
              <a:rPr lang="en-US" dirty="0" smtClean="0"/>
              <a:t>Missionaries </a:t>
            </a:r>
            <a:r>
              <a:rPr lang="en-US" dirty="0" smtClean="0"/>
              <a:t>of Charity, Calcutta, India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Theme: St. Peter’s Basilica and the Papacy  Throughout Christian History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of Waypoints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From the First Century, the Bishop of Rome was recognized as the successor of Peter and the leader of the Christian community</a:t>
            </a:r>
          </a:p>
          <a:p>
            <a:pPr lvl="1"/>
            <a:r>
              <a:rPr lang="en-US" dirty="0" smtClean="0"/>
              <a:t>Roman Empire</a:t>
            </a:r>
          </a:p>
          <a:p>
            <a:pPr lvl="1"/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World-wide</a:t>
            </a:r>
          </a:p>
          <a:p>
            <a:r>
              <a:rPr lang="en-US" dirty="0" smtClean="0"/>
              <a:t>Oldest continually functioning institution in the world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537" y="1600200"/>
            <a:ext cx="36379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Vatican Hill in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Site of ancient Etruscan town and temple, </a:t>
            </a:r>
            <a:r>
              <a:rPr lang="en-US" dirty="0" err="1" smtClean="0"/>
              <a:t>Vaticum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Outside old Roman gates, across the Tiber from the traditional ‘7 hills’ of Rome </a:t>
            </a:r>
          </a:p>
          <a:p>
            <a:r>
              <a:rPr lang="en-US" dirty="0" smtClean="0"/>
              <a:t>Site of a hippodrome built be Nero</a:t>
            </a:r>
          </a:p>
          <a:p>
            <a:pPr lvl="1"/>
            <a:r>
              <a:rPr lang="en-US" dirty="0" smtClean="0"/>
              <a:t>Used to execute prisoners, including St. Peter in 64 AD</a:t>
            </a:r>
          </a:p>
          <a:p>
            <a:r>
              <a:rPr lang="en-US" dirty="0" smtClean="0"/>
              <a:t>Cemetery nearby</a:t>
            </a:r>
            <a:r>
              <a:rPr lang="en-US" dirty="0"/>
              <a:t> </a:t>
            </a:r>
            <a:r>
              <a:rPr lang="en-US" dirty="0" smtClean="0"/>
              <a:t>where Peter was buried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49" y="2667001"/>
            <a:ext cx="3153029" cy="179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C: Constantine the Great and the Vatican 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Constantine built a Church on site of St. Peter’s martyrdom</a:t>
            </a:r>
          </a:p>
          <a:p>
            <a:pPr lvl="1"/>
            <a:r>
              <a:rPr lang="en-US" dirty="0" smtClean="0"/>
              <a:t>Known as ‘Old St. Peters’</a:t>
            </a:r>
          </a:p>
          <a:p>
            <a:pPr lvl="1"/>
            <a:r>
              <a:rPr lang="en-US" dirty="0" smtClean="0"/>
              <a:t>Immediately became an important pilgrimage site</a:t>
            </a:r>
          </a:p>
          <a:p>
            <a:pPr lvl="1"/>
            <a:r>
              <a:rPr lang="en-US" dirty="0" smtClean="0"/>
              <a:t>Place where Pope most associated himself with Peter and leadership of entire Church as Peter’s successor</a:t>
            </a:r>
          </a:p>
          <a:p>
            <a:r>
              <a:rPr lang="en-US" dirty="0" smtClean="0"/>
              <a:t>Built Lateran Church and Baptistery</a:t>
            </a:r>
          </a:p>
          <a:p>
            <a:r>
              <a:rPr lang="en-US" dirty="0" smtClean="0"/>
              <a:t>Also built a Church on site of St. Paul’s martyrdom: St. Paul’s Outside the Walls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49" y="2286000"/>
            <a:ext cx="2757011" cy="254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 Events In and Around </a:t>
            </a:r>
            <a:br>
              <a:rPr lang="en-US" dirty="0" smtClean="0"/>
            </a:br>
            <a:r>
              <a:rPr lang="en-US" dirty="0" smtClean="0"/>
              <a:t>Old St. Peter’s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Pope St. Leo I (the Great) went out from the Vatican to meet Attila the Hun and divert him </a:t>
            </a:r>
            <a:r>
              <a:rPr lang="en-US" dirty="0" smtClean="0"/>
              <a:t>from </a:t>
            </a:r>
            <a:r>
              <a:rPr lang="en-US" dirty="0" smtClean="0"/>
              <a:t>sacking Rome in 5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</a:p>
          <a:p>
            <a:r>
              <a:rPr lang="en-US" dirty="0" smtClean="0"/>
              <a:t>Pope St. Gregory the Great sent </a:t>
            </a:r>
            <a:r>
              <a:rPr lang="en-US" dirty="0" smtClean="0"/>
              <a:t>St. Augustine </a:t>
            </a:r>
            <a:r>
              <a:rPr lang="en-US" dirty="0" smtClean="0"/>
              <a:t>of Kent to evangelize English late 6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</a:p>
          <a:p>
            <a:r>
              <a:rPr lang="en-US" dirty="0" smtClean="0"/>
              <a:t>Charlemagne Crowned Holy Roman Emperor in 800 by Pope Leo III</a:t>
            </a:r>
          </a:p>
          <a:p>
            <a:r>
              <a:rPr lang="en-US" dirty="0" smtClean="0"/>
              <a:t>St. Francis and St. Dominic travelled to Rome to have their orders sanctioned by Pope Innocent III in late 12th C</a:t>
            </a:r>
          </a:p>
          <a:p>
            <a:r>
              <a:rPr lang="en-US" dirty="0" smtClean="0"/>
              <a:t>Renaissance art blossomed under Vatican patronage in 15</a:t>
            </a:r>
            <a:r>
              <a:rPr lang="en-US" baseline="30000" dirty="0" smtClean="0"/>
              <a:t>th</a:t>
            </a:r>
            <a:r>
              <a:rPr lang="en-US" dirty="0" smtClean="0"/>
              <a:t> and early 16</a:t>
            </a:r>
            <a:r>
              <a:rPr lang="en-US" baseline="30000" dirty="0" smtClean="0"/>
              <a:t>th</a:t>
            </a:r>
            <a:r>
              <a:rPr lang="en-US" dirty="0" smtClean="0"/>
              <a:t> C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81200"/>
            <a:ext cx="3795416" cy="252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Rebuilding of St. Peter’s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Fall of Constantinople in 1453</a:t>
            </a:r>
          </a:p>
          <a:p>
            <a:pPr lvl="1"/>
            <a:r>
              <a:rPr lang="en-US" dirty="0" smtClean="0"/>
              <a:t>Largest and most beautiful Christian Basilica turned into a mosque</a:t>
            </a:r>
          </a:p>
          <a:p>
            <a:r>
              <a:rPr lang="en-US" dirty="0" smtClean="0"/>
              <a:t>Old St. Peter’s needed massive repairs</a:t>
            </a:r>
          </a:p>
          <a:p>
            <a:pPr lvl="1"/>
            <a:r>
              <a:rPr lang="en-US" dirty="0" smtClean="0"/>
              <a:t>It was 1300 years old</a:t>
            </a:r>
          </a:p>
          <a:p>
            <a:r>
              <a:rPr lang="en-US" dirty="0" smtClean="0"/>
              <a:t>Pope Julius II ordered the old basilica torn down and the new one begun in 1505</a:t>
            </a:r>
          </a:p>
          <a:p>
            <a:pPr lvl="1"/>
            <a:r>
              <a:rPr lang="en-US" dirty="0" smtClean="0"/>
              <a:t>Designed to be the largest church in the world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Coliseum used as a marble quarry for the new building </a:t>
            </a:r>
            <a:endParaRPr lang="en-US" dirty="0"/>
          </a:p>
          <a:p>
            <a:pPr lvl="1"/>
            <a:r>
              <a:rPr lang="en-US" dirty="0" smtClean="0"/>
              <a:t>Not completed for 150 years</a:t>
            </a:r>
          </a:p>
          <a:p>
            <a:r>
              <a:rPr lang="en-US" dirty="0" smtClean="0"/>
              <a:t>Vast sums were needed to finance the project</a:t>
            </a:r>
          </a:p>
          <a:p>
            <a:pPr lvl="1"/>
            <a:r>
              <a:rPr lang="en-US" dirty="0" smtClean="0"/>
              <a:t>Simony</a:t>
            </a:r>
          </a:p>
          <a:p>
            <a:pPr lvl="1"/>
            <a:r>
              <a:rPr lang="en-US" dirty="0" smtClean="0"/>
              <a:t>Selling of indulgences</a:t>
            </a:r>
          </a:p>
          <a:p>
            <a:r>
              <a:rPr lang="en-US" dirty="0" smtClean="0"/>
              <a:t>Pope Paul III, Jesuits and Council of Trent reformed corrupt practices while promoting authentic Catholic doctrine</a:t>
            </a:r>
          </a:p>
          <a:p>
            <a:pPr lvl="1"/>
            <a:r>
              <a:rPr lang="en-US" dirty="0" smtClean="0"/>
              <a:t>St. Peter’s became </a:t>
            </a:r>
            <a:r>
              <a:rPr lang="en-US" dirty="0" smtClean="0"/>
              <a:t>enshrine of </a:t>
            </a:r>
            <a:r>
              <a:rPr lang="en-US" dirty="0" smtClean="0"/>
              <a:t>Catholic </a:t>
            </a:r>
            <a:r>
              <a:rPr lang="en-US" dirty="0" smtClean="0"/>
              <a:t>vibrancy and Baroque art</a:t>
            </a:r>
            <a:endParaRPr lang="en-US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666627" cy="233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 Art of St. Peter’s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Most of the greatest artists of the later Renaissance and Baroque eras worked on St. Peter’s</a:t>
            </a:r>
          </a:p>
          <a:p>
            <a:r>
              <a:rPr lang="en-US" dirty="0" smtClean="0"/>
              <a:t>Goal was to make visible the truth of Catholic doctrines </a:t>
            </a:r>
          </a:p>
          <a:p>
            <a:pPr lvl="1"/>
            <a:r>
              <a:rPr lang="en-US" dirty="0" smtClean="0"/>
              <a:t>The Papacy as the guarantor of the truth of the faith since the time of St. Peter</a:t>
            </a:r>
          </a:p>
          <a:p>
            <a:pPr lvl="1"/>
            <a:r>
              <a:rPr lang="en-US" dirty="0" smtClean="0"/>
              <a:t>The Papacy as the world-wide leader of </a:t>
            </a:r>
            <a:r>
              <a:rPr lang="en-US" dirty="0" smtClean="0"/>
              <a:t>Christendom</a:t>
            </a:r>
          </a:p>
          <a:p>
            <a:r>
              <a:rPr lang="en-US" dirty="0" smtClean="0"/>
              <a:t>Bernini’s completion, including the grand colonnade </a:t>
            </a:r>
          </a:p>
          <a:p>
            <a:pPr lvl="1"/>
            <a:r>
              <a:rPr lang="en-US" dirty="0" smtClean="0"/>
              <a:t>Arms outstretched to encompass the world</a:t>
            </a:r>
          </a:p>
          <a:p>
            <a:pPr lvl="1"/>
            <a:r>
              <a:rPr lang="en-US" dirty="0" smtClean="0"/>
              <a:t>Statues of saints, the Church triumphant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095220"/>
            <a:ext cx="2133649" cy="284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3412</TotalTime>
  <Words>810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Episode 13: St. Peter’s Basilica and the Vatican</vt:lpstr>
      <vt:lpstr>Timeline</vt:lpstr>
      <vt:lpstr>Map of Waypoints</vt:lpstr>
      <vt:lpstr>Papacy</vt:lpstr>
      <vt:lpstr>Vatican Hill in Rome</vt:lpstr>
      <vt:lpstr>4th C: Constantine the Great and the Vatican Hill</vt:lpstr>
      <vt:lpstr>Important Events In and Around  Old St. Peter’s </vt:lpstr>
      <vt:lpstr>Rebuilding of St. Peter’s</vt:lpstr>
      <vt:lpstr>Baroque Art of St. Peter’s </vt:lpstr>
      <vt:lpstr>The Vatican Councils</vt:lpstr>
      <vt:lpstr>Papal Infallibility</vt:lpstr>
      <vt:lpstr>Modern Papacy</vt:lpstr>
      <vt:lpstr>St. Peter’s Basilica Today</vt:lpstr>
      <vt:lpstr>Other Waypoints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Episode 13 Vatican</dc:title>
  <dc:creator>Ann Orlando</dc:creator>
  <cp:lastModifiedBy>Ann Orlando</cp:lastModifiedBy>
  <cp:revision>65</cp:revision>
  <dcterms:created xsi:type="dcterms:W3CDTF">2011-07-05T12:31:15Z</dcterms:created>
  <dcterms:modified xsi:type="dcterms:W3CDTF">2011-08-04T10:08:56Z</dcterms:modified>
</cp:coreProperties>
</file>