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9" r:id="rId5"/>
    <p:sldId id="275" r:id="rId6"/>
    <p:sldId id="276" r:id="rId7"/>
    <p:sldId id="262" r:id="rId8"/>
    <p:sldId id="265" r:id="rId9"/>
    <p:sldId id="273" r:id="rId10"/>
    <p:sldId id="272" r:id="rId11"/>
    <p:sldId id="267" r:id="rId12"/>
    <p:sldId id="278" r:id="rId13"/>
    <p:sldId id="268" r:id="rId14"/>
    <p:sldId id="277"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857D5-932E-46AE-97AC-789AE62A5994}"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857D5-932E-46AE-97AC-789AE62A5994}"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857D5-932E-46AE-97AC-789AE62A5994}"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857D5-932E-46AE-97AC-789AE62A5994}"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857D5-932E-46AE-97AC-789AE62A5994}"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857D5-932E-46AE-97AC-789AE62A5994}"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857D5-932E-46AE-97AC-789AE62A5994}" type="datetimeFigureOut">
              <a:rPr lang="en-US" smtClean="0"/>
              <a:pPr/>
              <a:t>7/17/2011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857D5-932E-46AE-97AC-789AE62A5994}" type="datetimeFigureOut">
              <a:rPr lang="en-US" smtClean="0"/>
              <a:pPr/>
              <a:t>7/17/2011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857D5-932E-46AE-97AC-789AE62A5994}" type="datetimeFigureOut">
              <a:rPr lang="en-US" smtClean="0"/>
              <a:pPr/>
              <a:t>7/17/2011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857D5-932E-46AE-97AC-789AE62A5994}"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857D5-932E-46AE-97AC-789AE62A5994}"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41FC-A482-4A8F-8479-3FF56287A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857D5-932E-46AE-97AC-789AE62A5994}" type="datetimeFigureOut">
              <a:rPr lang="en-US" smtClean="0"/>
              <a:pPr/>
              <a:t>7/17/2011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F41FC-A482-4A8F-8479-3FF56287A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newadvent.org/fathers/0321.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Episode 4: The Baptistery at </a:t>
            </a:r>
            <a:br>
              <a:rPr lang="en-US" dirty="0" smtClean="0"/>
            </a:br>
            <a:r>
              <a:rPr lang="en-US" dirty="0" smtClean="0"/>
              <a:t>St. John Lateran</a:t>
            </a:r>
            <a:endParaRPr lang="en-US" dirty="0"/>
          </a:p>
        </p:txBody>
      </p:sp>
      <p:sp>
        <p:nvSpPr>
          <p:cNvPr id="3" name="Subtitle 2"/>
          <p:cNvSpPr>
            <a:spLocks noGrp="1"/>
          </p:cNvSpPr>
          <p:nvPr>
            <p:ph type="subTitle" idx="1"/>
          </p:nvPr>
        </p:nvSpPr>
        <p:spPr/>
        <p:txBody>
          <a:bodyPr/>
          <a:lstStyle/>
          <a:p>
            <a:r>
              <a:rPr lang="en-US" dirty="0" smtClean="0"/>
              <a:t>Dr. Ann T. Orlando</a:t>
            </a:r>
          </a:p>
          <a:p>
            <a:r>
              <a:rPr lang="en-US" dirty="0" smtClean="0"/>
              <a:t>Hymn: Easter </a:t>
            </a:r>
            <a:r>
              <a:rPr lang="en-US" dirty="0" err="1" smtClean="0"/>
              <a:t>Exultet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800" dirty="0"/>
              <a:t>Critical </a:t>
            </a:r>
            <a:r>
              <a:rPr lang="en-US" sz="3800" dirty="0" smtClean="0"/>
              <a:t>Issues for and Key Works by </a:t>
            </a:r>
            <a:r>
              <a:rPr lang="en-US" sz="3800" dirty="0"/>
              <a:t>Augustine</a:t>
            </a:r>
          </a:p>
        </p:txBody>
      </p:sp>
      <p:sp>
        <p:nvSpPr>
          <p:cNvPr id="8195" name="Rectangle 3"/>
          <p:cNvSpPr>
            <a:spLocks noGrp="1" noChangeArrowheads="1"/>
          </p:cNvSpPr>
          <p:nvPr>
            <p:ph sz="half" idx="1"/>
          </p:nvPr>
        </p:nvSpPr>
        <p:spPr/>
        <p:txBody>
          <a:bodyPr>
            <a:normAutofit/>
          </a:bodyPr>
          <a:lstStyle/>
          <a:p>
            <a:pPr>
              <a:lnSpc>
                <a:spcPct val="80000"/>
              </a:lnSpc>
            </a:pPr>
            <a:r>
              <a:rPr lang="en-US" sz="1800" dirty="0" smtClean="0"/>
              <a:t>Happiness</a:t>
            </a:r>
            <a:endParaRPr lang="en-US" sz="1800" dirty="0"/>
          </a:p>
          <a:p>
            <a:pPr>
              <a:lnSpc>
                <a:spcPct val="80000"/>
              </a:lnSpc>
            </a:pPr>
            <a:r>
              <a:rPr lang="en-US" sz="1800" dirty="0"/>
              <a:t>Relation between human nature and God’s grace</a:t>
            </a:r>
          </a:p>
          <a:p>
            <a:pPr>
              <a:lnSpc>
                <a:spcPct val="80000"/>
              </a:lnSpc>
            </a:pPr>
            <a:r>
              <a:rPr lang="en-US" sz="1800" dirty="0"/>
              <a:t>Trinity</a:t>
            </a:r>
          </a:p>
          <a:p>
            <a:pPr>
              <a:lnSpc>
                <a:spcPct val="80000"/>
              </a:lnSpc>
            </a:pPr>
            <a:r>
              <a:rPr lang="en-US" sz="1800" dirty="0"/>
              <a:t>Epistemology</a:t>
            </a:r>
          </a:p>
          <a:p>
            <a:pPr>
              <a:lnSpc>
                <a:spcPct val="80000"/>
              </a:lnSpc>
            </a:pPr>
            <a:r>
              <a:rPr lang="en-US" sz="1800" dirty="0" smtClean="0"/>
              <a:t>Theory </a:t>
            </a:r>
            <a:r>
              <a:rPr lang="en-US" sz="1800" dirty="0"/>
              <a:t>of Language</a:t>
            </a:r>
          </a:p>
          <a:p>
            <a:pPr>
              <a:lnSpc>
                <a:spcPct val="80000"/>
              </a:lnSpc>
            </a:pPr>
            <a:r>
              <a:rPr lang="en-US" sz="1800" dirty="0"/>
              <a:t>Primacy of love; </a:t>
            </a:r>
          </a:p>
          <a:p>
            <a:pPr lvl="1">
              <a:lnSpc>
                <a:spcPct val="80000"/>
              </a:lnSpc>
            </a:pPr>
            <a:r>
              <a:rPr lang="en-US" sz="1800" dirty="0"/>
              <a:t>Man as a social being who should be completely motivated by properly ordered loves</a:t>
            </a:r>
          </a:p>
          <a:p>
            <a:pPr lvl="1">
              <a:lnSpc>
                <a:spcPct val="80000"/>
              </a:lnSpc>
            </a:pPr>
            <a:r>
              <a:rPr lang="en-US" sz="1800" dirty="0"/>
              <a:t>“Love and do whatever you will”</a:t>
            </a:r>
          </a:p>
          <a:p>
            <a:pPr lvl="1">
              <a:lnSpc>
                <a:spcPct val="80000"/>
              </a:lnSpc>
            </a:pPr>
            <a:r>
              <a:rPr lang="en-US" sz="1800" dirty="0"/>
              <a:t>Importance of </a:t>
            </a:r>
            <a:r>
              <a:rPr lang="en-US" sz="1800" dirty="0" smtClean="0"/>
              <a:t>friendship</a:t>
            </a:r>
          </a:p>
          <a:p>
            <a:pPr>
              <a:lnSpc>
                <a:spcPct val="80000"/>
              </a:lnSpc>
            </a:pPr>
            <a:r>
              <a:rPr lang="en-US" sz="2200" dirty="0" smtClean="0"/>
              <a:t>Sacramental theology</a:t>
            </a:r>
          </a:p>
          <a:p>
            <a:pPr lvl="1">
              <a:lnSpc>
                <a:spcPct val="80000"/>
              </a:lnSpc>
            </a:pPr>
            <a:r>
              <a:rPr lang="en-US" sz="1800" dirty="0" smtClean="0"/>
              <a:t>Infant baptism</a:t>
            </a:r>
            <a:endParaRPr lang="en-US" sz="1800" dirty="0"/>
          </a:p>
        </p:txBody>
      </p:sp>
      <p:sp>
        <p:nvSpPr>
          <p:cNvPr id="7" name="Content Placeholder 6"/>
          <p:cNvSpPr>
            <a:spLocks noGrp="1"/>
          </p:cNvSpPr>
          <p:nvPr>
            <p:ph sz="half" idx="2"/>
          </p:nvPr>
        </p:nvSpPr>
        <p:spPr/>
        <p:txBody>
          <a:bodyPr>
            <a:normAutofit/>
          </a:bodyPr>
          <a:lstStyle/>
          <a:p>
            <a:r>
              <a:rPr lang="en-US" i="1" dirty="0" smtClean="0"/>
              <a:t>On Free Will</a:t>
            </a:r>
          </a:p>
          <a:p>
            <a:r>
              <a:rPr lang="en-US" i="1" dirty="0" smtClean="0"/>
              <a:t>Confessions</a:t>
            </a:r>
          </a:p>
          <a:p>
            <a:r>
              <a:rPr lang="en-US" i="1" dirty="0" smtClean="0"/>
              <a:t>On Trinity</a:t>
            </a:r>
          </a:p>
          <a:p>
            <a:r>
              <a:rPr lang="en-US" i="1" dirty="0" smtClean="0"/>
              <a:t>On Christian Teaching </a:t>
            </a:r>
          </a:p>
          <a:p>
            <a:r>
              <a:rPr lang="en-US" i="1" dirty="0" smtClean="0"/>
              <a:t>Literal interpretation of Genesis</a:t>
            </a:r>
          </a:p>
          <a:p>
            <a:r>
              <a:rPr lang="en-US" i="1" dirty="0" smtClean="0"/>
              <a:t>Tractates on St. John’s Gospel</a:t>
            </a:r>
          </a:p>
          <a:p>
            <a:endParaRPr lang="en-US" i="1" dirty="0" smtClean="0"/>
          </a:p>
          <a:p>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Baptism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early Church, most people were converts</a:t>
            </a:r>
          </a:p>
          <a:p>
            <a:pPr lvl="1"/>
            <a:r>
              <a:rPr lang="en-US" dirty="0" smtClean="0"/>
              <a:t>Adult baptism</a:t>
            </a:r>
          </a:p>
          <a:p>
            <a:pPr lvl="1"/>
            <a:r>
              <a:rPr lang="en-US" dirty="0" smtClean="0"/>
              <a:t>Baptism by Blood</a:t>
            </a:r>
          </a:p>
          <a:p>
            <a:r>
              <a:rPr lang="en-US" dirty="0" smtClean="0"/>
              <a:t>After Constantine, practice of primarily adult baptism continued</a:t>
            </a:r>
          </a:p>
          <a:p>
            <a:r>
              <a:rPr lang="en-US" dirty="0" smtClean="0"/>
              <a:t>St. Augustine argued forcefully that Baptism should be available to all as soon as possible</a:t>
            </a:r>
          </a:p>
          <a:p>
            <a:pPr lvl="1"/>
            <a:r>
              <a:rPr lang="en-US" dirty="0" smtClean="0"/>
              <a:t>Graces from Baptism</a:t>
            </a:r>
          </a:p>
          <a:p>
            <a:pPr lvl="1"/>
            <a:r>
              <a:rPr lang="en-US" dirty="0" smtClean="0"/>
              <a:t>Remedy for original sin</a:t>
            </a:r>
          </a:p>
          <a:p>
            <a:pPr lvl="1"/>
            <a:endParaRPr lang="en-US"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5143500" y="2548731"/>
            <a:ext cx="3048000" cy="2628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Latin Fathers of Church</a:t>
            </a:r>
            <a:endParaRPr lang="en-US" dirty="0"/>
          </a:p>
        </p:txBody>
      </p:sp>
      <p:sp>
        <p:nvSpPr>
          <p:cNvPr id="3" name="Content Placeholder 2"/>
          <p:cNvSpPr>
            <a:spLocks noGrp="1"/>
          </p:cNvSpPr>
          <p:nvPr>
            <p:ph sz="half" idx="1"/>
          </p:nvPr>
        </p:nvSpPr>
        <p:spPr/>
        <p:txBody>
          <a:bodyPr/>
          <a:lstStyle/>
          <a:p>
            <a:r>
              <a:rPr lang="en-US" dirty="0" smtClean="0"/>
              <a:t>St. Ambrose</a:t>
            </a:r>
          </a:p>
          <a:p>
            <a:r>
              <a:rPr lang="en-US" dirty="0" smtClean="0"/>
              <a:t>St. Augustine</a:t>
            </a:r>
          </a:p>
          <a:p>
            <a:r>
              <a:rPr lang="en-US" dirty="0" smtClean="0"/>
              <a:t>St. Jerome</a:t>
            </a:r>
          </a:p>
          <a:p>
            <a:r>
              <a:rPr lang="en-US" dirty="0" smtClean="0"/>
              <a:t>Pope St. Gregory the Great</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257800" y="2057400"/>
            <a:ext cx="3226809" cy="26201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Later History of </a:t>
            </a:r>
            <a:br>
              <a:rPr lang="en-US" dirty="0" smtClean="0"/>
            </a:br>
            <a:r>
              <a:rPr lang="en-US" dirty="0" smtClean="0"/>
              <a:t>St. John Lateran Baptistery </a:t>
            </a:r>
            <a:endParaRPr lang="en-US" dirty="0"/>
          </a:p>
        </p:txBody>
      </p:sp>
      <p:sp>
        <p:nvSpPr>
          <p:cNvPr id="3" name="Content Placeholder 2"/>
          <p:cNvSpPr>
            <a:spLocks noGrp="1"/>
          </p:cNvSpPr>
          <p:nvPr>
            <p:ph sz="half" idx="1"/>
          </p:nvPr>
        </p:nvSpPr>
        <p:spPr/>
        <p:txBody>
          <a:bodyPr/>
          <a:lstStyle/>
          <a:p>
            <a:r>
              <a:rPr lang="en-US" dirty="0" smtClean="0"/>
              <a:t>In continuous use since 4</a:t>
            </a:r>
            <a:r>
              <a:rPr lang="en-US" baseline="30000" dirty="0" smtClean="0"/>
              <a:t>th</a:t>
            </a:r>
            <a:r>
              <a:rPr lang="en-US" dirty="0" smtClean="0"/>
              <a:t> C </a:t>
            </a:r>
          </a:p>
          <a:p>
            <a:r>
              <a:rPr lang="en-US" dirty="0" smtClean="0"/>
              <a:t>Baptisms still occur there</a:t>
            </a:r>
          </a:p>
          <a:p>
            <a:r>
              <a:rPr lang="en-US" dirty="0" smtClean="0"/>
              <a:t>Basilica of St. John Lateran is Cathedral for Pope as Bishop of Rome </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2523712"/>
            <a:ext cx="4038600" cy="26789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Waypoint: </a:t>
            </a:r>
            <a:r>
              <a:rPr lang="en-US" dirty="0" err="1" smtClean="0"/>
              <a:t>Hagia</a:t>
            </a:r>
            <a:r>
              <a:rPr lang="en-US" dirty="0" smtClean="0"/>
              <a:t> Sophia</a:t>
            </a:r>
            <a:endParaRPr lang="en-US" dirty="0"/>
          </a:p>
        </p:txBody>
      </p:sp>
      <p:sp>
        <p:nvSpPr>
          <p:cNvPr id="3" name="Content Placeholder 2"/>
          <p:cNvSpPr>
            <a:spLocks noGrp="1"/>
          </p:cNvSpPr>
          <p:nvPr>
            <p:ph sz="half" idx="1"/>
          </p:nvPr>
        </p:nvSpPr>
        <p:spPr/>
        <p:txBody>
          <a:bodyPr/>
          <a:lstStyle/>
          <a:p>
            <a:endParaRPr lang="en-US"/>
          </a:p>
        </p:txBody>
      </p:sp>
      <p:pic>
        <p:nvPicPr>
          <p:cNvPr id="5" name="il_fi" descr="http://www.islamic-architecture.info/WA-TU/istanbul/Hagia%20Sophia1.jpg"/>
          <p:cNvPicPr>
            <a:picLocks noGrp="1"/>
          </p:cNvPicPr>
          <p:nvPr>
            <p:ph sz="half" idx="2"/>
          </p:nvPr>
        </p:nvPicPr>
        <p:blipFill>
          <a:blip r:embed="rId2" cstate="print"/>
          <a:srcRect/>
          <a:stretch>
            <a:fillRect/>
          </a:stretch>
        </p:blipFill>
        <p:spPr bwMode="auto">
          <a:xfrm>
            <a:off x="4648200" y="2504516"/>
            <a:ext cx="4038600" cy="271733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Resources</a:t>
            </a:r>
            <a:endParaRPr lang="en-US" dirty="0"/>
          </a:p>
        </p:txBody>
      </p:sp>
      <p:sp>
        <p:nvSpPr>
          <p:cNvPr id="6" name="Content Placeholder 5"/>
          <p:cNvSpPr>
            <a:spLocks noGrp="1"/>
          </p:cNvSpPr>
          <p:nvPr>
            <p:ph idx="1"/>
          </p:nvPr>
        </p:nvSpPr>
        <p:spPr/>
        <p:txBody>
          <a:bodyPr/>
          <a:lstStyle/>
          <a:p>
            <a:r>
              <a:rPr lang="en-US" dirty="0" smtClean="0"/>
              <a:t>Tertullian, </a:t>
            </a:r>
            <a:r>
              <a:rPr lang="en-US" i="1" dirty="0" smtClean="0"/>
              <a:t>On Baptism, </a:t>
            </a:r>
            <a:r>
              <a:rPr lang="en-US" dirty="0" smtClean="0">
                <a:hlinkClick r:id="rId2"/>
              </a:rPr>
              <a:t>http://www.newadvent.org/fathers/0321.htm</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Waypoint timeline</a:t>
            </a:r>
          </a:p>
          <a:p>
            <a:r>
              <a:rPr lang="en-US" dirty="0" smtClean="0"/>
              <a:t>Theme: Baptism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Baptistery Introduction</a:t>
            </a:r>
            <a:endParaRPr lang="en-US" dirty="0"/>
          </a:p>
        </p:txBody>
      </p:sp>
      <p:sp>
        <p:nvSpPr>
          <p:cNvPr id="4" name="Content Placeholder 3"/>
          <p:cNvSpPr>
            <a:spLocks noGrp="1"/>
          </p:cNvSpPr>
          <p:nvPr>
            <p:ph sz="half" idx="1"/>
          </p:nvPr>
        </p:nvSpPr>
        <p:spPr>
          <a:xfrm>
            <a:off x="457200" y="1600200"/>
            <a:ext cx="5257800" cy="4525963"/>
          </a:xfrm>
        </p:spPr>
        <p:txBody>
          <a:bodyPr>
            <a:normAutofit fontScale="92500" lnSpcReduction="20000"/>
          </a:bodyPr>
          <a:lstStyle/>
          <a:p>
            <a:r>
              <a:rPr lang="en-US" dirty="0" smtClean="0"/>
              <a:t>Built by Emperor Constantine the Great c. 312</a:t>
            </a:r>
          </a:p>
          <a:p>
            <a:r>
              <a:rPr lang="en-US" dirty="0" smtClean="0"/>
              <a:t>One of the first Christian buildings in Rome</a:t>
            </a:r>
          </a:p>
          <a:p>
            <a:pPr lvl="1"/>
            <a:r>
              <a:rPr lang="en-US" dirty="0" smtClean="0"/>
              <a:t>Octagonal shape</a:t>
            </a:r>
          </a:p>
          <a:p>
            <a:pPr lvl="1"/>
            <a:r>
              <a:rPr lang="en-US" dirty="0" smtClean="0"/>
              <a:t>Deep pool at center for full immersion baptism</a:t>
            </a:r>
          </a:p>
          <a:p>
            <a:pPr lvl="1"/>
            <a:r>
              <a:rPr lang="en-US" dirty="0" smtClean="0"/>
              <a:t>Columns around the pool added in 5</a:t>
            </a:r>
            <a:r>
              <a:rPr lang="en-US" baseline="30000" dirty="0" smtClean="0"/>
              <a:t>th</a:t>
            </a:r>
            <a:r>
              <a:rPr lang="en-US" dirty="0" smtClean="0"/>
              <a:t> C by Pope </a:t>
            </a:r>
            <a:r>
              <a:rPr lang="en-US" dirty="0" err="1" smtClean="0"/>
              <a:t>Sixtus</a:t>
            </a:r>
            <a:r>
              <a:rPr lang="en-US" dirty="0" smtClean="0"/>
              <a:t> III (432-40)</a:t>
            </a:r>
          </a:p>
          <a:p>
            <a:r>
              <a:rPr lang="en-US" dirty="0" smtClean="0"/>
              <a:t>Baptistery part of a larger complex including St. John Lateran Basilica</a:t>
            </a:r>
          </a:p>
          <a:p>
            <a:pPr lvl="1"/>
            <a:r>
              <a:rPr lang="en-US" dirty="0" smtClean="0"/>
              <a:t>Original Basilica greatly renovated and changed in later centuries</a:t>
            </a:r>
            <a:endParaRPr lang="en-US" dirty="0"/>
          </a:p>
        </p:txBody>
      </p:sp>
      <p:pic>
        <p:nvPicPr>
          <p:cNvPr id="6" name="Picture 4" descr="220px-Lateransbaptisterium"/>
          <p:cNvPicPr>
            <a:picLocks noGrp="1" noChangeAspect="1" noChangeArrowheads="1"/>
          </p:cNvPicPr>
          <p:nvPr>
            <p:ph sz="half" idx="2"/>
          </p:nvPr>
        </p:nvPicPr>
        <p:blipFill>
          <a:blip r:embed="rId2" cstate="print"/>
          <a:srcRect/>
          <a:stretch>
            <a:fillRect/>
          </a:stretch>
        </p:blipFill>
        <p:spPr bwMode="auto">
          <a:xfrm>
            <a:off x="5943600" y="1219200"/>
            <a:ext cx="2410961" cy="2290413"/>
          </a:xfrm>
          <a:prstGeom prst="rect">
            <a:avLst/>
          </a:prstGeom>
          <a:noFill/>
          <a:ln w="9525">
            <a:noFill/>
            <a:miter lim="800000"/>
            <a:headEnd/>
            <a:tailEnd/>
          </a:ln>
        </p:spPr>
      </p:pic>
      <p:pic>
        <p:nvPicPr>
          <p:cNvPr id="10242" name="Picture 2" descr="http://www.mmdtkw.org/MedRom0130-LateranBaptistry.jpg"/>
          <p:cNvPicPr>
            <a:picLocks noChangeAspect="1" noChangeArrowheads="1"/>
          </p:cNvPicPr>
          <p:nvPr/>
        </p:nvPicPr>
        <p:blipFill>
          <a:blip r:embed="rId3" cstate="print"/>
          <a:srcRect/>
          <a:stretch>
            <a:fillRect/>
          </a:stretch>
        </p:blipFill>
        <p:spPr bwMode="auto">
          <a:xfrm>
            <a:off x="6019800" y="3581400"/>
            <a:ext cx="2438400" cy="31102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Rome 4</a:t>
            </a:r>
            <a:r>
              <a:rPr lang="en-US" baseline="30000" dirty="0" smtClean="0"/>
              <a:t>th</a:t>
            </a:r>
            <a:r>
              <a:rPr lang="en-US" dirty="0" smtClean="0"/>
              <a:t> C</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07287" y="1600200"/>
            <a:ext cx="5129425" cy="4525963"/>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1981200" y="1600200"/>
            <a:ext cx="5129425"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Behind St. John Lateran Baptistery: Constantine the Great</a:t>
            </a:r>
            <a:endParaRPr lang="en-US" dirty="0"/>
          </a:p>
        </p:txBody>
      </p:sp>
      <p:sp>
        <p:nvSpPr>
          <p:cNvPr id="3" name="Content Placeholder 2"/>
          <p:cNvSpPr>
            <a:spLocks noGrp="1"/>
          </p:cNvSpPr>
          <p:nvPr>
            <p:ph sz="half" idx="1"/>
          </p:nvPr>
        </p:nvSpPr>
        <p:spPr>
          <a:xfrm>
            <a:off x="457200" y="1600200"/>
            <a:ext cx="4648200" cy="4525963"/>
          </a:xfrm>
        </p:spPr>
        <p:txBody>
          <a:bodyPr>
            <a:normAutofit fontScale="62500" lnSpcReduction="20000"/>
          </a:bodyPr>
          <a:lstStyle/>
          <a:p>
            <a:r>
              <a:rPr lang="en-US" dirty="0" smtClean="0"/>
              <a:t>Born in England, c. 274</a:t>
            </a:r>
          </a:p>
          <a:p>
            <a:pPr lvl="1"/>
            <a:r>
              <a:rPr lang="en-US" dirty="0" smtClean="0"/>
              <a:t>His mother, St. Helena is </a:t>
            </a:r>
            <a:r>
              <a:rPr lang="en-US" smtClean="0"/>
              <a:t>a Christian</a:t>
            </a:r>
            <a:endParaRPr lang="en-US" dirty="0" smtClean="0"/>
          </a:p>
          <a:p>
            <a:r>
              <a:rPr lang="en-US" dirty="0" smtClean="0"/>
              <a:t>Fought and won a civil war in Roman Empire 311 - 313</a:t>
            </a:r>
          </a:p>
          <a:p>
            <a:pPr>
              <a:lnSpc>
                <a:spcPct val="80000"/>
              </a:lnSpc>
            </a:pPr>
            <a:r>
              <a:rPr lang="en-US" sz="2900" dirty="0" smtClean="0"/>
              <a:t>Key to Constantine’s take-over of entire Empire was battle of </a:t>
            </a:r>
            <a:r>
              <a:rPr lang="en-US" sz="2900" dirty="0" err="1" smtClean="0"/>
              <a:t>Milvian</a:t>
            </a:r>
            <a:r>
              <a:rPr lang="en-US" sz="2900" dirty="0" smtClean="0"/>
              <a:t> bridge over Tiber in Rome.</a:t>
            </a:r>
          </a:p>
          <a:p>
            <a:pPr lvl="1">
              <a:lnSpc>
                <a:spcPct val="80000"/>
              </a:lnSpc>
            </a:pPr>
            <a:r>
              <a:rPr lang="en-US" sz="2300" dirty="0" smtClean="0"/>
              <a:t>Constantine credits his victory to a vision he had in which he was told to go into battle with the Christian symbol</a:t>
            </a:r>
          </a:p>
          <a:p>
            <a:pPr lvl="1">
              <a:lnSpc>
                <a:spcPct val="80000"/>
              </a:lnSpc>
            </a:pPr>
            <a:r>
              <a:rPr lang="en-US" sz="2300" dirty="0" smtClean="0"/>
              <a:t>Troops carry chi-rho on their shields</a:t>
            </a:r>
          </a:p>
          <a:p>
            <a:pPr>
              <a:lnSpc>
                <a:spcPct val="80000"/>
              </a:lnSpc>
            </a:pPr>
            <a:r>
              <a:rPr lang="en-US" sz="2900" dirty="0" smtClean="0"/>
              <a:t>By 313 Constantine has captured all of the Empire and officially declared that Christianity was to be tolerated (Edict of Milan)</a:t>
            </a:r>
          </a:p>
          <a:p>
            <a:pPr>
              <a:lnSpc>
                <a:spcPct val="80000"/>
              </a:lnSpc>
            </a:pPr>
            <a:r>
              <a:rPr lang="en-US" sz="2900" dirty="0" smtClean="0"/>
              <a:t>‘Gives’ most of Rome to the Catholic Church (Vatican, St. Paul outside the Walls, Lateran)</a:t>
            </a:r>
          </a:p>
          <a:p>
            <a:pPr>
              <a:lnSpc>
                <a:spcPct val="80000"/>
              </a:lnSpc>
            </a:pPr>
            <a:r>
              <a:rPr lang="en-US" sz="2900" dirty="0" smtClean="0"/>
              <a:t>Establishes Constantinople (on site of ancient Byzantium) as his new capital</a:t>
            </a:r>
          </a:p>
          <a:p>
            <a:pPr>
              <a:lnSpc>
                <a:spcPct val="80000"/>
              </a:lnSpc>
            </a:pPr>
            <a:r>
              <a:rPr lang="en-US" sz="2900" dirty="0" smtClean="0"/>
              <a:t>Dies in 337, having reigned as the first Christian Emperor for 25 years</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562600" y="1447800"/>
            <a:ext cx="2614448" cy="2286000"/>
          </a:xfrm>
          <a:prstGeom prst="rect">
            <a:avLst/>
          </a:prstGeom>
          <a:noFill/>
          <a:ln w="9525">
            <a:noFill/>
            <a:miter lim="800000"/>
            <a:headEnd/>
            <a:tailEnd/>
          </a:ln>
        </p:spPr>
      </p:pic>
      <p:pic>
        <p:nvPicPr>
          <p:cNvPr id="9218" name="Picture 2" descr="http://www.theodora.com/wfb/photos/italy/arch_of_constantine_and_colosseum_rome_photo_gov.jpg"/>
          <p:cNvPicPr>
            <a:picLocks noChangeAspect="1" noChangeArrowheads="1"/>
          </p:cNvPicPr>
          <p:nvPr/>
        </p:nvPicPr>
        <p:blipFill>
          <a:blip r:embed="rId3" cstate="print"/>
          <a:srcRect/>
          <a:stretch>
            <a:fillRect/>
          </a:stretch>
        </p:blipFill>
        <p:spPr bwMode="auto">
          <a:xfrm>
            <a:off x="5715000" y="4038600"/>
            <a:ext cx="3124200" cy="20359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Constantine on Church</a:t>
            </a:r>
            <a:endParaRPr lang="en-US" dirty="0"/>
          </a:p>
        </p:txBody>
      </p:sp>
      <p:sp>
        <p:nvSpPr>
          <p:cNvPr id="3" name="Content Placeholder 2"/>
          <p:cNvSpPr>
            <a:spLocks noGrp="1"/>
          </p:cNvSpPr>
          <p:nvPr>
            <p:ph sz="half" idx="1"/>
          </p:nvPr>
        </p:nvSpPr>
        <p:spPr>
          <a:xfrm>
            <a:off x="457200" y="1600200"/>
            <a:ext cx="4267200" cy="4525963"/>
          </a:xfrm>
        </p:spPr>
        <p:txBody>
          <a:bodyPr>
            <a:normAutofit fontScale="92500" lnSpcReduction="10000"/>
          </a:bodyPr>
          <a:lstStyle/>
          <a:p>
            <a:pPr>
              <a:lnSpc>
                <a:spcPct val="90000"/>
              </a:lnSpc>
            </a:pPr>
            <a:r>
              <a:rPr lang="en-US" dirty="0" smtClean="0"/>
              <a:t>Builds Churches, with his mother St. Helen, in Holy Land</a:t>
            </a:r>
          </a:p>
          <a:p>
            <a:pPr>
              <a:lnSpc>
                <a:spcPct val="90000"/>
              </a:lnSpc>
            </a:pPr>
            <a:r>
              <a:rPr lang="en-US" dirty="0" smtClean="0"/>
              <a:t>Moves against the heretics in North Africa</a:t>
            </a:r>
          </a:p>
          <a:p>
            <a:pPr>
              <a:lnSpc>
                <a:spcPct val="90000"/>
              </a:lnSpc>
            </a:pPr>
            <a:r>
              <a:rPr lang="en-US" dirty="0" smtClean="0"/>
              <a:t>Calls Council of </a:t>
            </a:r>
            <a:r>
              <a:rPr lang="en-US" dirty="0" err="1" smtClean="0"/>
              <a:t>Nicea</a:t>
            </a:r>
            <a:r>
              <a:rPr lang="en-US" dirty="0" smtClean="0"/>
              <a:t> </a:t>
            </a:r>
          </a:p>
          <a:p>
            <a:pPr lvl="1">
              <a:lnSpc>
                <a:spcPct val="90000"/>
              </a:lnSpc>
            </a:pPr>
            <a:r>
              <a:rPr lang="en-US" dirty="0" smtClean="0"/>
              <a:t>Move against Arian heretics</a:t>
            </a:r>
          </a:p>
          <a:p>
            <a:pPr lvl="1">
              <a:lnSpc>
                <a:spcPct val="90000"/>
              </a:lnSpc>
            </a:pPr>
            <a:r>
              <a:rPr lang="en-US" dirty="0" smtClean="0"/>
              <a:t>The Nicene Creed</a:t>
            </a:r>
          </a:p>
          <a:p>
            <a:pPr>
              <a:lnSpc>
                <a:spcPct val="90000"/>
              </a:lnSpc>
            </a:pPr>
            <a:r>
              <a:rPr lang="en-US" dirty="0" smtClean="0"/>
              <a:t>Sunday as a day of rest</a:t>
            </a:r>
          </a:p>
          <a:p>
            <a:pPr>
              <a:lnSpc>
                <a:spcPct val="90000"/>
              </a:lnSpc>
            </a:pPr>
            <a:r>
              <a:rPr lang="en-US" dirty="0" smtClean="0"/>
              <a:t>Bishops become very important members of civil as well as ecclesial society </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2999" y="1905000"/>
            <a:ext cx="2632231" cy="1752600"/>
          </a:xfrm>
          <a:prstGeom prst="rect">
            <a:avLst/>
          </a:prstGeom>
          <a:noFill/>
          <a:ln w="9525">
            <a:noFill/>
            <a:miter lim="800000"/>
            <a:headEnd/>
            <a:tailEnd/>
          </a:ln>
        </p:spPr>
      </p:pic>
      <p:pic>
        <p:nvPicPr>
          <p:cNvPr id="1028" name="Picture 4" descr="http://upload.wikimedia.org/wikipedia/commons/4/45/Bethlehem-03-Church_of_the_Nativity.jpg"/>
          <p:cNvPicPr>
            <a:picLocks noChangeAspect="1" noChangeArrowheads="1"/>
          </p:cNvPicPr>
          <p:nvPr/>
        </p:nvPicPr>
        <p:blipFill>
          <a:blip r:embed="rId3" cstate="print"/>
          <a:srcRect/>
          <a:stretch>
            <a:fillRect/>
          </a:stretch>
        </p:blipFill>
        <p:spPr bwMode="auto">
          <a:xfrm>
            <a:off x="5486400" y="4038600"/>
            <a:ext cx="3048000" cy="2028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in the Early Church</a:t>
            </a:r>
            <a:endParaRPr lang="en-US" dirty="0"/>
          </a:p>
        </p:txBody>
      </p:sp>
      <p:sp>
        <p:nvSpPr>
          <p:cNvPr id="3" name="Content Placeholder 2"/>
          <p:cNvSpPr>
            <a:spLocks noGrp="1"/>
          </p:cNvSpPr>
          <p:nvPr>
            <p:ph sz="half" idx="1"/>
          </p:nvPr>
        </p:nvSpPr>
        <p:spPr>
          <a:xfrm>
            <a:off x="457200" y="1600200"/>
            <a:ext cx="5105400" cy="4525963"/>
          </a:xfrm>
        </p:spPr>
        <p:txBody>
          <a:bodyPr>
            <a:normAutofit fontScale="70000" lnSpcReduction="20000"/>
          </a:bodyPr>
          <a:lstStyle/>
          <a:p>
            <a:r>
              <a:rPr lang="en-US" dirty="0" smtClean="0"/>
              <a:t>In the Gospels: Conclusion of Matthew’s Gospel  </a:t>
            </a:r>
          </a:p>
          <a:p>
            <a:r>
              <a:rPr lang="en-US" dirty="0" smtClean="0"/>
              <a:t>Martyrdom as Baptism by Blood</a:t>
            </a:r>
          </a:p>
          <a:p>
            <a:r>
              <a:rPr lang="en-US" dirty="0" smtClean="0"/>
              <a:t>Usually Baptism for adults after a long period as catechumens</a:t>
            </a:r>
          </a:p>
          <a:p>
            <a:r>
              <a:rPr lang="en-US" dirty="0" smtClean="0"/>
              <a:t>Fish as one of earliest Christian symbols</a:t>
            </a:r>
          </a:p>
          <a:p>
            <a:pPr lvl="1"/>
            <a:r>
              <a:rPr lang="en-US" dirty="0" smtClean="0"/>
              <a:t>Water of Baptism</a:t>
            </a:r>
          </a:p>
          <a:p>
            <a:pPr lvl="1"/>
            <a:r>
              <a:rPr lang="en-US" dirty="0" smtClean="0"/>
              <a:t>Acrostic in Greek of </a:t>
            </a:r>
            <a:r>
              <a:rPr lang="en-US" i="1" dirty="0" smtClean="0"/>
              <a:t>Jesus Christ Son of God, Savior</a:t>
            </a:r>
          </a:p>
          <a:p>
            <a:r>
              <a:rPr lang="en-US" dirty="0" smtClean="0"/>
              <a:t>Tertullian</a:t>
            </a:r>
          </a:p>
          <a:p>
            <a:pPr lvl="1"/>
            <a:r>
              <a:rPr lang="en-US" dirty="0" smtClean="0"/>
              <a:t>Christian Theologian d. 212</a:t>
            </a:r>
          </a:p>
          <a:p>
            <a:pPr lvl="1"/>
            <a:r>
              <a:rPr lang="en-US" dirty="0" smtClean="0"/>
              <a:t>Wrote many Christian works in Latin</a:t>
            </a:r>
          </a:p>
          <a:p>
            <a:pPr lvl="1"/>
            <a:r>
              <a:rPr lang="en-US" i="1" dirty="0" smtClean="0"/>
              <a:t>On Baptism, </a:t>
            </a:r>
            <a:r>
              <a:rPr lang="en-US" dirty="0" smtClean="0"/>
              <a:t>“But we, little fishes, after the example of our ΙΧΘΥΣ Jesus Christ, are born in water, nor have we safety in any other way than by permanently abiding in water” Ch. 1</a:t>
            </a:r>
            <a:endParaRPr lang="en-US" i="1"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791200" y="1676400"/>
            <a:ext cx="2249277" cy="2133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781800" y="4343400"/>
            <a:ext cx="2095500" cy="1581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Ambrose</a:t>
            </a:r>
            <a:endParaRPr lang="en-US" dirty="0"/>
          </a:p>
        </p:txBody>
      </p:sp>
      <p:sp>
        <p:nvSpPr>
          <p:cNvPr id="3" name="Content Placeholder 2"/>
          <p:cNvSpPr>
            <a:spLocks noGrp="1"/>
          </p:cNvSpPr>
          <p:nvPr>
            <p:ph sz="half" idx="1"/>
          </p:nvPr>
        </p:nvSpPr>
        <p:spPr>
          <a:xfrm>
            <a:off x="457200" y="1600200"/>
            <a:ext cx="4648200" cy="4525963"/>
          </a:xfrm>
        </p:spPr>
        <p:txBody>
          <a:bodyPr>
            <a:normAutofit fontScale="92500" lnSpcReduction="20000"/>
          </a:bodyPr>
          <a:lstStyle/>
          <a:p>
            <a:pPr>
              <a:lnSpc>
                <a:spcPct val="90000"/>
              </a:lnSpc>
            </a:pPr>
            <a:r>
              <a:rPr lang="en-US" sz="2300" dirty="0" smtClean="0"/>
              <a:t>Prefect in Milan (Western Capital)</a:t>
            </a:r>
          </a:p>
          <a:p>
            <a:pPr>
              <a:lnSpc>
                <a:spcPct val="90000"/>
              </a:lnSpc>
            </a:pPr>
            <a:r>
              <a:rPr lang="en-US" sz="2300" dirty="0" smtClean="0"/>
              <a:t>Acclaimed Bishop by the people of Milan</a:t>
            </a:r>
          </a:p>
          <a:p>
            <a:pPr>
              <a:lnSpc>
                <a:spcPct val="90000"/>
              </a:lnSpc>
            </a:pPr>
            <a:r>
              <a:rPr lang="en-US" sz="2300" dirty="0" smtClean="0"/>
              <a:t>Baptized, Ordained Priest, Bishop in same week</a:t>
            </a:r>
          </a:p>
          <a:p>
            <a:pPr lvl="1">
              <a:lnSpc>
                <a:spcPct val="90000"/>
              </a:lnSpc>
            </a:pPr>
            <a:r>
              <a:rPr lang="en-US" sz="1900" dirty="0" smtClean="0"/>
              <a:t>Not unusual since adult baptism was the norm</a:t>
            </a:r>
          </a:p>
          <a:p>
            <a:pPr>
              <a:lnSpc>
                <a:spcPct val="90000"/>
              </a:lnSpc>
            </a:pPr>
            <a:r>
              <a:rPr lang="en-US" sz="2300" dirty="0" smtClean="0"/>
              <a:t>Politically more important than Pope (</a:t>
            </a:r>
            <a:r>
              <a:rPr lang="en-US" sz="2300" dirty="0" err="1" smtClean="0"/>
              <a:t>Siricius</a:t>
            </a:r>
            <a:r>
              <a:rPr lang="en-US" sz="2300" dirty="0" smtClean="0"/>
              <a:t>) because Milan more important than Rome</a:t>
            </a:r>
          </a:p>
          <a:p>
            <a:pPr>
              <a:lnSpc>
                <a:spcPct val="90000"/>
              </a:lnSpc>
            </a:pPr>
            <a:r>
              <a:rPr lang="en-US" sz="2300" dirty="0" smtClean="0"/>
              <a:t>Encouraged singing during the liturgy</a:t>
            </a:r>
          </a:p>
          <a:p>
            <a:pPr lvl="1">
              <a:lnSpc>
                <a:spcPct val="90000"/>
              </a:lnSpc>
            </a:pPr>
            <a:r>
              <a:rPr lang="en-US" sz="1900" dirty="0" smtClean="0"/>
              <a:t>Easter </a:t>
            </a:r>
            <a:r>
              <a:rPr lang="en-US" sz="1900" dirty="0" err="1" smtClean="0"/>
              <a:t>exultet</a:t>
            </a:r>
            <a:r>
              <a:rPr lang="en-US" sz="1900" dirty="0" smtClean="0"/>
              <a:t> </a:t>
            </a:r>
          </a:p>
          <a:p>
            <a:pPr lvl="1">
              <a:lnSpc>
                <a:spcPct val="90000"/>
              </a:lnSpc>
            </a:pPr>
            <a:r>
              <a:rPr lang="en-US" sz="1900" dirty="0" smtClean="0"/>
              <a:t>God the creator </a:t>
            </a:r>
          </a:p>
          <a:p>
            <a:pPr>
              <a:lnSpc>
                <a:spcPct val="90000"/>
              </a:lnSpc>
            </a:pPr>
            <a:r>
              <a:rPr lang="en-US" sz="2300" dirty="0" smtClean="0"/>
              <a:t>Baptized St. Augustine at Easter Vigil Mass, 24 April 387</a:t>
            </a:r>
          </a:p>
          <a:p>
            <a:pPr>
              <a:lnSpc>
                <a:spcPct val="90000"/>
              </a:lnSpc>
            </a:pPr>
            <a:r>
              <a:rPr lang="en-US" sz="2300" dirty="0" smtClean="0"/>
              <a:t>Feast Day December 7</a:t>
            </a:r>
            <a:endParaRPr lang="en-US" sz="1900" dirty="0" smtClean="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486400" y="1828800"/>
            <a:ext cx="2381250" cy="3429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t>St. Augustine</a:t>
            </a:r>
            <a:endParaRPr lang="en-US" dirty="0"/>
          </a:p>
        </p:txBody>
      </p:sp>
      <p:sp>
        <p:nvSpPr>
          <p:cNvPr id="9219" name="Rectangle 3"/>
          <p:cNvSpPr>
            <a:spLocks noGrp="1" noChangeArrowheads="1"/>
          </p:cNvSpPr>
          <p:nvPr>
            <p:ph sz="half" idx="1"/>
          </p:nvPr>
        </p:nvSpPr>
        <p:spPr>
          <a:xfrm>
            <a:off x="838200" y="1600200"/>
            <a:ext cx="4038600" cy="4525963"/>
          </a:xfrm>
        </p:spPr>
        <p:txBody>
          <a:bodyPr>
            <a:normAutofit fontScale="92500" lnSpcReduction="20000"/>
          </a:bodyPr>
          <a:lstStyle/>
          <a:p>
            <a:pPr>
              <a:lnSpc>
                <a:spcPct val="90000"/>
              </a:lnSpc>
            </a:pPr>
            <a:r>
              <a:rPr lang="en-US" sz="2100" dirty="0"/>
              <a:t>Born near Carthage in 354 to a devoutly Catholic </a:t>
            </a:r>
            <a:r>
              <a:rPr lang="en-US" sz="2100" dirty="0" smtClean="0"/>
              <a:t>mother, St. Monica, </a:t>
            </a:r>
            <a:r>
              <a:rPr lang="en-US" sz="2100" dirty="0"/>
              <a:t>and worldly father</a:t>
            </a:r>
          </a:p>
          <a:p>
            <a:pPr>
              <a:lnSpc>
                <a:spcPct val="90000"/>
              </a:lnSpc>
            </a:pPr>
            <a:r>
              <a:rPr lang="en-US" sz="2100" dirty="0"/>
              <a:t>In youth leads a life of </a:t>
            </a:r>
            <a:r>
              <a:rPr lang="en-US" sz="2100" dirty="0" smtClean="0"/>
              <a:t>worldly pleasure </a:t>
            </a:r>
            <a:r>
              <a:rPr lang="en-US" sz="2100" dirty="0"/>
              <a:t>searching for happiness</a:t>
            </a:r>
          </a:p>
          <a:p>
            <a:pPr>
              <a:lnSpc>
                <a:spcPct val="90000"/>
              </a:lnSpc>
            </a:pPr>
            <a:r>
              <a:rPr lang="en-US" sz="2100" dirty="0" smtClean="0"/>
              <a:t>Conversion </a:t>
            </a:r>
            <a:r>
              <a:rPr lang="en-US" sz="2100" dirty="0"/>
              <a:t>to Catholic </a:t>
            </a:r>
            <a:r>
              <a:rPr lang="en-US" sz="2100" dirty="0" smtClean="0"/>
              <a:t>Christianity while visiting in Milan</a:t>
            </a:r>
          </a:p>
          <a:p>
            <a:pPr lvl="1">
              <a:lnSpc>
                <a:spcPct val="90000"/>
              </a:lnSpc>
            </a:pPr>
            <a:r>
              <a:rPr lang="en-US" sz="1700" dirty="0" smtClean="0"/>
              <a:t>Listening to St. Ambrose’s sermons</a:t>
            </a:r>
            <a:endParaRPr lang="en-US" sz="1700" dirty="0"/>
          </a:p>
          <a:p>
            <a:pPr>
              <a:lnSpc>
                <a:spcPct val="90000"/>
              </a:lnSpc>
            </a:pPr>
            <a:r>
              <a:rPr lang="en-US" sz="2100" dirty="0"/>
              <a:t>Ordained priest 391, bishop of Hippo 395</a:t>
            </a:r>
          </a:p>
          <a:p>
            <a:pPr>
              <a:lnSpc>
                <a:spcPct val="90000"/>
              </a:lnSpc>
            </a:pPr>
            <a:r>
              <a:rPr lang="en-US" sz="2100" dirty="0"/>
              <a:t>Died on 28 August </a:t>
            </a:r>
            <a:r>
              <a:rPr lang="en-US" sz="2100" dirty="0" smtClean="0"/>
              <a:t>430</a:t>
            </a:r>
          </a:p>
          <a:p>
            <a:pPr lvl="1">
              <a:lnSpc>
                <a:spcPct val="90000"/>
              </a:lnSpc>
            </a:pPr>
            <a:r>
              <a:rPr lang="en-US" sz="1700" dirty="0" smtClean="0"/>
              <a:t>St. Monica’s Feast Day is 27 August</a:t>
            </a:r>
          </a:p>
          <a:p>
            <a:pPr lvl="1">
              <a:lnSpc>
                <a:spcPct val="90000"/>
              </a:lnSpc>
            </a:pPr>
            <a:r>
              <a:rPr lang="en-US" sz="1700" dirty="0" smtClean="0"/>
              <a:t>St. Augustine’s Feast Day is 28 August</a:t>
            </a:r>
          </a:p>
          <a:p>
            <a:pPr>
              <a:lnSpc>
                <a:spcPct val="90000"/>
              </a:lnSpc>
            </a:pPr>
            <a:r>
              <a:rPr lang="en-US" sz="2100" dirty="0" smtClean="0"/>
              <a:t>St. Augustine is the most important of all Western Christian theologians or philosophers</a:t>
            </a:r>
          </a:p>
          <a:p>
            <a:pPr lvl="1">
              <a:lnSpc>
                <a:spcPct val="90000"/>
              </a:lnSpc>
            </a:pPr>
            <a:r>
              <a:rPr lang="en-US" sz="1700" dirty="0" smtClean="0"/>
              <a:t>Twice as many references to Augustine than any other theologian in CCC</a:t>
            </a:r>
            <a:endParaRPr lang="en-US" sz="1700" dirty="0"/>
          </a:p>
          <a:p>
            <a:pPr>
              <a:lnSpc>
                <a:spcPct val="90000"/>
              </a:lnSpc>
            </a:pPr>
            <a:endParaRPr lang="en-US" sz="21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254823" y="1600200"/>
            <a:ext cx="2825353"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TotalTime>
  <Words>761</Words>
  <Application>Microsoft Office PowerPoint</Application>
  <PresentationFormat>On-screen Show (4:3)</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Episode 4: The Baptistery at  St. John Lateran</vt:lpstr>
      <vt:lpstr>Slide 2</vt:lpstr>
      <vt:lpstr>Baptistery Introduction</vt:lpstr>
      <vt:lpstr>Map of Rome 4th C</vt:lpstr>
      <vt:lpstr>History Behind St. John Lateran Baptistery: Constantine the Great</vt:lpstr>
      <vt:lpstr>Impact of Constantine on Church</vt:lpstr>
      <vt:lpstr>Baptism in the Early Church</vt:lpstr>
      <vt:lpstr>St. Ambrose</vt:lpstr>
      <vt:lpstr>St. Augustine</vt:lpstr>
      <vt:lpstr>Critical Issues for and Key Works by Augustine</vt:lpstr>
      <vt:lpstr>Infant Baptism </vt:lpstr>
      <vt:lpstr>Four Latin Fathers of Church</vt:lpstr>
      <vt:lpstr>Later History of  St. John Lateran Baptistery </vt:lpstr>
      <vt:lpstr>Next Waypoint: Hagia Sophia</vt:lpstr>
      <vt:lpstr>Web Resources</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Episode 4: The Baptistery at St. John Lateran</dc:title>
  <dc:creator>Ann Orlando</dc:creator>
  <cp:lastModifiedBy>Ann Orlando</cp:lastModifiedBy>
  <cp:revision>37</cp:revision>
  <dcterms:created xsi:type="dcterms:W3CDTF">2011-05-16T09:45:50Z</dcterms:created>
  <dcterms:modified xsi:type="dcterms:W3CDTF">2011-07-17T11:08:26Z</dcterms:modified>
</cp:coreProperties>
</file>