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1" r:id="rId7"/>
    <p:sldId id="261" r:id="rId8"/>
    <p:sldId id="262" r:id="rId9"/>
    <p:sldId id="263" r:id="rId10"/>
    <p:sldId id="264" r:id="rId11"/>
    <p:sldId id="267" r:id="rId12"/>
    <p:sldId id="265" r:id="rId13"/>
    <p:sldId id="268" r:id="rId14"/>
    <p:sldId id="266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7AF2-F573-4E87-ACB3-8C10610460BF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284E4-0D50-4E4A-BD7A-B05607EA26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7AF2-F573-4E87-ACB3-8C10610460BF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284E4-0D50-4E4A-BD7A-B05607EA26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7AF2-F573-4E87-ACB3-8C10610460BF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284E4-0D50-4E4A-BD7A-B05607EA26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7AF2-F573-4E87-ACB3-8C10610460BF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284E4-0D50-4E4A-BD7A-B05607EA26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7AF2-F573-4E87-ACB3-8C10610460BF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284E4-0D50-4E4A-BD7A-B05607EA26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7AF2-F573-4E87-ACB3-8C10610460BF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284E4-0D50-4E4A-BD7A-B05607EA26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7AF2-F573-4E87-ACB3-8C10610460BF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284E4-0D50-4E4A-BD7A-B05607EA26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7AF2-F573-4E87-ACB3-8C10610460BF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284E4-0D50-4E4A-BD7A-B05607EA26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7AF2-F573-4E87-ACB3-8C10610460BF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284E4-0D50-4E4A-BD7A-B05607EA26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7AF2-F573-4E87-ACB3-8C10610460BF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284E4-0D50-4E4A-BD7A-B05607EA26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7AF2-F573-4E87-ACB3-8C10610460BF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284E4-0D50-4E4A-BD7A-B05607EA26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B7AF2-F573-4E87-ACB3-8C10610460BF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284E4-0D50-4E4A-BD7A-B05607EA26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upload.wikimedia.org/wikipedia/commons/c/c6/Gentile_Bellini_003.jpg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Monasterboice_12.jpg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en.wikipedia.org/wiki/File:Istanbul.Hagia_Sophia075.jpg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en.wikipedia.org/wiki/File:Johnchrysostom.jpg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Episode 5 Waypoint </a:t>
            </a:r>
            <a:r>
              <a:rPr lang="en-US" dirty="0" err="1" smtClean="0"/>
              <a:t>Hagia</a:t>
            </a:r>
            <a:r>
              <a:rPr lang="en-US" dirty="0" smtClean="0"/>
              <a:t> Sophia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Ann T. Orlando</a:t>
            </a:r>
          </a:p>
          <a:p>
            <a:r>
              <a:rPr lang="en-US" dirty="0" smtClean="0"/>
              <a:t>Music</a:t>
            </a:r>
            <a:r>
              <a:rPr lang="en-US" smtClean="0"/>
              <a:t>: Byzantine </a:t>
            </a:r>
            <a:r>
              <a:rPr lang="en-US" dirty="0" smtClean="0"/>
              <a:t>‘Kyrie </a:t>
            </a:r>
            <a:r>
              <a:rPr lang="en-US" dirty="0" err="1" smtClean="0"/>
              <a:t>Eleison</a:t>
            </a:r>
            <a:r>
              <a:rPr lang="en-US" dirty="0" smtClean="0"/>
              <a:t>’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Icons and Iconoclasm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n-US" sz="2600" dirty="0" smtClean="0"/>
              <a:t>To counter Islam, some Byzantine Emperors in 8</a:t>
            </a:r>
            <a:r>
              <a:rPr lang="en-US" sz="2600" baseline="30000" dirty="0" smtClean="0"/>
              <a:t>th</a:t>
            </a:r>
            <a:r>
              <a:rPr lang="en-US" sz="2600" dirty="0" smtClean="0"/>
              <a:t> C attempt </a:t>
            </a:r>
            <a:r>
              <a:rPr lang="en-US" sz="2600" dirty="0" smtClean="0"/>
              <a:t>to </a:t>
            </a:r>
            <a:r>
              <a:rPr lang="en-US" sz="2600" dirty="0" smtClean="0"/>
              <a:t>destroy all icons</a:t>
            </a:r>
          </a:p>
          <a:p>
            <a:pPr>
              <a:lnSpc>
                <a:spcPct val="90000"/>
              </a:lnSpc>
            </a:pPr>
            <a:r>
              <a:rPr lang="en-US" sz="2600" dirty="0" smtClean="0"/>
              <a:t>Supported “image breaking” iconoclasm as a way to attract Muslims to Christian orthodoxy</a:t>
            </a:r>
          </a:p>
          <a:p>
            <a:pPr>
              <a:lnSpc>
                <a:spcPct val="90000"/>
              </a:lnSpc>
            </a:pPr>
            <a:r>
              <a:rPr lang="en-US" sz="2600" dirty="0" smtClean="0"/>
              <a:t>Eastern monks vehemently opposed iconoclasts</a:t>
            </a:r>
          </a:p>
          <a:p>
            <a:pPr>
              <a:lnSpc>
                <a:spcPct val="90000"/>
              </a:lnSpc>
            </a:pPr>
            <a:r>
              <a:rPr lang="en-US" sz="2600" dirty="0" smtClean="0"/>
              <a:t>St. John Damascene (675-749, Feast Day Dec. 4 )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/>
              <a:t>Monk at St. </a:t>
            </a:r>
            <a:r>
              <a:rPr lang="en-US" sz="2200" dirty="0" err="1" smtClean="0"/>
              <a:t>Sabas</a:t>
            </a:r>
            <a:r>
              <a:rPr lang="en-US" sz="2200" dirty="0" smtClean="0"/>
              <a:t> near Jerusalem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/>
              <a:t>Strong theological defense of icons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/>
              <a:t>Differentiated types of worship and honor (CCC)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/>
              <a:t>Doctor of Church who wrote extensively on Assumption of May</a:t>
            </a:r>
          </a:p>
          <a:p>
            <a:endParaRPr lang="en-US" dirty="0"/>
          </a:p>
        </p:txBody>
      </p:sp>
      <p:pic>
        <p:nvPicPr>
          <p:cNvPr id="5" name="il_fi" descr="http://s3.media.squarespace.com/production/301946/6460085/explore/images/2008/03/11/st_john_of_damascus.jpg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83595" y="1600200"/>
            <a:ext cx="196781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Fall of Constantinople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953000" cy="4525963"/>
          </a:xfrm>
        </p:spPr>
        <p:txBody>
          <a:bodyPr>
            <a:noAutofit/>
          </a:bodyPr>
          <a:lstStyle/>
          <a:p>
            <a:r>
              <a:rPr lang="en-US" sz="1600" dirty="0" smtClean="0"/>
              <a:t>Turkish tribes from steppes </a:t>
            </a:r>
            <a:r>
              <a:rPr lang="en-US" sz="1600" dirty="0" smtClean="0"/>
              <a:t>of</a:t>
            </a:r>
            <a:r>
              <a:rPr lang="en-US" sz="1600" dirty="0" smtClean="0"/>
              <a:t> </a:t>
            </a:r>
            <a:r>
              <a:rPr lang="en-US" sz="1600" dirty="0" smtClean="0"/>
              <a:t>central Asia, though Muslims, started to invade Arab-dominated territories of Persia and Mesopotamia</a:t>
            </a:r>
          </a:p>
          <a:p>
            <a:r>
              <a:rPr lang="en-US" sz="1600" dirty="0" smtClean="0"/>
              <a:t>As they moved West, led to conflicts with Byzantine Empire</a:t>
            </a:r>
          </a:p>
          <a:p>
            <a:pPr lvl="1"/>
            <a:r>
              <a:rPr lang="en-US" sz="1400" dirty="0" smtClean="0"/>
              <a:t>Crusades started as an effort by the West to defend Christian East and to re-capture Holy Land</a:t>
            </a:r>
          </a:p>
          <a:p>
            <a:pPr lvl="1"/>
            <a:r>
              <a:rPr lang="en-US" sz="1400" dirty="0" smtClean="0"/>
              <a:t>But Crusaders did irreparable harm to Byzantium, especially in 4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Crusade of 1204</a:t>
            </a:r>
          </a:p>
          <a:p>
            <a:r>
              <a:rPr lang="en-US" sz="1600" dirty="0" smtClean="0"/>
              <a:t>Constantinople finally fell to the Turks led by </a:t>
            </a:r>
            <a:r>
              <a:rPr lang="en-US" sz="1600" dirty="0" err="1" smtClean="0"/>
              <a:t>Mehmet</a:t>
            </a:r>
            <a:r>
              <a:rPr lang="en-US" sz="1600" dirty="0" smtClean="0"/>
              <a:t> II in 1453</a:t>
            </a:r>
          </a:p>
          <a:p>
            <a:pPr lvl="1"/>
            <a:r>
              <a:rPr lang="en-US" sz="1400" dirty="0" smtClean="0"/>
              <a:t>On entering </a:t>
            </a:r>
            <a:r>
              <a:rPr lang="en-US" sz="1400" dirty="0" err="1" smtClean="0"/>
              <a:t>Hagia</a:t>
            </a:r>
            <a:r>
              <a:rPr lang="en-US" sz="1400" dirty="0" smtClean="0"/>
              <a:t> </a:t>
            </a:r>
            <a:r>
              <a:rPr lang="en-US" sz="1400" dirty="0" err="1" smtClean="0"/>
              <a:t>Sopia</a:t>
            </a:r>
            <a:r>
              <a:rPr lang="en-US" sz="1400" dirty="0" smtClean="0"/>
              <a:t>, he stopped to pray there, turning it immediately into a mosque</a:t>
            </a:r>
          </a:p>
          <a:p>
            <a:pPr lvl="1"/>
            <a:r>
              <a:rPr lang="en-US" sz="1400" dirty="0" smtClean="0"/>
              <a:t>Mosaics and other </a:t>
            </a:r>
            <a:r>
              <a:rPr lang="en-US" sz="1400" dirty="0" smtClean="0"/>
              <a:t>Christian </a:t>
            </a:r>
            <a:r>
              <a:rPr lang="en-US" sz="1400" dirty="0" smtClean="0"/>
              <a:t>decorations were white-washed</a:t>
            </a:r>
          </a:p>
          <a:p>
            <a:pPr lvl="1"/>
            <a:r>
              <a:rPr lang="en-US" sz="1400" dirty="0" smtClean="0"/>
              <a:t>Name of Constantinople changed to Istanbul</a:t>
            </a:r>
          </a:p>
          <a:p>
            <a:r>
              <a:rPr lang="en-US" sz="1600" dirty="0" err="1" smtClean="0"/>
              <a:t>Mehmet</a:t>
            </a:r>
            <a:r>
              <a:rPr lang="en-US" sz="1600" dirty="0" smtClean="0"/>
              <a:t> II was beginning of Ottoman Empire </a:t>
            </a:r>
          </a:p>
          <a:p>
            <a:pPr lvl="1"/>
            <a:r>
              <a:rPr lang="en-US" sz="1400" dirty="0" smtClean="0"/>
              <a:t>Lasted until end of World War </a:t>
            </a:r>
            <a:r>
              <a:rPr lang="en-US" sz="1400" dirty="0" smtClean="0"/>
              <a:t>I</a:t>
            </a:r>
            <a:endParaRPr lang="en-US" sz="1400" dirty="0" smtClean="0"/>
          </a:p>
        </p:txBody>
      </p:sp>
      <p:pic>
        <p:nvPicPr>
          <p:cNvPr id="5" name="Content Placeholder 4" descr="File:Gentile Bellini 003.jpg">
            <a:hlinkClick r:id="rId2"/>
          </p:cNvPr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1600201"/>
            <a:ext cx="2401302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Expansion of Orthodoxy to Russia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Prince Vladimir of Kiev converts to orthodox Christianity in 989</a:t>
            </a:r>
          </a:p>
          <a:p>
            <a:r>
              <a:rPr lang="en-US" dirty="0" smtClean="0"/>
              <a:t>Orthodox missionaries to Slavs and Eastern Vikings introduce Greek letters </a:t>
            </a:r>
          </a:p>
          <a:p>
            <a:r>
              <a:rPr lang="en-US" dirty="0" smtClean="0"/>
              <a:t>Kiev is ‘capital’ of Russian orthodoxy until transfer to Moscow in 13</a:t>
            </a:r>
            <a:r>
              <a:rPr lang="en-US" baseline="30000" dirty="0" smtClean="0"/>
              <a:t>th</a:t>
            </a:r>
            <a:r>
              <a:rPr lang="en-US" dirty="0" smtClean="0"/>
              <a:t> C</a:t>
            </a:r>
          </a:p>
          <a:p>
            <a:r>
              <a:rPr lang="en-US" dirty="0" smtClean="0"/>
              <a:t>When Constantinople (New Rome) falls,  Moscow becomes for Orthodox world ‘Third Rome’ until Russian Revolution </a:t>
            </a:r>
            <a:endParaRPr lang="en-US" dirty="0" smtClean="0"/>
          </a:p>
          <a:p>
            <a:pPr lvl="1"/>
            <a:r>
              <a:rPr lang="en-US" dirty="0" smtClean="0"/>
              <a:t>St. Basil’s built by Ivan the terrible in 1555 at center of Moscow</a:t>
            </a:r>
          </a:p>
          <a:p>
            <a:pPr lvl="1"/>
            <a:r>
              <a:rPr lang="en-US" dirty="0" smtClean="0"/>
              <a:t>A museum today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5" name="il_fi" descr="http://assets.freeprintable.com/images/item/original/the-kremlin.jpeg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43512" y="1958181"/>
            <a:ext cx="284797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Relations Between Roman Catholic and Orthodox Churches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Over the centuries Greek-speaking East and Latin-speaking West drifted apart</a:t>
            </a:r>
          </a:p>
          <a:p>
            <a:pPr lvl="1"/>
            <a:r>
              <a:rPr lang="en-US" dirty="0" smtClean="0"/>
              <a:t>Political and some theological issues</a:t>
            </a:r>
          </a:p>
          <a:p>
            <a:pPr lvl="1"/>
            <a:r>
              <a:rPr lang="en-US" dirty="0" smtClean="0"/>
              <a:t>Ecclesial role of papacy</a:t>
            </a:r>
          </a:p>
          <a:p>
            <a:r>
              <a:rPr lang="en-US" dirty="0" smtClean="0"/>
              <a:t>In 1054 the Pope and Patriarch of Constantinople declared each other anathema</a:t>
            </a:r>
          </a:p>
          <a:p>
            <a:r>
              <a:rPr lang="en-US" dirty="0" smtClean="0"/>
              <a:t>Pope Paul VI and Patriarch </a:t>
            </a:r>
            <a:r>
              <a:rPr lang="en-US" dirty="0" err="1" smtClean="0"/>
              <a:t>Athenagoras</a:t>
            </a:r>
            <a:r>
              <a:rPr lang="en-US" dirty="0" smtClean="0"/>
              <a:t> met in Jerusalem in 1964 and lifted the anathemas</a:t>
            </a:r>
          </a:p>
        </p:txBody>
      </p:sp>
      <p:pic>
        <p:nvPicPr>
          <p:cNvPr id="5" name="il_fi" descr="http://64.19.142.13/www.oltv.tv/sitebuildercontent/sitebuilderpictures/OLTV/.pond/PeterAndrew.jpg.w180h246.jpg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10250" y="2057400"/>
            <a:ext cx="1962150" cy="297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Hagia</a:t>
            </a:r>
            <a:r>
              <a:rPr lang="en-US" dirty="0" smtClean="0"/>
              <a:t> Sophia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 1930s Ataturk became </a:t>
            </a:r>
            <a:r>
              <a:rPr lang="en-US" dirty="0" smtClean="0"/>
              <a:t>first president of secular government in </a:t>
            </a:r>
            <a:r>
              <a:rPr lang="en-US" dirty="0" smtClean="0"/>
              <a:t>Turkey, converted </a:t>
            </a:r>
            <a:r>
              <a:rPr lang="en-US" dirty="0" err="1" smtClean="0"/>
              <a:t>Hagia</a:t>
            </a:r>
            <a:r>
              <a:rPr lang="en-US" dirty="0" smtClean="0"/>
              <a:t> Sophia to a m</a:t>
            </a:r>
            <a:r>
              <a:rPr lang="en-US" dirty="0" smtClean="0"/>
              <a:t>useum</a:t>
            </a:r>
            <a:endParaRPr lang="en-US" dirty="0" smtClean="0"/>
          </a:p>
          <a:p>
            <a:r>
              <a:rPr lang="en-US" dirty="0" smtClean="0"/>
              <a:t>The</a:t>
            </a:r>
            <a:r>
              <a:rPr lang="en-US" dirty="0" smtClean="0"/>
              <a:t> museum is </a:t>
            </a:r>
            <a:r>
              <a:rPr lang="en-US" dirty="0" smtClean="0"/>
              <a:t>one of most important tourist locations in Turkey</a:t>
            </a:r>
          </a:p>
          <a:p>
            <a:pPr lvl="1"/>
            <a:r>
              <a:rPr lang="en-US" dirty="0" smtClean="0"/>
              <a:t>Many of the early Christian mosaics </a:t>
            </a:r>
            <a:r>
              <a:rPr lang="en-US" dirty="0" smtClean="0"/>
              <a:t>and</a:t>
            </a:r>
            <a:r>
              <a:rPr lang="en-US" dirty="0" smtClean="0"/>
              <a:t> </a:t>
            </a:r>
            <a:r>
              <a:rPr lang="en-US" dirty="0" smtClean="0"/>
              <a:t>frescoes are being restored</a:t>
            </a:r>
          </a:p>
          <a:p>
            <a:r>
              <a:rPr lang="en-US" dirty="0" smtClean="0"/>
              <a:t>But still a very politically and religiously sensitive </a:t>
            </a:r>
            <a:r>
              <a:rPr lang="en-US" dirty="0" smtClean="0"/>
              <a:t>location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Next Waypoints: Development of Monasticism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Benedictines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Irish Monasticism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8" name="Picture 7" descr="Monte_Cassino_Opactwo_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2514600"/>
            <a:ext cx="2438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http://64.19.142.11/upload.wikimedia.org/wikipedia/commons/thumb/9/98/Monasterboice_12.jpg/220px-Monasterboice_12.jpg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0600" y="2133600"/>
            <a:ext cx="209550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Theme: Development of Eastern (Orthodox) </a:t>
            </a:r>
            <a:r>
              <a:rPr lang="en-US" dirty="0" smtClean="0"/>
              <a:t>Christianity</a:t>
            </a:r>
          </a:p>
          <a:p>
            <a:pPr lvl="1"/>
            <a:r>
              <a:rPr lang="en-US" dirty="0" smtClean="0"/>
              <a:t>‘Catholic’ and ‘Orthodox’ synonymously until early Middle Ages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of </a:t>
            </a:r>
            <a:r>
              <a:rPr lang="en-US" dirty="0" err="1" smtClean="0"/>
              <a:t>Hagia</a:t>
            </a:r>
            <a:r>
              <a:rPr lang="en-US" dirty="0" smtClean="0"/>
              <a:t> Sophia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Hagia</a:t>
            </a:r>
            <a:r>
              <a:rPr lang="en-US" dirty="0" smtClean="0"/>
              <a:t> Sophia, Greek for Holy Wisdom, was first built </a:t>
            </a:r>
            <a:r>
              <a:rPr lang="en-US" dirty="0" smtClean="0"/>
              <a:t>by </a:t>
            </a:r>
            <a:r>
              <a:rPr lang="en-US" dirty="0" smtClean="0"/>
              <a:t>Constantine the Great in his new city of Constantinople (New Rome) in 4</a:t>
            </a:r>
            <a:r>
              <a:rPr lang="en-US" baseline="30000" dirty="0" smtClean="0"/>
              <a:t>th</a:t>
            </a:r>
            <a:r>
              <a:rPr lang="en-US" dirty="0" smtClean="0"/>
              <a:t> C</a:t>
            </a:r>
          </a:p>
          <a:p>
            <a:pPr lvl="1"/>
            <a:r>
              <a:rPr lang="en-US" dirty="0" smtClean="0"/>
              <a:t>St. Andrew, apostle and brother of St. Peter, as the patron</a:t>
            </a:r>
          </a:p>
          <a:p>
            <a:r>
              <a:rPr lang="en-US" dirty="0" smtClean="0"/>
              <a:t>After series of calamities including </a:t>
            </a:r>
            <a:r>
              <a:rPr lang="en-US" dirty="0" smtClean="0"/>
              <a:t>an </a:t>
            </a:r>
            <a:r>
              <a:rPr lang="en-US" dirty="0" smtClean="0"/>
              <a:t>earthquake and riots, this building was destroyed in the </a:t>
            </a:r>
            <a:r>
              <a:rPr lang="en-US" dirty="0" smtClean="0"/>
              <a:t>early 6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</a:p>
          <a:p>
            <a:r>
              <a:rPr lang="en-US" dirty="0" smtClean="0"/>
              <a:t>Rebuilt by Emperor Justinian</a:t>
            </a:r>
          </a:p>
          <a:p>
            <a:pPr lvl="1"/>
            <a:r>
              <a:rPr lang="en-US" dirty="0" smtClean="0"/>
              <a:t>Dedicated in 537</a:t>
            </a:r>
          </a:p>
          <a:p>
            <a:pPr lvl="1"/>
            <a:r>
              <a:rPr lang="en-US" dirty="0" smtClean="0"/>
              <a:t>Basically building we have now </a:t>
            </a:r>
            <a:endParaRPr lang="en-US" dirty="0"/>
          </a:p>
        </p:txBody>
      </p:sp>
      <p:pic>
        <p:nvPicPr>
          <p:cNvPr id="5" name="Content Placeholder 4" descr="http://upload.wikimedia.org/wikipedia/commons/thumb/0/06/Istanbul.Hagia_Sophia075.jpg/220px-Istanbul.Hagia_Sophia075.jpg">
            <a:hlinkClick r:id="rId2"/>
          </p:cNvPr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70500" y="2904331"/>
            <a:ext cx="27940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of </a:t>
            </a:r>
            <a:r>
              <a:rPr lang="en-US" dirty="0" err="1" smtClean="0"/>
              <a:t>Hagia</a:t>
            </a:r>
            <a:r>
              <a:rPr lang="en-US" dirty="0" smtClean="0"/>
              <a:t> Sophia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Most sophisticated and stunning building in the world </a:t>
            </a:r>
          </a:p>
          <a:p>
            <a:pPr lvl="1"/>
            <a:r>
              <a:rPr lang="en-US" dirty="0" smtClean="0"/>
              <a:t>Remained largest Christian Church for nearly 1,000 years</a:t>
            </a:r>
          </a:p>
          <a:p>
            <a:r>
              <a:rPr lang="en-US" dirty="0" smtClean="0"/>
              <a:t>Domes and vaults new dimension in architecture</a:t>
            </a:r>
          </a:p>
          <a:p>
            <a:r>
              <a:rPr lang="en-US" dirty="0" smtClean="0"/>
              <a:t>Mosaics new development in Christian art</a:t>
            </a:r>
            <a:endParaRPr lang="en-US" dirty="0"/>
          </a:p>
        </p:txBody>
      </p:sp>
      <p:pic>
        <p:nvPicPr>
          <p:cNvPr id="5" name="il_fi" descr="http://www.islamic-architecture.info/WA-TU/istanbul/Hagia%20Sophia1.jpg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504516"/>
            <a:ext cx="4038600" cy="2717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Ecclesial Importance of </a:t>
            </a:r>
            <a:r>
              <a:rPr lang="en-US" dirty="0" err="1" smtClean="0"/>
              <a:t>Hagia</a:t>
            </a:r>
            <a:r>
              <a:rPr lang="en-US" dirty="0" smtClean="0"/>
              <a:t> Sophia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Cathedral Church for most important Eastern Bishop, the Patriarch of Constantinople</a:t>
            </a:r>
          </a:p>
          <a:p>
            <a:r>
              <a:rPr lang="en-US" dirty="0" smtClean="0"/>
              <a:t>Many important theologians were associated with </a:t>
            </a:r>
            <a:r>
              <a:rPr lang="en-US" dirty="0" err="1" smtClean="0"/>
              <a:t>Hagia</a:t>
            </a:r>
            <a:r>
              <a:rPr lang="en-US" dirty="0" smtClean="0"/>
              <a:t> Sophia; Greek Fathers and Doctors of the Church</a:t>
            </a:r>
          </a:p>
          <a:p>
            <a:pPr lvl="1"/>
            <a:r>
              <a:rPr lang="en-US" dirty="0" smtClean="0"/>
              <a:t>St. Gregory </a:t>
            </a:r>
            <a:r>
              <a:rPr lang="en-US" dirty="0" err="1" smtClean="0"/>
              <a:t>Nazianzus</a:t>
            </a:r>
            <a:r>
              <a:rPr lang="en-US" dirty="0" smtClean="0"/>
              <a:t> (325-389, Feast Day Jan 2)</a:t>
            </a:r>
          </a:p>
          <a:p>
            <a:pPr lvl="1"/>
            <a:r>
              <a:rPr lang="en-US" dirty="0" smtClean="0"/>
              <a:t>St. John Chrysostom (347-407, Feast Day Sept 13 )</a:t>
            </a:r>
          </a:p>
          <a:p>
            <a:endParaRPr lang="en-US" dirty="0"/>
          </a:p>
        </p:txBody>
      </p:sp>
      <p:pic>
        <p:nvPicPr>
          <p:cNvPr id="5" name="Content Placeholder 4" descr="http://upload.wikimedia.org/wikipedia/commons/thumb/c/cf/Johnchrysostom.jpg/220px-Johnchrysostom.jpg">
            <a:hlinkClick r:id="rId2"/>
          </p:cNvPr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70500" y="2205831"/>
            <a:ext cx="2794000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Greek Fathers of Church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St. Athanasius</a:t>
            </a:r>
          </a:p>
          <a:p>
            <a:r>
              <a:rPr lang="en-US" dirty="0" smtClean="0"/>
              <a:t>St. Basil the Great</a:t>
            </a:r>
          </a:p>
          <a:p>
            <a:r>
              <a:rPr lang="en-US" dirty="0" smtClean="0"/>
              <a:t>St. Gregory </a:t>
            </a:r>
            <a:r>
              <a:rPr lang="en-US" dirty="0" err="1" smtClean="0"/>
              <a:t>Nazianzus</a:t>
            </a:r>
            <a:endParaRPr lang="en-US" dirty="0" smtClean="0"/>
          </a:p>
          <a:p>
            <a:r>
              <a:rPr lang="en-US" dirty="0" smtClean="0"/>
              <a:t>St. John Chrysostom 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19750" y="2367756"/>
            <a:ext cx="2095500" cy="299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Emperor Justinian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Became emperor in 525 (b. 482-d. 565)</a:t>
            </a:r>
          </a:p>
          <a:p>
            <a:pPr lvl="1"/>
            <a:r>
              <a:rPr lang="en-US" dirty="0" smtClean="0"/>
              <a:t>Briefly won back part of Italy from the German barbarians</a:t>
            </a:r>
          </a:p>
          <a:p>
            <a:pPr lvl="1"/>
            <a:r>
              <a:rPr lang="en-US" dirty="0" smtClean="0"/>
              <a:t>Built ‘Byzantine’ churches  </a:t>
            </a:r>
            <a:r>
              <a:rPr lang="en-US" dirty="0" smtClean="0"/>
              <a:t>throughout the Mediterranean</a:t>
            </a:r>
          </a:p>
          <a:p>
            <a:pPr lvl="1"/>
            <a:r>
              <a:rPr lang="en-US" dirty="0" smtClean="0"/>
              <a:t>Famous for revising the ‘Roman’ Law Code </a:t>
            </a:r>
            <a:endParaRPr lang="en-US" dirty="0"/>
          </a:p>
        </p:txBody>
      </p:sp>
      <p:pic>
        <p:nvPicPr>
          <p:cNvPr id="5" name="Content Placeholder 4" descr="http://www.uncp.edu/home/rwb/justinian.jpg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4100" y="1996281"/>
            <a:ext cx="3606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Empire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Some historian begin the ‘Byzantine’ Empire with Justinian</a:t>
            </a:r>
          </a:p>
          <a:p>
            <a:pPr lvl="1"/>
            <a:r>
              <a:rPr lang="en-US" dirty="0" smtClean="0"/>
              <a:t>Byzantine is a 19</a:t>
            </a:r>
            <a:r>
              <a:rPr lang="en-US" baseline="30000" dirty="0" smtClean="0"/>
              <a:t>th</a:t>
            </a:r>
            <a:r>
              <a:rPr lang="en-US" dirty="0" smtClean="0"/>
              <a:t> C term</a:t>
            </a:r>
          </a:p>
          <a:p>
            <a:r>
              <a:rPr lang="en-US" dirty="0" smtClean="0"/>
              <a:t>Greek-speaking, Eastern Roman Empire</a:t>
            </a:r>
          </a:p>
          <a:p>
            <a:pPr lvl="1"/>
            <a:r>
              <a:rPr lang="en-US" dirty="0" smtClean="0"/>
              <a:t>Endure until 1453</a:t>
            </a:r>
          </a:p>
          <a:p>
            <a:r>
              <a:rPr lang="en-US" dirty="0" smtClean="0"/>
              <a:t>Greatest enemy rises in the 7</a:t>
            </a:r>
            <a:r>
              <a:rPr lang="en-US" baseline="30000" dirty="0" smtClean="0"/>
              <a:t>th</a:t>
            </a:r>
            <a:r>
              <a:rPr lang="en-US" dirty="0" smtClean="0"/>
              <a:t> C from the Arab deserts: Islam</a:t>
            </a:r>
            <a:endParaRPr lang="en-US" dirty="0"/>
          </a:p>
        </p:txBody>
      </p:sp>
      <p:pic>
        <p:nvPicPr>
          <p:cNvPr id="5" name="il_fi" descr="http://www.uncp.edu/home/rwb/byzantine_map3.gif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743233"/>
            <a:ext cx="4038600" cy="2239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Rise of Islam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Muhammad (570-632)</a:t>
            </a:r>
          </a:p>
          <a:p>
            <a:pPr lvl="1">
              <a:lnSpc>
                <a:spcPct val="80000"/>
              </a:lnSpc>
            </a:pPr>
            <a:r>
              <a:rPr lang="en-US" sz="2200" dirty="0" smtClean="0"/>
              <a:t>The flight from Mecca to Medina (622) is beginning of Muslim calendar (prior to this time, referred to a Age of Ignorance)</a:t>
            </a:r>
          </a:p>
          <a:p>
            <a:pPr lvl="1">
              <a:lnSpc>
                <a:spcPct val="80000"/>
              </a:lnSpc>
            </a:pPr>
            <a:r>
              <a:rPr lang="en-US" sz="2200" dirty="0" smtClean="0"/>
              <a:t>Qur’an is revelation given to Muhammad; its language, Arabic, is part of that revelation</a:t>
            </a:r>
          </a:p>
          <a:p>
            <a:pPr lvl="1">
              <a:lnSpc>
                <a:spcPct val="80000"/>
              </a:lnSpc>
            </a:pPr>
            <a:r>
              <a:rPr lang="en-US" sz="2200" dirty="0" smtClean="0"/>
              <a:t>Founded a religious and political movement aimed at uniting all Arab tribes. </a:t>
            </a:r>
            <a:r>
              <a:rPr lang="en-US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By 716 all of North Africa, Sicily and the Iberian peninsula was under Muslim control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By 730 France and Constantinople were threatened</a:t>
            </a:r>
          </a:p>
        </p:txBody>
      </p:sp>
      <p:pic>
        <p:nvPicPr>
          <p:cNvPr id="5" name="il_fi" descr="http://www.csa.com/discoveryguides/medieval/images/islam.jpg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175173"/>
            <a:ext cx="4038600" cy="3376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789</Words>
  <Application>Microsoft Office PowerPoint</Application>
  <PresentationFormat>On-screen Show (4:3)</PresentationFormat>
  <Paragraphs>87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Episode 5 Waypoint Hagia Sophia</vt:lpstr>
      <vt:lpstr>Timeline</vt:lpstr>
      <vt:lpstr>Building of Hagia Sophia</vt:lpstr>
      <vt:lpstr>Architecture of Hagia Sophia</vt:lpstr>
      <vt:lpstr>Ecclesial Importance of Hagia Sophia</vt:lpstr>
      <vt:lpstr>Four Greek Fathers of Church</vt:lpstr>
      <vt:lpstr>Emperor Justinian</vt:lpstr>
      <vt:lpstr>Byzantine Empire</vt:lpstr>
      <vt:lpstr>Rise of Islam</vt:lpstr>
      <vt:lpstr>Icons and Iconoclasm</vt:lpstr>
      <vt:lpstr>Fall of Constantinople</vt:lpstr>
      <vt:lpstr>Expansion of Orthodoxy to Russia</vt:lpstr>
      <vt:lpstr>Relations Between Roman Catholic and Orthodox Churches</vt:lpstr>
      <vt:lpstr>Hagia Sophia Today</vt:lpstr>
      <vt:lpstr>Next Waypoints: Development of Monasticism</vt:lpstr>
    </vt:vector>
  </TitlesOfParts>
  <Company>MIT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Episode 5: Hagia Sophia</dc:title>
  <dc:creator>Ann Orlando</dc:creator>
  <cp:lastModifiedBy>Ann Orlando</cp:lastModifiedBy>
  <cp:revision>55</cp:revision>
  <dcterms:created xsi:type="dcterms:W3CDTF">2011-06-15T11:07:33Z</dcterms:created>
  <dcterms:modified xsi:type="dcterms:W3CDTF">2011-07-31T13:45:44Z</dcterms:modified>
</cp:coreProperties>
</file>