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9" r:id="rId5"/>
    <p:sldId id="265" r:id="rId6"/>
    <p:sldId id="262" r:id="rId7"/>
    <p:sldId id="260" r:id="rId8"/>
    <p:sldId id="266" r:id="rId9"/>
    <p:sldId id="267" r:id="rId10"/>
    <p:sldId id="268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0C0D-0A92-49FC-A030-40C0C3892D0B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D241-9300-49E9-8B77-58A05701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Episode 7: Aachen Cathedral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Music: </a:t>
            </a:r>
            <a:r>
              <a:rPr lang="en-US" dirty="0" err="1" smtClean="0"/>
              <a:t>Theodulf</a:t>
            </a:r>
            <a:r>
              <a:rPr lang="en-US" dirty="0" smtClean="0"/>
              <a:t>, “All Glory Laud and Honor”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After Charlemagne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Kingdom divided among his three sons at Treaty of Verdun</a:t>
            </a:r>
          </a:p>
          <a:p>
            <a:r>
              <a:rPr lang="en-US" dirty="0"/>
              <a:t>Sons are weakened rulers, creating a power vacuum</a:t>
            </a:r>
          </a:p>
          <a:p>
            <a:r>
              <a:rPr lang="en-US" dirty="0"/>
              <a:t>Lingering problem: who’s in charge politically, Pope or King</a:t>
            </a:r>
          </a:p>
          <a:p>
            <a:r>
              <a:rPr lang="en-US" dirty="0"/>
              <a:t>Viking invasions begin during Charlemagne’s lifetime, and increase throughout Europe in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  <a:endParaRPr 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0446"/>
            <a:ext cx="4038600" cy="300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Aachen Cathedral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important cathedral in Germany</a:t>
            </a:r>
          </a:p>
          <a:p>
            <a:pPr lvl="1"/>
            <a:r>
              <a:rPr lang="en-US" dirty="0" smtClean="0"/>
              <a:t>An example of best architecture of early Medieval Europe</a:t>
            </a:r>
          </a:p>
          <a:p>
            <a:r>
              <a:rPr lang="en-US" dirty="0" smtClean="0"/>
              <a:t>Houses Charlemagne’s throne and the later </a:t>
            </a:r>
            <a:r>
              <a:rPr lang="en-US" smtClean="0"/>
              <a:t>Medieval reliquary </a:t>
            </a:r>
            <a:r>
              <a:rPr lang="en-US" dirty="0" smtClean="0"/>
              <a:t>of Charlemagne 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329656"/>
            <a:ext cx="381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Waypoint: Assisi</a:t>
            </a:r>
            <a:r>
              <a:rPr lang="en-US" smtClean="0"/>
              <a:t>,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Waypoints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Theme: The Church and the Formation of ‘political’ Europe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Aachen Cathedral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Built by Charlemagne in 805 at his capital in Aachen, Germany</a:t>
            </a:r>
          </a:p>
          <a:p>
            <a:r>
              <a:rPr lang="en-US" dirty="0" smtClean="0"/>
              <a:t>Octagonal plan based on earlier Byzantine churches in Italy</a:t>
            </a:r>
          </a:p>
          <a:p>
            <a:r>
              <a:rPr lang="en-US" dirty="0" smtClean="0"/>
              <a:t>Most ornate church in northern Europe for centuries</a:t>
            </a:r>
          </a:p>
          <a:p>
            <a:endParaRPr lang="en-US" dirty="0"/>
          </a:p>
        </p:txBody>
      </p:sp>
      <p:pic>
        <p:nvPicPr>
          <p:cNvPr id="6" name="Picture 23" descr="2241727127_1238d602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68290"/>
            <a:ext cx="4038600" cy="438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Beginning of Christianity Among Franks</a:t>
            </a:r>
            <a:endParaRPr lang="en-US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Conversion </a:t>
            </a:r>
            <a:r>
              <a:rPr lang="en-US" sz="2200" dirty="0"/>
              <a:t>of </a:t>
            </a:r>
            <a:r>
              <a:rPr lang="en-US" sz="2200" dirty="0" err="1"/>
              <a:t>Chlodwech</a:t>
            </a:r>
            <a:r>
              <a:rPr lang="en-US" sz="2200" dirty="0"/>
              <a:t> (Clovis) 496 in Rheims as a Catholic Christian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Clovis is beginning of Merovingian dynasty in </a:t>
            </a:r>
            <a:r>
              <a:rPr lang="en-US" sz="2000" dirty="0" smtClean="0"/>
              <a:t>France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Baptized by St. </a:t>
            </a:r>
            <a:r>
              <a:rPr lang="en-US" sz="2000" dirty="0" err="1" smtClean="0"/>
              <a:t>Remigius</a:t>
            </a:r>
            <a:r>
              <a:rPr lang="en-US" sz="2000" dirty="0" smtClean="0"/>
              <a:t> (437-533; Feast Day 1 October), bishop of Rheims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After Clovis, there are close ties between Frankish king and th</a:t>
            </a:r>
            <a:r>
              <a:rPr lang="en-US" sz="2200" dirty="0" smtClean="0"/>
              <a:t>e papacy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Charlemagne’s grandfather, Charles Martel, defeats the Muslims threatening Europe at Tours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Pepin the Short, Charlemagne’s grandfather, defeats the </a:t>
            </a:r>
            <a:r>
              <a:rPr lang="en-US" sz="2200" dirty="0" err="1" smtClean="0"/>
              <a:t>Lombards</a:t>
            </a:r>
            <a:r>
              <a:rPr lang="en-US" sz="2200" dirty="0" smtClean="0"/>
              <a:t> in Italy who were threatening the papacy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Charlemagne comes from a long line of Catholic rulers in France</a:t>
            </a:r>
          </a:p>
          <a:p>
            <a:pPr>
              <a:lnSpc>
                <a:spcPct val="90000"/>
              </a:lnSpc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7" y="2420144"/>
            <a:ext cx="21431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Frankish Encouragement of Continuing </a:t>
            </a:r>
            <a:r>
              <a:rPr lang="en-US" sz="3600" b="1" dirty="0" smtClean="0"/>
              <a:t> </a:t>
            </a:r>
            <a:r>
              <a:rPr lang="en-US" sz="3600" b="1" dirty="0"/>
              <a:t>Missionary Activities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Boniface</a:t>
            </a:r>
            <a:r>
              <a:rPr lang="en-US" sz="2400" dirty="0"/>
              <a:t>, aka Winifred, 672-755</a:t>
            </a:r>
          </a:p>
          <a:p>
            <a:pPr lvl="1"/>
            <a:r>
              <a:rPr lang="en-US" sz="2000" dirty="0" smtClean="0"/>
              <a:t>Influenced </a:t>
            </a:r>
            <a:r>
              <a:rPr lang="en-US" sz="2000" dirty="0"/>
              <a:t>by Irish monasticism</a:t>
            </a:r>
          </a:p>
          <a:p>
            <a:pPr lvl="1"/>
            <a:r>
              <a:rPr lang="en-US" sz="2000" dirty="0"/>
              <a:t>Goes to Rome in 717 to get approval of Pope Gregory II; gets mission to preach north of Rhine</a:t>
            </a:r>
          </a:p>
          <a:p>
            <a:pPr lvl="1"/>
            <a:r>
              <a:rPr lang="en-US" sz="2000" dirty="0"/>
              <a:t>May have crowned Pepin the Short, Charlemagne’s father</a:t>
            </a:r>
          </a:p>
          <a:p>
            <a:pPr lvl="1"/>
            <a:r>
              <a:rPr lang="en-US" sz="2000" dirty="0"/>
              <a:t>Martyred in northern Holland, 755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2362994"/>
            <a:ext cx="2095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Charlemagne (747-814)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Born in Aachen in 747 to Pepin the Short and </a:t>
            </a:r>
            <a:r>
              <a:rPr lang="en-US" sz="2400" dirty="0"/>
              <a:t>his wife, Bertha the Big </a:t>
            </a:r>
            <a:r>
              <a:rPr lang="en-US" sz="2400" dirty="0" smtClean="0"/>
              <a:t>Foot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Reclaimed parts of northeastern Spain from Muslims (</a:t>
            </a:r>
            <a:r>
              <a:rPr lang="en-US" sz="2400" i="1" dirty="0"/>
              <a:t>Song of Roland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Defeated Saxons and forced their conversion to Catholicism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Defeats </a:t>
            </a:r>
            <a:r>
              <a:rPr lang="en-US" sz="2400" dirty="0" err="1"/>
              <a:t>Lombards</a:t>
            </a:r>
            <a:r>
              <a:rPr lang="en-US" sz="2400" dirty="0"/>
              <a:t> in 774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United Western Europe; established capital at Aachen (Aix-la-Chapelle)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Crowned Holy Roman Emperor by Pope Leo III in Rome Christmas Day 800 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303" y="1600200"/>
            <a:ext cx="3052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Charlemagne’s Empire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/>
              <a:t>Included most of France, low countries, western Germany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Governed by a system of civil and ecclesial leaders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Bishops take an increasingly secular as well as ecclesial role;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Usually best educated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Church was a large land owners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Custom develops that the king appoints bishops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Practice of lay investiture </a:t>
            </a:r>
          </a:p>
          <a:p>
            <a:pPr>
              <a:lnSpc>
                <a:spcPct val="90000"/>
              </a:lnSpc>
            </a:pPr>
            <a:endParaRPr lang="en-US" sz="2300" dirty="0" smtClean="0"/>
          </a:p>
        </p:txBody>
      </p:sp>
      <p:pic>
        <p:nvPicPr>
          <p:cNvPr id="5" name="Content Placeholder 4" descr="Charlemagne's Empire in 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85762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Monastic Scholarship in Charlemagne’s Court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Charlemagne established a center of learning that drew monastic scholars from across Europe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Alcuin </a:t>
            </a:r>
            <a:r>
              <a:rPr lang="en-US" sz="2800" dirty="0"/>
              <a:t>of York (735-804)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Advises Charlemagne on religious and educational matters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Established cathedral schools and libraries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Attempt to revise and standard liturgy, and Latin in liturgy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Theodulf</a:t>
            </a:r>
            <a:r>
              <a:rPr lang="en-US" sz="2800" dirty="0"/>
              <a:t> of Orleans (760-821)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Wrote </a:t>
            </a:r>
            <a:r>
              <a:rPr lang="en-US" sz="2400" i="1" dirty="0" err="1"/>
              <a:t>Libri</a:t>
            </a:r>
            <a:r>
              <a:rPr lang="en-US" sz="2400" i="1" dirty="0"/>
              <a:t> </a:t>
            </a:r>
            <a:r>
              <a:rPr lang="en-US" sz="2400" i="1" dirty="0" err="1"/>
              <a:t>Carolini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Author of many poems and hymns, including “All Glory, Laud and Honor</a:t>
            </a:r>
            <a:r>
              <a:rPr lang="en-US" sz="24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Development of Carolingian script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Capital and lower case letters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Easy to read letters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315" y="1600200"/>
            <a:ext cx="30443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Impact of Charlemagne’s Rule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Enforced Latin, Roman liturgy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Established centers of learning for clergy and monks (although he could not read)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Set up European-wide system of administration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Establish precedent of Western Holy Roman Empire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Cemented special relationship between Pope and France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Charlemagne </a:t>
            </a:r>
            <a:r>
              <a:rPr lang="en-US" sz="2400" dirty="0"/>
              <a:t>considered a saint in region around Aachen</a:t>
            </a:r>
          </a:p>
        </p:txBody>
      </p:sp>
      <p:pic>
        <p:nvPicPr>
          <p:cNvPr id="5" name="Picture 2" descr="http://64.19.142.10/www.uncp.edu/home/rwb/charlemagne_coron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676" y="1905000"/>
            <a:ext cx="2789540" cy="285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547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Episode 7: Aachen Cathedral</vt:lpstr>
      <vt:lpstr>Waypoints Timeline</vt:lpstr>
      <vt:lpstr>Aachen Cathedral</vt:lpstr>
      <vt:lpstr>Beginning of Christianity Among Franks</vt:lpstr>
      <vt:lpstr>Frankish Encouragement of Continuing  Missionary Activities</vt:lpstr>
      <vt:lpstr>Charlemagne (747-814)</vt:lpstr>
      <vt:lpstr>Charlemagne’s Empire</vt:lpstr>
      <vt:lpstr>Monastic Scholarship in Charlemagne’s Court</vt:lpstr>
      <vt:lpstr>Impact of Charlemagne’s Rule</vt:lpstr>
      <vt:lpstr>After Charlemagne</vt:lpstr>
      <vt:lpstr>Aachen Cathedral Today</vt:lpstr>
      <vt:lpstr>Next Waypoint: Assisi, Italy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Episode 6: Charlemagne</dc:title>
  <dc:creator>Ann Orlando</dc:creator>
  <cp:lastModifiedBy>Ann Orlando</cp:lastModifiedBy>
  <cp:revision>42</cp:revision>
  <dcterms:created xsi:type="dcterms:W3CDTF">2011-06-08T14:38:15Z</dcterms:created>
  <dcterms:modified xsi:type="dcterms:W3CDTF">2011-07-18T16:06:52Z</dcterms:modified>
</cp:coreProperties>
</file>