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67" r:id="rId5"/>
    <p:sldId id="268" r:id="rId6"/>
    <p:sldId id="269" r:id="rId7"/>
    <p:sldId id="257" r:id="rId8"/>
    <p:sldId id="260" r:id="rId9"/>
    <p:sldId id="261" r:id="rId10"/>
    <p:sldId id="263" r:id="rId11"/>
    <p:sldId id="264" r:id="rId12"/>
    <p:sldId id="265" r:id="rId13"/>
    <p:sldId id="25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A2CF-B1D3-4B3B-BF03-DD86597A9F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6B2D-5DD9-4098-99E0-706B4CE0C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Assisi_San_Francesco_BW_2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8: Assisi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Music “All Creatures of Our God and King”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Dominican </a:t>
            </a:r>
            <a:r>
              <a:rPr lang="en-US" dirty="0" smtClean="0"/>
              <a:t>Spirituality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Rule based on Augustine’s Rule: clergy who lived together but worked among lay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Also basis for other Medieval Orders</a:t>
            </a:r>
            <a:endParaRPr lang="en-US" dirty="0"/>
          </a:p>
          <a:p>
            <a:r>
              <a:rPr lang="en-US" dirty="0"/>
              <a:t>Dominican Rule emphasized study and </a:t>
            </a:r>
            <a:r>
              <a:rPr lang="en-US" dirty="0" smtClean="0"/>
              <a:t>preaching</a:t>
            </a:r>
            <a:endParaRPr lang="en-US" dirty="0"/>
          </a:p>
          <a:p>
            <a:r>
              <a:rPr lang="en-US" dirty="0" smtClean="0"/>
              <a:t>Rosary was and remains especially important to Dominicans</a:t>
            </a:r>
          </a:p>
          <a:p>
            <a:pPr lvl="1"/>
            <a:r>
              <a:rPr lang="en-US" dirty="0" smtClean="0"/>
              <a:t>Mary appeared to Dominic and gave him a rosary</a:t>
            </a:r>
          </a:p>
          <a:p>
            <a:pPr lvl="1"/>
            <a:r>
              <a:rPr lang="en-US" dirty="0" smtClean="0"/>
              <a:t>Established the form the Rosary has today</a:t>
            </a:r>
          </a:p>
          <a:p>
            <a:r>
              <a:rPr lang="en-US" dirty="0" smtClean="0"/>
              <a:t>Feast day is August 8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02084"/>
            <a:ext cx="4038600" cy="232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Pope Innocent III (1160 – 1216)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Born in </a:t>
            </a:r>
            <a:r>
              <a:rPr lang="en-US" dirty="0" err="1"/>
              <a:t>Anagani</a:t>
            </a:r>
            <a:r>
              <a:rPr lang="en-US" dirty="0"/>
              <a:t>, Italy</a:t>
            </a:r>
          </a:p>
          <a:p>
            <a:r>
              <a:rPr lang="en-US" dirty="0"/>
              <a:t>Studied in Rome, Paris and </a:t>
            </a:r>
            <a:r>
              <a:rPr lang="en-US" dirty="0" smtClean="0"/>
              <a:t>Bologna</a:t>
            </a:r>
          </a:p>
          <a:p>
            <a:pPr lvl="1"/>
            <a:r>
              <a:rPr lang="en-US" dirty="0" smtClean="0"/>
              <a:t>Greatest universities of the time</a:t>
            </a:r>
            <a:endParaRPr lang="en-US" dirty="0"/>
          </a:p>
          <a:p>
            <a:r>
              <a:rPr lang="en-US" dirty="0" smtClean="0"/>
              <a:t>Elected </a:t>
            </a:r>
            <a:r>
              <a:rPr lang="en-US" dirty="0"/>
              <a:t>Pope in 1198</a:t>
            </a:r>
          </a:p>
          <a:p>
            <a:r>
              <a:rPr lang="en-US" dirty="0"/>
              <a:t>Died in Rome, 1216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2209801"/>
            <a:ext cx="2115546" cy="24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Points of Pontificate of Innocent III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Expanded role of papacy in secular affairs</a:t>
            </a:r>
          </a:p>
          <a:p>
            <a:r>
              <a:rPr lang="en-US" dirty="0"/>
              <a:t>Expanded Canon Law</a:t>
            </a:r>
          </a:p>
          <a:p>
            <a:r>
              <a:rPr lang="en-US" dirty="0"/>
              <a:t>Called the Fourth Crusade</a:t>
            </a:r>
          </a:p>
          <a:p>
            <a:r>
              <a:rPr lang="en-US" dirty="0"/>
              <a:t>Convened the Fourth Lateran Council</a:t>
            </a:r>
          </a:p>
          <a:p>
            <a:r>
              <a:rPr lang="en-US" dirty="0"/>
              <a:t>Approved Dominican and Franciscan orders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499" y="1981201"/>
            <a:ext cx="2260095" cy="28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Franciscans and Dominicans 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Shortly after Francis </a:t>
            </a:r>
            <a:r>
              <a:rPr lang="en-US" sz="2800" dirty="0" smtClean="0"/>
              <a:t>dies in 1226, </a:t>
            </a:r>
            <a:r>
              <a:rPr lang="en-US" sz="2800" dirty="0"/>
              <a:t>the order becomes conflicted about its future</a:t>
            </a:r>
          </a:p>
          <a:p>
            <a:pPr lvl="1"/>
            <a:r>
              <a:rPr lang="en-US" sz="2400" dirty="0"/>
              <a:t>‘</a:t>
            </a:r>
            <a:r>
              <a:rPr lang="en-US" sz="2400" dirty="0" err="1"/>
              <a:t>Conventual</a:t>
            </a:r>
            <a:r>
              <a:rPr lang="en-US" sz="2400" dirty="0"/>
              <a:t>’ Franciscans relax some aspects of Francis’ extreme poverty</a:t>
            </a:r>
          </a:p>
          <a:p>
            <a:pPr lvl="1"/>
            <a:r>
              <a:rPr lang="en-US" sz="2400" dirty="0"/>
              <a:t>‘Spiritual’ Franciscans continued to live as Francis </a:t>
            </a:r>
            <a:r>
              <a:rPr lang="en-US" sz="2400" dirty="0" smtClean="0"/>
              <a:t>had</a:t>
            </a:r>
          </a:p>
          <a:p>
            <a:r>
              <a:rPr lang="en-US" sz="2800" dirty="0" smtClean="0"/>
              <a:t>Dominicans become dominant force in early European universities</a:t>
            </a:r>
          </a:p>
          <a:p>
            <a:r>
              <a:rPr lang="en-US" dirty="0" smtClean="0"/>
              <a:t>In the 16</a:t>
            </a:r>
            <a:r>
              <a:rPr lang="en-US" baseline="30000" dirty="0" smtClean="0"/>
              <a:t>th</a:t>
            </a:r>
            <a:r>
              <a:rPr lang="en-US" dirty="0" smtClean="0"/>
              <a:t> C both orders will be missionaries to the world</a:t>
            </a:r>
          </a:p>
          <a:p>
            <a:r>
              <a:rPr lang="en-US" sz="2800" dirty="0" smtClean="0"/>
              <a:t>Both orders continue to exercise their special gifts throughout the world today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1905000"/>
            <a:ext cx="2353204" cy="352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Waypoint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Notre Dame</a:t>
            </a:r>
            <a:r>
              <a:rPr lang="en-US" smtClean="0"/>
              <a:t>, Paris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new types of monastic </a:t>
            </a:r>
            <a:r>
              <a:rPr lang="en-US" dirty="0" smtClean="0"/>
              <a:t>orders, the </a:t>
            </a:r>
            <a:r>
              <a:rPr lang="en-US" dirty="0" err="1" smtClean="0"/>
              <a:t>mendacants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Franciscan Basilica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Begun immediately after Francis’ death in 1226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fo</a:t>
            </a:r>
            <a:r>
              <a:rPr lang="en-US" dirty="0" smtClean="0"/>
              <a:t> Francis’ earliest followers supervised beginning of Basilica</a:t>
            </a:r>
          </a:p>
          <a:p>
            <a:r>
              <a:rPr lang="en-US" dirty="0" smtClean="0"/>
              <a:t>Really two basilicas, an upper and a lower one</a:t>
            </a:r>
          </a:p>
          <a:p>
            <a:pPr lvl="1"/>
            <a:r>
              <a:rPr lang="en-US" dirty="0" smtClean="0"/>
              <a:t>Site of Francis’ tomb</a:t>
            </a:r>
          </a:p>
          <a:p>
            <a:r>
              <a:rPr lang="en-US" dirty="0" smtClean="0"/>
              <a:t>This is the ‘Mother House’ of Franciscan order</a:t>
            </a:r>
          </a:p>
          <a:p>
            <a:r>
              <a:rPr lang="en-US" dirty="0" smtClean="0"/>
              <a:t>Many famous Italian artists, including Cimabue and Giotto, painted frescos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64.19.142.11/upload.wikimedia.org/wikipedia/commons/thumb/d/d9/Assisi_San_Francesco_BW_2.JPG/250px-Assisi_San_Francesco_BW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42215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Assisi at the Time Francis was Born (1181)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Wealthy hill town in Tuscany</a:t>
            </a:r>
          </a:p>
          <a:p>
            <a:r>
              <a:rPr lang="en-US" dirty="0" smtClean="0"/>
              <a:t>Francis’ father was a cloth merchant</a:t>
            </a:r>
          </a:p>
          <a:p>
            <a:r>
              <a:rPr lang="en-US" dirty="0" smtClean="0"/>
              <a:t>Assisi was often at war with other nearby towns</a:t>
            </a:r>
          </a:p>
          <a:p>
            <a:r>
              <a:rPr lang="en-US" dirty="0" smtClean="0"/>
              <a:t>Francis joined the Assisi troops as a young man and was captured in a skirmish with Perugia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8924"/>
            <a:ext cx="4038600" cy="252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Begins His Spiritual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After returning to Assisi in a prisoner exchange, Francis started to pray and look for a different way of life</a:t>
            </a:r>
          </a:p>
          <a:p>
            <a:r>
              <a:rPr lang="en-US" dirty="0" smtClean="0"/>
              <a:t>He went to Rome on a pilgrimage and on returning stopped to pray at the deserted church of St. </a:t>
            </a:r>
            <a:r>
              <a:rPr lang="en-US" dirty="0" err="1" smtClean="0"/>
              <a:t>Damiano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voice tells Francis to ‘rebuild my Church’</a:t>
            </a:r>
          </a:p>
          <a:p>
            <a:pPr lvl="1"/>
            <a:r>
              <a:rPr lang="en-US" dirty="0" smtClean="0"/>
              <a:t>Francis used money from his father’s business to buy materials</a:t>
            </a:r>
          </a:p>
          <a:p>
            <a:r>
              <a:rPr lang="en-US" dirty="0" smtClean="0"/>
              <a:t>His Father, angered by this, brought Francis before the bishop to be admonished</a:t>
            </a:r>
          </a:p>
          <a:p>
            <a:pPr lvl="1"/>
            <a:r>
              <a:rPr lang="en-US" dirty="0" smtClean="0"/>
              <a:t>Francis stripped himself naked, saying he wanted nothing from his father</a:t>
            </a:r>
          </a:p>
          <a:p>
            <a:pPr lvl="1"/>
            <a:r>
              <a:rPr lang="en-US" dirty="0" smtClean="0"/>
              <a:t>Francis starts to lead a mendicant life, saying he would be poor as Christ was poor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1981200"/>
            <a:ext cx="2355638" cy="27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Group Gathers Around Francis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people were shocked by Francis’ life-style</a:t>
            </a:r>
          </a:p>
          <a:p>
            <a:pPr lvl="1"/>
            <a:r>
              <a:rPr lang="en-US" dirty="0" smtClean="0"/>
              <a:t>But some wanted to join him in his way of life</a:t>
            </a:r>
          </a:p>
          <a:p>
            <a:r>
              <a:rPr lang="en-US" dirty="0" smtClean="0"/>
              <a:t>Francis’ holiness and gentleness with all God’s creatures led to many stories about Francis</a:t>
            </a:r>
          </a:p>
          <a:p>
            <a:pPr lvl="1"/>
            <a:r>
              <a:rPr lang="en-US" dirty="0" smtClean="0"/>
              <a:t>Francis and the wolf of </a:t>
            </a:r>
            <a:r>
              <a:rPr lang="en-US" dirty="0" err="1" smtClean="0"/>
              <a:t>Gubbio</a:t>
            </a:r>
            <a:endParaRPr lang="en-US" dirty="0" smtClean="0"/>
          </a:p>
          <a:p>
            <a:r>
              <a:rPr lang="en-US" dirty="0" smtClean="0"/>
              <a:t>San </a:t>
            </a:r>
            <a:r>
              <a:rPr lang="en-US" dirty="0" err="1" smtClean="0"/>
              <a:t>Damiano</a:t>
            </a:r>
            <a:r>
              <a:rPr lang="en-US" dirty="0" smtClean="0"/>
              <a:t> became the Church for St. Clare and her followers, the ‘poor </a:t>
            </a:r>
            <a:r>
              <a:rPr lang="en-US" dirty="0" err="1" smtClean="0"/>
              <a:t>Clares</a:t>
            </a:r>
            <a:r>
              <a:rPr lang="en-US" dirty="0" smtClean="0"/>
              <a:t>’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2744678" cy="218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Francis’ Spirituality</a:t>
            </a:r>
            <a:endParaRPr lang="en-US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b="1" dirty="0"/>
              <a:t>Total embrace of ‘Lady Poverty’, not ‘Lady Wisdom’ as way of life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Francis’ Rule emphasizes walking in poverty in the footsteps of Jesus;</a:t>
            </a:r>
          </a:p>
          <a:p>
            <a:pPr>
              <a:lnSpc>
                <a:spcPct val="80000"/>
              </a:lnSpc>
            </a:pPr>
            <a:r>
              <a:rPr lang="en-US" sz="1800" b="1" dirty="0" smtClean="0"/>
              <a:t>Pilgrimage </a:t>
            </a:r>
            <a:r>
              <a:rPr lang="en-US" sz="1800" b="1" dirty="0"/>
              <a:t>to Holy Land; 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Met the sultan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Rules for Franciscans to live in Holy Land with Muslims</a:t>
            </a:r>
          </a:p>
          <a:p>
            <a:pPr>
              <a:lnSpc>
                <a:spcPct val="80000"/>
              </a:lnSpc>
            </a:pPr>
            <a:r>
              <a:rPr lang="en-US" sz="1800" b="1" dirty="0"/>
              <a:t>Emphasis on </a:t>
            </a:r>
            <a:r>
              <a:rPr lang="en-US" sz="1800" b="1" dirty="0" smtClean="0"/>
              <a:t>tangible </a:t>
            </a:r>
            <a:r>
              <a:rPr lang="en-US" sz="1800" b="1" dirty="0"/>
              <a:t>religious experience: 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Christmas crib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Stigmata as a sign of Francis’ identification with </a:t>
            </a:r>
            <a:r>
              <a:rPr lang="en-US" sz="1600" b="1" dirty="0" smtClean="0"/>
              <a:t>Jesus</a:t>
            </a: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sz="1800" b="1" dirty="0"/>
              <a:t>Francis was most famous man in Europe in his lifetime; his order grew explosively</a:t>
            </a: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Poet</a:t>
            </a:r>
            <a:r>
              <a:rPr lang="en-US" sz="1800" b="1" dirty="0"/>
              <a:t>: </a:t>
            </a:r>
            <a:r>
              <a:rPr lang="en-US" sz="1800" b="1" i="1" dirty="0"/>
              <a:t>Canticle of the Sun, Prayer of St. </a:t>
            </a:r>
            <a:r>
              <a:rPr lang="en-US" sz="1800" b="1" i="1" dirty="0" smtClean="0"/>
              <a:t>Francis</a:t>
            </a:r>
          </a:p>
          <a:p>
            <a:pPr>
              <a:lnSpc>
                <a:spcPct val="80000"/>
              </a:lnSpc>
            </a:pPr>
            <a:r>
              <a:rPr lang="en-US" sz="1800" b="1" dirty="0" smtClean="0"/>
              <a:t>Feast Day is Oct. 4</a:t>
            </a:r>
            <a:endParaRPr lang="en-US" sz="23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1905001"/>
            <a:ext cx="2777870" cy="31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Spiritual Movements: New 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Franciscans</a:t>
            </a:r>
          </a:p>
          <a:p>
            <a:pPr>
              <a:lnSpc>
                <a:spcPct val="90000"/>
              </a:lnSpc>
            </a:pPr>
            <a:r>
              <a:rPr lang="en-US" dirty="0"/>
              <a:t>Dominicans</a:t>
            </a:r>
          </a:p>
          <a:p>
            <a:pPr>
              <a:lnSpc>
                <a:spcPct val="90000"/>
              </a:lnSpc>
            </a:pPr>
            <a:r>
              <a:rPr lang="en-US" dirty="0"/>
              <a:t>Both start as mendicants, </a:t>
            </a:r>
            <a:r>
              <a:rPr lang="en-US" dirty="0" smtClean="0"/>
              <a:t>very different from Benedictines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in a monastery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Vocation is among God’s people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Both </a:t>
            </a:r>
            <a:r>
              <a:rPr lang="en-US" dirty="0"/>
              <a:t>approved by Innocent III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1600200"/>
            <a:ext cx="3023368" cy="346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Dominic (1170-1221)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Born in Spain; he traveled to southern France to preach against </a:t>
            </a:r>
            <a:r>
              <a:rPr lang="en-US" sz="2800" dirty="0" smtClean="0"/>
              <a:t>the  </a:t>
            </a:r>
            <a:r>
              <a:rPr lang="en-US" sz="2800" dirty="0" err="1" smtClean="0"/>
              <a:t>Albigensian</a:t>
            </a:r>
            <a:r>
              <a:rPr lang="en-US" sz="2800" dirty="0" smtClean="0"/>
              <a:t> heresy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Founded a school for </a:t>
            </a:r>
            <a:r>
              <a:rPr lang="en-US" sz="2800" dirty="0" smtClean="0"/>
              <a:t>French women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order of Dominicans were nuns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Received permission from Innocent III to found an order of preachers to preach Catholic orthodoxy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2336374" cy="330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687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Episode 8: Assisi</vt:lpstr>
      <vt:lpstr>Timeline</vt:lpstr>
      <vt:lpstr>Franciscan Basilica</vt:lpstr>
      <vt:lpstr>Assisi at the Time Francis was Born (1181)</vt:lpstr>
      <vt:lpstr>Francis Begins His Spiritual Journey</vt:lpstr>
      <vt:lpstr>A Group Gathers Around Francis</vt:lpstr>
      <vt:lpstr>Francis’ Spirituality</vt:lpstr>
      <vt:lpstr>Spiritual Movements: New Orders</vt:lpstr>
      <vt:lpstr>Dominic (1170-1221)</vt:lpstr>
      <vt:lpstr>Dominican Spirituality</vt:lpstr>
      <vt:lpstr>Pope Innocent III (1160 – 1216)</vt:lpstr>
      <vt:lpstr>Key Points of Pontificate of Innocent III</vt:lpstr>
      <vt:lpstr>Franciscans and Dominicans </vt:lpstr>
      <vt:lpstr>Next Waypoint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8: Assisi</dc:title>
  <dc:creator>Ann Orlando</dc:creator>
  <cp:lastModifiedBy>Ann Orlando</cp:lastModifiedBy>
  <cp:revision>36</cp:revision>
  <dcterms:created xsi:type="dcterms:W3CDTF">2011-07-02T17:58:45Z</dcterms:created>
  <dcterms:modified xsi:type="dcterms:W3CDTF">2011-07-18T16:08:32Z</dcterms:modified>
</cp:coreProperties>
</file>