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34234-458A-4BC1-AB1C-64E48638167D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8FBF1-8AC6-4AF3-B127-CE8FC83F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97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BF1-8AC6-4AF3-B127-CE8FC83FBD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2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1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5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7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7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1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5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3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4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F8C18-59BA-404E-A277-35547D0054B3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D37FD-3F95-422B-8AC0-FF7EC7EBF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5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1558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American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Presidential Election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Process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3 October 2012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4098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420281"/>
            <a:ext cx="24098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929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American Political Parties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 Very Brief History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Parties (Republican, Democratic, Green, etc.) are NOT mentioned in U.S. Constitution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Earliest Parties (1790-1826) develop around candidates seeking to succeed George Washington (1</a:t>
            </a:r>
            <a:r>
              <a:rPr lang="en-US" sz="4000" b="1" baseline="30000" dirty="0" smtClean="0">
                <a:solidFill>
                  <a:schemeClr val="accent1"/>
                </a:solidFill>
              </a:rPr>
              <a:t>st</a:t>
            </a:r>
            <a:r>
              <a:rPr lang="en-US" sz="4000" b="1" dirty="0" smtClean="0">
                <a:solidFill>
                  <a:schemeClr val="accent1"/>
                </a:solidFill>
              </a:rPr>
              <a:t> President)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Federalist, stronger Federal Government  (John Adams, 2</a:t>
            </a:r>
            <a:r>
              <a:rPr lang="en-US" sz="4000" b="1" baseline="30000" dirty="0" smtClean="0">
                <a:solidFill>
                  <a:schemeClr val="accent1"/>
                </a:solidFill>
              </a:rPr>
              <a:t>nd</a:t>
            </a:r>
            <a:r>
              <a:rPr lang="en-US" sz="4000" b="1" dirty="0" smtClean="0">
                <a:solidFill>
                  <a:schemeClr val="accent1"/>
                </a:solidFill>
              </a:rPr>
              <a:t> President)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Democratic-Republican, stronger support for individual and State’s rights  (Thomas Jefferson, 3</a:t>
            </a:r>
            <a:r>
              <a:rPr lang="en-US" sz="4000" b="1" baseline="30000" dirty="0" smtClean="0">
                <a:solidFill>
                  <a:schemeClr val="accent1"/>
                </a:solidFill>
              </a:rPr>
              <a:t>rd</a:t>
            </a:r>
            <a:r>
              <a:rPr lang="en-US" sz="4000" b="1" dirty="0" smtClean="0">
                <a:solidFill>
                  <a:schemeClr val="accent1"/>
                </a:solidFill>
              </a:rPr>
              <a:t> President)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Mid-19</a:t>
            </a:r>
            <a:r>
              <a:rPr lang="en-US" sz="4000" b="1" baseline="30000" dirty="0" smtClean="0">
                <a:solidFill>
                  <a:schemeClr val="accent1"/>
                </a:solidFill>
              </a:rPr>
              <a:t>th</a:t>
            </a:r>
            <a:r>
              <a:rPr lang="en-US" sz="4000" b="1" dirty="0" smtClean="0">
                <a:solidFill>
                  <a:schemeClr val="accent1"/>
                </a:solidFill>
              </a:rPr>
              <a:t> C Foundation of Republican Party in opposition to slavery and opposition to State secession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Lincoln (Republican candidate) victory precipitated American Civil War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Aftermath of Civil War 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Strong regional attachment of especially white population to Southern States to Democratic Party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Strong North-Eastern States attachment to Republican Party</a:t>
            </a: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This way until 1970s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Major shift in Party politics and alliances due to American depression (1930s), Civil Rights movement (1960s), war in Vietnam (1970s) and dramatic social changes (ongoing)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Now many views held by Republicans would have been more like views previously held by Democrats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492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Parties Select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Presidential Candidates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Determined by each Party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But always State-based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At Party convention, delegates from each State vote for candidates</a:t>
            </a:r>
            <a:endParaRPr lang="en-US" b="1" dirty="0">
              <a:solidFill>
                <a:schemeClr val="accent1"/>
              </a:solidFill>
            </a:endParaRP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Majority vote determines party candidate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Methods to choose convention delegates varies by State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Caucus of party members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Primaries </a:t>
            </a:r>
          </a:p>
          <a:p>
            <a:pPr lvl="2"/>
            <a:r>
              <a:rPr lang="en-US" b="1" dirty="0">
                <a:solidFill>
                  <a:schemeClr val="accent1"/>
                </a:solidFill>
              </a:rPr>
              <a:t>V</a:t>
            </a:r>
            <a:r>
              <a:rPr lang="en-US" b="1" dirty="0" smtClean="0">
                <a:solidFill>
                  <a:schemeClr val="accent1"/>
                </a:solidFill>
              </a:rPr>
              <a:t>otes by registered party members </a:t>
            </a:r>
          </a:p>
          <a:p>
            <a:pPr lvl="2"/>
            <a:r>
              <a:rPr lang="en-US" b="1" dirty="0" smtClean="0">
                <a:solidFill>
                  <a:schemeClr val="accent1"/>
                </a:solidFill>
              </a:rPr>
              <a:t>Sometimes independents</a:t>
            </a:r>
          </a:p>
        </p:txBody>
      </p:sp>
    </p:spTree>
    <p:extLst>
      <p:ext uri="{BB962C8B-B14F-4D97-AF65-F5344CB8AC3E}">
        <p14:creationId xmlns:p14="http://schemas.microsoft.com/office/powerpoint/2010/main" val="284431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Conclusion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581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Electing President not straight forward in U.S.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Constitution and Party system implies a tiered set of indirect votes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First at the State Party level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Then in general election (6 November this year)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Always tilts toward favoring smaller States</a:t>
            </a:r>
          </a:p>
          <a:p>
            <a:endParaRPr lang="en-US" dirty="0"/>
          </a:p>
        </p:txBody>
      </p:sp>
      <p:pic>
        <p:nvPicPr>
          <p:cNvPr id="6146" name="Picture 2" descr="https://encrypted-tbn2.gstatic.com/images?q=tbn:ANd9GcQQILQ_LWG8-H487cuJtFKNJcnvuEuWdG2IrWR2_EtI77i3-N1G0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032" y="4953000"/>
            <a:ext cx="2119193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"/>
            <a:ext cx="20344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49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Types of American Democratic Elections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Direct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Indirect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Presidential Elections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Defined in U.S. Constitution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Electoral College Makeup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Rationale for this system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American Party System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NOT in the U.S. Constitution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But part of American politics since 1800</a:t>
            </a:r>
          </a:p>
          <a:p>
            <a:pPr lvl="1"/>
            <a:endParaRPr lang="en-US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5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Direct Democratic Elections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Elected Officials are decided by a majority of voters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Requires &gt; 50% of vote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If more than 2 candidates, with no one candidate getting &gt; 51% of vote, then there is a run-off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Almost all U.S. State offices 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Governors, City Mayors, Senators, Congressmen</a:t>
            </a:r>
          </a:p>
        </p:txBody>
      </p:sp>
    </p:spTree>
    <p:extLst>
      <p:ext uri="{BB962C8B-B14F-4D97-AF65-F5344CB8AC3E}">
        <p14:creationId xmlns:p14="http://schemas.microsoft.com/office/powerpoint/2010/main" val="402607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Indirect Democratic Election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Voters do not actually vote for candidates, but instead vote for representatives who will vote for candidates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Examples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Parliamentary prime ministers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President of Germany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President of United States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8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U. S. Presidential Elections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2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Election Process defined in U.S. Constitution (1791) and the 12</a:t>
            </a:r>
            <a:r>
              <a:rPr lang="en-US" b="1" baseline="30000" dirty="0" smtClean="0">
                <a:solidFill>
                  <a:schemeClr val="accent1"/>
                </a:solidFill>
              </a:rPr>
              <a:t>th</a:t>
            </a:r>
            <a:r>
              <a:rPr lang="en-US" b="1" dirty="0" smtClean="0">
                <a:solidFill>
                  <a:schemeClr val="accent1"/>
                </a:solidFill>
              </a:rPr>
              <a:t> and 24</a:t>
            </a:r>
            <a:r>
              <a:rPr lang="en-US" b="1" baseline="30000" dirty="0" smtClean="0">
                <a:solidFill>
                  <a:schemeClr val="accent1"/>
                </a:solidFill>
              </a:rPr>
              <a:t>th</a:t>
            </a:r>
            <a:r>
              <a:rPr lang="en-US" b="1" dirty="0" smtClean="0">
                <a:solidFill>
                  <a:schemeClr val="accent1"/>
                </a:solidFill>
              </a:rPr>
              <a:t> Amendments.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President must be native born citizen, older than 35 and been a resident within the United States for 14 years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Elections every 4 years for President and Vice-President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A separate body, the Electoral College, is elected by each State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Total number of electors for each State is equal to the number of representatives (proportional to population) and senators (2 for each state) 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But no sitting senator or representative and be an elector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Elector College convenes to elect President and Vice-President by majority vote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In 2012 race 270 electoral votes out of a total of 538 are need to win presidency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819400" cy="4525963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595" y="1717902"/>
            <a:ext cx="2809875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82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Electoral College Vote Distribution 2012 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09057"/>
            <a:ext cx="557266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81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Who Do Americans Vote For…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00475" cy="4525963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43434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The names on the ballots will be 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Barack Obama and Joseph Biden, Democrats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Mitt Romney and Paul Ryan, Republicans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But actually voting for a slate of electors (11 in MA)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One slate pledged to Democratic candidates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Other slate pledged to Republican candidates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But, pledge electors are not required to cast vote for their pledged candidate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270510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https://encrypted-tbn0.gstatic.com/images?q=tbn:ANd9GcRmhrP87hlZ00Es3-voGnFIiMz1h0KL5c-LOchLK1pyBexBJHWL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38600"/>
            <a:ext cx="2733675" cy="167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95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Implications of Electoral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To increase a State’s importance in election, all States (except Nebraska) have a winner take-all system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Elected President does not have to receive most popular votes</a:t>
            </a: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Happened four times (Bush v Gore in 2000 most </a:t>
            </a:r>
            <a:r>
              <a:rPr lang="en-US" b="1" smtClean="0">
                <a:solidFill>
                  <a:schemeClr val="accent1"/>
                </a:solidFill>
              </a:rPr>
              <a:t>recently)</a:t>
            </a:r>
            <a:endParaRPr lang="en-US" b="1" dirty="0" smtClean="0">
              <a:solidFill>
                <a:schemeClr val="accent1"/>
              </a:solidFill>
            </a:endParaRPr>
          </a:p>
          <a:p>
            <a:pPr lvl="1"/>
            <a:r>
              <a:rPr lang="en-US" b="1" dirty="0" smtClean="0">
                <a:solidFill>
                  <a:schemeClr val="accent1"/>
                </a:solidFill>
              </a:rPr>
              <a:t>Favors smaller States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 smtClean="0">
                <a:solidFill>
                  <a:schemeClr val="accent1"/>
                </a:solidFill>
              </a:rPr>
              <a:t>Focus of election is on perceived ‘swing’ States, especially those with large numbers of electors</a:t>
            </a:r>
          </a:p>
        </p:txBody>
      </p:sp>
    </p:spTree>
    <p:extLst>
      <p:ext uri="{BB962C8B-B14F-4D97-AF65-F5344CB8AC3E}">
        <p14:creationId xmlns:p14="http://schemas.microsoft.com/office/powerpoint/2010/main" val="121618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Two Current Poll-Based Expected Distribution of Electoral Votes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Source: Karl Rove (Republican)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Source: Huffington Post (Democratic)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424414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1" y="2805510"/>
            <a:ext cx="4064000" cy="2604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0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1376</TotalTime>
  <Words>675</Words>
  <Application>Microsoft Office PowerPoint</Application>
  <PresentationFormat>On-screen Show (4:3)</PresentationFormat>
  <Paragraphs>82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American  Presidential Election  Process</vt:lpstr>
      <vt:lpstr>Introduction</vt:lpstr>
      <vt:lpstr>Direct Democratic Elections</vt:lpstr>
      <vt:lpstr>Indirect Democratic Election</vt:lpstr>
      <vt:lpstr>U. S. Presidential Elections</vt:lpstr>
      <vt:lpstr>Electoral College Vote Distribution 2012 Election</vt:lpstr>
      <vt:lpstr>Who Do Americans Vote For… </vt:lpstr>
      <vt:lpstr>Implications of Electoral System</vt:lpstr>
      <vt:lpstr>Two Current Poll-Based Expected Distribution of Electoral Votes</vt:lpstr>
      <vt:lpstr>American Political Parties A Very Brief History</vt:lpstr>
      <vt:lpstr>How Parties Select  Presidential Candidates</vt:lpstr>
      <vt:lpstr>Conclusion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 Presidential Election  Process</dc:title>
  <dc:creator>Ann Orlando</dc:creator>
  <cp:lastModifiedBy>Ann Orlando</cp:lastModifiedBy>
  <cp:revision>47</cp:revision>
  <dcterms:created xsi:type="dcterms:W3CDTF">2012-09-28T14:18:20Z</dcterms:created>
  <dcterms:modified xsi:type="dcterms:W3CDTF">2012-10-02T11:47:56Z</dcterms:modified>
</cp:coreProperties>
</file>