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4" r:id="rId12"/>
    <p:sldId id="275" r:id="rId13"/>
    <p:sldId id="276" r:id="rId14"/>
    <p:sldId id="266" r:id="rId15"/>
    <p:sldId id="268" r:id="rId16"/>
    <p:sldId id="277" r:id="rId17"/>
    <p:sldId id="269" r:id="rId18"/>
    <p:sldId id="267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201" d="100"/>
          <a:sy n="201" d="100"/>
        </p:scale>
        <p:origin x="-108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8E36636D-D922-432D-A958-524484B5923D}" type="datetimeFigureOut">
              <a:rPr lang="en-US" smtClean="0"/>
              <a:pPr/>
              <a:t>3/6/14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5926"/>
            <a:ext cx="7772400" cy="1575736"/>
          </a:xfrm>
        </p:spPr>
        <p:txBody>
          <a:bodyPr/>
          <a:lstStyle/>
          <a:p>
            <a:r>
              <a:rPr lang="en-US"/>
              <a:t>monogamy of non-signalling correlations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9123" y="3527442"/>
            <a:ext cx="7772400" cy="877002"/>
          </a:xfrm>
        </p:spPr>
        <p:txBody>
          <a:bodyPr>
            <a:normAutofit/>
          </a:bodyPr>
          <a:lstStyle/>
          <a:p>
            <a:r>
              <a:rPr lang="en-US" sz="2400"/>
              <a:t>Aram Harrow (MIT)</a:t>
            </a:r>
          </a:p>
          <a:p>
            <a:r>
              <a:rPr lang="en-US" sz="2400"/>
              <a:t>Simons Institute, 27 Feb 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6086" y="5070365"/>
            <a:ext cx="4637646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based on joint work with </a:t>
            </a:r>
          </a:p>
          <a:p>
            <a:pPr lvl="0" algn="ctr"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Fernando Brandão (UCL)</a:t>
            </a:r>
          </a:p>
          <a:p>
            <a:pPr lvl="0" algn="ctr"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arXiv:1210.6367 + εunpublished</a:t>
            </a:r>
          </a:p>
        </p:txBody>
      </p:sp>
      <p:pic>
        <p:nvPicPr>
          <p:cNvPr id="5" name="Picture 4" descr="WikiW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068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the inputs?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" y="1818928"/>
            <a:ext cx="8661400" cy="2514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67556" y="3683000"/>
            <a:ext cx="5684082" cy="2896133"/>
            <a:chOff x="1467556" y="3683000"/>
            <a:chExt cx="5684082" cy="2896133"/>
          </a:xfrm>
        </p:grpSpPr>
        <p:grpSp>
          <p:nvGrpSpPr>
            <p:cNvPr id="3" name="Group 2"/>
            <p:cNvGrpSpPr/>
            <p:nvPr/>
          </p:nvGrpSpPr>
          <p:grpSpPr>
            <a:xfrm>
              <a:off x="1566333" y="3683000"/>
              <a:ext cx="5559778" cy="1312333"/>
              <a:chOff x="1566333" y="3683000"/>
              <a:chExt cx="5559778" cy="131233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566333" y="3683000"/>
                <a:ext cx="5559778" cy="650528"/>
              </a:xfrm>
              <a:prstGeom prst="roundRect">
                <a:avLst/>
              </a:prstGeom>
              <a:solidFill>
                <a:schemeClr val="accent4">
                  <a:alpha val="12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>
                <a:stCxn id="8" idx="2"/>
              </p:cNvCxnSpPr>
              <p:nvPr/>
            </p:nvCxnSpPr>
            <p:spPr>
              <a:xfrm flipH="1">
                <a:off x="3414889" y="4333528"/>
                <a:ext cx="931333" cy="6618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467556" y="5094111"/>
              <a:ext cx="5684082" cy="1485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Apply Pinsker here to show that this is</a:t>
              </a:r>
            </a:p>
            <a:p>
              <a:pPr>
                <a:spcBef>
                  <a:spcPts val="300"/>
                </a:spcBef>
              </a:pP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msam10"/>
                  <a:ea typeface="msam10"/>
                  <a:cs typeface="msam10"/>
                </a:rPr>
                <a:t>&amp;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|| p(X,Y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k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| A,b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k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 – LHV ||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 baseline="30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2 </a:t>
              </a:r>
              <a:br>
                <a:rPr lang="en-US" sz="2400" baseline="30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baseline="30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/>
              </a:r>
              <a:br>
                <a:rPr lang="en-US" sz="2400" baseline="30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then repeat for 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k-1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, …, 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endPara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96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042"/>
            <a:ext cx="7770813" cy="887838"/>
          </a:xfrm>
        </p:spPr>
        <p:txBody>
          <a:bodyPr>
            <a:normAutofit/>
          </a:bodyPr>
          <a:lstStyle/>
          <a:p>
            <a:r>
              <a:rPr lang="en-US"/>
              <a:t>interlude: Nash equilibria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2467" y="956433"/>
            <a:ext cx="8458200" cy="23596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>
                <a:solidFill>
                  <a:schemeClr val="tx1"/>
                </a:solidFill>
                <a:latin typeface="Chalkboard"/>
                <a:cs typeface="Chalkboard"/>
              </a:rPr>
              <a:t>Non-cooperative games:</a:t>
            </a:r>
            <a:br>
              <a:rPr lang="en-US" sz="2400" u="sng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Players choose strategies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A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 ∈ Δ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m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,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 ∈ Δ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.</a:t>
            </a:r>
            <a:b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Receive values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⟨V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A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,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A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⊗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 and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⟨V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,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A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⊗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.</a:t>
            </a:r>
          </a:p>
          <a:p>
            <a:endParaRPr lang="en-US" sz="2400">
              <a:solidFill>
                <a:schemeClr val="tx1"/>
              </a:solidFill>
              <a:latin typeface="Chalkboard"/>
              <a:cs typeface="Chalkboard"/>
            </a:endParaRPr>
          </a:p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Nash equilibrium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: neither player can improve own value</a:t>
            </a:r>
            <a:b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ε-approximate Nash: cannot improve value by &gt; ε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5222" y="3804052"/>
            <a:ext cx="8833555" cy="2729391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>
                <a:solidFill>
                  <a:schemeClr val="tx1"/>
                </a:solidFill>
                <a:latin typeface="Chalkboard"/>
                <a:cs typeface="Chalkboard"/>
              </a:rPr>
              <a:t>Correlated equilibria:</a:t>
            </a:r>
            <a:br>
              <a:rPr lang="en-US" sz="2400" u="sng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Players follow joint strategy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 ∈ Δ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mn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.</a:t>
            </a:r>
            <a:b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Receive values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⟨V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A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,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 and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⟨V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, p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AB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⟩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.</a:t>
            </a:r>
            <a:b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Cannot improve value by unilateral change.</a:t>
            </a:r>
            <a:b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</a:br>
            <a:endParaRPr lang="en-US" sz="2400">
              <a:solidFill>
                <a:schemeClr val="tx1"/>
              </a:solidFill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Can find in poly(m,n) time with linear programming (LP).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Nash equilibrium = correlated equilibrum with p = p</a:t>
            </a:r>
            <a:r>
              <a:rPr lang="en-US" sz="2400" baseline="30000">
                <a:solidFill>
                  <a:schemeClr val="tx1"/>
                </a:solidFill>
                <a:latin typeface="Chalkboard"/>
                <a:cs typeface="Chalkboard"/>
              </a:rPr>
              <a:t>A</a:t>
            </a:r>
            <a:r>
              <a:rPr lang="en-US" sz="2400">
                <a:solidFill>
                  <a:schemeClr val="tx1"/>
                </a:solidFill>
                <a:latin typeface="Chalkboard"/>
                <a:cs typeface="Chalkboard"/>
              </a:rPr>
              <a:t> ⊗ p</a:t>
            </a:r>
            <a:r>
              <a:rPr lang="en-US" sz="2400" baseline="30000">
                <a:solidFill>
                  <a:schemeClr val="tx1"/>
                </a:solidFill>
                <a:latin typeface="Chalkboard"/>
                <a:cs typeface="Chalkboard"/>
              </a:rPr>
              <a:t>B</a:t>
            </a:r>
            <a:endParaRPr lang="en-US" sz="240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0675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finding (approximate) Nash eq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244" y="1425222"/>
            <a:ext cx="833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u="sng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Known complexity:</a:t>
            </a:r>
            <a:br>
              <a:rPr lang="en-US" sz="2400" u="sng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Finding exact Nash eq. is PPAD complete.</a:t>
            </a:r>
            <a:br>
              <a:rPr lang="en-US" sz="24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Optimizing over exact Nash eq is NP-complete.</a:t>
            </a:r>
            <a:br>
              <a:rPr lang="en-US" sz="24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/>
            </a:r>
            <a:br>
              <a:rPr lang="en-US" sz="24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Algorithm for ε-approx Nash in time </a:t>
            </a: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exp(log(m)log(n)/ε</a:t>
            </a:r>
            <a:r>
              <a:rPr lang="en-US" sz="2400" baseline="300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</a:t>
            </a:r>
            <a:b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based on enumerating over nets for Δ</a:t>
            </a:r>
            <a:r>
              <a:rPr lang="en-US" sz="2400" baseline="-250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m</a:t>
            </a:r>
            <a:r>
              <a:rPr lang="en-US" sz="24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 Δ</a:t>
            </a:r>
            <a:r>
              <a:rPr lang="en-US" sz="2400" baseline="-250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n</a:t>
            </a:r>
            <a:r>
              <a:rPr lang="en-US" sz="24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.</a:t>
            </a:r>
            <a:br>
              <a:rPr lang="en-US" sz="24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Planted clique reduces to optimizing over ε-approx Nash.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9581" y="4517977"/>
            <a:ext cx="7701420" cy="175401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>
                <a:latin typeface="Chalkboard"/>
                <a:cs typeface="Chalkboard"/>
              </a:rPr>
              <a:t>New result</a:t>
            </a:r>
            <a:r>
              <a:rPr lang="en-US" sz="2400">
                <a:latin typeface="Chalkboard"/>
                <a:cs typeface="Chalkboard"/>
              </a:rPr>
              <a:t>: Another algorithm for finding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ε-approximate Nash with the same run-time.</a:t>
            </a:r>
          </a:p>
          <a:p>
            <a:endParaRPr lang="en-US" sz="2400">
              <a:latin typeface="Chalkboard"/>
              <a:cs typeface="Chalkboard"/>
            </a:endParaRPr>
          </a:p>
          <a:p>
            <a:r>
              <a:rPr lang="en-US" sz="2400">
                <a:latin typeface="Chalkboard"/>
                <a:cs typeface="Chalkboard"/>
              </a:rPr>
              <a:t>(uses k-extendable distributions)</a:t>
            </a:r>
          </a:p>
        </p:txBody>
      </p:sp>
    </p:spTree>
    <p:extLst>
      <p:ext uri="{BB962C8B-B14F-4D97-AF65-F5344CB8AC3E}">
        <p14:creationId xmlns:p14="http://schemas.microsoft.com/office/powerpoint/2010/main" val="250403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for approx Nash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9581" y="1550895"/>
            <a:ext cx="7983642" cy="1567662"/>
            <a:chOff x="299581" y="4080537"/>
            <a:chExt cx="7983642" cy="1567662"/>
          </a:xfrm>
        </p:grpSpPr>
        <p:sp>
          <p:nvSpPr>
            <p:cNvPr id="7" name="Rounded Rectangle 6"/>
            <p:cNvSpPr/>
            <p:nvPr/>
          </p:nvSpPr>
          <p:spPr>
            <a:xfrm>
              <a:off x="299581" y="4080537"/>
              <a:ext cx="7983642" cy="1567662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>
                  <a:latin typeface="Chalkboard"/>
                  <a:cs typeface="Chalkboard"/>
                </a:rPr>
                <a:t>Search over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such that the A:B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 marginal is a correlated equilibrium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conditioned on any values for B</a:t>
              </a:r>
              <a:r>
                <a:rPr lang="en-US" sz="2400" baseline="-25000">
                  <a:latin typeface="Chalkboard"/>
                  <a:cs typeface="Chalkboard"/>
                </a:rPr>
                <a:t>1</a:t>
              </a:r>
              <a:r>
                <a:rPr lang="en-US" sz="2400">
                  <a:latin typeface="Chalkboard"/>
                  <a:cs typeface="Chalkboard"/>
                </a:rPr>
                <a:t>, …, B</a:t>
              </a:r>
              <a:r>
                <a:rPr lang="en-US" sz="2400" baseline="-25000">
                  <a:latin typeface="Chalkboard"/>
                  <a:cs typeface="Chalkboard"/>
                </a:rPr>
                <a:t>i-1</a:t>
              </a:r>
              <a:r>
                <a:rPr lang="en-US" sz="2400">
                  <a:latin typeface="Chalkboard"/>
                  <a:cs typeface="Chalkboard"/>
                </a:rPr>
                <a:t>.</a:t>
              </a: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820" y="4184650"/>
              <a:ext cx="3441700" cy="5207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17689" y="3285446"/>
            <a:ext cx="412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LP, so runs in time poly(mn</a:t>
            </a:r>
            <a:r>
              <a:rPr lang="en-US" sz="2400" baseline="30000">
                <a:latin typeface="Chalkboard"/>
                <a:cs typeface="Chalkboard"/>
              </a:rPr>
              <a:t>k</a:t>
            </a:r>
            <a:r>
              <a:rPr lang="en-US" sz="2400">
                <a:latin typeface="Chalkboard"/>
                <a:cs typeface="Chalkboar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689" y="4106334"/>
            <a:ext cx="72865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u="sng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Claim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: Most conditional distributions are ≈ product.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/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u="sng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Proof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: 𝔼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I(A:B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|B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&lt;i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 ≤ log(m)/k.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∴ k = log(m)/ε</a:t>
            </a:r>
            <a:r>
              <a:rPr lang="en-US" sz="2400" baseline="30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suffices.</a:t>
            </a:r>
          </a:p>
        </p:txBody>
      </p:sp>
    </p:spTree>
    <p:extLst>
      <p:ext uri="{BB962C8B-B14F-4D97-AF65-F5344CB8AC3E}">
        <p14:creationId xmlns:p14="http://schemas.microsoft.com/office/powerpoint/2010/main" val="253539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free games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222" y="1495782"/>
            <a:ext cx="366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free games: µ = µ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A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⊗ µ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B</a:t>
            </a:r>
            <a:endParaRPr lang="en-US" sz="2400">
              <a:solidFill>
                <a:prstClr val="white">
                  <a:tint val="75000"/>
                </a:prstClr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latin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36" y="4793780"/>
            <a:ext cx="80744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u="sng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Corollary:</a:t>
            </a:r>
            <a:br>
              <a:rPr lang="en-US" sz="2400" u="sng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From known hardness results for free games, implies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that estimating the value of entangled games with √n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players and answer alphabets of size exp(√n) is at least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as hard as 3-SAT instances of length 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7136" y="2102561"/>
            <a:ext cx="8240457" cy="2616101"/>
            <a:chOff x="347136" y="2102561"/>
            <a:chExt cx="8240457" cy="2616101"/>
          </a:xfrm>
        </p:grpSpPr>
        <p:sp>
          <p:nvSpPr>
            <p:cNvPr id="5" name="TextBox 4"/>
            <p:cNvSpPr txBox="1"/>
            <p:nvPr/>
          </p:nvSpPr>
          <p:spPr>
            <a:xfrm>
              <a:off x="347136" y="2102561"/>
              <a:ext cx="8240457" cy="2616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 u="sng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Corollary:</a:t>
              </a:r>
              <a:br>
                <a:rPr lang="en-US" sz="2400" u="sng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The classical value of a free game can be approximated</a:t>
              </a:r>
              <a:b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by optimizing over k-extendable non-</a:t>
              </a:r>
              <a:r>
                <a:rPr lang="en-US" sz="2400" dirty="0" smtClean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signaling </a:t>
              </a: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strategies.</a:t>
              </a:r>
              <a:b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/>
              </a:r>
              <a:b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run-time is polynomial in </a:t>
              </a:r>
              <a:b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/>
              </a:r>
              <a:br>
                <a:rPr lang="en-US" sz="24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0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(independently proved by Aaronson, </a:t>
              </a:r>
              <a:r>
                <a:rPr lang="en-US" sz="2000" dirty="0" err="1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Impagliazzo</a:t>
              </a:r>
              <a:r>
                <a:rPr lang="en-US" sz="20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, </a:t>
              </a:r>
              <a:r>
                <a:rPr lang="en-US" sz="2000" dirty="0" err="1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Moshkovitz</a:t>
              </a:r>
              <a:r>
                <a:rPr lang="en-US" sz="2000" dirty="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</a:t>
              </a: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9421" y="3397526"/>
              <a:ext cx="4406900" cy="749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07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8034867" cy="1429871"/>
          </a:xfrm>
        </p:spPr>
        <p:txBody>
          <a:bodyPr>
            <a:normAutofit fontScale="90000"/>
          </a:bodyPr>
          <a:lstStyle/>
          <a:p>
            <a:r>
              <a:rPr lang="en-US"/>
              <a:t>application: de Finetti theorems for local measurements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5800" y="1619651"/>
            <a:ext cx="7950200" cy="2334589"/>
            <a:chOff x="685800" y="1718428"/>
            <a:chExt cx="7950200" cy="2334589"/>
          </a:xfrm>
          <a:effectLst/>
        </p:grpSpPr>
        <p:sp>
          <p:nvSpPr>
            <p:cNvPr id="6" name="Rounded Rectangle 5"/>
            <p:cNvSpPr/>
            <p:nvPr/>
          </p:nvSpPr>
          <p:spPr>
            <a:xfrm>
              <a:off x="685800" y="1718428"/>
              <a:ext cx="7950200" cy="2334589"/>
            </a:xfrm>
            <a:prstGeom prst="roundRect">
              <a:avLst/>
            </a:prstGeom>
            <a:noFill/>
            <a:effectLst>
              <a:outerShdw blurRad="88900" dist="50800" dir="2100000" sx="104000" sy="104000" algn="br" rotWithShape="0">
                <a:srgbClr val="000000">
                  <a:alpha val="5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>
                  <a:latin typeface="Chalkboard"/>
                  <a:cs typeface="Chalkboard"/>
                </a:rPr>
                <a:t>Theorem 1’: If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ρ</a:t>
              </a:r>
              <a:r>
                <a:rPr lang="en-US" sz="2400" baseline="30000">
                  <a:solidFill>
                    <a:srgbClr val="FFFF00"/>
                  </a:solidFill>
                  <a:latin typeface="Chalkboard"/>
                  <a:cs typeface="Chalkboard"/>
                </a:rPr>
                <a:t>AB</a:t>
              </a:r>
              <a:r>
                <a:rPr lang="en-US" sz="2400">
                  <a:latin typeface="Chalkboard"/>
                  <a:cs typeface="Chalkboard"/>
                </a:rPr>
                <a:t> is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k</a:t>
              </a:r>
              <a:r>
                <a:rPr lang="en-US" sz="2400">
                  <a:latin typeface="Chalkboard"/>
                  <a:cs typeface="Chalkboard"/>
                </a:rPr>
                <a:t>-extendable and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µ</a:t>
              </a:r>
              <a:r>
                <a:rPr lang="en-US" sz="2400">
                  <a:latin typeface="Chalkboard"/>
                  <a:cs typeface="Chalkboard"/>
                </a:rPr>
                <a:t> is a distribution over quantum operations mapping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A</a:t>
              </a:r>
              <a:r>
                <a:rPr lang="en-US" sz="2400">
                  <a:latin typeface="Chalkboard"/>
                  <a:cs typeface="Chalkboard"/>
                </a:rPr>
                <a:t> to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A’</a:t>
              </a:r>
              <a:r>
                <a:rPr lang="en-US" sz="2400">
                  <a:latin typeface="Chalkboard"/>
                  <a:cs typeface="Chalkboard"/>
                </a:rPr>
                <a:t>, then there exists a separable state σ such that</a:t>
              </a:r>
              <a:br>
                <a:rPr lang="en-US" sz="2400">
                  <a:latin typeface="Chalkboard"/>
                  <a:cs typeface="Chalkboard"/>
                </a:rPr>
              </a:br>
              <a:endParaRPr lang="en-US" sz="2400">
                <a:latin typeface="Chalkboard"/>
                <a:cs typeface="Chalkboard"/>
              </a:endParaRPr>
            </a:p>
            <a:p>
              <a:endParaRPr lang="en-US" sz="2400">
                <a:latin typeface="Chalkboard"/>
                <a:cs typeface="Chalkboard"/>
              </a:endParaRPr>
            </a:p>
            <a:p>
              <a:endParaRPr lang="en-US" sz="2400">
                <a:latin typeface="Chalkboard"/>
                <a:cs typeface="Chalkboard"/>
              </a:endParaRP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8" y="2911264"/>
              <a:ext cx="7557025" cy="9226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99580" y="4108758"/>
            <a:ext cx="8745221" cy="1754012"/>
            <a:chOff x="299580" y="4461533"/>
            <a:chExt cx="8745221" cy="1754012"/>
          </a:xfrm>
        </p:grpSpPr>
        <p:sp>
          <p:nvSpPr>
            <p:cNvPr id="10" name="Rounded Rectangle 9"/>
            <p:cNvSpPr/>
            <p:nvPr/>
          </p:nvSpPr>
          <p:spPr>
            <a:xfrm>
              <a:off x="299580" y="4461533"/>
              <a:ext cx="8745221" cy="1754012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>
                  <a:latin typeface="Chalkboard"/>
                  <a:cs typeface="Chalkboard"/>
                </a:rPr>
                <a:t>Theorem 2’: If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ρ </a:t>
              </a:r>
              <a:r>
                <a:rPr lang="en-US" sz="2400">
                  <a:latin typeface="Chalkboard"/>
                  <a:cs typeface="Chalkboard"/>
                </a:rPr>
                <a:t>is a symmetric state on A</a:t>
              </a:r>
              <a:r>
                <a:rPr lang="en-US" sz="2400" baseline="-25000">
                  <a:latin typeface="Chalkboard"/>
                  <a:cs typeface="Chalkboard"/>
                </a:rPr>
                <a:t>1</a:t>
              </a:r>
              <a:r>
                <a:rPr lang="en-US" sz="2400">
                  <a:latin typeface="Chalkboard"/>
                  <a:cs typeface="Chalkboard"/>
                </a:rPr>
                <a:t>…A</a:t>
              </a:r>
              <a:r>
                <a:rPr lang="en-US" sz="2400" baseline="-25000">
                  <a:latin typeface="Chalkboard"/>
                  <a:cs typeface="Chalkboard"/>
                </a:rPr>
                <a:t>k </a:t>
              </a:r>
              <a:r>
                <a:rPr lang="en-US" sz="2400">
                  <a:latin typeface="Chalkboard"/>
                  <a:cs typeface="Chalkboard"/>
                </a:rPr>
                <a:t>then there exists a measure ν on single-particle states such that</a:t>
              </a:r>
            </a:p>
            <a:p>
              <a:endParaRPr lang="en-US" sz="2400">
                <a:latin typeface="Chalkboard"/>
                <a:cs typeface="Chalkboard"/>
              </a:endParaRPr>
            </a:p>
            <a:p>
              <a:endParaRPr lang="en-US" sz="2400">
                <a:latin typeface="Chalkboard"/>
                <a:cs typeface="Chalkboard"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92" y="5390214"/>
              <a:ext cx="8312727" cy="67779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5492" y="5935724"/>
            <a:ext cx="8520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improvements on Brandão-Christandl-Yard 1010.1750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1) A’ dependence. 2) multipartite. 3) explicit. 4) simpler proof</a:t>
            </a:r>
          </a:p>
        </p:txBody>
      </p:sp>
    </p:spTree>
    <p:extLst>
      <p:ext uri="{BB962C8B-B14F-4D97-AF65-F5344CB8AC3E}">
        <p14:creationId xmlns:p14="http://schemas.microsoft.com/office/powerpoint/2010/main" val="301876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ε-nets vs. info theory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92288"/>
              </p:ext>
            </p:extLst>
          </p:nvPr>
        </p:nvGraphicFramePr>
        <p:xfrm>
          <a:off x="685800" y="1550894"/>
          <a:ext cx="7450668" cy="4534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446"/>
                <a:gridCol w="2116666"/>
                <a:gridCol w="2483556"/>
              </a:tblGrid>
              <a:tr h="578555">
                <a:tc>
                  <a:txBody>
                    <a:bodyPr/>
                    <a:lstStyle/>
                    <a:p>
                      <a:r>
                        <a:rPr lang="en-US" sz="2400">
                          <a:latin typeface="Chalkboard"/>
                          <a:cs typeface="Chalkboard"/>
                        </a:rPr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halkboard"/>
                          <a:cs typeface="Chalkboard"/>
                        </a:rPr>
                        <a:t>ε-nets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halkboard"/>
                          <a:cs typeface="Chalkboard"/>
                        </a:rPr>
                        <a:t>info</a:t>
                      </a:r>
                      <a:r>
                        <a:rPr lang="en-US" sz="2400" baseline="0">
                          <a:latin typeface="Chalkboard"/>
                          <a:cs typeface="Chalkboard"/>
                        </a:rPr>
                        <a:t> theory</a:t>
                      </a:r>
                      <a:endParaRPr lang="en-US" sz="240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1622778">
                <a:tc>
                  <a:txBody>
                    <a:bodyPr/>
                    <a:lstStyle/>
                    <a:p>
                      <a:r>
                        <a:rPr lang="en-US" sz="2400">
                          <a:latin typeface="Chalkboard"/>
                          <a:cs typeface="Chalkboard"/>
                        </a:rPr>
                        <a:t>approx Nash</a:t>
                      </a:r>
                    </a:p>
                    <a:p>
                      <a:endParaRPr lang="en-US" sz="2400">
                        <a:latin typeface="Chalkboard"/>
                        <a:cs typeface="Chalkboard"/>
                      </a:endParaRPr>
                    </a:p>
                    <a:p>
                      <a:r>
                        <a:rPr lang="en-US" sz="2400">
                          <a:latin typeface="Chalkboard"/>
                          <a:cs typeface="Chalkboard"/>
                        </a:rPr>
                        <a:t>max</a:t>
                      </a:r>
                      <a:r>
                        <a:rPr lang="en-US" sz="2400" baseline="-25000">
                          <a:latin typeface="Chalkboard"/>
                          <a:cs typeface="Chalkboard"/>
                        </a:rPr>
                        <a:t>p∈Δ</a:t>
                      </a:r>
                      <a:r>
                        <a:rPr lang="en-US" sz="240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>
                          <a:latin typeface="Chalkboard"/>
                          <a:cs typeface="Chalkboard"/>
                        </a:rPr>
                        <a:t>p</a:t>
                      </a:r>
                      <a:r>
                        <a:rPr lang="en-US" sz="2400" baseline="30000">
                          <a:latin typeface="Chalkboard"/>
                          <a:cs typeface="Chalkboard"/>
                        </a:rPr>
                        <a:t>T</a:t>
                      </a:r>
                      <a:r>
                        <a:rPr lang="en-US" sz="2400" baseline="0">
                          <a:latin typeface="Chalkboard"/>
                          <a:cs typeface="Chalkboard"/>
                        </a:rPr>
                        <a:t>Ap</a:t>
                      </a:r>
                      <a:endParaRPr lang="en-US" sz="240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LMM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H.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‘14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105833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free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AIM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halkboard"/>
                          <a:cs typeface="Chalkboard"/>
                        </a:rPr>
                        <a:t>Brandão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-H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13</a:t>
                      </a:r>
                    </a:p>
                  </a:txBody>
                  <a:tcPr/>
                </a:tc>
              </a:tr>
              <a:tr h="127453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halkboard"/>
                          <a:cs typeface="Chalkboard"/>
                        </a:rPr>
                        <a:t>max</a:t>
                      </a:r>
                      <a:r>
                        <a:rPr lang="en-US" sz="2400" baseline="-25000" dirty="0" err="1">
                          <a:latin typeface="Chalkboard"/>
                          <a:cs typeface="Chalkboard"/>
                        </a:rPr>
                        <a:t>ρ∈Sep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400" baseline="0" dirty="0" err="1">
                          <a:latin typeface="Chalkboard"/>
                          <a:cs typeface="Chalkboard"/>
                        </a:rPr>
                        <a:t>tr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[</a:t>
                      </a:r>
                      <a:r>
                        <a:rPr lang="en-US" sz="2400" baseline="0" dirty="0" err="1">
                          <a:latin typeface="Chalkboard"/>
                          <a:cs typeface="Chalkboard"/>
                        </a:rPr>
                        <a:t>Mρ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]</a:t>
                      </a:r>
                      <a:br>
                        <a:rPr lang="en-US" sz="2400" baseline="0" dirty="0">
                          <a:latin typeface="Chalkboard"/>
                          <a:cs typeface="Chalkboard"/>
                        </a:rPr>
                      </a:b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/>
                      </a:r>
                      <a:br>
                        <a:rPr lang="en-US" sz="2400" baseline="0" dirty="0" smtClean="0">
                          <a:latin typeface="Chalkboard"/>
                          <a:cs typeface="Chalkboard"/>
                        </a:rPr>
                      </a:br>
                      <a:r>
                        <a:rPr lang="en-US" sz="2400" baseline="0" dirty="0" smtClean="0">
                          <a:latin typeface="Chalkboard"/>
                          <a:cs typeface="Chalkboard"/>
                        </a:rPr>
                        <a:t>QMA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(2)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Shi-Wu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fr-FR" sz="2400" baseline="0" dirty="0">
                          <a:latin typeface="Chalkboard"/>
                          <a:cs typeface="Chalkboard"/>
                        </a:rPr>
                        <a:t>‘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11</a:t>
                      </a:r>
                      <a:br>
                        <a:rPr lang="en-US" sz="2400" baseline="0" dirty="0">
                          <a:latin typeface="Chalkboard"/>
                          <a:cs typeface="Chalkboard"/>
                        </a:rPr>
                      </a:br>
                      <a:r>
                        <a:rPr lang="en-US" sz="2400" baseline="0" dirty="0" err="1">
                          <a:latin typeface="Chalkboard"/>
                          <a:cs typeface="Chalkboard"/>
                        </a:rPr>
                        <a:t>Brandão</a:t>
                      </a:r>
                      <a:r>
                        <a:rPr lang="en-US" sz="2400" baseline="0" dirty="0">
                          <a:latin typeface="Chalkboard"/>
                          <a:cs typeface="Chalkboard"/>
                        </a:rPr>
                        <a:t> ‘14</a:t>
                      </a:r>
                      <a:endParaRPr lang="en-US" sz="2400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alkboard"/>
                          <a:cs typeface="Chalkboard"/>
                        </a:rPr>
                        <a:t>BCY ‘10</a:t>
                      </a:r>
                      <a:br>
                        <a:rPr lang="en-US" sz="2400" dirty="0">
                          <a:latin typeface="Chalkboard"/>
                          <a:cs typeface="Chalkboard"/>
                        </a:rPr>
                      </a:br>
                      <a:r>
                        <a:rPr lang="en-US" sz="2400" dirty="0" err="1">
                          <a:latin typeface="Chalkboard"/>
                          <a:cs typeface="Chalkboard"/>
                        </a:rPr>
                        <a:t>Brandão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-H </a:t>
                      </a:r>
                      <a:r>
                        <a:rPr lang="fr-FR" sz="2400" dirty="0">
                          <a:latin typeface="Chalkboard"/>
                          <a:cs typeface="Chalkboard"/>
                        </a:rPr>
                        <a:t>’</a:t>
                      </a:r>
                      <a:r>
                        <a:rPr lang="en-US" sz="2400" dirty="0">
                          <a:latin typeface="Chalkboard"/>
                          <a:cs typeface="Chalkboard"/>
                        </a:rPr>
                        <a:t>12</a:t>
                      </a:r>
                      <a:br>
                        <a:rPr lang="en-US" sz="2400" dirty="0">
                          <a:latin typeface="Chalkboard"/>
                          <a:cs typeface="Chalkboard"/>
                        </a:rPr>
                      </a:br>
                      <a:r>
                        <a:rPr lang="en-US" sz="2400" dirty="0">
                          <a:latin typeface="Chalkboard"/>
                          <a:cs typeface="Chalkboard"/>
                        </a:rPr>
                        <a:t>BKS ‘13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07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games?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1439335"/>
            <a:ext cx="7950200" cy="1594556"/>
            <a:chOff x="685800" y="2088444"/>
            <a:chExt cx="7950200" cy="1594556"/>
          </a:xfrm>
        </p:grpSpPr>
        <p:sp>
          <p:nvSpPr>
            <p:cNvPr id="4" name="Rounded Rectangle 3"/>
            <p:cNvSpPr/>
            <p:nvPr/>
          </p:nvSpPr>
          <p:spPr>
            <a:xfrm>
              <a:off x="685800" y="2088444"/>
              <a:ext cx="7950200" cy="159455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>
                  <a:latin typeface="Chalkboard"/>
                  <a:cs typeface="Chalkboard"/>
                </a:rPr>
                <a:t>Theorem 1: If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p</a:t>
              </a:r>
              <a:r>
                <a:rPr lang="en-US" sz="2400">
                  <a:latin typeface="Chalkboard"/>
                  <a:cs typeface="Chalkboard"/>
                </a:rPr>
                <a:t> is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k</a:t>
              </a:r>
              <a:r>
                <a:rPr lang="en-US" sz="2400">
                  <a:latin typeface="Chalkboard"/>
                  <a:cs typeface="Chalkboard"/>
                </a:rPr>
                <a:t>-extendable and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µ</a:t>
              </a:r>
              <a:r>
                <a:rPr lang="en-US" sz="2400">
                  <a:latin typeface="Chalkboard"/>
                  <a:cs typeface="Chalkboard"/>
                </a:rPr>
                <a:t> is a distribution on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A</a:t>
              </a:r>
              <a:r>
                <a:rPr lang="en-US" sz="2400">
                  <a:latin typeface="Chalkboard"/>
                  <a:cs typeface="Chalkboard"/>
                </a:rPr>
                <a:t>, then there exists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q</a:t>
              </a:r>
              <a:r>
                <a:rPr lang="en-US" sz="2400">
                  <a:latin typeface="Chalkboard"/>
                  <a:cs typeface="Chalkboard"/>
                </a:rPr>
                <a:t>∈LHV such that</a:t>
              </a:r>
            </a:p>
            <a:p>
              <a:endParaRPr lang="en-US" sz="2400">
                <a:latin typeface="Chalkboard"/>
                <a:cs typeface="Chalkboard"/>
              </a:endParaRPr>
            </a:p>
            <a:p>
              <a:endParaRPr lang="en-US" sz="2400">
                <a:latin typeface="Chalkboard"/>
                <a:cs typeface="Chalkboard"/>
              </a:endParaRPr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376" y="2663248"/>
              <a:ext cx="7557025" cy="82595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128889" y="3259667"/>
            <a:ext cx="616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Can we remove the dependence of q on µ?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65671" y="4120444"/>
            <a:ext cx="7936449" cy="1031599"/>
            <a:chOff x="465671" y="4120444"/>
            <a:chExt cx="7936449" cy="1031599"/>
          </a:xfrm>
        </p:grpSpPr>
        <p:sp>
          <p:nvSpPr>
            <p:cNvPr id="7" name="TextBox 6"/>
            <p:cNvSpPr txBox="1"/>
            <p:nvPr/>
          </p:nvSpPr>
          <p:spPr>
            <a:xfrm>
              <a:off x="465671" y="4120444"/>
              <a:ext cx="6596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 u="sng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Conjecture?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: p∈k-ext 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  <a:sym typeface="Wingdings"/>
                </a:rPr>
                <a:t>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∃q∈LHV such that</a:t>
              </a: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097" y="4330628"/>
              <a:ext cx="6870023" cy="82141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07468" y="5271279"/>
            <a:ext cx="8533105" cy="1335889"/>
            <a:chOff x="307468" y="5271279"/>
            <a:chExt cx="8533105" cy="1335889"/>
          </a:xfrm>
        </p:grpSpPr>
        <p:sp>
          <p:nvSpPr>
            <p:cNvPr id="13" name="TextBox 12"/>
            <p:cNvSpPr txBox="1"/>
            <p:nvPr/>
          </p:nvSpPr>
          <p:spPr>
            <a:xfrm>
              <a:off x="307468" y="5271279"/>
              <a:ext cx="85331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would imply that non-signalling games (in P) can be used to</a:t>
              </a:r>
              <a:b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approximate the classical value of games (NP-hard)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831166" y="6074833"/>
              <a:ext cx="1284111" cy="522111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63447" y="6022392"/>
              <a:ext cx="331476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3200">
                  <a:solidFill>
                    <a:srgbClr val="FF0000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(probably) FALSE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23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quantum games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1822239"/>
            <a:ext cx="7950200" cy="1929413"/>
            <a:chOff x="685800" y="1822239"/>
            <a:chExt cx="7950200" cy="1929413"/>
          </a:xfrm>
        </p:grpSpPr>
        <p:sp>
          <p:nvSpPr>
            <p:cNvPr id="4" name="Rounded Rectangle 3"/>
            <p:cNvSpPr/>
            <p:nvPr/>
          </p:nvSpPr>
          <p:spPr>
            <a:xfrm>
              <a:off x="685800" y="1822239"/>
              <a:ext cx="7950200" cy="1929413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>
                  <a:latin typeface="Chalkboard"/>
                  <a:cs typeface="Chalkboard"/>
                </a:rPr>
                <a:t>Conjecture: If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ρ</a:t>
              </a:r>
              <a:r>
                <a:rPr lang="en-US" sz="2400" baseline="30000">
                  <a:solidFill>
                    <a:srgbClr val="FFFF00"/>
                  </a:solidFill>
                  <a:latin typeface="Chalkboard"/>
                  <a:cs typeface="Chalkboard"/>
                </a:rPr>
                <a:t>AB</a:t>
              </a:r>
              <a:r>
                <a:rPr lang="en-US" sz="2400">
                  <a:latin typeface="Chalkboard"/>
                  <a:cs typeface="Chalkboard"/>
                </a:rPr>
                <a:t> is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k</a:t>
              </a:r>
              <a:r>
                <a:rPr lang="en-US" sz="2400">
                  <a:latin typeface="Chalkboard"/>
                  <a:cs typeface="Chalkboard"/>
                </a:rPr>
                <a:t>-extendable, then there exists a separable state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σ</a:t>
              </a:r>
              <a:r>
                <a:rPr lang="en-US" sz="2400">
                  <a:latin typeface="Chalkboard"/>
                  <a:cs typeface="Chalkboard"/>
                </a:rPr>
                <a:t> such that</a:t>
              </a:r>
              <a:br>
                <a:rPr lang="en-US" sz="2400">
                  <a:latin typeface="Chalkboard"/>
                  <a:cs typeface="Chalkboard"/>
                </a:rPr>
              </a:br>
              <a:endParaRPr lang="en-US" sz="2400">
                <a:latin typeface="Chalkboard"/>
                <a:cs typeface="Chalkboard"/>
              </a:endParaRPr>
            </a:p>
            <a:p>
              <a:endParaRPr lang="en-US" sz="2400">
                <a:latin typeface="Chalkboard"/>
                <a:cs typeface="Chalkboard"/>
              </a:endParaRPr>
            </a:p>
            <a:p>
              <a:endParaRPr lang="en-US" sz="2400">
                <a:latin typeface="Chalkboard"/>
                <a:cs typeface="Chalkboard"/>
              </a:endParaRPr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98" y="2610559"/>
              <a:ext cx="7557025" cy="79021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66478" y="3993446"/>
            <a:ext cx="8618976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Would yield alternate proofs of recent results of Vidick:</a:t>
            </a:r>
          </a:p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NP-hardness of entangled quantum games with 4 players</a:t>
            </a:r>
          </a:p>
          <a:p>
            <a:pPr marL="342900" indent="-342900">
              <a:spcBef>
                <a:spcPts val="300"/>
              </a:spcBef>
              <a:buFont typeface="Arial"/>
              <a:buChar char="•"/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NEXP⊆MIP</a:t>
            </a:r>
            <a:r>
              <a:rPr lang="en-US" sz="2400" baseline="30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*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/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endParaRPr lang="en-US" sz="2400">
              <a:solidFill>
                <a:prstClr val="white">
                  <a:tint val="75000"/>
                </a:prstClr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latin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557" y="5475117"/>
            <a:ext cx="8670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Proof would require strategies that work for quantum states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but not general non-signalling distributions.</a:t>
            </a:r>
          </a:p>
        </p:txBody>
      </p:sp>
    </p:spTree>
    <p:extLst>
      <p:ext uri="{BB962C8B-B14F-4D97-AF65-F5344CB8AC3E}">
        <p14:creationId xmlns:p14="http://schemas.microsoft.com/office/powerpoint/2010/main" val="408753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application: BellQMA(m)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537" y="1550894"/>
            <a:ext cx="8844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3-SAT on n variables is believed to require a proof of size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Ω(n) bits or qubits according to the ETH (Exp. Time Hypothesis)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223" y="2568224"/>
            <a:ext cx="90614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u="sng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Chen-Drucker 1011.0716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(building on Aaronson et al 0804.0802)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gave a 3-SAT proof using m = n</a:t>
            </a:r>
            <a:r>
              <a:rPr lang="en-US" sz="2400" baseline="30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1/2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polylog(n) states each with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O(log(n)) qubits (promised to be not entangled with each other).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/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Verifier uses local measurements and classical post-processing.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113" y="5080001"/>
            <a:ext cx="8821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Our Theorem 2’ can simulate this with a </a:t>
            </a: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m</a:t>
            </a:r>
            <a:r>
              <a:rPr lang="en-US" sz="2400" baseline="300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log(n)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-qubit proof.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Implies m ≥ (n/log(n))</a:t>
            </a:r>
            <a:r>
              <a:rPr lang="en-US" sz="2400" baseline="30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1/2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or else ETH is false.</a:t>
            </a:r>
          </a:p>
        </p:txBody>
      </p:sp>
    </p:spTree>
    <p:extLst>
      <p:ext uri="{BB962C8B-B14F-4D97-AF65-F5344CB8AC3E}">
        <p14:creationId xmlns:p14="http://schemas.microsoft.com/office/powerpoint/2010/main" val="17488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2420"/>
            <a:ext cx="7770813" cy="1429871"/>
          </a:xfrm>
        </p:spPr>
        <p:txBody>
          <a:bodyPr>
            <a:normAutofit/>
          </a:bodyPr>
          <a:lstStyle/>
          <a:p>
            <a:r>
              <a:rPr lang="en-US"/>
              <a:t>“correlations”</a:t>
            </a:r>
            <a:br>
              <a:rPr lang="en-US"/>
            </a:br>
            <a:r>
              <a:rPr lang="en-US" sz="2700"/>
              <a:t>(multipartite conditional probability distributions)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42611"/>
              </p:ext>
            </p:extLst>
          </p:nvPr>
        </p:nvGraphicFramePr>
        <p:xfrm>
          <a:off x="685800" y="4374437"/>
          <a:ext cx="8063089" cy="22064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349978"/>
                <a:gridCol w="4713111"/>
              </a:tblGrid>
              <a:tr h="342634">
                <a:tc>
                  <a:txBody>
                    <a:bodyPr/>
                    <a:lstStyle/>
                    <a:p>
                      <a:r>
                        <a:rPr lang="en-US" sz="2000">
                          <a:latin typeface="Chalkboard"/>
                          <a:cs typeface="Chalkboard"/>
                        </a:rPr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Chalkboard"/>
                          <a:cs typeface="Chalkboard"/>
                        </a:rPr>
                        <a:t>p(x,y|a,b) = q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A</a:t>
                      </a:r>
                      <a:r>
                        <a:rPr lang="en-US" sz="2000">
                          <a:latin typeface="Chalkboard"/>
                          <a:cs typeface="Chalkboard"/>
                        </a:rPr>
                        <a:t>(x|a) q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B</a:t>
                      </a:r>
                      <a:r>
                        <a:rPr lang="en-US" sz="2000">
                          <a:latin typeface="Chalkboard"/>
                          <a:cs typeface="Chalkboard"/>
                        </a:rPr>
                        <a:t>(y|b)</a:t>
                      </a:r>
                    </a:p>
                  </a:txBody>
                  <a:tcPr/>
                </a:tc>
              </a:tr>
              <a:tr h="408100">
                <a:tc>
                  <a:txBody>
                    <a:bodyPr/>
                    <a:lstStyle/>
                    <a:p>
                      <a:r>
                        <a:rPr lang="en-US" sz="2000">
                          <a:latin typeface="Chalkboard"/>
                          <a:cs typeface="Chalkboard"/>
                        </a:rPr>
                        <a:t>LHV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 (local hidden variable)</a:t>
                      </a:r>
                      <a:endParaRPr lang="en-US" sz="200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Chalkboard"/>
                          <a:cs typeface="Chalkboard"/>
                        </a:rPr>
                        <a:t>p(x,y|a,b) = ∑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r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 π(r) q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A</a:t>
                      </a:r>
                      <a:r>
                        <a:rPr lang="en-US" sz="2000">
                          <a:latin typeface="Chalkboard"/>
                          <a:cs typeface="Chalkboard"/>
                        </a:rPr>
                        <a:t>(x|a,r) q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B</a:t>
                      </a:r>
                      <a:r>
                        <a:rPr lang="en-US" sz="2000">
                          <a:latin typeface="Chalkboard"/>
                          <a:cs typeface="Chalkboard"/>
                        </a:rPr>
                        <a:t>(y|b,r)</a:t>
                      </a:r>
                    </a:p>
                  </a:txBody>
                  <a:tcPr/>
                </a:tc>
              </a:tr>
              <a:tr h="593711">
                <a:tc>
                  <a:txBody>
                    <a:bodyPr/>
                    <a:lstStyle/>
                    <a:p>
                      <a:r>
                        <a:rPr lang="en-US" sz="2000">
                          <a:latin typeface="Chalkboard"/>
                          <a:cs typeface="Chalkboard"/>
                        </a:rPr>
                        <a:t>quantum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halkboard"/>
                          <a:cs typeface="Chalkboard"/>
                        </a:rPr>
                        <a:t>p(x,y|a,b)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 = </a:t>
                      </a:r>
                      <a:r>
                        <a:rPr lang="en-US" sz="2000" baseline="0">
                          <a:latin typeface="cmsy10"/>
                          <a:ea typeface="cmsy10"/>
                          <a:cs typeface="cmsy10"/>
                        </a:rPr>
                        <a:t>h</a:t>
                      </a:r>
                      <a:r>
                        <a:rPr lang="en-US" sz="2000" baseline="0">
                          <a:latin typeface="cmmi10"/>
                          <a:ea typeface="cmmi10"/>
                          <a:cs typeface="cmmi10"/>
                        </a:rPr>
                        <a:t>Ã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| A</a:t>
                      </a:r>
                      <a:r>
                        <a:rPr lang="en-US" sz="2000" baseline="30000">
                          <a:latin typeface="Chalkboard"/>
                          <a:cs typeface="Chalkboard"/>
                        </a:rPr>
                        <a:t>a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 ⊗ B</a:t>
                      </a:r>
                      <a:r>
                        <a:rPr lang="en-US" sz="2000" baseline="30000">
                          <a:latin typeface="Chalkboard"/>
                          <a:cs typeface="Chalkboard"/>
                        </a:rPr>
                        <a:t>b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 |</a:t>
                      </a:r>
                      <a:r>
                        <a:rPr lang="en-US" sz="2000" baseline="0">
                          <a:latin typeface="cmmi10"/>
                          <a:ea typeface="cmmi10"/>
                          <a:cs typeface="cmmi10"/>
                        </a:rPr>
                        <a:t>Ã</a:t>
                      </a:r>
                      <a:r>
                        <a:rPr lang="en-US" sz="2000" baseline="0">
                          <a:latin typeface="cmsy10"/>
                          <a:ea typeface="cmsy10"/>
                          <a:cs typeface="cmsy10"/>
                        </a:rPr>
                        <a:t>i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/>
                      </a:r>
                      <a:br>
                        <a:rPr lang="en-US" sz="2000" baseline="0">
                          <a:latin typeface="Chalkboard"/>
                          <a:cs typeface="Chalkboard"/>
                        </a:rPr>
                      </a:br>
                      <a:r>
                        <a:rPr lang="en-US" sz="2000" baseline="0">
                          <a:latin typeface="Chalkboard"/>
                          <a:cs typeface="Chalkboard"/>
                        </a:rPr>
                        <a:t>with ∑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 A</a:t>
                      </a:r>
                      <a:r>
                        <a:rPr lang="en-US" sz="2000" baseline="30000">
                          <a:latin typeface="Chalkboard"/>
                          <a:cs typeface="Chalkboard"/>
                        </a:rPr>
                        <a:t>a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 = ∑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 B</a:t>
                      </a:r>
                      <a:r>
                        <a:rPr lang="en-US" sz="2000" baseline="30000">
                          <a:latin typeface="Chalkboard"/>
                          <a:cs typeface="Chalkboard"/>
                        </a:rPr>
                        <a:t>b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 = I</a:t>
                      </a:r>
                      <a:endParaRPr lang="en-US" sz="200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593711">
                <a:tc>
                  <a:txBody>
                    <a:bodyPr/>
                    <a:lstStyle/>
                    <a:p>
                      <a:r>
                        <a:rPr lang="en-US" sz="2000">
                          <a:latin typeface="Chalkboard"/>
                          <a:cs typeface="Chalkboard"/>
                        </a:rPr>
                        <a:t>non-signalling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halkboard"/>
                          <a:cs typeface="Chalkboard"/>
                        </a:rPr>
                        <a:t>∑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000">
                          <a:latin typeface="Chalkboard"/>
                          <a:cs typeface="Chalkboard"/>
                        </a:rPr>
                        <a:t>p(x,y|a,b) = ∑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y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 p(x,y|a,b’)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Chalkboard"/>
                          <a:cs typeface="Chalkboard"/>
                        </a:rPr>
                        <a:t>∑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2000">
                          <a:latin typeface="Chalkboard"/>
                          <a:cs typeface="Chalkboard"/>
                        </a:rPr>
                        <a:t>p(x,y|a,b) = ∑</a:t>
                      </a:r>
                      <a:r>
                        <a:rPr lang="en-US" sz="2000" baseline="-25000">
                          <a:latin typeface="Chalkboard"/>
                          <a:cs typeface="Chalkboard"/>
                        </a:rPr>
                        <a:t>x</a:t>
                      </a:r>
                      <a:r>
                        <a:rPr lang="en-US" sz="2000" baseline="0">
                          <a:latin typeface="Chalkboard"/>
                          <a:cs typeface="Chalkboard"/>
                        </a:rPr>
                        <a:t> p(x,y|a’,b)</a:t>
                      </a:r>
                      <a:endParaRPr lang="en-US" sz="200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892778" y="1693342"/>
            <a:ext cx="28219" cy="5646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20997" y="3340848"/>
            <a:ext cx="0" cy="652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62511" y="1537667"/>
            <a:ext cx="28219" cy="4242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27418" y="3378914"/>
            <a:ext cx="28219" cy="466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8745" y="1294395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4611" y="3917883"/>
            <a:ext cx="327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7546" y="1208112"/>
            <a:ext cx="328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37134" y="383822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y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476539" y="2667000"/>
            <a:ext cx="2315536" cy="118306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455" y="2229764"/>
            <a:ext cx="1111084" cy="11110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075" y="1961655"/>
            <a:ext cx="1018494" cy="14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5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tomography</a:t>
            </a:r>
            <a:r>
              <a:rPr lang="en-US" u="sng"/>
              <a:t/>
            </a:r>
            <a:br>
              <a:rPr lang="en-US" u="sng"/>
            </a:br>
            <a:r>
              <a:rPr lang="en-US"/>
              <a:t>Can do “pretty good tomography” on symmetric states instead of on product states.</a:t>
            </a:r>
          </a:p>
          <a:p>
            <a:r>
              <a:rPr lang="en-US">
                <a:solidFill>
                  <a:srgbClr val="FFFF00"/>
                </a:solidFill>
              </a:rPr>
              <a:t>polynomial optimization using SDP hierarchies</a:t>
            </a:r>
            <a:br>
              <a:rPr lang="en-US">
                <a:solidFill>
                  <a:srgbClr val="FFFF00"/>
                </a:solidFill>
              </a:rPr>
            </a:br>
            <a:r>
              <a:rPr lang="en-US"/>
              <a:t>Can optimize certain polynomials over </a:t>
            </a:r>
            <a:r>
              <a:rPr lang="en-US">
                <a:ea typeface="msbm10"/>
                <a:cs typeface="msbm10"/>
              </a:rPr>
              <a:t>n-dim hypersphere u</a:t>
            </a:r>
            <a:r>
              <a:rPr lang="en-US"/>
              <a:t>sing O(log n) rounds.</a:t>
            </a:r>
            <a:br>
              <a:rPr lang="en-US"/>
            </a:br>
            <a:r>
              <a:rPr lang="en-US"/>
              <a:t>Suggests route to algorithms for unique games and small-set expansion.</a:t>
            </a:r>
          </a:p>
          <a:p>
            <a:r>
              <a:rPr lang="en-US">
                <a:solidFill>
                  <a:srgbClr val="FFFF00"/>
                </a:solidFill>
              </a:rPr>
              <a:t>multi-partite separability testing</a:t>
            </a:r>
            <a:br>
              <a:rPr lang="en-US">
                <a:solidFill>
                  <a:srgbClr val="FFFF00"/>
                </a:solidFill>
              </a:rPr>
            </a:br>
            <a:r>
              <a:rPr lang="en-US"/>
              <a:t>can efficiently estimate 1-LOCC distance to Sep</a:t>
            </a:r>
          </a:p>
        </p:txBody>
      </p:sp>
    </p:spTree>
    <p:extLst>
      <p:ext uri="{BB962C8B-B14F-4D97-AF65-F5344CB8AC3E}">
        <p14:creationId xmlns:p14="http://schemas.microsoft.com/office/powerpoint/2010/main" val="374190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043" y="50882"/>
            <a:ext cx="5838326" cy="667045"/>
          </a:xfrm>
        </p:spPr>
        <p:txBody>
          <a:bodyPr>
            <a:normAutofit fontScale="90000"/>
          </a:bodyPr>
          <a:lstStyle/>
          <a:p>
            <a:r>
              <a:rPr lang="en-US"/>
              <a:t>open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224" y="744720"/>
            <a:ext cx="8791222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buAutoNum type="arabicPeriod"/>
            </a:pP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Switch quantifiers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and find a separable approximation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(a) independent of the distribution on measurements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(b) with error depending on the size of the output.</a:t>
            </a:r>
          </a:p>
          <a:p>
            <a:pPr marL="457200" indent="-457200">
              <a:spcBef>
                <a:spcPts val="300"/>
              </a:spcBef>
              <a:buAutoNum type="arabicPeriod"/>
            </a:pPr>
            <a:endParaRPr lang="en-US" sz="2400">
              <a:solidFill>
                <a:prstClr val="white">
                  <a:tint val="75000"/>
                </a:prstClr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latin typeface="Chalkboard"/>
            </a:endParaRPr>
          </a:p>
          <a:p>
            <a:pPr marL="457200" indent="-457200">
              <a:spcBef>
                <a:spcPts val="300"/>
              </a:spcBef>
              <a:buAutoNum type="arabicPeriod"/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We know the non-signalling version of this is false.  Can we find a simple </a:t>
            </a: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counter-example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?</a:t>
            </a:r>
          </a:p>
          <a:p>
            <a:pPr marL="457200" indent="-457200">
              <a:spcBef>
                <a:spcPts val="300"/>
              </a:spcBef>
              <a:buAutoNum type="arabicPeriod"/>
            </a:pPr>
            <a:endParaRPr lang="en-US" sz="2400">
              <a:solidFill>
                <a:prstClr val="white">
                  <a:tint val="75000"/>
                </a:prstClr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latin typeface="Chalkboard"/>
            </a:endParaRPr>
          </a:p>
          <a:p>
            <a:pPr marL="457200" indent="-457200">
              <a:spcBef>
                <a:spcPts val="300"/>
              </a:spcBef>
              <a:buAutoNum type="arabicPeriod"/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Can one proof of size O(m</a:t>
            </a:r>
            <a:r>
              <a:rPr lang="en-US" sz="2400" baseline="30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 simulate two proofs of size m?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i.e. is </a:t>
            </a: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QMA = QMA(2)?</a:t>
            </a:r>
          </a:p>
          <a:p>
            <a:pPr marL="457200" indent="-457200">
              <a:spcBef>
                <a:spcPts val="300"/>
              </a:spcBef>
              <a:buAutoNum type="arabicPeriod"/>
            </a:pPr>
            <a:endParaRPr lang="en-US" sz="2400">
              <a:solidFill>
                <a:prstClr val="white">
                  <a:tint val="75000"/>
                </a:prstClr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latin typeface="Chalkboard"/>
            </a:endParaRPr>
          </a:p>
          <a:p>
            <a:pPr marL="457200" indent="-457200">
              <a:spcBef>
                <a:spcPts val="300"/>
              </a:spcBef>
              <a:buAutoNum type="arabicPeriod"/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Better </a:t>
            </a: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de Finetti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theorems, perhaps combining with the exponential de Finetti theorems or the post-selection principle.</a:t>
            </a:r>
          </a:p>
          <a:p>
            <a:pPr marL="457200" indent="-457200">
              <a:spcBef>
                <a:spcPts val="300"/>
              </a:spcBef>
              <a:buAutoNum type="arabicPeriod"/>
            </a:pPr>
            <a:endParaRPr lang="en-US" sz="2400">
              <a:solidFill>
                <a:prstClr val="white">
                  <a:tint val="75000"/>
                </a:prstClr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latin typeface="Chalkboard"/>
            </a:endParaRPr>
          </a:p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5. Unify </a:t>
            </a: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ε-nets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and information theory approaches.</a:t>
            </a:r>
          </a:p>
        </p:txBody>
      </p:sp>
    </p:spTree>
    <p:extLst>
      <p:ext uri="{BB962C8B-B14F-4D97-AF65-F5344CB8AC3E}">
        <p14:creationId xmlns:p14="http://schemas.microsoft.com/office/powerpoint/2010/main" val="302016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755" y="445579"/>
            <a:ext cx="5307569" cy="1429871"/>
          </a:xfrm>
        </p:spPr>
        <p:txBody>
          <a:bodyPr/>
          <a:lstStyle/>
          <a:p>
            <a:r>
              <a:rPr lang="en-US"/>
              <a:t>why study boxes?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0645" cy="2301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7383" y="2873668"/>
            <a:ext cx="6862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Foundational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: considering theories more general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than quantum mechanics (e.g. Bell’s Theorem)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383" y="3988123"/>
            <a:ext cx="6712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Operational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: behavior of quantum states under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local measurement (e.g. this work)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383" y="5100080"/>
            <a:ext cx="7543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Computational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: corresponds to constraint-satisfaction problems and multi-prover proof systems.</a:t>
            </a:r>
          </a:p>
        </p:txBody>
      </p:sp>
    </p:spTree>
    <p:extLst>
      <p:ext uri="{BB962C8B-B14F-4D97-AF65-F5344CB8AC3E}">
        <p14:creationId xmlns:p14="http://schemas.microsoft.com/office/powerpoint/2010/main" val="307900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15" y="346799"/>
            <a:ext cx="5838326" cy="1429871"/>
          </a:xfrm>
        </p:spPr>
        <p:txBody>
          <a:bodyPr>
            <a:normAutofit/>
          </a:bodyPr>
          <a:lstStyle/>
          <a:p>
            <a:r>
              <a:rPr lang="en-US"/>
              <a:t>why non-signalling?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06" t="13473" r="30196" b="13473"/>
          <a:stretch/>
        </p:blipFill>
        <p:spPr>
          <a:xfrm>
            <a:off x="0" y="-11713"/>
            <a:ext cx="1991339" cy="2402978"/>
          </a:xfrm>
        </p:spPr>
      </p:pic>
      <p:sp>
        <p:nvSpPr>
          <p:cNvPr id="7" name="TextBox 6"/>
          <p:cNvSpPr txBox="1"/>
          <p:nvPr/>
        </p:nvSpPr>
        <p:spPr>
          <a:xfrm>
            <a:off x="877383" y="2873668"/>
            <a:ext cx="766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Foundational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: minimal assumption for plausible theory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383" y="3988123"/>
            <a:ext cx="6724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Operational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: yields well-defined “partial trace”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8620" y="4555392"/>
            <a:ext cx="58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p(x|a) := ∑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y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p(x,y|a,b) for any choice of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383" y="5523410"/>
            <a:ext cx="754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Computational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: yields efficient linear program</a:t>
            </a:r>
          </a:p>
        </p:txBody>
      </p:sp>
    </p:spTree>
    <p:extLst>
      <p:ext uri="{BB962C8B-B14F-4D97-AF65-F5344CB8AC3E}">
        <p14:creationId xmlns:p14="http://schemas.microsoft.com/office/powerpoint/2010/main" val="324477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dual picture: games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4444" y="4106333"/>
            <a:ext cx="7761112" cy="200377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</a:pPr>
            <a:r>
              <a:rPr lang="en-US" sz="2400" u="sng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rPr>
              <a:t>Complexity:</a:t>
            </a:r>
          </a:p>
          <a:p>
            <a:pPr lvl="0">
              <a:spcBef>
                <a:spcPts val="3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rPr>
              <a:t>classical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rPr>
              <a:t> (local or LHV) value is NP-hard</a:t>
            </a:r>
          </a:p>
          <a:p>
            <a:pPr lvl="0">
              <a:spcBef>
                <a:spcPts val="3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rPr>
              <a:t>quantum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rPr>
              <a:t> value has unknown complexity</a:t>
            </a:r>
          </a:p>
          <a:p>
            <a:pPr lvl="0">
              <a:spcBef>
                <a:spcPts val="3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rPr>
              <a:t>non-signalling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rPr>
              <a:t> value in P due to linear programming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9445" y="1477854"/>
            <a:ext cx="6414142" cy="220415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</a:pPr>
            <a:r>
              <a:rPr lang="en-US" sz="2400" u="sng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cs typeface="Chalkboard"/>
              </a:rPr>
              <a:t>Non-local games:</a:t>
            </a:r>
          </a:p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Inputs chosen according to </a:t>
            </a: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µ(a,b)</a:t>
            </a:r>
          </a:p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Payoff function is </a:t>
            </a: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V(x,y|a,b)</a:t>
            </a:r>
          </a:p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The value of a game using strategy </a:t>
            </a: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is</a:t>
            </a:r>
          </a:p>
          <a:p>
            <a:pPr>
              <a:spcBef>
                <a:spcPts val="3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∑</a:t>
            </a:r>
            <a:r>
              <a:rPr lang="en-US" sz="2400" baseline="-250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x,y,a,b </a:t>
            </a: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p(x,y|a,b) µ(a,b) V(x,y|a,b)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64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monogamy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556" y="2469449"/>
            <a:ext cx="5907844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LHV correlations can be infinitely shared.</a:t>
            </a:r>
          </a:p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This is an alternate definition.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556" y="3400785"/>
            <a:ext cx="8558753" cy="3239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u="sng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Applications</a:t>
            </a:r>
          </a:p>
          <a:p>
            <a:pPr marL="457200" indent="-457200">
              <a:spcBef>
                <a:spcPts val="300"/>
              </a:spcBef>
              <a:buAutoNum type="arabicPeriod"/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Non-shareability 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Symbol"/>
                <a:sym typeface="Symbol"/>
              </a:rPr>
              <a:t>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secrecy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can be certified by Bell tests</a:t>
            </a:r>
          </a:p>
          <a:p>
            <a:pPr marL="457200" indent="-457200">
              <a:spcBef>
                <a:spcPts val="300"/>
              </a:spcBef>
              <a:buAutoNum type="arabicPeriod"/>
            </a:pPr>
            <a:endParaRPr lang="en-US" sz="2400">
              <a:solidFill>
                <a:prstClr val="white">
                  <a:tint val="75000"/>
                </a:prstClr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latin typeface="Chalkboard"/>
            </a:endParaRPr>
          </a:p>
          <a:p>
            <a:pPr marL="457200" indent="-457200">
              <a:spcBef>
                <a:spcPts val="300"/>
              </a:spcBef>
              <a:buAutoNum type="arabicPeriod"/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Gives a hierarchy of approximations for LHV correlations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running in time poly(|X| |Y|</a:t>
            </a:r>
            <a:r>
              <a:rPr lang="en-US" sz="2400" baseline="30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|A| |B|</a:t>
            </a:r>
            <a:r>
              <a:rPr lang="en-US" sz="2400" baseline="30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</a:t>
            </a:r>
          </a:p>
          <a:p>
            <a:pPr marL="457200" indent="-457200">
              <a:spcBef>
                <a:spcPts val="300"/>
              </a:spcBef>
              <a:buAutoNum type="arabicPeriod"/>
            </a:pPr>
            <a:endParaRPr lang="en-US" sz="2400">
              <a:solidFill>
                <a:prstClr val="white">
                  <a:tint val="75000"/>
                </a:prstClr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latin typeface="Chalkboard"/>
            </a:endParaRPr>
          </a:p>
          <a:p>
            <a:pPr marL="457200" indent="-457200">
              <a:spcBef>
                <a:spcPts val="300"/>
              </a:spcBef>
              <a:buAutoNum type="arabicPeriod"/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de Finetti theorems (i.e. k-extendable states ≈ separable)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2778" y="1354665"/>
            <a:ext cx="8509000" cy="98622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p(x,y|a,b) is </a:t>
            </a:r>
            <a:r>
              <a:rPr lang="en-US" sz="240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k-extendable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if there exists a NS box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q(x,y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,…,y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|a,b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,…,b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 with q(x,y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|a,b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 = p(x,y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|a,b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 for each i</a:t>
            </a:r>
          </a:p>
        </p:txBody>
      </p:sp>
    </p:spTree>
    <p:extLst>
      <p:ext uri="{BB962C8B-B14F-4D97-AF65-F5344CB8AC3E}">
        <p14:creationId xmlns:p14="http://schemas.microsoft.com/office/powerpoint/2010/main" val="180830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1439335"/>
            <a:ext cx="7950200" cy="1594556"/>
            <a:chOff x="685800" y="2088444"/>
            <a:chExt cx="7950200" cy="1594556"/>
          </a:xfrm>
        </p:grpSpPr>
        <p:sp>
          <p:nvSpPr>
            <p:cNvPr id="4" name="Rounded Rectangle 3"/>
            <p:cNvSpPr/>
            <p:nvPr/>
          </p:nvSpPr>
          <p:spPr>
            <a:xfrm>
              <a:off x="685800" y="2088444"/>
              <a:ext cx="7950200" cy="159455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>
                  <a:latin typeface="Chalkboard"/>
                  <a:cs typeface="Chalkboard"/>
                </a:rPr>
                <a:t>Theorem 1: If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p</a:t>
              </a:r>
              <a:r>
                <a:rPr lang="en-US" sz="2400">
                  <a:latin typeface="Chalkboard"/>
                  <a:cs typeface="Chalkboard"/>
                </a:rPr>
                <a:t> is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k</a:t>
              </a:r>
              <a:r>
                <a:rPr lang="en-US" sz="2400">
                  <a:latin typeface="Chalkboard"/>
                  <a:cs typeface="Chalkboard"/>
                </a:rPr>
                <a:t>-extendable and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µ</a:t>
              </a:r>
              <a:r>
                <a:rPr lang="en-US" sz="2400">
                  <a:latin typeface="Chalkboard"/>
                  <a:cs typeface="Chalkboard"/>
                </a:rPr>
                <a:t> is a distribution on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A</a:t>
              </a:r>
              <a:r>
                <a:rPr lang="en-US" sz="2400">
                  <a:latin typeface="Chalkboard"/>
                  <a:cs typeface="Chalkboard"/>
                </a:rPr>
                <a:t>, then there exists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q</a:t>
              </a:r>
              <a:r>
                <a:rPr lang="en-US" sz="2400">
                  <a:latin typeface="Chalkboard"/>
                  <a:cs typeface="Chalkboard"/>
                </a:rPr>
                <a:t>∈LHV such that</a:t>
              </a:r>
            </a:p>
            <a:p>
              <a:endParaRPr lang="en-US" sz="2400">
                <a:latin typeface="Chalkboard"/>
                <a:cs typeface="Chalkboard"/>
              </a:endParaRPr>
            </a:p>
            <a:p>
              <a:endParaRPr lang="en-US" sz="2400">
                <a:latin typeface="Chalkboard"/>
                <a:cs typeface="Chalkboard"/>
              </a:endParaRPr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376" y="2663248"/>
              <a:ext cx="7557025" cy="82595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88290" y="4119544"/>
            <a:ext cx="8745220" cy="1449596"/>
            <a:chOff x="288290" y="3766769"/>
            <a:chExt cx="8745220" cy="1449596"/>
          </a:xfrm>
        </p:grpSpPr>
        <p:sp>
          <p:nvSpPr>
            <p:cNvPr id="8" name="Rounded Rectangle 7"/>
            <p:cNvSpPr/>
            <p:nvPr/>
          </p:nvSpPr>
          <p:spPr>
            <a:xfrm>
              <a:off x="288290" y="3766769"/>
              <a:ext cx="8745220" cy="144959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>
                  <a:latin typeface="Chalkboard"/>
                  <a:cs typeface="Chalkboard"/>
                </a:rPr>
                <a:t>Theorem 2: If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p</a:t>
              </a:r>
              <a:r>
                <a:rPr lang="en-US" sz="2400">
                  <a:latin typeface="Chalkboard"/>
                  <a:cs typeface="Chalkboard"/>
                </a:rPr>
                <a:t>(x</a:t>
              </a:r>
              <a:r>
                <a:rPr lang="en-US" sz="2400" baseline="-25000">
                  <a:latin typeface="Chalkboard"/>
                  <a:cs typeface="Chalkboard"/>
                </a:rPr>
                <a:t>1</a:t>
              </a:r>
              <a:r>
                <a:rPr lang="en-US" sz="2400">
                  <a:latin typeface="Chalkboard"/>
                  <a:cs typeface="Chalkboard"/>
                </a:rPr>
                <a:t>,…,x</a:t>
              </a:r>
              <a:r>
                <a:rPr lang="en-US" sz="2400" baseline="-25000">
                  <a:latin typeface="Chalkboard"/>
                  <a:cs typeface="Chalkboard"/>
                </a:rPr>
                <a:t>k</a:t>
              </a:r>
              <a:r>
                <a:rPr lang="en-US" sz="2400">
                  <a:latin typeface="Chalkboard"/>
                  <a:cs typeface="Chalkboard"/>
                </a:rPr>
                <a:t>|a</a:t>
              </a:r>
              <a:r>
                <a:rPr lang="en-US" sz="2400" baseline="-25000">
                  <a:latin typeface="Chalkboard"/>
                  <a:cs typeface="Chalkboard"/>
                </a:rPr>
                <a:t>1</a:t>
              </a:r>
              <a:r>
                <a:rPr lang="en-US" sz="2400">
                  <a:latin typeface="Chalkboard"/>
                  <a:cs typeface="Chalkboard"/>
                </a:rPr>
                <a:t>,…,a</a:t>
              </a:r>
              <a:r>
                <a:rPr lang="en-US" sz="2400" baseline="-25000">
                  <a:latin typeface="Chalkboard"/>
                  <a:cs typeface="Chalkboard"/>
                </a:rPr>
                <a:t>k</a:t>
              </a:r>
              <a:r>
                <a:rPr lang="en-US" sz="2400">
                  <a:latin typeface="Chalkboard"/>
                  <a:cs typeface="Chalkboard"/>
                </a:rPr>
                <a:t>) is symmetric,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0&lt;n&lt;k</a:t>
              </a:r>
              <a:r>
                <a:rPr lang="en-US" sz="2400">
                  <a:latin typeface="Chalkboard"/>
                  <a:cs typeface="Chalkboard"/>
                </a:rPr>
                <a:t>,</a:t>
              </a:r>
            </a:p>
            <a:p>
              <a:r>
                <a:rPr lang="en-US" sz="2400">
                  <a:latin typeface="Chalkboard"/>
                  <a:cs typeface="Chalkboard"/>
                </a:rPr>
                <a:t>and 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µ</a:t>
              </a:r>
              <a:r>
                <a:rPr lang="en-US" sz="2400">
                  <a:latin typeface="Chalkboard"/>
                  <a:cs typeface="Chalkboard"/>
                </a:rPr>
                <a:t> = µ</a:t>
              </a:r>
              <a:r>
                <a:rPr lang="en-US" sz="2400" baseline="-25000">
                  <a:latin typeface="Chalkboard"/>
                  <a:cs typeface="Chalkboard"/>
                </a:rPr>
                <a:t>1</a:t>
              </a:r>
              <a:r>
                <a:rPr lang="en-US" sz="2400">
                  <a:latin typeface="Chalkboard"/>
                  <a:cs typeface="Chalkboard"/>
                </a:rPr>
                <a:t> ⊗ … ⊗ µ</a:t>
              </a:r>
              <a:r>
                <a:rPr lang="en-US" sz="2400" baseline="-25000">
                  <a:latin typeface="Chalkboard"/>
                  <a:cs typeface="Chalkboard"/>
                </a:rPr>
                <a:t>k</a:t>
              </a:r>
              <a:r>
                <a:rPr lang="en-US" sz="2400">
                  <a:latin typeface="Chalkboard"/>
                  <a:cs typeface="Chalkboard"/>
                </a:rPr>
                <a:t> then ∃</a:t>
              </a:r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ν</a:t>
              </a:r>
              <a:r>
                <a:rPr lang="en-US" sz="2400">
                  <a:latin typeface="Chalkboard"/>
                  <a:cs typeface="Chalkboard"/>
                </a:rPr>
                <a:t>such that</a:t>
              </a:r>
            </a:p>
            <a:p>
              <a:endParaRPr lang="en-US" sz="2400">
                <a:latin typeface="Chalkboard"/>
                <a:cs typeface="Chalkboard"/>
              </a:endParaRPr>
            </a:p>
            <a:p>
              <a:endParaRPr lang="en-US" sz="2400">
                <a:latin typeface="Chalkboard"/>
                <a:cs typeface="Chalkboard"/>
              </a:endParaRPr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37" y="4503987"/>
              <a:ext cx="8312727" cy="57215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102556" y="5601442"/>
            <a:ext cx="6314781" cy="1094719"/>
            <a:chOff x="2102556" y="5601442"/>
            <a:chExt cx="6314781" cy="1094719"/>
          </a:xfrm>
        </p:grpSpPr>
        <p:sp>
          <p:nvSpPr>
            <p:cNvPr id="12" name="TextBox 11"/>
            <p:cNvSpPr txBox="1"/>
            <p:nvPr/>
          </p:nvSpPr>
          <p:spPr>
            <a:xfrm>
              <a:off x="2102556" y="5865164"/>
              <a:ext cx="43461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cf. Christandl-Toner 0712.0916</a:t>
              </a:r>
              <a:b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with q independent of µ</a:t>
              </a: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998" y="5601442"/>
              <a:ext cx="1679339" cy="76333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685801" y="3105835"/>
            <a:ext cx="6948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cf. Terhal-Doherty-Schwab quant-ph/0210053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If k≥|B| then p∈LHV.</a:t>
            </a:r>
          </a:p>
        </p:txBody>
      </p:sp>
    </p:spTree>
    <p:extLst>
      <p:ext uri="{BB962C8B-B14F-4D97-AF65-F5344CB8AC3E}">
        <p14:creationId xmlns:p14="http://schemas.microsoft.com/office/powerpoint/2010/main" val="316865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idea of thm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9556" y="1467559"/>
            <a:ext cx="5581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consider extension p(x,y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,…,y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|a,b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,…,b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k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177" y="2187575"/>
            <a:ext cx="4131555" cy="38166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0444" y="2328333"/>
            <a:ext cx="4021667" cy="1200328"/>
            <a:chOff x="310444" y="2328333"/>
            <a:chExt cx="4021667" cy="1200328"/>
          </a:xfrm>
        </p:grpSpPr>
        <p:sp>
          <p:nvSpPr>
            <p:cNvPr id="6" name="TextBox 5"/>
            <p:cNvSpPr txBox="1"/>
            <p:nvPr/>
          </p:nvSpPr>
          <p:spPr>
            <a:xfrm>
              <a:off x="310444" y="2328333"/>
              <a:ext cx="2126344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 u="sng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case 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/>
              </a:r>
              <a:b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p(x,y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|a,b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 ≈</a:t>
              </a:r>
              <a:b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p(x|a) ⋅p(y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|b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1721556" y="2596444"/>
              <a:ext cx="2610555" cy="932217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954889" y="2367844"/>
            <a:ext cx="3101145" cy="1608133"/>
            <a:chOff x="5954889" y="2367844"/>
            <a:chExt cx="3101145" cy="1608133"/>
          </a:xfrm>
        </p:grpSpPr>
        <p:sp>
          <p:nvSpPr>
            <p:cNvPr id="7" name="TextBox 6"/>
            <p:cNvSpPr txBox="1"/>
            <p:nvPr/>
          </p:nvSpPr>
          <p:spPr>
            <a:xfrm>
              <a:off x="6728179" y="2367844"/>
              <a:ext cx="2327855" cy="1608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 u="sng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case 2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/>
              </a:r>
              <a:b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p(x,y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2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|y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,a,b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1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,b</a:t>
              </a:r>
              <a:r>
                <a:rPr lang="en-US" sz="2400" baseline="-250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2</a:t>
              </a: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)</a:t>
              </a:r>
            </a:p>
            <a:p>
              <a:pPr>
                <a:spcBef>
                  <a:spcPts val="300"/>
                </a:spcBef>
              </a:pP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has less mutual</a:t>
              </a:r>
              <a:b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information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954889" y="2748844"/>
              <a:ext cx="773290" cy="256823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662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sketch of thm 1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7" y="2011539"/>
            <a:ext cx="8547100" cy="7747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71222" y="3500261"/>
            <a:ext cx="7624234" cy="647700"/>
            <a:chOff x="1171222" y="3500261"/>
            <a:chExt cx="7624234" cy="647700"/>
          </a:xfrm>
        </p:grpSpPr>
        <p:sp>
          <p:nvSpPr>
            <p:cNvPr id="6" name="TextBox 5"/>
            <p:cNvSpPr txBox="1"/>
            <p:nvPr/>
          </p:nvSpPr>
          <p:spPr>
            <a:xfrm>
              <a:off x="1171222" y="3541889"/>
              <a:ext cx="3326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2400">
                  <a:solidFill>
                    <a:prstClr val="white">
                      <a:tint val="75000"/>
                    </a:prstClr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∴ for some j we have </a:t>
              </a: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656" y="3500261"/>
              <a:ext cx="4241800" cy="6477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3222" y="4727222"/>
            <a:ext cx="7606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Y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, …, Y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j-1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constitute a “hidden variable” which we can</a:t>
            </a:r>
            <a:b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condition on to leave X,Y</a:t>
            </a:r>
            <a:r>
              <a:rPr lang="en-US" sz="2400" baseline="-250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j</a:t>
            </a: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nearly decoupled.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111" y="6011333"/>
            <a:ext cx="7225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>
                <a:solidFill>
                  <a:prstClr val="white">
                    <a:tint val="75000"/>
                  </a:prst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Trace norm bound follows from Pinsker’s inequality.</a:t>
            </a:r>
          </a:p>
        </p:txBody>
      </p:sp>
    </p:spTree>
    <p:extLst>
      <p:ext uri="{BB962C8B-B14F-4D97-AF65-F5344CB8AC3E}">
        <p14:creationId xmlns:p14="http://schemas.microsoft.com/office/powerpoint/2010/main" val="149689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spcBef>
            <a:spcPts val="300"/>
          </a:spcBef>
          <a:defRPr sz="2400">
            <a:solidFill>
              <a:prstClr val="white">
                <a:tint val="75000"/>
              </a:prstClr>
            </a:solidFill>
            <a:effectLst>
              <a:outerShdw blurRad="50800" dist="50800" dir="5400000" sx="101000" sy="101000" algn="t" rotWithShape="0">
                <a:prstClr val="black">
                  <a:alpha val="40000"/>
                </a:prstClr>
              </a:outerShdw>
            </a:effectLst>
            <a:latin typeface="Chalkboard"/>
            <a:cs typeface="Chalkboar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300"/>
          </a:spcBef>
          <a:defRPr sz="2400">
            <a:solidFill>
              <a:prstClr val="white">
                <a:tint val="75000"/>
              </a:prstClr>
            </a:solidFill>
            <a:effectLst>
              <a:outerShdw blurRad="50800" dist="50800" dir="5400000" sx="101000" sy="101000" algn="t" rotWithShape="0">
                <a:prstClr val="black">
                  <a:alpha val="40000"/>
                </a:prstClr>
              </a:outerShdw>
            </a:effectLst>
            <a:latin typeface="Chalkboard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1643</TotalTime>
  <Words>968</Words>
  <Application>Microsoft Macintosh PowerPoint</Application>
  <PresentationFormat>On-screen Show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Theme</vt:lpstr>
      <vt:lpstr>monogamy of non-signalling correlations</vt:lpstr>
      <vt:lpstr>“correlations” (multipartite conditional probability distributions)</vt:lpstr>
      <vt:lpstr>why study boxes?</vt:lpstr>
      <vt:lpstr>why non-signalling?</vt:lpstr>
      <vt:lpstr>the dual picture: games</vt:lpstr>
      <vt:lpstr>monogamy</vt:lpstr>
      <vt:lpstr>results</vt:lpstr>
      <vt:lpstr>proof idea of thm 1</vt:lpstr>
      <vt:lpstr>proof sketch of thm 1</vt:lpstr>
      <vt:lpstr>what about the inputs?</vt:lpstr>
      <vt:lpstr>interlude: Nash equilibria</vt:lpstr>
      <vt:lpstr>finding (approximate) Nash eq</vt:lpstr>
      <vt:lpstr>algorithm for approx Nash</vt:lpstr>
      <vt:lpstr>application: free games</vt:lpstr>
      <vt:lpstr>application: de Finetti theorems for local measurements</vt:lpstr>
      <vt:lpstr>ε-nets vs. info theory</vt:lpstr>
      <vt:lpstr>general games?</vt:lpstr>
      <vt:lpstr>general quantum games</vt:lpstr>
      <vt:lpstr>application: BellQMA(m)</vt:lpstr>
      <vt:lpstr>other applications</vt:lpstr>
      <vt:lpstr>open questions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monogamy of non-signalling correlations</dc:title>
  <dc:creator>Aram Harrow</dc:creator>
  <cp:lastModifiedBy>Aram Harrow</cp:lastModifiedBy>
  <cp:revision>38</cp:revision>
  <dcterms:created xsi:type="dcterms:W3CDTF">2013-07-10T11:19:24Z</dcterms:created>
  <dcterms:modified xsi:type="dcterms:W3CDTF">2014-03-06T23:13:55Z</dcterms:modified>
</cp:coreProperties>
</file>