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tags/tag7.xml" ContentType="application/vnd.openxmlformats-officedocument.presentationml.tags+xml"/>
  <Override PartName="/ppt/notesSlides/notesSlide21.xml" ContentType="application/vnd.openxmlformats-officedocument.presentationml.notesSlide+xml"/>
  <Override PartName="/ppt/tags/tag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996" r:id="rId1"/>
  </p:sldMasterIdLst>
  <p:notesMasterIdLst>
    <p:notesMasterId r:id="rId48"/>
  </p:notesMasterIdLst>
  <p:handoutMasterIdLst>
    <p:handoutMasterId r:id="rId49"/>
  </p:handoutMasterIdLst>
  <p:sldIdLst>
    <p:sldId id="613" r:id="rId2"/>
    <p:sldId id="1040" r:id="rId3"/>
    <p:sldId id="1041" r:id="rId4"/>
    <p:sldId id="1042" r:id="rId5"/>
    <p:sldId id="1043" r:id="rId6"/>
    <p:sldId id="1044" r:id="rId7"/>
    <p:sldId id="1112" r:id="rId8"/>
    <p:sldId id="1177" r:id="rId9"/>
    <p:sldId id="1180" r:id="rId10"/>
    <p:sldId id="1183" r:id="rId11"/>
    <p:sldId id="1184" r:id="rId12"/>
    <p:sldId id="1185" r:id="rId13"/>
    <p:sldId id="1167" r:id="rId14"/>
    <p:sldId id="1168" r:id="rId15"/>
    <p:sldId id="1186" r:id="rId16"/>
    <p:sldId id="1187" r:id="rId17"/>
    <p:sldId id="1169" r:id="rId18"/>
    <p:sldId id="1170" r:id="rId19"/>
    <p:sldId id="1188" r:id="rId20"/>
    <p:sldId id="1207" r:id="rId21"/>
    <p:sldId id="1192" r:id="rId22"/>
    <p:sldId id="1191" r:id="rId23"/>
    <p:sldId id="1215" r:id="rId24"/>
    <p:sldId id="1202" r:id="rId25"/>
    <p:sldId id="1216" r:id="rId26"/>
    <p:sldId id="1080" r:id="rId27"/>
    <p:sldId id="1082" r:id="rId28"/>
    <p:sldId id="1076" r:id="rId29"/>
    <p:sldId id="1176" r:id="rId30"/>
    <p:sldId id="1210" r:id="rId31"/>
    <p:sldId id="1219" r:id="rId32"/>
    <p:sldId id="1067" r:id="rId33"/>
    <p:sldId id="1204" r:id="rId34"/>
    <p:sldId id="1220" r:id="rId35"/>
    <p:sldId id="1221" r:id="rId36"/>
    <p:sldId id="1222" r:id="rId37"/>
    <p:sldId id="1092" r:id="rId38"/>
    <p:sldId id="1213" r:id="rId39"/>
    <p:sldId id="1218" r:id="rId40"/>
    <p:sldId id="1132" r:id="rId41"/>
    <p:sldId id="1199" r:id="rId42"/>
    <p:sldId id="1070" r:id="rId43"/>
    <p:sldId id="1209" r:id="rId44"/>
    <p:sldId id="1208" r:id="rId45"/>
    <p:sldId id="1206" r:id="rId46"/>
    <p:sldId id="1197" r:id="rId47"/>
  </p:sldIdLst>
  <p:sldSz cx="9144000" cy="6858000" type="screen4x3"/>
  <p:notesSz cx="6858000" cy="9101138"/>
  <p:embeddedFontLst>
    <p:embeddedFont>
      <p:font typeface="CMSY10" panose="020B0604020202020204" charset="0"/>
      <p:regular r:id="rId50"/>
    </p:embeddedFont>
    <p:embeddedFont>
      <p:font typeface="CMMI7" panose="020B0604020202020204"/>
      <p:regular r:id="rId51"/>
    </p:embeddedFont>
    <p:embeddedFont>
      <p:font typeface="Arial Narrow" panose="020B0606020202030204" pitchFamily="34" charset="0"/>
      <p:regular r:id="rId52"/>
      <p:bold r:id="rId53"/>
      <p:italic r:id="rId54"/>
      <p:boldItalic r:id="rId55"/>
    </p:embeddedFont>
    <p:embeddedFont>
      <p:font typeface="CMR7" panose="020B0604020202020204"/>
      <p:regular r:id="rId56"/>
    </p:embeddedFont>
    <p:embeddedFont>
      <p:font typeface="Cambria Math" panose="02040503050406030204" pitchFamily="18" charset="0"/>
      <p:regular r:id="rId57"/>
    </p:embeddedFont>
    <p:embeddedFont>
      <p:font typeface="CMR10" panose="020B0604020202020204"/>
      <p:regular r:id="rId58"/>
    </p:embeddedFont>
    <p:embeddedFont>
      <p:font typeface="Calibri" panose="020F0502020204030204" pitchFamily="34" charset="0"/>
      <p:regular r:id="rId59"/>
      <p:bold r:id="rId60"/>
      <p:italic r:id="rId61"/>
      <p:boldItalic r:id="rId62"/>
    </p:embeddedFont>
    <p:embeddedFont>
      <p:font typeface="CMMI10" panose="020B0604020202020204" charset="0"/>
      <p:regular r:id="rId63"/>
    </p:embeddedFont>
    <p:embeddedFont>
      <p:font typeface="CMSY10" panose="020B0604020202020204" charset="0"/>
      <p:regular r:id="rId50"/>
    </p:embeddedFont>
    <p:embeddedFont>
      <p:font typeface="CMSY7" panose="020B0604020202020204"/>
      <p:regular r:id="rId64"/>
    </p:embeddedFont>
    <p:embeddedFont>
      <p:font typeface="Wingdings 3" panose="05040102010807070707" pitchFamily="18" charset="2"/>
      <p:regular r:id="rId65"/>
    </p:embeddedFont>
    <p:embeddedFont>
      <p:font typeface="CMR5" panose="020B0604020202020204"/>
      <p:regular r:id="rId66"/>
    </p:embeddedFont>
    <p:embeddedFont>
      <p:font typeface="Mistral" panose="03090702030407020403" pitchFamily="66" charset="0"/>
      <p:regular r:id="rId67"/>
    </p:embeddedFont>
    <p:embeddedFont>
      <p:font typeface="CMEX10" panose="020B0604020202020204"/>
      <p:regular r:id="rId68"/>
    </p:embeddedFont>
  </p:embeddedFontLst>
  <p:custDataLst>
    <p:tags r:id="rId6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CC"/>
    <a:srgbClr val="FF0066"/>
    <a:srgbClr val="00CCFF"/>
    <a:srgbClr val="F125BC"/>
    <a:srgbClr val="0066FF"/>
    <a:srgbClr val="727CA3"/>
    <a:srgbClr val="009900"/>
    <a:srgbClr val="B8E08C"/>
    <a:srgbClr val="FB6E05"/>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216" autoAdjust="0"/>
  </p:normalViewPr>
  <p:slideViewPr>
    <p:cSldViewPr>
      <p:cViewPr varScale="1">
        <p:scale>
          <a:sx n="57" d="100"/>
          <a:sy n="57" d="100"/>
        </p:scale>
        <p:origin x="1524" y="48"/>
      </p:cViewPr>
      <p:guideLst>
        <p:guide orient="horz" pos="2160"/>
        <p:guide pos="2880"/>
      </p:guideLst>
    </p:cSldViewPr>
  </p:slideViewPr>
  <p:outlineViewPr>
    <p:cViewPr>
      <p:scale>
        <a:sx n="33" d="100"/>
        <a:sy n="33" d="100"/>
      </p:scale>
      <p:origin x="0" y="8040"/>
    </p:cViewPr>
  </p:outlineViewPr>
  <p:notesTextViewPr>
    <p:cViewPr>
      <p:scale>
        <a:sx n="100" d="100"/>
        <a:sy n="100" d="100"/>
      </p:scale>
      <p:origin x="0" y="0"/>
    </p:cViewPr>
  </p:notesTextViewPr>
  <p:gridSpacing cx="75895" cy="7589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font" Target="fonts/font14.fntdata"/><Relationship Id="rId68" Type="http://schemas.openxmlformats.org/officeDocument/2006/relationships/font" Target="fonts/font19.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openxmlformats.org/officeDocument/2006/relationships/font" Target="fonts/font8.fntdata"/><Relationship Id="rId61"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font" Target="fonts/font2.fntdata"/><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openxmlformats.org/officeDocument/2006/relationships/font" Target="fonts/font1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5057"/>
          </a:xfrm>
          <a:prstGeom prst="rect">
            <a:avLst/>
          </a:prstGeom>
        </p:spPr>
        <p:txBody>
          <a:bodyPr vert="horz" lIns="90226" tIns="45112" rIns="90226" bIns="45112" rtlCol="0"/>
          <a:lstStyle>
            <a:lvl1pPr algn="l">
              <a:defRPr sz="1200"/>
            </a:lvl1pPr>
          </a:lstStyle>
          <a:p>
            <a:endParaRPr lang="en-US"/>
          </a:p>
        </p:txBody>
      </p:sp>
      <p:sp>
        <p:nvSpPr>
          <p:cNvPr id="3" name="Date Placeholder 2"/>
          <p:cNvSpPr>
            <a:spLocks noGrp="1"/>
          </p:cNvSpPr>
          <p:nvPr>
            <p:ph type="dt" sz="quarter" idx="1"/>
          </p:nvPr>
        </p:nvSpPr>
        <p:spPr>
          <a:xfrm>
            <a:off x="3884614" y="0"/>
            <a:ext cx="2971800" cy="455057"/>
          </a:xfrm>
          <a:prstGeom prst="rect">
            <a:avLst/>
          </a:prstGeom>
        </p:spPr>
        <p:txBody>
          <a:bodyPr vert="horz" lIns="90226" tIns="45112" rIns="90226" bIns="45112" rtlCol="0"/>
          <a:lstStyle>
            <a:lvl1pPr algn="r">
              <a:defRPr sz="1200"/>
            </a:lvl1pPr>
          </a:lstStyle>
          <a:p>
            <a:fld id="{7F576CD3-12FC-45AE-84FA-A385EAA20C67}" type="datetimeFigureOut">
              <a:rPr lang="en-US" smtClean="0"/>
              <a:pPr/>
              <a:t>3/3/2014</a:t>
            </a:fld>
            <a:endParaRPr lang="en-US"/>
          </a:p>
        </p:txBody>
      </p:sp>
      <p:sp>
        <p:nvSpPr>
          <p:cNvPr id="4" name="Footer Placeholder 3"/>
          <p:cNvSpPr>
            <a:spLocks noGrp="1"/>
          </p:cNvSpPr>
          <p:nvPr>
            <p:ph type="ftr" sz="quarter" idx="2"/>
          </p:nvPr>
        </p:nvSpPr>
        <p:spPr>
          <a:xfrm>
            <a:off x="1" y="8644502"/>
            <a:ext cx="2971800" cy="455057"/>
          </a:xfrm>
          <a:prstGeom prst="rect">
            <a:avLst/>
          </a:prstGeom>
        </p:spPr>
        <p:txBody>
          <a:bodyPr vert="horz" lIns="90226" tIns="45112" rIns="90226" bIns="45112" rtlCol="0" anchor="b"/>
          <a:lstStyle>
            <a:lvl1pPr algn="l">
              <a:defRPr sz="1200"/>
            </a:lvl1pPr>
          </a:lstStyle>
          <a:p>
            <a:endParaRPr lang="en-US"/>
          </a:p>
        </p:txBody>
      </p:sp>
      <p:sp>
        <p:nvSpPr>
          <p:cNvPr id="5" name="Slide Number Placeholder 4"/>
          <p:cNvSpPr>
            <a:spLocks noGrp="1"/>
          </p:cNvSpPr>
          <p:nvPr>
            <p:ph type="sldNum" sz="quarter" idx="3"/>
          </p:nvPr>
        </p:nvSpPr>
        <p:spPr>
          <a:xfrm>
            <a:off x="3884614" y="8644502"/>
            <a:ext cx="2971800" cy="455057"/>
          </a:xfrm>
          <a:prstGeom prst="rect">
            <a:avLst/>
          </a:prstGeom>
        </p:spPr>
        <p:txBody>
          <a:bodyPr vert="horz" lIns="90226" tIns="45112" rIns="90226" bIns="45112" rtlCol="0" anchor="b"/>
          <a:lstStyle>
            <a:lvl1pPr algn="r">
              <a:defRPr sz="1200"/>
            </a:lvl1pPr>
          </a:lstStyle>
          <a:p>
            <a:fld id="{A9899AC1-4C5E-4842-83BB-877D4AA1E0A1}" type="slidenum">
              <a:rPr lang="en-US" smtClean="0"/>
              <a:pPr/>
              <a:t>‹#›</a:t>
            </a:fld>
            <a:endParaRPr lang="en-US"/>
          </a:p>
        </p:txBody>
      </p:sp>
    </p:spTree>
    <p:extLst>
      <p:ext uri="{BB962C8B-B14F-4D97-AF65-F5344CB8AC3E}">
        <p14:creationId xmlns:p14="http://schemas.microsoft.com/office/powerpoint/2010/main" val="17826316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5057"/>
          </a:xfrm>
          <a:prstGeom prst="rect">
            <a:avLst/>
          </a:prstGeom>
        </p:spPr>
        <p:txBody>
          <a:bodyPr vert="horz" lIns="90226" tIns="45112" rIns="90226" bIns="45112" rtlCol="0"/>
          <a:lstStyle>
            <a:lvl1pPr algn="l">
              <a:defRPr sz="1200"/>
            </a:lvl1pPr>
          </a:lstStyle>
          <a:p>
            <a:endParaRPr lang="en-US"/>
          </a:p>
        </p:txBody>
      </p:sp>
      <p:sp>
        <p:nvSpPr>
          <p:cNvPr id="3" name="Date Placeholder 2"/>
          <p:cNvSpPr>
            <a:spLocks noGrp="1"/>
          </p:cNvSpPr>
          <p:nvPr>
            <p:ph type="dt" idx="1"/>
          </p:nvPr>
        </p:nvSpPr>
        <p:spPr>
          <a:xfrm>
            <a:off x="3884614" y="0"/>
            <a:ext cx="2971800" cy="455057"/>
          </a:xfrm>
          <a:prstGeom prst="rect">
            <a:avLst/>
          </a:prstGeom>
        </p:spPr>
        <p:txBody>
          <a:bodyPr vert="horz" lIns="90226" tIns="45112" rIns="90226" bIns="45112" rtlCol="0"/>
          <a:lstStyle>
            <a:lvl1pPr algn="r">
              <a:defRPr sz="1200"/>
            </a:lvl1pPr>
          </a:lstStyle>
          <a:p>
            <a:fld id="{B50CBB3B-35CB-4BD5-8F77-E55626FE8EA9}" type="datetimeFigureOut">
              <a:rPr lang="en-US" smtClean="0"/>
              <a:pPr/>
              <a:t>3/3/2014</a:t>
            </a:fld>
            <a:endParaRPr lang="en-US"/>
          </a:p>
        </p:txBody>
      </p:sp>
      <p:sp>
        <p:nvSpPr>
          <p:cNvPr id="4" name="Slide Image Placeholder 3"/>
          <p:cNvSpPr>
            <a:spLocks noGrp="1" noRot="1" noChangeAspect="1"/>
          </p:cNvSpPr>
          <p:nvPr>
            <p:ph type="sldImg" idx="2"/>
          </p:nvPr>
        </p:nvSpPr>
        <p:spPr>
          <a:xfrm>
            <a:off x="1154113" y="682625"/>
            <a:ext cx="4549775" cy="3413125"/>
          </a:xfrm>
          <a:prstGeom prst="rect">
            <a:avLst/>
          </a:prstGeom>
          <a:noFill/>
          <a:ln w="12700">
            <a:solidFill>
              <a:prstClr val="black"/>
            </a:solidFill>
          </a:ln>
        </p:spPr>
        <p:txBody>
          <a:bodyPr vert="horz" lIns="90226" tIns="45112" rIns="90226" bIns="45112" rtlCol="0" anchor="ctr"/>
          <a:lstStyle/>
          <a:p>
            <a:endParaRPr lang="en-US"/>
          </a:p>
        </p:txBody>
      </p:sp>
      <p:sp>
        <p:nvSpPr>
          <p:cNvPr id="5" name="Notes Placeholder 4"/>
          <p:cNvSpPr>
            <a:spLocks noGrp="1"/>
          </p:cNvSpPr>
          <p:nvPr>
            <p:ph type="body" sz="quarter" idx="3"/>
          </p:nvPr>
        </p:nvSpPr>
        <p:spPr>
          <a:xfrm>
            <a:off x="685800" y="4323042"/>
            <a:ext cx="5486400" cy="4095511"/>
          </a:xfrm>
          <a:prstGeom prst="rect">
            <a:avLst/>
          </a:prstGeom>
        </p:spPr>
        <p:txBody>
          <a:bodyPr vert="horz" lIns="90226" tIns="45112" rIns="90226" bIns="451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644502"/>
            <a:ext cx="2971800" cy="455057"/>
          </a:xfrm>
          <a:prstGeom prst="rect">
            <a:avLst/>
          </a:prstGeom>
        </p:spPr>
        <p:txBody>
          <a:bodyPr vert="horz" lIns="90226" tIns="45112" rIns="90226" bIns="45112" rtlCol="0" anchor="b"/>
          <a:lstStyle>
            <a:lvl1pPr algn="l">
              <a:defRPr sz="1200"/>
            </a:lvl1pPr>
          </a:lstStyle>
          <a:p>
            <a:endParaRPr lang="en-US"/>
          </a:p>
        </p:txBody>
      </p:sp>
      <p:sp>
        <p:nvSpPr>
          <p:cNvPr id="7" name="Slide Number Placeholder 6"/>
          <p:cNvSpPr>
            <a:spLocks noGrp="1"/>
          </p:cNvSpPr>
          <p:nvPr>
            <p:ph type="sldNum" sz="quarter" idx="5"/>
          </p:nvPr>
        </p:nvSpPr>
        <p:spPr>
          <a:xfrm>
            <a:off x="3884614" y="8644502"/>
            <a:ext cx="2971800" cy="455057"/>
          </a:xfrm>
          <a:prstGeom prst="rect">
            <a:avLst/>
          </a:prstGeom>
        </p:spPr>
        <p:txBody>
          <a:bodyPr vert="horz" lIns="90226" tIns="45112" rIns="90226" bIns="45112" rtlCol="0" anchor="b"/>
          <a:lstStyle>
            <a:lvl1pPr algn="r">
              <a:defRPr sz="1200"/>
            </a:lvl1pPr>
          </a:lstStyle>
          <a:p>
            <a:fld id="{337C83BB-F4A8-4E53-83DC-0061CCF93091}" type="slidenum">
              <a:rPr lang="en-US" smtClean="0"/>
              <a:pPr/>
              <a:t>‹#›</a:t>
            </a:fld>
            <a:endParaRPr lang="en-US"/>
          </a:p>
        </p:txBody>
      </p:sp>
    </p:spTree>
    <p:extLst>
      <p:ext uri="{BB962C8B-B14F-4D97-AF65-F5344CB8AC3E}">
        <p14:creationId xmlns:p14="http://schemas.microsoft.com/office/powerpoint/2010/main" val="1187379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dx.doi.org/10.1371/journal.pgen.1000167"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1</a:t>
            </a:fld>
            <a:endParaRPr lang="en-US"/>
          </a:p>
        </p:txBody>
      </p:sp>
    </p:spTree>
    <p:extLst>
      <p:ext uri="{BB962C8B-B14F-4D97-AF65-F5344CB8AC3E}">
        <p14:creationId xmlns:p14="http://schemas.microsoft.com/office/powerpoint/2010/main" val="3022932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Their approach was to introduce an additional check in the advertising system, which at the campaign creation stage looks at the “Estimated Reach” of the ad created, and suggests to the advertiser to target a broader audience if the “Estimated Reach” does not exceed a soft threshold of about 20 people. </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21</a:t>
            </a:fld>
            <a:endParaRPr lang="en-US"/>
          </a:p>
        </p:txBody>
      </p:sp>
    </p:spTree>
    <p:extLst>
      <p:ext uri="{BB962C8B-B14F-4D97-AF65-F5344CB8AC3E}">
        <p14:creationId xmlns:p14="http://schemas.microsoft.com/office/powerpoint/2010/main" val="897336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also</a:t>
            </a:r>
            <a:r>
              <a:rPr lang="en-US" baseline="0" dirty="0" smtClean="0"/>
              <a:t> like: privacy risks of Collaborative Filtering</a:t>
            </a:r>
          </a:p>
          <a:p>
            <a:r>
              <a:rPr lang="en-US" sz="1200" b="0" i="0" u="none" strike="noStrike" kern="1200" baseline="0" dirty="0" smtClean="0">
                <a:solidFill>
                  <a:schemeClr val="tx1"/>
                </a:solidFill>
                <a:latin typeface="+mn-lt"/>
                <a:ea typeface="+mn-ea"/>
                <a:cs typeface="+mn-cs"/>
              </a:rPr>
              <a:t>Our algorithms monitor changes in the public outputs of recommender systems—item similarity lists or cross-item correlations—over a period of time. This dynamic information is then combined with a moderate amount of auxiliary information about some of the transactions of a particular “target” user. The combination is used to infer many of the target user’s unknown</a:t>
            </a:r>
          </a:p>
          <a:p>
            <a:r>
              <a:rPr lang="en-US" sz="1200" b="0" i="0" u="none" strike="noStrike" kern="1200" baseline="0" dirty="0" smtClean="0">
                <a:solidFill>
                  <a:schemeClr val="tx1"/>
                </a:solidFill>
                <a:latin typeface="+mn-lt"/>
                <a:ea typeface="+mn-ea"/>
                <a:cs typeface="+mn-cs"/>
              </a:rPr>
              <a:t>transactions with high accuracy.</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22</a:t>
            </a:fld>
            <a:endParaRPr lang="en-US"/>
          </a:p>
        </p:txBody>
      </p:sp>
    </p:spTree>
    <p:extLst>
      <p:ext uri="{BB962C8B-B14F-4D97-AF65-F5344CB8AC3E}">
        <p14:creationId xmlns:p14="http://schemas.microsoft.com/office/powerpoint/2010/main" val="3753049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dirty="0" smtClean="0"/>
              <a:t>combining</a:t>
            </a:r>
            <a:r>
              <a:rPr lang="en-US" baseline="0" dirty="0" smtClean="0"/>
              <a:t> statistics from a case group, say of people diagnosed with MS, regarding certain locations in the DNA with a target’s DNA and statistics from the general population, yields a (low power) statistical test for membership in the case group.  The NIH now requires these statistics not be made public. </a:t>
            </a:r>
            <a:endParaRPr lang="en-US" dirty="0" smtClean="0"/>
          </a:p>
          <a:p>
            <a:endParaRPr lang="en-US" dirty="0" smtClean="0"/>
          </a:p>
          <a:p>
            <a:r>
              <a:rPr lang="en-US" dirty="0" smtClean="0"/>
              <a:t>GWAS</a:t>
            </a:r>
            <a:r>
              <a:rPr lang="en-US" dirty="0"/>
              <a:t>: Have two demographically similar groups, one a “case group” of patients diagnosed with a disease and the other a control group of healthy people, and compare relative frequencies of proteins, say ‘C” and “T”, at certain locations in the DNA to see if variations in these locations are correlated with the disease.</a:t>
            </a:r>
          </a:p>
          <a:p>
            <a:endParaRPr lang="en-US" dirty="0"/>
          </a:p>
          <a:p>
            <a:r>
              <a:rPr lang="en-US" dirty="0"/>
              <a:t>Homer et al. showed that, given a sample of the DNA of an individual, it is in theory possible to determine whether this individual participated in a GWAS.  The significance of being in a GWAS is that people in the study have been diagnosed with a disease.  That is, they have the disease, not just a gene for the disease.</a:t>
            </a:r>
          </a:p>
          <a:p>
            <a:r>
              <a:rPr lang="en-US" dirty="0"/>
              <a:t>Resulted in pulling from public access statistics from studies funded by the NIH.</a:t>
            </a:r>
          </a:p>
          <a:p>
            <a:endParaRPr lang="en-US" dirty="0"/>
          </a:p>
          <a:p>
            <a:r>
              <a:rPr lang="en-US" dirty="0"/>
              <a:t>N. Homer, S. </a:t>
            </a:r>
            <a:r>
              <a:rPr lang="en-US" dirty="0" err="1"/>
              <a:t>Szelinger</a:t>
            </a:r>
            <a:r>
              <a:rPr lang="en-US" dirty="0"/>
              <a:t>, M. Redman, D. Duggan, W. </a:t>
            </a:r>
            <a:r>
              <a:rPr lang="en-US" dirty="0" err="1"/>
              <a:t>Tembe</a:t>
            </a:r>
            <a:r>
              <a:rPr lang="en-US" dirty="0"/>
              <a:t>, J. </a:t>
            </a:r>
            <a:r>
              <a:rPr lang="en-US" dirty="0" err="1"/>
              <a:t>Muehling</a:t>
            </a:r>
            <a:r>
              <a:rPr lang="en-US" dirty="0"/>
              <a:t>,</a:t>
            </a:r>
          </a:p>
          <a:p>
            <a:r>
              <a:rPr lang="en-US" dirty="0"/>
              <a:t>J. Pearson, D. Stephan, S. Nelson, D. </a:t>
            </a:r>
            <a:r>
              <a:rPr lang="en-US" dirty="0" err="1"/>
              <a:t>Craig,.Resolving</a:t>
            </a:r>
            <a:r>
              <a:rPr lang="en-US" dirty="0"/>
              <a:t> individuals contributing trace amounts of DNA to highly complex mixtures using high-density SNP genotyping microarrays. </a:t>
            </a:r>
            <a:r>
              <a:rPr lang="en-US" dirty="0" err="1"/>
              <a:t>PLoS</a:t>
            </a:r>
            <a:r>
              <a:rPr lang="en-US" dirty="0"/>
              <a:t> Genet 4(8): e1000167. doi:</a:t>
            </a:r>
            <a:r>
              <a:rPr lang="en-US" u="sng" dirty="0">
                <a:hlinkClick r:id="rId3"/>
              </a:rPr>
              <a:t>10.1371/journal.pgen.1000167</a:t>
            </a:r>
            <a:r>
              <a:rPr lang="en-US" dirty="0"/>
              <a:t>, 2008</a:t>
            </a:r>
          </a:p>
          <a:p>
            <a:pPr eaLnBrk="1" hangingPunct="1">
              <a:spcBef>
                <a:spcPct val="0"/>
              </a:spcBef>
            </a:pPr>
            <a:endParaRPr lang="en-US" dirty="0" smtClean="0"/>
          </a:p>
          <a:p>
            <a:pPr eaLnBrk="1" hangingPunct="1">
              <a:spcBef>
                <a:spcPct val="0"/>
              </a:spcBef>
            </a:pPr>
            <a:r>
              <a:rPr lang="en-US" dirty="0" err="1" smtClean="0"/>
              <a:t>Sh</a:t>
            </a:r>
            <a:endParaRPr lang="en-US" dirty="0" smtClean="0"/>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B2BEDF-DEF9-4406-B685-1490E9754F21}" type="slidenum">
              <a:rPr lang="en-US" smtClean="0"/>
              <a:pPr fontAlgn="base">
                <a:spcBef>
                  <a:spcPct val="0"/>
                </a:spcBef>
                <a:spcAft>
                  <a:spcPct val="0"/>
                </a:spcAft>
                <a:defRPr/>
              </a:pPr>
              <a:t>23</a:t>
            </a:fld>
            <a:endParaRPr lang="en-US" smtClean="0"/>
          </a:p>
        </p:txBody>
      </p:sp>
    </p:spTree>
    <p:extLst>
      <p:ext uri="{BB962C8B-B14F-4D97-AF65-F5344CB8AC3E}">
        <p14:creationId xmlns:p14="http://schemas.microsoft.com/office/powerpoint/2010/main" val="1593733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http://hapmap.ncbi.nlm.nih.gov/</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25</a:t>
            </a:fld>
            <a:endParaRPr lang="en-US"/>
          </a:p>
        </p:txBody>
      </p:sp>
    </p:spTree>
    <p:extLst>
      <p:ext uri="{BB962C8B-B14F-4D97-AF65-F5344CB8AC3E}">
        <p14:creationId xmlns:p14="http://schemas.microsoft.com/office/powerpoint/2010/main" val="1010698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28</a:t>
            </a:fld>
            <a:endParaRPr lang="en-US"/>
          </a:p>
        </p:txBody>
      </p:sp>
    </p:spTree>
    <p:extLst>
      <p:ext uri="{BB962C8B-B14F-4D97-AF65-F5344CB8AC3E}">
        <p14:creationId xmlns:p14="http://schemas.microsoft.com/office/powerpoint/2010/main" val="671719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lgn="ctr"/>
            <a:endParaRPr lang="en-US" sz="2600" dirty="0" smtClean="0">
              <a:solidFill>
                <a:schemeClr val="bg1"/>
              </a:solidFill>
            </a:endParaRPr>
          </a:p>
          <a:p>
            <a:endParaRPr lang="en-US" dirty="0" smtClean="0"/>
          </a:p>
          <a:p>
            <a:r>
              <a:rPr lang="en-US" dirty="0" smtClean="0"/>
              <a:t>Captures intuition regarding role of any individual</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29</a:t>
            </a:fld>
            <a:endParaRPr lang="en-US"/>
          </a:p>
        </p:txBody>
      </p:sp>
    </p:spTree>
    <p:extLst>
      <p:ext uri="{BB962C8B-B14F-4D97-AF65-F5344CB8AC3E}">
        <p14:creationId xmlns:p14="http://schemas.microsoft.com/office/powerpoint/2010/main" val="725615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lgn="ctr"/>
            <a:endParaRPr lang="en-US" sz="2600" dirty="0" smtClean="0">
              <a:solidFill>
                <a:schemeClr val="bg1"/>
              </a:solidFill>
            </a:endParaRPr>
          </a:p>
          <a:p>
            <a:endParaRPr lang="en-US" dirty="0" smtClean="0"/>
          </a:p>
          <a:p>
            <a:r>
              <a:rPr lang="en-US" dirty="0" smtClean="0"/>
              <a:t>Captures intuition regarding role of any individual</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30</a:t>
            </a:fld>
            <a:endParaRPr lang="en-US"/>
          </a:p>
        </p:txBody>
      </p:sp>
    </p:spTree>
    <p:extLst>
      <p:ext uri="{BB962C8B-B14F-4D97-AF65-F5344CB8AC3E}">
        <p14:creationId xmlns:p14="http://schemas.microsoft.com/office/powerpoint/2010/main" val="3242341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Busted</a:t>
            </a:r>
            <a:r>
              <a:rPr lang="en-US" baseline="0" dirty="0" smtClean="0"/>
              <a:t> due to grow light </a:t>
            </a:r>
            <a:r>
              <a:rPr lang="en-US" baseline="0" smtClean="0"/>
              <a:t>power consumption</a:t>
            </a:r>
            <a:endParaRPr lang="en-US" dirty="0" smtClean="0"/>
          </a:p>
          <a:p>
            <a:r>
              <a:rPr lang="en-US" dirty="0" smtClean="0"/>
              <a:t>Captures intuition regarding role of any individual</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31</a:t>
            </a:fld>
            <a:endParaRPr lang="en-US"/>
          </a:p>
        </p:txBody>
      </p:sp>
    </p:spTree>
    <p:extLst>
      <p:ext uri="{BB962C8B-B14F-4D97-AF65-F5344CB8AC3E}">
        <p14:creationId xmlns:p14="http://schemas.microsoft.com/office/powerpoint/2010/main" val="23632127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dirty="0" smtClean="0"/>
              <a:t>Learning detailed idiosyncratic information that </a:t>
            </a:r>
          </a:p>
          <a:p>
            <a:pPr algn="ctr"/>
            <a:r>
              <a:rPr lang="en-US" sz="1200" dirty="0" smtClean="0"/>
              <a:t>cannot be inferred about me from the data of others</a:t>
            </a:r>
          </a:p>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32</a:t>
            </a:fld>
            <a:endParaRPr lang="en-US"/>
          </a:p>
        </p:txBody>
      </p:sp>
    </p:spTree>
    <p:extLst>
      <p:ext uri="{BB962C8B-B14F-4D97-AF65-F5344CB8AC3E}">
        <p14:creationId xmlns:p14="http://schemas.microsoft.com/office/powerpoint/2010/main" val="3893262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sz="1200" dirty="0" smtClean="0"/>
          </a:p>
          <a:p>
            <a:pPr algn="l"/>
            <a:r>
              <a:rPr lang="en-US" sz="1200" dirty="0" smtClean="0"/>
              <a:t>We can make these claims without knowing anything about the actual likelihood of events.  </a:t>
            </a:r>
          </a:p>
          <a:p>
            <a:pPr algn="l"/>
            <a:r>
              <a:rPr lang="en-US" sz="1200" dirty="0" smtClean="0"/>
              <a:t>This</a:t>
            </a:r>
            <a:r>
              <a:rPr lang="en-US" sz="1200" baseline="0" dirty="0" smtClean="0"/>
              <a:t> is very different from simply asserting that re-identification of an </a:t>
            </a:r>
            <a:r>
              <a:rPr lang="en-US" sz="1200" baseline="0" dirty="0" err="1" smtClean="0"/>
              <a:t>anonymized</a:t>
            </a:r>
            <a:r>
              <a:rPr lang="en-US" sz="1200" baseline="0" dirty="0" smtClean="0"/>
              <a:t> record is unlikely.</a:t>
            </a:r>
            <a:endParaRPr lang="en-US" sz="1200" dirty="0" smtClean="0"/>
          </a:p>
          <a:p>
            <a:pPr algn="l"/>
            <a:endParaRPr lang="en-US" sz="1200" dirty="0" smtClean="0"/>
          </a:p>
          <a:p>
            <a:pPr algn="l"/>
            <a:r>
              <a:rPr lang="en-US" sz="1200" dirty="0" smtClean="0"/>
              <a:t>We may have no idea how likely or unlikely something is.  But we can still</a:t>
            </a:r>
            <a:r>
              <a:rPr lang="en-US" sz="1200" baseline="0" dirty="0" smtClean="0"/>
              <a:t> offer guarantees about the relative risk of joining the </a:t>
            </a:r>
            <a:r>
              <a:rPr lang="en-US" sz="1200" baseline="0" dirty="0" err="1" smtClean="0"/>
              <a:t>db</a:t>
            </a:r>
            <a:endParaRPr lang="en-US" sz="1200" dirty="0" smtClean="0"/>
          </a:p>
          <a:p>
            <a:pPr algn="l"/>
            <a:r>
              <a:rPr lang="en-US" sz="1200" dirty="0" smtClean="0"/>
              <a:t>Learning detailed idiosyncratic information that cannot be inferred about me from the data of others</a:t>
            </a:r>
          </a:p>
          <a:p>
            <a:pPr algn="l"/>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33</a:t>
            </a:fld>
            <a:endParaRPr lang="en-US"/>
          </a:p>
        </p:txBody>
      </p:sp>
    </p:spTree>
    <p:extLst>
      <p:ext uri="{BB962C8B-B14F-4D97-AF65-F5344CB8AC3E}">
        <p14:creationId xmlns:p14="http://schemas.microsoft.com/office/powerpoint/2010/main" val="2315879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337C83BB-F4A8-4E53-83DC-0061CCF93091}" type="slidenum">
              <a:rPr lang="en-US" smtClean="0"/>
              <a:pPr/>
              <a:t>7</a:t>
            </a:fld>
            <a:endParaRPr lang="en-US"/>
          </a:p>
        </p:txBody>
      </p:sp>
    </p:spTree>
    <p:extLst>
      <p:ext uri="{BB962C8B-B14F-4D97-AF65-F5344CB8AC3E}">
        <p14:creationId xmlns:p14="http://schemas.microsoft.com/office/powerpoint/2010/main" val="24800174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sz="1200" dirty="0" smtClean="0"/>
          </a:p>
          <a:p>
            <a:pPr algn="l"/>
            <a:r>
              <a:rPr lang="en-US" sz="1200" dirty="0" smtClean="0"/>
              <a:t>We can make these claims without knowing anything about the actual likelihood of events.  </a:t>
            </a:r>
          </a:p>
          <a:p>
            <a:pPr algn="l"/>
            <a:r>
              <a:rPr lang="en-US" sz="1200" dirty="0" smtClean="0"/>
              <a:t>This</a:t>
            </a:r>
            <a:r>
              <a:rPr lang="en-US" sz="1200" baseline="0" dirty="0" smtClean="0"/>
              <a:t> is very different from simply asserting that re-identification of an </a:t>
            </a:r>
            <a:r>
              <a:rPr lang="en-US" sz="1200" baseline="0" dirty="0" err="1" smtClean="0"/>
              <a:t>anonymized</a:t>
            </a:r>
            <a:r>
              <a:rPr lang="en-US" sz="1200" baseline="0" dirty="0" smtClean="0"/>
              <a:t> record is unlikely.</a:t>
            </a:r>
            <a:endParaRPr lang="en-US" sz="1200" dirty="0" smtClean="0"/>
          </a:p>
          <a:p>
            <a:pPr algn="l"/>
            <a:endParaRPr lang="en-US" sz="1200" dirty="0" smtClean="0"/>
          </a:p>
          <a:p>
            <a:pPr algn="l"/>
            <a:r>
              <a:rPr lang="en-US" sz="1200" dirty="0" smtClean="0"/>
              <a:t>We may have no idea how likely or unlikely something is.  But we can still</a:t>
            </a:r>
            <a:r>
              <a:rPr lang="en-US" sz="1200" baseline="0" dirty="0" smtClean="0"/>
              <a:t> offer guarantees about the relative risk of joining the </a:t>
            </a:r>
            <a:r>
              <a:rPr lang="en-US" sz="1200" baseline="0" dirty="0" err="1" smtClean="0"/>
              <a:t>db</a:t>
            </a:r>
            <a:endParaRPr lang="en-US" sz="1200" dirty="0" smtClean="0"/>
          </a:p>
          <a:p>
            <a:pPr algn="l"/>
            <a:r>
              <a:rPr lang="en-US" sz="1200" dirty="0" smtClean="0"/>
              <a:t>Learning detailed idiosyncratic information that cannot be inferred about me from the data of others</a:t>
            </a:r>
          </a:p>
          <a:p>
            <a:pPr algn="l"/>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34</a:t>
            </a:fld>
            <a:endParaRPr lang="en-US"/>
          </a:p>
        </p:txBody>
      </p:sp>
    </p:spTree>
    <p:extLst>
      <p:ext uri="{BB962C8B-B14F-4D97-AF65-F5344CB8AC3E}">
        <p14:creationId xmlns:p14="http://schemas.microsoft.com/office/powerpoint/2010/main" val="16239753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sz="1200" dirty="0" smtClean="0"/>
          </a:p>
          <a:p>
            <a:pPr algn="l"/>
            <a:r>
              <a:rPr lang="en-US" sz="1200" dirty="0" smtClean="0"/>
              <a:t>We can make these claims without knowing anything about the actual likelihood of events.  </a:t>
            </a:r>
          </a:p>
          <a:p>
            <a:pPr algn="l"/>
            <a:r>
              <a:rPr lang="en-US" sz="1200" dirty="0" smtClean="0"/>
              <a:t>This</a:t>
            </a:r>
            <a:r>
              <a:rPr lang="en-US" sz="1200" baseline="0" dirty="0" smtClean="0"/>
              <a:t> is very different from simply asserting that re-identification of an </a:t>
            </a:r>
            <a:r>
              <a:rPr lang="en-US" sz="1200" baseline="0" dirty="0" err="1" smtClean="0"/>
              <a:t>anonymized</a:t>
            </a:r>
            <a:r>
              <a:rPr lang="en-US" sz="1200" baseline="0" dirty="0" smtClean="0"/>
              <a:t> record is unlikely.</a:t>
            </a:r>
            <a:endParaRPr lang="en-US" sz="1200" dirty="0" smtClean="0"/>
          </a:p>
          <a:p>
            <a:pPr algn="l"/>
            <a:endParaRPr lang="en-US" sz="1200" dirty="0" smtClean="0"/>
          </a:p>
          <a:p>
            <a:pPr algn="l"/>
            <a:r>
              <a:rPr lang="en-US" sz="1200" dirty="0" smtClean="0"/>
              <a:t>We may have no idea how likely or unlikely something is.  But we can still</a:t>
            </a:r>
            <a:r>
              <a:rPr lang="en-US" sz="1200" baseline="0" dirty="0" smtClean="0"/>
              <a:t> offer guarantees about the relative risk of joining the </a:t>
            </a:r>
            <a:r>
              <a:rPr lang="en-US" sz="1200" baseline="0" dirty="0" err="1" smtClean="0"/>
              <a:t>db</a:t>
            </a:r>
            <a:endParaRPr lang="en-US" sz="1200" dirty="0" smtClean="0"/>
          </a:p>
          <a:p>
            <a:pPr algn="l"/>
            <a:r>
              <a:rPr lang="en-US" sz="1200" dirty="0" smtClean="0"/>
              <a:t>Learning detailed idiosyncratic information that cannot be inferred about me from the data of others</a:t>
            </a:r>
          </a:p>
          <a:p>
            <a:pPr algn="l"/>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35</a:t>
            </a:fld>
            <a:endParaRPr lang="en-US"/>
          </a:p>
        </p:txBody>
      </p:sp>
    </p:spTree>
    <p:extLst>
      <p:ext uri="{BB962C8B-B14F-4D97-AF65-F5344CB8AC3E}">
        <p14:creationId xmlns:p14="http://schemas.microsoft.com/office/powerpoint/2010/main" val="1608597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endParaRPr lang="en-US" sz="1200" dirty="0" smtClean="0"/>
          </a:p>
          <a:p>
            <a:pPr algn="l"/>
            <a:r>
              <a:rPr lang="en-US" sz="1200" dirty="0" smtClean="0"/>
              <a:t>We can make these claims without knowing anything about the actual likelihood of events.  </a:t>
            </a:r>
          </a:p>
          <a:p>
            <a:pPr algn="l"/>
            <a:r>
              <a:rPr lang="en-US" sz="1200" dirty="0" smtClean="0"/>
              <a:t>This</a:t>
            </a:r>
            <a:r>
              <a:rPr lang="en-US" sz="1200" baseline="0" dirty="0" smtClean="0"/>
              <a:t> is very different from simply asserting that re-identification of an </a:t>
            </a:r>
            <a:r>
              <a:rPr lang="en-US" sz="1200" baseline="0" dirty="0" err="1" smtClean="0"/>
              <a:t>anonymized</a:t>
            </a:r>
            <a:r>
              <a:rPr lang="en-US" sz="1200" baseline="0" dirty="0" smtClean="0"/>
              <a:t> record is unlikely.</a:t>
            </a:r>
            <a:endParaRPr lang="en-US" sz="1200" dirty="0" smtClean="0"/>
          </a:p>
          <a:p>
            <a:pPr algn="l"/>
            <a:endParaRPr lang="en-US" sz="1200" dirty="0" smtClean="0"/>
          </a:p>
          <a:p>
            <a:pPr algn="l"/>
            <a:r>
              <a:rPr lang="en-US" sz="1200" dirty="0" smtClean="0"/>
              <a:t>We may have no idea how likely or unlikely something is.  But we can still</a:t>
            </a:r>
            <a:r>
              <a:rPr lang="en-US" sz="1200" baseline="0" dirty="0" smtClean="0"/>
              <a:t> offer guarantees about the relative risk of joining the </a:t>
            </a:r>
            <a:r>
              <a:rPr lang="en-US" sz="1200" baseline="0" dirty="0" err="1" smtClean="0"/>
              <a:t>db</a:t>
            </a:r>
            <a:endParaRPr lang="en-US" sz="1200" dirty="0" smtClean="0"/>
          </a:p>
          <a:p>
            <a:pPr algn="l"/>
            <a:r>
              <a:rPr lang="en-US" sz="1200" dirty="0" smtClean="0"/>
              <a:t>Learning detailed idiosyncratic information that cannot be inferred about me from the data of others</a:t>
            </a:r>
          </a:p>
          <a:p>
            <a:pPr algn="l"/>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36</a:t>
            </a:fld>
            <a:endParaRPr lang="en-US"/>
          </a:p>
        </p:txBody>
      </p:sp>
    </p:spTree>
    <p:extLst>
      <p:ext uri="{BB962C8B-B14F-4D97-AF65-F5344CB8AC3E}">
        <p14:creationId xmlns:p14="http://schemas.microsoft.com/office/powerpoint/2010/main" val="1414092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Can’t control what adversary</a:t>
            </a:r>
            <a:r>
              <a:rPr lang="en-US" baseline="0" dirty="0" smtClean="0"/>
              <a:t> has access to; </a:t>
            </a:r>
            <a:r>
              <a:rPr lang="en-US" baseline="0" dirty="0" err="1" smtClean="0"/>
              <a:t>adv</a:t>
            </a:r>
            <a:r>
              <a:rPr lang="en-US" baseline="0" dirty="0" smtClean="0"/>
              <a:t> may be a Bing employee with all sorts of info.</a:t>
            </a:r>
          </a:p>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37</a:t>
            </a:fld>
            <a:endParaRPr lang="en-US"/>
          </a:p>
        </p:txBody>
      </p:sp>
    </p:spTree>
    <p:extLst>
      <p:ext uri="{BB962C8B-B14F-4D97-AF65-F5344CB8AC3E}">
        <p14:creationId xmlns:p14="http://schemas.microsoft.com/office/powerpoint/2010/main" val="2269047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38</a:t>
            </a:fld>
            <a:endParaRPr lang="en-US"/>
          </a:p>
        </p:txBody>
      </p:sp>
    </p:spTree>
    <p:extLst>
      <p:ext uri="{BB962C8B-B14F-4D97-AF65-F5344CB8AC3E}">
        <p14:creationId xmlns:p14="http://schemas.microsoft.com/office/powerpoint/2010/main" val="22206235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42</a:t>
            </a:fld>
            <a:endParaRPr lang="en-US"/>
          </a:p>
        </p:txBody>
      </p:sp>
    </p:spTree>
    <p:extLst>
      <p:ext uri="{BB962C8B-B14F-4D97-AF65-F5344CB8AC3E}">
        <p14:creationId xmlns:p14="http://schemas.microsoft.com/office/powerpoint/2010/main" val="35016985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sz="1200" kern="1200" dirty="0" smtClean="0">
                <a:solidFill>
                  <a:schemeClr val="tx1"/>
                </a:solidFill>
                <a:effectLst/>
                <a:latin typeface="+mn-lt"/>
                <a:ea typeface="+mn-ea"/>
                <a:cs typeface="+mn-cs"/>
              </a:rPr>
              <a:t>Experience with data breach notification statues and environmental laws that require disclosures of toxic releases into the environment, suggest that transparency is aided where there is a robust measurement that supports comparative analysis of harm</a:t>
            </a:r>
            <a:endParaRPr lang="en-US" dirty="0" smtClean="0"/>
          </a:p>
          <a:p>
            <a:r>
              <a:rPr lang="en-US" dirty="0" smtClean="0"/>
              <a:t>There are lots of interesting ideas for selling</a:t>
            </a:r>
            <a:r>
              <a:rPr lang="en-US" baseline="0" dirty="0" smtClean="0"/>
              <a:t> data access, </a:t>
            </a:r>
            <a:r>
              <a:rPr lang="en-US" baseline="0" dirty="0" err="1" smtClean="0"/>
              <a:t>eg</a:t>
            </a:r>
            <a:r>
              <a:rPr lang="en-US" baseline="0" dirty="0" smtClean="0"/>
              <a:t>, higher prices for computations requiring smaller epsilons; depending on the results of the </a:t>
            </a:r>
            <a:r>
              <a:rPr lang="en-US" baseline="0" dirty="0" err="1" smtClean="0"/>
              <a:t>privanalysis</a:t>
            </a:r>
            <a:r>
              <a:rPr lang="en-US" baseline="0" dirty="0" smtClean="0"/>
              <a:t> research.  Combine data breach notification laws with an incentive to start thinking about </a:t>
            </a:r>
            <a:r>
              <a:rPr lang="en-US" baseline="0" dirty="0" err="1" smtClean="0"/>
              <a:t>dp</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44</a:t>
            </a:fld>
            <a:endParaRPr lang="en-US"/>
          </a:p>
        </p:txBody>
      </p:sp>
    </p:spTree>
    <p:extLst>
      <p:ext uri="{BB962C8B-B14F-4D97-AF65-F5344CB8AC3E}">
        <p14:creationId xmlns:p14="http://schemas.microsoft.com/office/powerpoint/2010/main" val="474957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8</a:t>
            </a:fld>
            <a:endParaRPr lang="en-US"/>
          </a:p>
        </p:txBody>
      </p:sp>
    </p:spTree>
    <p:extLst>
      <p:ext uri="{BB962C8B-B14F-4D97-AF65-F5344CB8AC3E}">
        <p14:creationId xmlns:p14="http://schemas.microsoft.com/office/powerpoint/2010/main" val="1066105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33A83F-9AC4-43D4-B8D7-C0BC622E8960}" type="slidenum">
              <a:rPr lang="en-US"/>
              <a:pPr/>
              <a:t>13</a:t>
            </a:fld>
            <a:endParaRPr lang="en-US"/>
          </a:p>
        </p:txBody>
      </p:sp>
      <p:sp>
        <p:nvSpPr>
          <p:cNvPr id="885762" name="Rectangle 2"/>
          <p:cNvSpPr>
            <a:spLocks noGrp="1" noRot="1" noChangeAspect="1" noChangeArrowheads="1" noTextEdit="1"/>
          </p:cNvSpPr>
          <p:nvPr>
            <p:ph type="sldImg"/>
          </p:nvPr>
        </p:nvSpPr>
        <p:spPr>
          <a:ln/>
        </p:spPr>
      </p:sp>
      <p:sp>
        <p:nvSpPr>
          <p:cNvPr id="885763" name="Rectangle 3"/>
          <p:cNvSpPr>
            <a:spLocks noGrp="1" noChangeArrowheads="1"/>
          </p:cNvSpPr>
          <p:nvPr>
            <p:ph type="body" idx="1"/>
          </p:nvPr>
        </p:nvSpPr>
        <p:spPr/>
        <p:txBody>
          <a:bodyPr/>
          <a:lstStyle/>
          <a:p>
            <a:r>
              <a:rPr lang="en-US" dirty="0" smtClean="0"/>
              <a:t>An</a:t>
            </a:r>
            <a:r>
              <a:rPr lang="en-US" baseline="0" dirty="0" smtClean="0"/>
              <a:t> MIT grad student identified the </a:t>
            </a:r>
            <a:r>
              <a:rPr lang="en-US" baseline="0" dirty="0" err="1" smtClean="0"/>
              <a:t>anonymized</a:t>
            </a:r>
            <a:r>
              <a:rPr lang="en-US" baseline="0" dirty="0" smtClean="0"/>
              <a:t> medical records of the governor of Massachusetts by linkage with the Cambridge voter registration data.</a:t>
            </a:r>
            <a:endParaRPr lang="en-US" dirty="0" smtClean="0"/>
          </a:p>
          <a:p>
            <a:endParaRPr lang="en-US" dirty="0" smtClean="0"/>
          </a:p>
          <a:p>
            <a:r>
              <a:rPr lang="en-US" dirty="0" smtClean="0"/>
              <a:t>National </a:t>
            </a:r>
            <a:r>
              <a:rPr lang="en-US" dirty="0"/>
              <a:t>Association of Health Data Organizations: 37 states have legislative mandates to collect hospital-level data.  NAHDO recommends several attributes including the ones listed.</a:t>
            </a:r>
          </a:p>
          <a:p>
            <a:r>
              <a:rPr lang="en-US" dirty="0"/>
              <a:t>Voter </a:t>
            </a:r>
            <a:r>
              <a:rPr lang="en-US" dirty="0" err="1"/>
              <a:t>reg</a:t>
            </a:r>
            <a:r>
              <a:rPr lang="en-US" dirty="0"/>
              <a:t> records purchased for $20</a:t>
            </a:r>
          </a:p>
        </p:txBody>
      </p:sp>
    </p:spTree>
    <p:extLst>
      <p:ext uri="{BB962C8B-B14F-4D97-AF65-F5344CB8AC3E}">
        <p14:creationId xmlns:p14="http://schemas.microsoft.com/office/powerpoint/2010/main" val="3478007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33A83F-9AC4-43D4-B8D7-C0BC622E8960}" type="slidenum">
              <a:rPr lang="en-US"/>
              <a:pPr/>
              <a:t>14</a:t>
            </a:fld>
            <a:endParaRPr lang="en-US"/>
          </a:p>
        </p:txBody>
      </p:sp>
      <p:sp>
        <p:nvSpPr>
          <p:cNvPr id="885762" name="Rectangle 2"/>
          <p:cNvSpPr>
            <a:spLocks noGrp="1" noRot="1" noChangeAspect="1" noChangeArrowheads="1" noTextEdit="1"/>
          </p:cNvSpPr>
          <p:nvPr>
            <p:ph type="sldImg"/>
          </p:nvPr>
        </p:nvSpPr>
        <p:spPr>
          <a:ln/>
        </p:spPr>
      </p:sp>
      <p:sp>
        <p:nvSpPr>
          <p:cNvPr id="885763" name="Rectangle 3"/>
          <p:cNvSpPr>
            <a:spLocks noGrp="1" noChangeArrowheads="1"/>
          </p:cNvSpPr>
          <p:nvPr>
            <p:ph type="body" idx="1"/>
          </p:nvPr>
        </p:nvSpPr>
        <p:spPr/>
        <p:txBody>
          <a:bodyPr/>
          <a:lstStyle/>
          <a:p>
            <a:r>
              <a:rPr lang="en-US" dirty="0" smtClean="0"/>
              <a:t>87% initial estimate; 63% in </a:t>
            </a:r>
            <a:r>
              <a:rPr lang="en-US" dirty="0" err="1" smtClean="0"/>
              <a:t>followup</a:t>
            </a:r>
            <a:r>
              <a:rPr lang="en-US" dirty="0" smtClean="0"/>
              <a:t> studies [</a:t>
            </a:r>
            <a:r>
              <a:rPr lang="en-US" dirty="0" err="1" smtClean="0"/>
              <a:t>Golle</a:t>
            </a:r>
            <a:r>
              <a:rPr lang="en-US" dirty="0" smtClean="0"/>
              <a:t>, P. (2006). Revisiting the uniqueness of simple demographics in the us pop- </a:t>
            </a:r>
            <a:r>
              <a:rPr lang="en-US" dirty="0" err="1" smtClean="0"/>
              <a:t>ulation</a:t>
            </a:r>
            <a:r>
              <a:rPr lang="en-US" dirty="0" smtClean="0"/>
              <a:t>. In WPES: Proceedings of the 5th ACM workshop on Privacy in electronic society, 77–80.]</a:t>
            </a:r>
            <a:endParaRPr lang="en-US" dirty="0"/>
          </a:p>
        </p:txBody>
      </p:sp>
    </p:spTree>
    <p:extLst>
      <p:ext uri="{BB962C8B-B14F-4D97-AF65-F5344CB8AC3E}">
        <p14:creationId xmlns:p14="http://schemas.microsoft.com/office/powerpoint/2010/main" val="4082513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Narayanan and </a:t>
            </a:r>
            <a:r>
              <a:rPr lang="en-US" dirty="0" err="1" smtClean="0"/>
              <a:t>Shmatikov</a:t>
            </a:r>
            <a:r>
              <a:rPr lang="en-US" baseline="0" dirty="0" smtClean="0"/>
              <a:t> identified the </a:t>
            </a:r>
            <a:r>
              <a:rPr lang="en-US" baseline="0" dirty="0" err="1" smtClean="0"/>
              <a:t>anonymized</a:t>
            </a:r>
            <a:r>
              <a:rPr lang="en-US" baseline="0" dirty="0" smtClean="0"/>
              <a:t> Netflix records of an individual by cross-reference with the </a:t>
            </a:r>
            <a:r>
              <a:rPr lang="en-US" baseline="0" dirty="0" err="1" smtClean="0"/>
              <a:t>IMDb</a:t>
            </a:r>
            <a:r>
              <a:rPr lang="en-US" baseline="0" dirty="0" smtClean="0"/>
              <a:t> based on the dates and titles of movie reviews.</a:t>
            </a:r>
          </a:p>
          <a:p>
            <a:r>
              <a:rPr lang="en-US" baseline="0" dirty="0" smtClean="0"/>
              <a:t>Resulted in stopping a second challenge (after a law suit)</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17</a:t>
            </a:fld>
            <a:endParaRPr lang="en-US"/>
          </a:p>
        </p:txBody>
      </p:sp>
    </p:spTree>
    <p:extLst>
      <p:ext uri="{BB962C8B-B14F-4D97-AF65-F5344CB8AC3E}">
        <p14:creationId xmlns:p14="http://schemas.microsoft.com/office/powerpoint/2010/main" val="1874658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Narayanan and </a:t>
            </a:r>
            <a:r>
              <a:rPr lang="en-US" dirty="0" err="1" smtClean="0"/>
              <a:t>Shmatikov</a:t>
            </a:r>
            <a:r>
              <a:rPr lang="en-US" baseline="0" dirty="0" smtClean="0"/>
              <a:t> identified the </a:t>
            </a:r>
            <a:r>
              <a:rPr lang="en-US" baseline="0" dirty="0" err="1" smtClean="0"/>
              <a:t>anonymized</a:t>
            </a:r>
            <a:r>
              <a:rPr lang="en-US" baseline="0" dirty="0" smtClean="0"/>
              <a:t> Netflix records of an individual by cross-reference with the </a:t>
            </a:r>
            <a:r>
              <a:rPr lang="en-US" baseline="0" dirty="0" err="1" smtClean="0"/>
              <a:t>IMDb</a:t>
            </a:r>
            <a:r>
              <a:rPr lang="en-US" baseline="0" dirty="0" smtClean="0"/>
              <a:t> based on the dates and titles of movie reviews.</a:t>
            </a:r>
          </a:p>
          <a:p>
            <a:r>
              <a:rPr lang="en-US" baseline="0" dirty="0" smtClean="0"/>
              <a:t>Resulted in stopping a second challenge (after a law suit)</a:t>
            </a:r>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18</a:t>
            </a:fld>
            <a:endParaRPr lang="en-US"/>
          </a:p>
        </p:txBody>
      </p:sp>
    </p:spTree>
    <p:extLst>
      <p:ext uri="{BB962C8B-B14F-4D97-AF65-F5344CB8AC3E}">
        <p14:creationId xmlns:p14="http://schemas.microsoft.com/office/powerpoint/2010/main" val="1856239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In groundbreaking work Sweeney initiated</a:t>
            </a:r>
            <a:r>
              <a:rPr lang="en-US" baseline="0" dirty="0" smtClean="0"/>
              <a:t> the search for a rigorous approach to de-identification.  However, r</a:t>
            </a:r>
            <a:r>
              <a:rPr lang="en-US" dirty="0" smtClean="0"/>
              <a:t>e-identification of records is not the only</a:t>
            </a:r>
            <a:r>
              <a:rPr lang="en-US" baseline="0" dirty="0" smtClean="0"/>
              <a:t> thing that can go wrong in sanitization.  For example, if the database is composed of people diagnosed with bulimia, then even learning that someone is in the database would be a privacy compromise.  L-diversity attempts to address this, but fails in a statistical sense and is also vulnerable to multiple releases, </a:t>
            </a:r>
            <a:r>
              <a:rPr lang="en-US" baseline="0" dirty="0" err="1" smtClean="0"/>
              <a:t>eg</a:t>
            </a:r>
            <a:r>
              <a:rPr lang="en-US" baseline="0" dirty="0" smtClean="0"/>
              <a:t>, the June and the July data set.  Other suggestions were made, but these had similar difficulties.  M-invariance copes with difficulties arising from multiple release of the same, evolving, data set; t-closeness deals with a technical problem in l-diversity:</a:t>
            </a:r>
          </a:p>
          <a:p>
            <a:r>
              <a:rPr lang="en-US" dirty="0" smtClean="0">
                <a:effectLst/>
              </a:rPr>
              <a:t>The k-anonymity privacy requirement for publishing </a:t>
            </a:r>
            <a:r>
              <a:rPr lang="en-US" dirty="0" err="1" smtClean="0">
                <a:effectLst/>
              </a:rPr>
              <a:t>microdata</a:t>
            </a:r>
            <a:r>
              <a:rPr lang="en-US" dirty="0" smtClean="0">
                <a:effectLst/>
              </a:rPr>
              <a:t> requires that each equivalence class (i.e., a set of records that are indistinguishable from each other with respect to certain “identifying” attributes) contains at least k records. Recently, several authors have recognized that k-anonymity cannot prevent attribute disclosure. The notion of \ell-diversity has been proposed to address this; \ell-diversity requires that each equivalence class has at least \ell well-represented (in Section 2) values for each sensitive attribute. In this paper, we show that \ell-diversity has a number of limitations. In particular, it is neither necessary nor sufficient to prevent attribute disclosure. Motivated by these limitations, we propose a new notion of privacy called “closeness.” We first present the base model t-closeness, which requires that the distribution of a sensitive attribute in any equivalence class is close to the distribution of the attribute in the overall table (i.e., the distance between the two distributions should be no more than a threshold t). We then propose a more flexible privacy model called (</a:t>
            </a:r>
            <a:r>
              <a:rPr lang="en-US" dirty="0" err="1" smtClean="0">
                <a:effectLst/>
              </a:rPr>
              <a:t>n,t</a:t>
            </a:r>
            <a:r>
              <a:rPr lang="en-US" dirty="0" smtClean="0">
                <a:effectLst/>
              </a:rPr>
              <a:t>)-closeness that offers higher utility. We describe our desiderata for designing a distance measure between two probability distributions and present two distance measures. We discuss the rationale for using closeness as a privacy measure and illustrate its advantages through examples and experiments.</a:t>
            </a:r>
          </a:p>
          <a:p>
            <a:r>
              <a:rPr lang="en-US" baseline="0" dirty="0" smtClean="0">
                <a:effectLst/>
              </a:rPr>
              <a:t>All are subject to composition attacks.</a:t>
            </a:r>
            <a:endParaRPr lang="en-US" baseline="0" dirty="0" smtClean="0"/>
          </a:p>
        </p:txBody>
      </p:sp>
      <p:sp>
        <p:nvSpPr>
          <p:cNvPr id="4" name="Slide Number Placeholder 3"/>
          <p:cNvSpPr>
            <a:spLocks noGrp="1"/>
          </p:cNvSpPr>
          <p:nvPr>
            <p:ph type="sldNum" sz="quarter" idx="10"/>
          </p:nvPr>
        </p:nvSpPr>
        <p:spPr/>
        <p:txBody>
          <a:bodyPr/>
          <a:lstStyle/>
          <a:p>
            <a:fld id="{337C83BB-F4A8-4E53-83DC-0061CCF93091}" type="slidenum">
              <a:rPr lang="en-US" smtClean="0"/>
              <a:pPr/>
              <a:t>19</a:t>
            </a:fld>
            <a:endParaRPr lang="en-US"/>
          </a:p>
        </p:txBody>
      </p:sp>
    </p:spTree>
    <p:extLst>
      <p:ext uri="{BB962C8B-B14F-4D97-AF65-F5344CB8AC3E}">
        <p14:creationId xmlns:p14="http://schemas.microsoft.com/office/powerpoint/2010/main" val="2849159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Sweeney knew Weld in DB</a:t>
            </a:r>
          </a:p>
          <a:p>
            <a:endParaRPr lang="en-US" dirty="0"/>
          </a:p>
        </p:txBody>
      </p:sp>
      <p:sp>
        <p:nvSpPr>
          <p:cNvPr id="4" name="Slide Number Placeholder 3"/>
          <p:cNvSpPr>
            <a:spLocks noGrp="1"/>
          </p:cNvSpPr>
          <p:nvPr>
            <p:ph type="sldNum" sz="quarter" idx="10"/>
          </p:nvPr>
        </p:nvSpPr>
        <p:spPr/>
        <p:txBody>
          <a:bodyPr/>
          <a:lstStyle/>
          <a:p>
            <a:fld id="{337C83BB-F4A8-4E53-83DC-0061CCF93091}" type="slidenum">
              <a:rPr lang="en-US" smtClean="0"/>
              <a:pPr/>
              <a:t>20</a:t>
            </a:fld>
            <a:endParaRPr lang="en-US"/>
          </a:p>
        </p:txBody>
      </p:sp>
    </p:spTree>
    <p:extLst>
      <p:ext uri="{BB962C8B-B14F-4D97-AF65-F5344CB8AC3E}">
        <p14:creationId xmlns:p14="http://schemas.microsoft.com/office/powerpoint/2010/main" val="3384762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0DC9F146-4B0E-4B36-8BFE-D9E1512F14D6}" type="datetimeFigureOut">
              <a:rPr lang="en-US" smtClean="0"/>
              <a:pPr/>
              <a:t>3/3/2014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13CABE73-C571-4E3B-A5C2-EF5BEB441420}"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C9F146-4B0E-4B36-8BFE-D9E1512F14D6}"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BE73-C571-4E3B-A5C2-EF5BEB4414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C9F146-4B0E-4B36-8BFE-D9E1512F14D6}"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BE73-C571-4E3B-A5C2-EF5BEB441420}"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C9F146-4B0E-4B36-8BFE-D9E1512F14D6}" type="datetimeFigureOut">
              <a:rPr lang="en-US" smtClean="0"/>
              <a:pPr/>
              <a:t>3/3/2014</a:t>
            </a:fld>
            <a:endParaRPr lang="en-US"/>
          </a:p>
        </p:txBody>
      </p:sp>
      <p:sp>
        <p:nvSpPr>
          <p:cNvPr id="5" name="Footer Placeholder 4"/>
          <p:cNvSpPr>
            <a:spLocks noGrp="1"/>
          </p:cNvSpPr>
          <p:nvPr>
            <p:ph type="ftr" sz="quarter" idx="11"/>
          </p:nvPr>
        </p:nvSpPr>
        <p:spPr/>
        <p:txBody>
          <a:bodyPr/>
          <a:lstStyle/>
          <a:p>
            <a:r>
              <a:rPr lang="en-US" dirty="0" smtClean="0"/>
              <a:t>VLDB 2013</a:t>
            </a:r>
            <a:endParaRPr lang="en-US" dirty="0"/>
          </a:p>
        </p:txBody>
      </p:sp>
      <p:sp>
        <p:nvSpPr>
          <p:cNvPr id="6" name="Slide Number Placeholder 5"/>
          <p:cNvSpPr>
            <a:spLocks noGrp="1"/>
          </p:cNvSpPr>
          <p:nvPr>
            <p:ph type="sldNum" sz="quarter" idx="12"/>
          </p:nvPr>
        </p:nvSpPr>
        <p:spPr/>
        <p:txBody>
          <a:bodyPr/>
          <a:lstStyle/>
          <a:p>
            <a:fld id="{13CABE73-C571-4E3B-A5C2-EF5BEB441420}" type="slidenum">
              <a:rPr lang="en-US" smtClean="0"/>
              <a:pPr/>
              <a:t>‹#›</a:t>
            </a:fld>
            <a:endParaRPr lang="en-US"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0DC9F146-4B0E-4B36-8BFE-D9E1512F14D6}" type="datetimeFigureOut">
              <a:rPr lang="en-US" smtClean="0"/>
              <a:pPr/>
              <a:t>3/3/2014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13CABE73-C571-4E3B-A5C2-EF5BEB441420}"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DC9F146-4B0E-4B36-8BFE-D9E1512F14D6}"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BE73-C571-4E3B-A5C2-EF5BEB441420}"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DC9F146-4B0E-4B36-8BFE-D9E1512F14D6}" type="datetimeFigureOut">
              <a:rPr lang="en-US" smtClean="0"/>
              <a:pPr/>
              <a:t>3/3/2014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CABE73-C571-4E3B-A5C2-EF5BEB441420}"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C9F146-4B0E-4B36-8BFE-D9E1512F14D6}" type="datetimeFigureOut">
              <a:rPr lang="en-US" smtClean="0"/>
              <a:pPr/>
              <a:t>3/3/2014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CABE73-C571-4E3B-A5C2-EF5BEB441420}"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9F146-4B0E-4B36-8BFE-D9E1512F14D6}" type="datetimeFigureOut">
              <a:rPr lang="en-US" smtClean="0"/>
              <a:pPr/>
              <a:t>3/3/2014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CABE73-C571-4E3B-A5C2-EF5BEB441420}"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C9F146-4B0E-4B36-8BFE-D9E1512F14D6}"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BE73-C571-4E3B-A5C2-EF5BEB44142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C9F146-4B0E-4B36-8BFE-D9E1512F14D6}"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BE73-C571-4E3B-A5C2-EF5BEB44142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0DC9F146-4B0E-4B36-8BFE-D9E1512F14D6}" type="datetimeFigureOut">
              <a:rPr lang="en-US" smtClean="0"/>
              <a:pPr/>
              <a:t>3/3/2014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3CABE73-C571-4E3B-A5C2-EF5BEB441420}"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9.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0.png"/><Relationship Id="rId5" Type="http://schemas.openxmlformats.org/officeDocument/2006/relationships/image" Target="../media/image1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20.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 Id="rId4" Type="http://schemas.openxmlformats.org/officeDocument/2006/relationships/image" Target="../media/image25.wmf"/></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657600"/>
            <a:ext cx="7162800" cy="1371600"/>
          </a:xfrm>
        </p:spPr>
        <p:txBody>
          <a:bodyPr>
            <a:noAutofit/>
          </a:bodyPr>
          <a:lstStyle/>
          <a:p>
            <a:r>
              <a:rPr lang="en-US" sz="4400" dirty="0" smtClean="0"/>
              <a:t>The State of the Art</a:t>
            </a:r>
            <a:endParaRPr lang="en-US" sz="4400" dirty="0"/>
          </a:p>
        </p:txBody>
      </p:sp>
      <p:sp>
        <p:nvSpPr>
          <p:cNvPr id="3" name="Subtitle 2"/>
          <p:cNvSpPr>
            <a:spLocks noGrp="1"/>
          </p:cNvSpPr>
          <p:nvPr>
            <p:ph type="subTitle" idx="1"/>
          </p:nvPr>
        </p:nvSpPr>
        <p:spPr/>
        <p:txBody>
          <a:bodyPr>
            <a:noAutofit/>
          </a:bodyPr>
          <a:lstStyle/>
          <a:p>
            <a:r>
              <a:rPr lang="en-US" sz="3200" dirty="0" smtClean="0">
                <a:solidFill>
                  <a:schemeClr val="tx1"/>
                </a:solidFill>
                <a:latin typeface="+mn-lt"/>
              </a:rPr>
              <a:t>Cynthia Dwork, Microsoft Research  </a:t>
            </a:r>
            <a:endParaRPr lang="en-US" sz="3200" dirty="0">
              <a:solidFill>
                <a:schemeClr val="tx1"/>
              </a:solidFill>
              <a:latin typeface="+mn-lt"/>
            </a:endParaRPr>
          </a:p>
        </p:txBody>
      </p:sp>
      <p:sp>
        <p:nvSpPr>
          <p:cNvPr id="4" name="TextBox 3"/>
          <p:cNvSpPr txBox="1"/>
          <p:nvPr>
            <p:custDataLst>
              <p:tags r:id="rId1"/>
            </p:custDataLst>
          </p:nvPr>
        </p:nvSpPr>
        <p:spPr>
          <a:xfrm>
            <a:off x="0" y="7112000"/>
            <a:ext cx="9144000" cy="646331"/>
          </a:xfrm>
          <a:prstGeom prst="rect">
            <a:avLst/>
          </a:prstGeom>
          <a:noFill/>
        </p:spPr>
        <p:txBody>
          <a:bodyPr vert="horz" rtlCol="0">
            <a:spAutoFit/>
          </a:bodyPr>
          <a:lstStyle/>
          <a:p>
            <a:r>
              <a:rPr lang="en-US" smtClean="0"/>
              <a:t>TexPoint fonts used in EMF. </a:t>
            </a:r>
          </a:p>
          <a:p>
            <a:r>
              <a:rPr lang="en-US" smtClean="0"/>
              <a:t>Read the TexPoint manual before you delete this box.: </a:t>
            </a:r>
            <a:r>
              <a:rPr lang="en-US" smtClean="0">
                <a:latin typeface="CMEX10"/>
              </a:rPr>
              <a:t>A</a:t>
            </a:r>
            <a:r>
              <a:rPr lang="en-US" smtClean="0">
                <a:latin typeface="CMMI7"/>
              </a:rPr>
              <a:t>A</a:t>
            </a:r>
            <a:r>
              <a:rPr lang="en-US" smtClean="0">
                <a:latin typeface="CMMI10"/>
              </a:rPr>
              <a:t>A</a:t>
            </a:r>
            <a:r>
              <a:rPr lang="en-US" smtClean="0">
                <a:latin typeface="CMSY10"/>
              </a:rPr>
              <a:t>A</a:t>
            </a:r>
            <a:r>
              <a:rPr lang="en-US" smtClean="0">
                <a:latin typeface="CMSY7"/>
              </a:rPr>
              <a:t>A</a:t>
            </a:r>
            <a:r>
              <a:rPr lang="en-US" smtClean="0">
                <a:latin typeface="CMR7"/>
              </a:rPr>
              <a:t>A</a:t>
            </a:r>
            <a:r>
              <a:rPr lang="en-US" smtClean="0">
                <a:latin typeface="CMR10"/>
              </a:rPr>
              <a:t>A</a:t>
            </a:r>
            <a:r>
              <a:rPr lang="en-US" smtClean="0">
                <a:latin typeface="CMR5"/>
              </a:rPr>
              <a:t>A</a:t>
            </a:r>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0000"/>
                </a:solidFill>
              </a:rPr>
              <a:t>Name</a:t>
            </a:r>
            <a:r>
              <a:rPr lang="en-US" sz="2400" dirty="0" smtClean="0">
                <a:solidFill>
                  <a:schemeClr val="tx1"/>
                </a:solidFill>
              </a:rPr>
              <a:t> sex DOB zip symptoms previous admissions medications</a:t>
            </a:r>
            <a:r>
              <a:rPr lang="en-US" sz="2400" dirty="0">
                <a:solidFill>
                  <a:schemeClr val="tx1"/>
                </a:solidFill>
              </a:rPr>
              <a:t> </a:t>
            </a:r>
            <a:r>
              <a:rPr lang="en-US" sz="2400" dirty="0" smtClean="0">
                <a:solidFill>
                  <a:schemeClr val="tx1"/>
                </a:solidFill>
              </a:rPr>
              <a:t>family history …</a:t>
            </a:r>
            <a:endParaRPr lang="en-US" sz="2400" dirty="0">
              <a:solidFill>
                <a:schemeClr val="tx1"/>
              </a:solidFill>
            </a:endParaRPr>
          </a:p>
        </p:txBody>
      </p:sp>
    </p:spTree>
    <p:extLst>
      <p:ext uri="{BB962C8B-B14F-4D97-AF65-F5344CB8AC3E}">
        <p14:creationId xmlns:p14="http://schemas.microsoft.com/office/powerpoint/2010/main" val="20079973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C000"/>
                </a:solidFill>
              </a:rPr>
              <a:t>Name</a:t>
            </a:r>
            <a:r>
              <a:rPr lang="en-US" sz="2400" dirty="0" smtClean="0">
                <a:solidFill>
                  <a:schemeClr val="tx1"/>
                </a:solidFill>
              </a:rPr>
              <a:t> sex DOB zip symptoms previous admissions medications</a:t>
            </a:r>
            <a:r>
              <a:rPr lang="en-US" sz="2400" dirty="0">
                <a:solidFill>
                  <a:schemeClr val="tx1"/>
                </a:solidFill>
              </a:rPr>
              <a:t> </a:t>
            </a:r>
            <a:r>
              <a:rPr lang="en-US" sz="2400" dirty="0" smtClean="0">
                <a:solidFill>
                  <a:schemeClr val="tx1"/>
                </a:solidFill>
              </a:rPr>
              <a:t>family history …</a:t>
            </a:r>
            <a:endParaRPr lang="en-US" sz="2400" dirty="0">
              <a:solidFill>
                <a:schemeClr val="tx1"/>
              </a:solidFill>
            </a:endParaRPr>
          </a:p>
        </p:txBody>
      </p:sp>
    </p:spTree>
    <p:extLst>
      <p:ext uri="{BB962C8B-B14F-4D97-AF65-F5344CB8AC3E}">
        <p14:creationId xmlns:p14="http://schemas.microsoft.com/office/powerpoint/2010/main" val="748190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C000"/>
                </a:solidFill>
              </a:rPr>
              <a:t>Name</a:t>
            </a:r>
            <a:r>
              <a:rPr lang="en-US" sz="2400" dirty="0" smtClean="0">
                <a:solidFill>
                  <a:schemeClr val="tx1"/>
                </a:solidFill>
              </a:rPr>
              <a:t> </a:t>
            </a:r>
            <a:r>
              <a:rPr lang="en-US" sz="2400" dirty="0" smtClean="0">
                <a:solidFill>
                  <a:srgbClr val="FF0000"/>
                </a:solidFill>
              </a:rPr>
              <a:t>sex DOB zip </a:t>
            </a:r>
            <a:r>
              <a:rPr lang="en-US" sz="2400" dirty="0" smtClean="0">
                <a:solidFill>
                  <a:schemeClr val="tx1"/>
                </a:solidFill>
              </a:rPr>
              <a:t>symptoms previous admissions medications</a:t>
            </a:r>
            <a:r>
              <a:rPr lang="en-US" sz="2400" dirty="0">
                <a:solidFill>
                  <a:schemeClr val="tx1"/>
                </a:solidFill>
              </a:rPr>
              <a:t> </a:t>
            </a:r>
            <a:r>
              <a:rPr lang="en-US" sz="2400" dirty="0" smtClean="0">
                <a:solidFill>
                  <a:schemeClr val="tx1"/>
                </a:solidFill>
              </a:rPr>
              <a:t>family history …</a:t>
            </a:r>
            <a:endParaRPr lang="en-US" sz="2400" dirty="0">
              <a:solidFill>
                <a:schemeClr val="tx1"/>
              </a:solidFill>
            </a:endParaRPr>
          </a:p>
        </p:txBody>
      </p:sp>
      <p:sp>
        <p:nvSpPr>
          <p:cNvPr id="13" name="Oval Callout 12"/>
          <p:cNvSpPr/>
          <p:nvPr/>
        </p:nvSpPr>
        <p:spPr>
          <a:xfrm>
            <a:off x="3354020" y="2290575"/>
            <a:ext cx="914400" cy="612648"/>
          </a:xfrm>
          <a:prstGeom prst="wedgeEllipseCallout">
            <a:avLst>
              <a:gd name="adj1" fmla="val -211649"/>
              <a:gd name="adj2" fmla="val 17672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0000"/>
                </a:solidFill>
              </a:rPr>
              <a:t>?</a:t>
            </a:r>
            <a:endParaRPr lang="en-US" dirty="0">
              <a:solidFill>
                <a:srgbClr val="FF0000"/>
              </a:solidFill>
            </a:endParaRPr>
          </a:p>
        </p:txBody>
      </p:sp>
      <p:sp>
        <p:nvSpPr>
          <p:cNvPr id="15" name="Oval 14"/>
          <p:cNvSpPr/>
          <p:nvPr/>
        </p:nvSpPr>
        <p:spPr>
          <a:xfrm>
            <a:off x="1004936" y="3732580"/>
            <a:ext cx="1517899"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258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p:txBody>
          <a:bodyPr>
            <a:normAutofit/>
          </a:bodyPr>
          <a:lstStyle/>
          <a:p>
            <a:r>
              <a:rPr lang="en-US" sz="4800" dirty="0" smtClean="0"/>
              <a:t>William Weld’s Medical Records </a:t>
            </a:r>
            <a:endParaRPr lang="en-US" sz="4800" dirty="0"/>
          </a:p>
        </p:txBody>
      </p:sp>
      <p:sp>
        <p:nvSpPr>
          <p:cNvPr id="884740" name="Oval 4"/>
          <p:cNvSpPr>
            <a:spLocks noChangeArrowheads="1"/>
          </p:cNvSpPr>
          <p:nvPr/>
        </p:nvSpPr>
        <p:spPr bwMode="auto">
          <a:xfrm>
            <a:off x="809625" y="1654175"/>
            <a:ext cx="4400550" cy="4195763"/>
          </a:xfrm>
          <a:prstGeom prst="ellipse">
            <a:avLst/>
          </a:prstGeom>
          <a:noFill/>
          <a:ln w="25400">
            <a:solidFill>
              <a:srgbClr val="0070C0"/>
            </a:solidFill>
            <a:round/>
            <a:headEnd/>
            <a:tailEnd/>
          </a:ln>
          <a:effectLst/>
        </p:spPr>
        <p:txBody>
          <a:bodyPr anchor="ctr">
            <a:spAutoFit/>
          </a:bodyPr>
          <a:lstStyle/>
          <a:p>
            <a:endParaRPr lang="en-US"/>
          </a:p>
        </p:txBody>
      </p:sp>
      <p:sp>
        <p:nvSpPr>
          <p:cNvPr id="884741" name="Oval 5"/>
          <p:cNvSpPr>
            <a:spLocks noChangeArrowheads="1"/>
          </p:cNvSpPr>
          <p:nvPr/>
        </p:nvSpPr>
        <p:spPr bwMode="auto">
          <a:xfrm>
            <a:off x="3333750" y="1806575"/>
            <a:ext cx="4400550" cy="4195763"/>
          </a:xfrm>
          <a:prstGeom prst="ellipse">
            <a:avLst/>
          </a:prstGeom>
          <a:noFill/>
          <a:ln w="25400">
            <a:solidFill>
              <a:srgbClr val="FF0000"/>
            </a:solidFill>
            <a:round/>
            <a:headEnd/>
            <a:tailEnd/>
          </a:ln>
          <a:effectLst/>
        </p:spPr>
        <p:txBody>
          <a:bodyPr anchor="ctr">
            <a:spAutoFit/>
          </a:bodyPr>
          <a:lstStyle/>
          <a:p>
            <a:endParaRPr lang="en-US"/>
          </a:p>
        </p:txBody>
      </p:sp>
      <p:sp>
        <p:nvSpPr>
          <p:cNvPr id="884742" name="Text Box 6"/>
          <p:cNvSpPr txBox="1">
            <a:spLocks noChangeArrowheads="1"/>
          </p:cNvSpPr>
          <p:nvPr/>
        </p:nvSpPr>
        <p:spPr bwMode="auto">
          <a:xfrm>
            <a:off x="4030663" y="2692400"/>
            <a:ext cx="809625" cy="519113"/>
          </a:xfrm>
          <a:prstGeom prst="rect">
            <a:avLst/>
          </a:prstGeom>
          <a:noFill/>
          <a:ln w="25400">
            <a:noFill/>
            <a:miter lim="800000"/>
            <a:headEnd/>
            <a:tailEnd/>
          </a:ln>
          <a:effectLst/>
        </p:spPr>
        <p:txBody>
          <a:bodyPr wrap="none">
            <a:spAutoFit/>
          </a:bodyPr>
          <a:lstStyle/>
          <a:p>
            <a:r>
              <a:rPr lang="en-US" sz="2800"/>
              <a:t>ZIP</a:t>
            </a:r>
          </a:p>
        </p:txBody>
      </p:sp>
      <p:sp>
        <p:nvSpPr>
          <p:cNvPr id="884743" name="Text Box 7"/>
          <p:cNvSpPr txBox="1">
            <a:spLocks noChangeArrowheads="1"/>
          </p:cNvSpPr>
          <p:nvPr/>
        </p:nvSpPr>
        <p:spPr bwMode="auto">
          <a:xfrm>
            <a:off x="3938588" y="3435350"/>
            <a:ext cx="1039812" cy="946150"/>
          </a:xfrm>
          <a:prstGeom prst="rect">
            <a:avLst/>
          </a:prstGeom>
          <a:noFill/>
          <a:ln w="25400">
            <a:noFill/>
            <a:miter lim="800000"/>
            <a:headEnd/>
            <a:tailEnd/>
          </a:ln>
          <a:effectLst/>
        </p:spPr>
        <p:txBody>
          <a:bodyPr wrap="none">
            <a:spAutoFit/>
          </a:bodyPr>
          <a:lstStyle/>
          <a:p>
            <a:r>
              <a:rPr lang="en-US" sz="2800"/>
              <a:t>birth</a:t>
            </a:r>
          </a:p>
          <a:p>
            <a:r>
              <a:rPr lang="en-US" sz="2800"/>
              <a:t>date</a:t>
            </a:r>
          </a:p>
        </p:txBody>
      </p:sp>
      <p:sp>
        <p:nvSpPr>
          <p:cNvPr id="884744" name="Text Box 8"/>
          <p:cNvSpPr txBox="1">
            <a:spLocks noChangeArrowheads="1"/>
          </p:cNvSpPr>
          <p:nvPr/>
        </p:nvSpPr>
        <p:spPr bwMode="auto">
          <a:xfrm>
            <a:off x="3938588" y="4405313"/>
            <a:ext cx="762000" cy="519112"/>
          </a:xfrm>
          <a:prstGeom prst="rect">
            <a:avLst/>
          </a:prstGeom>
          <a:noFill/>
          <a:ln w="25400">
            <a:noFill/>
            <a:miter lim="800000"/>
            <a:headEnd/>
            <a:tailEnd/>
          </a:ln>
          <a:effectLst/>
        </p:spPr>
        <p:txBody>
          <a:bodyPr wrap="none">
            <a:spAutoFit/>
          </a:bodyPr>
          <a:lstStyle/>
          <a:p>
            <a:r>
              <a:rPr lang="en-US" sz="2800"/>
              <a:t>sex</a:t>
            </a:r>
          </a:p>
        </p:txBody>
      </p:sp>
      <p:sp>
        <p:nvSpPr>
          <p:cNvPr id="884745" name="Text Box 9"/>
          <p:cNvSpPr txBox="1">
            <a:spLocks noChangeArrowheads="1"/>
          </p:cNvSpPr>
          <p:nvPr/>
        </p:nvSpPr>
        <p:spPr bwMode="auto">
          <a:xfrm>
            <a:off x="5292725" y="2025650"/>
            <a:ext cx="1023938" cy="519113"/>
          </a:xfrm>
          <a:prstGeom prst="rect">
            <a:avLst/>
          </a:prstGeom>
          <a:noFill/>
          <a:ln w="25400">
            <a:noFill/>
            <a:miter lim="800000"/>
            <a:headEnd/>
            <a:tailEnd/>
          </a:ln>
          <a:effectLst/>
        </p:spPr>
        <p:txBody>
          <a:bodyPr wrap="none">
            <a:spAutoFit/>
          </a:bodyPr>
          <a:lstStyle/>
          <a:p>
            <a:r>
              <a:rPr lang="en-US" sz="2800"/>
              <a:t>name</a:t>
            </a:r>
          </a:p>
        </p:txBody>
      </p:sp>
      <p:sp>
        <p:nvSpPr>
          <p:cNvPr id="884746" name="Text Box 10"/>
          <p:cNvSpPr txBox="1">
            <a:spLocks noChangeArrowheads="1"/>
          </p:cNvSpPr>
          <p:nvPr/>
        </p:nvSpPr>
        <p:spPr bwMode="auto">
          <a:xfrm>
            <a:off x="5286375" y="2527300"/>
            <a:ext cx="1498600" cy="519113"/>
          </a:xfrm>
          <a:prstGeom prst="rect">
            <a:avLst/>
          </a:prstGeom>
          <a:noFill/>
          <a:ln w="25400">
            <a:noFill/>
            <a:miter lim="800000"/>
            <a:headEnd/>
            <a:tailEnd/>
          </a:ln>
          <a:effectLst/>
        </p:spPr>
        <p:txBody>
          <a:bodyPr wrap="none">
            <a:spAutoFit/>
          </a:bodyPr>
          <a:lstStyle/>
          <a:p>
            <a:r>
              <a:rPr lang="en-US" sz="2800"/>
              <a:t>address</a:t>
            </a:r>
          </a:p>
        </p:txBody>
      </p:sp>
      <p:sp>
        <p:nvSpPr>
          <p:cNvPr id="884747" name="Text Box 11"/>
          <p:cNvSpPr txBox="1">
            <a:spLocks noChangeArrowheads="1"/>
          </p:cNvSpPr>
          <p:nvPr/>
        </p:nvSpPr>
        <p:spPr bwMode="auto">
          <a:xfrm>
            <a:off x="5243513" y="3173413"/>
            <a:ext cx="1690687" cy="519112"/>
          </a:xfrm>
          <a:prstGeom prst="rect">
            <a:avLst/>
          </a:prstGeom>
          <a:noFill/>
          <a:ln w="25400">
            <a:noFill/>
            <a:miter lim="800000"/>
            <a:headEnd/>
            <a:tailEnd/>
          </a:ln>
          <a:effectLst/>
        </p:spPr>
        <p:txBody>
          <a:bodyPr wrap="none">
            <a:spAutoFit/>
          </a:bodyPr>
          <a:lstStyle/>
          <a:p>
            <a:r>
              <a:rPr lang="en-US" sz="2800"/>
              <a:t>date reg.</a:t>
            </a:r>
          </a:p>
        </p:txBody>
      </p:sp>
      <p:sp>
        <p:nvSpPr>
          <p:cNvPr id="884748" name="Text Box 12"/>
          <p:cNvSpPr txBox="1">
            <a:spLocks noChangeArrowheads="1"/>
          </p:cNvSpPr>
          <p:nvPr/>
        </p:nvSpPr>
        <p:spPr bwMode="auto">
          <a:xfrm>
            <a:off x="5286375" y="3997325"/>
            <a:ext cx="1849438" cy="946150"/>
          </a:xfrm>
          <a:prstGeom prst="rect">
            <a:avLst/>
          </a:prstGeom>
          <a:noFill/>
          <a:ln w="25400">
            <a:noFill/>
            <a:miter lim="800000"/>
            <a:headEnd/>
            <a:tailEnd/>
          </a:ln>
          <a:effectLst/>
        </p:spPr>
        <p:txBody>
          <a:bodyPr wrap="none">
            <a:spAutoFit/>
          </a:bodyPr>
          <a:lstStyle/>
          <a:p>
            <a:r>
              <a:rPr lang="en-US" sz="2800"/>
              <a:t>party</a:t>
            </a:r>
          </a:p>
          <a:p>
            <a:r>
              <a:rPr lang="en-US" sz="2800"/>
              <a:t>affiliation</a:t>
            </a:r>
          </a:p>
        </p:txBody>
      </p:sp>
      <p:sp>
        <p:nvSpPr>
          <p:cNvPr id="884749" name="Text Box 13"/>
          <p:cNvSpPr txBox="1">
            <a:spLocks noChangeArrowheads="1"/>
          </p:cNvSpPr>
          <p:nvPr/>
        </p:nvSpPr>
        <p:spPr bwMode="auto">
          <a:xfrm>
            <a:off x="5165725" y="5043488"/>
            <a:ext cx="1844675" cy="519112"/>
          </a:xfrm>
          <a:prstGeom prst="rect">
            <a:avLst/>
          </a:prstGeom>
          <a:noFill/>
          <a:ln w="25400">
            <a:noFill/>
            <a:miter lim="800000"/>
            <a:headEnd/>
            <a:tailEnd/>
          </a:ln>
          <a:effectLst/>
        </p:spPr>
        <p:txBody>
          <a:bodyPr wrap="none">
            <a:spAutoFit/>
          </a:bodyPr>
          <a:lstStyle/>
          <a:p>
            <a:r>
              <a:rPr lang="en-US" sz="2800"/>
              <a:t>last voted</a:t>
            </a:r>
          </a:p>
        </p:txBody>
      </p:sp>
      <p:sp>
        <p:nvSpPr>
          <p:cNvPr id="884750" name="Text Box 14"/>
          <p:cNvSpPr txBox="1">
            <a:spLocks noChangeArrowheads="1"/>
          </p:cNvSpPr>
          <p:nvPr/>
        </p:nvSpPr>
        <p:spPr bwMode="auto">
          <a:xfrm>
            <a:off x="1547813" y="2143125"/>
            <a:ext cx="1674812" cy="519113"/>
          </a:xfrm>
          <a:prstGeom prst="rect">
            <a:avLst/>
          </a:prstGeom>
          <a:noFill/>
          <a:ln w="25400">
            <a:noFill/>
            <a:miter lim="800000"/>
            <a:headEnd/>
            <a:tailEnd/>
          </a:ln>
          <a:effectLst/>
        </p:spPr>
        <p:txBody>
          <a:bodyPr wrap="none">
            <a:spAutoFit/>
          </a:bodyPr>
          <a:lstStyle/>
          <a:p>
            <a:r>
              <a:rPr lang="en-US" sz="2800"/>
              <a:t>ethnicity</a:t>
            </a:r>
          </a:p>
        </p:txBody>
      </p:sp>
      <p:sp>
        <p:nvSpPr>
          <p:cNvPr id="884751" name="Text Box 15"/>
          <p:cNvSpPr txBox="1">
            <a:spLocks noChangeArrowheads="1"/>
          </p:cNvSpPr>
          <p:nvPr/>
        </p:nvSpPr>
        <p:spPr bwMode="auto">
          <a:xfrm>
            <a:off x="1084263" y="2827338"/>
            <a:ext cx="1760537" cy="519112"/>
          </a:xfrm>
          <a:prstGeom prst="rect">
            <a:avLst/>
          </a:prstGeom>
          <a:noFill/>
          <a:ln w="25400">
            <a:noFill/>
            <a:miter lim="800000"/>
            <a:headEnd/>
            <a:tailEnd/>
          </a:ln>
          <a:effectLst/>
        </p:spPr>
        <p:txBody>
          <a:bodyPr wrap="none">
            <a:spAutoFit/>
          </a:bodyPr>
          <a:lstStyle/>
          <a:p>
            <a:r>
              <a:rPr lang="en-US" sz="2800"/>
              <a:t>visit date</a:t>
            </a:r>
          </a:p>
        </p:txBody>
      </p:sp>
      <p:sp>
        <p:nvSpPr>
          <p:cNvPr id="884752" name="Text Box 16"/>
          <p:cNvSpPr txBox="1">
            <a:spLocks noChangeArrowheads="1"/>
          </p:cNvSpPr>
          <p:nvPr/>
        </p:nvSpPr>
        <p:spPr bwMode="auto">
          <a:xfrm>
            <a:off x="1093788" y="3365500"/>
            <a:ext cx="1684337" cy="519113"/>
          </a:xfrm>
          <a:prstGeom prst="rect">
            <a:avLst/>
          </a:prstGeom>
          <a:noFill/>
          <a:ln w="25400">
            <a:noFill/>
            <a:miter lim="800000"/>
            <a:headEnd/>
            <a:tailEnd/>
          </a:ln>
          <a:effectLst/>
        </p:spPr>
        <p:txBody>
          <a:bodyPr wrap="none">
            <a:spAutoFit/>
          </a:bodyPr>
          <a:lstStyle/>
          <a:p>
            <a:r>
              <a:rPr lang="en-US" sz="2800"/>
              <a:t>diagnosis</a:t>
            </a:r>
          </a:p>
        </p:txBody>
      </p:sp>
      <p:sp>
        <p:nvSpPr>
          <p:cNvPr id="884753" name="Text Box 17"/>
          <p:cNvSpPr txBox="1">
            <a:spLocks noChangeArrowheads="1"/>
          </p:cNvSpPr>
          <p:nvPr/>
        </p:nvSpPr>
        <p:spPr bwMode="auto">
          <a:xfrm>
            <a:off x="1136650" y="3908425"/>
            <a:ext cx="1871663" cy="519113"/>
          </a:xfrm>
          <a:prstGeom prst="rect">
            <a:avLst/>
          </a:prstGeom>
          <a:noFill/>
          <a:ln w="25400">
            <a:noFill/>
            <a:miter lim="800000"/>
            <a:headEnd/>
            <a:tailEnd/>
          </a:ln>
          <a:effectLst/>
        </p:spPr>
        <p:txBody>
          <a:bodyPr wrap="none">
            <a:spAutoFit/>
          </a:bodyPr>
          <a:lstStyle/>
          <a:p>
            <a:r>
              <a:rPr lang="en-US" sz="2800"/>
              <a:t>procedure</a:t>
            </a:r>
          </a:p>
        </p:txBody>
      </p:sp>
      <p:sp>
        <p:nvSpPr>
          <p:cNvPr id="884754" name="Text Box 18"/>
          <p:cNvSpPr txBox="1">
            <a:spLocks noChangeArrowheads="1"/>
          </p:cNvSpPr>
          <p:nvPr/>
        </p:nvSpPr>
        <p:spPr bwMode="auto">
          <a:xfrm>
            <a:off x="1236663" y="4408488"/>
            <a:ext cx="1971675" cy="519112"/>
          </a:xfrm>
          <a:prstGeom prst="rect">
            <a:avLst/>
          </a:prstGeom>
          <a:noFill/>
          <a:ln w="25400">
            <a:noFill/>
            <a:miter lim="800000"/>
            <a:headEnd/>
            <a:tailEnd/>
          </a:ln>
          <a:effectLst/>
        </p:spPr>
        <p:txBody>
          <a:bodyPr wrap="none">
            <a:spAutoFit/>
          </a:bodyPr>
          <a:lstStyle/>
          <a:p>
            <a:r>
              <a:rPr lang="en-US" sz="2800"/>
              <a:t>medication</a:t>
            </a:r>
          </a:p>
        </p:txBody>
      </p:sp>
      <p:sp>
        <p:nvSpPr>
          <p:cNvPr id="884755" name="Text Box 19"/>
          <p:cNvSpPr txBox="1">
            <a:spLocks noChangeArrowheads="1"/>
          </p:cNvSpPr>
          <p:nvPr/>
        </p:nvSpPr>
        <p:spPr bwMode="auto">
          <a:xfrm>
            <a:off x="1447800" y="4783138"/>
            <a:ext cx="2219325" cy="519112"/>
          </a:xfrm>
          <a:prstGeom prst="rect">
            <a:avLst/>
          </a:prstGeom>
          <a:noFill/>
          <a:ln w="25400">
            <a:noFill/>
            <a:miter lim="800000"/>
            <a:headEnd/>
            <a:tailEnd/>
          </a:ln>
          <a:effectLst/>
        </p:spPr>
        <p:txBody>
          <a:bodyPr wrap="none">
            <a:spAutoFit/>
          </a:bodyPr>
          <a:lstStyle/>
          <a:p>
            <a:r>
              <a:rPr lang="en-US" sz="2800"/>
              <a:t>total charge</a:t>
            </a:r>
          </a:p>
        </p:txBody>
      </p:sp>
      <p:sp>
        <p:nvSpPr>
          <p:cNvPr id="23" name="TextBox 22"/>
          <p:cNvSpPr txBox="1"/>
          <p:nvPr/>
        </p:nvSpPr>
        <p:spPr>
          <a:xfrm>
            <a:off x="6680722" y="1676400"/>
            <a:ext cx="2375971" cy="954107"/>
          </a:xfrm>
          <a:prstGeom prst="rect">
            <a:avLst/>
          </a:prstGeom>
          <a:noFill/>
        </p:spPr>
        <p:txBody>
          <a:bodyPr wrap="none" rtlCol="0">
            <a:spAutoFit/>
          </a:bodyPr>
          <a:lstStyle/>
          <a:p>
            <a:pPr algn="r"/>
            <a:r>
              <a:rPr lang="en-US" sz="2800" dirty="0" smtClean="0">
                <a:solidFill>
                  <a:srgbClr val="FF0000"/>
                </a:solidFill>
              </a:rPr>
              <a:t>voter registration</a:t>
            </a:r>
          </a:p>
          <a:p>
            <a:pPr algn="r"/>
            <a:r>
              <a:rPr lang="en-US" sz="2800" dirty="0" smtClean="0">
                <a:solidFill>
                  <a:srgbClr val="FF0000"/>
                </a:solidFill>
              </a:rPr>
              <a:t>data </a:t>
            </a:r>
            <a:endParaRPr lang="en-US" sz="2800" dirty="0"/>
          </a:p>
        </p:txBody>
      </p:sp>
      <p:sp>
        <p:nvSpPr>
          <p:cNvPr id="26" name="TextBox 25"/>
          <p:cNvSpPr txBox="1"/>
          <p:nvPr/>
        </p:nvSpPr>
        <p:spPr>
          <a:xfrm>
            <a:off x="228600" y="1534180"/>
            <a:ext cx="1526380" cy="523220"/>
          </a:xfrm>
          <a:prstGeom prst="rect">
            <a:avLst/>
          </a:prstGeom>
          <a:noFill/>
        </p:spPr>
        <p:txBody>
          <a:bodyPr wrap="none" rtlCol="0">
            <a:spAutoFit/>
          </a:bodyPr>
          <a:lstStyle/>
          <a:p>
            <a:r>
              <a:rPr lang="en-US" sz="2800" dirty="0" smtClean="0">
                <a:solidFill>
                  <a:srgbClr val="0070C0"/>
                </a:solidFill>
              </a:rPr>
              <a:t>HMO data</a:t>
            </a:r>
            <a:endParaRPr lang="en-US" sz="2800" dirty="0">
              <a:solidFill>
                <a:srgbClr val="0070C0"/>
              </a:solidFill>
            </a:endParaRPr>
          </a:p>
        </p:txBody>
      </p:sp>
      <p:sp>
        <p:nvSpPr>
          <p:cNvPr id="2" name="TextBox 1"/>
          <p:cNvSpPr txBox="1"/>
          <p:nvPr/>
        </p:nvSpPr>
        <p:spPr>
          <a:xfrm>
            <a:off x="586960" y="6323153"/>
            <a:ext cx="1176925" cy="369332"/>
          </a:xfrm>
          <a:prstGeom prst="rect">
            <a:avLst/>
          </a:prstGeom>
          <a:noFill/>
        </p:spPr>
        <p:txBody>
          <a:bodyPr wrap="none" rtlCol="0">
            <a:spAutoFit/>
          </a:bodyPr>
          <a:lstStyle/>
          <a:p>
            <a:r>
              <a:rPr lang="en-US" dirty="0" smtClean="0"/>
              <a:t>Sweeney97</a:t>
            </a:r>
            <a:endParaRPr lang="en-US" dirty="0"/>
          </a:p>
        </p:txBody>
      </p:sp>
    </p:spTree>
    <p:extLst>
      <p:ext uri="{BB962C8B-B14F-4D97-AF65-F5344CB8AC3E}">
        <p14:creationId xmlns:p14="http://schemas.microsoft.com/office/powerpoint/2010/main" val="37072500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p:txBody>
          <a:bodyPr>
            <a:normAutofit/>
          </a:bodyPr>
          <a:lstStyle/>
          <a:p>
            <a:r>
              <a:rPr lang="en-US" sz="4800" dirty="0" smtClean="0">
                <a:solidFill>
                  <a:schemeClr val="tx1"/>
                </a:solidFill>
              </a:rPr>
              <a:t>William Weld’s Medical Records</a:t>
            </a:r>
            <a:endParaRPr lang="en-US" sz="4800" dirty="0">
              <a:solidFill>
                <a:schemeClr val="tx1"/>
              </a:solidFill>
            </a:endParaRPr>
          </a:p>
        </p:txBody>
      </p:sp>
      <p:sp>
        <p:nvSpPr>
          <p:cNvPr id="884740" name="Oval 4"/>
          <p:cNvSpPr>
            <a:spLocks noChangeArrowheads="1"/>
          </p:cNvSpPr>
          <p:nvPr/>
        </p:nvSpPr>
        <p:spPr bwMode="auto">
          <a:xfrm>
            <a:off x="809625" y="1654175"/>
            <a:ext cx="4400550" cy="4195763"/>
          </a:xfrm>
          <a:prstGeom prst="ellipse">
            <a:avLst/>
          </a:prstGeom>
          <a:noFill/>
          <a:ln w="25400">
            <a:solidFill>
              <a:srgbClr val="0070C0"/>
            </a:solidFill>
            <a:round/>
            <a:headEnd/>
            <a:tailEnd/>
          </a:ln>
          <a:effectLst/>
        </p:spPr>
        <p:txBody>
          <a:bodyPr anchor="ctr">
            <a:spAutoFit/>
          </a:bodyPr>
          <a:lstStyle/>
          <a:p>
            <a:endParaRPr lang="en-US"/>
          </a:p>
        </p:txBody>
      </p:sp>
      <p:sp>
        <p:nvSpPr>
          <p:cNvPr id="884741" name="Oval 5"/>
          <p:cNvSpPr>
            <a:spLocks noChangeArrowheads="1"/>
          </p:cNvSpPr>
          <p:nvPr/>
        </p:nvSpPr>
        <p:spPr bwMode="auto">
          <a:xfrm>
            <a:off x="3333750" y="1806575"/>
            <a:ext cx="4400550" cy="4195763"/>
          </a:xfrm>
          <a:prstGeom prst="ellipse">
            <a:avLst/>
          </a:prstGeom>
          <a:noFill/>
          <a:ln w="25400">
            <a:solidFill>
              <a:srgbClr val="FF0000"/>
            </a:solidFill>
            <a:round/>
            <a:headEnd/>
            <a:tailEnd/>
          </a:ln>
          <a:effectLst/>
        </p:spPr>
        <p:txBody>
          <a:bodyPr anchor="ctr">
            <a:spAutoFit/>
          </a:bodyPr>
          <a:lstStyle/>
          <a:p>
            <a:endParaRPr lang="en-US"/>
          </a:p>
        </p:txBody>
      </p:sp>
      <p:sp>
        <p:nvSpPr>
          <p:cNvPr id="884742" name="Text Box 6"/>
          <p:cNvSpPr txBox="1">
            <a:spLocks noChangeArrowheads="1"/>
          </p:cNvSpPr>
          <p:nvPr/>
        </p:nvSpPr>
        <p:spPr bwMode="auto">
          <a:xfrm>
            <a:off x="4030663" y="2692400"/>
            <a:ext cx="809625" cy="519113"/>
          </a:xfrm>
          <a:prstGeom prst="rect">
            <a:avLst/>
          </a:prstGeom>
          <a:noFill/>
          <a:ln w="25400">
            <a:noFill/>
            <a:miter lim="800000"/>
            <a:headEnd/>
            <a:tailEnd/>
          </a:ln>
          <a:effectLst/>
        </p:spPr>
        <p:txBody>
          <a:bodyPr wrap="none">
            <a:spAutoFit/>
          </a:bodyPr>
          <a:lstStyle/>
          <a:p>
            <a:r>
              <a:rPr lang="en-US" sz="2800"/>
              <a:t>ZIP</a:t>
            </a:r>
          </a:p>
        </p:txBody>
      </p:sp>
      <p:sp>
        <p:nvSpPr>
          <p:cNvPr id="884743" name="Text Box 7"/>
          <p:cNvSpPr txBox="1">
            <a:spLocks noChangeArrowheads="1"/>
          </p:cNvSpPr>
          <p:nvPr/>
        </p:nvSpPr>
        <p:spPr bwMode="auto">
          <a:xfrm>
            <a:off x="3938588" y="3435350"/>
            <a:ext cx="1039812" cy="946150"/>
          </a:xfrm>
          <a:prstGeom prst="rect">
            <a:avLst/>
          </a:prstGeom>
          <a:noFill/>
          <a:ln w="25400">
            <a:noFill/>
            <a:miter lim="800000"/>
            <a:headEnd/>
            <a:tailEnd/>
          </a:ln>
          <a:effectLst/>
        </p:spPr>
        <p:txBody>
          <a:bodyPr wrap="none">
            <a:spAutoFit/>
          </a:bodyPr>
          <a:lstStyle/>
          <a:p>
            <a:r>
              <a:rPr lang="en-US" sz="2800"/>
              <a:t>birth</a:t>
            </a:r>
          </a:p>
          <a:p>
            <a:r>
              <a:rPr lang="en-US" sz="2800"/>
              <a:t>date</a:t>
            </a:r>
          </a:p>
        </p:txBody>
      </p:sp>
      <p:sp>
        <p:nvSpPr>
          <p:cNvPr id="884744" name="Text Box 8"/>
          <p:cNvSpPr txBox="1">
            <a:spLocks noChangeArrowheads="1"/>
          </p:cNvSpPr>
          <p:nvPr/>
        </p:nvSpPr>
        <p:spPr bwMode="auto">
          <a:xfrm>
            <a:off x="3938588" y="4405313"/>
            <a:ext cx="762000" cy="519112"/>
          </a:xfrm>
          <a:prstGeom prst="rect">
            <a:avLst/>
          </a:prstGeom>
          <a:noFill/>
          <a:ln w="25400">
            <a:noFill/>
            <a:miter lim="800000"/>
            <a:headEnd/>
            <a:tailEnd/>
          </a:ln>
          <a:effectLst/>
        </p:spPr>
        <p:txBody>
          <a:bodyPr wrap="none">
            <a:spAutoFit/>
          </a:bodyPr>
          <a:lstStyle/>
          <a:p>
            <a:r>
              <a:rPr lang="en-US" sz="2800"/>
              <a:t>sex</a:t>
            </a:r>
          </a:p>
        </p:txBody>
      </p:sp>
      <p:sp>
        <p:nvSpPr>
          <p:cNvPr id="884745" name="Text Box 9"/>
          <p:cNvSpPr txBox="1">
            <a:spLocks noChangeArrowheads="1"/>
          </p:cNvSpPr>
          <p:nvPr/>
        </p:nvSpPr>
        <p:spPr bwMode="auto">
          <a:xfrm>
            <a:off x="5292725" y="2025650"/>
            <a:ext cx="1023938" cy="519113"/>
          </a:xfrm>
          <a:prstGeom prst="rect">
            <a:avLst/>
          </a:prstGeom>
          <a:noFill/>
          <a:ln w="25400">
            <a:noFill/>
            <a:miter lim="800000"/>
            <a:headEnd/>
            <a:tailEnd/>
          </a:ln>
          <a:effectLst/>
        </p:spPr>
        <p:txBody>
          <a:bodyPr wrap="none">
            <a:spAutoFit/>
          </a:bodyPr>
          <a:lstStyle/>
          <a:p>
            <a:r>
              <a:rPr lang="en-US" sz="2800"/>
              <a:t>name</a:t>
            </a:r>
          </a:p>
        </p:txBody>
      </p:sp>
      <p:sp>
        <p:nvSpPr>
          <p:cNvPr id="884746" name="Text Box 10"/>
          <p:cNvSpPr txBox="1">
            <a:spLocks noChangeArrowheads="1"/>
          </p:cNvSpPr>
          <p:nvPr/>
        </p:nvSpPr>
        <p:spPr bwMode="auto">
          <a:xfrm>
            <a:off x="5286375" y="2527300"/>
            <a:ext cx="1498600" cy="519113"/>
          </a:xfrm>
          <a:prstGeom prst="rect">
            <a:avLst/>
          </a:prstGeom>
          <a:noFill/>
          <a:ln w="25400">
            <a:noFill/>
            <a:miter lim="800000"/>
            <a:headEnd/>
            <a:tailEnd/>
          </a:ln>
          <a:effectLst/>
        </p:spPr>
        <p:txBody>
          <a:bodyPr wrap="none">
            <a:spAutoFit/>
          </a:bodyPr>
          <a:lstStyle/>
          <a:p>
            <a:r>
              <a:rPr lang="en-US" sz="2800"/>
              <a:t>address</a:t>
            </a:r>
          </a:p>
        </p:txBody>
      </p:sp>
      <p:sp>
        <p:nvSpPr>
          <p:cNvPr id="884747" name="Text Box 11"/>
          <p:cNvSpPr txBox="1">
            <a:spLocks noChangeArrowheads="1"/>
          </p:cNvSpPr>
          <p:nvPr/>
        </p:nvSpPr>
        <p:spPr bwMode="auto">
          <a:xfrm>
            <a:off x="5243513" y="3173413"/>
            <a:ext cx="1690687" cy="519112"/>
          </a:xfrm>
          <a:prstGeom prst="rect">
            <a:avLst/>
          </a:prstGeom>
          <a:noFill/>
          <a:ln w="25400">
            <a:noFill/>
            <a:miter lim="800000"/>
            <a:headEnd/>
            <a:tailEnd/>
          </a:ln>
          <a:effectLst/>
        </p:spPr>
        <p:txBody>
          <a:bodyPr wrap="none">
            <a:spAutoFit/>
          </a:bodyPr>
          <a:lstStyle/>
          <a:p>
            <a:r>
              <a:rPr lang="en-US" sz="2800"/>
              <a:t>date reg.</a:t>
            </a:r>
          </a:p>
        </p:txBody>
      </p:sp>
      <p:sp>
        <p:nvSpPr>
          <p:cNvPr id="884748" name="Text Box 12"/>
          <p:cNvSpPr txBox="1">
            <a:spLocks noChangeArrowheads="1"/>
          </p:cNvSpPr>
          <p:nvPr/>
        </p:nvSpPr>
        <p:spPr bwMode="auto">
          <a:xfrm>
            <a:off x="5286375" y="3997325"/>
            <a:ext cx="1849438" cy="946150"/>
          </a:xfrm>
          <a:prstGeom prst="rect">
            <a:avLst/>
          </a:prstGeom>
          <a:noFill/>
          <a:ln w="25400">
            <a:noFill/>
            <a:miter lim="800000"/>
            <a:headEnd/>
            <a:tailEnd/>
          </a:ln>
          <a:effectLst/>
        </p:spPr>
        <p:txBody>
          <a:bodyPr wrap="none">
            <a:spAutoFit/>
          </a:bodyPr>
          <a:lstStyle/>
          <a:p>
            <a:r>
              <a:rPr lang="en-US" sz="2800"/>
              <a:t>party</a:t>
            </a:r>
          </a:p>
          <a:p>
            <a:r>
              <a:rPr lang="en-US" sz="2800"/>
              <a:t>affiliation</a:t>
            </a:r>
          </a:p>
        </p:txBody>
      </p:sp>
      <p:sp>
        <p:nvSpPr>
          <p:cNvPr id="884749" name="Text Box 13"/>
          <p:cNvSpPr txBox="1">
            <a:spLocks noChangeArrowheads="1"/>
          </p:cNvSpPr>
          <p:nvPr/>
        </p:nvSpPr>
        <p:spPr bwMode="auto">
          <a:xfrm>
            <a:off x="5165725" y="5043488"/>
            <a:ext cx="1844675" cy="519112"/>
          </a:xfrm>
          <a:prstGeom prst="rect">
            <a:avLst/>
          </a:prstGeom>
          <a:noFill/>
          <a:ln w="25400">
            <a:noFill/>
            <a:miter lim="800000"/>
            <a:headEnd/>
            <a:tailEnd/>
          </a:ln>
          <a:effectLst/>
        </p:spPr>
        <p:txBody>
          <a:bodyPr wrap="none">
            <a:spAutoFit/>
          </a:bodyPr>
          <a:lstStyle/>
          <a:p>
            <a:r>
              <a:rPr lang="en-US" sz="2800"/>
              <a:t>last voted</a:t>
            </a:r>
          </a:p>
        </p:txBody>
      </p:sp>
      <p:sp>
        <p:nvSpPr>
          <p:cNvPr id="884750" name="Text Box 14"/>
          <p:cNvSpPr txBox="1">
            <a:spLocks noChangeArrowheads="1"/>
          </p:cNvSpPr>
          <p:nvPr/>
        </p:nvSpPr>
        <p:spPr bwMode="auto">
          <a:xfrm>
            <a:off x="1547813" y="2143125"/>
            <a:ext cx="1674812" cy="519113"/>
          </a:xfrm>
          <a:prstGeom prst="rect">
            <a:avLst/>
          </a:prstGeom>
          <a:noFill/>
          <a:ln w="25400">
            <a:noFill/>
            <a:miter lim="800000"/>
            <a:headEnd/>
            <a:tailEnd/>
          </a:ln>
          <a:effectLst/>
        </p:spPr>
        <p:txBody>
          <a:bodyPr wrap="none">
            <a:spAutoFit/>
          </a:bodyPr>
          <a:lstStyle/>
          <a:p>
            <a:r>
              <a:rPr lang="en-US" sz="2800"/>
              <a:t>ethnicity</a:t>
            </a:r>
          </a:p>
        </p:txBody>
      </p:sp>
      <p:sp>
        <p:nvSpPr>
          <p:cNvPr id="884751" name="Text Box 15"/>
          <p:cNvSpPr txBox="1">
            <a:spLocks noChangeArrowheads="1"/>
          </p:cNvSpPr>
          <p:nvPr/>
        </p:nvSpPr>
        <p:spPr bwMode="auto">
          <a:xfrm>
            <a:off x="1084263" y="2827338"/>
            <a:ext cx="1760537" cy="519112"/>
          </a:xfrm>
          <a:prstGeom prst="rect">
            <a:avLst/>
          </a:prstGeom>
          <a:noFill/>
          <a:ln w="25400">
            <a:noFill/>
            <a:miter lim="800000"/>
            <a:headEnd/>
            <a:tailEnd/>
          </a:ln>
          <a:effectLst/>
        </p:spPr>
        <p:txBody>
          <a:bodyPr wrap="none">
            <a:spAutoFit/>
          </a:bodyPr>
          <a:lstStyle/>
          <a:p>
            <a:r>
              <a:rPr lang="en-US" sz="2800"/>
              <a:t>visit date</a:t>
            </a:r>
          </a:p>
        </p:txBody>
      </p:sp>
      <p:sp>
        <p:nvSpPr>
          <p:cNvPr id="884752" name="Text Box 16"/>
          <p:cNvSpPr txBox="1">
            <a:spLocks noChangeArrowheads="1"/>
          </p:cNvSpPr>
          <p:nvPr/>
        </p:nvSpPr>
        <p:spPr bwMode="auto">
          <a:xfrm>
            <a:off x="1093788" y="3365500"/>
            <a:ext cx="1684337" cy="519113"/>
          </a:xfrm>
          <a:prstGeom prst="rect">
            <a:avLst/>
          </a:prstGeom>
          <a:noFill/>
          <a:ln w="25400">
            <a:noFill/>
            <a:miter lim="800000"/>
            <a:headEnd/>
            <a:tailEnd/>
          </a:ln>
          <a:effectLst/>
        </p:spPr>
        <p:txBody>
          <a:bodyPr wrap="none">
            <a:spAutoFit/>
          </a:bodyPr>
          <a:lstStyle/>
          <a:p>
            <a:r>
              <a:rPr lang="en-US" sz="2800"/>
              <a:t>diagnosis</a:t>
            </a:r>
          </a:p>
        </p:txBody>
      </p:sp>
      <p:sp>
        <p:nvSpPr>
          <p:cNvPr id="884753" name="Text Box 17"/>
          <p:cNvSpPr txBox="1">
            <a:spLocks noChangeArrowheads="1"/>
          </p:cNvSpPr>
          <p:nvPr/>
        </p:nvSpPr>
        <p:spPr bwMode="auto">
          <a:xfrm>
            <a:off x="1136650" y="3908425"/>
            <a:ext cx="1871663" cy="519113"/>
          </a:xfrm>
          <a:prstGeom prst="rect">
            <a:avLst/>
          </a:prstGeom>
          <a:noFill/>
          <a:ln w="25400">
            <a:noFill/>
            <a:miter lim="800000"/>
            <a:headEnd/>
            <a:tailEnd/>
          </a:ln>
          <a:effectLst/>
        </p:spPr>
        <p:txBody>
          <a:bodyPr wrap="none">
            <a:spAutoFit/>
          </a:bodyPr>
          <a:lstStyle/>
          <a:p>
            <a:r>
              <a:rPr lang="en-US" sz="2800"/>
              <a:t>procedure</a:t>
            </a:r>
          </a:p>
        </p:txBody>
      </p:sp>
      <p:sp>
        <p:nvSpPr>
          <p:cNvPr id="884754" name="Text Box 18"/>
          <p:cNvSpPr txBox="1">
            <a:spLocks noChangeArrowheads="1"/>
          </p:cNvSpPr>
          <p:nvPr/>
        </p:nvSpPr>
        <p:spPr bwMode="auto">
          <a:xfrm>
            <a:off x="1236663" y="4408488"/>
            <a:ext cx="1971675" cy="519112"/>
          </a:xfrm>
          <a:prstGeom prst="rect">
            <a:avLst/>
          </a:prstGeom>
          <a:noFill/>
          <a:ln w="25400">
            <a:noFill/>
            <a:miter lim="800000"/>
            <a:headEnd/>
            <a:tailEnd/>
          </a:ln>
          <a:effectLst/>
        </p:spPr>
        <p:txBody>
          <a:bodyPr wrap="none">
            <a:spAutoFit/>
          </a:bodyPr>
          <a:lstStyle/>
          <a:p>
            <a:r>
              <a:rPr lang="en-US" sz="2800"/>
              <a:t>medication</a:t>
            </a:r>
          </a:p>
        </p:txBody>
      </p:sp>
      <p:sp>
        <p:nvSpPr>
          <p:cNvPr id="884755" name="Text Box 19"/>
          <p:cNvSpPr txBox="1">
            <a:spLocks noChangeArrowheads="1"/>
          </p:cNvSpPr>
          <p:nvPr/>
        </p:nvSpPr>
        <p:spPr bwMode="auto">
          <a:xfrm>
            <a:off x="1447800" y="4783138"/>
            <a:ext cx="2219325" cy="519112"/>
          </a:xfrm>
          <a:prstGeom prst="rect">
            <a:avLst/>
          </a:prstGeom>
          <a:noFill/>
          <a:ln w="25400">
            <a:noFill/>
            <a:miter lim="800000"/>
            <a:headEnd/>
            <a:tailEnd/>
          </a:ln>
          <a:effectLst/>
        </p:spPr>
        <p:txBody>
          <a:bodyPr wrap="none">
            <a:spAutoFit/>
          </a:bodyPr>
          <a:lstStyle/>
          <a:p>
            <a:r>
              <a:rPr lang="en-US" sz="2800"/>
              <a:t>total charge</a:t>
            </a:r>
          </a:p>
        </p:txBody>
      </p:sp>
      <p:sp>
        <p:nvSpPr>
          <p:cNvPr id="23" name="TextBox 22"/>
          <p:cNvSpPr txBox="1"/>
          <p:nvPr/>
        </p:nvSpPr>
        <p:spPr>
          <a:xfrm>
            <a:off x="6680722" y="1676400"/>
            <a:ext cx="2375971" cy="954107"/>
          </a:xfrm>
          <a:prstGeom prst="rect">
            <a:avLst/>
          </a:prstGeom>
          <a:noFill/>
        </p:spPr>
        <p:txBody>
          <a:bodyPr wrap="none" rtlCol="0">
            <a:spAutoFit/>
          </a:bodyPr>
          <a:lstStyle/>
          <a:p>
            <a:pPr algn="r"/>
            <a:r>
              <a:rPr lang="en-US" sz="2800" dirty="0" smtClean="0">
                <a:solidFill>
                  <a:srgbClr val="FF0000"/>
                </a:solidFill>
              </a:rPr>
              <a:t>voter registration</a:t>
            </a:r>
          </a:p>
          <a:p>
            <a:pPr algn="r"/>
            <a:r>
              <a:rPr lang="en-US" sz="2800" dirty="0" smtClean="0">
                <a:solidFill>
                  <a:srgbClr val="FF0000"/>
                </a:solidFill>
              </a:rPr>
              <a:t>data </a:t>
            </a:r>
            <a:endParaRPr lang="en-US" sz="2800" dirty="0"/>
          </a:p>
        </p:txBody>
      </p:sp>
      <p:sp>
        <p:nvSpPr>
          <p:cNvPr id="26" name="TextBox 25"/>
          <p:cNvSpPr txBox="1"/>
          <p:nvPr/>
        </p:nvSpPr>
        <p:spPr>
          <a:xfrm>
            <a:off x="228600" y="1534180"/>
            <a:ext cx="1526380" cy="523220"/>
          </a:xfrm>
          <a:prstGeom prst="rect">
            <a:avLst/>
          </a:prstGeom>
          <a:noFill/>
        </p:spPr>
        <p:txBody>
          <a:bodyPr wrap="none" rtlCol="0">
            <a:spAutoFit/>
          </a:bodyPr>
          <a:lstStyle/>
          <a:p>
            <a:r>
              <a:rPr lang="en-US" sz="2800" dirty="0" smtClean="0">
                <a:solidFill>
                  <a:srgbClr val="0070C0"/>
                </a:solidFill>
              </a:rPr>
              <a:t>HMO data</a:t>
            </a:r>
            <a:endParaRPr lang="en-US" sz="2800" dirty="0">
              <a:solidFill>
                <a:srgbClr val="0070C0"/>
              </a:solidFill>
            </a:endParaRPr>
          </a:p>
        </p:txBody>
      </p:sp>
      <p:sp>
        <p:nvSpPr>
          <p:cNvPr id="21" name="Rectangle 20"/>
          <p:cNvSpPr/>
          <p:nvPr/>
        </p:nvSpPr>
        <p:spPr>
          <a:xfrm rot="19747198">
            <a:off x="2301439" y="2274141"/>
            <a:ext cx="4688325" cy="1754326"/>
          </a:xfrm>
          <a:prstGeom prst="rect">
            <a:avLst/>
          </a:prstGeom>
        </p:spPr>
        <p:style>
          <a:lnRef idx="2">
            <a:schemeClr val="accent1"/>
          </a:lnRef>
          <a:fillRef idx="1001">
            <a:schemeClr val="lt1"/>
          </a:fillRef>
          <a:effectRef idx="0">
            <a:schemeClr val="accent1"/>
          </a:effectRef>
          <a:fontRef idx="minor">
            <a:schemeClr val="dk1"/>
          </a:fontRef>
        </p:style>
        <p:txBody>
          <a:bodyPr wrap="squar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Can “name” by</a:t>
            </a:r>
          </a:p>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(zip, birth, sex)</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2" name="TextBox 21"/>
          <p:cNvSpPr txBox="1"/>
          <p:nvPr/>
        </p:nvSpPr>
        <p:spPr>
          <a:xfrm>
            <a:off x="586960" y="6323153"/>
            <a:ext cx="1176925" cy="369332"/>
          </a:xfrm>
          <a:prstGeom prst="rect">
            <a:avLst/>
          </a:prstGeom>
          <a:noFill/>
        </p:spPr>
        <p:txBody>
          <a:bodyPr wrap="none" rtlCol="0">
            <a:spAutoFit/>
          </a:bodyPr>
          <a:lstStyle/>
          <a:p>
            <a:r>
              <a:rPr lang="en-US" dirty="0" smtClean="0"/>
              <a:t>Sweeney97</a:t>
            </a:r>
            <a:endParaRPr lang="en-US" dirty="0"/>
          </a:p>
        </p:txBody>
      </p:sp>
    </p:spTree>
    <p:extLst>
      <p:ext uri="{BB962C8B-B14F-4D97-AF65-F5344CB8AC3E}">
        <p14:creationId xmlns:p14="http://schemas.microsoft.com/office/powerpoint/2010/main" val="13183012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C000"/>
                </a:solidFill>
              </a:rPr>
              <a:t>Name</a:t>
            </a:r>
            <a:r>
              <a:rPr lang="en-US" sz="2400" dirty="0" smtClean="0">
                <a:solidFill>
                  <a:schemeClr val="tx1"/>
                </a:solidFill>
              </a:rPr>
              <a:t> sex DOB</a:t>
            </a:r>
            <a:r>
              <a:rPr lang="en-US" sz="2400" dirty="0" smtClean="0">
                <a:solidFill>
                  <a:srgbClr val="FF0000"/>
                </a:solidFill>
              </a:rPr>
              <a:t> zip </a:t>
            </a:r>
            <a:r>
              <a:rPr lang="en-US" sz="2400" dirty="0" smtClean="0">
                <a:solidFill>
                  <a:schemeClr val="tx1"/>
                </a:solidFill>
              </a:rPr>
              <a:t>symptoms </a:t>
            </a:r>
            <a:r>
              <a:rPr lang="en-US" sz="2400" dirty="0" smtClean="0">
                <a:solidFill>
                  <a:srgbClr val="FF0000"/>
                </a:solidFill>
              </a:rPr>
              <a:t>previous admissions </a:t>
            </a:r>
            <a:r>
              <a:rPr lang="en-US" sz="2400" dirty="0" smtClean="0">
                <a:solidFill>
                  <a:schemeClr val="tx1"/>
                </a:solidFill>
              </a:rPr>
              <a:t>medications</a:t>
            </a:r>
            <a:r>
              <a:rPr lang="en-US" sz="2400" dirty="0">
                <a:solidFill>
                  <a:schemeClr val="tx1"/>
                </a:solidFill>
              </a:rPr>
              <a:t> </a:t>
            </a:r>
            <a:r>
              <a:rPr lang="en-US" sz="2400" dirty="0" smtClean="0">
                <a:solidFill>
                  <a:schemeClr val="tx1"/>
                </a:solidFill>
              </a:rPr>
              <a:t>family history …</a:t>
            </a:r>
            <a:endParaRPr lang="en-US" sz="2400" dirty="0">
              <a:solidFill>
                <a:schemeClr val="tx1"/>
              </a:solidFill>
            </a:endParaRPr>
          </a:p>
        </p:txBody>
      </p:sp>
      <p:sp>
        <p:nvSpPr>
          <p:cNvPr id="15" name="Oval Callout 14"/>
          <p:cNvSpPr/>
          <p:nvPr/>
        </p:nvSpPr>
        <p:spPr>
          <a:xfrm>
            <a:off x="3354020" y="2290575"/>
            <a:ext cx="914400" cy="612648"/>
          </a:xfrm>
          <a:prstGeom prst="wedgeEllipseCallout">
            <a:avLst>
              <a:gd name="adj1" fmla="val -146343"/>
              <a:gd name="adj2" fmla="val 21175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0000"/>
                </a:solidFill>
              </a:rPr>
              <a:t>?</a:t>
            </a:r>
            <a:endParaRPr lang="en-US" dirty="0">
              <a:solidFill>
                <a:srgbClr val="FF0000"/>
              </a:solidFill>
            </a:endParaRPr>
          </a:p>
        </p:txBody>
      </p:sp>
      <p:sp>
        <p:nvSpPr>
          <p:cNvPr id="13" name="Oval 12"/>
          <p:cNvSpPr/>
          <p:nvPr/>
        </p:nvSpPr>
        <p:spPr>
          <a:xfrm>
            <a:off x="1991570" y="3960265"/>
            <a:ext cx="758950" cy="5312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661260" y="3960265"/>
            <a:ext cx="2428640" cy="5312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Callout 17"/>
          <p:cNvSpPr/>
          <p:nvPr/>
        </p:nvSpPr>
        <p:spPr>
          <a:xfrm>
            <a:off x="3357680" y="2290575"/>
            <a:ext cx="914400" cy="612648"/>
          </a:xfrm>
          <a:prstGeom prst="wedgeEllipseCallout">
            <a:avLst>
              <a:gd name="adj1" fmla="val 75086"/>
              <a:gd name="adj2" fmla="val 21023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377515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C000"/>
                </a:solidFill>
              </a:rPr>
              <a:t>Name</a:t>
            </a:r>
            <a:r>
              <a:rPr lang="en-US" sz="2400" dirty="0" smtClean="0">
                <a:solidFill>
                  <a:schemeClr val="tx1"/>
                </a:solidFill>
              </a:rPr>
              <a:t> sex DOB</a:t>
            </a:r>
            <a:r>
              <a:rPr lang="en-US" sz="2400" dirty="0" smtClean="0">
                <a:solidFill>
                  <a:srgbClr val="FF0000"/>
                </a:solidFill>
              </a:rPr>
              <a:t> </a:t>
            </a:r>
            <a:r>
              <a:rPr lang="en-US" sz="2400" dirty="0" smtClean="0">
                <a:solidFill>
                  <a:schemeClr val="tx1"/>
                </a:solidFill>
              </a:rPr>
              <a:t>zip</a:t>
            </a:r>
            <a:r>
              <a:rPr lang="en-US" sz="2400" dirty="0" smtClean="0">
                <a:solidFill>
                  <a:srgbClr val="FF0000"/>
                </a:solidFill>
              </a:rPr>
              <a:t> </a:t>
            </a:r>
            <a:r>
              <a:rPr lang="en-US" sz="2400" dirty="0" smtClean="0">
                <a:solidFill>
                  <a:schemeClr val="tx1"/>
                </a:solidFill>
              </a:rPr>
              <a:t>symptoms </a:t>
            </a:r>
            <a:r>
              <a:rPr lang="en-US" sz="2400" dirty="0" smtClean="0">
                <a:solidFill>
                  <a:srgbClr val="FF0000"/>
                </a:solidFill>
              </a:rPr>
              <a:t>previous admissions </a:t>
            </a:r>
            <a:r>
              <a:rPr lang="en-US" sz="2400" dirty="0" smtClean="0">
                <a:solidFill>
                  <a:schemeClr val="tx1"/>
                </a:solidFill>
              </a:rPr>
              <a:t>medications</a:t>
            </a:r>
            <a:r>
              <a:rPr lang="en-US" sz="2400" dirty="0">
                <a:solidFill>
                  <a:schemeClr val="tx1"/>
                </a:solidFill>
              </a:rPr>
              <a:t> </a:t>
            </a:r>
            <a:r>
              <a:rPr lang="en-US" sz="2400" dirty="0" smtClean="0">
                <a:solidFill>
                  <a:srgbClr val="FF0000"/>
                </a:solidFill>
              </a:rPr>
              <a:t>family</a:t>
            </a:r>
            <a:r>
              <a:rPr lang="en-US" sz="2400" dirty="0" smtClean="0">
                <a:solidFill>
                  <a:schemeClr val="tx1"/>
                </a:solidFill>
              </a:rPr>
              <a:t> </a:t>
            </a:r>
            <a:r>
              <a:rPr lang="en-US" sz="2400" dirty="0" smtClean="0">
                <a:solidFill>
                  <a:srgbClr val="FF0000"/>
                </a:solidFill>
              </a:rPr>
              <a:t>history</a:t>
            </a:r>
            <a:r>
              <a:rPr lang="en-US" sz="2400" dirty="0" smtClean="0">
                <a:solidFill>
                  <a:schemeClr val="tx1"/>
                </a:solidFill>
              </a:rPr>
              <a:t> …</a:t>
            </a:r>
            <a:endParaRPr lang="en-US" sz="2400" dirty="0">
              <a:solidFill>
                <a:schemeClr val="tx1"/>
              </a:solidFill>
            </a:endParaRPr>
          </a:p>
        </p:txBody>
      </p:sp>
      <p:sp>
        <p:nvSpPr>
          <p:cNvPr id="15" name="Oval Callout 14"/>
          <p:cNvSpPr/>
          <p:nvPr/>
        </p:nvSpPr>
        <p:spPr>
          <a:xfrm>
            <a:off x="3354020" y="2290575"/>
            <a:ext cx="914400" cy="612648"/>
          </a:xfrm>
          <a:prstGeom prst="wedgeEllipseCallout">
            <a:avLst>
              <a:gd name="adj1" fmla="val 426106"/>
              <a:gd name="adj2" fmla="val 2148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0000"/>
                </a:solidFill>
              </a:rPr>
              <a:t>?</a:t>
            </a:r>
            <a:endParaRPr lang="en-US" dirty="0">
              <a:solidFill>
                <a:srgbClr val="FF0000"/>
              </a:solidFill>
            </a:endParaRPr>
          </a:p>
        </p:txBody>
      </p:sp>
      <p:sp>
        <p:nvSpPr>
          <p:cNvPr id="13" name="Oval 12"/>
          <p:cNvSpPr/>
          <p:nvPr/>
        </p:nvSpPr>
        <p:spPr>
          <a:xfrm>
            <a:off x="7380115" y="3960265"/>
            <a:ext cx="1593795" cy="5312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661260" y="3960265"/>
            <a:ext cx="2428640" cy="5312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Callout 17"/>
          <p:cNvSpPr/>
          <p:nvPr/>
        </p:nvSpPr>
        <p:spPr>
          <a:xfrm>
            <a:off x="3357680" y="2290575"/>
            <a:ext cx="914400" cy="612648"/>
          </a:xfrm>
          <a:prstGeom prst="wedgeEllipseCallout">
            <a:avLst>
              <a:gd name="adj1" fmla="val 75086"/>
              <a:gd name="adj2" fmla="val 21023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745035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endParaRPr lang="en-US" smtClean="0"/>
          </a:p>
        </p:txBody>
      </p:sp>
      <p:sp>
        <p:nvSpPr>
          <p:cNvPr id="2051" name="Rectangle 3"/>
          <p:cNvSpPr>
            <a:spLocks noGrp="1" noChangeArrowheads="1"/>
          </p:cNvSpPr>
          <p:nvPr>
            <p:ph type="subTitle" idx="1"/>
          </p:nvPr>
        </p:nvSpPr>
        <p:spPr/>
        <p:txBody>
          <a:bodyPr/>
          <a:lstStyle/>
          <a:p>
            <a:pPr eaLnBrk="1" hangingPunct="1"/>
            <a:endParaRPr lang="en-US" smtClean="0"/>
          </a:p>
        </p:txBody>
      </p:sp>
      <p:pic>
        <p:nvPicPr>
          <p:cNvPr id="2052" name="Picture 4"/>
          <p:cNvPicPr>
            <a:picLocks noChangeAspect="1" noChangeArrowheads="1"/>
          </p:cNvPicPr>
          <p:nvPr/>
        </p:nvPicPr>
        <p:blipFill>
          <a:blip r:embed="rId3" cstate="print"/>
          <a:srcRect/>
          <a:stretch>
            <a:fillRect/>
          </a:stretch>
        </p:blipFill>
        <p:spPr bwMode="auto">
          <a:xfrm>
            <a:off x="-685800" y="-381000"/>
            <a:ext cx="12192000" cy="9753600"/>
          </a:xfrm>
          <a:prstGeom prst="rect">
            <a:avLst/>
          </a:prstGeom>
          <a:noFill/>
          <a:ln w="9525">
            <a:noFill/>
            <a:miter lim="800000"/>
            <a:headEnd/>
            <a:tailEnd/>
          </a:ln>
        </p:spPr>
      </p:pic>
      <p:sp>
        <p:nvSpPr>
          <p:cNvPr id="6" name="TextBox 5"/>
          <p:cNvSpPr txBox="1"/>
          <p:nvPr/>
        </p:nvSpPr>
        <p:spPr>
          <a:xfrm>
            <a:off x="9996" y="6540695"/>
            <a:ext cx="2209259" cy="369332"/>
          </a:xfrm>
          <a:prstGeom prst="rect">
            <a:avLst/>
          </a:prstGeom>
          <a:solidFill>
            <a:schemeClr val="bg1"/>
          </a:solidFill>
        </p:spPr>
        <p:txBody>
          <a:bodyPr wrap="none" rtlCol="0">
            <a:spAutoFit/>
          </a:bodyPr>
          <a:lstStyle/>
          <a:p>
            <a:r>
              <a:rPr lang="en-US" dirty="0" smtClean="0"/>
              <a:t>NarayananShmatikov08</a:t>
            </a:r>
            <a:endParaRPr lang="en-US" dirty="0"/>
          </a:p>
        </p:txBody>
      </p:sp>
    </p:spTree>
    <p:extLst>
      <p:ext uri="{BB962C8B-B14F-4D97-AF65-F5344CB8AC3E}">
        <p14:creationId xmlns:p14="http://schemas.microsoft.com/office/powerpoint/2010/main" val="12578483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endParaRPr lang="en-US" smtClean="0"/>
          </a:p>
        </p:txBody>
      </p:sp>
      <p:sp>
        <p:nvSpPr>
          <p:cNvPr id="2051" name="Rectangle 3"/>
          <p:cNvSpPr>
            <a:spLocks noGrp="1" noChangeArrowheads="1"/>
          </p:cNvSpPr>
          <p:nvPr>
            <p:ph type="subTitle" idx="1"/>
          </p:nvPr>
        </p:nvSpPr>
        <p:spPr/>
        <p:txBody>
          <a:bodyPr/>
          <a:lstStyle/>
          <a:p>
            <a:pPr eaLnBrk="1" hangingPunct="1"/>
            <a:endParaRPr lang="en-US" smtClean="0"/>
          </a:p>
        </p:txBody>
      </p:sp>
      <p:pic>
        <p:nvPicPr>
          <p:cNvPr id="2052" name="Picture 4"/>
          <p:cNvPicPr>
            <a:picLocks noChangeAspect="1" noChangeArrowheads="1"/>
          </p:cNvPicPr>
          <p:nvPr/>
        </p:nvPicPr>
        <p:blipFill>
          <a:blip r:embed="rId3" cstate="print"/>
          <a:srcRect/>
          <a:stretch>
            <a:fillRect/>
          </a:stretch>
        </p:blipFill>
        <p:spPr bwMode="auto">
          <a:xfrm>
            <a:off x="-685800" y="-381000"/>
            <a:ext cx="12192000" cy="9753600"/>
          </a:xfrm>
          <a:prstGeom prst="rect">
            <a:avLst/>
          </a:prstGeom>
          <a:noFill/>
          <a:ln w="9525">
            <a:noFill/>
            <a:miter lim="800000"/>
            <a:headEnd/>
            <a:tailEnd/>
          </a:ln>
        </p:spPr>
      </p:pic>
      <p:sp>
        <p:nvSpPr>
          <p:cNvPr id="5" name="Rectangle 4"/>
          <p:cNvSpPr/>
          <p:nvPr/>
        </p:nvSpPr>
        <p:spPr>
          <a:xfrm rot="19747198">
            <a:off x="1918522" y="1736350"/>
            <a:ext cx="6107911" cy="2585323"/>
          </a:xfrm>
          <a:prstGeom prst="rect">
            <a:avLst/>
          </a:prstGeom>
        </p:spPr>
        <p:style>
          <a:lnRef idx="2">
            <a:schemeClr val="accent1"/>
          </a:lnRef>
          <a:fillRef idx="1001">
            <a:schemeClr val="lt1"/>
          </a:fillRef>
          <a:effectRef idx="0">
            <a:schemeClr val="accent1"/>
          </a:effectRef>
          <a:fontRef idx="minor">
            <a:schemeClr val="dk1"/>
          </a:fontRef>
        </p:style>
        <p:txBody>
          <a:bodyPr wrap="squar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Can “name” by 3</a:t>
            </a:r>
          </a:p>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(title, </a:t>
            </a:r>
            <a:r>
              <a:rPr lang="en-US" sz="5400"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approx</a:t>
            </a: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date) pairs</a:t>
            </a:r>
          </a:p>
        </p:txBody>
      </p:sp>
      <p:sp>
        <p:nvSpPr>
          <p:cNvPr id="8" name="TextBox 7"/>
          <p:cNvSpPr txBox="1"/>
          <p:nvPr/>
        </p:nvSpPr>
        <p:spPr>
          <a:xfrm>
            <a:off x="9996" y="6540695"/>
            <a:ext cx="2209259" cy="369332"/>
          </a:xfrm>
          <a:prstGeom prst="rect">
            <a:avLst/>
          </a:prstGeom>
          <a:solidFill>
            <a:schemeClr val="bg1"/>
          </a:solidFill>
        </p:spPr>
        <p:txBody>
          <a:bodyPr wrap="none" rtlCol="0">
            <a:spAutoFit/>
          </a:bodyPr>
          <a:lstStyle/>
          <a:p>
            <a:r>
              <a:rPr lang="en-US" dirty="0" smtClean="0"/>
              <a:t>NarayananShmatikov08</a:t>
            </a:r>
            <a:endParaRPr lang="en-US" dirty="0"/>
          </a:p>
        </p:txBody>
      </p:sp>
    </p:spTree>
    <p:extLst>
      <p:ext uri="{BB962C8B-B14F-4D97-AF65-F5344CB8AC3E}">
        <p14:creationId xmlns:p14="http://schemas.microsoft.com/office/powerpoint/2010/main" val="3806309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Re-ID Not the Only Worry</a:t>
            </a:r>
            <a:endParaRPr lang="en-US" sz="4800" dirty="0"/>
          </a:p>
        </p:txBody>
      </p:sp>
      <p:sp>
        <p:nvSpPr>
          <p:cNvPr id="5" name="Heart 4"/>
          <p:cNvSpPr/>
          <p:nvPr/>
        </p:nvSpPr>
        <p:spPr>
          <a:xfrm>
            <a:off x="-461158" y="2057400"/>
            <a:ext cx="2209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k</a:t>
            </a:r>
            <a:r>
              <a:rPr lang="en-US" sz="2400" dirty="0" smtClean="0"/>
              <a:t>-anonymity</a:t>
            </a:r>
            <a:endParaRPr lang="en-US" sz="2400" b="1" dirty="0">
              <a:solidFill>
                <a:schemeClr val="bg1"/>
              </a:solidFill>
            </a:endParaRPr>
          </a:p>
        </p:txBody>
      </p:sp>
      <p:grpSp>
        <p:nvGrpSpPr>
          <p:cNvPr id="9" name="Group 8"/>
          <p:cNvGrpSpPr/>
          <p:nvPr/>
        </p:nvGrpSpPr>
        <p:grpSpPr>
          <a:xfrm>
            <a:off x="457200" y="4849114"/>
            <a:ext cx="2977996" cy="1475486"/>
            <a:chOff x="4142465" y="3642362"/>
            <a:chExt cx="3132032" cy="231648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2465" y="3642362"/>
              <a:ext cx="3098800" cy="2316480"/>
            </a:xfrm>
            <a:prstGeom prst="rect">
              <a:avLst/>
            </a:prstGeom>
          </p:spPr>
        </p:pic>
        <p:sp>
          <p:nvSpPr>
            <p:cNvPr id="8" name="TextBox 7"/>
            <p:cNvSpPr txBox="1"/>
            <p:nvPr/>
          </p:nvSpPr>
          <p:spPr>
            <a:xfrm>
              <a:off x="4188810" y="4133883"/>
              <a:ext cx="3085687" cy="1014725"/>
            </a:xfrm>
            <a:prstGeom prst="rect">
              <a:avLst/>
            </a:prstGeom>
            <a:noFill/>
          </p:spPr>
          <p:txBody>
            <a:bodyPr wrap="square" rtlCol="0">
              <a:spAutoFit/>
            </a:bodyPr>
            <a:lstStyle/>
            <a:p>
              <a:r>
                <a:rPr lang="en-US" sz="3200" dirty="0" smtClean="0">
                  <a:solidFill>
                    <a:schemeClr val="bg1"/>
                  </a:solidFill>
                </a:rPr>
                <a:t>Break</a:t>
              </a:r>
              <a:r>
                <a:rPr lang="en-US" sz="2800" dirty="0" smtClean="0">
                  <a:solidFill>
                    <a:schemeClr val="bg1"/>
                  </a:solidFill>
                </a:rPr>
                <a:t> </a:t>
              </a:r>
              <a:r>
                <a:rPr lang="en-US" sz="3600" b="1" dirty="0" smtClean="0">
                  <a:solidFill>
                    <a:schemeClr val="bg1"/>
                  </a:solidFill>
                </a:rPr>
                <a:t>Definition</a:t>
              </a:r>
              <a:endParaRPr lang="en-US" sz="2800" b="1" dirty="0">
                <a:solidFill>
                  <a:schemeClr val="bg1"/>
                </a:solidFill>
              </a:endParaRPr>
            </a:p>
          </p:txBody>
        </p:sp>
      </p:grpSp>
      <p:sp>
        <p:nvSpPr>
          <p:cNvPr id="10" name="Curved Down Arrow 9"/>
          <p:cNvSpPr/>
          <p:nvPr/>
        </p:nvSpPr>
        <p:spPr>
          <a:xfrm rot="3561618">
            <a:off x="1443899" y="3417687"/>
            <a:ext cx="2325413"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Left Arrow 3"/>
          <p:cNvSpPr/>
          <p:nvPr/>
        </p:nvSpPr>
        <p:spPr>
          <a:xfrm rot="12643282">
            <a:off x="3655593" y="1480696"/>
            <a:ext cx="689359" cy="346301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Heart 12"/>
          <p:cNvSpPr/>
          <p:nvPr/>
        </p:nvSpPr>
        <p:spPr>
          <a:xfrm>
            <a:off x="4724400" y="1066800"/>
            <a:ext cx="2590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Mistral" panose="03090702030407020403" pitchFamily="66" charset="0"/>
              </a:rPr>
              <a:t>l</a:t>
            </a:r>
            <a:r>
              <a:rPr lang="en-US" sz="4000" dirty="0" smtClean="0"/>
              <a:t>-</a:t>
            </a:r>
            <a:r>
              <a:rPr lang="en-US" sz="2800" dirty="0" smtClean="0"/>
              <a:t>diversity</a:t>
            </a:r>
            <a:endParaRPr lang="en-US" sz="2000" b="1" dirty="0">
              <a:solidFill>
                <a:schemeClr val="bg1"/>
              </a:solidFill>
            </a:endParaRPr>
          </a:p>
        </p:txBody>
      </p:sp>
      <p:grpSp>
        <p:nvGrpSpPr>
          <p:cNvPr id="14" name="Group 13"/>
          <p:cNvGrpSpPr/>
          <p:nvPr/>
        </p:nvGrpSpPr>
        <p:grpSpPr>
          <a:xfrm>
            <a:off x="5486400" y="3782314"/>
            <a:ext cx="2337744" cy="1170686"/>
            <a:chOff x="4268945" y="4090416"/>
            <a:chExt cx="2458662" cy="183795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8945" y="4090416"/>
              <a:ext cx="2458662" cy="1837951"/>
            </a:xfrm>
            <a:prstGeom prst="rect">
              <a:avLst/>
            </a:prstGeom>
          </p:spPr>
        </p:pic>
        <p:sp>
          <p:nvSpPr>
            <p:cNvPr id="17" name="TextBox 16"/>
            <p:cNvSpPr txBox="1"/>
            <p:nvPr/>
          </p:nvSpPr>
          <p:spPr>
            <a:xfrm>
              <a:off x="4268947" y="4612412"/>
              <a:ext cx="2392002" cy="523220"/>
            </a:xfrm>
            <a:prstGeom prst="rect">
              <a:avLst/>
            </a:prstGeom>
            <a:noFill/>
          </p:spPr>
          <p:txBody>
            <a:bodyPr wrap="none" rtlCol="0">
              <a:spAutoFit/>
            </a:bodyPr>
            <a:lstStyle/>
            <a:p>
              <a:r>
                <a:rPr lang="en-US" sz="2800" dirty="0" smtClean="0">
                  <a:solidFill>
                    <a:schemeClr val="bg1"/>
                  </a:solidFill>
                </a:rPr>
                <a:t>Break </a:t>
              </a:r>
              <a:r>
                <a:rPr lang="en-US" sz="2800" b="1" dirty="0" smtClean="0">
                  <a:solidFill>
                    <a:schemeClr val="bg1"/>
                  </a:solidFill>
                </a:rPr>
                <a:t>Definition</a:t>
              </a:r>
              <a:endParaRPr lang="en-US" sz="2800" b="1" dirty="0">
                <a:solidFill>
                  <a:schemeClr val="bg1"/>
                </a:solidFill>
              </a:endParaRPr>
            </a:p>
          </p:txBody>
        </p:sp>
      </p:grpSp>
      <p:sp>
        <p:nvSpPr>
          <p:cNvPr id="15" name="Curved Down Arrow 14"/>
          <p:cNvSpPr/>
          <p:nvPr/>
        </p:nvSpPr>
        <p:spPr>
          <a:xfrm rot="4329722">
            <a:off x="6393138" y="2596619"/>
            <a:ext cx="1834953" cy="520559"/>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1371600" y="3124200"/>
            <a:ext cx="1447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algorithms satisfying definition</a:t>
            </a:r>
            <a:endParaRPr lang="en-US" sz="2400" dirty="0"/>
          </a:p>
        </p:txBody>
      </p:sp>
      <p:sp>
        <p:nvSpPr>
          <p:cNvPr id="20" name="Curved Left Arrow 19"/>
          <p:cNvSpPr/>
          <p:nvPr/>
        </p:nvSpPr>
        <p:spPr>
          <a:xfrm rot="11397517">
            <a:off x="7787299" y="952934"/>
            <a:ext cx="359873" cy="284739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6781800" y="2286000"/>
            <a:ext cx="685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Algs</a:t>
            </a:r>
            <a:endParaRPr lang="en-US" sz="2400" dirty="0"/>
          </a:p>
        </p:txBody>
      </p:sp>
      <p:sp>
        <p:nvSpPr>
          <p:cNvPr id="25" name="Heart 24"/>
          <p:cNvSpPr/>
          <p:nvPr/>
        </p:nvSpPr>
        <p:spPr>
          <a:xfrm>
            <a:off x="8348235" y="457200"/>
            <a:ext cx="2624565"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m,t</a:t>
            </a:r>
            <a:r>
              <a:rPr lang="en-US" sz="2400" dirty="0" smtClean="0"/>
              <a:t>                      </a:t>
            </a:r>
            <a:endParaRPr lang="en-US" sz="2400" b="1" dirty="0">
              <a:solidFill>
                <a:schemeClr val="bg1"/>
              </a:solidFill>
            </a:endParaRPr>
          </a:p>
        </p:txBody>
      </p:sp>
      <p:sp>
        <p:nvSpPr>
          <p:cNvPr id="6" name="TextBox 5"/>
          <p:cNvSpPr txBox="1"/>
          <p:nvPr/>
        </p:nvSpPr>
        <p:spPr>
          <a:xfrm>
            <a:off x="7607800" y="165515"/>
            <a:ext cx="1632178" cy="830997"/>
          </a:xfrm>
          <a:prstGeom prst="rect">
            <a:avLst/>
          </a:prstGeom>
          <a:noFill/>
        </p:spPr>
        <p:txBody>
          <a:bodyPr wrap="none" rtlCol="0">
            <a:spAutoFit/>
          </a:bodyPr>
          <a:lstStyle/>
          <a:p>
            <a:r>
              <a:rPr lang="en-US" sz="2400" dirty="0"/>
              <a:t>m</a:t>
            </a:r>
            <a:r>
              <a:rPr lang="en-US" sz="2400" dirty="0" smtClean="0"/>
              <a:t>-invariance</a:t>
            </a:r>
          </a:p>
          <a:p>
            <a:r>
              <a:rPr lang="en-US" sz="2400" dirty="0"/>
              <a:t>t</a:t>
            </a:r>
            <a:r>
              <a:rPr lang="en-US" sz="2400" dirty="0" smtClean="0"/>
              <a:t>-closeness</a:t>
            </a:r>
            <a:endParaRPr lang="en-US" sz="2400" dirty="0"/>
          </a:p>
        </p:txBody>
      </p:sp>
      <p:sp>
        <p:nvSpPr>
          <p:cNvPr id="3" name="TextBox 2"/>
          <p:cNvSpPr txBox="1"/>
          <p:nvPr/>
        </p:nvSpPr>
        <p:spPr>
          <a:xfrm>
            <a:off x="503209" y="6046154"/>
            <a:ext cx="7787646" cy="646331"/>
          </a:xfrm>
          <a:prstGeom prst="rect">
            <a:avLst/>
          </a:prstGeom>
          <a:noFill/>
        </p:spPr>
        <p:txBody>
          <a:bodyPr wrap="none" rtlCol="0">
            <a:spAutoFit/>
          </a:bodyPr>
          <a:lstStyle/>
          <a:p>
            <a:pPr algn="r"/>
            <a:r>
              <a:rPr lang="en-US" dirty="0" smtClean="0"/>
              <a:t>SamaratiSweeney98,</a:t>
            </a:r>
          </a:p>
          <a:p>
            <a:pPr algn="r"/>
            <a:r>
              <a:rPr lang="en-US" dirty="0" smtClean="0"/>
              <a:t> MakanvajjhalaGehrkeKiferVenkitasubramaniam06,XiaoTao07,LiLiVenkatasubmraminan07</a:t>
            </a:r>
            <a:endParaRPr lang="en-US" dirty="0"/>
          </a:p>
        </p:txBody>
      </p:sp>
    </p:spTree>
    <p:extLst>
      <p:ext uri="{BB962C8B-B14F-4D97-AF65-F5344CB8AC3E}">
        <p14:creationId xmlns:p14="http://schemas.microsoft.com/office/powerpoint/2010/main" val="611328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13" grpId="0" animBg="1"/>
      <p:bldP spid="15" grpId="0" animBg="1"/>
      <p:bldP spid="20" grpId="0" animBg="1"/>
      <p:bldP spid="21" grpId="0" animBg="1"/>
      <p:bldP spid="25"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Pre-Modern Cryptography</a:t>
            </a:r>
            <a:endParaRPr lang="en-US" sz="4800" dirty="0"/>
          </a:p>
        </p:txBody>
      </p:sp>
      <p:grpSp>
        <p:nvGrpSpPr>
          <p:cNvPr id="3" name="Group 2"/>
          <p:cNvGrpSpPr/>
          <p:nvPr/>
        </p:nvGrpSpPr>
        <p:grpSpPr>
          <a:xfrm>
            <a:off x="990600" y="1828800"/>
            <a:ext cx="7315200" cy="4373880"/>
            <a:chOff x="990600" y="1828800"/>
            <a:chExt cx="7315200" cy="4373880"/>
          </a:xfrm>
        </p:grpSpPr>
        <p:sp>
          <p:nvSpPr>
            <p:cNvPr id="5" name="Heart 4"/>
            <p:cNvSpPr/>
            <p:nvPr/>
          </p:nvSpPr>
          <p:spPr>
            <a:xfrm>
              <a:off x="990600" y="1828800"/>
              <a:ext cx="3200400" cy="22860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Propose</a:t>
              </a:r>
            </a:p>
          </p:txBody>
        </p:sp>
        <p:grpSp>
          <p:nvGrpSpPr>
            <p:cNvPr id="9" name="Group 8"/>
            <p:cNvGrpSpPr/>
            <p:nvPr/>
          </p:nvGrpSpPr>
          <p:grpSpPr>
            <a:xfrm>
              <a:off x="5207000" y="3886200"/>
              <a:ext cx="3098800" cy="2316480"/>
              <a:chOff x="4749800" y="4090416"/>
              <a:chExt cx="3098800" cy="231648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9800" y="4090416"/>
                <a:ext cx="3098800" cy="2316480"/>
              </a:xfrm>
              <a:prstGeom prst="rect">
                <a:avLst/>
              </a:prstGeom>
            </p:spPr>
          </p:pic>
          <p:sp>
            <p:nvSpPr>
              <p:cNvPr id="8" name="TextBox 7"/>
              <p:cNvSpPr txBox="1"/>
              <p:nvPr/>
            </p:nvSpPr>
            <p:spPr>
              <a:xfrm>
                <a:off x="5486400" y="4800600"/>
                <a:ext cx="1667444" cy="923330"/>
              </a:xfrm>
              <a:prstGeom prst="rect">
                <a:avLst/>
              </a:prstGeom>
              <a:noFill/>
            </p:spPr>
            <p:txBody>
              <a:bodyPr wrap="none" rtlCol="0">
                <a:spAutoFit/>
              </a:bodyPr>
              <a:lstStyle/>
              <a:p>
                <a:r>
                  <a:rPr lang="en-US" sz="5400" dirty="0" smtClean="0">
                    <a:solidFill>
                      <a:schemeClr val="bg1"/>
                    </a:solidFill>
                  </a:rPr>
                  <a:t>Break</a:t>
                </a:r>
                <a:endParaRPr lang="en-US" sz="5400" dirty="0">
                  <a:solidFill>
                    <a:schemeClr val="bg1"/>
                  </a:solidFill>
                </a:endParaRPr>
              </a:p>
            </p:txBody>
          </p:sp>
        </p:grpSp>
        <p:sp>
          <p:nvSpPr>
            <p:cNvPr id="10" name="Curved Down Arrow 9"/>
            <p:cNvSpPr/>
            <p:nvPr/>
          </p:nvSpPr>
          <p:spPr>
            <a:xfrm rot="2073846">
              <a:off x="4102484" y="2242027"/>
              <a:ext cx="3296104" cy="731520"/>
            </a:xfrm>
            <a:prstGeom prst="curved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Down Arrow 10"/>
            <p:cNvSpPr/>
            <p:nvPr/>
          </p:nvSpPr>
          <p:spPr>
            <a:xfrm rot="12833187">
              <a:off x="1351898" y="4971543"/>
              <a:ext cx="3296104" cy="731520"/>
            </a:xfrm>
            <a:prstGeom prst="curved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9283882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400"/>
            <a:ext cx="8592605" cy="990600"/>
          </a:xfrm>
        </p:spPr>
        <p:txBody>
          <a:bodyPr>
            <a:normAutofit/>
          </a:bodyPr>
          <a:lstStyle/>
          <a:p>
            <a:r>
              <a:rPr lang="en-US" sz="4800" dirty="0" smtClean="0"/>
              <a:t>Culprit: Diverse Background Info</a:t>
            </a:r>
            <a:endParaRPr lang="en-US" sz="4800" dirty="0"/>
          </a:p>
        </p:txBody>
      </p:sp>
      <p:grpSp>
        <p:nvGrpSpPr>
          <p:cNvPr id="5" name="Group 28"/>
          <p:cNvGrpSpPr>
            <a:grpSpLocks/>
          </p:cNvGrpSpPr>
          <p:nvPr/>
        </p:nvGrpSpPr>
        <p:grpSpPr bwMode="auto">
          <a:xfrm>
            <a:off x="3656075" y="3121150"/>
            <a:ext cx="1295400" cy="1066800"/>
            <a:chOff x="3648" y="960"/>
            <a:chExt cx="816" cy="672"/>
          </a:xfrm>
          <a:solidFill>
            <a:srgbClr val="FFFF00"/>
          </a:solidFill>
        </p:grpSpPr>
        <p:grpSp>
          <p:nvGrpSpPr>
            <p:cNvPr id="6" name="Group 29"/>
            <p:cNvGrpSpPr>
              <a:grpSpLocks/>
            </p:cNvGrpSpPr>
            <p:nvPr/>
          </p:nvGrpSpPr>
          <p:grpSpPr bwMode="auto">
            <a:xfrm>
              <a:off x="3648" y="1248"/>
              <a:ext cx="816" cy="384"/>
              <a:chOff x="3648" y="1248"/>
              <a:chExt cx="816" cy="384"/>
            </a:xfrm>
            <a:grpFill/>
          </p:grpSpPr>
          <p:sp>
            <p:nvSpPr>
              <p:cNvPr id="1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7" name="Group 33"/>
            <p:cNvGrpSpPr>
              <a:grpSpLocks/>
            </p:cNvGrpSpPr>
            <p:nvPr/>
          </p:nvGrpSpPr>
          <p:grpSpPr bwMode="auto">
            <a:xfrm>
              <a:off x="3648" y="960"/>
              <a:ext cx="816" cy="384"/>
              <a:chOff x="3648" y="1248"/>
              <a:chExt cx="816" cy="384"/>
            </a:xfrm>
            <a:grpFill/>
          </p:grpSpPr>
          <p:sp>
            <p:nvSpPr>
              <p:cNvPr id="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grpSp>
        <p:nvGrpSpPr>
          <p:cNvPr id="84" name="Group 83"/>
          <p:cNvGrpSpPr/>
          <p:nvPr/>
        </p:nvGrpSpPr>
        <p:grpSpPr>
          <a:xfrm>
            <a:off x="3964840" y="3504895"/>
            <a:ext cx="3035800" cy="1669690"/>
            <a:chOff x="3964840" y="3504895"/>
            <a:chExt cx="3035800" cy="1669690"/>
          </a:xfrm>
        </p:grpSpPr>
        <p:sp>
          <p:nvSpPr>
            <p:cNvPr id="14" name="TextBox 13"/>
            <p:cNvSpPr txBox="1"/>
            <p:nvPr/>
          </p:nvSpPr>
          <p:spPr>
            <a:xfrm>
              <a:off x="3964840" y="3504895"/>
              <a:ext cx="748923" cy="461665"/>
            </a:xfrm>
            <a:prstGeom prst="rect">
              <a:avLst/>
            </a:prstGeom>
            <a:noFill/>
          </p:spPr>
          <p:txBody>
            <a:bodyPr wrap="none" rtlCol="0">
              <a:spAutoFit/>
            </a:bodyPr>
            <a:lstStyle/>
            <a:p>
              <a:r>
                <a:rPr lang="en-US" sz="2400" dirty="0"/>
                <a:t>2014</a:t>
              </a:r>
            </a:p>
          </p:txBody>
        </p:sp>
        <p:grpSp>
          <p:nvGrpSpPr>
            <p:cNvPr id="46" name="Group 45"/>
            <p:cNvGrpSpPr/>
            <p:nvPr/>
          </p:nvGrpSpPr>
          <p:grpSpPr>
            <a:xfrm>
              <a:off x="5173975" y="3504895"/>
              <a:ext cx="1826665" cy="1669690"/>
              <a:chOff x="5022185" y="3732580"/>
              <a:chExt cx="1826665" cy="1669690"/>
            </a:xfrm>
          </p:grpSpPr>
          <p:grpSp>
            <p:nvGrpSpPr>
              <p:cNvPr id="45" name="Group 44"/>
              <p:cNvGrpSpPr/>
              <p:nvPr/>
            </p:nvGrpSpPr>
            <p:grpSpPr>
              <a:xfrm>
                <a:off x="5022185" y="4335470"/>
                <a:ext cx="1295400" cy="1066800"/>
                <a:chOff x="5022185" y="4335470"/>
                <a:chExt cx="1295400" cy="1066800"/>
              </a:xfrm>
            </p:grpSpPr>
            <p:grpSp>
              <p:nvGrpSpPr>
                <p:cNvPr id="15" name="Group 28"/>
                <p:cNvGrpSpPr>
                  <a:grpSpLocks/>
                </p:cNvGrpSpPr>
                <p:nvPr/>
              </p:nvGrpSpPr>
              <p:grpSpPr bwMode="auto">
                <a:xfrm>
                  <a:off x="5022185" y="4335470"/>
                  <a:ext cx="1295400" cy="1066800"/>
                  <a:chOff x="3648" y="960"/>
                  <a:chExt cx="816" cy="672"/>
                </a:xfrm>
                <a:solidFill>
                  <a:srgbClr val="92D050"/>
                </a:solidFill>
              </p:grpSpPr>
              <p:grpSp>
                <p:nvGrpSpPr>
                  <p:cNvPr id="16" name="Group 29"/>
                  <p:cNvGrpSpPr>
                    <a:grpSpLocks/>
                  </p:cNvGrpSpPr>
                  <p:nvPr/>
                </p:nvGrpSpPr>
                <p:grpSpPr bwMode="auto">
                  <a:xfrm>
                    <a:off x="3648" y="1248"/>
                    <a:ext cx="816" cy="384"/>
                    <a:chOff x="3648" y="1248"/>
                    <a:chExt cx="816" cy="384"/>
                  </a:xfrm>
                  <a:grpFill/>
                </p:grpSpPr>
                <p:sp>
                  <p:nvSpPr>
                    <p:cNvPr id="2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17" name="Group 33"/>
                  <p:cNvGrpSpPr>
                    <a:grpSpLocks/>
                  </p:cNvGrpSpPr>
                  <p:nvPr/>
                </p:nvGrpSpPr>
                <p:grpSpPr bwMode="auto">
                  <a:xfrm>
                    <a:off x="3648" y="960"/>
                    <a:ext cx="816" cy="384"/>
                    <a:chOff x="3648" y="1248"/>
                    <a:chExt cx="816" cy="384"/>
                  </a:xfrm>
                  <a:grpFill/>
                </p:grpSpPr>
                <p:sp>
                  <p:nvSpPr>
                    <p:cNvPr id="1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4" name="TextBox 43"/>
                <p:cNvSpPr txBox="1"/>
                <p:nvPr/>
              </p:nvSpPr>
              <p:spPr>
                <a:xfrm>
                  <a:off x="5265082" y="4643320"/>
                  <a:ext cx="748923" cy="461665"/>
                </a:xfrm>
                <a:prstGeom prst="rect">
                  <a:avLst/>
                </a:prstGeom>
                <a:noFill/>
              </p:spPr>
              <p:txBody>
                <a:bodyPr wrap="none" rtlCol="0">
                  <a:spAutoFit/>
                </a:bodyPr>
                <a:lstStyle/>
                <a:p>
                  <a:r>
                    <a:rPr lang="en-US" sz="2400" dirty="0" smtClean="0"/>
                    <a:t>2013</a:t>
                  </a:r>
                  <a:endParaRPr lang="en-US" sz="2400" dirty="0"/>
                </a:p>
              </p:txBody>
            </p:sp>
          </p:grpSp>
          <p:grpSp>
            <p:nvGrpSpPr>
              <p:cNvPr id="43" name="Group 42"/>
              <p:cNvGrpSpPr/>
              <p:nvPr/>
            </p:nvGrpSpPr>
            <p:grpSpPr>
              <a:xfrm>
                <a:off x="5553450" y="3732580"/>
                <a:ext cx="1295400" cy="1066800"/>
                <a:chOff x="5553450" y="3732580"/>
                <a:chExt cx="1295400" cy="1066800"/>
              </a:xfrm>
            </p:grpSpPr>
            <p:grpSp>
              <p:nvGrpSpPr>
                <p:cNvPr id="33" name="Group 28"/>
                <p:cNvGrpSpPr>
                  <a:grpSpLocks/>
                </p:cNvGrpSpPr>
                <p:nvPr/>
              </p:nvGrpSpPr>
              <p:grpSpPr bwMode="auto">
                <a:xfrm>
                  <a:off x="5553450" y="3732580"/>
                  <a:ext cx="1295400" cy="1066800"/>
                  <a:chOff x="3648" y="960"/>
                  <a:chExt cx="816" cy="672"/>
                </a:xfrm>
                <a:solidFill>
                  <a:srgbClr val="00CCFF"/>
                </a:solidFill>
              </p:grpSpPr>
              <p:grpSp>
                <p:nvGrpSpPr>
                  <p:cNvPr id="34" name="Group 29"/>
                  <p:cNvGrpSpPr>
                    <a:grpSpLocks/>
                  </p:cNvGrpSpPr>
                  <p:nvPr/>
                </p:nvGrpSpPr>
                <p:grpSpPr bwMode="auto">
                  <a:xfrm>
                    <a:off x="3648" y="1248"/>
                    <a:ext cx="816" cy="384"/>
                    <a:chOff x="3648" y="1248"/>
                    <a:chExt cx="816" cy="384"/>
                  </a:xfrm>
                  <a:grpFill/>
                </p:grpSpPr>
                <p:sp>
                  <p:nvSpPr>
                    <p:cNvPr id="39"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0"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1"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35" name="Group 33"/>
                  <p:cNvGrpSpPr>
                    <a:grpSpLocks/>
                  </p:cNvGrpSpPr>
                  <p:nvPr/>
                </p:nvGrpSpPr>
                <p:grpSpPr bwMode="auto">
                  <a:xfrm>
                    <a:off x="3648" y="960"/>
                    <a:ext cx="816" cy="384"/>
                    <a:chOff x="3648" y="1248"/>
                    <a:chExt cx="816" cy="384"/>
                  </a:xfrm>
                  <a:grpFill/>
                </p:grpSpPr>
                <p:sp>
                  <p:nvSpPr>
                    <p:cNvPr id="36"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7"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8"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2" name="TextBox 41"/>
                <p:cNvSpPr txBox="1"/>
                <p:nvPr/>
              </p:nvSpPr>
              <p:spPr>
                <a:xfrm>
                  <a:off x="5862215" y="4105760"/>
                  <a:ext cx="748923" cy="461665"/>
                </a:xfrm>
                <a:prstGeom prst="rect">
                  <a:avLst/>
                </a:prstGeom>
                <a:noFill/>
              </p:spPr>
              <p:txBody>
                <a:bodyPr wrap="none" rtlCol="0">
                  <a:spAutoFit/>
                </a:bodyPr>
                <a:lstStyle/>
                <a:p>
                  <a:r>
                    <a:rPr lang="en-US" sz="2400" dirty="0" smtClean="0"/>
                    <a:t>2012</a:t>
                  </a:r>
                  <a:endParaRPr lang="en-US" sz="2400" dirty="0"/>
                </a:p>
              </p:txBody>
            </p:sp>
          </p:grpSp>
        </p:grpSp>
      </p:grpSp>
      <p:sp>
        <p:nvSpPr>
          <p:cNvPr id="47" name="Oval 46"/>
          <p:cNvSpPr/>
          <p:nvPr/>
        </p:nvSpPr>
        <p:spPr>
          <a:xfrm>
            <a:off x="4045920" y="2291490"/>
            <a:ext cx="4700305" cy="60624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Voter Weld:  M, DOB, zip</a:t>
            </a:r>
            <a:endParaRPr lang="en-US" sz="2400" dirty="0">
              <a:solidFill>
                <a:schemeClr val="tx1"/>
              </a:solidFill>
            </a:endParaRPr>
          </a:p>
        </p:txBody>
      </p:sp>
      <p:grpSp>
        <p:nvGrpSpPr>
          <p:cNvPr id="72" name="Group 71"/>
          <p:cNvGrpSpPr/>
          <p:nvPr/>
        </p:nvGrpSpPr>
        <p:grpSpPr>
          <a:xfrm>
            <a:off x="1600200" y="1829410"/>
            <a:ext cx="1905000" cy="1447800"/>
            <a:chOff x="1600200" y="1828800"/>
            <a:chExt cx="1905000" cy="1447800"/>
          </a:xfrm>
        </p:grpSpPr>
        <p:grpSp>
          <p:nvGrpSpPr>
            <p:cNvPr id="48" name="Group 3"/>
            <p:cNvGrpSpPr>
              <a:grpSpLocks/>
            </p:cNvGrpSpPr>
            <p:nvPr/>
          </p:nvGrpSpPr>
          <p:grpSpPr bwMode="auto">
            <a:xfrm>
              <a:off x="1600200" y="1828800"/>
              <a:ext cx="1905000" cy="1447800"/>
              <a:chOff x="1152" y="1008"/>
              <a:chExt cx="1200" cy="912"/>
            </a:xfrm>
            <a:solidFill>
              <a:srgbClr val="00B050"/>
            </a:solidFill>
          </p:grpSpPr>
          <p:grpSp>
            <p:nvGrpSpPr>
              <p:cNvPr id="49" name="Group 4"/>
              <p:cNvGrpSpPr>
                <a:grpSpLocks/>
              </p:cNvGrpSpPr>
              <p:nvPr/>
            </p:nvGrpSpPr>
            <p:grpSpPr bwMode="auto">
              <a:xfrm>
                <a:off x="1152" y="1392"/>
                <a:ext cx="1200" cy="528"/>
                <a:chOff x="1152" y="960"/>
                <a:chExt cx="1200" cy="528"/>
              </a:xfrm>
              <a:grpFill/>
            </p:grpSpPr>
            <p:grpSp>
              <p:nvGrpSpPr>
                <p:cNvPr id="61" name="Group 5"/>
                <p:cNvGrpSpPr>
                  <a:grpSpLocks/>
                </p:cNvGrpSpPr>
                <p:nvPr/>
              </p:nvGrpSpPr>
              <p:grpSpPr bwMode="auto">
                <a:xfrm>
                  <a:off x="1152" y="1152"/>
                  <a:ext cx="1200" cy="336"/>
                  <a:chOff x="1152" y="1152"/>
                  <a:chExt cx="1200" cy="336"/>
                </a:xfrm>
                <a:grpFill/>
              </p:grpSpPr>
              <p:sp>
                <p:nvSpPr>
                  <p:cNvPr id="67" name="Oval 6"/>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8" name="Oval 7"/>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9" name="Oval 8"/>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70" name="Oval 9"/>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2" name="Group 10"/>
                <p:cNvGrpSpPr>
                  <a:grpSpLocks/>
                </p:cNvGrpSpPr>
                <p:nvPr/>
              </p:nvGrpSpPr>
              <p:grpSpPr bwMode="auto">
                <a:xfrm>
                  <a:off x="1152" y="960"/>
                  <a:ext cx="1200" cy="336"/>
                  <a:chOff x="1152" y="1152"/>
                  <a:chExt cx="1200" cy="336"/>
                </a:xfrm>
                <a:grpFill/>
              </p:grpSpPr>
              <p:sp>
                <p:nvSpPr>
                  <p:cNvPr id="63" name="Oval 11"/>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4" name="Oval 12"/>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5" name="Oval 13"/>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6" name="Oval 14"/>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nvGrpSpPr>
              <p:cNvPr id="50" name="Group 15"/>
              <p:cNvGrpSpPr>
                <a:grpSpLocks/>
              </p:cNvGrpSpPr>
              <p:nvPr/>
            </p:nvGrpSpPr>
            <p:grpSpPr bwMode="auto">
              <a:xfrm>
                <a:off x="1152" y="1008"/>
                <a:ext cx="1200" cy="528"/>
                <a:chOff x="1152" y="960"/>
                <a:chExt cx="1200" cy="528"/>
              </a:xfrm>
              <a:grpFill/>
            </p:grpSpPr>
            <p:grpSp>
              <p:nvGrpSpPr>
                <p:cNvPr id="51" name="Group 16"/>
                <p:cNvGrpSpPr>
                  <a:grpSpLocks/>
                </p:cNvGrpSpPr>
                <p:nvPr/>
              </p:nvGrpSpPr>
              <p:grpSpPr bwMode="auto">
                <a:xfrm>
                  <a:off x="1152" y="1152"/>
                  <a:ext cx="1200" cy="336"/>
                  <a:chOff x="1152" y="1152"/>
                  <a:chExt cx="1200" cy="336"/>
                </a:xfrm>
                <a:grpFill/>
              </p:grpSpPr>
              <p:sp>
                <p:nvSpPr>
                  <p:cNvPr id="57" name="Oval 17"/>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8" name="Oval 18"/>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9" name="Oval 19"/>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0" name="Oval 20"/>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52" name="Group 21"/>
                <p:cNvGrpSpPr>
                  <a:grpSpLocks/>
                </p:cNvGrpSpPr>
                <p:nvPr/>
              </p:nvGrpSpPr>
              <p:grpSpPr bwMode="auto">
                <a:xfrm>
                  <a:off x="1152" y="960"/>
                  <a:ext cx="1200" cy="336"/>
                  <a:chOff x="1152" y="1152"/>
                  <a:chExt cx="1200" cy="336"/>
                </a:xfrm>
                <a:grpFill/>
              </p:grpSpPr>
              <p:sp>
                <p:nvSpPr>
                  <p:cNvPr id="53" name="Oval 22"/>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4" name="Oval 23"/>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5" name="Oval 24"/>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6" name="Oval 25"/>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sp>
          <p:nvSpPr>
            <p:cNvPr id="71" name="TextBox 70"/>
            <p:cNvSpPr txBox="1"/>
            <p:nvPr/>
          </p:nvSpPr>
          <p:spPr>
            <a:xfrm>
              <a:off x="2219255" y="2442365"/>
              <a:ext cx="788999" cy="461665"/>
            </a:xfrm>
            <a:prstGeom prst="rect">
              <a:avLst/>
            </a:prstGeom>
            <a:solidFill>
              <a:schemeClr val="bg2"/>
            </a:solidFill>
          </p:spPr>
          <p:txBody>
            <a:bodyPr wrap="none" rtlCol="0">
              <a:spAutoFit/>
            </a:bodyPr>
            <a:lstStyle/>
            <a:p>
              <a:r>
                <a:rPr lang="en-US" sz="2400" dirty="0" err="1" smtClean="0"/>
                <a:t>IMDb</a:t>
              </a:r>
              <a:endParaRPr lang="en-US" sz="2400" dirty="0"/>
            </a:p>
          </p:txBody>
        </p:sp>
      </p:grpSp>
    </p:spTree>
    <p:extLst>
      <p:ext uri="{BB962C8B-B14F-4D97-AF65-F5344CB8AC3E}">
        <p14:creationId xmlns:p14="http://schemas.microsoft.com/office/powerpoint/2010/main" val="426785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Billing for Targeted Advertisements</a:t>
            </a:r>
            <a:endParaRPr lang="en-US" sz="4800" dirty="0"/>
          </a:p>
        </p:txBody>
      </p:sp>
      <p:sp>
        <p:nvSpPr>
          <p:cNvPr id="3" name="Content Placeholder 2"/>
          <p:cNvSpPr>
            <a:spLocks noGrp="1"/>
          </p:cNvSpPr>
          <p:nvPr>
            <p:ph sz="quarter" idx="1"/>
          </p:nvPr>
        </p:nvSpPr>
        <p:spPr/>
        <p:txBody>
          <a:bodyPr/>
          <a:lstStyle/>
          <a:p>
            <a:endParaRPr lang="en-US"/>
          </a:p>
        </p:txBody>
      </p:sp>
      <p:grpSp>
        <p:nvGrpSpPr>
          <p:cNvPr id="4" name="Group 3"/>
          <p:cNvGrpSpPr/>
          <p:nvPr/>
        </p:nvGrpSpPr>
        <p:grpSpPr>
          <a:xfrm>
            <a:off x="143665" y="1303940"/>
            <a:ext cx="5946235" cy="2566315"/>
            <a:chOff x="143665" y="1303940"/>
            <a:chExt cx="5946235" cy="2566315"/>
          </a:xfrm>
        </p:grpSpPr>
        <p:grpSp>
          <p:nvGrpSpPr>
            <p:cNvPr id="5" name="Group 4"/>
            <p:cNvGrpSpPr/>
            <p:nvPr/>
          </p:nvGrpSpPr>
          <p:grpSpPr>
            <a:xfrm>
              <a:off x="3103812" y="2062890"/>
              <a:ext cx="2986088" cy="1454882"/>
              <a:chOff x="3103812" y="2062890"/>
              <a:chExt cx="2986088" cy="1454882"/>
            </a:xfrm>
          </p:grpSpPr>
          <p:sp>
            <p:nvSpPr>
              <p:cNvPr id="8" name="TextBox 7"/>
              <p:cNvSpPr txBox="1"/>
              <p:nvPr/>
            </p:nvSpPr>
            <p:spPr>
              <a:xfrm>
                <a:off x="3103812" y="2298693"/>
                <a:ext cx="184731" cy="830997"/>
              </a:xfrm>
              <a:prstGeom prst="rect">
                <a:avLst/>
              </a:prstGeom>
              <a:noFill/>
            </p:spPr>
            <p:txBody>
              <a:bodyPr wrap="none" rtlCol="0">
                <a:spAutoFit/>
              </a:bodyPr>
              <a:lstStyle/>
              <a:p>
                <a:endParaRPr lang="en-US" sz="4800" dirty="0">
                  <a:latin typeface="cmsy10"/>
                </a:endParaRPr>
              </a:p>
            </p:txBody>
          </p:sp>
          <p:pic>
            <p:nvPicPr>
              <p:cNvPr id="9" name="Picture 8" descr="sumo-suits.jpg"/>
              <p:cNvPicPr>
                <a:picLocks noChangeAspect="1"/>
              </p:cNvPicPr>
              <p:nvPr/>
            </p:nvPicPr>
            <p:blipFill>
              <a:blip r:embed="rId3" cstate="print"/>
              <a:stretch>
                <a:fillRect/>
              </a:stretch>
            </p:blipFill>
            <p:spPr>
              <a:xfrm>
                <a:off x="3942012" y="2062890"/>
                <a:ext cx="2147888" cy="1454882"/>
              </a:xfrm>
              <a:prstGeom prst="rect">
                <a:avLst/>
              </a:prstGeom>
            </p:spPr>
          </p:pic>
        </p:grpSp>
        <p:sp>
          <p:nvSpPr>
            <p:cNvPr id="6" name="TextBox 5"/>
            <p:cNvSpPr txBox="1"/>
            <p:nvPr/>
          </p:nvSpPr>
          <p:spPr>
            <a:xfrm>
              <a:off x="3181642" y="2294423"/>
              <a:ext cx="479618" cy="830997"/>
            </a:xfrm>
            <a:prstGeom prst="rect">
              <a:avLst/>
            </a:prstGeom>
            <a:noFill/>
          </p:spPr>
          <p:txBody>
            <a:bodyPr wrap="none" rtlCol="0">
              <a:spAutoFit/>
            </a:bodyPr>
            <a:lstStyle/>
            <a:p>
              <a:r>
                <a:rPr lang="en-US" sz="4800" dirty="0" smtClean="0">
                  <a:latin typeface="Arial Narrow"/>
                </a:rPr>
                <a:t>+</a:t>
              </a:r>
              <a:endParaRPr lang="en-US" sz="4800" dirty="0">
                <a:latin typeface="cmsy1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665" y="1303940"/>
              <a:ext cx="2910435" cy="2566315"/>
            </a:xfrm>
            <a:prstGeom prst="rect">
              <a:avLst/>
            </a:prstGeom>
          </p:spPr>
        </p:pic>
      </p:grpSp>
      <p:grpSp>
        <p:nvGrpSpPr>
          <p:cNvPr id="10" name="Group 9"/>
          <p:cNvGrpSpPr/>
          <p:nvPr/>
        </p:nvGrpSpPr>
        <p:grpSpPr>
          <a:xfrm>
            <a:off x="1889250" y="3822590"/>
            <a:ext cx="3821175" cy="2566315"/>
            <a:chOff x="1889250" y="3822590"/>
            <a:chExt cx="3821175" cy="2566315"/>
          </a:xfrm>
        </p:grpSpPr>
        <p:sp>
          <p:nvSpPr>
            <p:cNvPr id="11" name="TextBox 10"/>
            <p:cNvSpPr txBox="1"/>
            <p:nvPr/>
          </p:nvSpPr>
          <p:spPr>
            <a:xfrm>
              <a:off x="5230807" y="4724521"/>
              <a:ext cx="479618" cy="830997"/>
            </a:xfrm>
            <a:prstGeom prst="rect">
              <a:avLst/>
            </a:prstGeom>
            <a:noFill/>
          </p:spPr>
          <p:txBody>
            <a:bodyPr wrap="none" rtlCol="0">
              <a:spAutoFit/>
            </a:bodyPr>
            <a:lstStyle/>
            <a:p>
              <a:r>
                <a:rPr lang="en-US" sz="4800" dirty="0" smtClean="0">
                  <a:latin typeface="Arial Narrow"/>
                </a:rPr>
                <a:t>+</a:t>
              </a:r>
              <a:endParaRPr lang="en-US" sz="4800" dirty="0">
                <a:latin typeface="cmsy10"/>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9250" y="3822590"/>
              <a:ext cx="2910435" cy="2566315"/>
            </a:xfrm>
            <a:prstGeom prst="rect">
              <a:avLst/>
            </a:prstGeom>
          </p:spPr>
        </p:pic>
      </p:grpSp>
      <p:pic>
        <p:nvPicPr>
          <p:cNvPr id="13" name="Content Placeholder 12" descr="dancing.jpg"/>
          <p:cNvPicPr>
            <a:picLocks noChangeAspect="1"/>
          </p:cNvPicPr>
          <p:nvPr/>
        </p:nvPicPr>
        <p:blipFill>
          <a:blip r:embed="rId5" cstate="print"/>
          <a:stretch>
            <a:fillRect/>
          </a:stretch>
        </p:blipFill>
        <p:spPr>
          <a:xfrm>
            <a:off x="6096000" y="3886200"/>
            <a:ext cx="1821375" cy="2570879"/>
          </a:xfrm>
          <a:prstGeom prst="rect">
            <a:avLst/>
          </a:prstGeom>
        </p:spPr>
      </p:pic>
      <p:sp>
        <p:nvSpPr>
          <p:cNvPr id="14" name="TextBox 13"/>
          <p:cNvSpPr txBox="1"/>
          <p:nvPr/>
        </p:nvSpPr>
        <p:spPr>
          <a:xfrm>
            <a:off x="625460" y="6399048"/>
            <a:ext cx="1250663" cy="369332"/>
          </a:xfrm>
          <a:prstGeom prst="rect">
            <a:avLst/>
          </a:prstGeom>
          <a:noFill/>
        </p:spPr>
        <p:txBody>
          <a:bodyPr wrap="none" rtlCol="0">
            <a:spAutoFit/>
          </a:bodyPr>
          <a:lstStyle/>
          <a:p>
            <a:r>
              <a:rPr lang="en-US" dirty="0" smtClean="0"/>
              <a:t>[Korolova12]</a:t>
            </a:r>
            <a:endParaRPr lang="en-US" dirty="0"/>
          </a:p>
        </p:txBody>
      </p:sp>
    </p:spTree>
    <p:extLst>
      <p:ext uri="{BB962C8B-B14F-4D97-AF65-F5344CB8AC3E}">
        <p14:creationId xmlns:p14="http://schemas.microsoft.com/office/powerpoint/2010/main" val="909157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Product Recommendations</a:t>
            </a:r>
            <a:endParaRPr lang="en-US" sz="4800" dirty="0"/>
          </a:p>
        </p:txBody>
      </p:sp>
      <p:sp>
        <p:nvSpPr>
          <p:cNvPr id="3" name="Content Placeholder 2"/>
          <p:cNvSpPr>
            <a:spLocks noGrp="1"/>
          </p:cNvSpPr>
          <p:nvPr>
            <p:ph sz="quarter" idx="1"/>
          </p:nvPr>
        </p:nvSpPr>
        <p:spPr/>
        <p:txBody>
          <a:bodyPr>
            <a:normAutofit/>
          </a:bodyPr>
          <a:lstStyle/>
          <a:p>
            <a:pPr lvl="1"/>
            <a:endParaRPr lang="en-US" dirty="0" smtClean="0"/>
          </a:p>
          <a:p>
            <a:r>
              <a:rPr lang="en-US" sz="2800" dirty="0" smtClean="0"/>
              <a:t>X’s preferences influence Y’s experience</a:t>
            </a:r>
          </a:p>
          <a:p>
            <a:pPr lvl="1"/>
            <a:r>
              <a:rPr lang="en-US" sz="2400" dirty="0" smtClean="0">
                <a:solidFill>
                  <a:srgbClr val="FF0000"/>
                </a:solidFill>
              </a:rPr>
              <a:t>Combining evolving </a:t>
            </a:r>
            <a:r>
              <a:rPr lang="en-US" sz="2400" i="1" dirty="0" smtClean="0">
                <a:solidFill>
                  <a:srgbClr val="FF0000"/>
                </a:solidFill>
              </a:rPr>
              <a:t>similar items lists </a:t>
            </a:r>
            <a:r>
              <a:rPr lang="en-US" sz="2400" dirty="0" smtClean="0">
                <a:solidFill>
                  <a:srgbClr val="FF0000"/>
                </a:solidFill>
              </a:rPr>
              <a:t>with a little knowledge (from your blog) of what you bought, an adversary can infer purchases you did not choose to publicize </a:t>
            </a:r>
            <a:endParaRPr lang="en-US" sz="2400" dirty="0">
              <a:solidFill>
                <a:srgbClr val="FF0000"/>
              </a:solidFill>
            </a:endParaRPr>
          </a:p>
        </p:txBody>
      </p:sp>
      <p:sp>
        <p:nvSpPr>
          <p:cNvPr id="4" name="TextBox 3"/>
          <p:cNvSpPr txBox="1"/>
          <p:nvPr/>
        </p:nvSpPr>
        <p:spPr>
          <a:xfrm>
            <a:off x="625460" y="6388905"/>
            <a:ext cx="4112601" cy="369332"/>
          </a:xfrm>
          <a:prstGeom prst="rect">
            <a:avLst/>
          </a:prstGeom>
          <a:noFill/>
        </p:spPr>
        <p:txBody>
          <a:bodyPr wrap="none" rtlCol="0">
            <a:spAutoFit/>
          </a:bodyPr>
          <a:lstStyle/>
          <a:p>
            <a:r>
              <a:rPr lang="en-US" dirty="0" smtClean="0"/>
              <a:t>CalandrinoKilzerNarayananFeltenShmatikov11</a:t>
            </a:r>
            <a:endParaRPr lang="en-US" dirty="0"/>
          </a:p>
        </p:txBody>
      </p:sp>
      <p:grpSp>
        <p:nvGrpSpPr>
          <p:cNvPr id="5" name="Group 4"/>
          <p:cNvGrpSpPr/>
          <p:nvPr/>
        </p:nvGrpSpPr>
        <p:grpSpPr>
          <a:xfrm>
            <a:off x="549565" y="3504895"/>
            <a:ext cx="7968975" cy="2058010"/>
            <a:chOff x="2684652" y="4567425"/>
            <a:chExt cx="7968975" cy="2058010"/>
          </a:xfrm>
        </p:grpSpPr>
        <p:grpSp>
          <p:nvGrpSpPr>
            <p:cNvPr id="6" name="Group 5"/>
            <p:cNvGrpSpPr/>
            <p:nvPr/>
          </p:nvGrpSpPr>
          <p:grpSpPr>
            <a:xfrm>
              <a:off x="2750521" y="4567425"/>
              <a:ext cx="7903106" cy="2058010"/>
              <a:chOff x="2598730" y="4637025"/>
              <a:chExt cx="7903106" cy="2058010"/>
            </a:xfrm>
          </p:grpSpPr>
          <p:sp>
            <p:nvSpPr>
              <p:cNvPr id="8" name="Rectangle 7"/>
              <p:cNvSpPr/>
              <p:nvPr/>
            </p:nvSpPr>
            <p:spPr>
              <a:xfrm>
                <a:off x="4116629" y="5398610"/>
                <a:ext cx="6385207" cy="914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2"/>
                    </a:solidFill>
                  </a:rPr>
                  <a:t> People who bought this also bought…</a:t>
                </a:r>
                <a:endParaRPr lang="en-US" sz="3200" dirty="0">
                  <a:solidFill>
                    <a:schemeClr val="tx2"/>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8730" y="4637025"/>
                <a:ext cx="1919094" cy="2058010"/>
              </a:xfrm>
              <a:prstGeom prst="rect">
                <a:avLst/>
              </a:prstGeom>
            </p:spPr>
          </p:pic>
        </p:grpSp>
        <p:sp>
          <p:nvSpPr>
            <p:cNvPr id="7" name="Explosion 1 6"/>
            <p:cNvSpPr/>
            <p:nvPr/>
          </p:nvSpPr>
          <p:spPr>
            <a:xfrm>
              <a:off x="2684652" y="5326375"/>
              <a:ext cx="1659663" cy="914400"/>
            </a:xfrm>
            <a:prstGeom prst="irregularSeal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2"/>
                  </a:solidFill>
                </a:rPr>
                <a:t>Blog</a:t>
              </a:r>
              <a:endParaRPr lang="en-US" sz="2800" dirty="0">
                <a:solidFill>
                  <a:schemeClr val="tx2"/>
                </a:solidFill>
              </a:endParaRPr>
            </a:p>
          </p:txBody>
        </p:sp>
      </p:grpSp>
    </p:spTree>
    <p:extLst>
      <p:ext uri="{BB962C8B-B14F-4D97-AF65-F5344CB8AC3E}">
        <p14:creationId xmlns:p14="http://schemas.microsoft.com/office/powerpoint/2010/main" val="3111172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503065"/>
            <a:ext cx="5257800" cy="457200"/>
          </a:xfrm>
        </p:spPr>
        <p:txBody>
          <a:bodyPr>
            <a:normAutofit fontScale="85000" lnSpcReduction="10000"/>
          </a:bodyPr>
          <a:lstStyle/>
          <a:p>
            <a:pPr marL="274320" indent="-274320" eaLnBrk="1" fontAlgn="auto" hangingPunct="1">
              <a:spcAft>
                <a:spcPts val="0"/>
              </a:spcAft>
              <a:buFont typeface="Wingdings 3"/>
              <a:buNone/>
              <a:defRPr/>
            </a:pPr>
            <a:r>
              <a:rPr lang="en-US" dirty="0" smtClean="0"/>
              <a:t>SNP: Single Nucleotide (A,C,G,T) polymorphism</a:t>
            </a:r>
            <a:endParaRPr lang="en-US" dirty="0"/>
          </a:p>
        </p:txBody>
      </p:sp>
      <p:grpSp>
        <p:nvGrpSpPr>
          <p:cNvPr id="2" name="Group 3"/>
          <p:cNvGrpSpPr>
            <a:grpSpLocks/>
          </p:cNvGrpSpPr>
          <p:nvPr/>
        </p:nvGrpSpPr>
        <p:grpSpPr bwMode="auto">
          <a:xfrm>
            <a:off x="457200" y="1295400"/>
            <a:ext cx="8229600" cy="609600"/>
            <a:chOff x="381000" y="3733800"/>
            <a:chExt cx="8229600" cy="609600"/>
          </a:xfrm>
        </p:grpSpPr>
        <p:sp>
          <p:nvSpPr>
            <p:cNvPr id="18470" name="Rectangle 6"/>
            <p:cNvSpPr>
              <a:spLocks noChangeArrowheads="1"/>
            </p:cNvSpPr>
            <p:nvPr/>
          </p:nvSpPr>
          <p:spPr bwMode="auto">
            <a:xfrm>
              <a:off x="381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1" name="Rectangle 7"/>
            <p:cNvSpPr>
              <a:spLocks noChangeArrowheads="1"/>
            </p:cNvSpPr>
            <p:nvPr/>
          </p:nvSpPr>
          <p:spPr bwMode="auto">
            <a:xfrm>
              <a:off x="17526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2" name="Rectangle 9"/>
            <p:cNvSpPr>
              <a:spLocks noChangeArrowheads="1"/>
            </p:cNvSpPr>
            <p:nvPr/>
          </p:nvSpPr>
          <p:spPr bwMode="auto">
            <a:xfrm>
              <a:off x="1066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3" name="Rectangle 10"/>
            <p:cNvSpPr>
              <a:spLocks noChangeArrowheads="1"/>
            </p:cNvSpPr>
            <p:nvPr/>
          </p:nvSpPr>
          <p:spPr bwMode="auto">
            <a:xfrm>
              <a:off x="24384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4" name="Rectangle 11"/>
            <p:cNvSpPr>
              <a:spLocks noChangeArrowheads="1"/>
            </p:cNvSpPr>
            <p:nvPr/>
          </p:nvSpPr>
          <p:spPr bwMode="auto">
            <a:xfrm>
              <a:off x="31242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solidFill>
                  <a:srgbClr val="FF0066"/>
                </a:solidFill>
                <a:latin typeface="Arial Narrow" pitchFamily="34" charset="0"/>
              </a:endParaRPr>
            </a:p>
          </p:txBody>
        </p:sp>
        <p:sp>
          <p:nvSpPr>
            <p:cNvPr id="18475" name="Rectangle 12"/>
            <p:cNvSpPr>
              <a:spLocks noChangeArrowheads="1"/>
            </p:cNvSpPr>
            <p:nvPr/>
          </p:nvSpPr>
          <p:spPr bwMode="auto">
            <a:xfrm>
              <a:off x="38100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6" name="Rectangle 13"/>
            <p:cNvSpPr>
              <a:spLocks noChangeArrowheads="1"/>
            </p:cNvSpPr>
            <p:nvPr/>
          </p:nvSpPr>
          <p:spPr bwMode="auto">
            <a:xfrm>
              <a:off x="4495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7" name="Rectangle 14"/>
            <p:cNvSpPr>
              <a:spLocks noChangeArrowheads="1"/>
            </p:cNvSpPr>
            <p:nvPr/>
          </p:nvSpPr>
          <p:spPr bwMode="auto">
            <a:xfrm>
              <a:off x="51816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8" name="Rectangle 15"/>
            <p:cNvSpPr>
              <a:spLocks noChangeArrowheads="1"/>
            </p:cNvSpPr>
            <p:nvPr/>
          </p:nvSpPr>
          <p:spPr bwMode="auto">
            <a:xfrm>
              <a:off x="58674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79" name="Rectangle 16"/>
            <p:cNvSpPr>
              <a:spLocks noChangeArrowheads="1"/>
            </p:cNvSpPr>
            <p:nvPr/>
          </p:nvSpPr>
          <p:spPr bwMode="auto">
            <a:xfrm>
              <a:off x="65532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80" name="Rectangle 17"/>
            <p:cNvSpPr>
              <a:spLocks noChangeArrowheads="1"/>
            </p:cNvSpPr>
            <p:nvPr/>
          </p:nvSpPr>
          <p:spPr bwMode="auto">
            <a:xfrm>
              <a:off x="7239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81" name="Rectangle 18"/>
            <p:cNvSpPr>
              <a:spLocks noChangeArrowheads="1"/>
            </p:cNvSpPr>
            <p:nvPr/>
          </p:nvSpPr>
          <p:spPr bwMode="auto">
            <a:xfrm>
              <a:off x="79248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grpSp>
      <p:grpSp>
        <p:nvGrpSpPr>
          <p:cNvPr id="4" name="Group 16"/>
          <p:cNvGrpSpPr>
            <a:grpSpLocks/>
          </p:cNvGrpSpPr>
          <p:nvPr/>
        </p:nvGrpSpPr>
        <p:grpSpPr bwMode="auto">
          <a:xfrm>
            <a:off x="457200" y="2362200"/>
            <a:ext cx="8229600" cy="609600"/>
            <a:chOff x="381000" y="3733800"/>
            <a:chExt cx="8229600" cy="609600"/>
          </a:xfrm>
        </p:grpSpPr>
        <p:sp>
          <p:nvSpPr>
            <p:cNvPr id="18458" name="Rectangle 6"/>
            <p:cNvSpPr>
              <a:spLocks noChangeArrowheads="1"/>
            </p:cNvSpPr>
            <p:nvPr/>
          </p:nvSpPr>
          <p:spPr bwMode="auto">
            <a:xfrm>
              <a:off x="381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59" name="Rectangle 7"/>
            <p:cNvSpPr>
              <a:spLocks noChangeArrowheads="1"/>
            </p:cNvSpPr>
            <p:nvPr/>
          </p:nvSpPr>
          <p:spPr bwMode="auto">
            <a:xfrm>
              <a:off x="17526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0" name="Rectangle 9"/>
            <p:cNvSpPr>
              <a:spLocks noChangeArrowheads="1"/>
            </p:cNvSpPr>
            <p:nvPr/>
          </p:nvSpPr>
          <p:spPr bwMode="auto">
            <a:xfrm>
              <a:off x="1066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1" name="Rectangle 10"/>
            <p:cNvSpPr>
              <a:spLocks noChangeArrowheads="1"/>
            </p:cNvSpPr>
            <p:nvPr/>
          </p:nvSpPr>
          <p:spPr bwMode="auto">
            <a:xfrm>
              <a:off x="24384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2" name="Rectangle 11"/>
            <p:cNvSpPr>
              <a:spLocks noChangeArrowheads="1"/>
            </p:cNvSpPr>
            <p:nvPr/>
          </p:nvSpPr>
          <p:spPr bwMode="auto">
            <a:xfrm>
              <a:off x="31242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solidFill>
                  <a:srgbClr val="FF0066"/>
                </a:solidFill>
                <a:latin typeface="Arial Narrow" pitchFamily="34" charset="0"/>
              </a:endParaRPr>
            </a:p>
          </p:txBody>
        </p:sp>
        <p:sp>
          <p:nvSpPr>
            <p:cNvPr id="18463" name="Rectangle 12"/>
            <p:cNvSpPr>
              <a:spLocks noChangeArrowheads="1"/>
            </p:cNvSpPr>
            <p:nvPr/>
          </p:nvSpPr>
          <p:spPr bwMode="auto">
            <a:xfrm>
              <a:off x="38100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4" name="Rectangle 13"/>
            <p:cNvSpPr>
              <a:spLocks noChangeArrowheads="1"/>
            </p:cNvSpPr>
            <p:nvPr/>
          </p:nvSpPr>
          <p:spPr bwMode="auto">
            <a:xfrm>
              <a:off x="4495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5" name="Rectangle 14"/>
            <p:cNvSpPr>
              <a:spLocks noChangeArrowheads="1"/>
            </p:cNvSpPr>
            <p:nvPr/>
          </p:nvSpPr>
          <p:spPr bwMode="auto">
            <a:xfrm>
              <a:off x="51816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6" name="Rectangle 15"/>
            <p:cNvSpPr>
              <a:spLocks noChangeArrowheads="1"/>
            </p:cNvSpPr>
            <p:nvPr/>
          </p:nvSpPr>
          <p:spPr bwMode="auto">
            <a:xfrm>
              <a:off x="58674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7" name="Rectangle 16"/>
            <p:cNvSpPr>
              <a:spLocks noChangeArrowheads="1"/>
            </p:cNvSpPr>
            <p:nvPr/>
          </p:nvSpPr>
          <p:spPr bwMode="auto">
            <a:xfrm>
              <a:off x="65532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8" name="Rectangle 17"/>
            <p:cNvSpPr>
              <a:spLocks noChangeArrowheads="1"/>
            </p:cNvSpPr>
            <p:nvPr/>
          </p:nvSpPr>
          <p:spPr bwMode="auto">
            <a:xfrm>
              <a:off x="7239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69" name="Rectangle 18"/>
            <p:cNvSpPr>
              <a:spLocks noChangeArrowheads="1"/>
            </p:cNvSpPr>
            <p:nvPr/>
          </p:nvSpPr>
          <p:spPr bwMode="auto">
            <a:xfrm>
              <a:off x="79248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grpSp>
      <p:sp>
        <p:nvSpPr>
          <p:cNvPr id="18438" name="TextBox 29"/>
          <p:cNvSpPr txBox="1">
            <a:spLocks noChangeArrowheads="1"/>
          </p:cNvSpPr>
          <p:nvPr/>
        </p:nvSpPr>
        <p:spPr bwMode="auto">
          <a:xfrm>
            <a:off x="3352800" y="1295400"/>
            <a:ext cx="428625" cy="584200"/>
          </a:xfrm>
          <a:prstGeom prst="rect">
            <a:avLst/>
          </a:prstGeom>
          <a:noFill/>
          <a:ln w="9525">
            <a:noFill/>
            <a:miter lim="800000"/>
            <a:headEnd/>
            <a:tailEnd/>
          </a:ln>
        </p:spPr>
        <p:txBody>
          <a:bodyPr wrap="none">
            <a:spAutoFit/>
          </a:bodyPr>
          <a:lstStyle/>
          <a:p>
            <a:r>
              <a:rPr lang="en-US" sz="3200" b="1">
                <a:latin typeface="Arial Narrow" pitchFamily="34" charset="0"/>
              </a:rPr>
              <a:t>C</a:t>
            </a:r>
          </a:p>
        </p:txBody>
      </p:sp>
      <p:sp>
        <p:nvSpPr>
          <p:cNvPr id="18439" name="TextBox 30"/>
          <p:cNvSpPr txBox="1">
            <a:spLocks noChangeArrowheads="1"/>
          </p:cNvSpPr>
          <p:nvPr/>
        </p:nvSpPr>
        <p:spPr bwMode="auto">
          <a:xfrm>
            <a:off x="2657475" y="1295400"/>
            <a:ext cx="390525" cy="584200"/>
          </a:xfrm>
          <a:prstGeom prst="rect">
            <a:avLst/>
          </a:prstGeom>
          <a:noFill/>
          <a:ln w="9525">
            <a:noFill/>
            <a:miter lim="800000"/>
            <a:headEnd/>
            <a:tailEnd/>
          </a:ln>
        </p:spPr>
        <p:txBody>
          <a:bodyPr wrap="none">
            <a:spAutoFit/>
          </a:bodyPr>
          <a:lstStyle/>
          <a:p>
            <a:r>
              <a:rPr lang="en-US" sz="3200" b="1">
                <a:latin typeface="Arial Narrow" pitchFamily="34" charset="0"/>
              </a:rPr>
              <a:t>T</a:t>
            </a:r>
          </a:p>
        </p:txBody>
      </p:sp>
      <p:sp>
        <p:nvSpPr>
          <p:cNvPr id="18440" name="Rectangle 10"/>
          <p:cNvSpPr>
            <a:spLocks noChangeArrowheads="1"/>
          </p:cNvSpPr>
          <p:nvPr/>
        </p:nvSpPr>
        <p:spPr bwMode="auto">
          <a:xfrm>
            <a:off x="3200400" y="23622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18441" name="TextBox 32"/>
          <p:cNvSpPr txBox="1">
            <a:spLocks noChangeArrowheads="1"/>
          </p:cNvSpPr>
          <p:nvPr/>
        </p:nvSpPr>
        <p:spPr bwMode="auto">
          <a:xfrm>
            <a:off x="3352800" y="2387600"/>
            <a:ext cx="390525" cy="584200"/>
          </a:xfrm>
          <a:prstGeom prst="rect">
            <a:avLst/>
          </a:prstGeom>
          <a:noFill/>
          <a:ln w="9525">
            <a:noFill/>
            <a:miter lim="800000"/>
            <a:headEnd/>
            <a:tailEnd/>
          </a:ln>
        </p:spPr>
        <p:txBody>
          <a:bodyPr wrap="none">
            <a:spAutoFit/>
          </a:bodyPr>
          <a:lstStyle/>
          <a:p>
            <a:r>
              <a:rPr lang="en-US" sz="3200" b="1">
                <a:latin typeface="Arial Narrow" pitchFamily="34" charset="0"/>
              </a:rPr>
              <a:t>T</a:t>
            </a:r>
          </a:p>
        </p:txBody>
      </p:sp>
      <p:sp>
        <p:nvSpPr>
          <p:cNvPr id="18442" name="TextBox 34"/>
          <p:cNvSpPr txBox="1">
            <a:spLocks noChangeArrowheads="1"/>
          </p:cNvSpPr>
          <p:nvPr/>
        </p:nvSpPr>
        <p:spPr bwMode="auto">
          <a:xfrm>
            <a:off x="2657475" y="2387600"/>
            <a:ext cx="390525" cy="584200"/>
          </a:xfrm>
          <a:prstGeom prst="rect">
            <a:avLst/>
          </a:prstGeom>
          <a:noFill/>
          <a:ln w="9525">
            <a:noFill/>
            <a:miter lim="800000"/>
            <a:headEnd/>
            <a:tailEnd/>
          </a:ln>
        </p:spPr>
        <p:txBody>
          <a:bodyPr wrap="none">
            <a:spAutoFit/>
          </a:bodyPr>
          <a:lstStyle/>
          <a:p>
            <a:r>
              <a:rPr lang="en-US" sz="3200" b="1">
                <a:latin typeface="Arial Narrow" pitchFamily="34" charset="0"/>
              </a:rPr>
              <a:t>T</a:t>
            </a:r>
          </a:p>
        </p:txBody>
      </p:sp>
      <p:sp>
        <p:nvSpPr>
          <p:cNvPr id="36" name="Oval 35"/>
          <p:cNvSpPr/>
          <p:nvPr/>
        </p:nvSpPr>
        <p:spPr>
          <a:xfrm>
            <a:off x="3124200" y="1066800"/>
            <a:ext cx="914400" cy="2133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44" name="TextBox 36"/>
          <p:cNvSpPr txBox="1">
            <a:spLocks noChangeArrowheads="1"/>
          </p:cNvSpPr>
          <p:nvPr/>
        </p:nvSpPr>
        <p:spPr bwMode="auto">
          <a:xfrm>
            <a:off x="-76200" y="1066800"/>
            <a:ext cx="647700" cy="769938"/>
          </a:xfrm>
          <a:prstGeom prst="rect">
            <a:avLst/>
          </a:prstGeom>
          <a:noFill/>
          <a:ln w="9525">
            <a:noFill/>
            <a:miter lim="800000"/>
            <a:headEnd/>
            <a:tailEnd/>
          </a:ln>
        </p:spPr>
        <p:txBody>
          <a:bodyPr wrap="none">
            <a:spAutoFit/>
          </a:bodyPr>
          <a:lstStyle/>
          <a:p>
            <a:r>
              <a:rPr lang="en-US" sz="4400">
                <a:latin typeface="Arial Narrow" pitchFamily="34" charset="0"/>
              </a:rPr>
              <a:t>…</a:t>
            </a:r>
          </a:p>
        </p:txBody>
      </p:sp>
      <p:sp>
        <p:nvSpPr>
          <p:cNvPr id="18445" name="TextBox 37"/>
          <p:cNvSpPr txBox="1">
            <a:spLocks noChangeArrowheads="1"/>
          </p:cNvSpPr>
          <p:nvPr/>
        </p:nvSpPr>
        <p:spPr bwMode="auto">
          <a:xfrm>
            <a:off x="8610600" y="2125663"/>
            <a:ext cx="647700" cy="769937"/>
          </a:xfrm>
          <a:prstGeom prst="rect">
            <a:avLst/>
          </a:prstGeom>
          <a:noFill/>
          <a:ln w="9525">
            <a:noFill/>
            <a:miter lim="800000"/>
            <a:headEnd/>
            <a:tailEnd/>
          </a:ln>
        </p:spPr>
        <p:txBody>
          <a:bodyPr wrap="none">
            <a:spAutoFit/>
          </a:bodyPr>
          <a:lstStyle/>
          <a:p>
            <a:r>
              <a:rPr lang="en-US" sz="4400">
                <a:latin typeface="Arial Narrow" pitchFamily="34" charset="0"/>
              </a:rPr>
              <a:t>…</a:t>
            </a:r>
          </a:p>
        </p:txBody>
      </p:sp>
      <p:sp>
        <p:nvSpPr>
          <p:cNvPr id="18446" name="TextBox 38"/>
          <p:cNvSpPr txBox="1">
            <a:spLocks noChangeArrowheads="1"/>
          </p:cNvSpPr>
          <p:nvPr/>
        </p:nvSpPr>
        <p:spPr bwMode="auto">
          <a:xfrm>
            <a:off x="8648700" y="1066800"/>
            <a:ext cx="647700" cy="769938"/>
          </a:xfrm>
          <a:prstGeom prst="rect">
            <a:avLst/>
          </a:prstGeom>
          <a:noFill/>
          <a:ln w="9525">
            <a:noFill/>
            <a:miter lim="800000"/>
            <a:headEnd/>
            <a:tailEnd/>
          </a:ln>
        </p:spPr>
        <p:txBody>
          <a:bodyPr wrap="none">
            <a:spAutoFit/>
          </a:bodyPr>
          <a:lstStyle/>
          <a:p>
            <a:r>
              <a:rPr lang="en-US" sz="4400">
                <a:latin typeface="Arial Narrow" pitchFamily="34" charset="0"/>
              </a:rPr>
              <a:t>…</a:t>
            </a:r>
          </a:p>
        </p:txBody>
      </p:sp>
      <p:sp>
        <p:nvSpPr>
          <p:cNvPr id="18447" name="TextBox 39"/>
          <p:cNvSpPr txBox="1">
            <a:spLocks noChangeArrowheads="1"/>
          </p:cNvSpPr>
          <p:nvPr/>
        </p:nvSpPr>
        <p:spPr bwMode="auto">
          <a:xfrm>
            <a:off x="-76200" y="2125663"/>
            <a:ext cx="647700" cy="769937"/>
          </a:xfrm>
          <a:prstGeom prst="rect">
            <a:avLst/>
          </a:prstGeom>
          <a:noFill/>
          <a:ln w="9525">
            <a:noFill/>
            <a:miter lim="800000"/>
            <a:headEnd/>
            <a:tailEnd/>
          </a:ln>
        </p:spPr>
        <p:txBody>
          <a:bodyPr wrap="none">
            <a:spAutoFit/>
          </a:bodyPr>
          <a:lstStyle/>
          <a:p>
            <a:r>
              <a:rPr lang="en-US" sz="4400">
                <a:latin typeface="Arial Narrow" pitchFamily="34" charset="0"/>
              </a:rPr>
              <a:t>…</a:t>
            </a:r>
          </a:p>
        </p:txBody>
      </p:sp>
      <p:grpSp>
        <p:nvGrpSpPr>
          <p:cNvPr id="5" name="Group 49"/>
          <p:cNvGrpSpPr>
            <a:grpSpLocks/>
          </p:cNvGrpSpPr>
          <p:nvPr/>
        </p:nvGrpSpPr>
        <p:grpSpPr bwMode="auto">
          <a:xfrm>
            <a:off x="152400" y="4037380"/>
            <a:ext cx="3629025" cy="2731000"/>
            <a:chOff x="76200" y="3733800"/>
            <a:chExt cx="3962400" cy="2819400"/>
          </a:xfrm>
        </p:grpSpPr>
        <p:sp>
          <p:nvSpPr>
            <p:cNvPr id="41" name="Cloud 40"/>
            <p:cNvSpPr/>
            <p:nvPr/>
          </p:nvSpPr>
          <p:spPr>
            <a:xfrm>
              <a:off x="76200" y="3733800"/>
              <a:ext cx="3962400" cy="2819400"/>
            </a:xfrm>
            <a:prstGeom prst="cloud">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Smiley Face 41"/>
            <p:cNvSpPr/>
            <p:nvPr/>
          </p:nvSpPr>
          <p:spPr>
            <a:xfrm>
              <a:off x="838200" y="44196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Smiley Face 42"/>
            <p:cNvSpPr/>
            <p:nvPr/>
          </p:nvSpPr>
          <p:spPr>
            <a:xfrm>
              <a:off x="1676400" y="51816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Smiley Face 43"/>
            <p:cNvSpPr/>
            <p:nvPr/>
          </p:nvSpPr>
          <p:spPr>
            <a:xfrm>
              <a:off x="914400" y="54864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Smiley Face 44"/>
            <p:cNvSpPr/>
            <p:nvPr/>
          </p:nvSpPr>
          <p:spPr>
            <a:xfrm>
              <a:off x="3124200" y="49530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Smiley Face 45"/>
            <p:cNvSpPr/>
            <p:nvPr/>
          </p:nvSpPr>
          <p:spPr>
            <a:xfrm>
              <a:off x="2590800" y="54864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Smiley Face 46"/>
            <p:cNvSpPr/>
            <p:nvPr/>
          </p:nvSpPr>
          <p:spPr>
            <a:xfrm>
              <a:off x="2895600" y="42672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Smiley Face 47"/>
            <p:cNvSpPr/>
            <p:nvPr/>
          </p:nvSpPr>
          <p:spPr>
            <a:xfrm>
              <a:off x="1905000" y="4267200"/>
              <a:ext cx="457200" cy="533400"/>
            </a:xfrm>
            <a:prstGeom prst="smileyFace">
              <a:avLst/>
            </a:prstGeom>
            <a:solidFill>
              <a:srgbClr val="F125B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8449" name="TextBox 48"/>
          <p:cNvSpPr txBox="1">
            <a:spLocks noChangeArrowheads="1"/>
          </p:cNvSpPr>
          <p:nvPr/>
        </p:nvSpPr>
        <p:spPr bwMode="auto">
          <a:xfrm>
            <a:off x="4040735" y="3965863"/>
            <a:ext cx="5029200" cy="1815882"/>
          </a:xfrm>
          <a:prstGeom prst="rect">
            <a:avLst/>
          </a:prstGeom>
          <a:noFill/>
          <a:ln w="9525">
            <a:noFill/>
            <a:miter lim="800000"/>
            <a:headEnd/>
            <a:tailEnd/>
          </a:ln>
        </p:spPr>
        <p:txBody>
          <a:bodyPr wrap="square">
            <a:spAutoFit/>
          </a:bodyPr>
          <a:lstStyle/>
          <a:p>
            <a:r>
              <a:rPr lang="en-US" sz="2800" dirty="0" smtClean="0">
                <a:latin typeface="Arial Narrow" pitchFamily="34" charset="0"/>
              </a:rPr>
              <a:t>SNP statistics of Case Group</a:t>
            </a:r>
          </a:p>
          <a:p>
            <a:endParaRPr lang="en-US" sz="2800" dirty="0" smtClean="0">
              <a:latin typeface="Arial Narrow" pitchFamily="34" charset="0"/>
            </a:endParaRPr>
          </a:p>
          <a:p>
            <a:r>
              <a:rPr lang="en-US" sz="2800" dirty="0" smtClean="0">
                <a:latin typeface="Arial Narrow" pitchFamily="34" charset="0"/>
              </a:rPr>
              <a:t>“Can” Test Case Group Membership</a:t>
            </a:r>
            <a:endParaRPr lang="en-US" sz="2800" dirty="0">
              <a:latin typeface="Arial Narrow" pitchFamily="34" charset="0"/>
            </a:endParaRPr>
          </a:p>
          <a:p>
            <a:r>
              <a:rPr lang="en-US" sz="2800" b="1" dirty="0" smtClean="0">
                <a:latin typeface="Arial Narrow" pitchFamily="34" charset="0"/>
              </a:rPr>
              <a:t> </a:t>
            </a:r>
            <a:r>
              <a:rPr lang="en-US" sz="2800" dirty="0">
                <a:latin typeface="Arial Narrow" pitchFamily="34" charset="0"/>
              </a:rPr>
              <a:t> </a:t>
            </a:r>
            <a:r>
              <a:rPr lang="en-US" sz="2800" dirty="0" smtClean="0">
                <a:latin typeface="Arial Narrow" pitchFamily="34" charset="0"/>
              </a:rPr>
              <a:t> using target’s DNA and </a:t>
            </a:r>
            <a:r>
              <a:rPr lang="en-US" sz="2800" dirty="0" err="1" smtClean="0">
                <a:latin typeface="Arial Narrow" pitchFamily="34" charset="0"/>
              </a:rPr>
              <a:t>HapMap</a:t>
            </a:r>
            <a:endParaRPr lang="en-US" sz="2800" dirty="0" smtClean="0">
              <a:latin typeface="Arial Narrow" pitchFamily="34" charset="0"/>
            </a:endParaRPr>
          </a:p>
        </p:txBody>
      </p:sp>
      <p:sp>
        <p:nvSpPr>
          <p:cNvPr id="53" name="Title 1"/>
          <p:cNvSpPr>
            <a:spLocks noGrp="1"/>
          </p:cNvSpPr>
          <p:nvPr>
            <p:ph type="title"/>
          </p:nvPr>
        </p:nvSpPr>
        <p:spPr>
          <a:xfrm>
            <a:off x="457200" y="152400"/>
            <a:ext cx="8229600" cy="990600"/>
          </a:xfrm>
        </p:spPr>
        <p:txBody>
          <a:bodyPr>
            <a:normAutofit/>
          </a:bodyPr>
          <a:lstStyle/>
          <a:p>
            <a:r>
              <a:rPr lang="en-US" sz="4800" dirty="0" smtClean="0"/>
              <a:t>GWAS Statistics</a:t>
            </a:r>
            <a:r>
              <a:rPr lang="en-US" sz="3600" dirty="0" smtClean="0"/>
              <a:t> </a:t>
            </a:r>
            <a:endParaRPr lang="en-US" sz="4800" dirty="0"/>
          </a:p>
        </p:txBody>
      </p:sp>
      <p:sp>
        <p:nvSpPr>
          <p:cNvPr id="6" name="TextBox 5"/>
          <p:cNvSpPr txBox="1"/>
          <p:nvPr/>
        </p:nvSpPr>
        <p:spPr>
          <a:xfrm>
            <a:off x="3281785" y="6399048"/>
            <a:ext cx="1074333" cy="369332"/>
          </a:xfrm>
          <a:prstGeom prst="rect">
            <a:avLst/>
          </a:prstGeom>
          <a:noFill/>
        </p:spPr>
        <p:txBody>
          <a:bodyPr wrap="none" rtlCol="0">
            <a:spAutoFit/>
          </a:bodyPr>
          <a:lstStyle/>
          <a:p>
            <a:r>
              <a:rPr lang="en-US" dirty="0" smtClean="0"/>
              <a:t>Homer+08</a:t>
            </a:r>
            <a:endParaRPr lang="en-US" dirty="0"/>
          </a:p>
        </p:txBody>
      </p:sp>
      <p:sp>
        <p:nvSpPr>
          <p:cNvPr id="7" name="Oval 6"/>
          <p:cNvSpPr/>
          <p:nvPr/>
        </p:nvSpPr>
        <p:spPr>
          <a:xfrm>
            <a:off x="3888945" y="4491530"/>
            <a:ext cx="5105095" cy="154736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12013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Culprit: Diverse Background Info</a:t>
            </a:r>
            <a:endParaRPr lang="en-US" sz="4800" dirty="0"/>
          </a:p>
        </p:txBody>
      </p:sp>
      <p:grpSp>
        <p:nvGrpSpPr>
          <p:cNvPr id="5" name="Group 28"/>
          <p:cNvGrpSpPr>
            <a:grpSpLocks/>
          </p:cNvGrpSpPr>
          <p:nvPr/>
        </p:nvGrpSpPr>
        <p:grpSpPr bwMode="auto">
          <a:xfrm>
            <a:off x="3656075" y="3121150"/>
            <a:ext cx="1295400" cy="1066800"/>
            <a:chOff x="3648" y="960"/>
            <a:chExt cx="816" cy="672"/>
          </a:xfrm>
          <a:solidFill>
            <a:srgbClr val="FFFF00"/>
          </a:solidFill>
        </p:grpSpPr>
        <p:grpSp>
          <p:nvGrpSpPr>
            <p:cNvPr id="6" name="Group 29"/>
            <p:cNvGrpSpPr>
              <a:grpSpLocks/>
            </p:cNvGrpSpPr>
            <p:nvPr/>
          </p:nvGrpSpPr>
          <p:grpSpPr bwMode="auto">
            <a:xfrm>
              <a:off x="3648" y="1248"/>
              <a:ext cx="816" cy="384"/>
              <a:chOff x="3648" y="1248"/>
              <a:chExt cx="816" cy="384"/>
            </a:xfrm>
            <a:grpFill/>
          </p:grpSpPr>
          <p:sp>
            <p:nvSpPr>
              <p:cNvPr id="1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7" name="Group 33"/>
            <p:cNvGrpSpPr>
              <a:grpSpLocks/>
            </p:cNvGrpSpPr>
            <p:nvPr/>
          </p:nvGrpSpPr>
          <p:grpSpPr bwMode="auto">
            <a:xfrm>
              <a:off x="3648" y="960"/>
              <a:ext cx="816" cy="384"/>
              <a:chOff x="3648" y="1248"/>
              <a:chExt cx="816" cy="384"/>
            </a:xfrm>
            <a:grpFill/>
          </p:grpSpPr>
          <p:sp>
            <p:nvSpPr>
              <p:cNvPr id="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grpSp>
        <p:nvGrpSpPr>
          <p:cNvPr id="84" name="Group 83"/>
          <p:cNvGrpSpPr/>
          <p:nvPr/>
        </p:nvGrpSpPr>
        <p:grpSpPr>
          <a:xfrm>
            <a:off x="3964840" y="3504895"/>
            <a:ext cx="3035800" cy="1669690"/>
            <a:chOff x="3964840" y="3504895"/>
            <a:chExt cx="3035800" cy="1669690"/>
          </a:xfrm>
        </p:grpSpPr>
        <p:sp>
          <p:nvSpPr>
            <p:cNvPr id="14" name="TextBox 13"/>
            <p:cNvSpPr txBox="1"/>
            <p:nvPr/>
          </p:nvSpPr>
          <p:spPr>
            <a:xfrm>
              <a:off x="3964840" y="3504895"/>
              <a:ext cx="748923" cy="461665"/>
            </a:xfrm>
            <a:prstGeom prst="rect">
              <a:avLst/>
            </a:prstGeom>
            <a:noFill/>
          </p:spPr>
          <p:txBody>
            <a:bodyPr wrap="none" rtlCol="0">
              <a:spAutoFit/>
            </a:bodyPr>
            <a:lstStyle/>
            <a:p>
              <a:r>
                <a:rPr lang="en-US" sz="2400" dirty="0"/>
                <a:t>2014</a:t>
              </a:r>
            </a:p>
          </p:txBody>
        </p:sp>
        <p:grpSp>
          <p:nvGrpSpPr>
            <p:cNvPr id="46" name="Group 45"/>
            <p:cNvGrpSpPr/>
            <p:nvPr/>
          </p:nvGrpSpPr>
          <p:grpSpPr>
            <a:xfrm>
              <a:off x="5173975" y="3504895"/>
              <a:ext cx="1826665" cy="1669690"/>
              <a:chOff x="5022185" y="3732580"/>
              <a:chExt cx="1826665" cy="1669690"/>
            </a:xfrm>
          </p:grpSpPr>
          <p:grpSp>
            <p:nvGrpSpPr>
              <p:cNvPr id="45" name="Group 44"/>
              <p:cNvGrpSpPr/>
              <p:nvPr/>
            </p:nvGrpSpPr>
            <p:grpSpPr>
              <a:xfrm>
                <a:off x="5022185" y="4335470"/>
                <a:ext cx="1295400" cy="1066800"/>
                <a:chOff x="5022185" y="4335470"/>
                <a:chExt cx="1295400" cy="1066800"/>
              </a:xfrm>
            </p:grpSpPr>
            <p:grpSp>
              <p:nvGrpSpPr>
                <p:cNvPr id="15" name="Group 28"/>
                <p:cNvGrpSpPr>
                  <a:grpSpLocks/>
                </p:cNvGrpSpPr>
                <p:nvPr/>
              </p:nvGrpSpPr>
              <p:grpSpPr bwMode="auto">
                <a:xfrm>
                  <a:off x="5022185" y="4335470"/>
                  <a:ext cx="1295400" cy="1066800"/>
                  <a:chOff x="3648" y="960"/>
                  <a:chExt cx="816" cy="672"/>
                </a:xfrm>
                <a:solidFill>
                  <a:srgbClr val="92D050"/>
                </a:solidFill>
              </p:grpSpPr>
              <p:grpSp>
                <p:nvGrpSpPr>
                  <p:cNvPr id="16" name="Group 29"/>
                  <p:cNvGrpSpPr>
                    <a:grpSpLocks/>
                  </p:cNvGrpSpPr>
                  <p:nvPr/>
                </p:nvGrpSpPr>
                <p:grpSpPr bwMode="auto">
                  <a:xfrm>
                    <a:off x="3648" y="1248"/>
                    <a:ext cx="816" cy="384"/>
                    <a:chOff x="3648" y="1248"/>
                    <a:chExt cx="816" cy="384"/>
                  </a:xfrm>
                  <a:grpFill/>
                </p:grpSpPr>
                <p:sp>
                  <p:nvSpPr>
                    <p:cNvPr id="2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17" name="Group 33"/>
                  <p:cNvGrpSpPr>
                    <a:grpSpLocks/>
                  </p:cNvGrpSpPr>
                  <p:nvPr/>
                </p:nvGrpSpPr>
                <p:grpSpPr bwMode="auto">
                  <a:xfrm>
                    <a:off x="3648" y="960"/>
                    <a:ext cx="816" cy="384"/>
                    <a:chOff x="3648" y="1248"/>
                    <a:chExt cx="816" cy="384"/>
                  </a:xfrm>
                  <a:grpFill/>
                </p:grpSpPr>
                <p:sp>
                  <p:nvSpPr>
                    <p:cNvPr id="1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4" name="TextBox 43"/>
                <p:cNvSpPr txBox="1"/>
                <p:nvPr/>
              </p:nvSpPr>
              <p:spPr>
                <a:xfrm>
                  <a:off x="5265082" y="4643320"/>
                  <a:ext cx="748923" cy="461665"/>
                </a:xfrm>
                <a:prstGeom prst="rect">
                  <a:avLst/>
                </a:prstGeom>
                <a:noFill/>
              </p:spPr>
              <p:txBody>
                <a:bodyPr wrap="none" rtlCol="0">
                  <a:spAutoFit/>
                </a:bodyPr>
                <a:lstStyle/>
                <a:p>
                  <a:r>
                    <a:rPr lang="en-US" sz="2400" dirty="0" smtClean="0"/>
                    <a:t>2013</a:t>
                  </a:r>
                  <a:endParaRPr lang="en-US" sz="2400" dirty="0"/>
                </a:p>
              </p:txBody>
            </p:sp>
          </p:grpSp>
          <p:grpSp>
            <p:nvGrpSpPr>
              <p:cNvPr id="43" name="Group 42"/>
              <p:cNvGrpSpPr/>
              <p:nvPr/>
            </p:nvGrpSpPr>
            <p:grpSpPr>
              <a:xfrm>
                <a:off x="5553450" y="3732580"/>
                <a:ext cx="1295400" cy="1066800"/>
                <a:chOff x="5553450" y="3732580"/>
                <a:chExt cx="1295400" cy="1066800"/>
              </a:xfrm>
            </p:grpSpPr>
            <p:grpSp>
              <p:nvGrpSpPr>
                <p:cNvPr id="33" name="Group 28"/>
                <p:cNvGrpSpPr>
                  <a:grpSpLocks/>
                </p:cNvGrpSpPr>
                <p:nvPr/>
              </p:nvGrpSpPr>
              <p:grpSpPr bwMode="auto">
                <a:xfrm>
                  <a:off x="5553450" y="3732580"/>
                  <a:ext cx="1295400" cy="1066800"/>
                  <a:chOff x="3648" y="960"/>
                  <a:chExt cx="816" cy="672"/>
                </a:xfrm>
                <a:solidFill>
                  <a:srgbClr val="00CCFF"/>
                </a:solidFill>
              </p:grpSpPr>
              <p:grpSp>
                <p:nvGrpSpPr>
                  <p:cNvPr id="34" name="Group 29"/>
                  <p:cNvGrpSpPr>
                    <a:grpSpLocks/>
                  </p:cNvGrpSpPr>
                  <p:nvPr/>
                </p:nvGrpSpPr>
                <p:grpSpPr bwMode="auto">
                  <a:xfrm>
                    <a:off x="3648" y="1248"/>
                    <a:ext cx="816" cy="384"/>
                    <a:chOff x="3648" y="1248"/>
                    <a:chExt cx="816" cy="384"/>
                  </a:xfrm>
                  <a:grpFill/>
                </p:grpSpPr>
                <p:sp>
                  <p:nvSpPr>
                    <p:cNvPr id="39"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0"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1"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35" name="Group 33"/>
                  <p:cNvGrpSpPr>
                    <a:grpSpLocks/>
                  </p:cNvGrpSpPr>
                  <p:nvPr/>
                </p:nvGrpSpPr>
                <p:grpSpPr bwMode="auto">
                  <a:xfrm>
                    <a:off x="3648" y="960"/>
                    <a:ext cx="816" cy="384"/>
                    <a:chOff x="3648" y="1248"/>
                    <a:chExt cx="816" cy="384"/>
                  </a:xfrm>
                  <a:grpFill/>
                </p:grpSpPr>
                <p:sp>
                  <p:nvSpPr>
                    <p:cNvPr id="36"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7"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8"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2" name="TextBox 41"/>
                <p:cNvSpPr txBox="1"/>
                <p:nvPr/>
              </p:nvSpPr>
              <p:spPr>
                <a:xfrm>
                  <a:off x="5862215" y="4105760"/>
                  <a:ext cx="748923" cy="461665"/>
                </a:xfrm>
                <a:prstGeom prst="rect">
                  <a:avLst/>
                </a:prstGeom>
                <a:noFill/>
              </p:spPr>
              <p:txBody>
                <a:bodyPr wrap="none" rtlCol="0">
                  <a:spAutoFit/>
                </a:bodyPr>
                <a:lstStyle/>
                <a:p>
                  <a:r>
                    <a:rPr lang="en-US" sz="2400" dirty="0" smtClean="0"/>
                    <a:t>2012</a:t>
                  </a:r>
                  <a:endParaRPr lang="en-US" sz="2400" dirty="0"/>
                </a:p>
              </p:txBody>
            </p:sp>
          </p:grpSp>
        </p:grpSp>
      </p:grpSp>
      <p:sp>
        <p:nvSpPr>
          <p:cNvPr id="47" name="Oval 46"/>
          <p:cNvSpPr/>
          <p:nvPr/>
        </p:nvSpPr>
        <p:spPr>
          <a:xfrm>
            <a:off x="4045920" y="2291490"/>
            <a:ext cx="4700305" cy="60624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Voter Weld:  M, DOB, zip</a:t>
            </a:r>
            <a:endParaRPr lang="en-US" sz="2400" dirty="0">
              <a:solidFill>
                <a:schemeClr val="tx1"/>
              </a:solidFill>
            </a:endParaRPr>
          </a:p>
        </p:txBody>
      </p:sp>
      <p:grpSp>
        <p:nvGrpSpPr>
          <p:cNvPr id="72" name="Group 71"/>
          <p:cNvGrpSpPr/>
          <p:nvPr/>
        </p:nvGrpSpPr>
        <p:grpSpPr>
          <a:xfrm>
            <a:off x="1600200" y="1829410"/>
            <a:ext cx="1905000" cy="1447800"/>
            <a:chOff x="1600200" y="1828800"/>
            <a:chExt cx="1905000" cy="1447800"/>
          </a:xfrm>
        </p:grpSpPr>
        <p:grpSp>
          <p:nvGrpSpPr>
            <p:cNvPr id="48" name="Group 3"/>
            <p:cNvGrpSpPr>
              <a:grpSpLocks/>
            </p:cNvGrpSpPr>
            <p:nvPr/>
          </p:nvGrpSpPr>
          <p:grpSpPr bwMode="auto">
            <a:xfrm>
              <a:off x="1600200" y="1828800"/>
              <a:ext cx="1905000" cy="1447800"/>
              <a:chOff x="1152" y="1008"/>
              <a:chExt cx="1200" cy="912"/>
            </a:xfrm>
            <a:solidFill>
              <a:srgbClr val="00B050"/>
            </a:solidFill>
          </p:grpSpPr>
          <p:grpSp>
            <p:nvGrpSpPr>
              <p:cNvPr id="49" name="Group 4"/>
              <p:cNvGrpSpPr>
                <a:grpSpLocks/>
              </p:cNvGrpSpPr>
              <p:nvPr/>
            </p:nvGrpSpPr>
            <p:grpSpPr bwMode="auto">
              <a:xfrm>
                <a:off x="1152" y="1392"/>
                <a:ext cx="1200" cy="528"/>
                <a:chOff x="1152" y="960"/>
                <a:chExt cx="1200" cy="528"/>
              </a:xfrm>
              <a:grpFill/>
            </p:grpSpPr>
            <p:grpSp>
              <p:nvGrpSpPr>
                <p:cNvPr id="61" name="Group 5"/>
                <p:cNvGrpSpPr>
                  <a:grpSpLocks/>
                </p:cNvGrpSpPr>
                <p:nvPr/>
              </p:nvGrpSpPr>
              <p:grpSpPr bwMode="auto">
                <a:xfrm>
                  <a:off x="1152" y="1152"/>
                  <a:ext cx="1200" cy="336"/>
                  <a:chOff x="1152" y="1152"/>
                  <a:chExt cx="1200" cy="336"/>
                </a:xfrm>
                <a:grpFill/>
              </p:grpSpPr>
              <p:sp>
                <p:nvSpPr>
                  <p:cNvPr id="67" name="Oval 6"/>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8" name="Oval 7"/>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9" name="Oval 8"/>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70" name="Oval 9"/>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2" name="Group 10"/>
                <p:cNvGrpSpPr>
                  <a:grpSpLocks/>
                </p:cNvGrpSpPr>
                <p:nvPr/>
              </p:nvGrpSpPr>
              <p:grpSpPr bwMode="auto">
                <a:xfrm>
                  <a:off x="1152" y="960"/>
                  <a:ext cx="1200" cy="336"/>
                  <a:chOff x="1152" y="1152"/>
                  <a:chExt cx="1200" cy="336"/>
                </a:xfrm>
                <a:grpFill/>
              </p:grpSpPr>
              <p:sp>
                <p:nvSpPr>
                  <p:cNvPr id="63" name="Oval 11"/>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4" name="Oval 12"/>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5" name="Oval 13"/>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6" name="Oval 14"/>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nvGrpSpPr>
              <p:cNvPr id="50" name="Group 15"/>
              <p:cNvGrpSpPr>
                <a:grpSpLocks/>
              </p:cNvGrpSpPr>
              <p:nvPr/>
            </p:nvGrpSpPr>
            <p:grpSpPr bwMode="auto">
              <a:xfrm>
                <a:off x="1152" y="1008"/>
                <a:ext cx="1200" cy="528"/>
                <a:chOff x="1152" y="960"/>
                <a:chExt cx="1200" cy="528"/>
              </a:xfrm>
              <a:grpFill/>
            </p:grpSpPr>
            <p:grpSp>
              <p:nvGrpSpPr>
                <p:cNvPr id="51" name="Group 16"/>
                <p:cNvGrpSpPr>
                  <a:grpSpLocks/>
                </p:cNvGrpSpPr>
                <p:nvPr/>
              </p:nvGrpSpPr>
              <p:grpSpPr bwMode="auto">
                <a:xfrm>
                  <a:off x="1152" y="1152"/>
                  <a:ext cx="1200" cy="336"/>
                  <a:chOff x="1152" y="1152"/>
                  <a:chExt cx="1200" cy="336"/>
                </a:xfrm>
                <a:grpFill/>
              </p:grpSpPr>
              <p:sp>
                <p:nvSpPr>
                  <p:cNvPr id="57" name="Oval 17"/>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8" name="Oval 18"/>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9" name="Oval 19"/>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0" name="Oval 20"/>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52" name="Group 21"/>
                <p:cNvGrpSpPr>
                  <a:grpSpLocks/>
                </p:cNvGrpSpPr>
                <p:nvPr/>
              </p:nvGrpSpPr>
              <p:grpSpPr bwMode="auto">
                <a:xfrm>
                  <a:off x="1152" y="960"/>
                  <a:ext cx="1200" cy="336"/>
                  <a:chOff x="1152" y="1152"/>
                  <a:chExt cx="1200" cy="336"/>
                </a:xfrm>
                <a:grpFill/>
              </p:grpSpPr>
              <p:sp>
                <p:nvSpPr>
                  <p:cNvPr id="53" name="Oval 22"/>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4" name="Oval 23"/>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5" name="Oval 24"/>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6" name="Oval 25"/>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sp>
          <p:nvSpPr>
            <p:cNvPr id="71" name="TextBox 70"/>
            <p:cNvSpPr txBox="1"/>
            <p:nvPr/>
          </p:nvSpPr>
          <p:spPr>
            <a:xfrm>
              <a:off x="2219255" y="2442365"/>
              <a:ext cx="788999" cy="461665"/>
            </a:xfrm>
            <a:prstGeom prst="rect">
              <a:avLst/>
            </a:prstGeom>
            <a:solidFill>
              <a:schemeClr val="bg2"/>
            </a:solidFill>
          </p:spPr>
          <p:txBody>
            <a:bodyPr wrap="none" rtlCol="0">
              <a:spAutoFit/>
            </a:bodyPr>
            <a:lstStyle/>
            <a:p>
              <a:r>
                <a:rPr lang="en-US" sz="2400" dirty="0" err="1" smtClean="0"/>
                <a:t>IMDb</a:t>
              </a:r>
              <a:endParaRPr lang="en-US" sz="2400" dirty="0"/>
            </a:p>
          </p:txBody>
        </p:sp>
      </p:grpSp>
      <p:grpSp>
        <p:nvGrpSpPr>
          <p:cNvPr id="83" name="Group 82"/>
          <p:cNvGrpSpPr/>
          <p:nvPr/>
        </p:nvGrpSpPr>
        <p:grpSpPr>
          <a:xfrm>
            <a:off x="2684652" y="4558580"/>
            <a:ext cx="6213363" cy="2058010"/>
            <a:chOff x="2684652" y="4567425"/>
            <a:chExt cx="6213363" cy="2058010"/>
          </a:xfrm>
        </p:grpSpPr>
        <p:grpSp>
          <p:nvGrpSpPr>
            <p:cNvPr id="79" name="Group 78"/>
            <p:cNvGrpSpPr/>
            <p:nvPr/>
          </p:nvGrpSpPr>
          <p:grpSpPr>
            <a:xfrm>
              <a:off x="2750521" y="4567425"/>
              <a:ext cx="6147494" cy="2058010"/>
              <a:chOff x="2598730" y="4637025"/>
              <a:chExt cx="6147494" cy="2058010"/>
            </a:xfrm>
          </p:grpSpPr>
          <p:sp>
            <p:nvSpPr>
              <p:cNvPr id="77" name="Rectangle 76"/>
              <p:cNvSpPr/>
              <p:nvPr/>
            </p:nvSpPr>
            <p:spPr>
              <a:xfrm>
                <a:off x="4116629" y="5398610"/>
                <a:ext cx="4629595" cy="914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2"/>
                    </a:solidFill>
                  </a:rPr>
                  <a:t> People who bought this…</a:t>
                </a:r>
                <a:endParaRPr lang="en-US" sz="3200" dirty="0">
                  <a:solidFill>
                    <a:schemeClr val="tx2"/>
                  </a:solidFill>
                </a:endParaRPr>
              </a:p>
            </p:txBody>
          </p:sp>
          <p:pic>
            <p:nvPicPr>
              <p:cNvPr id="74" name="Picture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8730" y="4637025"/>
                <a:ext cx="1919094" cy="2058010"/>
              </a:xfrm>
              <a:prstGeom prst="rect">
                <a:avLst/>
              </a:prstGeom>
            </p:spPr>
          </p:pic>
        </p:grpSp>
        <p:sp>
          <p:nvSpPr>
            <p:cNvPr id="81" name="Explosion 1 80"/>
            <p:cNvSpPr/>
            <p:nvPr/>
          </p:nvSpPr>
          <p:spPr>
            <a:xfrm>
              <a:off x="2684652" y="5326375"/>
              <a:ext cx="1659663" cy="914400"/>
            </a:xfrm>
            <a:prstGeom prst="irregularSeal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2"/>
                  </a:solidFill>
                </a:rPr>
                <a:t>Blog</a:t>
              </a:r>
              <a:endParaRPr lang="en-US" sz="2800" dirty="0">
                <a:solidFill>
                  <a:schemeClr val="tx2"/>
                </a:solidFill>
              </a:endParaRPr>
            </a:p>
          </p:txBody>
        </p:sp>
      </p:grpSp>
      <p:grpSp>
        <p:nvGrpSpPr>
          <p:cNvPr id="86" name="Group 85"/>
          <p:cNvGrpSpPr/>
          <p:nvPr/>
        </p:nvGrpSpPr>
        <p:grpSpPr>
          <a:xfrm>
            <a:off x="473670" y="3960265"/>
            <a:ext cx="1907402" cy="1897375"/>
            <a:chOff x="473670" y="4495495"/>
            <a:chExt cx="1907402" cy="1897375"/>
          </a:xfrm>
        </p:grpSpPr>
        <p:pic>
          <p:nvPicPr>
            <p:cNvPr id="73" name="Picture 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884" y="4495495"/>
              <a:ext cx="1286581" cy="1134460"/>
            </a:xfrm>
            <a:prstGeom prst="rect">
              <a:avLst/>
            </a:prstGeom>
          </p:spPr>
        </p:pic>
        <p:sp>
          <p:nvSpPr>
            <p:cNvPr id="85" name="Rectangle 84"/>
            <p:cNvSpPr/>
            <p:nvPr/>
          </p:nvSpPr>
          <p:spPr>
            <a:xfrm>
              <a:off x="473670" y="5709815"/>
              <a:ext cx="1907402" cy="683055"/>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Billing</a:t>
              </a:r>
              <a:endParaRPr lang="en-US" sz="3200" dirty="0"/>
            </a:p>
          </p:txBody>
        </p:sp>
      </p:grpSp>
    </p:spTree>
    <p:extLst>
      <p:ext uri="{BB962C8B-B14F-4D97-AF65-F5344CB8AC3E}">
        <p14:creationId xmlns:p14="http://schemas.microsoft.com/office/powerpoint/2010/main" val="1814886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9998" y="4112055"/>
            <a:ext cx="2276942" cy="579125"/>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smtClean="0"/>
              <a:t>HapMap</a:t>
            </a:r>
            <a:endParaRPr lang="en-US" sz="2800" dirty="0"/>
          </a:p>
        </p:txBody>
      </p:sp>
      <p:sp>
        <p:nvSpPr>
          <p:cNvPr id="2" name="Title 1"/>
          <p:cNvSpPr>
            <a:spLocks noGrp="1"/>
          </p:cNvSpPr>
          <p:nvPr>
            <p:ph type="title"/>
          </p:nvPr>
        </p:nvSpPr>
        <p:spPr/>
        <p:txBody>
          <a:bodyPr>
            <a:normAutofit/>
          </a:bodyPr>
          <a:lstStyle/>
          <a:p>
            <a:r>
              <a:rPr lang="en-US" sz="4800" dirty="0" smtClean="0"/>
              <a:t>Culprit: Diverse Background Info</a:t>
            </a:r>
            <a:endParaRPr lang="en-US" sz="4800" dirty="0"/>
          </a:p>
        </p:txBody>
      </p:sp>
      <p:grpSp>
        <p:nvGrpSpPr>
          <p:cNvPr id="5" name="Group 28"/>
          <p:cNvGrpSpPr>
            <a:grpSpLocks/>
          </p:cNvGrpSpPr>
          <p:nvPr/>
        </p:nvGrpSpPr>
        <p:grpSpPr bwMode="auto">
          <a:xfrm>
            <a:off x="3656075" y="3121150"/>
            <a:ext cx="1295400" cy="1066800"/>
            <a:chOff x="3648" y="960"/>
            <a:chExt cx="816" cy="672"/>
          </a:xfrm>
          <a:solidFill>
            <a:srgbClr val="FFFF00"/>
          </a:solidFill>
        </p:grpSpPr>
        <p:grpSp>
          <p:nvGrpSpPr>
            <p:cNvPr id="6" name="Group 29"/>
            <p:cNvGrpSpPr>
              <a:grpSpLocks/>
            </p:cNvGrpSpPr>
            <p:nvPr/>
          </p:nvGrpSpPr>
          <p:grpSpPr bwMode="auto">
            <a:xfrm>
              <a:off x="3648" y="1248"/>
              <a:ext cx="816" cy="384"/>
              <a:chOff x="3648" y="1248"/>
              <a:chExt cx="816" cy="384"/>
            </a:xfrm>
            <a:grpFill/>
          </p:grpSpPr>
          <p:sp>
            <p:nvSpPr>
              <p:cNvPr id="1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7" name="Group 33"/>
            <p:cNvGrpSpPr>
              <a:grpSpLocks/>
            </p:cNvGrpSpPr>
            <p:nvPr/>
          </p:nvGrpSpPr>
          <p:grpSpPr bwMode="auto">
            <a:xfrm>
              <a:off x="3648" y="960"/>
              <a:ext cx="816" cy="384"/>
              <a:chOff x="3648" y="1248"/>
              <a:chExt cx="816" cy="384"/>
            </a:xfrm>
            <a:grpFill/>
          </p:grpSpPr>
          <p:sp>
            <p:nvSpPr>
              <p:cNvPr id="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grpSp>
        <p:nvGrpSpPr>
          <p:cNvPr id="84" name="Group 83"/>
          <p:cNvGrpSpPr/>
          <p:nvPr/>
        </p:nvGrpSpPr>
        <p:grpSpPr>
          <a:xfrm>
            <a:off x="3964840" y="3504895"/>
            <a:ext cx="3035800" cy="1669690"/>
            <a:chOff x="3964840" y="3504895"/>
            <a:chExt cx="3035800" cy="1669690"/>
          </a:xfrm>
        </p:grpSpPr>
        <p:sp>
          <p:nvSpPr>
            <p:cNvPr id="14" name="TextBox 13"/>
            <p:cNvSpPr txBox="1"/>
            <p:nvPr/>
          </p:nvSpPr>
          <p:spPr>
            <a:xfrm>
              <a:off x="3964840" y="3504895"/>
              <a:ext cx="748923" cy="461665"/>
            </a:xfrm>
            <a:prstGeom prst="rect">
              <a:avLst/>
            </a:prstGeom>
            <a:noFill/>
          </p:spPr>
          <p:txBody>
            <a:bodyPr wrap="none" rtlCol="0">
              <a:spAutoFit/>
            </a:bodyPr>
            <a:lstStyle/>
            <a:p>
              <a:r>
                <a:rPr lang="en-US" sz="2400" dirty="0"/>
                <a:t>2014</a:t>
              </a:r>
            </a:p>
          </p:txBody>
        </p:sp>
        <p:grpSp>
          <p:nvGrpSpPr>
            <p:cNvPr id="46" name="Group 45"/>
            <p:cNvGrpSpPr/>
            <p:nvPr/>
          </p:nvGrpSpPr>
          <p:grpSpPr>
            <a:xfrm>
              <a:off x="5173975" y="3504895"/>
              <a:ext cx="1826665" cy="1669690"/>
              <a:chOff x="5022185" y="3732580"/>
              <a:chExt cx="1826665" cy="1669690"/>
            </a:xfrm>
          </p:grpSpPr>
          <p:grpSp>
            <p:nvGrpSpPr>
              <p:cNvPr id="45" name="Group 44"/>
              <p:cNvGrpSpPr/>
              <p:nvPr/>
            </p:nvGrpSpPr>
            <p:grpSpPr>
              <a:xfrm>
                <a:off x="5022185" y="4335470"/>
                <a:ext cx="1295400" cy="1066800"/>
                <a:chOff x="5022185" y="4335470"/>
                <a:chExt cx="1295400" cy="1066800"/>
              </a:xfrm>
            </p:grpSpPr>
            <p:grpSp>
              <p:nvGrpSpPr>
                <p:cNvPr id="15" name="Group 28"/>
                <p:cNvGrpSpPr>
                  <a:grpSpLocks/>
                </p:cNvGrpSpPr>
                <p:nvPr/>
              </p:nvGrpSpPr>
              <p:grpSpPr bwMode="auto">
                <a:xfrm>
                  <a:off x="5022185" y="4335470"/>
                  <a:ext cx="1295400" cy="1066800"/>
                  <a:chOff x="3648" y="960"/>
                  <a:chExt cx="816" cy="672"/>
                </a:xfrm>
                <a:solidFill>
                  <a:srgbClr val="92D050"/>
                </a:solidFill>
              </p:grpSpPr>
              <p:grpSp>
                <p:nvGrpSpPr>
                  <p:cNvPr id="16" name="Group 29"/>
                  <p:cNvGrpSpPr>
                    <a:grpSpLocks/>
                  </p:cNvGrpSpPr>
                  <p:nvPr/>
                </p:nvGrpSpPr>
                <p:grpSpPr bwMode="auto">
                  <a:xfrm>
                    <a:off x="3648" y="1248"/>
                    <a:ext cx="816" cy="384"/>
                    <a:chOff x="3648" y="1248"/>
                    <a:chExt cx="816" cy="384"/>
                  </a:xfrm>
                  <a:grpFill/>
                </p:grpSpPr>
                <p:sp>
                  <p:nvSpPr>
                    <p:cNvPr id="21"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2"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3"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17" name="Group 33"/>
                  <p:cNvGrpSpPr>
                    <a:grpSpLocks/>
                  </p:cNvGrpSpPr>
                  <p:nvPr/>
                </p:nvGrpSpPr>
                <p:grpSpPr bwMode="auto">
                  <a:xfrm>
                    <a:off x="3648" y="960"/>
                    <a:ext cx="816" cy="384"/>
                    <a:chOff x="3648" y="1248"/>
                    <a:chExt cx="816" cy="384"/>
                  </a:xfrm>
                  <a:grpFill/>
                </p:grpSpPr>
                <p:sp>
                  <p:nvSpPr>
                    <p:cNvPr id="18"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9"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20"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4" name="TextBox 43"/>
                <p:cNvSpPr txBox="1"/>
                <p:nvPr/>
              </p:nvSpPr>
              <p:spPr>
                <a:xfrm>
                  <a:off x="5265082" y="4643320"/>
                  <a:ext cx="748923" cy="461665"/>
                </a:xfrm>
                <a:prstGeom prst="rect">
                  <a:avLst/>
                </a:prstGeom>
                <a:noFill/>
              </p:spPr>
              <p:txBody>
                <a:bodyPr wrap="none" rtlCol="0">
                  <a:spAutoFit/>
                </a:bodyPr>
                <a:lstStyle/>
                <a:p>
                  <a:r>
                    <a:rPr lang="en-US" sz="2400" dirty="0" smtClean="0"/>
                    <a:t>2013</a:t>
                  </a:r>
                  <a:endParaRPr lang="en-US" sz="2400" dirty="0"/>
                </a:p>
              </p:txBody>
            </p:sp>
          </p:grpSp>
          <p:grpSp>
            <p:nvGrpSpPr>
              <p:cNvPr id="43" name="Group 42"/>
              <p:cNvGrpSpPr/>
              <p:nvPr/>
            </p:nvGrpSpPr>
            <p:grpSpPr>
              <a:xfrm>
                <a:off x="5553450" y="3732580"/>
                <a:ext cx="1295400" cy="1066800"/>
                <a:chOff x="5553450" y="3732580"/>
                <a:chExt cx="1295400" cy="1066800"/>
              </a:xfrm>
            </p:grpSpPr>
            <p:grpSp>
              <p:nvGrpSpPr>
                <p:cNvPr id="33" name="Group 28"/>
                <p:cNvGrpSpPr>
                  <a:grpSpLocks/>
                </p:cNvGrpSpPr>
                <p:nvPr/>
              </p:nvGrpSpPr>
              <p:grpSpPr bwMode="auto">
                <a:xfrm>
                  <a:off x="5553450" y="3732580"/>
                  <a:ext cx="1295400" cy="1066800"/>
                  <a:chOff x="3648" y="960"/>
                  <a:chExt cx="816" cy="672"/>
                </a:xfrm>
                <a:solidFill>
                  <a:srgbClr val="00CCFF"/>
                </a:solidFill>
              </p:grpSpPr>
              <p:grpSp>
                <p:nvGrpSpPr>
                  <p:cNvPr id="34" name="Group 29"/>
                  <p:cNvGrpSpPr>
                    <a:grpSpLocks/>
                  </p:cNvGrpSpPr>
                  <p:nvPr/>
                </p:nvGrpSpPr>
                <p:grpSpPr bwMode="auto">
                  <a:xfrm>
                    <a:off x="3648" y="1248"/>
                    <a:ext cx="816" cy="384"/>
                    <a:chOff x="3648" y="1248"/>
                    <a:chExt cx="816" cy="384"/>
                  </a:xfrm>
                  <a:grpFill/>
                </p:grpSpPr>
                <p:sp>
                  <p:nvSpPr>
                    <p:cNvPr id="39"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0"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41"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35" name="Group 33"/>
                  <p:cNvGrpSpPr>
                    <a:grpSpLocks/>
                  </p:cNvGrpSpPr>
                  <p:nvPr/>
                </p:nvGrpSpPr>
                <p:grpSpPr bwMode="auto">
                  <a:xfrm>
                    <a:off x="3648" y="960"/>
                    <a:ext cx="816" cy="384"/>
                    <a:chOff x="3648" y="1248"/>
                    <a:chExt cx="816" cy="384"/>
                  </a:xfrm>
                  <a:grpFill/>
                </p:grpSpPr>
                <p:sp>
                  <p:nvSpPr>
                    <p:cNvPr id="36"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7"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38"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42" name="TextBox 41"/>
                <p:cNvSpPr txBox="1"/>
                <p:nvPr/>
              </p:nvSpPr>
              <p:spPr>
                <a:xfrm>
                  <a:off x="5862215" y="4105760"/>
                  <a:ext cx="748923" cy="461665"/>
                </a:xfrm>
                <a:prstGeom prst="rect">
                  <a:avLst/>
                </a:prstGeom>
                <a:noFill/>
              </p:spPr>
              <p:txBody>
                <a:bodyPr wrap="none" rtlCol="0">
                  <a:spAutoFit/>
                </a:bodyPr>
                <a:lstStyle/>
                <a:p>
                  <a:r>
                    <a:rPr lang="en-US" sz="2400" dirty="0" smtClean="0"/>
                    <a:t>2012</a:t>
                  </a:r>
                  <a:endParaRPr lang="en-US" sz="2400" dirty="0"/>
                </a:p>
              </p:txBody>
            </p:sp>
          </p:grpSp>
        </p:grpSp>
      </p:grpSp>
      <p:sp>
        <p:nvSpPr>
          <p:cNvPr id="47" name="Oval 46"/>
          <p:cNvSpPr/>
          <p:nvPr/>
        </p:nvSpPr>
        <p:spPr>
          <a:xfrm>
            <a:off x="4045920" y="2291490"/>
            <a:ext cx="4700305" cy="60624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Voter Weld:  M, DOB, zip</a:t>
            </a:r>
            <a:endParaRPr lang="en-US" sz="2400" dirty="0">
              <a:solidFill>
                <a:schemeClr val="tx1"/>
              </a:solidFill>
            </a:endParaRPr>
          </a:p>
        </p:txBody>
      </p:sp>
      <p:grpSp>
        <p:nvGrpSpPr>
          <p:cNvPr id="72" name="Group 71"/>
          <p:cNvGrpSpPr/>
          <p:nvPr/>
        </p:nvGrpSpPr>
        <p:grpSpPr>
          <a:xfrm>
            <a:off x="1600200" y="1829410"/>
            <a:ext cx="1905000" cy="1447800"/>
            <a:chOff x="1600200" y="1828800"/>
            <a:chExt cx="1905000" cy="1447800"/>
          </a:xfrm>
        </p:grpSpPr>
        <p:grpSp>
          <p:nvGrpSpPr>
            <p:cNvPr id="48" name="Group 3"/>
            <p:cNvGrpSpPr>
              <a:grpSpLocks/>
            </p:cNvGrpSpPr>
            <p:nvPr/>
          </p:nvGrpSpPr>
          <p:grpSpPr bwMode="auto">
            <a:xfrm>
              <a:off x="1600200" y="1828800"/>
              <a:ext cx="1905000" cy="1447800"/>
              <a:chOff x="1152" y="1008"/>
              <a:chExt cx="1200" cy="912"/>
            </a:xfrm>
            <a:solidFill>
              <a:srgbClr val="00B050"/>
            </a:solidFill>
          </p:grpSpPr>
          <p:grpSp>
            <p:nvGrpSpPr>
              <p:cNvPr id="49" name="Group 4"/>
              <p:cNvGrpSpPr>
                <a:grpSpLocks/>
              </p:cNvGrpSpPr>
              <p:nvPr/>
            </p:nvGrpSpPr>
            <p:grpSpPr bwMode="auto">
              <a:xfrm>
                <a:off x="1152" y="1392"/>
                <a:ext cx="1200" cy="528"/>
                <a:chOff x="1152" y="960"/>
                <a:chExt cx="1200" cy="528"/>
              </a:xfrm>
              <a:grpFill/>
            </p:grpSpPr>
            <p:grpSp>
              <p:nvGrpSpPr>
                <p:cNvPr id="61" name="Group 5"/>
                <p:cNvGrpSpPr>
                  <a:grpSpLocks/>
                </p:cNvGrpSpPr>
                <p:nvPr/>
              </p:nvGrpSpPr>
              <p:grpSpPr bwMode="auto">
                <a:xfrm>
                  <a:off x="1152" y="1152"/>
                  <a:ext cx="1200" cy="336"/>
                  <a:chOff x="1152" y="1152"/>
                  <a:chExt cx="1200" cy="336"/>
                </a:xfrm>
                <a:grpFill/>
              </p:grpSpPr>
              <p:sp>
                <p:nvSpPr>
                  <p:cNvPr id="67" name="Oval 6"/>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8" name="Oval 7"/>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9" name="Oval 8"/>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70" name="Oval 9"/>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2" name="Group 10"/>
                <p:cNvGrpSpPr>
                  <a:grpSpLocks/>
                </p:cNvGrpSpPr>
                <p:nvPr/>
              </p:nvGrpSpPr>
              <p:grpSpPr bwMode="auto">
                <a:xfrm>
                  <a:off x="1152" y="960"/>
                  <a:ext cx="1200" cy="336"/>
                  <a:chOff x="1152" y="1152"/>
                  <a:chExt cx="1200" cy="336"/>
                </a:xfrm>
                <a:grpFill/>
              </p:grpSpPr>
              <p:sp>
                <p:nvSpPr>
                  <p:cNvPr id="63" name="Oval 11"/>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4" name="Oval 12"/>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5" name="Oval 13"/>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6" name="Oval 14"/>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nvGrpSpPr>
              <p:cNvPr id="50" name="Group 15"/>
              <p:cNvGrpSpPr>
                <a:grpSpLocks/>
              </p:cNvGrpSpPr>
              <p:nvPr/>
            </p:nvGrpSpPr>
            <p:grpSpPr bwMode="auto">
              <a:xfrm>
                <a:off x="1152" y="1008"/>
                <a:ext cx="1200" cy="528"/>
                <a:chOff x="1152" y="960"/>
                <a:chExt cx="1200" cy="528"/>
              </a:xfrm>
              <a:grpFill/>
            </p:grpSpPr>
            <p:grpSp>
              <p:nvGrpSpPr>
                <p:cNvPr id="51" name="Group 16"/>
                <p:cNvGrpSpPr>
                  <a:grpSpLocks/>
                </p:cNvGrpSpPr>
                <p:nvPr/>
              </p:nvGrpSpPr>
              <p:grpSpPr bwMode="auto">
                <a:xfrm>
                  <a:off x="1152" y="1152"/>
                  <a:ext cx="1200" cy="336"/>
                  <a:chOff x="1152" y="1152"/>
                  <a:chExt cx="1200" cy="336"/>
                </a:xfrm>
                <a:grpFill/>
              </p:grpSpPr>
              <p:sp>
                <p:nvSpPr>
                  <p:cNvPr id="57" name="Oval 17"/>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8" name="Oval 18"/>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9" name="Oval 19"/>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60" name="Oval 20"/>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52" name="Group 21"/>
                <p:cNvGrpSpPr>
                  <a:grpSpLocks/>
                </p:cNvGrpSpPr>
                <p:nvPr/>
              </p:nvGrpSpPr>
              <p:grpSpPr bwMode="auto">
                <a:xfrm>
                  <a:off x="1152" y="960"/>
                  <a:ext cx="1200" cy="336"/>
                  <a:chOff x="1152" y="1152"/>
                  <a:chExt cx="1200" cy="336"/>
                </a:xfrm>
                <a:grpFill/>
              </p:grpSpPr>
              <p:sp>
                <p:nvSpPr>
                  <p:cNvPr id="53" name="Oval 22"/>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4" name="Oval 23"/>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5" name="Oval 24"/>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56" name="Oval 25"/>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sp>
          <p:nvSpPr>
            <p:cNvPr id="71" name="TextBox 70"/>
            <p:cNvSpPr txBox="1"/>
            <p:nvPr/>
          </p:nvSpPr>
          <p:spPr>
            <a:xfrm>
              <a:off x="2219255" y="2442365"/>
              <a:ext cx="788999" cy="461665"/>
            </a:xfrm>
            <a:prstGeom prst="rect">
              <a:avLst/>
            </a:prstGeom>
            <a:solidFill>
              <a:schemeClr val="bg2"/>
            </a:solidFill>
          </p:spPr>
          <p:txBody>
            <a:bodyPr wrap="none" rtlCol="0">
              <a:spAutoFit/>
            </a:bodyPr>
            <a:lstStyle/>
            <a:p>
              <a:r>
                <a:rPr lang="en-US" sz="2400" dirty="0" err="1" smtClean="0"/>
                <a:t>IMDb</a:t>
              </a:r>
              <a:endParaRPr lang="en-US" sz="2400" dirty="0"/>
            </a:p>
          </p:txBody>
        </p:sp>
      </p:grpSp>
      <p:grpSp>
        <p:nvGrpSpPr>
          <p:cNvPr id="83" name="Group 82"/>
          <p:cNvGrpSpPr/>
          <p:nvPr/>
        </p:nvGrpSpPr>
        <p:grpSpPr>
          <a:xfrm>
            <a:off x="3064127" y="4558580"/>
            <a:ext cx="6213363" cy="2058010"/>
            <a:chOff x="2684652" y="4567425"/>
            <a:chExt cx="6213363" cy="2058010"/>
          </a:xfrm>
        </p:grpSpPr>
        <p:grpSp>
          <p:nvGrpSpPr>
            <p:cNvPr id="79" name="Group 78"/>
            <p:cNvGrpSpPr/>
            <p:nvPr/>
          </p:nvGrpSpPr>
          <p:grpSpPr>
            <a:xfrm>
              <a:off x="2750521" y="4567425"/>
              <a:ext cx="6147494" cy="2058010"/>
              <a:chOff x="2598730" y="4637025"/>
              <a:chExt cx="6147494" cy="2058010"/>
            </a:xfrm>
          </p:grpSpPr>
          <p:sp>
            <p:nvSpPr>
              <p:cNvPr id="77" name="Rectangle 76"/>
              <p:cNvSpPr/>
              <p:nvPr/>
            </p:nvSpPr>
            <p:spPr>
              <a:xfrm>
                <a:off x="4116629" y="5398610"/>
                <a:ext cx="4629595" cy="914400"/>
              </a:xfrm>
              <a:prstGeom prst="rect">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2"/>
                    </a:solidFill>
                  </a:rPr>
                  <a:t> People who bought this…</a:t>
                </a:r>
                <a:endParaRPr lang="en-US" sz="3200" dirty="0">
                  <a:solidFill>
                    <a:schemeClr val="tx2"/>
                  </a:solidFill>
                </a:endParaRPr>
              </a:p>
            </p:txBody>
          </p:sp>
          <p:pic>
            <p:nvPicPr>
              <p:cNvPr id="74" name="Picture 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8730" y="4637025"/>
                <a:ext cx="1919094" cy="2058010"/>
              </a:xfrm>
              <a:prstGeom prst="rect">
                <a:avLst/>
              </a:prstGeom>
            </p:spPr>
          </p:pic>
        </p:grpSp>
        <p:sp>
          <p:nvSpPr>
            <p:cNvPr id="81" name="Explosion 1 80"/>
            <p:cNvSpPr/>
            <p:nvPr/>
          </p:nvSpPr>
          <p:spPr>
            <a:xfrm>
              <a:off x="2684652" y="5326375"/>
              <a:ext cx="1659663" cy="914400"/>
            </a:xfrm>
            <a:prstGeom prst="irregularSeal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2"/>
                  </a:solidFill>
                </a:rPr>
                <a:t>Blog</a:t>
              </a:r>
              <a:endParaRPr lang="en-US" sz="2800" dirty="0">
                <a:solidFill>
                  <a:schemeClr val="tx2"/>
                </a:solidFill>
              </a:endParaRPr>
            </a:p>
          </p:txBody>
        </p:sp>
      </p:grpSp>
      <p:grpSp>
        <p:nvGrpSpPr>
          <p:cNvPr id="86" name="Group 85"/>
          <p:cNvGrpSpPr/>
          <p:nvPr/>
        </p:nvGrpSpPr>
        <p:grpSpPr>
          <a:xfrm>
            <a:off x="843118" y="4946900"/>
            <a:ext cx="1907402" cy="1897375"/>
            <a:chOff x="473670" y="4495495"/>
            <a:chExt cx="1907402" cy="1897375"/>
          </a:xfrm>
        </p:grpSpPr>
        <p:pic>
          <p:nvPicPr>
            <p:cNvPr id="73" name="Picture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0884" y="4495495"/>
              <a:ext cx="1286581" cy="1134460"/>
            </a:xfrm>
            <a:prstGeom prst="rect">
              <a:avLst/>
            </a:prstGeom>
          </p:spPr>
        </p:pic>
        <p:sp>
          <p:nvSpPr>
            <p:cNvPr id="85" name="Rectangle 84"/>
            <p:cNvSpPr/>
            <p:nvPr/>
          </p:nvSpPr>
          <p:spPr>
            <a:xfrm>
              <a:off x="473670" y="5709815"/>
              <a:ext cx="1907402" cy="683055"/>
            </a:xfrm>
            <a:prstGeom prst="rect">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Billing</a:t>
              </a:r>
              <a:endParaRPr lang="en-US" sz="3200" dirty="0"/>
            </a:p>
          </p:txBody>
        </p:sp>
      </p:grpSp>
      <p:grpSp>
        <p:nvGrpSpPr>
          <p:cNvPr id="75" name="Group 16"/>
          <p:cNvGrpSpPr>
            <a:grpSpLocks/>
          </p:cNvGrpSpPr>
          <p:nvPr/>
        </p:nvGrpSpPr>
        <p:grpSpPr bwMode="auto">
          <a:xfrm>
            <a:off x="-145690" y="3426560"/>
            <a:ext cx="3048000" cy="609600"/>
            <a:chOff x="381000" y="3733800"/>
            <a:chExt cx="8229600" cy="609600"/>
          </a:xfrm>
        </p:grpSpPr>
        <p:sp>
          <p:nvSpPr>
            <p:cNvPr id="76" name="Rectangle 6"/>
            <p:cNvSpPr>
              <a:spLocks noChangeArrowheads="1"/>
            </p:cNvSpPr>
            <p:nvPr/>
          </p:nvSpPr>
          <p:spPr bwMode="auto">
            <a:xfrm>
              <a:off x="381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78" name="Rectangle 7"/>
            <p:cNvSpPr>
              <a:spLocks noChangeArrowheads="1"/>
            </p:cNvSpPr>
            <p:nvPr/>
          </p:nvSpPr>
          <p:spPr bwMode="auto">
            <a:xfrm>
              <a:off x="17526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80" name="Rectangle 9"/>
            <p:cNvSpPr>
              <a:spLocks noChangeArrowheads="1"/>
            </p:cNvSpPr>
            <p:nvPr/>
          </p:nvSpPr>
          <p:spPr bwMode="auto">
            <a:xfrm>
              <a:off x="1066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82" name="Rectangle 10"/>
            <p:cNvSpPr>
              <a:spLocks noChangeArrowheads="1"/>
            </p:cNvSpPr>
            <p:nvPr/>
          </p:nvSpPr>
          <p:spPr bwMode="auto">
            <a:xfrm>
              <a:off x="24384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87" name="Rectangle 11"/>
            <p:cNvSpPr>
              <a:spLocks noChangeArrowheads="1"/>
            </p:cNvSpPr>
            <p:nvPr/>
          </p:nvSpPr>
          <p:spPr bwMode="auto">
            <a:xfrm>
              <a:off x="31242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solidFill>
                  <a:srgbClr val="FF0066"/>
                </a:solidFill>
                <a:latin typeface="Arial Narrow" pitchFamily="34" charset="0"/>
              </a:endParaRPr>
            </a:p>
          </p:txBody>
        </p:sp>
        <p:sp>
          <p:nvSpPr>
            <p:cNvPr id="88" name="Rectangle 12"/>
            <p:cNvSpPr>
              <a:spLocks noChangeArrowheads="1"/>
            </p:cNvSpPr>
            <p:nvPr/>
          </p:nvSpPr>
          <p:spPr bwMode="auto">
            <a:xfrm>
              <a:off x="38100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89" name="Rectangle 13"/>
            <p:cNvSpPr>
              <a:spLocks noChangeArrowheads="1"/>
            </p:cNvSpPr>
            <p:nvPr/>
          </p:nvSpPr>
          <p:spPr bwMode="auto">
            <a:xfrm>
              <a:off x="4495800" y="3733800"/>
              <a:ext cx="685800" cy="609600"/>
            </a:xfrm>
            <a:prstGeom prst="rect">
              <a:avLst/>
            </a:prstGeom>
            <a:solidFill>
              <a:schemeClr val="folHlink"/>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90" name="Rectangle 14"/>
            <p:cNvSpPr>
              <a:spLocks noChangeArrowheads="1"/>
            </p:cNvSpPr>
            <p:nvPr/>
          </p:nvSpPr>
          <p:spPr bwMode="auto">
            <a:xfrm>
              <a:off x="51816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91" name="Rectangle 15"/>
            <p:cNvSpPr>
              <a:spLocks noChangeArrowheads="1"/>
            </p:cNvSpPr>
            <p:nvPr/>
          </p:nvSpPr>
          <p:spPr bwMode="auto">
            <a:xfrm>
              <a:off x="5867400" y="3733800"/>
              <a:ext cx="685800" cy="609600"/>
            </a:xfrm>
            <a:prstGeom prst="rect">
              <a:avLst/>
            </a:prstGeom>
            <a:solidFill>
              <a:srgbClr val="0000FF"/>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92" name="Rectangle 16"/>
            <p:cNvSpPr>
              <a:spLocks noChangeArrowheads="1"/>
            </p:cNvSpPr>
            <p:nvPr/>
          </p:nvSpPr>
          <p:spPr bwMode="auto">
            <a:xfrm>
              <a:off x="65532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93" name="Rectangle 17"/>
            <p:cNvSpPr>
              <a:spLocks noChangeArrowheads="1"/>
            </p:cNvSpPr>
            <p:nvPr/>
          </p:nvSpPr>
          <p:spPr bwMode="auto">
            <a:xfrm>
              <a:off x="7239000" y="3733800"/>
              <a:ext cx="685800" cy="609600"/>
            </a:xfrm>
            <a:prstGeom prst="rect">
              <a:avLst/>
            </a:prstGeom>
            <a:solidFill>
              <a:srgbClr val="FFFF00"/>
            </a:solidFill>
            <a:ln w="38100" algn="ctr">
              <a:solidFill>
                <a:schemeClr val="tx1"/>
              </a:solidFill>
              <a:miter lim="800000"/>
              <a:headEnd/>
              <a:tailEnd/>
            </a:ln>
          </p:spPr>
          <p:txBody>
            <a:bodyPr wrap="none" anchor="ctr"/>
            <a:lstStyle/>
            <a:p>
              <a:endParaRPr lang="en-US">
                <a:latin typeface="Arial Narrow" pitchFamily="34" charset="0"/>
              </a:endParaRPr>
            </a:p>
          </p:txBody>
        </p:sp>
        <p:sp>
          <p:nvSpPr>
            <p:cNvPr id="94" name="Rectangle 18"/>
            <p:cNvSpPr>
              <a:spLocks noChangeArrowheads="1"/>
            </p:cNvSpPr>
            <p:nvPr/>
          </p:nvSpPr>
          <p:spPr bwMode="auto">
            <a:xfrm>
              <a:off x="7924800" y="3733800"/>
              <a:ext cx="685800" cy="609600"/>
            </a:xfrm>
            <a:prstGeom prst="rect">
              <a:avLst/>
            </a:prstGeom>
            <a:solidFill>
              <a:srgbClr val="FF0066"/>
            </a:solidFill>
            <a:ln w="38100" algn="ctr">
              <a:solidFill>
                <a:schemeClr val="tx1"/>
              </a:solidFill>
              <a:miter lim="800000"/>
              <a:headEnd/>
              <a:tailEnd/>
            </a:ln>
          </p:spPr>
          <p:txBody>
            <a:bodyPr wrap="none" anchor="ctr"/>
            <a:lstStyle/>
            <a:p>
              <a:endParaRPr lang="en-US">
                <a:latin typeface="Arial Narrow" pitchFamily="34" charset="0"/>
              </a:endParaRPr>
            </a:p>
          </p:txBody>
        </p:sp>
      </p:grpSp>
    </p:spTree>
    <p:extLst>
      <p:ext uri="{BB962C8B-B14F-4D97-AF65-F5344CB8AC3E}">
        <p14:creationId xmlns:p14="http://schemas.microsoft.com/office/powerpoint/2010/main" val="968639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How Should We Approach Privacy?</a:t>
            </a:r>
            <a:endParaRPr lang="en-US" sz="4800" dirty="0"/>
          </a:p>
        </p:txBody>
      </p:sp>
      <p:sp>
        <p:nvSpPr>
          <p:cNvPr id="3" name="Content Placeholder 2"/>
          <p:cNvSpPr>
            <a:spLocks noGrp="1"/>
          </p:cNvSpPr>
          <p:nvPr>
            <p:ph sz="quarter" idx="1"/>
          </p:nvPr>
        </p:nvSpPr>
        <p:spPr/>
        <p:txBody>
          <a:bodyPr>
            <a:normAutofit/>
          </a:bodyPr>
          <a:lstStyle/>
          <a:p>
            <a:r>
              <a:rPr lang="en-US" dirty="0" smtClean="0">
                <a:solidFill>
                  <a:srgbClr val="FF0000"/>
                </a:solidFill>
              </a:rPr>
              <a:t>“</a:t>
            </a:r>
            <a:r>
              <a:rPr lang="en-US" dirty="0">
                <a:solidFill>
                  <a:srgbClr val="FF0000"/>
                </a:solidFill>
              </a:rPr>
              <a:t>Computer science got us into this mess, can computer science get us out of it?” (Sweeney, 2012)</a:t>
            </a:r>
          </a:p>
          <a:p>
            <a:endParaRPr lang="en-US" dirty="0"/>
          </a:p>
          <a:p>
            <a:endParaRPr lang="en-US" dirty="0" smtClean="0">
              <a:solidFill>
                <a:srgbClr val="FF0000"/>
              </a:solidFill>
            </a:endParaRPr>
          </a:p>
          <a:p>
            <a:endParaRPr lang="en-US" dirty="0">
              <a:solidFill>
                <a:srgbClr val="FF0000"/>
              </a:solidFill>
            </a:endParaRPr>
          </a:p>
          <a:p>
            <a:endParaRPr lang="en-US" dirty="0" smtClean="0">
              <a:solidFill>
                <a:srgbClr val="FF0000"/>
              </a:solidFill>
            </a:endParaRPr>
          </a:p>
          <a:p>
            <a:pPr marL="0" indent="0">
              <a:buNone/>
            </a:pPr>
            <a:endParaRPr lang="en-US" dirty="0" smtClean="0"/>
          </a:p>
          <a:p>
            <a:endParaRPr lang="en-US" dirty="0"/>
          </a:p>
          <a:p>
            <a:endParaRPr lang="en-US" dirty="0" smtClean="0"/>
          </a:p>
        </p:txBody>
      </p:sp>
    </p:spTree>
    <p:extLst>
      <p:ext uri="{BB962C8B-B14F-4D97-AF65-F5344CB8AC3E}">
        <p14:creationId xmlns:p14="http://schemas.microsoft.com/office/powerpoint/2010/main" val="2095991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How Should We Approach Privacy?</a:t>
            </a:r>
            <a:endParaRPr lang="en-US" sz="4800" dirty="0"/>
          </a:p>
        </p:txBody>
      </p:sp>
      <p:sp>
        <p:nvSpPr>
          <p:cNvPr id="3" name="Content Placeholder 2"/>
          <p:cNvSpPr>
            <a:spLocks noGrp="1"/>
          </p:cNvSpPr>
          <p:nvPr>
            <p:ph sz="quarter" idx="1"/>
          </p:nvPr>
        </p:nvSpPr>
        <p:spPr/>
        <p:txBody>
          <a:bodyPr>
            <a:normAutofit/>
          </a:bodyPr>
          <a:lstStyle/>
          <a:p>
            <a:r>
              <a:rPr lang="en-US" dirty="0" smtClean="0"/>
              <a:t>“</a:t>
            </a:r>
            <a:r>
              <a:rPr lang="en-US" dirty="0"/>
              <a:t>Computer science got us into this mess, can computer science get us out of it?” (Sweeney, 2012)</a:t>
            </a:r>
          </a:p>
          <a:p>
            <a:endParaRPr lang="en-US" dirty="0"/>
          </a:p>
          <a:p>
            <a:r>
              <a:rPr lang="en-US" dirty="0">
                <a:solidFill>
                  <a:srgbClr val="FF0000"/>
                </a:solidFill>
              </a:rPr>
              <a:t>Complexity of this type requires a mathematically rigorous theory of privacy and its </a:t>
            </a:r>
            <a:r>
              <a:rPr lang="en-US" dirty="0" smtClean="0">
                <a:solidFill>
                  <a:srgbClr val="FF0000"/>
                </a:solidFill>
              </a:rPr>
              <a:t>loss</a:t>
            </a:r>
            <a:r>
              <a:rPr lang="en-US" dirty="0">
                <a:solidFill>
                  <a:srgbClr val="FF0000"/>
                </a:solidFill>
              </a:rPr>
              <a:t>.</a:t>
            </a:r>
          </a:p>
          <a:p>
            <a:pPr lvl="1"/>
            <a:endParaRPr lang="en-US" dirty="0">
              <a:solidFill>
                <a:srgbClr val="FF0000"/>
              </a:solidFill>
            </a:endParaRPr>
          </a:p>
          <a:p>
            <a:endParaRPr lang="en-US" dirty="0" smtClean="0">
              <a:solidFill>
                <a:srgbClr val="FF0000"/>
              </a:solidFill>
            </a:endParaRPr>
          </a:p>
          <a:p>
            <a:endParaRPr lang="en-US" dirty="0">
              <a:solidFill>
                <a:srgbClr val="FF0000"/>
              </a:solidFill>
            </a:endParaRPr>
          </a:p>
          <a:p>
            <a:endParaRPr lang="en-US" dirty="0" smtClean="0">
              <a:solidFill>
                <a:srgbClr val="FF0000"/>
              </a:solidFill>
            </a:endParaRPr>
          </a:p>
          <a:p>
            <a:pPr marL="0" indent="0">
              <a:buNone/>
            </a:pPr>
            <a:endParaRPr lang="en-US" dirty="0" smtClean="0"/>
          </a:p>
          <a:p>
            <a:endParaRPr lang="en-US" dirty="0"/>
          </a:p>
          <a:p>
            <a:endParaRPr lang="en-US" dirty="0" smtClean="0"/>
          </a:p>
        </p:txBody>
      </p:sp>
    </p:spTree>
    <p:extLst>
      <p:ext uri="{BB962C8B-B14F-4D97-AF65-F5344CB8AC3E}">
        <p14:creationId xmlns:p14="http://schemas.microsoft.com/office/powerpoint/2010/main" val="20579546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How Should We Approach Privacy?</a:t>
            </a:r>
            <a:endParaRPr lang="en-US" sz="4800" dirty="0"/>
          </a:p>
        </p:txBody>
      </p:sp>
      <p:sp>
        <p:nvSpPr>
          <p:cNvPr id="3" name="Content Placeholder 2"/>
          <p:cNvSpPr>
            <a:spLocks noGrp="1"/>
          </p:cNvSpPr>
          <p:nvPr>
            <p:ph sz="quarter" idx="1"/>
          </p:nvPr>
        </p:nvSpPr>
        <p:spPr/>
        <p:txBody>
          <a:bodyPr>
            <a:normAutofit/>
          </a:bodyPr>
          <a:lstStyle/>
          <a:p>
            <a:r>
              <a:rPr lang="en-US" dirty="0" smtClean="0"/>
              <a:t>“</a:t>
            </a:r>
            <a:r>
              <a:rPr lang="en-US" dirty="0"/>
              <a:t>Computer science got us into this mess, can computer science get us out of it?” (Sweeney, 2012)</a:t>
            </a:r>
          </a:p>
          <a:p>
            <a:endParaRPr lang="en-US" dirty="0"/>
          </a:p>
          <a:p>
            <a:r>
              <a:rPr lang="en-US" dirty="0">
                <a:solidFill>
                  <a:srgbClr val="FF0000"/>
                </a:solidFill>
              </a:rPr>
              <a:t>Complexity of this type requires a mathematically rigorous theory of privacy and its loss. </a:t>
            </a:r>
          </a:p>
          <a:p>
            <a:pPr lvl="1"/>
            <a:r>
              <a:rPr lang="en-US" dirty="0"/>
              <a:t>We cannot discuss tradeoffs between privacy and statistical utility without a measure that captures cumulative harm over multiple uses.  </a:t>
            </a:r>
          </a:p>
          <a:p>
            <a:pPr lvl="1"/>
            <a:r>
              <a:rPr lang="en-US" dirty="0"/>
              <a:t>Other fields -- economics, ethics, policy -- cannot be brought to bear without a “currency,” or measure of privacy, with which to work. </a:t>
            </a:r>
          </a:p>
          <a:p>
            <a:pPr lvl="1"/>
            <a:endParaRPr lang="en-US" dirty="0"/>
          </a:p>
          <a:p>
            <a:endParaRPr lang="en-US" dirty="0" smtClean="0">
              <a:solidFill>
                <a:srgbClr val="FF0000"/>
              </a:solidFill>
            </a:endParaRPr>
          </a:p>
          <a:p>
            <a:endParaRPr lang="en-US" dirty="0">
              <a:solidFill>
                <a:srgbClr val="FF0000"/>
              </a:solidFill>
            </a:endParaRPr>
          </a:p>
          <a:p>
            <a:endParaRPr lang="en-US" dirty="0" smtClean="0">
              <a:solidFill>
                <a:srgbClr val="FF0000"/>
              </a:solidFill>
            </a:endParaRPr>
          </a:p>
          <a:p>
            <a:pPr marL="0" indent="0">
              <a:buNone/>
            </a:pPr>
            <a:endParaRPr lang="en-US" dirty="0" smtClean="0"/>
          </a:p>
          <a:p>
            <a:endParaRPr lang="en-US" dirty="0"/>
          </a:p>
          <a:p>
            <a:endParaRPr lang="en-US" dirty="0" smtClean="0"/>
          </a:p>
        </p:txBody>
      </p:sp>
    </p:spTree>
    <p:extLst>
      <p:ext uri="{BB962C8B-B14F-4D97-AF65-F5344CB8AC3E}">
        <p14:creationId xmlns:p14="http://schemas.microsoft.com/office/powerpoint/2010/main" val="391665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Useful Databases that Teach</a:t>
            </a:r>
            <a:endParaRPr lang="en-US" sz="4800" dirty="0"/>
          </a:p>
        </p:txBody>
      </p:sp>
      <p:sp>
        <p:nvSpPr>
          <p:cNvPr id="3" name="Content Placeholder 2"/>
          <p:cNvSpPr>
            <a:spLocks noGrp="1"/>
          </p:cNvSpPr>
          <p:nvPr>
            <p:ph sz="quarter" idx="1"/>
          </p:nvPr>
        </p:nvSpPr>
        <p:spPr>
          <a:xfrm>
            <a:off x="304800" y="1219200"/>
            <a:ext cx="8686800" cy="3348225"/>
          </a:xfrm>
        </p:spPr>
        <p:txBody>
          <a:bodyPr>
            <a:normAutofit/>
          </a:bodyPr>
          <a:lstStyle/>
          <a:p>
            <a:r>
              <a:rPr lang="en-US" dirty="0" smtClean="0"/>
              <a:t>Database teaches that smoking causes cancer.  </a:t>
            </a:r>
          </a:p>
          <a:p>
            <a:pPr lvl="1"/>
            <a:r>
              <a:rPr lang="en-US" sz="2600" dirty="0" smtClean="0"/>
              <a:t>Smoker S’s insurance premiums rise. </a:t>
            </a:r>
          </a:p>
          <a:p>
            <a:pPr lvl="1"/>
            <a:r>
              <a:rPr lang="en-US" sz="2600" dirty="0" smtClean="0">
                <a:solidFill>
                  <a:srgbClr val="FF0000"/>
                </a:solidFill>
              </a:rPr>
              <a:t>Premiums rise even if S not in database!</a:t>
            </a:r>
          </a:p>
          <a:p>
            <a:r>
              <a:rPr lang="en-US" dirty="0"/>
              <a:t>L</a:t>
            </a:r>
            <a:r>
              <a:rPr lang="en-US" dirty="0" smtClean="0"/>
              <a:t>earning that smoking causes cancer is the whole point.</a:t>
            </a:r>
          </a:p>
          <a:p>
            <a:pPr lvl="1"/>
            <a:r>
              <a:rPr lang="en-US" sz="2600" dirty="0" smtClean="0"/>
              <a:t>Smoker S enrolls in a smoking cessation program.</a:t>
            </a:r>
          </a:p>
          <a:p>
            <a:pPr lvl="1"/>
            <a:endParaRPr lang="en-US" sz="2600" dirty="0"/>
          </a:p>
          <a:p>
            <a:r>
              <a:rPr lang="en-US" dirty="0" smtClean="0">
                <a:solidFill>
                  <a:srgbClr val="FF0000"/>
                </a:solidFill>
              </a:rPr>
              <a:t>Differential privacy: limit harms to the teachings, not participation</a:t>
            </a:r>
          </a:p>
        </p:txBody>
      </p:sp>
      <p:sp>
        <p:nvSpPr>
          <p:cNvPr id="7" name="Rectangle 6"/>
          <p:cNvSpPr/>
          <p:nvPr/>
        </p:nvSpPr>
        <p:spPr>
          <a:xfrm>
            <a:off x="287111" y="4567425"/>
            <a:ext cx="8686799" cy="9144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t>The outcome of any analysis is essentially equally likely, independent</a:t>
            </a:r>
          </a:p>
          <a:p>
            <a:pPr algn="ctr"/>
            <a:r>
              <a:rPr lang="en-US" sz="2600" dirty="0" smtClean="0"/>
              <a:t>of whether any individual joins, or refrains from joining, the database.</a:t>
            </a:r>
            <a:endParaRPr lang="en-US" sz="2600" dirty="0"/>
          </a:p>
        </p:txBody>
      </p:sp>
    </p:spTree>
    <p:extLst>
      <p:ext uri="{BB962C8B-B14F-4D97-AF65-F5344CB8AC3E}">
        <p14:creationId xmlns:p14="http://schemas.microsoft.com/office/powerpoint/2010/main" val="176407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Modern Cryptography</a:t>
            </a:r>
            <a:endParaRPr lang="en-US" sz="4800" dirty="0"/>
          </a:p>
        </p:txBody>
      </p:sp>
      <p:sp>
        <p:nvSpPr>
          <p:cNvPr id="5" name="Heart 4"/>
          <p:cNvSpPr/>
          <p:nvPr/>
        </p:nvSpPr>
        <p:spPr>
          <a:xfrm>
            <a:off x="-461158" y="2057400"/>
            <a:ext cx="2209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Definition</a:t>
            </a:r>
            <a:endParaRPr lang="en-US" sz="2400" b="1" dirty="0">
              <a:solidFill>
                <a:schemeClr val="bg1"/>
              </a:solidFill>
            </a:endParaRPr>
          </a:p>
        </p:txBody>
      </p:sp>
      <p:grpSp>
        <p:nvGrpSpPr>
          <p:cNvPr id="9" name="Group 8"/>
          <p:cNvGrpSpPr/>
          <p:nvPr/>
        </p:nvGrpSpPr>
        <p:grpSpPr>
          <a:xfrm>
            <a:off x="457200" y="4849114"/>
            <a:ext cx="2977996" cy="1475486"/>
            <a:chOff x="4142465" y="3642362"/>
            <a:chExt cx="3132032" cy="231648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2465" y="3642362"/>
              <a:ext cx="3098800" cy="2316480"/>
            </a:xfrm>
            <a:prstGeom prst="rect">
              <a:avLst/>
            </a:prstGeom>
          </p:spPr>
        </p:pic>
        <p:sp>
          <p:nvSpPr>
            <p:cNvPr id="8" name="TextBox 7"/>
            <p:cNvSpPr txBox="1"/>
            <p:nvPr/>
          </p:nvSpPr>
          <p:spPr>
            <a:xfrm>
              <a:off x="4188810" y="4133883"/>
              <a:ext cx="3085687" cy="1014725"/>
            </a:xfrm>
            <a:prstGeom prst="rect">
              <a:avLst/>
            </a:prstGeom>
            <a:noFill/>
          </p:spPr>
          <p:txBody>
            <a:bodyPr wrap="square" rtlCol="0">
              <a:spAutoFit/>
            </a:bodyPr>
            <a:lstStyle/>
            <a:p>
              <a:r>
                <a:rPr lang="en-US" sz="3200" dirty="0" smtClean="0">
                  <a:solidFill>
                    <a:schemeClr val="bg1"/>
                  </a:solidFill>
                </a:rPr>
                <a:t>Break</a:t>
              </a:r>
              <a:r>
                <a:rPr lang="en-US" sz="2800" dirty="0" smtClean="0">
                  <a:solidFill>
                    <a:schemeClr val="bg1"/>
                  </a:solidFill>
                </a:rPr>
                <a:t> </a:t>
              </a:r>
              <a:r>
                <a:rPr lang="en-US" sz="3600" b="1" dirty="0" smtClean="0">
                  <a:solidFill>
                    <a:schemeClr val="bg1"/>
                  </a:solidFill>
                </a:rPr>
                <a:t>Definition</a:t>
              </a:r>
              <a:endParaRPr lang="en-US" sz="2800" b="1" dirty="0">
                <a:solidFill>
                  <a:schemeClr val="bg1"/>
                </a:solidFill>
              </a:endParaRPr>
            </a:p>
          </p:txBody>
        </p:sp>
      </p:grpSp>
      <p:sp>
        <p:nvSpPr>
          <p:cNvPr id="10" name="Curved Down Arrow 9"/>
          <p:cNvSpPr/>
          <p:nvPr/>
        </p:nvSpPr>
        <p:spPr>
          <a:xfrm rot="3561618">
            <a:off x="1443899" y="3417687"/>
            <a:ext cx="2325413"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Left Arrow 3"/>
          <p:cNvSpPr/>
          <p:nvPr/>
        </p:nvSpPr>
        <p:spPr>
          <a:xfrm rot="12643282">
            <a:off x="3655593" y="1480696"/>
            <a:ext cx="689359" cy="346301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Heart 12"/>
          <p:cNvSpPr/>
          <p:nvPr/>
        </p:nvSpPr>
        <p:spPr>
          <a:xfrm>
            <a:off x="4724400" y="1066800"/>
            <a:ext cx="2590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Propose </a:t>
            </a:r>
            <a:r>
              <a:rPr lang="en-US" sz="2400" b="1" dirty="0" smtClean="0"/>
              <a:t>STRONGER</a:t>
            </a:r>
            <a:r>
              <a:rPr lang="en-US" sz="2000" dirty="0" smtClean="0"/>
              <a:t> </a:t>
            </a:r>
            <a:r>
              <a:rPr lang="en-US" sz="2000" b="1" dirty="0" smtClean="0">
                <a:solidFill>
                  <a:schemeClr val="bg1"/>
                </a:solidFill>
              </a:rPr>
              <a:t>Definition</a:t>
            </a:r>
            <a:endParaRPr lang="en-US" sz="2000" b="1" dirty="0">
              <a:solidFill>
                <a:schemeClr val="bg1"/>
              </a:solidFill>
            </a:endParaRPr>
          </a:p>
        </p:txBody>
      </p:sp>
      <p:grpSp>
        <p:nvGrpSpPr>
          <p:cNvPr id="14" name="Group 13"/>
          <p:cNvGrpSpPr/>
          <p:nvPr/>
        </p:nvGrpSpPr>
        <p:grpSpPr>
          <a:xfrm>
            <a:off x="5486400" y="3782314"/>
            <a:ext cx="2337744" cy="1170686"/>
            <a:chOff x="4268945" y="4090416"/>
            <a:chExt cx="2458662" cy="1837951"/>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8945" y="4090416"/>
              <a:ext cx="2458662" cy="1837951"/>
            </a:xfrm>
            <a:prstGeom prst="rect">
              <a:avLst/>
            </a:prstGeom>
          </p:spPr>
        </p:pic>
        <p:sp>
          <p:nvSpPr>
            <p:cNvPr id="17" name="TextBox 16"/>
            <p:cNvSpPr txBox="1"/>
            <p:nvPr/>
          </p:nvSpPr>
          <p:spPr>
            <a:xfrm>
              <a:off x="4268947" y="4612412"/>
              <a:ext cx="2392002" cy="523220"/>
            </a:xfrm>
            <a:prstGeom prst="rect">
              <a:avLst/>
            </a:prstGeom>
            <a:noFill/>
          </p:spPr>
          <p:txBody>
            <a:bodyPr wrap="none" rtlCol="0">
              <a:spAutoFit/>
            </a:bodyPr>
            <a:lstStyle/>
            <a:p>
              <a:r>
                <a:rPr lang="en-US" sz="2800" dirty="0" smtClean="0">
                  <a:solidFill>
                    <a:schemeClr val="bg1"/>
                  </a:solidFill>
                </a:rPr>
                <a:t>Break </a:t>
              </a:r>
              <a:r>
                <a:rPr lang="en-US" sz="2800" b="1" dirty="0" smtClean="0">
                  <a:solidFill>
                    <a:schemeClr val="bg1"/>
                  </a:solidFill>
                </a:rPr>
                <a:t>Definition</a:t>
              </a:r>
              <a:endParaRPr lang="en-US" sz="2800" b="1" dirty="0">
                <a:solidFill>
                  <a:schemeClr val="bg1"/>
                </a:solidFill>
              </a:endParaRPr>
            </a:p>
          </p:txBody>
        </p:sp>
      </p:grpSp>
      <p:sp>
        <p:nvSpPr>
          <p:cNvPr id="15" name="Curved Down Arrow 14"/>
          <p:cNvSpPr/>
          <p:nvPr/>
        </p:nvSpPr>
        <p:spPr>
          <a:xfrm rot="4329722">
            <a:off x="6393138" y="2596619"/>
            <a:ext cx="1834953" cy="520559"/>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1371600" y="3124200"/>
            <a:ext cx="1447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algorithms satisfying definition</a:t>
            </a:r>
            <a:endParaRPr lang="en-US" sz="2400" dirty="0"/>
          </a:p>
        </p:txBody>
      </p:sp>
      <p:sp>
        <p:nvSpPr>
          <p:cNvPr id="20" name="Curved Left Arrow 19"/>
          <p:cNvSpPr/>
          <p:nvPr/>
        </p:nvSpPr>
        <p:spPr>
          <a:xfrm rot="11397517">
            <a:off x="7787299" y="952934"/>
            <a:ext cx="359873" cy="284739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6781800" y="2286000"/>
            <a:ext cx="685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Algs</a:t>
            </a:r>
            <a:endParaRPr lang="en-US" sz="2400" dirty="0"/>
          </a:p>
        </p:txBody>
      </p:sp>
      <p:sp>
        <p:nvSpPr>
          <p:cNvPr id="25" name="Heart 24"/>
          <p:cNvSpPr/>
          <p:nvPr/>
        </p:nvSpPr>
        <p:spPr>
          <a:xfrm>
            <a:off x="8348235" y="457200"/>
            <a:ext cx="2624565"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STRONGER</a:t>
            </a:r>
            <a:endParaRPr lang="en-US" sz="2400" b="1" dirty="0">
              <a:solidFill>
                <a:schemeClr val="bg1"/>
              </a:solidFill>
            </a:endParaRPr>
          </a:p>
        </p:txBody>
      </p:sp>
      <p:sp>
        <p:nvSpPr>
          <p:cNvPr id="3" name="TextBox 2"/>
          <p:cNvSpPr txBox="1"/>
          <p:nvPr/>
        </p:nvSpPr>
        <p:spPr>
          <a:xfrm>
            <a:off x="549565" y="6388905"/>
            <a:ext cx="4257897" cy="369332"/>
          </a:xfrm>
          <a:prstGeom prst="rect">
            <a:avLst/>
          </a:prstGeom>
          <a:noFill/>
        </p:spPr>
        <p:txBody>
          <a:bodyPr wrap="none" rtlCol="0">
            <a:spAutoFit/>
          </a:bodyPr>
          <a:lstStyle/>
          <a:p>
            <a:r>
              <a:rPr lang="en-US" dirty="0" smtClean="0"/>
              <a:t>[GoldwasserMicali82,GoldwasserMicaliRivest85]</a:t>
            </a:r>
            <a:endParaRPr lang="en-US" dirty="0"/>
          </a:p>
        </p:txBody>
      </p:sp>
    </p:spTree>
    <p:extLst>
      <p:ext uri="{BB962C8B-B14F-4D97-AF65-F5344CB8AC3E}">
        <p14:creationId xmlns:p14="http://schemas.microsoft.com/office/powerpoint/2010/main" val="240637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4" grpId="0" animBg="1"/>
      <p:bldP spid="13" grpId="0" animBg="1"/>
      <p:bldP spid="15" grpId="0" animBg="1"/>
      <p:bldP spid="19" grpId="0" animBg="1"/>
      <p:bldP spid="20" grpId="0" animBg="1"/>
      <p:bldP spid="21" grpId="0" animBg="1"/>
      <p:bldP spid="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Useful Databases that Teach</a:t>
            </a:r>
            <a:endParaRPr lang="en-US" sz="4800" dirty="0"/>
          </a:p>
        </p:txBody>
      </p:sp>
      <p:sp>
        <p:nvSpPr>
          <p:cNvPr id="3" name="Content Placeholder 2"/>
          <p:cNvSpPr>
            <a:spLocks noGrp="1"/>
          </p:cNvSpPr>
          <p:nvPr>
            <p:ph sz="quarter" idx="1"/>
          </p:nvPr>
        </p:nvSpPr>
        <p:spPr>
          <a:xfrm>
            <a:off x="304800" y="1219200"/>
            <a:ext cx="8686800" cy="3348225"/>
          </a:xfrm>
        </p:spPr>
        <p:txBody>
          <a:bodyPr>
            <a:normAutofit/>
          </a:bodyPr>
          <a:lstStyle/>
          <a:p>
            <a:r>
              <a:rPr lang="en-US" dirty="0" smtClean="0"/>
              <a:t>Database teaches that smoking causes cancer.  </a:t>
            </a:r>
          </a:p>
          <a:p>
            <a:pPr lvl="1"/>
            <a:r>
              <a:rPr lang="en-US" sz="2600" dirty="0" smtClean="0"/>
              <a:t>Smoker S’s insurance premiums rise. </a:t>
            </a:r>
          </a:p>
          <a:p>
            <a:pPr lvl="1"/>
            <a:r>
              <a:rPr lang="en-US" sz="2600" dirty="0" smtClean="0">
                <a:solidFill>
                  <a:srgbClr val="FF0000"/>
                </a:solidFill>
              </a:rPr>
              <a:t>Premiums rise even if S not in database!</a:t>
            </a:r>
          </a:p>
          <a:p>
            <a:r>
              <a:rPr lang="en-US" dirty="0"/>
              <a:t>L</a:t>
            </a:r>
            <a:r>
              <a:rPr lang="en-US" dirty="0" smtClean="0"/>
              <a:t>earning that smoking causes cancer is the whole point.</a:t>
            </a:r>
          </a:p>
          <a:p>
            <a:pPr lvl="1"/>
            <a:r>
              <a:rPr lang="en-US" sz="2600" dirty="0" smtClean="0"/>
              <a:t>Smoker S enrolls in a smoking cessation program.</a:t>
            </a:r>
          </a:p>
          <a:p>
            <a:pPr lvl="1"/>
            <a:endParaRPr lang="en-US" sz="2600" dirty="0"/>
          </a:p>
          <a:p>
            <a:r>
              <a:rPr lang="en-US" dirty="0" smtClean="0">
                <a:solidFill>
                  <a:srgbClr val="FF0000"/>
                </a:solidFill>
              </a:rPr>
              <a:t>Differential privacy: limit harms to the teachings, not participation</a:t>
            </a:r>
          </a:p>
        </p:txBody>
      </p:sp>
      <p:sp>
        <p:nvSpPr>
          <p:cNvPr id="5" name="Rectangle 4"/>
          <p:cNvSpPr/>
          <p:nvPr/>
        </p:nvSpPr>
        <p:spPr>
          <a:xfrm>
            <a:off x="287111" y="4567425"/>
            <a:ext cx="8686799" cy="914400"/>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t>The likelihood of any possible harm to ME is essentially independent</a:t>
            </a:r>
          </a:p>
          <a:p>
            <a:pPr algn="ctr"/>
            <a:r>
              <a:rPr lang="en-US" sz="2600" dirty="0" smtClean="0"/>
              <a:t>of whether I join, or refrain from joining, the database.</a:t>
            </a:r>
            <a:endParaRPr lang="en-US" sz="2600" dirty="0"/>
          </a:p>
        </p:txBody>
      </p:sp>
    </p:spTree>
    <p:extLst>
      <p:ext uri="{BB962C8B-B14F-4D97-AF65-F5344CB8AC3E}">
        <p14:creationId xmlns:p14="http://schemas.microsoft.com/office/powerpoint/2010/main" val="27721782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Useful Databases that Teach</a:t>
            </a:r>
            <a:endParaRPr lang="en-US" sz="4800" dirty="0"/>
          </a:p>
        </p:txBody>
      </p:sp>
      <p:sp>
        <p:nvSpPr>
          <p:cNvPr id="3" name="Content Placeholder 2"/>
          <p:cNvSpPr>
            <a:spLocks noGrp="1"/>
          </p:cNvSpPr>
          <p:nvPr>
            <p:ph sz="quarter" idx="1"/>
          </p:nvPr>
        </p:nvSpPr>
        <p:spPr>
          <a:xfrm>
            <a:off x="304800" y="1219200"/>
            <a:ext cx="8686800" cy="3348225"/>
          </a:xfrm>
        </p:spPr>
        <p:txBody>
          <a:bodyPr>
            <a:normAutofit/>
          </a:bodyPr>
          <a:lstStyle/>
          <a:p>
            <a:r>
              <a:rPr lang="en-US" dirty="0" smtClean="0"/>
              <a:t>Database teaches that smoking causes cancer.  </a:t>
            </a:r>
          </a:p>
          <a:p>
            <a:pPr lvl="1"/>
            <a:r>
              <a:rPr lang="en-US" sz="2600" dirty="0" smtClean="0"/>
              <a:t>Smoker S’s insurance premiums rise. </a:t>
            </a:r>
          </a:p>
          <a:p>
            <a:pPr lvl="1"/>
            <a:r>
              <a:rPr lang="en-US" sz="2600" dirty="0" smtClean="0">
                <a:solidFill>
                  <a:srgbClr val="FF0000"/>
                </a:solidFill>
              </a:rPr>
              <a:t>Premiums rise even if S not in database!</a:t>
            </a:r>
          </a:p>
          <a:p>
            <a:r>
              <a:rPr lang="en-US" dirty="0"/>
              <a:t>L</a:t>
            </a:r>
            <a:r>
              <a:rPr lang="en-US" dirty="0" smtClean="0"/>
              <a:t>earning that smoking causes cancer is the whole point.</a:t>
            </a:r>
          </a:p>
          <a:p>
            <a:pPr lvl="1"/>
            <a:r>
              <a:rPr lang="en-US" sz="2600" dirty="0" smtClean="0"/>
              <a:t>Smoker S enrolls in a smoking cessation program.</a:t>
            </a:r>
          </a:p>
          <a:p>
            <a:pPr lvl="1"/>
            <a:endParaRPr lang="en-US" sz="2600" dirty="0"/>
          </a:p>
          <a:p>
            <a:r>
              <a:rPr lang="en-US" dirty="0" smtClean="0">
                <a:solidFill>
                  <a:srgbClr val="FF0000"/>
                </a:solidFill>
              </a:rPr>
              <a:t>Differential privacy: limit harms to the teachings, not participation</a:t>
            </a:r>
          </a:p>
        </p:txBody>
      </p:sp>
      <p:sp>
        <p:nvSpPr>
          <p:cNvPr id="5" name="Rectangle 4"/>
          <p:cNvSpPr/>
          <p:nvPr/>
        </p:nvSpPr>
        <p:spPr>
          <a:xfrm>
            <a:off x="287111" y="4567425"/>
            <a:ext cx="8686799" cy="914400"/>
          </a:xfrm>
          <a:prstGeom prst="rect">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t>High premiums, busted, purchases revealed to co-worker…</a:t>
            </a:r>
          </a:p>
          <a:p>
            <a:pPr algn="ctr"/>
            <a:r>
              <a:rPr lang="en-US" sz="2600" dirty="0" smtClean="0"/>
              <a:t>Essentially equally likely when I’m in as when I’m out</a:t>
            </a:r>
            <a:endParaRPr lang="en-US" sz="2600" dirty="0"/>
          </a:p>
        </p:txBody>
      </p:sp>
    </p:spTree>
    <p:extLst>
      <p:ext uri="{BB962C8B-B14F-4D97-AF65-F5344CB8AC3E}">
        <p14:creationId xmlns:p14="http://schemas.microsoft.com/office/powerpoint/2010/main" val="16580826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347451" y="87765"/>
            <a:ext cx="8641124" cy="990600"/>
          </a:xfrm>
        </p:spPr>
        <p:txBody>
          <a:bodyPr>
            <a:noAutofit/>
          </a:bodyPr>
          <a:lstStyle/>
          <a:p>
            <a:r>
              <a:rPr lang="en-US" sz="4000" dirty="0" smtClean="0"/>
              <a:t>Differential Privacy  </a:t>
            </a:r>
            <a:r>
              <a:rPr lang="en-US" dirty="0" smtClean="0"/>
              <a:t>[D.,</a:t>
            </a:r>
            <a:r>
              <a:rPr lang="en-US" dirty="0" err="1" smtClean="0"/>
              <a:t>McSherry,Nissim,Smith</a:t>
            </a:r>
            <a:r>
              <a:rPr lang="en-US" dirty="0" smtClean="0"/>
              <a:t> ‘06] </a:t>
            </a:r>
            <a:endParaRPr lang="en-US" sz="2800" dirty="0"/>
          </a:p>
        </p:txBody>
      </p:sp>
      <mc:AlternateContent xmlns:mc="http://schemas.openxmlformats.org/markup-compatibility/2006" xmlns:a14="http://schemas.microsoft.com/office/drawing/2010/main">
        <mc:Choice Requires="a14">
          <p:sp>
            <p:nvSpPr>
              <p:cNvPr id="782339" name="Rectangle 3"/>
              <p:cNvSpPr>
                <a:spLocks noGrp="1" noChangeArrowheads="1"/>
              </p:cNvSpPr>
              <p:nvPr>
                <p:ph type="body" idx="1"/>
              </p:nvPr>
            </p:nvSpPr>
            <p:spPr>
              <a:xfrm>
                <a:off x="212130" y="1295400"/>
                <a:ext cx="8458200" cy="4953000"/>
              </a:xfrm>
            </p:spPr>
            <p:txBody>
              <a:bodyPr/>
              <a:lstStyle/>
              <a:p>
                <a:pPr>
                  <a:buNone/>
                </a:pPr>
                <a:r>
                  <a:rPr lang="en-US" sz="2400" dirty="0" smtClean="0"/>
                  <a:t>    </a:t>
                </a:r>
                <a14:m>
                  <m:oMath xmlns:m="http://schemas.openxmlformats.org/officeDocument/2006/math">
                    <m:r>
                      <a:rPr lang="en-US" sz="2800" i="1">
                        <a:latin typeface="Cambria Math"/>
                      </a:rPr>
                      <m:t>𝑀</m:t>
                    </m:r>
                  </m:oMath>
                </a14:m>
                <a:r>
                  <a:rPr lang="en-US" sz="2800" dirty="0"/>
                  <a:t> gives </a:t>
                </a:r>
                <a14:m>
                  <m:oMath xmlns:m="http://schemas.openxmlformats.org/officeDocument/2006/math">
                    <m:r>
                      <a:rPr lang="en-US" sz="2800" i="1">
                        <a:latin typeface="Cambria Math"/>
                      </a:rPr>
                      <m:t>𝜖</m:t>
                    </m:r>
                  </m:oMath>
                </a14:m>
                <a:r>
                  <a:rPr lang="en-US" sz="2800" dirty="0">
                    <a:solidFill>
                      <a:srgbClr val="002060"/>
                    </a:solidFill>
                  </a:rPr>
                  <a:t>-differential privacy </a:t>
                </a:r>
                <a:r>
                  <a:rPr lang="en-US" sz="2800" dirty="0"/>
                  <a:t>if for all </a:t>
                </a:r>
                <a:r>
                  <a:rPr lang="en-US" sz="2800" dirty="0" smtClean="0"/>
                  <a:t>pairs of data sets </a:t>
                </a:r>
                <a14:m>
                  <m:oMath xmlns:m="http://schemas.openxmlformats.org/officeDocument/2006/math">
                    <m:r>
                      <a:rPr lang="en-US" sz="2800" b="0" i="1" smtClean="0">
                        <a:latin typeface="Cambria Math" panose="02040503050406030204" pitchFamily="18" charset="0"/>
                      </a:rPr>
                      <m:t>𝐷</m:t>
                    </m:r>
                    <m:r>
                      <a:rPr lang="en-US" sz="2800" i="1">
                        <a:latin typeface="Cambria Math"/>
                      </a:rPr>
                      <m:t>, </m:t>
                    </m:r>
                    <m:r>
                      <a:rPr lang="en-US" sz="2800" b="0" i="1" smtClean="0">
                        <a:solidFill>
                          <a:schemeClr val="tx1"/>
                        </a:solidFill>
                        <a:latin typeface="Cambria Math" panose="02040503050406030204" pitchFamily="18" charset="0"/>
                      </a:rPr>
                      <m:t>𝐷</m:t>
                    </m:r>
                    <m:r>
                      <a:rPr lang="en-US" sz="2800" i="1" smtClean="0">
                        <a:solidFill>
                          <a:schemeClr val="tx1"/>
                        </a:solidFill>
                        <a:latin typeface="Cambria Math"/>
                      </a:rPr>
                      <m:t>′</m:t>
                    </m:r>
                  </m:oMath>
                </a14:m>
                <a:r>
                  <a:rPr lang="en-US" sz="2800" dirty="0">
                    <a:solidFill>
                      <a:schemeClr val="tx1"/>
                    </a:solidFill>
                  </a:rPr>
                  <a:t> </a:t>
                </a:r>
                <a:r>
                  <a:rPr lang="en-US" sz="2800" dirty="0"/>
                  <a:t>differing in one </a:t>
                </a:r>
                <a:r>
                  <a:rPr lang="en-US" sz="2800" dirty="0" smtClean="0"/>
                  <a:t>element, and </a:t>
                </a:r>
                <a:r>
                  <a:rPr lang="en-US" sz="2800" dirty="0"/>
                  <a:t>all </a:t>
                </a:r>
                <a:r>
                  <a:rPr lang="en-US" sz="2800" dirty="0" smtClean="0"/>
                  <a:t>subsets </a:t>
                </a:r>
                <a14:m>
                  <m:oMath xmlns:m="http://schemas.openxmlformats.org/officeDocument/2006/math">
                    <m:r>
                      <a:rPr lang="en-US" sz="2800" i="1">
                        <a:latin typeface="Cambria Math"/>
                      </a:rPr>
                      <m:t>𝐶</m:t>
                    </m:r>
                  </m:oMath>
                </a14:m>
                <a:r>
                  <a:rPr lang="en-US" sz="2800" dirty="0"/>
                  <a:t> of possible outputs</a:t>
                </a:r>
              </a:p>
              <a:p>
                <a:endParaRPr lang="en-US" sz="2400" dirty="0" smtClean="0">
                  <a:solidFill>
                    <a:schemeClr val="folHlink"/>
                  </a:solidFill>
                </a:endParaRPr>
              </a:p>
            </p:txBody>
          </p:sp>
        </mc:Choice>
        <mc:Fallback xmlns="">
          <p:sp>
            <p:nvSpPr>
              <p:cNvPr id="782339" name="Rectangle 3"/>
              <p:cNvSpPr>
                <a:spLocks noGrp="1" noRot="1" noChangeAspect="1" noMove="1" noResize="1" noEditPoints="1" noAdjustHandles="1" noChangeArrowheads="1" noChangeShapeType="1" noTextEdit="1"/>
              </p:cNvSpPr>
              <p:nvPr>
                <p:ph type="body" idx="1"/>
              </p:nvPr>
            </p:nvSpPr>
            <p:spPr>
              <a:xfrm>
                <a:off x="212130" y="1295400"/>
                <a:ext cx="8458200" cy="4953000"/>
              </a:xfrm>
              <a:blipFill rotWithShape="0">
                <a:blip r:embed="rId4"/>
                <a:stretch>
                  <a:fillRect t="-1355" r="-6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609599" y="2308763"/>
                <a:ext cx="8255431" cy="892552"/>
              </a:xfrm>
              <a:prstGeom prst="rect">
                <a:avLst/>
              </a:prstGeom>
              <a:ln>
                <a:noFill/>
              </a:ln>
            </p:spPr>
            <p:txBody>
              <a:bodyPr wrap="square">
                <a:spAutoFit/>
              </a:bodyPr>
              <a:lstStyle/>
              <a:p>
                <a:pPr algn="ctr"/>
                <a14:m>
                  <m:oMathPara xmlns:m="http://schemas.openxmlformats.org/officeDocument/2006/math">
                    <m:oMathParaPr>
                      <m:jc m:val="centerGroup"/>
                    </m:oMathParaPr>
                    <m:oMath xmlns:m="http://schemas.openxmlformats.org/officeDocument/2006/math">
                      <m:func>
                        <m:funcPr>
                          <m:ctrlPr>
                            <a:rPr lang="en-US" sz="2800" b="0" i="1" smtClean="0">
                              <a:solidFill>
                                <a:srgbClr val="0033CC"/>
                              </a:solidFill>
                              <a:latin typeface="Cambria Math" panose="02040503050406030204" pitchFamily="18" charset="0"/>
                            </a:rPr>
                          </m:ctrlPr>
                        </m:funcPr>
                        <m:fName>
                          <m:r>
                            <m:rPr>
                              <m:sty m:val="p"/>
                            </m:rPr>
                            <a:rPr lang="en-US" sz="2800" b="0" i="0" smtClean="0">
                              <a:solidFill>
                                <a:srgbClr val="0033CC"/>
                              </a:solidFill>
                              <a:latin typeface="Cambria Math"/>
                            </a:rPr>
                            <m:t>Pr</m:t>
                          </m:r>
                        </m:fName>
                        <m:e>
                          <m:d>
                            <m:dPr>
                              <m:begChr m:val="["/>
                              <m:endChr m:val="]"/>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a:rPr>
                                <m:t>𝑀</m:t>
                              </m:r>
                              <m:d>
                                <m:dPr>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𝐷</m:t>
                                  </m:r>
                                </m:e>
                              </m:d>
                              <m:r>
                                <a:rPr lang="en-US" sz="2800" b="0" i="1" smtClean="0">
                                  <a:solidFill>
                                    <a:srgbClr val="0033CC"/>
                                  </a:solidFill>
                                  <a:latin typeface="Cambria Math"/>
                                </a:rPr>
                                <m:t>∈</m:t>
                              </m:r>
                              <m:r>
                                <a:rPr lang="en-US" sz="2800" b="0" i="1" smtClean="0">
                                  <a:solidFill>
                                    <a:srgbClr val="0033CC"/>
                                  </a:solidFill>
                                  <a:latin typeface="Cambria Math"/>
                                </a:rPr>
                                <m:t>𝐶</m:t>
                              </m:r>
                            </m:e>
                          </m:d>
                        </m:e>
                      </m:func>
                      <m:r>
                        <a:rPr lang="en-US" sz="2800" b="0" i="1" smtClean="0">
                          <a:solidFill>
                            <a:srgbClr val="0033CC"/>
                          </a:solidFill>
                          <a:latin typeface="Cambria Math"/>
                        </a:rPr>
                        <m:t>≤</m:t>
                      </m:r>
                      <m:sSup>
                        <m:sSupPr>
                          <m:ctrlPr>
                            <a:rPr lang="en-US" sz="2800" i="1">
                              <a:solidFill>
                                <a:srgbClr val="0033CC"/>
                              </a:solidFill>
                              <a:latin typeface="Cambria Math" panose="02040503050406030204" pitchFamily="18" charset="0"/>
                            </a:rPr>
                          </m:ctrlPr>
                        </m:sSupPr>
                        <m:e>
                          <m:r>
                            <a:rPr lang="en-US" sz="2800" i="1">
                              <a:solidFill>
                                <a:srgbClr val="0033CC"/>
                              </a:solidFill>
                              <a:latin typeface="Cambria Math"/>
                            </a:rPr>
                            <m:t>𝑒</m:t>
                          </m:r>
                        </m:e>
                        <m:sup>
                          <m:r>
                            <a:rPr lang="en-US" sz="2800" i="1">
                              <a:solidFill>
                                <a:srgbClr val="0033CC"/>
                              </a:solidFill>
                              <a:latin typeface="Cambria Math"/>
                            </a:rPr>
                            <m:t>𝜖</m:t>
                          </m:r>
                        </m:sup>
                      </m:sSup>
                      <m:r>
                        <m:rPr>
                          <m:sty m:val="p"/>
                        </m:rPr>
                        <a:rPr lang="en-US" sz="2800" b="0" i="0" smtClean="0">
                          <a:solidFill>
                            <a:srgbClr val="0033CC"/>
                          </a:solidFill>
                          <a:latin typeface="Cambria Math"/>
                        </a:rPr>
                        <m:t>Pr</m:t>
                      </m:r>
                      <m:r>
                        <a:rPr lang="en-US" sz="2800" b="0" i="1" smtClean="0">
                          <a:solidFill>
                            <a:srgbClr val="0033CC"/>
                          </a:solidFill>
                          <a:latin typeface="Cambria Math"/>
                        </a:rPr>
                        <m:t>⁡[</m:t>
                      </m:r>
                      <m:r>
                        <a:rPr lang="en-US" sz="2800" b="0" i="1" smtClean="0">
                          <a:solidFill>
                            <a:srgbClr val="0033CC"/>
                          </a:solidFill>
                          <a:latin typeface="Cambria Math"/>
                        </a:rPr>
                        <m:t>𝑀</m:t>
                      </m:r>
                      <m:d>
                        <m:dPr>
                          <m:ctrlPr>
                            <a:rPr lang="en-US" sz="2800" b="0" i="1" smtClean="0">
                              <a:solidFill>
                                <a:srgbClr val="0033CC"/>
                              </a:solidFill>
                              <a:latin typeface="Cambria Math" panose="02040503050406030204" pitchFamily="18" charset="0"/>
                            </a:rPr>
                          </m:ctrlPr>
                        </m:dPr>
                        <m:e>
                          <m:sSup>
                            <m:sSupPr>
                              <m:ctrlPr>
                                <a:rPr lang="en-US" sz="2800" b="0" i="1" smtClean="0">
                                  <a:solidFill>
                                    <a:srgbClr val="0033CC"/>
                                  </a:solidFill>
                                  <a:latin typeface="Cambria Math" panose="02040503050406030204" pitchFamily="18" charset="0"/>
                                </a:rPr>
                              </m:ctrlPr>
                            </m:sSupPr>
                            <m:e>
                              <m:r>
                                <a:rPr lang="en-US" sz="2800" b="0" i="1" smtClean="0">
                                  <a:solidFill>
                                    <a:srgbClr val="0033CC"/>
                                  </a:solidFill>
                                  <a:latin typeface="Cambria Math" panose="02040503050406030204" pitchFamily="18" charset="0"/>
                                </a:rPr>
                                <m:t>𝐷</m:t>
                              </m:r>
                            </m:e>
                            <m:sup>
                              <m:r>
                                <a:rPr lang="en-US" sz="2800" b="0" i="1" smtClean="0">
                                  <a:solidFill>
                                    <a:srgbClr val="0033CC"/>
                                  </a:solidFill>
                                  <a:latin typeface="Cambria Math"/>
                                </a:rPr>
                                <m:t>′</m:t>
                              </m:r>
                            </m:sup>
                          </m:sSup>
                        </m:e>
                      </m:d>
                      <m:r>
                        <a:rPr lang="en-US" sz="2800" b="0" i="1" smtClean="0">
                          <a:solidFill>
                            <a:srgbClr val="0033CC"/>
                          </a:solidFill>
                          <a:latin typeface="Cambria Math"/>
                        </a:rPr>
                        <m:t>∈</m:t>
                      </m:r>
                      <m:r>
                        <a:rPr lang="en-US" sz="2800" b="0" i="1" smtClean="0">
                          <a:solidFill>
                            <a:srgbClr val="0033CC"/>
                          </a:solidFill>
                          <a:latin typeface="Cambria Math"/>
                        </a:rPr>
                        <m:t>𝐶</m:t>
                      </m:r>
                      <m:r>
                        <a:rPr lang="en-US" sz="2800" b="0" i="1" smtClean="0">
                          <a:solidFill>
                            <a:srgbClr val="0033CC"/>
                          </a:solidFill>
                          <a:latin typeface="Cambria Math"/>
                        </a:rPr>
                        <m:t>]</m:t>
                      </m:r>
                    </m:oMath>
                  </m:oMathPara>
                </a14:m>
                <a:endParaRPr lang="en-US" sz="2400" dirty="0" smtClean="0">
                  <a:solidFill>
                    <a:srgbClr val="0033CC"/>
                  </a:solidFill>
                </a:endParaRPr>
              </a:p>
              <a:p>
                <a:endParaRPr lang="en-US" sz="2400" dirty="0" smtClean="0">
                  <a:solidFill>
                    <a:srgbClr val="0033CC"/>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609599" y="2308763"/>
                <a:ext cx="8255431" cy="892552"/>
              </a:xfrm>
              <a:prstGeom prst="rect">
                <a:avLst/>
              </a:prstGeom>
              <a:blipFill rotWithShape="0">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Line Callout 1 6"/>
              <p:cNvSpPr/>
              <p:nvPr/>
            </p:nvSpPr>
            <p:spPr>
              <a:xfrm>
                <a:off x="4496105" y="2821840"/>
                <a:ext cx="4174225" cy="612648"/>
              </a:xfrm>
              <a:prstGeom prst="borderCallout1">
                <a:avLst>
                  <a:gd name="adj1" fmla="val 43976"/>
                  <a:gd name="adj2" fmla="val -5248"/>
                  <a:gd name="adj3" fmla="val -16582"/>
                  <a:gd name="adj4" fmla="val 199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7" name="Line Callout 1 6"/>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16582"/>
                  <a:gd name="adj4" fmla="val 19995"/>
                </a:avLst>
              </a:prstGeom>
              <a:blipFill rotWithShape="0">
                <a:blip r:embed="rId6"/>
                <a:stretch>
                  <a:fillRect b="-158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Line Callout 1 7"/>
              <p:cNvSpPr/>
              <p:nvPr/>
            </p:nvSpPr>
            <p:spPr>
              <a:xfrm>
                <a:off x="4496105" y="2821840"/>
                <a:ext cx="4174225" cy="612648"/>
              </a:xfrm>
              <a:prstGeom prst="borderCallout1">
                <a:avLst>
                  <a:gd name="adj1" fmla="val 43976"/>
                  <a:gd name="adj2" fmla="val -5248"/>
                  <a:gd name="adj3" fmla="val 12540"/>
                  <a:gd name="adj4" fmla="val -505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8" name="Line Callout 1 7"/>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12540"/>
                  <a:gd name="adj4" fmla="val -50531"/>
                </a:avLst>
              </a:prstGeom>
              <a:blipFill rotWithShape="0">
                <a:blip r:embed="rId7"/>
                <a:stretch>
                  <a:fillRect t="-1942" b="-1844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09358711"/>
      </p:ext>
    </p:extLst>
  </p:cSld>
  <p:clrMapOvr>
    <a:masterClrMapping/>
  </p:clrMapOvr>
  <p:transition advTm="1398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347451" y="87765"/>
            <a:ext cx="8641124" cy="990600"/>
          </a:xfrm>
        </p:spPr>
        <p:txBody>
          <a:bodyPr>
            <a:noAutofit/>
          </a:bodyPr>
          <a:lstStyle/>
          <a:p>
            <a:r>
              <a:rPr lang="en-US" sz="4000" dirty="0" smtClean="0"/>
              <a:t>Differential Privacy  </a:t>
            </a:r>
            <a:r>
              <a:rPr lang="en-US" dirty="0" smtClean="0"/>
              <a:t>[D.,</a:t>
            </a:r>
            <a:r>
              <a:rPr lang="en-US" dirty="0" err="1" smtClean="0"/>
              <a:t>McSherry,Nissim,Smith</a:t>
            </a:r>
            <a:r>
              <a:rPr lang="en-US" dirty="0" smtClean="0"/>
              <a:t> ‘06] </a:t>
            </a:r>
            <a:endParaRPr lang="en-US" sz="2800" dirty="0"/>
          </a:p>
        </p:txBody>
      </p:sp>
      <mc:AlternateContent xmlns:mc="http://schemas.openxmlformats.org/markup-compatibility/2006" xmlns:a14="http://schemas.microsoft.com/office/drawing/2010/main">
        <mc:Choice Requires="a14">
          <p:sp>
            <p:nvSpPr>
              <p:cNvPr id="782339" name="Rectangle 3"/>
              <p:cNvSpPr>
                <a:spLocks noGrp="1" noChangeArrowheads="1"/>
              </p:cNvSpPr>
              <p:nvPr>
                <p:ph type="body" idx="1"/>
              </p:nvPr>
            </p:nvSpPr>
            <p:spPr>
              <a:xfrm>
                <a:off x="212130" y="1295400"/>
                <a:ext cx="8458200" cy="4953000"/>
              </a:xfrm>
            </p:spPr>
            <p:txBody>
              <a:bodyPr/>
              <a:lstStyle/>
              <a:p>
                <a:pPr>
                  <a:buNone/>
                </a:pPr>
                <a:r>
                  <a:rPr lang="en-US" sz="2400" dirty="0" smtClean="0"/>
                  <a:t>    </a:t>
                </a:r>
                <a14:m>
                  <m:oMath xmlns:m="http://schemas.openxmlformats.org/officeDocument/2006/math">
                    <m:r>
                      <a:rPr lang="en-US" sz="2800" i="1">
                        <a:latin typeface="Cambria Math"/>
                      </a:rPr>
                      <m:t>𝑀</m:t>
                    </m:r>
                  </m:oMath>
                </a14:m>
                <a:r>
                  <a:rPr lang="en-US" sz="2800" dirty="0"/>
                  <a:t> gives </a:t>
                </a:r>
                <a14:m>
                  <m:oMath xmlns:m="http://schemas.openxmlformats.org/officeDocument/2006/math">
                    <m:r>
                      <a:rPr lang="en-US" sz="2800" i="1">
                        <a:latin typeface="Cambria Math"/>
                      </a:rPr>
                      <m:t>𝜖</m:t>
                    </m:r>
                  </m:oMath>
                </a14:m>
                <a:r>
                  <a:rPr lang="en-US" sz="2800" dirty="0">
                    <a:solidFill>
                      <a:srgbClr val="002060"/>
                    </a:solidFill>
                  </a:rPr>
                  <a:t>-differential privacy </a:t>
                </a:r>
                <a:r>
                  <a:rPr lang="en-US" sz="2800" dirty="0"/>
                  <a:t>if for all </a:t>
                </a:r>
                <a:r>
                  <a:rPr lang="en-US" sz="2800" dirty="0" smtClean="0"/>
                  <a:t>pairs of data sets </a:t>
                </a:r>
                <a14:m>
                  <m:oMath xmlns:m="http://schemas.openxmlformats.org/officeDocument/2006/math">
                    <m:r>
                      <a:rPr lang="en-US" sz="2800" b="0" i="1" smtClean="0">
                        <a:latin typeface="Cambria Math" panose="02040503050406030204" pitchFamily="18" charset="0"/>
                      </a:rPr>
                      <m:t>𝐷</m:t>
                    </m:r>
                    <m:r>
                      <a:rPr lang="en-US" sz="2800" i="1">
                        <a:latin typeface="Cambria Math"/>
                      </a:rPr>
                      <m:t>, </m:t>
                    </m:r>
                    <m:r>
                      <a:rPr lang="en-US" sz="2800" b="0" i="1" smtClean="0">
                        <a:solidFill>
                          <a:schemeClr val="tx1"/>
                        </a:solidFill>
                        <a:latin typeface="Cambria Math" panose="02040503050406030204" pitchFamily="18" charset="0"/>
                      </a:rPr>
                      <m:t>𝐷</m:t>
                    </m:r>
                    <m:r>
                      <a:rPr lang="en-US" sz="2800" i="1" smtClean="0">
                        <a:solidFill>
                          <a:schemeClr val="tx1"/>
                        </a:solidFill>
                        <a:latin typeface="Cambria Math"/>
                      </a:rPr>
                      <m:t>′</m:t>
                    </m:r>
                  </m:oMath>
                </a14:m>
                <a:r>
                  <a:rPr lang="en-US" sz="2800" dirty="0">
                    <a:solidFill>
                      <a:srgbClr val="FF0000"/>
                    </a:solidFill>
                  </a:rPr>
                  <a:t> </a:t>
                </a:r>
                <a:r>
                  <a:rPr lang="en-US" sz="2800" dirty="0"/>
                  <a:t>differing in one </a:t>
                </a:r>
                <a:r>
                  <a:rPr lang="en-US" sz="2800" dirty="0" smtClean="0"/>
                  <a:t>element, and </a:t>
                </a:r>
                <a:r>
                  <a:rPr lang="en-US" sz="2800" dirty="0"/>
                  <a:t>all </a:t>
                </a:r>
                <a:r>
                  <a:rPr lang="en-US" sz="2800" dirty="0" smtClean="0"/>
                  <a:t>subsets </a:t>
                </a:r>
                <a14:m>
                  <m:oMath xmlns:m="http://schemas.openxmlformats.org/officeDocument/2006/math">
                    <m:r>
                      <a:rPr lang="en-US" sz="2800" i="1">
                        <a:latin typeface="Cambria Math"/>
                      </a:rPr>
                      <m:t>𝐶</m:t>
                    </m:r>
                  </m:oMath>
                </a14:m>
                <a:r>
                  <a:rPr lang="en-US" sz="2800" dirty="0"/>
                  <a:t> of possible outputs</a:t>
                </a:r>
              </a:p>
              <a:p>
                <a:endParaRPr lang="en-US" sz="2400" dirty="0" smtClean="0">
                  <a:solidFill>
                    <a:schemeClr val="folHlink"/>
                  </a:solidFill>
                </a:endParaRPr>
              </a:p>
            </p:txBody>
          </p:sp>
        </mc:Choice>
        <mc:Fallback xmlns="">
          <p:sp>
            <p:nvSpPr>
              <p:cNvPr id="782339" name="Rectangle 3"/>
              <p:cNvSpPr>
                <a:spLocks noGrp="1" noRot="1" noChangeAspect="1" noMove="1" noResize="1" noEditPoints="1" noAdjustHandles="1" noChangeArrowheads="1" noChangeShapeType="1" noTextEdit="1"/>
              </p:cNvSpPr>
              <p:nvPr>
                <p:ph type="body" idx="1"/>
              </p:nvPr>
            </p:nvSpPr>
            <p:spPr>
              <a:xfrm>
                <a:off x="212130" y="1295400"/>
                <a:ext cx="8458200" cy="4953000"/>
              </a:xfrm>
              <a:blipFill rotWithShape="0">
                <a:blip r:embed="rId4"/>
                <a:stretch>
                  <a:fillRect t="-1355" r="-6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473670" y="2232868"/>
                <a:ext cx="8255431" cy="892552"/>
              </a:xfrm>
              <a:prstGeom prst="rect">
                <a:avLst/>
              </a:prstGeom>
              <a:ln>
                <a:noFill/>
              </a:ln>
            </p:spPr>
            <p:txBody>
              <a:bodyPr wrap="square">
                <a:spAutoFit/>
              </a:bodyPr>
              <a:lstStyle/>
              <a:p>
                <a:pPr algn="ctr"/>
                <a14:m>
                  <m:oMathPara xmlns:m="http://schemas.openxmlformats.org/officeDocument/2006/math">
                    <m:oMathParaPr>
                      <m:jc m:val="centerGroup"/>
                    </m:oMathParaPr>
                    <m:oMath xmlns:m="http://schemas.openxmlformats.org/officeDocument/2006/math">
                      <m:func>
                        <m:funcPr>
                          <m:ctrlPr>
                            <a:rPr lang="en-US" sz="2800" b="0" i="1" smtClean="0">
                              <a:solidFill>
                                <a:srgbClr val="0033CC"/>
                              </a:solidFill>
                              <a:latin typeface="Cambria Math" panose="02040503050406030204" pitchFamily="18" charset="0"/>
                            </a:rPr>
                          </m:ctrlPr>
                        </m:funcPr>
                        <m:fName>
                          <m:r>
                            <m:rPr>
                              <m:sty m:val="p"/>
                            </m:rPr>
                            <a:rPr lang="en-US" sz="2800" b="0" i="0" smtClean="0">
                              <a:solidFill>
                                <a:srgbClr val="0033CC"/>
                              </a:solidFill>
                              <a:latin typeface="Cambria Math"/>
                            </a:rPr>
                            <m:t>Pr</m:t>
                          </m:r>
                        </m:fName>
                        <m:e>
                          <m:d>
                            <m:dPr>
                              <m:begChr m:val="["/>
                              <m:endChr m:val="]"/>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a:rPr>
                                <m:t>𝑀</m:t>
                              </m:r>
                              <m:d>
                                <m:dPr>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𝐷</m:t>
                                  </m:r>
                                </m:e>
                              </m:d>
                              <m:r>
                                <a:rPr lang="en-US" sz="2800" b="0" i="1" smtClean="0">
                                  <a:solidFill>
                                    <a:srgbClr val="0033CC"/>
                                  </a:solidFill>
                                  <a:latin typeface="Cambria Math"/>
                                </a:rPr>
                                <m:t>∈</m:t>
                              </m:r>
                              <m:r>
                                <a:rPr lang="en-US" sz="2800" b="0" i="1" smtClean="0">
                                  <a:solidFill>
                                    <a:srgbClr val="0033CC"/>
                                  </a:solidFill>
                                  <a:latin typeface="Cambria Math"/>
                                </a:rPr>
                                <m:t>𝐶</m:t>
                              </m:r>
                            </m:e>
                          </m:d>
                        </m:e>
                      </m:func>
                      <m:r>
                        <a:rPr lang="en-US" sz="2800" b="0" i="1" smtClean="0">
                          <a:solidFill>
                            <a:srgbClr val="0033CC"/>
                          </a:solidFill>
                          <a:latin typeface="Cambria Math"/>
                        </a:rPr>
                        <m:t>≤</m:t>
                      </m:r>
                      <m:r>
                        <a:rPr lang="en-US" sz="2800" b="0" i="0" smtClean="0">
                          <a:solidFill>
                            <a:srgbClr val="0033CC"/>
                          </a:solidFill>
                          <a:latin typeface="Cambria Math" panose="02040503050406030204" pitchFamily="18" charset="0"/>
                        </a:rPr>
                        <m:t>(1+</m:t>
                      </m:r>
                      <m:r>
                        <a:rPr lang="en-US" sz="2800" b="0" i="1" smtClean="0">
                          <a:solidFill>
                            <a:srgbClr val="0033CC"/>
                          </a:solidFill>
                          <a:latin typeface="Cambria Math" panose="02040503050406030204" pitchFamily="18" charset="0"/>
                        </a:rPr>
                        <m:t>𝜖</m:t>
                      </m:r>
                      <m:r>
                        <a:rPr lang="en-US" sz="2800" b="0" i="1" smtClean="0">
                          <a:solidFill>
                            <a:srgbClr val="0033CC"/>
                          </a:solidFill>
                          <a:latin typeface="Cambria Math" panose="02040503050406030204" pitchFamily="18" charset="0"/>
                        </a:rPr>
                        <m:t>)</m:t>
                      </m:r>
                      <m:r>
                        <a:rPr lang="en-US" sz="2800" b="0" i="0" smtClean="0">
                          <a:solidFill>
                            <a:srgbClr val="0033CC"/>
                          </a:solidFill>
                          <a:latin typeface="Cambria Math"/>
                        </a:rPr>
                        <m:t> </m:t>
                      </m:r>
                      <m:r>
                        <m:rPr>
                          <m:sty m:val="p"/>
                        </m:rPr>
                        <a:rPr lang="en-US" sz="2800" b="0" i="0" smtClean="0">
                          <a:solidFill>
                            <a:srgbClr val="0033CC"/>
                          </a:solidFill>
                          <a:latin typeface="Cambria Math"/>
                        </a:rPr>
                        <m:t>Pr</m:t>
                      </m:r>
                      <m:r>
                        <a:rPr lang="en-US" sz="2800" b="0" i="1" smtClean="0">
                          <a:solidFill>
                            <a:srgbClr val="0033CC"/>
                          </a:solidFill>
                          <a:latin typeface="Cambria Math"/>
                        </a:rPr>
                        <m:t>⁡[</m:t>
                      </m:r>
                      <m:r>
                        <a:rPr lang="en-US" sz="2800" b="0" i="1" smtClean="0">
                          <a:solidFill>
                            <a:srgbClr val="0033CC"/>
                          </a:solidFill>
                          <a:latin typeface="Cambria Math"/>
                        </a:rPr>
                        <m:t>𝑀</m:t>
                      </m:r>
                      <m:d>
                        <m:dPr>
                          <m:ctrlPr>
                            <a:rPr lang="en-US" sz="2800" b="0" i="1" smtClean="0">
                              <a:solidFill>
                                <a:srgbClr val="0033CC"/>
                              </a:solidFill>
                              <a:latin typeface="Cambria Math" panose="02040503050406030204" pitchFamily="18" charset="0"/>
                            </a:rPr>
                          </m:ctrlPr>
                        </m:dPr>
                        <m:e>
                          <m:sSup>
                            <m:sSupPr>
                              <m:ctrlPr>
                                <a:rPr lang="en-US" sz="2800" b="0" i="1" smtClean="0">
                                  <a:solidFill>
                                    <a:srgbClr val="0033CC"/>
                                  </a:solidFill>
                                  <a:latin typeface="Cambria Math" panose="02040503050406030204" pitchFamily="18" charset="0"/>
                                </a:rPr>
                              </m:ctrlPr>
                            </m:sSupPr>
                            <m:e>
                              <m:r>
                                <a:rPr lang="en-US" sz="2800" b="0" i="1" smtClean="0">
                                  <a:solidFill>
                                    <a:srgbClr val="0033CC"/>
                                  </a:solidFill>
                                  <a:latin typeface="Cambria Math" panose="02040503050406030204" pitchFamily="18" charset="0"/>
                                </a:rPr>
                                <m:t>𝐷</m:t>
                              </m:r>
                            </m:e>
                            <m:sup>
                              <m:r>
                                <a:rPr lang="en-US" sz="2800" b="0" i="1" smtClean="0">
                                  <a:solidFill>
                                    <a:srgbClr val="0033CC"/>
                                  </a:solidFill>
                                  <a:latin typeface="Cambria Math"/>
                                </a:rPr>
                                <m:t>′</m:t>
                              </m:r>
                            </m:sup>
                          </m:sSup>
                        </m:e>
                      </m:d>
                      <m:r>
                        <a:rPr lang="en-US" sz="2800" b="0" i="1" smtClean="0">
                          <a:solidFill>
                            <a:srgbClr val="0033CC"/>
                          </a:solidFill>
                          <a:latin typeface="Cambria Math"/>
                        </a:rPr>
                        <m:t>∈</m:t>
                      </m:r>
                      <m:r>
                        <a:rPr lang="en-US" sz="2800" b="0" i="1" smtClean="0">
                          <a:solidFill>
                            <a:srgbClr val="0033CC"/>
                          </a:solidFill>
                          <a:latin typeface="Cambria Math"/>
                        </a:rPr>
                        <m:t>𝐶</m:t>
                      </m:r>
                      <m:r>
                        <a:rPr lang="en-US" sz="2800" b="0" i="1" smtClean="0">
                          <a:solidFill>
                            <a:srgbClr val="0033CC"/>
                          </a:solidFill>
                          <a:latin typeface="Cambria Math"/>
                        </a:rPr>
                        <m:t>]</m:t>
                      </m:r>
                    </m:oMath>
                  </m:oMathPara>
                </a14:m>
                <a:endParaRPr lang="en-US" sz="2800" b="0" dirty="0" smtClean="0">
                  <a:solidFill>
                    <a:srgbClr val="0033CC"/>
                  </a:solidFill>
                </a:endParaRPr>
              </a:p>
              <a:p>
                <a:endParaRPr lang="en-US" sz="2400" dirty="0" smtClean="0">
                  <a:solidFill>
                    <a:srgbClr val="0033CC"/>
                  </a:solidFill>
                </a:endParaRPr>
              </a:p>
            </p:txBody>
          </p:sp>
        </mc:Choice>
        <mc:Fallback xmlns="">
          <p:sp>
            <p:nvSpPr>
              <p:cNvPr id="35" name="Rectangle 34"/>
              <p:cNvSpPr>
                <a:spLocks noRot="1" noChangeAspect="1" noMove="1" noResize="1" noEditPoints="1" noAdjustHandles="1" noChangeArrowheads="1" noChangeShapeType="1" noTextEdit="1"/>
              </p:cNvSpPr>
              <p:nvPr/>
            </p:nvSpPr>
            <p:spPr>
              <a:xfrm>
                <a:off x="473670" y="2232868"/>
                <a:ext cx="8255431" cy="892552"/>
              </a:xfrm>
              <a:prstGeom prst="rect">
                <a:avLst/>
              </a:prstGeom>
              <a:blipFill rotWithShape="0">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45985" y="3832610"/>
                <a:ext cx="8956298" cy="1077218"/>
              </a:xfrm>
              <a:prstGeom prst="rect">
                <a:avLst/>
              </a:prstGeom>
              <a:noFill/>
            </p:spPr>
            <p:txBody>
              <a:bodyPr wrap="none" rtlCol="0">
                <a:spAutoFit/>
              </a:bodyPr>
              <a:lstStyle/>
              <a:p>
                <a:r>
                  <a:rPr lang="en-US" sz="3200" dirty="0" smtClean="0">
                    <a:solidFill>
                      <a:srgbClr val="FF0000"/>
                    </a:solidFill>
                  </a:rPr>
                  <a:t>If a bad event is very unlikely when I’m not in dataset (</a:t>
                </a:r>
                <a14:m>
                  <m:oMath xmlns:m="http://schemas.openxmlformats.org/officeDocument/2006/math">
                    <m:r>
                      <a:rPr lang="en-US" sz="3200" b="0" i="1" smtClean="0">
                        <a:solidFill>
                          <a:srgbClr val="FF0000"/>
                        </a:solidFill>
                        <a:latin typeface="Cambria Math" panose="02040503050406030204" pitchFamily="18" charset="0"/>
                      </a:rPr>
                      <m:t>𝐷</m:t>
                    </m:r>
                    <m:r>
                      <a:rPr lang="en-US" sz="3200" b="0" i="1" smtClean="0">
                        <a:solidFill>
                          <a:srgbClr val="FF0000"/>
                        </a:solidFill>
                        <a:latin typeface="Cambria Math"/>
                      </a:rPr>
                      <m:t>′</m:t>
                    </m:r>
                  </m:oMath>
                </a14:m>
                <a:r>
                  <a:rPr lang="en-US" sz="3200" dirty="0" smtClean="0">
                    <a:solidFill>
                      <a:srgbClr val="FF0000"/>
                    </a:solidFill>
                  </a:rPr>
                  <a:t>)  </a:t>
                </a:r>
              </a:p>
              <a:p>
                <a:r>
                  <a:rPr lang="en-US" sz="3200" dirty="0" smtClean="0">
                    <a:solidFill>
                      <a:srgbClr val="FF0000"/>
                    </a:solidFill>
                  </a:rPr>
                  <a:t>	then it is still very unlikely when I am (</a:t>
                </a:r>
                <a14:m>
                  <m:oMath xmlns:m="http://schemas.openxmlformats.org/officeDocument/2006/math">
                    <m:r>
                      <a:rPr lang="en-US" sz="3200" b="0" i="1" smtClean="0">
                        <a:solidFill>
                          <a:srgbClr val="FF0000"/>
                        </a:solidFill>
                        <a:latin typeface="Cambria Math" panose="02040503050406030204" pitchFamily="18" charset="0"/>
                      </a:rPr>
                      <m:t>𝐷</m:t>
                    </m:r>
                  </m:oMath>
                </a14:m>
                <a:r>
                  <a:rPr lang="en-US" sz="3200" dirty="0" smtClean="0">
                    <a:solidFill>
                      <a:srgbClr val="FF0000"/>
                    </a:solidFill>
                  </a:rPr>
                  <a:t>)</a:t>
                </a:r>
                <a:endParaRPr lang="en-US" sz="32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45985" y="3832610"/>
                <a:ext cx="8956298" cy="1077218"/>
              </a:xfrm>
              <a:prstGeom prst="rect">
                <a:avLst/>
              </a:prstGeom>
              <a:blipFill rotWithShape="0">
                <a:blip r:embed="rId6"/>
                <a:stretch>
                  <a:fillRect l="-1701" t="-7386" r="-748" b="-181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Line Callout 1 6"/>
              <p:cNvSpPr/>
              <p:nvPr/>
            </p:nvSpPr>
            <p:spPr>
              <a:xfrm>
                <a:off x="4496105" y="2821840"/>
                <a:ext cx="4174225" cy="612648"/>
              </a:xfrm>
              <a:prstGeom prst="borderCallout1">
                <a:avLst>
                  <a:gd name="adj1" fmla="val 43976"/>
                  <a:gd name="adj2" fmla="val -5248"/>
                  <a:gd name="adj3" fmla="val -25683"/>
                  <a:gd name="adj4" fmla="val -641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7" name="Line Callout 1 6"/>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25683"/>
                  <a:gd name="adj4" fmla="val -64155"/>
                </a:avLst>
              </a:prstGeom>
              <a:blipFill rotWithShape="0">
                <a:blip r:embed="rId7"/>
                <a:stretch>
                  <a:fillRect b="-14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Line Callout 1 8"/>
              <p:cNvSpPr/>
              <p:nvPr/>
            </p:nvSpPr>
            <p:spPr>
              <a:xfrm>
                <a:off x="4496105" y="2821840"/>
                <a:ext cx="4174225" cy="612648"/>
              </a:xfrm>
              <a:prstGeom prst="borderCallout1">
                <a:avLst>
                  <a:gd name="adj1" fmla="val 43976"/>
                  <a:gd name="adj2" fmla="val -5248"/>
                  <a:gd name="adj3" fmla="val -20223"/>
                  <a:gd name="adj4" fmla="val 224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9" name="Line Callout 1 8"/>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20223"/>
                  <a:gd name="adj4" fmla="val 22400"/>
                </a:avLst>
              </a:prstGeom>
              <a:blipFill rotWithShape="0">
                <a:blip r:embed="rId8"/>
                <a:stretch>
                  <a:fillRect b="-1532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412842908"/>
      </p:ext>
    </p:extLst>
  </p:cSld>
  <p:clrMapOvr>
    <a:masterClrMapping/>
  </p:clrMapOvr>
  <p:transition advTm="1398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347451" y="87765"/>
            <a:ext cx="8641124" cy="990600"/>
          </a:xfrm>
        </p:spPr>
        <p:txBody>
          <a:bodyPr>
            <a:noAutofit/>
          </a:bodyPr>
          <a:lstStyle/>
          <a:p>
            <a:r>
              <a:rPr lang="en-US" sz="4000" dirty="0" smtClean="0"/>
              <a:t>Differential Privacy  </a:t>
            </a:r>
            <a:r>
              <a:rPr lang="en-US" dirty="0" smtClean="0"/>
              <a:t>[D.,</a:t>
            </a:r>
            <a:r>
              <a:rPr lang="en-US" dirty="0" err="1" smtClean="0"/>
              <a:t>McSherry,Nissim,Smith</a:t>
            </a:r>
            <a:r>
              <a:rPr lang="en-US" dirty="0" smtClean="0"/>
              <a:t> ‘06] </a:t>
            </a:r>
            <a:endParaRPr lang="en-US" sz="2800" dirty="0"/>
          </a:p>
        </p:txBody>
      </p:sp>
      <mc:AlternateContent xmlns:mc="http://schemas.openxmlformats.org/markup-compatibility/2006" xmlns:a14="http://schemas.microsoft.com/office/drawing/2010/main">
        <mc:Choice Requires="a14">
          <p:sp>
            <p:nvSpPr>
              <p:cNvPr id="782339" name="Rectangle 3"/>
              <p:cNvSpPr>
                <a:spLocks noGrp="1" noChangeArrowheads="1"/>
              </p:cNvSpPr>
              <p:nvPr>
                <p:ph type="body" idx="1"/>
              </p:nvPr>
            </p:nvSpPr>
            <p:spPr>
              <a:xfrm>
                <a:off x="212130" y="1295400"/>
                <a:ext cx="8458200" cy="4953000"/>
              </a:xfrm>
            </p:spPr>
            <p:txBody>
              <a:bodyPr/>
              <a:lstStyle/>
              <a:p>
                <a:pPr>
                  <a:buNone/>
                </a:pPr>
                <a:r>
                  <a:rPr lang="en-US" sz="2400" dirty="0" smtClean="0"/>
                  <a:t>    </a:t>
                </a:r>
                <a14:m>
                  <m:oMath xmlns:m="http://schemas.openxmlformats.org/officeDocument/2006/math">
                    <m:r>
                      <a:rPr lang="en-US" sz="2800" b="0" i="1" smtClean="0">
                        <a:latin typeface="Cambria Math" panose="02040503050406030204" pitchFamily="18" charset="0"/>
                      </a:rPr>
                      <m:t>𝐶</m:t>
                    </m:r>
                  </m:oMath>
                </a14:m>
                <a:r>
                  <a:rPr lang="en-US" sz="2800" dirty="0"/>
                  <a:t> gives </a:t>
                </a:r>
                <a14:m>
                  <m:oMath xmlns:m="http://schemas.openxmlformats.org/officeDocument/2006/math">
                    <m:r>
                      <a:rPr lang="en-US" sz="2800" i="1">
                        <a:latin typeface="Cambria Math"/>
                      </a:rPr>
                      <m:t>𝜖</m:t>
                    </m:r>
                  </m:oMath>
                </a14:m>
                <a:r>
                  <a:rPr lang="en-US" sz="2800" dirty="0">
                    <a:solidFill>
                      <a:srgbClr val="002060"/>
                    </a:solidFill>
                  </a:rPr>
                  <a:t>-differential privacy </a:t>
                </a:r>
                <a:r>
                  <a:rPr lang="en-US" sz="2800" dirty="0"/>
                  <a:t>if for all </a:t>
                </a:r>
                <a:r>
                  <a:rPr lang="en-US" sz="2800" dirty="0" smtClean="0"/>
                  <a:t>pairs of data sets </a:t>
                </a:r>
                <a14:m>
                  <m:oMath xmlns:m="http://schemas.openxmlformats.org/officeDocument/2006/math">
                    <m:r>
                      <a:rPr lang="en-US" sz="2800" b="0" i="1" smtClean="0">
                        <a:latin typeface="Cambria Math" panose="02040503050406030204" pitchFamily="18" charset="0"/>
                      </a:rPr>
                      <m:t>𝐷</m:t>
                    </m:r>
                    <m:r>
                      <a:rPr lang="en-US" sz="2800" i="1">
                        <a:latin typeface="Cambria Math"/>
                      </a:rPr>
                      <m:t>, </m:t>
                    </m:r>
                    <m:r>
                      <a:rPr lang="en-US" sz="2800" b="0" i="1" smtClean="0">
                        <a:solidFill>
                          <a:schemeClr val="tx1"/>
                        </a:solidFill>
                        <a:latin typeface="Cambria Math" panose="02040503050406030204" pitchFamily="18" charset="0"/>
                      </a:rPr>
                      <m:t>𝐷</m:t>
                    </m:r>
                    <m:r>
                      <a:rPr lang="en-US" sz="2800" i="1" smtClean="0">
                        <a:solidFill>
                          <a:schemeClr val="tx1"/>
                        </a:solidFill>
                        <a:latin typeface="Cambria Math"/>
                      </a:rPr>
                      <m:t>′</m:t>
                    </m:r>
                  </m:oMath>
                </a14:m>
                <a:r>
                  <a:rPr lang="en-US" sz="2800" dirty="0">
                    <a:solidFill>
                      <a:srgbClr val="FF0000"/>
                    </a:solidFill>
                  </a:rPr>
                  <a:t> </a:t>
                </a:r>
                <a:r>
                  <a:rPr lang="en-US" sz="2800" dirty="0"/>
                  <a:t>differing in one </a:t>
                </a:r>
                <a:r>
                  <a:rPr lang="en-US" sz="2800" dirty="0" smtClean="0"/>
                  <a:t>element, and </a:t>
                </a:r>
                <a:r>
                  <a:rPr lang="en-US" sz="2800" dirty="0"/>
                  <a:t>all </a:t>
                </a:r>
                <a:r>
                  <a:rPr lang="en-US" sz="2800" dirty="0" smtClean="0"/>
                  <a:t>subsets </a:t>
                </a:r>
                <a14:m>
                  <m:oMath xmlns:m="http://schemas.openxmlformats.org/officeDocument/2006/math">
                    <m:r>
                      <a:rPr lang="en-US" sz="2800" b="0" i="1" smtClean="0">
                        <a:latin typeface="Cambria Math" panose="02040503050406030204" pitchFamily="18" charset="0"/>
                      </a:rPr>
                      <m:t>𝑆</m:t>
                    </m:r>
                  </m:oMath>
                </a14:m>
                <a:r>
                  <a:rPr lang="en-US" sz="2800" dirty="0" smtClean="0"/>
                  <a:t> of </a:t>
                </a:r>
                <a:r>
                  <a:rPr lang="en-US" sz="2800" dirty="0"/>
                  <a:t>possible outputs</a:t>
                </a:r>
              </a:p>
              <a:p>
                <a:endParaRPr lang="en-US" sz="2400" dirty="0" smtClean="0">
                  <a:solidFill>
                    <a:schemeClr val="folHlink"/>
                  </a:solidFill>
                </a:endParaRPr>
              </a:p>
            </p:txBody>
          </p:sp>
        </mc:Choice>
        <mc:Fallback xmlns="">
          <p:sp>
            <p:nvSpPr>
              <p:cNvPr id="782339" name="Rectangle 3"/>
              <p:cNvSpPr>
                <a:spLocks noGrp="1" noRot="1" noChangeAspect="1" noMove="1" noResize="1" noEditPoints="1" noAdjustHandles="1" noChangeArrowheads="1" noChangeShapeType="1" noTextEdit="1"/>
              </p:cNvSpPr>
              <p:nvPr>
                <p:ph type="body" idx="1"/>
              </p:nvPr>
            </p:nvSpPr>
            <p:spPr>
              <a:xfrm>
                <a:off x="212130" y="1295400"/>
                <a:ext cx="8458200" cy="4953000"/>
              </a:xfrm>
              <a:blipFill rotWithShape="0">
                <a:blip r:embed="rId4"/>
                <a:stretch>
                  <a:fillRect t="-1355" r="-2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473670" y="2232868"/>
                <a:ext cx="8255431" cy="892552"/>
              </a:xfrm>
              <a:prstGeom prst="rect">
                <a:avLst/>
              </a:prstGeom>
              <a:ln>
                <a:noFill/>
              </a:ln>
            </p:spPr>
            <p:txBody>
              <a:bodyPr wrap="square">
                <a:spAutoFit/>
              </a:bodyPr>
              <a:lstStyle/>
              <a:p>
                <a:pPr algn="ctr"/>
                <a14:m>
                  <m:oMathPara xmlns:m="http://schemas.openxmlformats.org/officeDocument/2006/math">
                    <m:oMathParaPr>
                      <m:jc m:val="centerGroup"/>
                    </m:oMathParaPr>
                    <m:oMath xmlns:m="http://schemas.openxmlformats.org/officeDocument/2006/math">
                      <m:func>
                        <m:funcPr>
                          <m:ctrlPr>
                            <a:rPr lang="en-US" sz="2800" b="0" i="1" smtClean="0">
                              <a:solidFill>
                                <a:srgbClr val="0033CC"/>
                              </a:solidFill>
                              <a:latin typeface="Cambria Math" panose="02040503050406030204" pitchFamily="18" charset="0"/>
                            </a:rPr>
                          </m:ctrlPr>
                        </m:funcPr>
                        <m:fName>
                          <m:r>
                            <m:rPr>
                              <m:sty m:val="p"/>
                            </m:rPr>
                            <a:rPr lang="en-US" sz="2800" b="0" i="0" smtClean="0">
                              <a:solidFill>
                                <a:srgbClr val="0033CC"/>
                              </a:solidFill>
                              <a:latin typeface="Cambria Math"/>
                            </a:rPr>
                            <m:t>Pr</m:t>
                          </m:r>
                        </m:fName>
                        <m:e>
                          <m:d>
                            <m:dPr>
                              <m:begChr m:val="["/>
                              <m:endChr m:val="]"/>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𝐷</m:t>
                                  </m:r>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e>
                          </m:d>
                        </m:e>
                      </m:func>
                      <m:r>
                        <a:rPr lang="en-US" sz="2800" b="0" i="1" smtClean="0">
                          <a:solidFill>
                            <a:srgbClr val="0033CC"/>
                          </a:solidFill>
                          <a:latin typeface="Cambria Math"/>
                        </a:rPr>
                        <m:t>≤</m:t>
                      </m:r>
                      <m:r>
                        <a:rPr lang="en-US" sz="2800" b="0" i="0" smtClean="0">
                          <a:solidFill>
                            <a:srgbClr val="0033CC"/>
                          </a:solidFill>
                          <a:latin typeface="Cambria Math" panose="02040503050406030204" pitchFamily="18" charset="0"/>
                        </a:rPr>
                        <m:t>(1+</m:t>
                      </m:r>
                      <m:r>
                        <a:rPr lang="en-US" sz="2800" b="0" i="1" smtClean="0">
                          <a:solidFill>
                            <a:srgbClr val="0033CC"/>
                          </a:solidFill>
                          <a:latin typeface="Cambria Math" panose="02040503050406030204" pitchFamily="18" charset="0"/>
                        </a:rPr>
                        <m:t>𝜖</m:t>
                      </m:r>
                      <m:r>
                        <a:rPr lang="en-US" sz="2800" b="0" i="1" smtClean="0">
                          <a:solidFill>
                            <a:srgbClr val="0033CC"/>
                          </a:solidFill>
                          <a:latin typeface="Cambria Math" panose="02040503050406030204" pitchFamily="18" charset="0"/>
                        </a:rPr>
                        <m:t>)</m:t>
                      </m:r>
                      <m:r>
                        <a:rPr lang="en-US" sz="2800" b="0" i="0" smtClean="0">
                          <a:solidFill>
                            <a:srgbClr val="0033CC"/>
                          </a:solidFill>
                          <a:latin typeface="Cambria Math"/>
                        </a:rPr>
                        <m:t> </m:t>
                      </m:r>
                      <m:r>
                        <m:rPr>
                          <m:sty m:val="p"/>
                        </m:rPr>
                        <a:rPr lang="en-US" sz="2800" b="0" i="0" smtClean="0">
                          <a:solidFill>
                            <a:srgbClr val="0033CC"/>
                          </a:solidFill>
                          <a:latin typeface="Cambria Math"/>
                        </a:rPr>
                        <m:t>Pr</m:t>
                      </m:r>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sSup>
                            <m:sSupPr>
                              <m:ctrlPr>
                                <a:rPr lang="en-US" sz="2800" b="0" i="1" smtClean="0">
                                  <a:solidFill>
                                    <a:srgbClr val="0033CC"/>
                                  </a:solidFill>
                                  <a:latin typeface="Cambria Math" panose="02040503050406030204" pitchFamily="18" charset="0"/>
                                </a:rPr>
                              </m:ctrlPr>
                            </m:sSupPr>
                            <m:e>
                              <m:r>
                                <a:rPr lang="en-US" sz="2800" b="0" i="1" smtClean="0">
                                  <a:solidFill>
                                    <a:srgbClr val="0033CC"/>
                                  </a:solidFill>
                                  <a:latin typeface="Cambria Math" panose="02040503050406030204" pitchFamily="18" charset="0"/>
                                </a:rPr>
                                <m:t>𝐷</m:t>
                              </m:r>
                            </m:e>
                            <m:sup>
                              <m:r>
                                <a:rPr lang="en-US" sz="2800" b="0" i="1" smtClean="0">
                                  <a:solidFill>
                                    <a:srgbClr val="0033CC"/>
                                  </a:solidFill>
                                  <a:latin typeface="Cambria Math"/>
                                </a:rPr>
                                <m:t>′</m:t>
                              </m:r>
                            </m:sup>
                          </m:sSup>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r>
                        <a:rPr lang="en-US" sz="2800" b="0" i="1" smtClean="0">
                          <a:solidFill>
                            <a:srgbClr val="0033CC"/>
                          </a:solidFill>
                          <a:latin typeface="Cambria Math"/>
                        </a:rPr>
                        <m:t>]</m:t>
                      </m:r>
                    </m:oMath>
                  </m:oMathPara>
                </a14:m>
                <a:endParaRPr lang="en-US" sz="2800" b="0" dirty="0" smtClean="0">
                  <a:solidFill>
                    <a:srgbClr val="0033CC"/>
                  </a:solidFill>
                </a:endParaRPr>
              </a:p>
              <a:p>
                <a:endParaRPr lang="en-US" sz="2400" dirty="0" smtClean="0">
                  <a:solidFill>
                    <a:srgbClr val="0033CC"/>
                  </a:solidFill>
                </a:endParaRPr>
              </a:p>
            </p:txBody>
          </p:sp>
        </mc:Choice>
        <mc:Fallback xmlns="">
          <p:sp>
            <p:nvSpPr>
              <p:cNvPr id="35" name="Rectangle 34"/>
              <p:cNvSpPr>
                <a:spLocks noRot="1" noChangeAspect="1" noMove="1" noResize="1" noEditPoints="1" noAdjustHandles="1" noChangeArrowheads="1" noChangeShapeType="1" noTextEdit="1"/>
              </p:cNvSpPr>
              <p:nvPr/>
            </p:nvSpPr>
            <p:spPr>
              <a:xfrm>
                <a:off x="473670" y="2232868"/>
                <a:ext cx="8255431" cy="892552"/>
              </a:xfrm>
              <a:prstGeom prst="rect">
                <a:avLst/>
              </a:prstGeom>
              <a:blipFill rotWithShape="0">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45985" y="3832610"/>
                <a:ext cx="8956298" cy="1077218"/>
              </a:xfrm>
              <a:prstGeom prst="rect">
                <a:avLst/>
              </a:prstGeom>
              <a:noFill/>
            </p:spPr>
            <p:txBody>
              <a:bodyPr wrap="none" rtlCol="0">
                <a:spAutoFit/>
              </a:bodyPr>
              <a:lstStyle/>
              <a:p>
                <a:r>
                  <a:rPr lang="en-US" sz="3200" dirty="0" smtClean="0">
                    <a:solidFill>
                      <a:srgbClr val="FF0000"/>
                    </a:solidFill>
                  </a:rPr>
                  <a:t>If a bad event is very unlikely when I’m not in dataset (</a:t>
                </a:r>
                <a14:m>
                  <m:oMath xmlns:m="http://schemas.openxmlformats.org/officeDocument/2006/math">
                    <m:r>
                      <a:rPr lang="en-US" sz="3200" b="0" i="1" smtClean="0">
                        <a:solidFill>
                          <a:srgbClr val="FF0000"/>
                        </a:solidFill>
                        <a:latin typeface="Cambria Math" panose="02040503050406030204" pitchFamily="18" charset="0"/>
                      </a:rPr>
                      <m:t>𝐷</m:t>
                    </m:r>
                    <m:r>
                      <a:rPr lang="en-US" sz="3200" b="0" i="1" smtClean="0">
                        <a:solidFill>
                          <a:srgbClr val="FF0000"/>
                        </a:solidFill>
                        <a:latin typeface="Cambria Math"/>
                      </a:rPr>
                      <m:t>′</m:t>
                    </m:r>
                  </m:oMath>
                </a14:m>
                <a:r>
                  <a:rPr lang="en-US" sz="3200" dirty="0" smtClean="0">
                    <a:solidFill>
                      <a:srgbClr val="FF0000"/>
                    </a:solidFill>
                  </a:rPr>
                  <a:t>)  </a:t>
                </a:r>
              </a:p>
              <a:p>
                <a:r>
                  <a:rPr lang="en-US" sz="3200" dirty="0" smtClean="0">
                    <a:solidFill>
                      <a:srgbClr val="FF0000"/>
                    </a:solidFill>
                  </a:rPr>
                  <a:t>	then it is still very unlikely when I am (</a:t>
                </a:r>
                <a14:m>
                  <m:oMath xmlns:m="http://schemas.openxmlformats.org/officeDocument/2006/math">
                    <m:r>
                      <a:rPr lang="en-US" sz="3200" b="0" i="1" smtClean="0">
                        <a:solidFill>
                          <a:srgbClr val="FF0000"/>
                        </a:solidFill>
                        <a:latin typeface="Cambria Math" panose="02040503050406030204" pitchFamily="18" charset="0"/>
                      </a:rPr>
                      <m:t>𝐷</m:t>
                    </m:r>
                  </m:oMath>
                </a14:m>
                <a:r>
                  <a:rPr lang="en-US" sz="3200" dirty="0" smtClean="0">
                    <a:solidFill>
                      <a:srgbClr val="FF0000"/>
                    </a:solidFill>
                  </a:rPr>
                  <a:t>)</a:t>
                </a:r>
                <a:endParaRPr lang="en-US" sz="32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45985" y="3832610"/>
                <a:ext cx="8956298" cy="1077218"/>
              </a:xfrm>
              <a:prstGeom prst="rect">
                <a:avLst/>
              </a:prstGeom>
              <a:blipFill rotWithShape="0">
                <a:blip r:embed="rId6"/>
                <a:stretch>
                  <a:fillRect l="-1701" t="-7386" r="-748" b="-181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Line Callout 1 6"/>
              <p:cNvSpPr/>
              <p:nvPr/>
            </p:nvSpPr>
            <p:spPr>
              <a:xfrm>
                <a:off x="4496105" y="2821840"/>
                <a:ext cx="4174225" cy="612648"/>
              </a:xfrm>
              <a:prstGeom prst="borderCallout1">
                <a:avLst>
                  <a:gd name="adj1" fmla="val 43976"/>
                  <a:gd name="adj2" fmla="val -5248"/>
                  <a:gd name="adj3" fmla="val -25683"/>
                  <a:gd name="adj4" fmla="val -641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7" name="Line Callout 1 6"/>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25683"/>
                  <a:gd name="adj4" fmla="val -64155"/>
                </a:avLst>
              </a:prstGeom>
              <a:blipFill rotWithShape="0">
                <a:blip r:embed="rId7"/>
                <a:stretch>
                  <a:fillRect b="-14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Line Callout 1 8"/>
              <p:cNvSpPr/>
              <p:nvPr/>
            </p:nvSpPr>
            <p:spPr>
              <a:xfrm>
                <a:off x="4496105" y="2821840"/>
                <a:ext cx="4174225" cy="612648"/>
              </a:xfrm>
              <a:prstGeom prst="borderCallout1">
                <a:avLst>
                  <a:gd name="adj1" fmla="val 43976"/>
                  <a:gd name="adj2" fmla="val -5248"/>
                  <a:gd name="adj3" fmla="val -20223"/>
                  <a:gd name="adj4" fmla="val 224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Randomness introduced by </a:t>
                </a:r>
                <a14:m>
                  <m:oMath xmlns:m="http://schemas.openxmlformats.org/officeDocument/2006/math">
                    <m:r>
                      <a:rPr lang="en-US" sz="2800" b="0" i="1" smtClean="0">
                        <a:latin typeface="Cambria Math"/>
                      </a:rPr>
                      <m:t>𝑀</m:t>
                    </m:r>
                  </m:oMath>
                </a14:m>
                <a:endParaRPr lang="en-US" sz="2800" dirty="0"/>
              </a:p>
            </p:txBody>
          </p:sp>
        </mc:Choice>
        <mc:Fallback xmlns="">
          <p:sp>
            <p:nvSpPr>
              <p:cNvPr id="9" name="Line Callout 1 8"/>
              <p:cNvSpPr>
                <a:spLocks noRot="1" noChangeAspect="1" noMove="1" noResize="1" noEditPoints="1" noAdjustHandles="1" noChangeArrowheads="1" noChangeShapeType="1" noTextEdit="1"/>
              </p:cNvSpPr>
              <p:nvPr/>
            </p:nvSpPr>
            <p:spPr>
              <a:xfrm>
                <a:off x="4496105" y="2821840"/>
                <a:ext cx="4174225" cy="612648"/>
              </a:xfrm>
              <a:prstGeom prst="borderCallout1">
                <a:avLst>
                  <a:gd name="adj1" fmla="val 43976"/>
                  <a:gd name="adj2" fmla="val -5248"/>
                  <a:gd name="adj3" fmla="val -20223"/>
                  <a:gd name="adj4" fmla="val 22400"/>
                </a:avLst>
              </a:prstGeom>
              <a:blipFill rotWithShape="0">
                <a:blip r:embed="rId8"/>
                <a:stretch>
                  <a:fillRect b="-15323"/>
                </a:stretch>
              </a:blipFill>
            </p:spPr>
            <p:txBody>
              <a:bodyPr/>
              <a:lstStyle/>
              <a:p>
                <a:r>
                  <a:rPr lang="en-US">
                    <a:noFill/>
                  </a:rPr>
                  <a:t> </a:t>
                </a:r>
              </a:p>
            </p:txBody>
          </p:sp>
        </mc:Fallback>
      </mc:AlternateContent>
      <p:sp>
        <p:nvSpPr>
          <p:cNvPr id="10" name="TextBox 9"/>
          <p:cNvSpPr txBox="1"/>
          <p:nvPr/>
        </p:nvSpPr>
        <p:spPr>
          <a:xfrm>
            <a:off x="245985" y="4932212"/>
            <a:ext cx="8985152" cy="1077218"/>
          </a:xfrm>
          <a:prstGeom prst="rect">
            <a:avLst/>
          </a:prstGeom>
          <a:noFill/>
        </p:spPr>
        <p:txBody>
          <a:bodyPr wrap="none" rtlCol="0">
            <a:spAutoFit/>
          </a:bodyPr>
          <a:lstStyle/>
          <a:p>
            <a:r>
              <a:rPr lang="en-US" sz="3200" dirty="0" smtClean="0">
                <a:solidFill>
                  <a:srgbClr val="0033CC"/>
                </a:solidFill>
              </a:rPr>
              <a:t>Impossible to know the actual probabilities of bad events.</a:t>
            </a:r>
          </a:p>
          <a:p>
            <a:r>
              <a:rPr lang="en-US" sz="3200" dirty="0" smtClean="0">
                <a:solidFill>
                  <a:srgbClr val="0033CC"/>
                </a:solidFill>
              </a:rPr>
              <a:t>Can still control change in risk due to joining the database.</a:t>
            </a:r>
            <a:endParaRPr lang="en-US" sz="3200" dirty="0">
              <a:solidFill>
                <a:srgbClr val="0033CC"/>
              </a:solidFill>
            </a:endParaRPr>
          </a:p>
        </p:txBody>
      </p:sp>
    </p:spTree>
    <p:custDataLst>
      <p:tags r:id="rId1"/>
    </p:custDataLst>
    <p:extLst>
      <p:ext uri="{BB962C8B-B14F-4D97-AF65-F5344CB8AC3E}">
        <p14:creationId xmlns:p14="http://schemas.microsoft.com/office/powerpoint/2010/main" val="1642791106"/>
      </p:ext>
    </p:extLst>
  </p:cSld>
  <p:clrMapOvr>
    <a:masterClrMapping/>
  </p:clrMapOvr>
  <p:transition advTm="1398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347451" y="87765"/>
            <a:ext cx="8641124" cy="990600"/>
          </a:xfrm>
        </p:spPr>
        <p:txBody>
          <a:bodyPr>
            <a:noAutofit/>
          </a:bodyPr>
          <a:lstStyle/>
          <a:p>
            <a:r>
              <a:rPr lang="en-US" sz="4000" dirty="0" smtClean="0"/>
              <a:t>Differential Privacy  </a:t>
            </a:r>
            <a:r>
              <a:rPr lang="en-US" dirty="0" smtClean="0"/>
              <a:t>[D.,</a:t>
            </a:r>
            <a:r>
              <a:rPr lang="en-US" dirty="0" err="1" smtClean="0"/>
              <a:t>McSherry,Nissim,Smith</a:t>
            </a:r>
            <a:r>
              <a:rPr lang="en-US" dirty="0" smtClean="0"/>
              <a:t> ‘06] </a:t>
            </a:r>
            <a:endParaRPr lang="en-US" sz="2800" dirty="0"/>
          </a:p>
        </p:txBody>
      </p:sp>
      <mc:AlternateContent xmlns:mc="http://schemas.openxmlformats.org/markup-compatibility/2006" xmlns:a14="http://schemas.microsoft.com/office/drawing/2010/main">
        <mc:Choice Requires="a14">
          <p:sp>
            <p:nvSpPr>
              <p:cNvPr id="782339" name="Rectangle 3"/>
              <p:cNvSpPr>
                <a:spLocks noGrp="1" noChangeArrowheads="1"/>
              </p:cNvSpPr>
              <p:nvPr>
                <p:ph type="body" idx="1"/>
              </p:nvPr>
            </p:nvSpPr>
            <p:spPr>
              <a:xfrm>
                <a:off x="212130" y="1295400"/>
                <a:ext cx="8458200" cy="4953000"/>
              </a:xfrm>
            </p:spPr>
            <p:txBody>
              <a:bodyPr/>
              <a:lstStyle/>
              <a:p>
                <a:pPr>
                  <a:buNone/>
                </a:pPr>
                <a:r>
                  <a:rPr lang="en-US" sz="2400" dirty="0" smtClean="0"/>
                  <a:t>    </a:t>
                </a:r>
                <a14:m>
                  <m:oMath xmlns:m="http://schemas.openxmlformats.org/officeDocument/2006/math">
                    <m:r>
                      <a:rPr lang="en-US" sz="2800" b="0" i="1" smtClean="0">
                        <a:latin typeface="Cambria Math" panose="02040503050406030204" pitchFamily="18" charset="0"/>
                      </a:rPr>
                      <m:t>𝐶</m:t>
                    </m:r>
                  </m:oMath>
                </a14:m>
                <a:r>
                  <a:rPr lang="en-US" sz="2800" dirty="0"/>
                  <a:t> gives </a:t>
                </a:r>
                <a14:m>
                  <m:oMath xmlns:m="http://schemas.openxmlformats.org/officeDocument/2006/math">
                    <m:r>
                      <a:rPr lang="en-US" sz="2800" i="1">
                        <a:latin typeface="Cambria Math"/>
                      </a:rPr>
                      <m:t>𝜖</m:t>
                    </m:r>
                  </m:oMath>
                </a14:m>
                <a:r>
                  <a:rPr lang="en-US" sz="2800" dirty="0">
                    <a:solidFill>
                      <a:srgbClr val="002060"/>
                    </a:solidFill>
                  </a:rPr>
                  <a:t>-differential privacy </a:t>
                </a:r>
                <a:r>
                  <a:rPr lang="en-US" sz="2800" dirty="0"/>
                  <a:t>if for all </a:t>
                </a:r>
                <a:r>
                  <a:rPr lang="en-US" sz="2800" dirty="0" smtClean="0"/>
                  <a:t>pairs of data sets </a:t>
                </a:r>
                <a14:m>
                  <m:oMath xmlns:m="http://schemas.openxmlformats.org/officeDocument/2006/math">
                    <m:r>
                      <a:rPr lang="en-US" sz="2800" b="0" i="1" smtClean="0">
                        <a:latin typeface="Cambria Math" panose="02040503050406030204" pitchFamily="18" charset="0"/>
                      </a:rPr>
                      <m:t>𝐷</m:t>
                    </m:r>
                    <m:r>
                      <a:rPr lang="en-US" sz="2800" i="1">
                        <a:latin typeface="Cambria Math"/>
                      </a:rPr>
                      <m:t>, </m:t>
                    </m:r>
                    <m:r>
                      <a:rPr lang="en-US" sz="2800" b="0" i="1" smtClean="0">
                        <a:solidFill>
                          <a:schemeClr val="tx1"/>
                        </a:solidFill>
                        <a:latin typeface="Cambria Math" panose="02040503050406030204" pitchFamily="18" charset="0"/>
                      </a:rPr>
                      <m:t>𝐷</m:t>
                    </m:r>
                    <m:r>
                      <a:rPr lang="en-US" sz="2800" i="1" smtClean="0">
                        <a:solidFill>
                          <a:schemeClr val="tx1"/>
                        </a:solidFill>
                        <a:latin typeface="Cambria Math"/>
                      </a:rPr>
                      <m:t>′</m:t>
                    </m:r>
                  </m:oMath>
                </a14:m>
                <a:r>
                  <a:rPr lang="en-US" sz="2800" dirty="0">
                    <a:solidFill>
                      <a:srgbClr val="FF0000"/>
                    </a:solidFill>
                  </a:rPr>
                  <a:t> </a:t>
                </a:r>
                <a:r>
                  <a:rPr lang="en-US" sz="2800" dirty="0"/>
                  <a:t>differing in one </a:t>
                </a:r>
                <a:r>
                  <a:rPr lang="en-US" sz="2800" dirty="0" smtClean="0"/>
                  <a:t>element, and </a:t>
                </a:r>
                <a:r>
                  <a:rPr lang="en-US" sz="2800" dirty="0"/>
                  <a:t>all </a:t>
                </a:r>
                <a:r>
                  <a:rPr lang="en-US" sz="2800" dirty="0" smtClean="0"/>
                  <a:t>subsets </a:t>
                </a:r>
                <a14:m>
                  <m:oMath xmlns:m="http://schemas.openxmlformats.org/officeDocument/2006/math">
                    <m:r>
                      <a:rPr lang="en-US" sz="2800" b="0" i="1" smtClean="0">
                        <a:latin typeface="Cambria Math" panose="02040503050406030204" pitchFamily="18" charset="0"/>
                      </a:rPr>
                      <m:t>𝑆</m:t>
                    </m:r>
                  </m:oMath>
                </a14:m>
                <a:r>
                  <a:rPr lang="en-US" sz="2800" dirty="0" smtClean="0"/>
                  <a:t> of </a:t>
                </a:r>
                <a:r>
                  <a:rPr lang="en-US" sz="2800" dirty="0"/>
                  <a:t>possible outputs</a:t>
                </a:r>
              </a:p>
              <a:p>
                <a:endParaRPr lang="en-US" sz="2400" dirty="0" smtClean="0">
                  <a:solidFill>
                    <a:schemeClr val="folHlink"/>
                  </a:solidFill>
                </a:endParaRPr>
              </a:p>
            </p:txBody>
          </p:sp>
        </mc:Choice>
        <mc:Fallback xmlns="">
          <p:sp>
            <p:nvSpPr>
              <p:cNvPr id="782339" name="Rectangle 3"/>
              <p:cNvSpPr>
                <a:spLocks noGrp="1" noRot="1" noChangeAspect="1" noMove="1" noResize="1" noEditPoints="1" noAdjustHandles="1" noChangeArrowheads="1" noChangeShapeType="1" noTextEdit="1"/>
              </p:cNvSpPr>
              <p:nvPr>
                <p:ph type="body" idx="1"/>
              </p:nvPr>
            </p:nvSpPr>
            <p:spPr>
              <a:xfrm>
                <a:off x="212130" y="1295400"/>
                <a:ext cx="8458200" cy="4953000"/>
              </a:xfrm>
              <a:blipFill rotWithShape="0">
                <a:blip r:embed="rId4"/>
                <a:stretch>
                  <a:fillRect t="-1355" r="-2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473670" y="2232868"/>
                <a:ext cx="8255431" cy="892552"/>
              </a:xfrm>
              <a:prstGeom prst="rect">
                <a:avLst/>
              </a:prstGeom>
              <a:ln>
                <a:noFill/>
              </a:ln>
            </p:spPr>
            <p:txBody>
              <a:bodyPr wrap="square">
                <a:spAutoFit/>
              </a:bodyPr>
              <a:lstStyle/>
              <a:p>
                <a:pPr algn="ctr"/>
                <a14:m>
                  <m:oMathPara xmlns:m="http://schemas.openxmlformats.org/officeDocument/2006/math">
                    <m:oMathParaPr>
                      <m:jc m:val="centerGroup"/>
                    </m:oMathParaPr>
                    <m:oMath xmlns:m="http://schemas.openxmlformats.org/officeDocument/2006/math">
                      <m:func>
                        <m:funcPr>
                          <m:ctrlPr>
                            <a:rPr lang="en-US" sz="2800" b="0" i="1" smtClean="0">
                              <a:solidFill>
                                <a:srgbClr val="0033CC"/>
                              </a:solidFill>
                              <a:latin typeface="Cambria Math" panose="02040503050406030204" pitchFamily="18" charset="0"/>
                            </a:rPr>
                          </m:ctrlPr>
                        </m:funcPr>
                        <m:fName>
                          <m:r>
                            <m:rPr>
                              <m:sty m:val="p"/>
                            </m:rPr>
                            <a:rPr lang="en-US" sz="2800" b="0" i="0" smtClean="0">
                              <a:solidFill>
                                <a:srgbClr val="0033CC"/>
                              </a:solidFill>
                              <a:latin typeface="Cambria Math"/>
                            </a:rPr>
                            <m:t>Pr</m:t>
                          </m:r>
                        </m:fName>
                        <m:e>
                          <m:d>
                            <m:dPr>
                              <m:begChr m:val="["/>
                              <m:endChr m:val="]"/>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𝐷</m:t>
                                  </m:r>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e>
                          </m:d>
                        </m:e>
                      </m:func>
                      <m:r>
                        <a:rPr lang="en-US" sz="2800" b="0" i="1" smtClean="0">
                          <a:solidFill>
                            <a:srgbClr val="0033CC"/>
                          </a:solidFill>
                          <a:latin typeface="Cambria Math"/>
                        </a:rPr>
                        <m:t>≤</m:t>
                      </m:r>
                      <m:r>
                        <a:rPr lang="en-US" sz="2800" b="0" i="0" smtClean="0">
                          <a:solidFill>
                            <a:srgbClr val="0033CC"/>
                          </a:solidFill>
                          <a:latin typeface="Cambria Math" panose="02040503050406030204" pitchFamily="18" charset="0"/>
                        </a:rPr>
                        <m:t>(1+</m:t>
                      </m:r>
                      <m:r>
                        <a:rPr lang="en-US" sz="2800" b="0" i="1" smtClean="0">
                          <a:solidFill>
                            <a:srgbClr val="0033CC"/>
                          </a:solidFill>
                          <a:latin typeface="Cambria Math" panose="02040503050406030204" pitchFamily="18" charset="0"/>
                        </a:rPr>
                        <m:t>𝜖</m:t>
                      </m:r>
                      <m:r>
                        <a:rPr lang="en-US" sz="2800" b="0" i="1" smtClean="0">
                          <a:solidFill>
                            <a:srgbClr val="0033CC"/>
                          </a:solidFill>
                          <a:latin typeface="Cambria Math" panose="02040503050406030204" pitchFamily="18" charset="0"/>
                        </a:rPr>
                        <m:t>)</m:t>
                      </m:r>
                      <m:r>
                        <a:rPr lang="en-US" sz="2800" b="0" i="0" smtClean="0">
                          <a:solidFill>
                            <a:srgbClr val="0033CC"/>
                          </a:solidFill>
                          <a:latin typeface="Cambria Math"/>
                        </a:rPr>
                        <m:t> </m:t>
                      </m:r>
                      <m:r>
                        <m:rPr>
                          <m:sty m:val="p"/>
                        </m:rPr>
                        <a:rPr lang="en-US" sz="2800" b="0" i="0" smtClean="0">
                          <a:solidFill>
                            <a:srgbClr val="0033CC"/>
                          </a:solidFill>
                          <a:latin typeface="Cambria Math"/>
                        </a:rPr>
                        <m:t>Pr</m:t>
                      </m:r>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sSup>
                            <m:sSupPr>
                              <m:ctrlPr>
                                <a:rPr lang="en-US" sz="2800" b="0" i="1" smtClean="0">
                                  <a:solidFill>
                                    <a:srgbClr val="0033CC"/>
                                  </a:solidFill>
                                  <a:latin typeface="Cambria Math" panose="02040503050406030204" pitchFamily="18" charset="0"/>
                                </a:rPr>
                              </m:ctrlPr>
                            </m:sSupPr>
                            <m:e>
                              <m:r>
                                <a:rPr lang="en-US" sz="2800" b="0" i="1" smtClean="0">
                                  <a:solidFill>
                                    <a:srgbClr val="0033CC"/>
                                  </a:solidFill>
                                  <a:latin typeface="Cambria Math" panose="02040503050406030204" pitchFamily="18" charset="0"/>
                                </a:rPr>
                                <m:t>𝐷</m:t>
                              </m:r>
                            </m:e>
                            <m:sup>
                              <m:r>
                                <a:rPr lang="en-US" sz="2800" b="0" i="1" smtClean="0">
                                  <a:solidFill>
                                    <a:srgbClr val="0033CC"/>
                                  </a:solidFill>
                                  <a:latin typeface="Cambria Math"/>
                                </a:rPr>
                                <m:t>′</m:t>
                              </m:r>
                            </m:sup>
                          </m:sSup>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r>
                        <a:rPr lang="en-US" sz="2800" b="0" i="1" smtClean="0">
                          <a:solidFill>
                            <a:srgbClr val="0033CC"/>
                          </a:solidFill>
                          <a:latin typeface="Cambria Math"/>
                        </a:rPr>
                        <m:t>]</m:t>
                      </m:r>
                    </m:oMath>
                  </m:oMathPara>
                </a14:m>
                <a:endParaRPr lang="en-US" sz="2800" b="0" dirty="0" smtClean="0">
                  <a:solidFill>
                    <a:srgbClr val="0033CC"/>
                  </a:solidFill>
                </a:endParaRPr>
              </a:p>
              <a:p>
                <a:endParaRPr lang="en-US" sz="2400" dirty="0" smtClean="0">
                  <a:solidFill>
                    <a:srgbClr val="0033CC"/>
                  </a:solidFill>
                </a:endParaRPr>
              </a:p>
            </p:txBody>
          </p:sp>
        </mc:Choice>
        <mc:Fallback xmlns="">
          <p:sp>
            <p:nvSpPr>
              <p:cNvPr id="35" name="Rectangle 34"/>
              <p:cNvSpPr>
                <a:spLocks noRot="1" noChangeAspect="1" noMove="1" noResize="1" noEditPoints="1" noAdjustHandles="1" noChangeArrowheads="1" noChangeShapeType="1" noTextEdit="1"/>
              </p:cNvSpPr>
              <p:nvPr/>
            </p:nvSpPr>
            <p:spPr>
              <a:xfrm>
                <a:off x="473670" y="2232868"/>
                <a:ext cx="8255431" cy="892552"/>
              </a:xfrm>
              <a:prstGeom prst="rect">
                <a:avLst/>
              </a:prstGeom>
              <a:blipFill rotWithShape="0">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45985" y="3832610"/>
                <a:ext cx="8956298" cy="1077218"/>
              </a:xfrm>
              <a:prstGeom prst="rect">
                <a:avLst/>
              </a:prstGeom>
              <a:noFill/>
            </p:spPr>
            <p:txBody>
              <a:bodyPr wrap="none" rtlCol="0">
                <a:spAutoFit/>
              </a:bodyPr>
              <a:lstStyle/>
              <a:p>
                <a:r>
                  <a:rPr lang="en-US" sz="3200" dirty="0" smtClean="0">
                    <a:solidFill>
                      <a:srgbClr val="FF0000"/>
                    </a:solidFill>
                  </a:rPr>
                  <a:t>If a bad event is very unlikely when I’m not in dataset (</a:t>
                </a:r>
                <a14:m>
                  <m:oMath xmlns:m="http://schemas.openxmlformats.org/officeDocument/2006/math">
                    <m:r>
                      <a:rPr lang="en-US" sz="3200" b="0" i="1" smtClean="0">
                        <a:solidFill>
                          <a:srgbClr val="FF0000"/>
                        </a:solidFill>
                        <a:latin typeface="Cambria Math" panose="02040503050406030204" pitchFamily="18" charset="0"/>
                      </a:rPr>
                      <m:t>𝐷</m:t>
                    </m:r>
                    <m:r>
                      <a:rPr lang="en-US" sz="3200" b="0" i="1" smtClean="0">
                        <a:solidFill>
                          <a:srgbClr val="FF0000"/>
                        </a:solidFill>
                        <a:latin typeface="Cambria Math"/>
                      </a:rPr>
                      <m:t>′</m:t>
                    </m:r>
                  </m:oMath>
                </a14:m>
                <a:r>
                  <a:rPr lang="en-US" sz="3200" dirty="0" smtClean="0">
                    <a:solidFill>
                      <a:srgbClr val="FF0000"/>
                    </a:solidFill>
                  </a:rPr>
                  <a:t>)  </a:t>
                </a:r>
              </a:p>
              <a:p>
                <a:r>
                  <a:rPr lang="en-US" sz="3200" dirty="0" smtClean="0">
                    <a:solidFill>
                      <a:srgbClr val="FF0000"/>
                    </a:solidFill>
                  </a:rPr>
                  <a:t>	then it is still very unlikely when I am (</a:t>
                </a:r>
                <a14:m>
                  <m:oMath xmlns:m="http://schemas.openxmlformats.org/officeDocument/2006/math">
                    <m:r>
                      <a:rPr lang="en-US" sz="3200" b="0" i="1" smtClean="0">
                        <a:solidFill>
                          <a:srgbClr val="FF0000"/>
                        </a:solidFill>
                        <a:latin typeface="Cambria Math" panose="02040503050406030204" pitchFamily="18" charset="0"/>
                      </a:rPr>
                      <m:t>𝐷</m:t>
                    </m:r>
                  </m:oMath>
                </a14:m>
                <a:r>
                  <a:rPr lang="en-US" sz="3200" dirty="0" smtClean="0">
                    <a:solidFill>
                      <a:srgbClr val="FF0000"/>
                    </a:solidFill>
                  </a:rPr>
                  <a:t>)</a:t>
                </a:r>
                <a:endParaRPr lang="en-US" sz="3200"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45985" y="3832610"/>
                <a:ext cx="8956298" cy="1077218"/>
              </a:xfrm>
              <a:prstGeom prst="rect">
                <a:avLst/>
              </a:prstGeom>
              <a:blipFill rotWithShape="0">
                <a:blip r:embed="rId6"/>
                <a:stretch>
                  <a:fillRect l="-1701" t="-7386" r="-748" b="-18182"/>
                </a:stretch>
              </a:blipFill>
            </p:spPr>
            <p:txBody>
              <a:bodyPr/>
              <a:lstStyle/>
              <a:p>
                <a:r>
                  <a:rPr lang="en-US">
                    <a:noFill/>
                  </a:rPr>
                  <a:t> </a:t>
                </a:r>
              </a:p>
            </p:txBody>
          </p:sp>
        </mc:Fallback>
      </mc:AlternateContent>
      <p:grpSp>
        <p:nvGrpSpPr>
          <p:cNvPr id="10" name="Group 9"/>
          <p:cNvGrpSpPr/>
          <p:nvPr/>
        </p:nvGrpSpPr>
        <p:grpSpPr>
          <a:xfrm>
            <a:off x="4647895" y="2138785"/>
            <a:ext cx="3189918" cy="1517900"/>
            <a:chOff x="4799685" y="2062890"/>
            <a:chExt cx="3189918" cy="1517900"/>
          </a:xfrm>
        </p:grpSpPr>
        <p:sp>
          <p:nvSpPr>
            <p:cNvPr id="11" name="Oval 10"/>
            <p:cNvSpPr/>
            <p:nvPr/>
          </p:nvSpPr>
          <p:spPr>
            <a:xfrm>
              <a:off x="4799685" y="2062890"/>
              <a:ext cx="914400" cy="914400"/>
            </a:xfrm>
            <a:prstGeom prst="ellipse">
              <a:avLst/>
            </a:prstGeom>
            <a:noFill/>
            <a:ln w="57150">
              <a:solidFill>
                <a:srgbClr val="F12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406845" y="2934459"/>
              <a:ext cx="2582758" cy="646331"/>
            </a:xfrm>
            <a:prstGeom prst="rect">
              <a:avLst/>
            </a:prstGeom>
            <a:noFill/>
          </p:spPr>
          <p:txBody>
            <a:bodyPr wrap="none" rtlCol="0">
              <a:spAutoFit/>
            </a:bodyPr>
            <a:lstStyle/>
            <a:p>
              <a:r>
                <a:rPr lang="en-US" sz="3600" dirty="0" smtClean="0">
                  <a:solidFill>
                    <a:srgbClr val="F125BC"/>
                  </a:solidFill>
                </a:rPr>
                <a:t>“Privacy Loss”</a:t>
              </a:r>
              <a:endParaRPr lang="en-US" sz="3600" dirty="0">
                <a:solidFill>
                  <a:srgbClr val="F125BC"/>
                </a:solidFill>
              </a:endParaRPr>
            </a:p>
          </p:txBody>
        </p:sp>
      </p:grpSp>
      <p:sp>
        <p:nvSpPr>
          <p:cNvPr id="9" name="TextBox 8"/>
          <p:cNvSpPr txBox="1"/>
          <p:nvPr/>
        </p:nvSpPr>
        <p:spPr>
          <a:xfrm>
            <a:off x="245985" y="4932212"/>
            <a:ext cx="8985152" cy="1077218"/>
          </a:xfrm>
          <a:prstGeom prst="rect">
            <a:avLst/>
          </a:prstGeom>
          <a:noFill/>
        </p:spPr>
        <p:txBody>
          <a:bodyPr wrap="none" rtlCol="0">
            <a:spAutoFit/>
          </a:bodyPr>
          <a:lstStyle/>
          <a:p>
            <a:r>
              <a:rPr lang="en-US" sz="3200" dirty="0" smtClean="0">
                <a:solidFill>
                  <a:srgbClr val="0033CC"/>
                </a:solidFill>
              </a:rPr>
              <a:t>Impossible to know the actual probabilities of bad events.</a:t>
            </a:r>
          </a:p>
          <a:p>
            <a:r>
              <a:rPr lang="en-US" sz="3200" dirty="0" smtClean="0">
                <a:solidFill>
                  <a:srgbClr val="0033CC"/>
                </a:solidFill>
              </a:rPr>
              <a:t>Can still control change in risk due to joining the database.</a:t>
            </a:r>
            <a:endParaRPr lang="en-US" sz="3200" dirty="0">
              <a:solidFill>
                <a:srgbClr val="0033CC"/>
              </a:solidFill>
            </a:endParaRPr>
          </a:p>
        </p:txBody>
      </p:sp>
    </p:spTree>
    <p:custDataLst>
      <p:tags r:id="rId1"/>
    </p:custDataLst>
    <p:extLst>
      <p:ext uri="{BB962C8B-B14F-4D97-AF65-F5344CB8AC3E}">
        <p14:creationId xmlns:p14="http://schemas.microsoft.com/office/powerpoint/2010/main" val="678952924"/>
      </p:ext>
    </p:extLst>
  </p:cSld>
  <p:clrMapOvr>
    <a:masterClrMapping/>
  </p:clrMapOvr>
  <p:transition advTm="1398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347451" y="87765"/>
            <a:ext cx="8641124" cy="990600"/>
          </a:xfrm>
        </p:spPr>
        <p:txBody>
          <a:bodyPr>
            <a:noAutofit/>
          </a:bodyPr>
          <a:lstStyle/>
          <a:p>
            <a:r>
              <a:rPr lang="en-US" sz="4000" dirty="0" smtClean="0"/>
              <a:t>Differential Privacy  </a:t>
            </a:r>
            <a:r>
              <a:rPr lang="en-US" dirty="0" smtClean="0"/>
              <a:t>[D.,</a:t>
            </a:r>
            <a:r>
              <a:rPr lang="en-US" dirty="0" err="1" smtClean="0"/>
              <a:t>McSherry,Nissim,Smith</a:t>
            </a:r>
            <a:r>
              <a:rPr lang="en-US" dirty="0" smtClean="0"/>
              <a:t> ‘06] </a:t>
            </a:r>
            <a:endParaRPr lang="en-US" sz="2800" dirty="0"/>
          </a:p>
        </p:txBody>
      </p:sp>
      <mc:AlternateContent xmlns:mc="http://schemas.openxmlformats.org/markup-compatibility/2006">
        <mc:Choice xmlns:a14="http://schemas.microsoft.com/office/drawing/2010/main" Requires="a14">
          <p:sp>
            <p:nvSpPr>
              <p:cNvPr id="782339" name="Rectangle 3"/>
              <p:cNvSpPr>
                <a:spLocks noGrp="1" noChangeArrowheads="1"/>
              </p:cNvSpPr>
              <p:nvPr>
                <p:ph type="body" idx="1"/>
              </p:nvPr>
            </p:nvSpPr>
            <p:spPr>
              <a:xfrm>
                <a:off x="212130" y="1295400"/>
                <a:ext cx="8458200" cy="4953000"/>
              </a:xfrm>
            </p:spPr>
            <p:txBody>
              <a:bodyPr/>
              <a:lstStyle/>
              <a:p>
                <a:pPr>
                  <a:buNone/>
                </a:pPr>
                <a:r>
                  <a:rPr lang="en-US" sz="2400" dirty="0" smtClean="0"/>
                  <a:t>    </a:t>
                </a:r>
                <a14:m>
                  <m:oMath xmlns:m="http://schemas.openxmlformats.org/officeDocument/2006/math">
                    <m:r>
                      <a:rPr lang="en-US" sz="2800" b="0" i="1" smtClean="0">
                        <a:latin typeface="Cambria Math" panose="02040503050406030204" pitchFamily="18" charset="0"/>
                      </a:rPr>
                      <m:t>𝐶</m:t>
                    </m:r>
                  </m:oMath>
                </a14:m>
                <a:r>
                  <a:rPr lang="en-US" sz="2800" dirty="0"/>
                  <a:t> gives </a:t>
                </a:r>
                <a14:m>
                  <m:oMath xmlns:m="http://schemas.openxmlformats.org/officeDocument/2006/math">
                    <m:r>
                      <a:rPr lang="en-US" sz="2800" i="1">
                        <a:latin typeface="Cambria Math"/>
                      </a:rPr>
                      <m:t>𝜖</m:t>
                    </m:r>
                  </m:oMath>
                </a14:m>
                <a:r>
                  <a:rPr lang="en-US" sz="2800" dirty="0">
                    <a:solidFill>
                      <a:srgbClr val="002060"/>
                    </a:solidFill>
                  </a:rPr>
                  <a:t>-differential privacy </a:t>
                </a:r>
                <a:r>
                  <a:rPr lang="en-US" sz="2800" dirty="0"/>
                  <a:t>if for all </a:t>
                </a:r>
                <a:r>
                  <a:rPr lang="en-US" sz="2800" dirty="0" smtClean="0"/>
                  <a:t>pairs of data sets </a:t>
                </a:r>
                <a14:m>
                  <m:oMath xmlns:m="http://schemas.openxmlformats.org/officeDocument/2006/math">
                    <m:r>
                      <a:rPr lang="en-US" sz="2800" b="0" i="1" smtClean="0">
                        <a:latin typeface="Cambria Math" panose="02040503050406030204" pitchFamily="18" charset="0"/>
                      </a:rPr>
                      <m:t>𝐷</m:t>
                    </m:r>
                    <m:r>
                      <a:rPr lang="en-US" sz="2800" i="1">
                        <a:latin typeface="Cambria Math"/>
                      </a:rPr>
                      <m:t>, </m:t>
                    </m:r>
                    <m:r>
                      <a:rPr lang="en-US" sz="2800" b="0" i="1" smtClean="0">
                        <a:solidFill>
                          <a:schemeClr val="tx1"/>
                        </a:solidFill>
                        <a:latin typeface="Cambria Math" panose="02040503050406030204" pitchFamily="18" charset="0"/>
                      </a:rPr>
                      <m:t>𝐷</m:t>
                    </m:r>
                    <m:r>
                      <a:rPr lang="en-US" sz="2800" i="1" smtClean="0">
                        <a:solidFill>
                          <a:schemeClr val="tx1"/>
                        </a:solidFill>
                        <a:latin typeface="Cambria Math"/>
                      </a:rPr>
                      <m:t>′</m:t>
                    </m:r>
                  </m:oMath>
                </a14:m>
                <a:r>
                  <a:rPr lang="en-US" sz="2800" dirty="0">
                    <a:solidFill>
                      <a:srgbClr val="FF0000"/>
                    </a:solidFill>
                  </a:rPr>
                  <a:t> </a:t>
                </a:r>
                <a:r>
                  <a:rPr lang="en-US" sz="2800" dirty="0"/>
                  <a:t>differing in one </a:t>
                </a:r>
                <a:r>
                  <a:rPr lang="en-US" sz="2800" dirty="0" smtClean="0"/>
                  <a:t>element, and </a:t>
                </a:r>
                <a:r>
                  <a:rPr lang="en-US" sz="2800" dirty="0"/>
                  <a:t>all </a:t>
                </a:r>
                <a:r>
                  <a:rPr lang="en-US" sz="2800" dirty="0" smtClean="0"/>
                  <a:t>subsets </a:t>
                </a:r>
                <a14:m>
                  <m:oMath xmlns:m="http://schemas.openxmlformats.org/officeDocument/2006/math">
                    <m:r>
                      <a:rPr lang="en-US" sz="2800" b="0" i="1" smtClean="0">
                        <a:latin typeface="Cambria Math" panose="02040503050406030204" pitchFamily="18" charset="0"/>
                      </a:rPr>
                      <m:t>𝑆</m:t>
                    </m:r>
                  </m:oMath>
                </a14:m>
                <a:r>
                  <a:rPr lang="en-US" sz="2800" dirty="0" smtClean="0"/>
                  <a:t> of </a:t>
                </a:r>
                <a:r>
                  <a:rPr lang="en-US" sz="2800" dirty="0"/>
                  <a:t>possible outputs</a:t>
                </a:r>
              </a:p>
              <a:p>
                <a:endParaRPr lang="en-US" sz="2400" dirty="0" smtClean="0">
                  <a:solidFill>
                    <a:schemeClr val="folHlink"/>
                  </a:solidFill>
                </a:endParaRPr>
              </a:p>
            </p:txBody>
          </p:sp>
        </mc:Choice>
        <mc:Fallback>
          <p:sp>
            <p:nvSpPr>
              <p:cNvPr id="782339" name="Rectangle 3"/>
              <p:cNvSpPr>
                <a:spLocks noGrp="1" noRot="1" noChangeAspect="1" noMove="1" noResize="1" noEditPoints="1" noAdjustHandles="1" noChangeArrowheads="1" noChangeShapeType="1" noTextEdit="1"/>
              </p:cNvSpPr>
              <p:nvPr>
                <p:ph type="body" idx="1"/>
              </p:nvPr>
            </p:nvSpPr>
            <p:spPr>
              <a:xfrm>
                <a:off x="212130" y="1295400"/>
                <a:ext cx="8458200" cy="4953000"/>
              </a:xfrm>
              <a:blipFill rotWithShape="0">
                <a:blip r:embed="rId4"/>
                <a:stretch>
                  <a:fillRect t="-1355" r="-28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Rectangle 34"/>
              <p:cNvSpPr/>
              <p:nvPr/>
            </p:nvSpPr>
            <p:spPr>
              <a:xfrm>
                <a:off x="473670" y="2232868"/>
                <a:ext cx="8255431" cy="892552"/>
              </a:xfrm>
              <a:prstGeom prst="rect">
                <a:avLst/>
              </a:prstGeom>
              <a:ln>
                <a:noFill/>
              </a:ln>
            </p:spPr>
            <p:txBody>
              <a:bodyPr wrap="square">
                <a:spAutoFit/>
              </a:bodyPr>
              <a:lstStyle/>
              <a:p>
                <a:pPr algn="ctr"/>
                <a14:m>
                  <m:oMathPara xmlns:m="http://schemas.openxmlformats.org/officeDocument/2006/math">
                    <m:oMathParaPr>
                      <m:jc m:val="centerGroup"/>
                    </m:oMathParaPr>
                    <m:oMath xmlns:m="http://schemas.openxmlformats.org/officeDocument/2006/math">
                      <m:func>
                        <m:funcPr>
                          <m:ctrlPr>
                            <a:rPr lang="en-US" sz="2800" b="0" i="1" smtClean="0">
                              <a:solidFill>
                                <a:srgbClr val="0033CC"/>
                              </a:solidFill>
                              <a:latin typeface="Cambria Math" panose="02040503050406030204" pitchFamily="18" charset="0"/>
                            </a:rPr>
                          </m:ctrlPr>
                        </m:funcPr>
                        <m:fName>
                          <m:r>
                            <m:rPr>
                              <m:sty m:val="p"/>
                            </m:rPr>
                            <a:rPr lang="en-US" sz="2800" b="0" i="0" smtClean="0">
                              <a:solidFill>
                                <a:srgbClr val="0033CC"/>
                              </a:solidFill>
                              <a:latin typeface="Cambria Math"/>
                            </a:rPr>
                            <m:t>Pr</m:t>
                          </m:r>
                        </m:fName>
                        <m:e>
                          <m:d>
                            <m:dPr>
                              <m:begChr m:val="["/>
                              <m:endChr m:val="]"/>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r>
                                    <a:rPr lang="en-US" sz="2800" b="0" i="1" smtClean="0">
                                      <a:solidFill>
                                        <a:srgbClr val="0033CC"/>
                                      </a:solidFill>
                                      <a:latin typeface="Cambria Math" panose="02040503050406030204" pitchFamily="18" charset="0"/>
                                    </a:rPr>
                                    <m:t>𝐷</m:t>
                                  </m:r>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e>
                          </m:d>
                        </m:e>
                      </m:func>
                      <m:r>
                        <a:rPr lang="en-US" sz="2800" b="0" i="1" smtClean="0">
                          <a:solidFill>
                            <a:srgbClr val="0033CC"/>
                          </a:solidFill>
                          <a:latin typeface="Cambria Math"/>
                        </a:rPr>
                        <m:t>≤</m:t>
                      </m:r>
                      <m:r>
                        <a:rPr lang="en-US" sz="2800" b="0" i="0" smtClean="0">
                          <a:solidFill>
                            <a:srgbClr val="0033CC"/>
                          </a:solidFill>
                          <a:latin typeface="Cambria Math" panose="02040503050406030204" pitchFamily="18" charset="0"/>
                        </a:rPr>
                        <m:t>(1+</m:t>
                      </m:r>
                      <m:r>
                        <a:rPr lang="en-US" sz="2800" b="0" i="1" smtClean="0">
                          <a:solidFill>
                            <a:srgbClr val="0033CC"/>
                          </a:solidFill>
                          <a:latin typeface="Cambria Math" panose="02040503050406030204" pitchFamily="18" charset="0"/>
                        </a:rPr>
                        <m:t>𝜖</m:t>
                      </m:r>
                      <m:r>
                        <a:rPr lang="en-US" sz="2800" b="0" i="1" smtClean="0">
                          <a:solidFill>
                            <a:srgbClr val="0033CC"/>
                          </a:solidFill>
                          <a:latin typeface="Cambria Math" panose="02040503050406030204" pitchFamily="18" charset="0"/>
                        </a:rPr>
                        <m:t>)</m:t>
                      </m:r>
                      <m:r>
                        <a:rPr lang="en-US" sz="2800" b="0" i="0" smtClean="0">
                          <a:solidFill>
                            <a:srgbClr val="0033CC"/>
                          </a:solidFill>
                          <a:latin typeface="Cambria Math"/>
                        </a:rPr>
                        <m:t> </m:t>
                      </m:r>
                      <m:r>
                        <m:rPr>
                          <m:sty m:val="p"/>
                        </m:rPr>
                        <a:rPr lang="en-US" sz="2800" b="0" i="0" smtClean="0">
                          <a:solidFill>
                            <a:srgbClr val="0033CC"/>
                          </a:solidFill>
                          <a:latin typeface="Cambria Math"/>
                        </a:rPr>
                        <m:t>Pr</m:t>
                      </m:r>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𝐶</m:t>
                      </m:r>
                      <m:d>
                        <m:dPr>
                          <m:ctrlPr>
                            <a:rPr lang="en-US" sz="2800" b="0" i="1" smtClean="0">
                              <a:solidFill>
                                <a:srgbClr val="0033CC"/>
                              </a:solidFill>
                              <a:latin typeface="Cambria Math" panose="02040503050406030204" pitchFamily="18" charset="0"/>
                            </a:rPr>
                          </m:ctrlPr>
                        </m:dPr>
                        <m:e>
                          <m:sSup>
                            <m:sSupPr>
                              <m:ctrlPr>
                                <a:rPr lang="en-US" sz="2800" b="0" i="1" smtClean="0">
                                  <a:solidFill>
                                    <a:srgbClr val="0033CC"/>
                                  </a:solidFill>
                                  <a:latin typeface="Cambria Math" panose="02040503050406030204" pitchFamily="18" charset="0"/>
                                </a:rPr>
                              </m:ctrlPr>
                            </m:sSupPr>
                            <m:e>
                              <m:r>
                                <a:rPr lang="en-US" sz="2800" b="0" i="1" smtClean="0">
                                  <a:solidFill>
                                    <a:srgbClr val="0033CC"/>
                                  </a:solidFill>
                                  <a:latin typeface="Cambria Math" panose="02040503050406030204" pitchFamily="18" charset="0"/>
                                </a:rPr>
                                <m:t>𝐷</m:t>
                              </m:r>
                            </m:e>
                            <m:sup>
                              <m:r>
                                <a:rPr lang="en-US" sz="2800" b="0" i="1" smtClean="0">
                                  <a:solidFill>
                                    <a:srgbClr val="0033CC"/>
                                  </a:solidFill>
                                  <a:latin typeface="Cambria Math"/>
                                </a:rPr>
                                <m:t>′</m:t>
                              </m:r>
                            </m:sup>
                          </m:sSup>
                        </m:e>
                      </m:d>
                      <m:r>
                        <a:rPr lang="en-US" sz="2800" b="0" i="1" smtClean="0">
                          <a:solidFill>
                            <a:srgbClr val="0033CC"/>
                          </a:solidFill>
                          <a:latin typeface="Cambria Math"/>
                        </a:rPr>
                        <m:t>∈</m:t>
                      </m:r>
                      <m:r>
                        <a:rPr lang="en-US" sz="2800" b="0" i="1" smtClean="0">
                          <a:solidFill>
                            <a:srgbClr val="0033CC"/>
                          </a:solidFill>
                          <a:latin typeface="Cambria Math" panose="02040503050406030204" pitchFamily="18" charset="0"/>
                        </a:rPr>
                        <m:t>𝑆</m:t>
                      </m:r>
                      <m:r>
                        <a:rPr lang="en-US" sz="2800" b="0" i="1" smtClean="0">
                          <a:solidFill>
                            <a:srgbClr val="0033CC"/>
                          </a:solidFill>
                          <a:latin typeface="Cambria Math"/>
                        </a:rPr>
                        <m:t>]</m:t>
                      </m:r>
                    </m:oMath>
                  </m:oMathPara>
                </a14:m>
                <a:endParaRPr lang="en-US" sz="2800" b="0" dirty="0" smtClean="0">
                  <a:solidFill>
                    <a:srgbClr val="0033CC"/>
                  </a:solidFill>
                </a:endParaRPr>
              </a:p>
              <a:p>
                <a:endParaRPr lang="en-US" sz="2400" dirty="0" smtClean="0">
                  <a:solidFill>
                    <a:srgbClr val="0033CC"/>
                  </a:solidFill>
                </a:endParaRPr>
              </a:p>
            </p:txBody>
          </p:sp>
        </mc:Choice>
        <mc:Fallback>
          <p:sp>
            <p:nvSpPr>
              <p:cNvPr id="35" name="Rectangle 34"/>
              <p:cNvSpPr>
                <a:spLocks noRot="1" noChangeAspect="1" noMove="1" noResize="1" noEditPoints="1" noAdjustHandles="1" noChangeArrowheads="1" noChangeShapeType="1" noTextEdit="1"/>
              </p:cNvSpPr>
              <p:nvPr/>
            </p:nvSpPr>
            <p:spPr>
              <a:xfrm>
                <a:off x="473670" y="2232868"/>
                <a:ext cx="8255431" cy="892552"/>
              </a:xfrm>
              <a:prstGeom prst="rect">
                <a:avLst/>
              </a:prstGeom>
              <a:blipFill rotWithShape="0">
                <a:blip r:embed="rId5"/>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245985" y="3832610"/>
                <a:ext cx="8956298" cy="1077218"/>
              </a:xfrm>
              <a:prstGeom prst="rect">
                <a:avLst/>
              </a:prstGeom>
              <a:noFill/>
            </p:spPr>
            <p:txBody>
              <a:bodyPr wrap="none" rtlCol="0">
                <a:spAutoFit/>
              </a:bodyPr>
              <a:lstStyle/>
              <a:p>
                <a:r>
                  <a:rPr lang="en-US" sz="3200" dirty="0" smtClean="0">
                    <a:solidFill>
                      <a:srgbClr val="FF0000"/>
                    </a:solidFill>
                  </a:rPr>
                  <a:t>If a bad event is very unlikely when I’m not in dataset (</a:t>
                </a:r>
                <a14:m>
                  <m:oMath xmlns:m="http://schemas.openxmlformats.org/officeDocument/2006/math">
                    <m:r>
                      <a:rPr lang="en-US" sz="3200" b="0" i="1" smtClean="0">
                        <a:solidFill>
                          <a:srgbClr val="FF0000"/>
                        </a:solidFill>
                        <a:latin typeface="Cambria Math" panose="02040503050406030204" pitchFamily="18" charset="0"/>
                      </a:rPr>
                      <m:t>𝐷</m:t>
                    </m:r>
                    <m:r>
                      <a:rPr lang="en-US" sz="3200" b="0" i="1" smtClean="0">
                        <a:solidFill>
                          <a:srgbClr val="FF0000"/>
                        </a:solidFill>
                        <a:latin typeface="Cambria Math"/>
                      </a:rPr>
                      <m:t>′</m:t>
                    </m:r>
                  </m:oMath>
                </a14:m>
                <a:r>
                  <a:rPr lang="en-US" sz="3200" dirty="0" smtClean="0">
                    <a:solidFill>
                      <a:srgbClr val="FF0000"/>
                    </a:solidFill>
                  </a:rPr>
                  <a:t>)  </a:t>
                </a:r>
              </a:p>
              <a:p>
                <a:r>
                  <a:rPr lang="en-US" sz="3200" dirty="0" smtClean="0">
                    <a:solidFill>
                      <a:srgbClr val="FF0000"/>
                    </a:solidFill>
                  </a:rPr>
                  <a:t>	then it is still very unlikely when I am (</a:t>
                </a:r>
                <a14:m>
                  <m:oMath xmlns:m="http://schemas.openxmlformats.org/officeDocument/2006/math">
                    <m:r>
                      <a:rPr lang="en-US" sz="3200" b="0" i="1" smtClean="0">
                        <a:solidFill>
                          <a:srgbClr val="FF0000"/>
                        </a:solidFill>
                        <a:latin typeface="Cambria Math" panose="02040503050406030204" pitchFamily="18" charset="0"/>
                      </a:rPr>
                      <m:t>𝐷</m:t>
                    </m:r>
                  </m:oMath>
                </a14:m>
                <a:r>
                  <a:rPr lang="en-US" sz="3200" dirty="0" smtClean="0">
                    <a:solidFill>
                      <a:srgbClr val="FF0000"/>
                    </a:solidFill>
                  </a:rPr>
                  <a:t>)</a:t>
                </a:r>
                <a:endParaRPr lang="en-US" sz="3200" dirty="0">
                  <a:solidFill>
                    <a:srgbClr val="FF0000"/>
                  </a:solidFill>
                </a:endParaRPr>
              </a:p>
            </p:txBody>
          </p:sp>
        </mc:Choice>
        <mc:Fallback>
          <p:sp>
            <p:nvSpPr>
              <p:cNvPr id="8" name="TextBox 7"/>
              <p:cNvSpPr txBox="1">
                <a:spLocks noRot="1" noChangeAspect="1" noMove="1" noResize="1" noEditPoints="1" noAdjustHandles="1" noChangeArrowheads="1" noChangeShapeType="1" noTextEdit="1"/>
              </p:cNvSpPr>
              <p:nvPr/>
            </p:nvSpPr>
            <p:spPr>
              <a:xfrm>
                <a:off x="245985" y="3832610"/>
                <a:ext cx="8956298" cy="1077218"/>
              </a:xfrm>
              <a:prstGeom prst="rect">
                <a:avLst/>
              </a:prstGeom>
              <a:blipFill rotWithShape="0">
                <a:blip r:embed="rId6"/>
                <a:stretch>
                  <a:fillRect l="-1701" t="-7386" r="-748" b="-18182"/>
                </a:stretch>
              </a:blipFill>
            </p:spPr>
            <p:txBody>
              <a:bodyPr/>
              <a:lstStyle/>
              <a:p>
                <a:r>
                  <a:rPr lang="en-US">
                    <a:noFill/>
                  </a:rPr>
                  <a:t> </a:t>
                </a:r>
              </a:p>
            </p:txBody>
          </p:sp>
        </mc:Fallback>
      </mc:AlternateContent>
      <p:grpSp>
        <p:nvGrpSpPr>
          <p:cNvPr id="10" name="Group 9"/>
          <p:cNvGrpSpPr/>
          <p:nvPr/>
        </p:nvGrpSpPr>
        <p:grpSpPr>
          <a:xfrm>
            <a:off x="4647895" y="2138785"/>
            <a:ext cx="3189918" cy="1517900"/>
            <a:chOff x="4799685" y="2062890"/>
            <a:chExt cx="3189918" cy="1517900"/>
          </a:xfrm>
        </p:grpSpPr>
        <p:sp>
          <p:nvSpPr>
            <p:cNvPr id="11" name="Oval 10"/>
            <p:cNvSpPr/>
            <p:nvPr/>
          </p:nvSpPr>
          <p:spPr>
            <a:xfrm>
              <a:off x="4799685" y="2062890"/>
              <a:ext cx="914400" cy="914400"/>
            </a:xfrm>
            <a:prstGeom prst="ellipse">
              <a:avLst/>
            </a:prstGeom>
            <a:noFill/>
            <a:ln w="57150">
              <a:solidFill>
                <a:srgbClr val="F12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406845" y="2934459"/>
              <a:ext cx="2582758" cy="646331"/>
            </a:xfrm>
            <a:prstGeom prst="rect">
              <a:avLst/>
            </a:prstGeom>
            <a:noFill/>
          </p:spPr>
          <p:txBody>
            <a:bodyPr wrap="none" rtlCol="0">
              <a:spAutoFit/>
            </a:bodyPr>
            <a:lstStyle/>
            <a:p>
              <a:r>
                <a:rPr lang="en-US" sz="3600" dirty="0" smtClean="0">
                  <a:solidFill>
                    <a:srgbClr val="F125BC"/>
                  </a:solidFill>
                </a:rPr>
                <a:t>“Privacy Loss”</a:t>
              </a:r>
              <a:endParaRPr lang="en-US" sz="3600" dirty="0">
                <a:solidFill>
                  <a:srgbClr val="F125BC"/>
                </a:solidFill>
              </a:endParaRPr>
            </a:p>
          </p:txBody>
        </p:sp>
      </p:grpSp>
    </p:spTree>
    <p:custDataLst>
      <p:tags r:id="rId1"/>
    </p:custDataLst>
    <p:extLst>
      <p:ext uri="{BB962C8B-B14F-4D97-AF65-F5344CB8AC3E}">
        <p14:creationId xmlns:p14="http://schemas.microsoft.com/office/powerpoint/2010/main" val="1568791662"/>
      </p:ext>
    </p:extLst>
  </p:cSld>
  <p:clrMapOvr>
    <a:masterClrMapping/>
  </p:clrMapOvr>
  <p:transition advTm="1398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990600"/>
          </a:xfrm>
        </p:spPr>
        <p:txBody>
          <a:bodyPr>
            <a:normAutofit/>
          </a:bodyPr>
          <a:lstStyle/>
          <a:p>
            <a:r>
              <a:rPr lang="en-US" sz="4800" dirty="0" smtClean="0"/>
              <a:t>Differential Privacy</a:t>
            </a:r>
            <a:endParaRPr lang="en-US" sz="4800" dirty="0"/>
          </a:p>
        </p:txBody>
      </p:sp>
      <p:sp>
        <p:nvSpPr>
          <p:cNvPr id="3" name="Content Placeholder 2"/>
          <p:cNvSpPr>
            <a:spLocks noGrp="1"/>
          </p:cNvSpPr>
          <p:nvPr>
            <p:ph sz="quarter" idx="1"/>
          </p:nvPr>
        </p:nvSpPr>
        <p:spPr/>
        <p:txBody>
          <a:bodyPr>
            <a:noAutofit/>
          </a:bodyPr>
          <a:lstStyle/>
          <a:p>
            <a:r>
              <a:rPr lang="en-US" sz="3200" dirty="0" smtClean="0">
                <a:solidFill>
                  <a:srgbClr val="FF0000"/>
                </a:solidFill>
              </a:rPr>
              <a:t>Nuanced measure of privacy loss</a:t>
            </a:r>
          </a:p>
          <a:p>
            <a:pPr lvl="1"/>
            <a:r>
              <a:rPr lang="en-US" sz="2800" dirty="0" smtClean="0"/>
              <a:t>Captures cumulative harm over multiple uses, multiple databases</a:t>
            </a:r>
          </a:p>
          <a:p>
            <a:pPr lvl="1"/>
            <a:endParaRPr lang="en-US" sz="2800" dirty="0" smtClean="0"/>
          </a:p>
          <a:p>
            <a:r>
              <a:rPr lang="en-US" sz="3200" dirty="0" smtClean="0">
                <a:solidFill>
                  <a:srgbClr val="FF0000"/>
                </a:solidFill>
              </a:rPr>
              <a:t>Adversary’s background knowledge is irrelevant</a:t>
            </a:r>
          </a:p>
          <a:p>
            <a:pPr lvl="1"/>
            <a:r>
              <a:rPr lang="en-US" sz="2800" dirty="0" smtClean="0"/>
              <a:t>Immune to re-identification attacks, etc. </a:t>
            </a:r>
          </a:p>
          <a:p>
            <a:pPr lvl="1"/>
            <a:endParaRPr lang="en-US" sz="2800" dirty="0" smtClean="0">
              <a:solidFill>
                <a:srgbClr val="FF0000"/>
              </a:solidFill>
            </a:endParaRPr>
          </a:p>
          <a:p>
            <a:r>
              <a:rPr lang="en-US" sz="3200" dirty="0" smtClean="0">
                <a:solidFill>
                  <a:srgbClr val="FF0000"/>
                </a:solidFill>
              </a:rPr>
              <a:t>“Programmable”</a:t>
            </a:r>
          </a:p>
          <a:p>
            <a:pPr lvl="1"/>
            <a:r>
              <a:rPr lang="en-US" sz="2800" dirty="0" smtClean="0"/>
              <a:t>Construct complicated private analyses from simple private building blocks</a:t>
            </a:r>
          </a:p>
        </p:txBody>
      </p:sp>
    </p:spTree>
    <p:extLst>
      <p:ext uri="{BB962C8B-B14F-4D97-AF65-F5344CB8AC3E}">
        <p14:creationId xmlns:p14="http://schemas.microsoft.com/office/powerpoint/2010/main" val="1070481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Recall: Fundamental Law </a:t>
            </a:r>
            <a:endParaRPr lang="en-US" sz="4800" dirty="0"/>
          </a:p>
        </p:txBody>
      </p:sp>
      <p:sp>
        <p:nvSpPr>
          <p:cNvPr id="3" name="Content Placeholder 2"/>
          <p:cNvSpPr>
            <a:spLocks noGrp="1"/>
          </p:cNvSpPr>
          <p:nvPr>
            <p:ph sz="quarter" idx="1"/>
          </p:nvPr>
        </p:nvSpPr>
        <p:spPr>
          <a:xfrm>
            <a:off x="457200" y="1219200"/>
            <a:ext cx="8229600" cy="5549180"/>
          </a:xfrm>
        </p:spPr>
        <p:txBody>
          <a:bodyPr>
            <a:normAutofit/>
          </a:bodyPr>
          <a:lstStyle/>
          <a:p>
            <a:pPr marL="0" indent="0">
              <a:buNone/>
            </a:pPr>
            <a:endParaRPr lang="en-US" sz="2800" dirty="0" smtClean="0"/>
          </a:p>
        </p:txBody>
      </p:sp>
      <p:grpSp>
        <p:nvGrpSpPr>
          <p:cNvPr id="4" name="Group 28"/>
          <p:cNvGrpSpPr>
            <a:grpSpLocks/>
          </p:cNvGrpSpPr>
          <p:nvPr/>
        </p:nvGrpSpPr>
        <p:grpSpPr bwMode="auto">
          <a:xfrm>
            <a:off x="1308515" y="2973630"/>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5" name="TextBox 14"/>
          <p:cNvSpPr txBox="1"/>
          <p:nvPr/>
        </p:nvSpPr>
        <p:spPr>
          <a:xfrm>
            <a:off x="2978205" y="3201315"/>
            <a:ext cx="5679760" cy="954107"/>
          </a:xfrm>
          <a:prstGeom prst="rect">
            <a:avLst/>
          </a:prstGeom>
          <a:noFill/>
        </p:spPr>
        <p:txBody>
          <a:bodyPr wrap="none" rtlCol="0">
            <a:spAutoFit/>
          </a:bodyPr>
          <a:lstStyle/>
          <a:p>
            <a:r>
              <a:rPr lang="en-US" sz="2800" dirty="0" smtClean="0">
                <a:solidFill>
                  <a:srgbClr val="FF0000"/>
                </a:solidFill>
              </a:rPr>
              <a:t>“Overly accurate” estimates of “too many” </a:t>
            </a:r>
          </a:p>
          <a:p>
            <a:pPr algn="ctr"/>
            <a:r>
              <a:rPr lang="en-US" sz="2800" dirty="0">
                <a:solidFill>
                  <a:srgbClr val="FF0000"/>
                </a:solidFill>
              </a:rPr>
              <a:t>s</a:t>
            </a:r>
            <a:r>
              <a:rPr lang="en-US" sz="2800" dirty="0" smtClean="0">
                <a:solidFill>
                  <a:srgbClr val="FF0000"/>
                </a:solidFill>
              </a:rPr>
              <a:t>tatistics is blatantly non-private</a:t>
            </a:r>
            <a:endParaRPr lang="en-US" sz="2800" dirty="0">
              <a:solidFill>
                <a:srgbClr val="FF0000"/>
              </a:solidFill>
            </a:endParaRPr>
          </a:p>
        </p:txBody>
      </p:sp>
      <p:sp>
        <p:nvSpPr>
          <p:cNvPr id="16" name="TextBox 15"/>
          <p:cNvSpPr txBox="1"/>
          <p:nvPr/>
        </p:nvSpPr>
        <p:spPr>
          <a:xfrm>
            <a:off x="632955" y="6388905"/>
            <a:ext cx="8189165" cy="369332"/>
          </a:xfrm>
          <a:prstGeom prst="rect">
            <a:avLst/>
          </a:prstGeom>
          <a:noFill/>
        </p:spPr>
        <p:txBody>
          <a:bodyPr wrap="none" rtlCol="0">
            <a:spAutoFit/>
          </a:bodyPr>
          <a:lstStyle/>
          <a:p>
            <a:r>
              <a:rPr lang="en-US" dirty="0" smtClean="0"/>
              <a:t>DinurNissim03; DworkMcSherryTalwar07; DworkYekhanin08, De12, MuthukrishnanNikolov12,…</a:t>
            </a:r>
            <a:endParaRPr lang="en-US" dirty="0"/>
          </a:p>
        </p:txBody>
      </p:sp>
    </p:spTree>
    <p:extLst>
      <p:ext uri="{BB962C8B-B14F-4D97-AF65-F5344CB8AC3E}">
        <p14:creationId xmlns:p14="http://schemas.microsoft.com/office/powerpoint/2010/main" val="2307566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Answer Only Questions Asked</a:t>
            </a:r>
            <a:endParaRPr lang="en-US" sz="4800" dirty="0"/>
          </a:p>
        </p:txBody>
      </p:sp>
      <p:sp>
        <p:nvSpPr>
          <p:cNvPr id="3" name="Content Placeholder 2"/>
          <p:cNvSpPr>
            <a:spLocks noGrp="1"/>
          </p:cNvSpPr>
          <p:nvPr>
            <p:ph sz="quarter" idx="1"/>
          </p:nvPr>
        </p:nvSpPr>
        <p:spPr/>
        <p:txBody>
          <a:bodyPr/>
          <a:lstStyle/>
          <a:p>
            <a:endParaRPr lang="en-US" dirty="0"/>
          </a:p>
        </p:txBody>
      </p:sp>
      <p:grpSp>
        <p:nvGrpSpPr>
          <p:cNvPr id="145" name="Group 144"/>
          <p:cNvGrpSpPr/>
          <p:nvPr/>
        </p:nvGrpSpPr>
        <p:grpSpPr>
          <a:xfrm>
            <a:off x="1104033" y="2162329"/>
            <a:ext cx="7110927" cy="2556886"/>
            <a:chOff x="1600200" y="742544"/>
            <a:chExt cx="7110927" cy="2556886"/>
          </a:xfrm>
        </p:grpSpPr>
        <p:grpSp>
          <p:nvGrpSpPr>
            <p:cNvPr id="146" name="Group 145"/>
            <p:cNvGrpSpPr/>
            <p:nvPr/>
          </p:nvGrpSpPr>
          <p:grpSpPr>
            <a:xfrm>
              <a:off x="5410200" y="810133"/>
              <a:ext cx="871182" cy="637667"/>
              <a:chOff x="5410200" y="810133"/>
              <a:chExt cx="871182" cy="637667"/>
            </a:xfrm>
          </p:grpSpPr>
          <p:sp>
            <p:nvSpPr>
              <p:cNvPr id="192" name="Line 43"/>
              <p:cNvSpPr>
                <a:spLocks noChangeShapeType="1"/>
              </p:cNvSpPr>
              <p:nvPr/>
            </p:nvSpPr>
            <p:spPr bwMode="auto">
              <a:xfrm>
                <a:off x="5410200" y="1146412"/>
                <a:ext cx="838200" cy="0"/>
              </a:xfrm>
              <a:prstGeom prst="line">
                <a:avLst/>
              </a:prstGeom>
              <a:noFill/>
              <a:ln w="38100">
                <a:solidFill>
                  <a:sysClr val="windowText" lastClr="000000"/>
                </a:solidFill>
                <a:round/>
                <a:headEnd type="triangle" w="med" len="med"/>
                <a:tailEnd type="non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93" name="Line 43"/>
              <p:cNvSpPr>
                <a:spLocks noChangeShapeType="1"/>
              </p:cNvSpPr>
              <p:nvPr/>
            </p:nvSpPr>
            <p:spPr bwMode="auto">
              <a:xfrm>
                <a:off x="5443182" y="1430923"/>
                <a:ext cx="838200" cy="0"/>
              </a:xfrm>
              <a:prstGeom prst="line">
                <a:avLst/>
              </a:prstGeom>
              <a:noFill/>
              <a:ln w="38100">
                <a:solidFill>
                  <a:sysClr val="windowText" lastClr="000000"/>
                </a:solidFill>
                <a:round/>
                <a:headEnd type="none" w="med" len="med"/>
                <a:tailEnd type="triangl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94" name="TextBox 193"/>
              <p:cNvSpPr txBox="1"/>
              <p:nvPr/>
            </p:nvSpPr>
            <p:spPr>
              <a:xfrm>
                <a:off x="5715000" y="810133"/>
                <a:ext cx="360996"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q</a:t>
                </a:r>
                <a:r>
                  <a:rPr kumimoji="0" lang="en-US" sz="1600" b="0" i="0" u="none" strike="noStrike" kern="0" cap="none" spc="0" normalizeH="0" baseline="-25000" noProof="0" dirty="0" smtClean="0">
                    <a:ln>
                      <a:noFill/>
                    </a:ln>
                    <a:solidFill>
                      <a:prstClr val="black"/>
                    </a:solidFill>
                    <a:effectLst/>
                    <a:uLnTx/>
                    <a:uFillTx/>
                    <a:latin typeface="Calibri"/>
                  </a:rPr>
                  <a:t>1</a:t>
                </a:r>
              </a:p>
            </p:txBody>
          </p:sp>
          <p:sp>
            <p:nvSpPr>
              <p:cNvPr id="195" name="TextBox 194"/>
              <p:cNvSpPr txBox="1"/>
              <p:nvPr/>
            </p:nvSpPr>
            <p:spPr>
              <a:xfrm>
                <a:off x="5715000" y="1109246"/>
                <a:ext cx="360996"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a</a:t>
                </a:r>
                <a:r>
                  <a:rPr kumimoji="0" lang="en-US" sz="1600" b="0" i="0" u="none" strike="noStrike" kern="0" cap="none" spc="0" normalizeH="0" baseline="-25000" noProof="0" dirty="0" smtClean="0">
                    <a:ln>
                      <a:noFill/>
                    </a:ln>
                    <a:solidFill>
                      <a:prstClr val="black"/>
                    </a:solidFill>
                    <a:effectLst/>
                    <a:uLnTx/>
                    <a:uFillTx/>
                    <a:latin typeface="Calibri"/>
                  </a:rPr>
                  <a:t>1</a:t>
                </a:r>
              </a:p>
            </p:txBody>
          </p:sp>
        </p:grpSp>
        <p:grpSp>
          <p:nvGrpSpPr>
            <p:cNvPr id="147" name="Group 146"/>
            <p:cNvGrpSpPr/>
            <p:nvPr/>
          </p:nvGrpSpPr>
          <p:grpSpPr>
            <a:xfrm>
              <a:off x="1600200" y="742544"/>
              <a:ext cx="7110927" cy="2556886"/>
              <a:chOff x="1600200" y="742544"/>
              <a:chExt cx="7110927" cy="2556886"/>
            </a:xfrm>
          </p:grpSpPr>
          <p:sp>
            <p:nvSpPr>
              <p:cNvPr id="148" name="Text Box 26"/>
              <p:cNvSpPr txBox="1">
                <a:spLocks noChangeArrowheads="1"/>
              </p:cNvSpPr>
              <p:nvPr/>
            </p:nvSpPr>
            <p:spPr bwMode="auto">
              <a:xfrm>
                <a:off x="1759296" y="2750275"/>
                <a:ext cx="1548822" cy="523220"/>
              </a:xfrm>
              <a:prstGeom prst="rect">
                <a:avLst/>
              </a:prstGeom>
              <a:noFill/>
              <a:ln w="25400">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solidFill>
                    <a:effectLst/>
                    <a:uLnTx/>
                    <a:uFillTx/>
                    <a:latin typeface="Calibri"/>
                  </a:rPr>
                  <a:t>Database</a:t>
                </a:r>
                <a:endParaRPr kumimoji="0" lang="en-US" sz="2800" b="0" i="0" u="none" strike="noStrike" kern="0" cap="none" spc="0" normalizeH="0" baseline="30000" noProof="0" dirty="0" smtClean="0">
                  <a:ln>
                    <a:noFill/>
                  </a:ln>
                  <a:solidFill>
                    <a:prstClr val="black"/>
                  </a:solidFill>
                  <a:effectLst/>
                  <a:uLnTx/>
                  <a:uFillTx/>
                  <a:latin typeface="Calibri"/>
                </a:endParaRPr>
              </a:p>
            </p:txBody>
          </p:sp>
          <p:sp>
            <p:nvSpPr>
              <p:cNvPr id="149" name="Text Box 26"/>
              <p:cNvSpPr txBox="1">
                <a:spLocks noChangeArrowheads="1"/>
              </p:cNvSpPr>
              <p:nvPr/>
            </p:nvSpPr>
            <p:spPr bwMode="auto">
              <a:xfrm>
                <a:off x="4267199" y="2776210"/>
                <a:ext cx="1242841" cy="523220"/>
              </a:xfrm>
              <a:prstGeom prst="rect">
                <a:avLst/>
              </a:prstGeom>
              <a:noFill/>
              <a:ln w="25400">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solidFill>
                    <a:effectLst/>
                    <a:uLnTx/>
                    <a:uFillTx/>
                    <a:latin typeface="Calibri"/>
                  </a:rPr>
                  <a:t>curator</a:t>
                </a:r>
                <a:endParaRPr kumimoji="0" lang="en-US" sz="2800" b="0" i="0" u="none" strike="noStrike" kern="0" cap="none" spc="0" normalizeH="0" baseline="30000" noProof="0" dirty="0" smtClean="0">
                  <a:ln>
                    <a:noFill/>
                  </a:ln>
                  <a:solidFill>
                    <a:prstClr val="black"/>
                  </a:solidFill>
                  <a:effectLst/>
                  <a:uLnTx/>
                  <a:uFillTx/>
                  <a:latin typeface="Calibri"/>
                </a:endParaRPr>
              </a:p>
            </p:txBody>
          </p:sp>
          <p:sp>
            <p:nvSpPr>
              <p:cNvPr id="150" name="Text Box 26"/>
              <p:cNvSpPr txBox="1">
                <a:spLocks noChangeArrowheads="1"/>
              </p:cNvSpPr>
              <p:nvPr/>
            </p:nvSpPr>
            <p:spPr bwMode="auto">
              <a:xfrm>
                <a:off x="6113425" y="2750275"/>
                <a:ext cx="2081981" cy="523220"/>
              </a:xfrm>
              <a:prstGeom prst="rect">
                <a:avLst/>
              </a:prstGeom>
              <a:noFill/>
              <a:ln w="25400">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prstClr val="black"/>
                    </a:solidFill>
                    <a:effectLst/>
                    <a:uLnTx/>
                    <a:uFillTx/>
                    <a:latin typeface="Calibri"/>
                  </a:rPr>
                  <a:t>data analysts</a:t>
                </a:r>
                <a:endParaRPr kumimoji="0" lang="en-US" sz="2800" b="0" i="0" u="none" strike="noStrike" kern="0" cap="none" spc="0" normalizeH="0" baseline="30000" noProof="0" dirty="0" smtClean="0">
                  <a:ln>
                    <a:noFill/>
                  </a:ln>
                  <a:solidFill>
                    <a:prstClr val="black"/>
                  </a:solidFill>
                  <a:effectLst/>
                  <a:uLnTx/>
                  <a:uFillTx/>
                  <a:latin typeface="Calibri"/>
                </a:endParaRPr>
              </a:p>
            </p:txBody>
          </p:sp>
          <p:grpSp>
            <p:nvGrpSpPr>
              <p:cNvPr id="151" name="Group 150"/>
              <p:cNvGrpSpPr/>
              <p:nvPr/>
            </p:nvGrpSpPr>
            <p:grpSpPr>
              <a:xfrm>
                <a:off x="1600200" y="974095"/>
                <a:ext cx="3842982" cy="1861810"/>
                <a:chOff x="1600200" y="974095"/>
                <a:chExt cx="3842982" cy="1861810"/>
              </a:xfrm>
            </p:grpSpPr>
            <p:sp>
              <p:nvSpPr>
                <p:cNvPr id="166" name="Rectangle 165"/>
                <p:cNvSpPr/>
                <p:nvPr/>
              </p:nvSpPr>
              <p:spPr>
                <a:xfrm>
                  <a:off x="4376382" y="974095"/>
                  <a:ext cx="1066800" cy="1861810"/>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167" name="Line 42"/>
                <p:cNvSpPr>
                  <a:spLocks noChangeShapeType="1"/>
                </p:cNvSpPr>
                <p:nvPr/>
              </p:nvSpPr>
              <p:spPr bwMode="auto">
                <a:xfrm>
                  <a:off x="3505200" y="1828800"/>
                  <a:ext cx="838200" cy="0"/>
                </a:xfrm>
                <a:prstGeom prst="line">
                  <a:avLst/>
                </a:prstGeom>
                <a:noFill/>
                <a:ln w="38100">
                  <a:solidFill>
                    <a:sysClr val="windowText" lastClr="000000"/>
                  </a:solidFill>
                  <a:round/>
                  <a:headEnd/>
                  <a:tailEnd type="triangl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68" name="Text Box 44"/>
                <p:cNvSpPr txBox="1">
                  <a:spLocks noChangeArrowheads="1"/>
                </p:cNvSpPr>
                <p:nvPr/>
              </p:nvSpPr>
              <p:spPr bwMode="auto">
                <a:xfrm>
                  <a:off x="4681194" y="1505634"/>
                  <a:ext cx="457176" cy="646331"/>
                </a:xfrm>
                <a:prstGeom prst="rect">
                  <a:avLst/>
                </a:prstGeom>
                <a:noFill/>
                <a:ln w="25400">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prstClr val="white"/>
                      </a:solidFill>
                      <a:effectLst/>
                      <a:uLnTx/>
                      <a:uFillTx/>
                      <a:latin typeface="Calibri"/>
                    </a:rPr>
                    <a:t>C</a:t>
                  </a:r>
                </a:p>
              </p:txBody>
            </p:sp>
            <p:grpSp>
              <p:nvGrpSpPr>
                <p:cNvPr id="169" name="Group 168"/>
                <p:cNvGrpSpPr>
                  <a:grpSpLocks/>
                </p:cNvGrpSpPr>
                <p:nvPr/>
              </p:nvGrpSpPr>
              <p:grpSpPr bwMode="auto">
                <a:xfrm>
                  <a:off x="1600200" y="1066800"/>
                  <a:ext cx="1905000" cy="1447800"/>
                  <a:chOff x="1152" y="1008"/>
                  <a:chExt cx="1200" cy="912"/>
                </a:xfrm>
                <a:solidFill>
                  <a:srgbClr val="00B050"/>
                </a:solidFill>
              </p:grpSpPr>
              <p:grpSp>
                <p:nvGrpSpPr>
                  <p:cNvPr id="170" name="Group 169"/>
                  <p:cNvGrpSpPr>
                    <a:grpSpLocks/>
                  </p:cNvGrpSpPr>
                  <p:nvPr/>
                </p:nvGrpSpPr>
                <p:grpSpPr bwMode="auto">
                  <a:xfrm>
                    <a:off x="1152" y="1392"/>
                    <a:ext cx="1200" cy="528"/>
                    <a:chOff x="1152" y="960"/>
                    <a:chExt cx="1200" cy="528"/>
                  </a:xfrm>
                  <a:grpFill/>
                </p:grpSpPr>
                <p:grpSp>
                  <p:nvGrpSpPr>
                    <p:cNvPr id="182" name="Group 5"/>
                    <p:cNvGrpSpPr>
                      <a:grpSpLocks/>
                    </p:cNvGrpSpPr>
                    <p:nvPr/>
                  </p:nvGrpSpPr>
                  <p:grpSpPr bwMode="auto">
                    <a:xfrm>
                      <a:off x="1152" y="1152"/>
                      <a:ext cx="1200" cy="336"/>
                      <a:chOff x="1152" y="1152"/>
                      <a:chExt cx="1200" cy="336"/>
                    </a:xfrm>
                    <a:grpFill/>
                  </p:grpSpPr>
                  <p:sp>
                    <p:nvSpPr>
                      <p:cNvPr id="188" name="Oval 6"/>
                      <p:cNvSpPr>
                        <a:spLocks noChangeArrowheads="1"/>
                      </p:cNvSpPr>
                      <p:nvPr/>
                    </p:nvSpPr>
                    <p:spPr bwMode="auto">
                      <a:xfrm>
                        <a:off x="1152" y="1296"/>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9" name="Oval 7"/>
                      <p:cNvSpPr>
                        <a:spLocks noChangeArrowheads="1"/>
                      </p:cNvSpPr>
                      <p:nvPr/>
                    </p:nvSpPr>
                    <p:spPr bwMode="auto">
                      <a:xfrm>
                        <a:off x="1152" y="1248"/>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90" name="Oval 8"/>
                      <p:cNvSpPr>
                        <a:spLocks noChangeArrowheads="1"/>
                      </p:cNvSpPr>
                      <p:nvPr/>
                    </p:nvSpPr>
                    <p:spPr bwMode="auto">
                      <a:xfrm>
                        <a:off x="1152" y="1200"/>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91" name="Oval 9"/>
                      <p:cNvSpPr>
                        <a:spLocks noChangeArrowheads="1"/>
                      </p:cNvSpPr>
                      <p:nvPr/>
                    </p:nvSpPr>
                    <p:spPr bwMode="auto">
                      <a:xfrm>
                        <a:off x="1152" y="1152"/>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183" name="Group 10"/>
                    <p:cNvGrpSpPr>
                      <a:grpSpLocks/>
                    </p:cNvGrpSpPr>
                    <p:nvPr/>
                  </p:nvGrpSpPr>
                  <p:grpSpPr bwMode="auto">
                    <a:xfrm>
                      <a:off x="1152" y="960"/>
                      <a:ext cx="1200" cy="336"/>
                      <a:chOff x="1152" y="1152"/>
                      <a:chExt cx="1200" cy="336"/>
                    </a:xfrm>
                    <a:grpFill/>
                  </p:grpSpPr>
                  <p:sp>
                    <p:nvSpPr>
                      <p:cNvPr id="184" name="Oval 11"/>
                      <p:cNvSpPr>
                        <a:spLocks noChangeArrowheads="1"/>
                      </p:cNvSpPr>
                      <p:nvPr/>
                    </p:nvSpPr>
                    <p:spPr bwMode="auto">
                      <a:xfrm>
                        <a:off x="1152" y="1296"/>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5" name="Oval 12"/>
                      <p:cNvSpPr>
                        <a:spLocks noChangeArrowheads="1"/>
                      </p:cNvSpPr>
                      <p:nvPr/>
                    </p:nvSpPr>
                    <p:spPr bwMode="auto">
                      <a:xfrm>
                        <a:off x="1152" y="1248"/>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6" name="Oval 13"/>
                      <p:cNvSpPr>
                        <a:spLocks noChangeArrowheads="1"/>
                      </p:cNvSpPr>
                      <p:nvPr/>
                    </p:nvSpPr>
                    <p:spPr bwMode="auto">
                      <a:xfrm>
                        <a:off x="1152" y="1200"/>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7" name="Oval 14"/>
                      <p:cNvSpPr>
                        <a:spLocks noChangeArrowheads="1"/>
                      </p:cNvSpPr>
                      <p:nvPr/>
                    </p:nvSpPr>
                    <p:spPr bwMode="auto">
                      <a:xfrm>
                        <a:off x="1152" y="1152"/>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nvGrpSpPr>
                  <p:cNvPr id="171" name="Group 15"/>
                  <p:cNvGrpSpPr>
                    <a:grpSpLocks/>
                  </p:cNvGrpSpPr>
                  <p:nvPr/>
                </p:nvGrpSpPr>
                <p:grpSpPr bwMode="auto">
                  <a:xfrm>
                    <a:off x="1152" y="1008"/>
                    <a:ext cx="1200" cy="528"/>
                    <a:chOff x="1152" y="960"/>
                    <a:chExt cx="1200" cy="528"/>
                  </a:xfrm>
                  <a:grpFill/>
                </p:grpSpPr>
                <p:grpSp>
                  <p:nvGrpSpPr>
                    <p:cNvPr id="172" name="Group 16"/>
                    <p:cNvGrpSpPr>
                      <a:grpSpLocks/>
                    </p:cNvGrpSpPr>
                    <p:nvPr/>
                  </p:nvGrpSpPr>
                  <p:grpSpPr bwMode="auto">
                    <a:xfrm>
                      <a:off x="1152" y="1152"/>
                      <a:ext cx="1200" cy="336"/>
                      <a:chOff x="1152" y="1152"/>
                      <a:chExt cx="1200" cy="336"/>
                    </a:xfrm>
                    <a:grpFill/>
                  </p:grpSpPr>
                  <p:sp>
                    <p:nvSpPr>
                      <p:cNvPr id="178" name="Oval 17"/>
                      <p:cNvSpPr>
                        <a:spLocks noChangeArrowheads="1"/>
                      </p:cNvSpPr>
                      <p:nvPr/>
                    </p:nvSpPr>
                    <p:spPr bwMode="auto">
                      <a:xfrm>
                        <a:off x="1152" y="1296"/>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79" name="Oval 18"/>
                      <p:cNvSpPr>
                        <a:spLocks noChangeArrowheads="1"/>
                      </p:cNvSpPr>
                      <p:nvPr/>
                    </p:nvSpPr>
                    <p:spPr bwMode="auto">
                      <a:xfrm>
                        <a:off x="1152" y="1248"/>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0" name="Oval 19"/>
                      <p:cNvSpPr>
                        <a:spLocks noChangeArrowheads="1"/>
                      </p:cNvSpPr>
                      <p:nvPr/>
                    </p:nvSpPr>
                    <p:spPr bwMode="auto">
                      <a:xfrm>
                        <a:off x="1152" y="1200"/>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81" name="Oval 20"/>
                      <p:cNvSpPr>
                        <a:spLocks noChangeArrowheads="1"/>
                      </p:cNvSpPr>
                      <p:nvPr/>
                    </p:nvSpPr>
                    <p:spPr bwMode="auto">
                      <a:xfrm>
                        <a:off x="1152" y="1152"/>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nvGrpSpPr>
                    <p:cNvPr id="173" name="Group 21"/>
                    <p:cNvGrpSpPr>
                      <a:grpSpLocks/>
                    </p:cNvGrpSpPr>
                    <p:nvPr/>
                  </p:nvGrpSpPr>
                  <p:grpSpPr bwMode="auto">
                    <a:xfrm>
                      <a:off x="1152" y="960"/>
                      <a:ext cx="1200" cy="336"/>
                      <a:chOff x="1152" y="1152"/>
                      <a:chExt cx="1200" cy="336"/>
                    </a:xfrm>
                    <a:grpFill/>
                  </p:grpSpPr>
                  <p:sp>
                    <p:nvSpPr>
                      <p:cNvPr id="174" name="Oval 22"/>
                      <p:cNvSpPr>
                        <a:spLocks noChangeArrowheads="1"/>
                      </p:cNvSpPr>
                      <p:nvPr/>
                    </p:nvSpPr>
                    <p:spPr bwMode="auto">
                      <a:xfrm>
                        <a:off x="1152" y="1296"/>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75" name="Oval 23"/>
                      <p:cNvSpPr>
                        <a:spLocks noChangeArrowheads="1"/>
                      </p:cNvSpPr>
                      <p:nvPr/>
                    </p:nvSpPr>
                    <p:spPr bwMode="auto">
                      <a:xfrm>
                        <a:off x="1152" y="1248"/>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76" name="Oval 24"/>
                      <p:cNvSpPr>
                        <a:spLocks noChangeArrowheads="1"/>
                      </p:cNvSpPr>
                      <p:nvPr/>
                    </p:nvSpPr>
                    <p:spPr bwMode="auto">
                      <a:xfrm>
                        <a:off x="1152" y="1200"/>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77" name="Oval 25"/>
                      <p:cNvSpPr>
                        <a:spLocks noChangeArrowheads="1"/>
                      </p:cNvSpPr>
                      <p:nvPr/>
                    </p:nvSpPr>
                    <p:spPr bwMode="auto">
                      <a:xfrm>
                        <a:off x="1152" y="1152"/>
                        <a:ext cx="1200" cy="192"/>
                      </a:xfrm>
                      <a:prstGeom prst="ellipse">
                        <a:avLst/>
                      </a:prstGeom>
                      <a:grpFill/>
                      <a:ln w="25400">
                        <a:solidFill>
                          <a:sysClr val="window" lastClr="FFFFFF"/>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grpSp>
            </p:grpSp>
          </p:grpSp>
          <p:grpSp>
            <p:nvGrpSpPr>
              <p:cNvPr id="152" name="Group 151"/>
              <p:cNvGrpSpPr/>
              <p:nvPr/>
            </p:nvGrpSpPr>
            <p:grpSpPr>
              <a:xfrm>
                <a:off x="5410200" y="1371600"/>
                <a:ext cx="881418" cy="1536538"/>
                <a:chOff x="5410200" y="1371600"/>
                <a:chExt cx="881418" cy="1536538"/>
              </a:xfrm>
            </p:grpSpPr>
            <p:grpSp>
              <p:nvGrpSpPr>
                <p:cNvPr id="156" name="Group 155"/>
                <p:cNvGrpSpPr/>
                <p:nvPr/>
              </p:nvGrpSpPr>
              <p:grpSpPr>
                <a:xfrm>
                  <a:off x="5410200" y="1371600"/>
                  <a:ext cx="881418" cy="1219200"/>
                  <a:chOff x="5410200" y="1371600"/>
                  <a:chExt cx="881418" cy="1219200"/>
                </a:xfrm>
              </p:grpSpPr>
              <p:sp>
                <p:nvSpPr>
                  <p:cNvPr id="158" name="Line 43"/>
                  <p:cNvSpPr>
                    <a:spLocks noChangeShapeType="1"/>
                  </p:cNvSpPr>
                  <p:nvPr/>
                </p:nvSpPr>
                <p:spPr bwMode="auto">
                  <a:xfrm>
                    <a:off x="5410200" y="1707879"/>
                    <a:ext cx="838200" cy="0"/>
                  </a:xfrm>
                  <a:prstGeom prst="line">
                    <a:avLst/>
                  </a:prstGeom>
                  <a:noFill/>
                  <a:ln w="38100">
                    <a:solidFill>
                      <a:sysClr val="windowText" lastClr="000000"/>
                    </a:solidFill>
                    <a:round/>
                    <a:headEnd type="triangle" w="med" len="med"/>
                    <a:tailEnd type="non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59" name="Line 43"/>
                  <p:cNvSpPr>
                    <a:spLocks noChangeShapeType="1"/>
                  </p:cNvSpPr>
                  <p:nvPr/>
                </p:nvSpPr>
                <p:spPr bwMode="auto">
                  <a:xfrm>
                    <a:off x="5453418" y="2009267"/>
                    <a:ext cx="838200" cy="0"/>
                  </a:xfrm>
                  <a:prstGeom prst="line">
                    <a:avLst/>
                  </a:prstGeom>
                  <a:noFill/>
                  <a:ln w="38100">
                    <a:solidFill>
                      <a:sysClr val="windowText" lastClr="000000"/>
                    </a:solidFill>
                    <a:round/>
                    <a:headEnd type="none" w="med" len="med"/>
                    <a:tailEnd type="triangl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60" name="TextBox 159"/>
                  <p:cNvSpPr txBox="1"/>
                  <p:nvPr/>
                </p:nvSpPr>
                <p:spPr>
                  <a:xfrm>
                    <a:off x="5715000" y="1371600"/>
                    <a:ext cx="360996"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q</a:t>
                    </a:r>
                    <a:r>
                      <a:rPr kumimoji="0" lang="en-US" sz="1600" b="0" i="0" u="none" strike="noStrike" kern="0" cap="none" spc="0" normalizeH="0" baseline="-25000" noProof="0" dirty="0" smtClean="0">
                        <a:ln>
                          <a:noFill/>
                        </a:ln>
                        <a:solidFill>
                          <a:prstClr val="black"/>
                        </a:solidFill>
                        <a:effectLst/>
                        <a:uLnTx/>
                        <a:uFillTx/>
                        <a:latin typeface="Calibri"/>
                      </a:rPr>
                      <a:t>2</a:t>
                    </a:r>
                  </a:p>
                </p:txBody>
              </p:sp>
              <p:sp>
                <p:nvSpPr>
                  <p:cNvPr id="161" name="TextBox 160"/>
                  <p:cNvSpPr txBox="1"/>
                  <p:nvPr/>
                </p:nvSpPr>
                <p:spPr>
                  <a:xfrm>
                    <a:off x="5735004" y="1670713"/>
                    <a:ext cx="3513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a</a:t>
                    </a:r>
                    <a:r>
                      <a:rPr kumimoji="0" lang="en-US" sz="1600" b="0" i="0" u="none" strike="noStrike" kern="0" cap="none" spc="0" normalizeH="0" baseline="-25000" noProof="0" dirty="0" smtClean="0">
                        <a:ln>
                          <a:noFill/>
                        </a:ln>
                        <a:solidFill>
                          <a:prstClr val="black"/>
                        </a:solidFill>
                        <a:effectLst/>
                        <a:uLnTx/>
                        <a:uFillTx/>
                        <a:latin typeface="Calibri"/>
                      </a:rPr>
                      <a:t>2</a:t>
                    </a:r>
                  </a:p>
                </p:txBody>
              </p:sp>
              <p:sp>
                <p:nvSpPr>
                  <p:cNvPr id="162" name="Line 43"/>
                  <p:cNvSpPr>
                    <a:spLocks noChangeShapeType="1"/>
                  </p:cNvSpPr>
                  <p:nvPr/>
                </p:nvSpPr>
                <p:spPr bwMode="auto">
                  <a:xfrm>
                    <a:off x="5410200" y="2289412"/>
                    <a:ext cx="838200" cy="0"/>
                  </a:xfrm>
                  <a:prstGeom prst="line">
                    <a:avLst/>
                  </a:prstGeom>
                  <a:noFill/>
                  <a:ln w="38100">
                    <a:solidFill>
                      <a:sysClr val="windowText" lastClr="000000"/>
                    </a:solidFill>
                    <a:round/>
                    <a:headEnd type="triangle" w="med" len="med"/>
                    <a:tailEnd type="non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63" name="Line 43"/>
                  <p:cNvSpPr>
                    <a:spLocks noChangeShapeType="1"/>
                  </p:cNvSpPr>
                  <p:nvPr/>
                </p:nvSpPr>
                <p:spPr bwMode="auto">
                  <a:xfrm>
                    <a:off x="5443182" y="2590800"/>
                    <a:ext cx="838200" cy="0"/>
                  </a:xfrm>
                  <a:prstGeom prst="line">
                    <a:avLst/>
                  </a:prstGeom>
                  <a:noFill/>
                  <a:ln w="38100">
                    <a:solidFill>
                      <a:sysClr val="windowText" lastClr="000000"/>
                    </a:solidFill>
                    <a:round/>
                    <a:headEnd type="none" w="med" len="med"/>
                    <a:tailEnd type="triangle" w="med" len="me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sp>
                <p:nvSpPr>
                  <p:cNvPr id="164" name="TextBox 163"/>
                  <p:cNvSpPr txBox="1"/>
                  <p:nvPr/>
                </p:nvSpPr>
                <p:spPr>
                  <a:xfrm>
                    <a:off x="5724768" y="1953133"/>
                    <a:ext cx="360996"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q</a:t>
                    </a:r>
                    <a:r>
                      <a:rPr kumimoji="0" lang="en-US" sz="1600" b="0" i="0" u="none" strike="noStrike" kern="0" cap="none" spc="0" normalizeH="0" baseline="-25000" noProof="0" dirty="0" smtClean="0">
                        <a:ln>
                          <a:noFill/>
                        </a:ln>
                        <a:solidFill>
                          <a:prstClr val="black"/>
                        </a:solidFill>
                        <a:effectLst/>
                        <a:uLnTx/>
                        <a:uFillTx/>
                        <a:latin typeface="Calibri"/>
                      </a:rPr>
                      <a:t>3</a:t>
                    </a:r>
                  </a:p>
                </p:txBody>
              </p:sp>
              <p:sp>
                <p:nvSpPr>
                  <p:cNvPr id="165" name="TextBox 164"/>
                  <p:cNvSpPr txBox="1"/>
                  <p:nvPr/>
                </p:nvSpPr>
                <p:spPr>
                  <a:xfrm>
                    <a:off x="5735004" y="2252246"/>
                    <a:ext cx="3513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a</a:t>
                    </a:r>
                    <a:r>
                      <a:rPr kumimoji="0" lang="en-US" sz="1600" b="0" i="0" u="none" strike="noStrike" kern="0" cap="none" spc="0" normalizeH="0" baseline="-25000" noProof="0" dirty="0" smtClean="0">
                        <a:ln>
                          <a:noFill/>
                        </a:ln>
                        <a:solidFill>
                          <a:prstClr val="black"/>
                        </a:solidFill>
                        <a:effectLst/>
                        <a:uLnTx/>
                        <a:uFillTx/>
                        <a:latin typeface="Calibri"/>
                      </a:rPr>
                      <a:t>3</a:t>
                    </a:r>
                  </a:p>
                </p:txBody>
              </p:sp>
            </p:grpSp>
            <p:cxnSp>
              <p:nvCxnSpPr>
                <p:cNvPr id="157" name="Straight Connector 156"/>
                <p:cNvCxnSpPr/>
                <p:nvPr/>
              </p:nvCxnSpPr>
              <p:spPr>
                <a:xfrm>
                  <a:off x="5894199" y="2644282"/>
                  <a:ext cx="0" cy="263856"/>
                </a:xfrm>
                <a:prstGeom prst="line">
                  <a:avLst/>
                </a:prstGeom>
                <a:noFill/>
                <a:ln w="38100" cap="flat" cmpd="sng" algn="ctr">
                  <a:solidFill>
                    <a:sysClr val="windowText" lastClr="000000"/>
                  </a:solidFill>
                  <a:prstDash val="sysDot"/>
                </a:ln>
                <a:effectLst/>
              </p:spPr>
            </p:cxnSp>
          </p:grpSp>
          <p:pic>
            <p:nvPicPr>
              <p:cNvPr id="153" name="Picture 3" descr="C:\Users\salilv\AppData\Local\Microsoft\Windows\Temporary Internet Files\Content.IE5\T5QY89YH\MC90005673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33278" y="742544"/>
                <a:ext cx="1276690" cy="1088146"/>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4" descr="C:\Users\salilv\AppData\Local\Microsoft\Windows\Temporary Internet Files\Content.IE5\AZQEMEKK\MC90038884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679684" y="897145"/>
                <a:ext cx="1031443" cy="1827886"/>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5" descr="C:\Users\salilv\AppData\Local\Microsoft\Windows\Temporary Internet Files\Content.IE5\PY5B4OXN\MC90023807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93013" y="1868221"/>
                <a:ext cx="1286671" cy="993842"/>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706286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Modern Cryptography</a:t>
            </a:r>
            <a:endParaRPr lang="en-US" sz="4800" dirty="0"/>
          </a:p>
        </p:txBody>
      </p:sp>
      <p:grpSp>
        <p:nvGrpSpPr>
          <p:cNvPr id="3" name="Group 2"/>
          <p:cNvGrpSpPr/>
          <p:nvPr/>
        </p:nvGrpSpPr>
        <p:grpSpPr>
          <a:xfrm>
            <a:off x="-457200" y="457200"/>
            <a:ext cx="11430000" cy="5867400"/>
            <a:chOff x="-457200" y="457200"/>
            <a:chExt cx="11430000" cy="5867400"/>
          </a:xfrm>
        </p:grpSpPr>
        <p:sp>
          <p:nvSpPr>
            <p:cNvPr id="5" name="Heart 4"/>
            <p:cNvSpPr/>
            <p:nvPr/>
          </p:nvSpPr>
          <p:spPr>
            <a:xfrm>
              <a:off x="-457200" y="2057400"/>
              <a:ext cx="2209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Definition</a:t>
              </a:r>
              <a:endParaRPr lang="en-US" sz="2400" b="1" dirty="0">
                <a:solidFill>
                  <a:schemeClr val="bg1"/>
                </a:solidFill>
              </a:endParaRPr>
            </a:p>
          </p:txBody>
        </p:sp>
        <p:grpSp>
          <p:nvGrpSpPr>
            <p:cNvPr id="9" name="Group 8"/>
            <p:cNvGrpSpPr/>
            <p:nvPr/>
          </p:nvGrpSpPr>
          <p:grpSpPr>
            <a:xfrm>
              <a:off x="457200" y="4849114"/>
              <a:ext cx="2977996" cy="1475486"/>
              <a:chOff x="4142465" y="3642362"/>
              <a:chExt cx="3132032" cy="231648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2465" y="3642362"/>
                <a:ext cx="3098800" cy="2316480"/>
              </a:xfrm>
              <a:prstGeom prst="rect">
                <a:avLst/>
              </a:prstGeom>
            </p:spPr>
          </p:pic>
          <p:sp>
            <p:nvSpPr>
              <p:cNvPr id="8" name="TextBox 7"/>
              <p:cNvSpPr txBox="1"/>
              <p:nvPr/>
            </p:nvSpPr>
            <p:spPr>
              <a:xfrm>
                <a:off x="4188810" y="4133883"/>
                <a:ext cx="3085687" cy="1014725"/>
              </a:xfrm>
              <a:prstGeom prst="rect">
                <a:avLst/>
              </a:prstGeom>
              <a:noFill/>
            </p:spPr>
            <p:txBody>
              <a:bodyPr wrap="square" rtlCol="0">
                <a:spAutoFit/>
              </a:bodyPr>
              <a:lstStyle/>
              <a:p>
                <a:r>
                  <a:rPr lang="en-US" sz="3200" dirty="0" smtClean="0">
                    <a:solidFill>
                      <a:schemeClr val="bg1"/>
                    </a:solidFill>
                  </a:rPr>
                  <a:t>Break</a:t>
                </a:r>
                <a:r>
                  <a:rPr lang="en-US" sz="2800" dirty="0" smtClean="0">
                    <a:solidFill>
                      <a:schemeClr val="bg1"/>
                    </a:solidFill>
                  </a:rPr>
                  <a:t> </a:t>
                </a:r>
                <a:r>
                  <a:rPr lang="en-US" sz="3600" b="1" dirty="0" smtClean="0">
                    <a:solidFill>
                      <a:schemeClr val="bg1"/>
                    </a:solidFill>
                  </a:rPr>
                  <a:t>Definition</a:t>
                </a:r>
                <a:endParaRPr lang="en-US" sz="2800" b="1" dirty="0">
                  <a:solidFill>
                    <a:schemeClr val="bg1"/>
                  </a:solidFill>
                </a:endParaRPr>
              </a:p>
            </p:txBody>
          </p:sp>
        </p:grpSp>
        <p:sp>
          <p:nvSpPr>
            <p:cNvPr id="10" name="Curved Down Arrow 9"/>
            <p:cNvSpPr/>
            <p:nvPr/>
          </p:nvSpPr>
          <p:spPr>
            <a:xfrm rot="3561618">
              <a:off x="1443899" y="3417687"/>
              <a:ext cx="2325413"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Curved Left Arrow 3"/>
            <p:cNvSpPr/>
            <p:nvPr/>
          </p:nvSpPr>
          <p:spPr>
            <a:xfrm rot="12643282">
              <a:off x="3655593" y="1480696"/>
              <a:ext cx="689359" cy="346301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Heart 12"/>
            <p:cNvSpPr/>
            <p:nvPr/>
          </p:nvSpPr>
          <p:spPr>
            <a:xfrm>
              <a:off x="4724400" y="1066800"/>
              <a:ext cx="2590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Propose </a:t>
              </a:r>
              <a:r>
                <a:rPr lang="en-US" sz="2400" b="1" dirty="0" smtClean="0"/>
                <a:t>STRONGER</a:t>
              </a:r>
              <a:r>
                <a:rPr lang="en-US" sz="2000" dirty="0" smtClean="0"/>
                <a:t> </a:t>
              </a:r>
              <a:r>
                <a:rPr lang="en-US" sz="2000" b="1" dirty="0" smtClean="0">
                  <a:solidFill>
                    <a:schemeClr val="bg1"/>
                  </a:solidFill>
                </a:rPr>
                <a:t>Definition</a:t>
              </a:r>
              <a:endParaRPr lang="en-US" sz="2000" b="1" dirty="0">
                <a:solidFill>
                  <a:schemeClr val="bg1"/>
                </a:solidFill>
              </a:endParaRPr>
            </a:p>
          </p:txBody>
        </p:sp>
        <p:grpSp>
          <p:nvGrpSpPr>
            <p:cNvPr id="14" name="Group 13"/>
            <p:cNvGrpSpPr/>
            <p:nvPr/>
          </p:nvGrpSpPr>
          <p:grpSpPr>
            <a:xfrm>
              <a:off x="5486400" y="3782314"/>
              <a:ext cx="2337744" cy="1170686"/>
              <a:chOff x="4268945" y="4090416"/>
              <a:chExt cx="2458662" cy="1837951"/>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8945" y="4090416"/>
                <a:ext cx="2458662" cy="1837951"/>
              </a:xfrm>
              <a:prstGeom prst="rect">
                <a:avLst/>
              </a:prstGeom>
            </p:spPr>
          </p:pic>
          <p:sp>
            <p:nvSpPr>
              <p:cNvPr id="17" name="TextBox 16"/>
              <p:cNvSpPr txBox="1"/>
              <p:nvPr/>
            </p:nvSpPr>
            <p:spPr>
              <a:xfrm>
                <a:off x="4268947" y="4612412"/>
                <a:ext cx="2392002" cy="523220"/>
              </a:xfrm>
              <a:prstGeom prst="rect">
                <a:avLst/>
              </a:prstGeom>
              <a:noFill/>
            </p:spPr>
            <p:txBody>
              <a:bodyPr wrap="none" rtlCol="0">
                <a:spAutoFit/>
              </a:bodyPr>
              <a:lstStyle/>
              <a:p>
                <a:r>
                  <a:rPr lang="en-US" sz="2800" dirty="0" smtClean="0">
                    <a:solidFill>
                      <a:schemeClr val="bg1"/>
                    </a:solidFill>
                  </a:rPr>
                  <a:t>Break </a:t>
                </a:r>
                <a:r>
                  <a:rPr lang="en-US" sz="2800" b="1" dirty="0" smtClean="0">
                    <a:solidFill>
                      <a:schemeClr val="bg1"/>
                    </a:solidFill>
                  </a:rPr>
                  <a:t>Definition</a:t>
                </a:r>
                <a:endParaRPr lang="en-US" sz="2800" b="1" dirty="0">
                  <a:solidFill>
                    <a:schemeClr val="bg1"/>
                  </a:solidFill>
                </a:endParaRPr>
              </a:p>
            </p:txBody>
          </p:sp>
        </p:grpSp>
        <p:sp>
          <p:nvSpPr>
            <p:cNvPr id="15" name="Curved Down Arrow 14"/>
            <p:cNvSpPr/>
            <p:nvPr/>
          </p:nvSpPr>
          <p:spPr>
            <a:xfrm rot="4329722">
              <a:off x="6393138" y="2596619"/>
              <a:ext cx="1834953" cy="520559"/>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1371600" y="3124200"/>
              <a:ext cx="1447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algorithms satisfying definition</a:t>
              </a:r>
              <a:endParaRPr lang="en-US" sz="2400" dirty="0"/>
            </a:p>
          </p:txBody>
        </p:sp>
        <p:sp>
          <p:nvSpPr>
            <p:cNvPr id="20" name="Curved Left Arrow 19"/>
            <p:cNvSpPr/>
            <p:nvPr/>
          </p:nvSpPr>
          <p:spPr>
            <a:xfrm rot="11397517">
              <a:off x="7787299" y="952934"/>
              <a:ext cx="359873" cy="284739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6781800" y="2286000"/>
              <a:ext cx="685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Algs</a:t>
              </a:r>
              <a:endParaRPr lang="en-US" sz="2400" dirty="0"/>
            </a:p>
          </p:txBody>
        </p:sp>
        <p:sp>
          <p:nvSpPr>
            <p:cNvPr id="22" name="Heart 21"/>
            <p:cNvSpPr/>
            <p:nvPr/>
          </p:nvSpPr>
          <p:spPr>
            <a:xfrm>
              <a:off x="8348235" y="457200"/>
              <a:ext cx="2624565"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STRONGER</a:t>
              </a:r>
              <a:endParaRPr lang="en-US" sz="2400" b="1" dirty="0">
                <a:solidFill>
                  <a:schemeClr val="bg1"/>
                </a:solidFill>
              </a:endParaRPr>
            </a:p>
          </p:txBody>
        </p:sp>
        <p:cxnSp>
          <p:nvCxnSpPr>
            <p:cNvPr id="6" name="Straight Arrow Connector 5"/>
            <p:cNvCxnSpPr/>
            <p:nvPr/>
          </p:nvCxnSpPr>
          <p:spPr>
            <a:xfrm flipV="1">
              <a:off x="-152400" y="1219200"/>
              <a:ext cx="9296400" cy="2057400"/>
            </a:xfrm>
            <a:prstGeom prst="straightConnector1">
              <a:avLst/>
            </a:prstGeom>
            <a:ln w="76200">
              <a:solidFill>
                <a:srgbClr val="FFFF15"/>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549565" y="6388905"/>
            <a:ext cx="4257897" cy="369332"/>
          </a:xfrm>
          <a:prstGeom prst="rect">
            <a:avLst/>
          </a:prstGeom>
          <a:noFill/>
        </p:spPr>
        <p:txBody>
          <a:bodyPr wrap="none" rtlCol="0">
            <a:spAutoFit/>
          </a:bodyPr>
          <a:lstStyle/>
          <a:p>
            <a:r>
              <a:rPr lang="en-US" dirty="0" smtClean="0"/>
              <a:t>[GoldwasserMicali82,GoldwasserMicaliRivest85]</a:t>
            </a:r>
            <a:endParaRPr lang="en-US" dirty="0"/>
          </a:p>
        </p:txBody>
      </p:sp>
    </p:spTree>
    <p:extLst>
      <p:ext uri="{BB962C8B-B14F-4D97-AF65-F5344CB8AC3E}">
        <p14:creationId xmlns:p14="http://schemas.microsoft.com/office/powerpoint/2010/main" val="39729128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p:cNvCxnSpPr/>
          <p:nvPr/>
        </p:nvCxnSpPr>
        <p:spPr>
          <a:xfrm flipH="1">
            <a:off x="3965449" y="5540290"/>
            <a:ext cx="682446" cy="13770"/>
          </a:xfrm>
          <a:prstGeom prst="straightConnector1">
            <a:avLst/>
          </a:prstGeom>
          <a:ln>
            <a:solidFill>
              <a:srgbClr val="FF0066"/>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1536200" y="4946595"/>
            <a:ext cx="5151405" cy="228295"/>
            <a:chOff x="1536200" y="4946595"/>
            <a:chExt cx="5151405" cy="228295"/>
          </a:xfrm>
        </p:grpSpPr>
        <p:sp>
          <p:nvSpPr>
            <p:cNvPr id="36" name="Oval 35"/>
            <p:cNvSpPr/>
            <p:nvPr/>
          </p:nvSpPr>
          <p:spPr>
            <a:xfrm>
              <a:off x="237074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53620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90231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82641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20589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350947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4840"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964840" y="50224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73685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88894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237104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737155" y="50224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737155" y="49465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35768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61140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Want to compute </a:t>
                </a:r>
                <a14:m>
                  <m:oMath xmlns:m="http://schemas.openxmlformats.org/officeDocument/2006/math">
                    <m:r>
                      <a:rPr lang="en-US" i="1">
                        <a:latin typeface="Cambria Math"/>
                      </a:rPr>
                      <m:t>𝑓</m:t>
                    </m:r>
                    <m:r>
                      <a:rPr lang="en-US" i="1">
                        <a:latin typeface="Cambria Math"/>
                      </a:rPr>
                      <m:t>(</m:t>
                    </m:r>
                    <m:r>
                      <a:rPr lang="en-US" i="1">
                        <a:latin typeface="Cambria Math"/>
                      </a:rPr>
                      <m:t>𝐷</m:t>
                    </m:r>
                    <m:r>
                      <a:rPr lang="en-US" i="1">
                        <a:latin typeface="Cambria Math"/>
                      </a:rPr>
                      <m:t>)</m:t>
                    </m:r>
                  </m:oMath>
                </a14:m>
                <a:r>
                  <a:rPr lang="en-US" dirty="0"/>
                  <a:t> </a:t>
                </a:r>
                <a:endParaRPr lang="en-US" dirty="0" smtClean="0"/>
              </a:p>
              <a:p>
                <a:r>
                  <a:rPr lang="en-US" dirty="0" smtClean="0"/>
                  <a:t>Adding     pulls </a:t>
                </a:r>
                <a14:m>
                  <m:oMath xmlns:m="http://schemas.openxmlformats.org/officeDocument/2006/math">
                    <m:r>
                      <a:rPr lang="en-US" b="0" i="1" smtClean="0">
                        <a:latin typeface="Cambria Math"/>
                      </a:rPr>
                      <m:t>𝑓</m:t>
                    </m:r>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𝐷</m:t>
                        </m:r>
                      </m:e>
                      <m:sup>
                        <m:r>
                          <a:rPr lang="en-US" b="0" i="1" smtClean="0">
                            <a:latin typeface="Cambria Math"/>
                          </a:rPr>
                          <m:t>′</m:t>
                        </m:r>
                      </m:sup>
                    </m:sSup>
                    <m:r>
                      <a:rPr lang="en-US" b="0" i="1" smtClean="0">
                        <a:latin typeface="Cambria Math"/>
                      </a:rPr>
                      <m:t>)</m:t>
                    </m:r>
                  </m:oMath>
                </a14:m>
                <a:r>
                  <a:rPr lang="en-US" dirty="0" smtClean="0"/>
                  <a:t> </a:t>
                </a:r>
              </a:p>
              <a:p>
                <a:pPr lvl="1"/>
                <a:r>
                  <a:rPr lang="en-US" dirty="0" smtClean="0"/>
                  <a:t>Add random noise to obscure difference</a:t>
                </a:r>
              </a:p>
              <a:p>
                <a:pPr marL="274320" lvl="1" indent="0">
                  <a:buNone/>
                </a:pPr>
                <a:r>
                  <a:rPr lang="en-US" b="0" dirty="0" smtClean="0"/>
                  <a:t>                    </a:t>
                </a:r>
                <a14:m>
                  <m:oMath xmlns:m="http://schemas.openxmlformats.org/officeDocument/2006/math">
                    <m:r>
                      <a:rPr lang="en-US" b="0" i="1" smtClean="0">
                        <a:latin typeface="Cambria Math"/>
                      </a:rPr>
                      <m:t>𝑓</m:t>
                    </m:r>
                    <m:r>
                      <a:rPr lang="en-US" b="0" i="1" smtClean="0">
                        <a:latin typeface="Cambria Math"/>
                      </a:rPr>
                      <m:t>(</m:t>
                    </m:r>
                    <m:r>
                      <a:rPr lang="en-US" b="0" i="1" smtClean="0">
                        <a:latin typeface="Cambria Math"/>
                      </a:rPr>
                      <m:t>𝐷</m:t>
                    </m:r>
                    <m:r>
                      <a:rPr lang="en-US" b="0" i="1" smtClean="0">
                        <a:latin typeface="Cambria Math"/>
                      </a:rPr>
                      <m:t>)</m:t>
                    </m:r>
                  </m:oMath>
                </a14:m>
                <a:r>
                  <a:rPr lang="en-US" dirty="0" smtClean="0"/>
                  <a:t> vs </a:t>
                </a:r>
                <a14:m>
                  <m:oMath xmlns:m="http://schemas.openxmlformats.org/officeDocument/2006/math">
                    <m:r>
                      <a:rPr lang="en-US" b="0" i="1" smtClean="0">
                        <a:latin typeface="Cambria Math"/>
                      </a:rPr>
                      <m:t>𝑓</m:t>
                    </m:r>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𝐷</m:t>
                        </m:r>
                      </m:e>
                      <m:sup>
                        <m:r>
                          <a:rPr lang="en-US" b="0" i="1" smtClean="0">
                            <a:latin typeface="Cambria Math"/>
                          </a:rPr>
                          <m:t>′</m:t>
                        </m:r>
                      </m:sup>
                    </m:sSup>
                    <m:r>
                      <a:rPr lang="en-US" b="0" i="1" smtClean="0">
                        <a:latin typeface="Cambria Math"/>
                      </a:rPr>
                      <m:t>)</m:t>
                    </m:r>
                  </m:oMath>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667" t="-1111"/>
                </a:stretch>
              </a:blipFill>
            </p:spPr>
            <p:txBody>
              <a:bodyPr/>
              <a:lstStyle/>
              <a:p>
                <a:r>
                  <a:rPr lang="en-US">
                    <a:noFill/>
                  </a:rPr>
                  <a:t> </a:t>
                </a:r>
              </a:p>
            </p:txBody>
          </p:sp>
        </mc:Fallback>
      </mc:AlternateContent>
      <p:sp>
        <p:nvSpPr>
          <p:cNvPr id="35" name="Title 1"/>
          <p:cNvSpPr>
            <a:spLocks noGrp="1"/>
          </p:cNvSpPr>
          <p:nvPr>
            <p:ph type="title"/>
          </p:nvPr>
        </p:nvSpPr>
        <p:spPr/>
        <p:txBody>
          <a:bodyPr>
            <a:normAutofit/>
          </a:bodyPr>
          <a:lstStyle/>
          <a:p>
            <a:r>
              <a:rPr lang="en-US" sz="4800" b="0" dirty="0" smtClean="0"/>
              <a:t>Intuition</a:t>
            </a:r>
            <a:endParaRPr lang="en-US" sz="4800" dirty="0"/>
          </a:p>
        </p:txBody>
      </p:sp>
      <p:sp>
        <p:nvSpPr>
          <p:cNvPr id="51" name="Oval 50"/>
          <p:cNvSpPr/>
          <p:nvPr/>
        </p:nvSpPr>
        <p:spPr>
          <a:xfrm>
            <a:off x="3585365" y="5022795"/>
            <a:ext cx="151790" cy="151790"/>
          </a:xfrm>
          <a:prstGeom prst="ellipse">
            <a:avLst/>
          </a:prstGeom>
          <a:solidFill>
            <a:srgbClr val="FFFF00"/>
          </a:solid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 name="Oval 33"/>
          <p:cNvSpPr/>
          <p:nvPr/>
        </p:nvSpPr>
        <p:spPr>
          <a:xfrm>
            <a:off x="1763885" y="1911100"/>
            <a:ext cx="151790" cy="151790"/>
          </a:xfrm>
          <a:prstGeom prst="ellipse">
            <a:avLst/>
          </a:prstGeom>
          <a:solidFill>
            <a:srgbClr val="FFFF00"/>
          </a:solid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 name="5-Point Star 31"/>
          <p:cNvSpPr/>
          <p:nvPr/>
        </p:nvSpPr>
        <p:spPr>
          <a:xfrm>
            <a:off x="3964840" y="5182515"/>
            <a:ext cx="227990" cy="219755"/>
          </a:xfrm>
          <a:prstGeom prst="star5">
            <a:avLst/>
          </a:prstGeom>
          <a:solidFill>
            <a:srgbClr val="FFFF00"/>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flipV="1">
            <a:off x="701355" y="5174585"/>
            <a:ext cx="7909550" cy="1"/>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396484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964840" y="487100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411724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1925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192525"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419252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3449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44973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46497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4495800"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648200"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464789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480029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95269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525475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5255055"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647590" y="48707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6342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57866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616549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31789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5-Point Star 62"/>
          <p:cNvSpPr/>
          <p:nvPr/>
        </p:nvSpPr>
        <p:spPr>
          <a:xfrm>
            <a:off x="4496105" y="5251456"/>
            <a:ext cx="170687" cy="150814"/>
          </a:xfrm>
          <a:prstGeom prst="star5">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651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4" grpId="0" animBg="1"/>
      <p:bldP spid="3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p:cNvCxnSpPr/>
          <p:nvPr/>
        </p:nvCxnSpPr>
        <p:spPr>
          <a:xfrm flipH="1">
            <a:off x="3965449" y="5540290"/>
            <a:ext cx="682446" cy="13770"/>
          </a:xfrm>
          <a:prstGeom prst="straightConnector1">
            <a:avLst/>
          </a:prstGeom>
          <a:ln>
            <a:solidFill>
              <a:srgbClr val="FF0066"/>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1536200" y="4946595"/>
            <a:ext cx="5151405" cy="228295"/>
            <a:chOff x="1536200" y="4946595"/>
            <a:chExt cx="5151405" cy="228295"/>
          </a:xfrm>
        </p:grpSpPr>
        <p:sp>
          <p:nvSpPr>
            <p:cNvPr id="36" name="Oval 35"/>
            <p:cNvSpPr/>
            <p:nvPr/>
          </p:nvSpPr>
          <p:spPr>
            <a:xfrm>
              <a:off x="237074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53620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90231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82641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20589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350947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964840"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964840" y="50224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73685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88894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237104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737155" y="50224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737155" y="49465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35768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61140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Want to compute </a:t>
                </a:r>
                <a14:m>
                  <m:oMath xmlns:m="http://schemas.openxmlformats.org/officeDocument/2006/math">
                    <m:r>
                      <a:rPr lang="en-US" i="1">
                        <a:latin typeface="Cambria Math"/>
                      </a:rPr>
                      <m:t>𝑓</m:t>
                    </m:r>
                    <m:r>
                      <a:rPr lang="en-US" i="1">
                        <a:latin typeface="Cambria Math"/>
                      </a:rPr>
                      <m:t>(</m:t>
                    </m:r>
                    <m:r>
                      <a:rPr lang="en-US" i="1">
                        <a:latin typeface="Cambria Math"/>
                      </a:rPr>
                      <m:t>𝐷</m:t>
                    </m:r>
                    <m:r>
                      <a:rPr lang="en-US" i="1">
                        <a:latin typeface="Cambria Math"/>
                      </a:rPr>
                      <m:t>)</m:t>
                    </m:r>
                  </m:oMath>
                </a14:m>
                <a:r>
                  <a:rPr lang="en-US" dirty="0"/>
                  <a:t> </a:t>
                </a:r>
                <a:endParaRPr lang="en-US" dirty="0" smtClean="0"/>
              </a:p>
              <a:p>
                <a:r>
                  <a:rPr lang="en-US" dirty="0" smtClean="0"/>
                  <a:t>Adding     pulls </a:t>
                </a:r>
                <a14:m>
                  <m:oMath xmlns:m="http://schemas.openxmlformats.org/officeDocument/2006/math">
                    <m:r>
                      <a:rPr lang="en-US" b="0" i="1" smtClean="0">
                        <a:latin typeface="Cambria Math"/>
                      </a:rPr>
                      <m:t>𝑓</m:t>
                    </m:r>
                    <m:r>
                      <a:rPr lang="en-US" b="0" i="1" smtClean="0">
                        <a:latin typeface="Cambria Math"/>
                      </a:rPr>
                      <m:t>(</m:t>
                    </m:r>
                    <m:sSup>
                      <m:sSupPr>
                        <m:ctrlPr>
                          <a:rPr lang="en-US" b="0" i="1" smtClean="0">
                            <a:latin typeface="Cambria Math" panose="02040503050406030204" pitchFamily="18" charset="0"/>
                          </a:rPr>
                        </m:ctrlPr>
                      </m:sSupPr>
                      <m:e>
                        <m:r>
                          <a:rPr lang="en-US" b="0" i="1" smtClean="0">
                            <a:latin typeface="Cambria Math"/>
                          </a:rPr>
                          <m:t>𝐷</m:t>
                        </m:r>
                      </m:e>
                      <m:sup>
                        <m:r>
                          <a:rPr lang="en-US" b="0" i="1" smtClean="0">
                            <a:latin typeface="Cambria Math"/>
                          </a:rPr>
                          <m:t>′</m:t>
                        </m:r>
                      </m:sup>
                    </m:sSup>
                    <m:r>
                      <a:rPr lang="en-US" b="0" i="1" smtClean="0">
                        <a:latin typeface="Cambria Math"/>
                      </a:rPr>
                      <m:t>)</m:t>
                    </m:r>
                  </m:oMath>
                </a14:m>
                <a:r>
                  <a:rPr lang="en-US" dirty="0" smtClean="0"/>
                  <a:t> </a:t>
                </a:r>
              </a:p>
              <a:p>
                <a:pPr lvl="1"/>
                <a:r>
                  <a:rPr lang="en-US" dirty="0" smtClean="0"/>
                  <a:t>Add random noise to obscure difference</a:t>
                </a:r>
              </a:p>
              <a:p>
                <a:pPr marL="274320" lvl="1" indent="0">
                  <a:buNone/>
                </a:pPr>
                <a:r>
                  <a:rPr lang="en-US" dirty="0"/>
                  <a:t> </a:t>
                </a:r>
                <a14:m>
                  <m:oMath xmlns:m="http://schemas.openxmlformats.org/officeDocument/2006/math">
                    <m:r>
                      <a:rPr lang="en-US" b="0" i="0" smtClean="0">
                        <a:latin typeface="Cambria Math" panose="02040503050406030204" pitchFamily="18" charset="0"/>
                      </a:rPr>
                      <m:t>                  </m:t>
                    </m:r>
                    <m:r>
                      <a:rPr lang="en-US">
                        <a:latin typeface="Cambria Math" panose="02040503050406030204" pitchFamily="18" charset="0"/>
                      </a:rPr>
                      <m:t>|</m:t>
                    </m:r>
                    <m:r>
                      <a:rPr lang="en-US" i="1">
                        <a:latin typeface="Cambria Math"/>
                      </a:rPr>
                      <m:t>𝑓</m:t>
                    </m:r>
                    <m:d>
                      <m:dPr>
                        <m:ctrlPr>
                          <a:rPr lang="en-US" i="1">
                            <a:latin typeface="Cambria Math" panose="02040503050406030204" pitchFamily="18" charset="0"/>
                          </a:rPr>
                        </m:ctrlPr>
                      </m:dPr>
                      <m:e>
                        <m:r>
                          <a:rPr lang="en-US" i="1">
                            <a:latin typeface="Cambria Math"/>
                          </a:rPr>
                          <m:t>𝐷</m:t>
                        </m:r>
                      </m:e>
                    </m:d>
                    <m:r>
                      <a:rPr lang="en-US">
                        <a:latin typeface="Cambria Math" panose="02040503050406030204" pitchFamily="18" charset="0"/>
                      </a:rPr>
                      <m:t>−</m:t>
                    </m:r>
                  </m:oMath>
                </a14:m>
                <a:r>
                  <a:rPr lang="en-US" dirty="0"/>
                  <a:t> </a:t>
                </a:r>
                <a14:m>
                  <m:oMath xmlns:m="http://schemas.openxmlformats.org/officeDocument/2006/math">
                    <m:r>
                      <a:rPr lang="en-US" i="1">
                        <a:latin typeface="Cambria Math"/>
                      </a:rPr>
                      <m:t>𝑓</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a:rPr>
                              <m:t>𝐷</m:t>
                            </m:r>
                          </m:e>
                          <m:sup>
                            <m:r>
                              <a:rPr lang="en-US" i="1">
                                <a:latin typeface="Cambria Math"/>
                              </a:rPr>
                              <m:t>′</m:t>
                            </m:r>
                          </m:sup>
                        </m:sSup>
                      </m:e>
                    </m:d>
                    <m:r>
                      <a:rPr lang="en-US" i="1">
                        <a:latin typeface="Cambria Math" panose="02040503050406030204" pitchFamily="18" charset="0"/>
                      </a:rPr>
                      <m:t>|/</m:t>
                    </m:r>
                    <m:r>
                      <a:rPr lang="en-US" i="1" dirty="0">
                        <a:latin typeface="Cambria Math" panose="02040503050406030204" pitchFamily="18" charset="0"/>
                      </a:rPr>
                      <m:t>𝜖</m:t>
                    </m:r>
                  </m:oMath>
                </a14:m>
                <a:endParaRPr lang="en-US" dirty="0" smtClean="0"/>
              </a:p>
              <a:p>
                <a:pPr marL="274320" lvl="1" indent="0">
                  <a:buNone/>
                </a:pPr>
                <a:endParaRPr lang="en-US" dirty="0" smtClean="0"/>
              </a:p>
              <a:p>
                <a:pPr marL="274320" lvl="1"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667" t="-1111"/>
                </a:stretch>
              </a:blipFill>
            </p:spPr>
            <p:txBody>
              <a:bodyPr/>
              <a:lstStyle/>
              <a:p>
                <a:r>
                  <a:rPr lang="en-US">
                    <a:noFill/>
                  </a:rPr>
                  <a:t> </a:t>
                </a:r>
              </a:p>
            </p:txBody>
          </p:sp>
        </mc:Fallback>
      </mc:AlternateContent>
      <p:sp>
        <p:nvSpPr>
          <p:cNvPr id="35" name="Title 1"/>
          <p:cNvSpPr>
            <a:spLocks noGrp="1"/>
          </p:cNvSpPr>
          <p:nvPr>
            <p:ph type="title"/>
          </p:nvPr>
        </p:nvSpPr>
        <p:spPr/>
        <p:txBody>
          <a:bodyPr>
            <a:normAutofit/>
          </a:bodyPr>
          <a:lstStyle/>
          <a:p>
            <a:r>
              <a:rPr lang="en-US" sz="4800" b="0" dirty="0" smtClean="0"/>
              <a:t>Intuition</a:t>
            </a:r>
            <a:endParaRPr lang="en-US" sz="4800" dirty="0"/>
          </a:p>
        </p:txBody>
      </p:sp>
      <p:sp>
        <p:nvSpPr>
          <p:cNvPr id="51" name="Oval 50"/>
          <p:cNvSpPr/>
          <p:nvPr/>
        </p:nvSpPr>
        <p:spPr>
          <a:xfrm>
            <a:off x="3585365" y="5022795"/>
            <a:ext cx="151790" cy="151790"/>
          </a:xfrm>
          <a:prstGeom prst="ellipse">
            <a:avLst/>
          </a:prstGeom>
          <a:solidFill>
            <a:srgbClr val="FFFF00"/>
          </a:solid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 name="Oval 33"/>
          <p:cNvSpPr/>
          <p:nvPr/>
        </p:nvSpPr>
        <p:spPr>
          <a:xfrm>
            <a:off x="1763885" y="1911100"/>
            <a:ext cx="151790" cy="151790"/>
          </a:xfrm>
          <a:prstGeom prst="ellipse">
            <a:avLst/>
          </a:prstGeom>
          <a:solidFill>
            <a:srgbClr val="FFFF00"/>
          </a:solidFill>
          <a:ln w="28575">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 name="5-Point Star 31"/>
          <p:cNvSpPr/>
          <p:nvPr/>
        </p:nvSpPr>
        <p:spPr>
          <a:xfrm>
            <a:off x="3964840" y="5182515"/>
            <a:ext cx="227990" cy="219755"/>
          </a:xfrm>
          <a:prstGeom prst="star5">
            <a:avLst/>
          </a:prstGeom>
          <a:solidFill>
            <a:srgbClr val="FFFF00"/>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flipV="1">
            <a:off x="701355" y="5174585"/>
            <a:ext cx="7909550" cy="1"/>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396484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964840" y="487100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4117240"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1925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4192525"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419252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3449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44973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46497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4495800"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648200"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4647895" y="4946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480029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95269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525475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5255055" y="502279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647590" y="48707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634225" y="5098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5786625"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616549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317890" y="509869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5-Point Star 62"/>
          <p:cNvSpPr/>
          <p:nvPr/>
        </p:nvSpPr>
        <p:spPr>
          <a:xfrm>
            <a:off x="4496105" y="5251456"/>
            <a:ext cx="170687" cy="150814"/>
          </a:xfrm>
          <a:prstGeom prst="star5">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Content Placeholder 2"/>
          <p:cNvSpPr txBox="1">
            <a:spLocks/>
          </p:cNvSpPr>
          <p:nvPr/>
        </p:nvSpPr>
        <p:spPr>
          <a:xfrm>
            <a:off x="5786320" y="393200"/>
            <a:ext cx="3946541" cy="3348225"/>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buNone/>
            </a:pPr>
            <a:r>
              <a:rPr lang="en-US" sz="2800" i="1" dirty="0" smtClean="0">
                <a:solidFill>
                  <a:srgbClr val="0033CC"/>
                </a:solidFill>
              </a:rPr>
              <a:t>Algorithms, geometry,                   learning theory,      complexity theory,</a:t>
            </a:r>
          </a:p>
          <a:p>
            <a:pPr marL="0" indent="0">
              <a:buNone/>
            </a:pPr>
            <a:r>
              <a:rPr lang="en-US" sz="2800" i="1" dirty="0" smtClean="0">
                <a:solidFill>
                  <a:srgbClr val="0033CC"/>
                </a:solidFill>
              </a:rPr>
              <a:t>cryptography, statistics, machine learning, programming languages, verification, databases, economics,…</a:t>
            </a:r>
          </a:p>
        </p:txBody>
      </p:sp>
    </p:spTree>
    <p:extLst>
      <p:ext uri="{BB962C8B-B14F-4D97-AF65-F5344CB8AC3E}">
        <p14:creationId xmlns:p14="http://schemas.microsoft.com/office/powerpoint/2010/main" val="1938206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Not a Panacea</a:t>
            </a:r>
            <a:endParaRPr lang="en-US" sz="4800" dirty="0"/>
          </a:p>
        </p:txBody>
      </p:sp>
      <p:sp>
        <p:nvSpPr>
          <p:cNvPr id="3" name="Content Placeholder 2"/>
          <p:cNvSpPr>
            <a:spLocks noGrp="1"/>
          </p:cNvSpPr>
          <p:nvPr>
            <p:ph sz="quarter" idx="1"/>
          </p:nvPr>
        </p:nvSpPr>
        <p:spPr/>
        <p:txBody>
          <a:bodyPr/>
          <a:lstStyle/>
          <a:p>
            <a:r>
              <a:rPr lang="en-US" dirty="0" smtClean="0"/>
              <a:t>Fundamental Law of Information Recovery still holds</a:t>
            </a:r>
          </a:p>
          <a:p>
            <a:endParaRPr lang="en-US" dirty="0"/>
          </a:p>
          <a:p>
            <a:pPr lvl="1"/>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0520" y="2290575"/>
            <a:ext cx="3470713" cy="3491010"/>
          </a:xfrm>
          <a:prstGeom prst="rect">
            <a:avLst/>
          </a:prstGeom>
        </p:spPr>
      </p:pic>
    </p:spTree>
    <p:extLst>
      <p:ext uri="{BB962C8B-B14F-4D97-AF65-F5344CB8AC3E}">
        <p14:creationId xmlns:p14="http://schemas.microsoft.com/office/powerpoint/2010/main" val="32434507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Challenge: The Meaning of Loss</a:t>
            </a:r>
            <a:endParaRPr lang="en-US" sz="4800" dirty="0"/>
          </a:p>
        </p:txBody>
      </p:sp>
      <p:sp>
        <p:nvSpPr>
          <p:cNvPr id="3" name="Content Placeholder 2"/>
          <p:cNvSpPr>
            <a:spLocks noGrp="1"/>
          </p:cNvSpPr>
          <p:nvPr>
            <p:ph sz="quarter" idx="1"/>
          </p:nvPr>
        </p:nvSpPr>
        <p:spPr/>
        <p:txBody>
          <a:bodyPr/>
          <a:lstStyle/>
          <a:p>
            <a:r>
              <a:rPr lang="en-US" dirty="0"/>
              <a:t>Sometimes the theory </a:t>
            </a:r>
            <a:r>
              <a:rPr lang="en-US" dirty="0" smtClean="0"/>
              <a:t>gives exactly the right answer</a:t>
            </a:r>
            <a:endParaRPr lang="en-US" dirty="0"/>
          </a:p>
          <a:p>
            <a:pPr lvl="1"/>
            <a:r>
              <a:rPr lang="en-US" dirty="0"/>
              <a:t>Large </a:t>
            </a:r>
            <a:r>
              <a:rPr lang="en-US" dirty="0" smtClean="0"/>
              <a:t>loss in differential privacy </a:t>
            </a:r>
            <a:r>
              <a:rPr lang="en-US" dirty="0"/>
              <a:t>translates to </a:t>
            </a:r>
            <a:r>
              <a:rPr lang="en-US" dirty="0" smtClean="0"/>
              <a:t>“obvious” real life privacy breach, under circumstances known to be plausible</a:t>
            </a:r>
          </a:p>
          <a:p>
            <a:endParaRPr lang="en-US" dirty="0" smtClean="0"/>
          </a:p>
          <a:p>
            <a:r>
              <a:rPr lang="en-US" dirty="0" smtClean="0"/>
              <a:t>Other </a:t>
            </a:r>
            <a:r>
              <a:rPr lang="en-US" dirty="0"/>
              <a:t>times?  </a:t>
            </a:r>
          </a:p>
          <a:p>
            <a:pPr lvl="1"/>
            <a:r>
              <a:rPr lang="en-US" dirty="0" smtClean="0"/>
              <a:t>Do all </a:t>
            </a:r>
            <a:r>
              <a:rPr lang="en-US" dirty="0"/>
              <a:t>large losses </a:t>
            </a:r>
            <a:r>
              <a:rPr lang="en-US" dirty="0" smtClean="0"/>
              <a:t>translate to such realizable privacy breaches, or is the theory too pessimistic?</a:t>
            </a:r>
          </a:p>
        </p:txBody>
      </p:sp>
    </p:spTree>
    <p:extLst>
      <p:ext uri="{BB962C8B-B14F-4D97-AF65-F5344CB8AC3E}">
        <p14:creationId xmlns:p14="http://schemas.microsoft.com/office/powerpoint/2010/main" val="15617215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Policy Recommendation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solidFill>
                      <a:srgbClr val="FF0000"/>
                    </a:solidFill>
                  </a:rPr>
                  <a:t>Publish all Epsilons!</a:t>
                </a:r>
              </a:p>
              <a:p>
                <a:pPr lvl="1"/>
                <a:r>
                  <a:rPr lang="en-US" dirty="0" smtClean="0"/>
                  <a:t>Penalize when </a:t>
                </a:r>
                <a14:m>
                  <m:oMath xmlns:m="http://schemas.openxmlformats.org/officeDocument/2006/math">
                    <m:r>
                      <a:rPr lang="en-US" b="0" i="1" smtClean="0">
                        <a:latin typeface="Cambria Math"/>
                      </a:rPr>
                      <m:t>𝜖</m:t>
                    </m:r>
                    <m:r>
                      <a:rPr lang="en-US" b="0" i="1" smtClean="0">
                        <a:latin typeface="Cambria Math"/>
                      </a:rPr>
                      <m:t>= ∞</m:t>
                    </m:r>
                  </m:oMath>
                </a14:m>
                <a:endParaRPr lang="en-US" b="0" dirty="0" smtClean="0"/>
              </a:p>
              <a:p>
                <a:pPr lvl="1"/>
                <a:endParaRPr lang="en-US" dirty="0"/>
              </a:p>
              <a:p>
                <a:pPr marL="274320" lvl="1" indent="0">
                  <a:buNone/>
                </a:pPr>
                <a:r>
                  <a:rPr lang="en-US" dirty="0" smtClean="0"/>
                  <a:t>Combines motivation for data breach notification statutes and environmental laws requiring disclosures of toxic releases with an incentive to start using (minimal) differential privacy</a:t>
                </a:r>
                <a:endParaRPr lang="en-US" b="0" dirty="0" smtClean="0"/>
              </a:p>
              <a:p>
                <a:pPr lvl="1"/>
                <a:endParaRPr lang="en-US" b="0" dirty="0" smtClean="0"/>
              </a:p>
              <a:p>
                <a:pPr lvl="1"/>
                <a:endParaRPr lang="en-US" b="0"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l="-667" t="-1111"/>
                </a:stretch>
              </a:blipFill>
            </p:spPr>
            <p:txBody>
              <a:bodyPr/>
              <a:lstStyle/>
              <a:p>
                <a:r>
                  <a:rPr lang="en-US">
                    <a:noFill/>
                  </a:rPr>
                  <a:t> </a:t>
                </a:r>
              </a:p>
            </p:txBody>
          </p:sp>
        </mc:Fallback>
      </mc:AlternateContent>
      <p:sp>
        <p:nvSpPr>
          <p:cNvPr id="4" name="TextBox 3"/>
          <p:cNvSpPr txBox="1"/>
          <p:nvPr/>
        </p:nvSpPr>
        <p:spPr>
          <a:xfrm>
            <a:off x="549565" y="6388905"/>
            <a:ext cx="1636987" cy="369332"/>
          </a:xfrm>
          <a:prstGeom prst="rect">
            <a:avLst/>
          </a:prstGeom>
          <a:noFill/>
        </p:spPr>
        <p:txBody>
          <a:bodyPr wrap="none" rtlCol="0">
            <a:spAutoFit/>
          </a:bodyPr>
          <a:lstStyle/>
          <a:p>
            <a:r>
              <a:rPr lang="en-US" dirty="0" smtClean="0"/>
              <a:t>DworkMulligan14</a:t>
            </a:r>
            <a:endParaRPr lang="en-US" dirty="0"/>
          </a:p>
        </p:txBody>
      </p:sp>
    </p:spTree>
    <p:extLst>
      <p:ext uri="{BB962C8B-B14F-4D97-AF65-F5344CB8AC3E}">
        <p14:creationId xmlns:p14="http://schemas.microsoft.com/office/powerpoint/2010/main" val="285845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“Just a Few”?</a:t>
            </a:r>
            <a:endParaRPr lang="en-US" sz="4800" dirty="0"/>
          </a:p>
        </p:txBody>
      </p:sp>
      <p:grpSp>
        <p:nvGrpSpPr>
          <p:cNvPr id="52" name="Group 51"/>
          <p:cNvGrpSpPr/>
          <p:nvPr/>
        </p:nvGrpSpPr>
        <p:grpSpPr>
          <a:xfrm>
            <a:off x="929040" y="1607520"/>
            <a:ext cx="2732220" cy="4705490"/>
            <a:chOff x="929040" y="1607520"/>
            <a:chExt cx="2732220" cy="4705490"/>
          </a:xfrm>
        </p:grpSpPr>
        <p:grpSp>
          <p:nvGrpSpPr>
            <p:cNvPr id="28" name="Group 27"/>
            <p:cNvGrpSpPr/>
            <p:nvPr/>
          </p:nvGrpSpPr>
          <p:grpSpPr>
            <a:xfrm>
              <a:off x="929040" y="1607520"/>
              <a:ext cx="2732220" cy="2276850"/>
              <a:chOff x="929040" y="1986995"/>
              <a:chExt cx="2732220" cy="2276850"/>
            </a:xfrm>
          </p:grpSpPr>
          <p:grpSp>
            <p:nvGrpSpPr>
              <p:cNvPr id="16" name="Group 15"/>
              <p:cNvGrpSpPr/>
              <p:nvPr/>
            </p:nvGrpSpPr>
            <p:grpSpPr>
              <a:xfrm>
                <a:off x="929040" y="1986995"/>
                <a:ext cx="2732220" cy="1062530"/>
                <a:chOff x="929040" y="1986995"/>
                <a:chExt cx="2732220" cy="1062530"/>
              </a:xfrm>
            </p:grpSpPr>
            <p:grpSp>
              <p:nvGrpSpPr>
                <p:cNvPr id="10" name="Group 9"/>
                <p:cNvGrpSpPr/>
                <p:nvPr/>
              </p:nvGrpSpPr>
              <p:grpSpPr>
                <a:xfrm>
                  <a:off x="929040" y="1986995"/>
                  <a:ext cx="2732220" cy="455980"/>
                  <a:chOff x="929040" y="1986995"/>
                  <a:chExt cx="2732220" cy="455980"/>
                </a:xfrm>
              </p:grpSpPr>
              <p:cxnSp>
                <p:nvCxnSpPr>
                  <p:cNvPr id="5" name="Straight Connector 4"/>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929040" y="2593545"/>
                  <a:ext cx="2732220" cy="455980"/>
                  <a:chOff x="929040" y="1986995"/>
                  <a:chExt cx="2732220" cy="455980"/>
                </a:xfrm>
              </p:grpSpPr>
              <p:cxnSp>
                <p:nvCxnSpPr>
                  <p:cNvPr id="12" name="Straight Connector 11"/>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7" name="Group 16"/>
              <p:cNvGrpSpPr/>
              <p:nvPr/>
            </p:nvGrpSpPr>
            <p:grpSpPr>
              <a:xfrm>
                <a:off x="929040" y="3201315"/>
                <a:ext cx="2732220" cy="1062530"/>
                <a:chOff x="929040" y="1986995"/>
                <a:chExt cx="2732220" cy="1062530"/>
              </a:xfrm>
            </p:grpSpPr>
            <p:grpSp>
              <p:nvGrpSpPr>
                <p:cNvPr id="18" name="Group 17"/>
                <p:cNvGrpSpPr/>
                <p:nvPr/>
              </p:nvGrpSpPr>
              <p:grpSpPr>
                <a:xfrm>
                  <a:off x="929040" y="1986995"/>
                  <a:ext cx="2732220" cy="455980"/>
                  <a:chOff x="929040" y="1986995"/>
                  <a:chExt cx="2732220" cy="455980"/>
                </a:xfrm>
              </p:grpSpPr>
              <p:cxnSp>
                <p:nvCxnSpPr>
                  <p:cNvPr id="24" name="Straight Connector 23"/>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929040" y="2593545"/>
                  <a:ext cx="2732220" cy="455980"/>
                  <a:chOff x="929040" y="1986995"/>
                  <a:chExt cx="2732220" cy="455980"/>
                </a:xfrm>
              </p:grpSpPr>
              <p:cxnSp>
                <p:nvCxnSpPr>
                  <p:cNvPr id="20" name="Straight Connector 19"/>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29" name="Group 28"/>
            <p:cNvGrpSpPr/>
            <p:nvPr/>
          </p:nvGrpSpPr>
          <p:grpSpPr>
            <a:xfrm>
              <a:off x="929040" y="4036160"/>
              <a:ext cx="2732220" cy="2276850"/>
              <a:chOff x="929040" y="1986995"/>
              <a:chExt cx="2732220" cy="2276850"/>
            </a:xfrm>
          </p:grpSpPr>
          <p:grpSp>
            <p:nvGrpSpPr>
              <p:cNvPr id="30" name="Group 29"/>
              <p:cNvGrpSpPr/>
              <p:nvPr/>
            </p:nvGrpSpPr>
            <p:grpSpPr>
              <a:xfrm>
                <a:off x="929040" y="1986995"/>
                <a:ext cx="2732220" cy="1062530"/>
                <a:chOff x="929040" y="1986995"/>
                <a:chExt cx="2732220" cy="1062530"/>
              </a:xfrm>
            </p:grpSpPr>
            <p:grpSp>
              <p:nvGrpSpPr>
                <p:cNvPr id="42" name="Group 41"/>
                <p:cNvGrpSpPr/>
                <p:nvPr/>
              </p:nvGrpSpPr>
              <p:grpSpPr>
                <a:xfrm>
                  <a:off x="929040" y="1986995"/>
                  <a:ext cx="2732220" cy="455980"/>
                  <a:chOff x="929040" y="1986995"/>
                  <a:chExt cx="2732220" cy="455980"/>
                </a:xfrm>
              </p:grpSpPr>
              <p:cxnSp>
                <p:nvCxnSpPr>
                  <p:cNvPr id="48" name="Straight Connector 47"/>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929040" y="2593545"/>
                  <a:ext cx="2732220" cy="455980"/>
                  <a:chOff x="929040" y="1986995"/>
                  <a:chExt cx="2732220" cy="455980"/>
                </a:xfrm>
              </p:grpSpPr>
              <p:cxnSp>
                <p:nvCxnSpPr>
                  <p:cNvPr id="44" name="Straight Connector 43"/>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1" name="Group 30"/>
              <p:cNvGrpSpPr/>
              <p:nvPr/>
            </p:nvGrpSpPr>
            <p:grpSpPr>
              <a:xfrm>
                <a:off x="929040" y="3201315"/>
                <a:ext cx="2732220" cy="1062530"/>
                <a:chOff x="929040" y="1986995"/>
                <a:chExt cx="2732220" cy="1062530"/>
              </a:xfrm>
            </p:grpSpPr>
            <p:grpSp>
              <p:nvGrpSpPr>
                <p:cNvPr id="32" name="Group 31"/>
                <p:cNvGrpSpPr/>
                <p:nvPr/>
              </p:nvGrpSpPr>
              <p:grpSpPr>
                <a:xfrm>
                  <a:off x="929040" y="1986995"/>
                  <a:ext cx="2732220" cy="455980"/>
                  <a:chOff x="929040" y="1986995"/>
                  <a:chExt cx="2732220" cy="455980"/>
                </a:xfrm>
              </p:grpSpPr>
              <p:cxnSp>
                <p:nvCxnSpPr>
                  <p:cNvPr id="38" name="Straight Connector 37"/>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929040" y="2593545"/>
                  <a:ext cx="2732220" cy="455980"/>
                  <a:chOff x="929040" y="1986995"/>
                  <a:chExt cx="2732220" cy="455980"/>
                </a:xfrm>
              </p:grpSpPr>
              <p:cxnSp>
                <p:nvCxnSpPr>
                  <p:cNvPr id="34" name="Straight Connector 33"/>
                  <p:cNvCxnSpPr/>
                  <p:nvPr/>
                </p:nvCxnSpPr>
                <p:spPr>
                  <a:xfrm>
                    <a:off x="929040" y="19869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29040" y="213939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29040" y="22905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929040" y="2442975"/>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grpSp>
        <p:nvGrpSpPr>
          <p:cNvPr id="57" name="Group 56"/>
          <p:cNvGrpSpPr/>
          <p:nvPr/>
        </p:nvGrpSpPr>
        <p:grpSpPr>
          <a:xfrm>
            <a:off x="777250" y="2897735"/>
            <a:ext cx="2959905" cy="2579820"/>
            <a:chOff x="777250" y="2897735"/>
            <a:chExt cx="2959905" cy="2579820"/>
          </a:xfrm>
        </p:grpSpPr>
        <p:sp>
          <p:nvSpPr>
            <p:cNvPr id="53" name="Oval 52"/>
            <p:cNvSpPr/>
            <p:nvPr/>
          </p:nvSpPr>
          <p:spPr>
            <a:xfrm>
              <a:off x="853145" y="289773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853145" y="365668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77250" y="532637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p:cNvGrpSpPr/>
          <p:nvPr/>
        </p:nvGrpSpPr>
        <p:grpSpPr>
          <a:xfrm>
            <a:off x="4875580" y="2897735"/>
            <a:ext cx="2884010" cy="455370"/>
            <a:chOff x="4875580" y="2897735"/>
            <a:chExt cx="2884010" cy="455370"/>
          </a:xfrm>
        </p:grpSpPr>
        <p:grpSp>
          <p:nvGrpSpPr>
            <p:cNvPr id="65" name="Group 64"/>
            <p:cNvGrpSpPr/>
            <p:nvPr/>
          </p:nvGrpSpPr>
          <p:grpSpPr>
            <a:xfrm>
              <a:off x="4875580" y="2897735"/>
              <a:ext cx="2884010" cy="151180"/>
              <a:chOff x="4875580" y="2897735"/>
              <a:chExt cx="2884010" cy="151180"/>
            </a:xfrm>
          </p:grpSpPr>
          <p:cxnSp>
            <p:nvCxnSpPr>
              <p:cNvPr id="58" name="Straight Connector 57"/>
              <p:cNvCxnSpPr/>
              <p:nvPr/>
            </p:nvCxnSpPr>
            <p:spPr>
              <a:xfrm>
                <a:off x="4951475" y="2973630"/>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4875580" y="289773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63"/>
            <p:cNvGrpSpPr/>
            <p:nvPr/>
          </p:nvGrpSpPr>
          <p:grpSpPr>
            <a:xfrm>
              <a:off x="4875580" y="3049525"/>
              <a:ext cx="2884010" cy="303580"/>
              <a:chOff x="4875580" y="3050135"/>
              <a:chExt cx="2884010" cy="303580"/>
            </a:xfrm>
          </p:grpSpPr>
          <p:cxnSp>
            <p:nvCxnSpPr>
              <p:cNvPr id="59" name="Straight Connector 58"/>
              <p:cNvCxnSpPr/>
              <p:nvPr/>
            </p:nvCxnSpPr>
            <p:spPr>
              <a:xfrm>
                <a:off x="4951475" y="3126030"/>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951475" y="3278430"/>
                <a:ext cx="2732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4875580" y="305013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4875580" y="3202535"/>
                <a:ext cx="2884010" cy="1511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67" name="TextBox 66"/>
          <p:cNvSpPr txBox="1"/>
          <p:nvPr/>
        </p:nvSpPr>
        <p:spPr>
          <a:xfrm>
            <a:off x="4572000" y="4112055"/>
            <a:ext cx="4112023" cy="523220"/>
          </a:xfrm>
          <a:prstGeom prst="rect">
            <a:avLst/>
          </a:prstGeom>
          <a:noFill/>
        </p:spPr>
        <p:txBody>
          <a:bodyPr wrap="none" rtlCol="0">
            <a:spAutoFit/>
          </a:bodyPr>
          <a:lstStyle/>
          <a:p>
            <a:r>
              <a:rPr lang="en-US" sz="2800" dirty="0" smtClean="0"/>
              <a:t>Randomly choose a few rows;</a:t>
            </a:r>
          </a:p>
        </p:txBody>
      </p:sp>
      <p:sp>
        <p:nvSpPr>
          <p:cNvPr id="68" name="TextBox 67"/>
          <p:cNvSpPr txBox="1"/>
          <p:nvPr/>
        </p:nvSpPr>
        <p:spPr>
          <a:xfrm>
            <a:off x="4572000" y="4575470"/>
            <a:ext cx="2569229" cy="523220"/>
          </a:xfrm>
          <a:prstGeom prst="rect">
            <a:avLst/>
          </a:prstGeom>
          <a:noFill/>
        </p:spPr>
        <p:txBody>
          <a:bodyPr wrap="none" rtlCol="0">
            <a:spAutoFit/>
          </a:bodyPr>
          <a:lstStyle/>
          <a:p>
            <a:r>
              <a:rPr lang="en-US" sz="2800" dirty="0" smtClean="0"/>
              <a:t>Publish in entirety.</a:t>
            </a:r>
          </a:p>
        </p:txBody>
      </p:sp>
      <p:sp>
        <p:nvSpPr>
          <p:cNvPr id="69" name="TextBox 68"/>
          <p:cNvSpPr txBox="1"/>
          <p:nvPr/>
        </p:nvSpPr>
        <p:spPr>
          <a:xfrm>
            <a:off x="5814534" y="5258525"/>
            <a:ext cx="982961" cy="646331"/>
          </a:xfrm>
          <a:prstGeom prst="rect">
            <a:avLst/>
          </a:prstGeom>
          <a:noFill/>
        </p:spPr>
        <p:txBody>
          <a:bodyPr wrap="none" rtlCol="0">
            <a:spAutoFit/>
          </a:bodyPr>
          <a:lstStyle/>
          <a:p>
            <a:r>
              <a:rPr lang="en-US" sz="3600" b="1" dirty="0" smtClean="0">
                <a:solidFill>
                  <a:srgbClr val="FF0000"/>
                </a:solidFill>
              </a:rPr>
              <a:t>OK?</a:t>
            </a:r>
          </a:p>
        </p:txBody>
      </p:sp>
    </p:spTree>
    <p:extLst>
      <p:ext uri="{BB962C8B-B14F-4D97-AF65-F5344CB8AC3E}">
        <p14:creationId xmlns:p14="http://schemas.microsoft.com/office/powerpoint/2010/main" val="1741845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Fundamental Law</a:t>
            </a:r>
            <a:endParaRPr lang="en-US" sz="4800" dirty="0"/>
          </a:p>
        </p:txBody>
      </p:sp>
      <p:sp>
        <p:nvSpPr>
          <p:cNvPr id="3" name="Content Placeholder 2"/>
          <p:cNvSpPr>
            <a:spLocks noGrp="1"/>
          </p:cNvSpPr>
          <p:nvPr>
            <p:ph sz="quarter" idx="1"/>
          </p:nvPr>
        </p:nvSpPr>
        <p:spPr>
          <a:xfrm>
            <a:off x="457200" y="1219200"/>
            <a:ext cx="8229600" cy="5549180"/>
          </a:xfrm>
        </p:spPr>
        <p:txBody>
          <a:bodyPr>
            <a:normAutofit/>
          </a:bodyPr>
          <a:lstStyle/>
          <a:p>
            <a:r>
              <a:rPr lang="en-US" dirty="0" smtClean="0"/>
              <a:t>There is a (LARGE) set of statistics, S </a:t>
            </a:r>
          </a:p>
          <a:p>
            <a:pPr lvl="1"/>
            <a:r>
              <a:rPr lang="en-US" dirty="0" smtClean="0"/>
              <a:t>An analyst having even a </a:t>
            </a:r>
            <a:r>
              <a:rPr lang="en-US" dirty="0" smtClean="0">
                <a:solidFill>
                  <a:srgbClr val="FF0000"/>
                </a:solidFill>
              </a:rPr>
              <a:t>remotely</a:t>
            </a:r>
            <a:r>
              <a:rPr lang="en-US" dirty="0" smtClean="0"/>
              <a:t> accurate estimate of EVERY statistic in S can completely violate any reasonable notion of privacy </a:t>
            </a:r>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r>
              <a:rPr lang="en-US" dirty="0" smtClean="0"/>
              <a:t>There is a very simple way of designing small sets of statistics, T</a:t>
            </a:r>
          </a:p>
          <a:p>
            <a:pPr lvl="1"/>
            <a:r>
              <a:rPr lang="en-US" dirty="0" smtClean="0"/>
              <a:t>An analyst having estimates of 80% of the statistics in T that beat the sampling error can completely violate any reasonable notion of privacy</a:t>
            </a:r>
          </a:p>
        </p:txBody>
      </p:sp>
      <p:grpSp>
        <p:nvGrpSpPr>
          <p:cNvPr id="4" name="Group 28"/>
          <p:cNvGrpSpPr>
            <a:grpSpLocks/>
          </p:cNvGrpSpPr>
          <p:nvPr/>
        </p:nvGrpSpPr>
        <p:grpSpPr bwMode="auto">
          <a:xfrm>
            <a:off x="1308515" y="334883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solidFill>
                    <a:prstClr val="black"/>
                  </a:solidFill>
                </a:endParaRPr>
              </a:p>
            </p:txBody>
          </p:sp>
        </p:grpSp>
      </p:grpSp>
      <p:sp>
        <p:nvSpPr>
          <p:cNvPr id="14" name="TextBox 13"/>
          <p:cNvSpPr txBox="1"/>
          <p:nvPr/>
        </p:nvSpPr>
        <p:spPr>
          <a:xfrm>
            <a:off x="2902310" y="3049525"/>
            <a:ext cx="6173485" cy="523220"/>
          </a:xfrm>
          <a:prstGeom prst="rect">
            <a:avLst/>
          </a:prstGeom>
          <a:noFill/>
        </p:spPr>
        <p:txBody>
          <a:bodyPr wrap="none" rtlCol="0">
            <a:spAutoFit/>
          </a:bodyPr>
          <a:lstStyle/>
          <a:p>
            <a:r>
              <a:rPr lang="en-US" sz="2800" dirty="0" smtClean="0">
                <a:solidFill>
                  <a:srgbClr val="0070C0"/>
                </a:solidFill>
              </a:rPr>
              <a:t>Must be very inaccurate on some statistic in S</a:t>
            </a:r>
            <a:endParaRPr lang="en-US" sz="2800" dirty="0">
              <a:solidFill>
                <a:srgbClr val="0070C0"/>
              </a:solidFill>
            </a:endParaRPr>
          </a:p>
        </p:txBody>
      </p:sp>
      <p:sp>
        <p:nvSpPr>
          <p:cNvPr id="15" name="TextBox 14"/>
          <p:cNvSpPr txBox="1"/>
          <p:nvPr/>
        </p:nvSpPr>
        <p:spPr>
          <a:xfrm>
            <a:off x="3129995" y="3689213"/>
            <a:ext cx="5679760" cy="954107"/>
          </a:xfrm>
          <a:prstGeom prst="rect">
            <a:avLst/>
          </a:prstGeom>
          <a:noFill/>
        </p:spPr>
        <p:txBody>
          <a:bodyPr wrap="none" rtlCol="0">
            <a:spAutoFit/>
          </a:bodyPr>
          <a:lstStyle/>
          <a:p>
            <a:r>
              <a:rPr lang="en-US" sz="2800" dirty="0" smtClean="0">
                <a:solidFill>
                  <a:srgbClr val="FF0000"/>
                </a:solidFill>
              </a:rPr>
              <a:t>“Overly accurate” estimates of “too many” </a:t>
            </a:r>
          </a:p>
          <a:p>
            <a:pPr algn="ctr"/>
            <a:r>
              <a:rPr lang="en-US" sz="2800" dirty="0">
                <a:solidFill>
                  <a:srgbClr val="FF0000"/>
                </a:solidFill>
              </a:rPr>
              <a:t>s</a:t>
            </a:r>
            <a:r>
              <a:rPr lang="en-US" sz="2800" dirty="0" smtClean="0">
                <a:solidFill>
                  <a:srgbClr val="FF0000"/>
                </a:solidFill>
              </a:rPr>
              <a:t>tatistics is blatantly non-private</a:t>
            </a:r>
            <a:endParaRPr lang="en-US" sz="2800" dirty="0">
              <a:solidFill>
                <a:srgbClr val="FF0000"/>
              </a:solidFill>
            </a:endParaRPr>
          </a:p>
        </p:txBody>
      </p:sp>
      <p:sp>
        <p:nvSpPr>
          <p:cNvPr id="16" name="TextBox 15"/>
          <p:cNvSpPr txBox="1"/>
          <p:nvPr/>
        </p:nvSpPr>
        <p:spPr>
          <a:xfrm>
            <a:off x="632955" y="6388905"/>
            <a:ext cx="8189165" cy="369332"/>
          </a:xfrm>
          <a:prstGeom prst="rect">
            <a:avLst/>
          </a:prstGeom>
          <a:noFill/>
        </p:spPr>
        <p:txBody>
          <a:bodyPr wrap="none" rtlCol="0">
            <a:spAutoFit/>
          </a:bodyPr>
          <a:lstStyle/>
          <a:p>
            <a:r>
              <a:rPr lang="en-US" dirty="0" smtClean="0"/>
              <a:t>DinurNissim03; DworkMcSherryTalwar07; DworkYekhanin08, De12, MuthukrishnanNikolov12,…</a:t>
            </a:r>
            <a:endParaRPr lang="en-US" dirty="0"/>
          </a:p>
        </p:txBody>
      </p:sp>
    </p:spTree>
    <p:extLst>
      <p:ext uri="{BB962C8B-B14F-4D97-AF65-F5344CB8AC3E}">
        <p14:creationId xmlns:p14="http://schemas.microsoft.com/office/powerpoint/2010/main" val="4204317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No Algorithm?</a:t>
            </a:r>
            <a:endParaRPr lang="en-US" sz="4800" dirty="0"/>
          </a:p>
        </p:txBody>
      </p:sp>
      <p:grpSp>
        <p:nvGrpSpPr>
          <p:cNvPr id="3" name="Group 2"/>
          <p:cNvGrpSpPr/>
          <p:nvPr/>
        </p:nvGrpSpPr>
        <p:grpSpPr>
          <a:xfrm>
            <a:off x="1447800" y="2057400"/>
            <a:ext cx="3371633" cy="2826862"/>
            <a:chOff x="-461158" y="2057400"/>
            <a:chExt cx="3371633" cy="2826862"/>
          </a:xfrm>
        </p:grpSpPr>
        <p:sp>
          <p:nvSpPr>
            <p:cNvPr id="5" name="Heart 4"/>
            <p:cNvSpPr/>
            <p:nvPr/>
          </p:nvSpPr>
          <p:spPr>
            <a:xfrm>
              <a:off x="-461158" y="2057400"/>
              <a:ext cx="2209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Definition</a:t>
              </a:r>
              <a:endParaRPr lang="en-US" sz="2400" b="1" dirty="0">
                <a:solidFill>
                  <a:schemeClr val="bg1"/>
                </a:solidFill>
              </a:endParaRPr>
            </a:p>
          </p:txBody>
        </p:sp>
        <p:sp>
          <p:nvSpPr>
            <p:cNvPr id="10" name="Curved Down Arrow 9"/>
            <p:cNvSpPr/>
            <p:nvPr/>
          </p:nvSpPr>
          <p:spPr>
            <a:xfrm rot="3561618">
              <a:off x="1443899" y="3417687"/>
              <a:ext cx="2325413"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1371600" y="3124200"/>
              <a:ext cx="1447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a:t>
              </a:r>
              <a:endParaRPr lang="en-US" sz="7200" dirty="0"/>
            </a:p>
          </p:txBody>
        </p:sp>
      </p:grpSp>
      <p:sp>
        <p:nvSpPr>
          <p:cNvPr id="6" name="TextBox 5"/>
          <p:cNvSpPr txBox="1"/>
          <p:nvPr/>
        </p:nvSpPr>
        <p:spPr>
          <a:xfrm>
            <a:off x="4114800" y="4876800"/>
            <a:ext cx="1475084" cy="830997"/>
          </a:xfrm>
          <a:prstGeom prst="rect">
            <a:avLst/>
          </a:prstGeom>
          <a:noFill/>
        </p:spPr>
        <p:txBody>
          <a:bodyPr wrap="none" rtlCol="0">
            <a:spAutoFit/>
          </a:bodyPr>
          <a:lstStyle/>
          <a:p>
            <a:r>
              <a:rPr lang="en-US" sz="4800" dirty="0" smtClean="0">
                <a:solidFill>
                  <a:schemeClr val="tx2"/>
                </a:solidFill>
              </a:rPr>
              <a:t>Why?</a:t>
            </a:r>
            <a:endParaRPr lang="en-US" sz="4800" dirty="0">
              <a:solidFill>
                <a:schemeClr val="tx2"/>
              </a:solidFill>
            </a:endParaRPr>
          </a:p>
        </p:txBody>
      </p:sp>
    </p:spTree>
    <p:extLst>
      <p:ext uri="{BB962C8B-B14F-4D97-AF65-F5344CB8AC3E}">
        <p14:creationId xmlns:p14="http://schemas.microsoft.com/office/powerpoint/2010/main" val="46140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66"/>
            </a:solidFill>
          </a:ln>
        </p:spPr>
        <p:txBody>
          <a:bodyPr>
            <a:noAutofit/>
          </a:bodyPr>
          <a:lstStyle/>
          <a:p>
            <a:r>
              <a:rPr lang="en-US" sz="4800" dirty="0" smtClean="0">
                <a:solidFill>
                  <a:srgbClr val="FF0066"/>
                </a:solidFill>
              </a:rPr>
              <a:t>Provably</a:t>
            </a:r>
            <a:r>
              <a:rPr lang="en-US" sz="4800" dirty="0" smtClean="0"/>
              <a:t> No Algorithm?</a:t>
            </a:r>
            <a:endParaRPr lang="en-US" sz="4800" dirty="0"/>
          </a:p>
        </p:txBody>
      </p:sp>
      <p:grpSp>
        <p:nvGrpSpPr>
          <p:cNvPr id="8" name="Group 7"/>
          <p:cNvGrpSpPr/>
          <p:nvPr/>
        </p:nvGrpSpPr>
        <p:grpSpPr>
          <a:xfrm>
            <a:off x="3505200" y="4925314"/>
            <a:ext cx="2977996" cy="1475486"/>
            <a:chOff x="4142465" y="3642362"/>
            <a:chExt cx="3132032" cy="231648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2465" y="3642362"/>
              <a:ext cx="3098800" cy="2316480"/>
            </a:xfrm>
            <a:prstGeom prst="rect">
              <a:avLst/>
            </a:prstGeom>
          </p:spPr>
        </p:pic>
        <p:sp>
          <p:nvSpPr>
            <p:cNvPr id="11" name="TextBox 10"/>
            <p:cNvSpPr txBox="1"/>
            <p:nvPr/>
          </p:nvSpPr>
          <p:spPr>
            <a:xfrm>
              <a:off x="4188810" y="4133883"/>
              <a:ext cx="3085687" cy="1111365"/>
            </a:xfrm>
            <a:prstGeom prst="rect">
              <a:avLst/>
            </a:prstGeom>
            <a:noFill/>
          </p:spPr>
          <p:txBody>
            <a:bodyPr wrap="square" rtlCol="0">
              <a:spAutoFit/>
            </a:bodyPr>
            <a:lstStyle/>
            <a:p>
              <a:r>
                <a:rPr lang="en-US" sz="4000" b="1" dirty="0" smtClean="0">
                  <a:solidFill>
                    <a:schemeClr val="bg1"/>
                  </a:solidFill>
                </a:rPr>
                <a:t>Bad</a:t>
              </a:r>
              <a:r>
                <a:rPr lang="en-US" sz="3200" dirty="0" smtClean="0">
                  <a:solidFill>
                    <a:schemeClr val="bg1"/>
                  </a:solidFill>
                </a:rPr>
                <a:t> </a:t>
              </a:r>
              <a:r>
                <a:rPr lang="en-US" sz="3600" b="1" dirty="0" smtClean="0">
                  <a:solidFill>
                    <a:schemeClr val="bg1"/>
                  </a:solidFill>
                </a:rPr>
                <a:t>Definition</a:t>
              </a:r>
              <a:endParaRPr lang="en-US" sz="2800" b="1" dirty="0">
                <a:solidFill>
                  <a:schemeClr val="bg1"/>
                </a:solidFill>
              </a:endParaRPr>
            </a:p>
          </p:txBody>
        </p:sp>
      </p:grpSp>
      <p:grpSp>
        <p:nvGrpSpPr>
          <p:cNvPr id="13" name="Group 12"/>
          <p:cNvGrpSpPr/>
          <p:nvPr/>
        </p:nvGrpSpPr>
        <p:grpSpPr>
          <a:xfrm>
            <a:off x="1447800" y="2057400"/>
            <a:ext cx="3371633" cy="2826862"/>
            <a:chOff x="-461158" y="2057400"/>
            <a:chExt cx="3371633" cy="2826862"/>
          </a:xfrm>
        </p:grpSpPr>
        <p:sp>
          <p:nvSpPr>
            <p:cNvPr id="14" name="Heart 13"/>
            <p:cNvSpPr/>
            <p:nvPr/>
          </p:nvSpPr>
          <p:spPr>
            <a:xfrm>
              <a:off x="-461158" y="2057400"/>
              <a:ext cx="2209800"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Propose </a:t>
              </a:r>
              <a:r>
                <a:rPr lang="en-US" sz="2400" b="1" dirty="0" smtClean="0">
                  <a:solidFill>
                    <a:schemeClr val="bg1"/>
                  </a:solidFill>
                </a:rPr>
                <a:t>Definition</a:t>
              </a:r>
              <a:endParaRPr lang="en-US" sz="2400" b="1" dirty="0">
                <a:solidFill>
                  <a:schemeClr val="bg1"/>
                </a:solidFill>
              </a:endParaRPr>
            </a:p>
          </p:txBody>
        </p:sp>
        <p:sp>
          <p:nvSpPr>
            <p:cNvPr id="15" name="Curved Down Arrow 14"/>
            <p:cNvSpPr/>
            <p:nvPr/>
          </p:nvSpPr>
          <p:spPr>
            <a:xfrm rot="3561618">
              <a:off x="1443899" y="3417687"/>
              <a:ext cx="2325413"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p:cNvSpPr/>
            <p:nvPr/>
          </p:nvSpPr>
          <p:spPr>
            <a:xfrm>
              <a:off x="1371600" y="3124200"/>
              <a:ext cx="1447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t>?</a:t>
              </a:r>
              <a:endParaRPr lang="en-US" sz="7200" dirty="0"/>
            </a:p>
          </p:txBody>
        </p:sp>
      </p:grpSp>
      <p:sp>
        <p:nvSpPr>
          <p:cNvPr id="17" name="Curved Left Arrow 16"/>
          <p:cNvSpPr/>
          <p:nvPr/>
        </p:nvSpPr>
        <p:spPr>
          <a:xfrm rot="12643282">
            <a:off x="5713448" y="1480696"/>
            <a:ext cx="689359" cy="346301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Heart 20"/>
          <p:cNvSpPr/>
          <p:nvPr/>
        </p:nvSpPr>
        <p:spPr>
          <a:xfrm>
            <a:off x="6629400" y="990600"/>
            <a:ext cx="3027268" cy="1371600"/>
          </a:xfrm>
          <a:prstGeom prst="heart">
            <a:avLst/>
          </a:prstGeom>
          <a:solidFill>
            <a:srgbClr val="FF0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Propose </a:t>
            </a:r>
            <a:r>
              <a:rPr lang="en-US" sz="2400" b="1" dirty="0" smtClean="0"/>
              <a:t>WEAKER/DIFF</a:t>
            </a:r>
            <a:r>
              <a:rPr lang="en-US" sz="2000" dirty="0" smtClean="0"/>
              <a:t> </a:t>
            </a:r>
            <a:r>
              <a:rPr lang="en-US" sz="2000" b="1" dirty="0" smtClean="0">
                <a:solidFill>
                  <a:schemeClr val="bg1"/>
                </a:solidFill>
              </a:rPr>
              <a:t>Definition</a:t>
            </a:r>
            <a:endParaRPr lang="en-US" sz="2000" b="1" dirty="0">
              <a:solidFill>
                <a:schemeClr val="bg1"/>
              </a:solidFill>
            </a:endParaRPr>
          </a:p>
        </p:txBody>
      </p:sp>
      <p:grpSp>
        <p:nvGrpSpPr>
          <p:cNvPr id="4" name="Group 3"/>
          <p:cNvGrpSpPr/>
          <p:nvPr/>
        </p:nvGrpSpPr>
        <p:grpSpPr>
          <a:xfrm>
            <a:off x="7696200" y="2104112"/>
            <a:ext cx="1662408" cy="1913091"/>
            <a:chOff x="7696200" y="2104112"/>
            <a:chExt cx="1662408" cy="1913091"/>
          </a:xfrm>
        </p:grpSpPr>
        <p:sp>
          <p:nvSpPr>
            <p:cNvPr id="22" name="Rectangle 21"/>
            <p:cNvSpPr/>
            <p:nvPr/>
          </p:nvSpPr>
          <p:spPr>
            <a:xfrm>
              <a:off x="7696200" y="2526844"/>
              <a:ext cx="1371600" cy="902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Alg</a:t>
              </a:r>
              <a:r>
                <a:rPr lang="en-US" sz="3200" dirty="0" smtClean="0"/>
                <a:t> / ?</a:t>
              </a:r>
              <a:endParaRPr lang="en-US" sz="3200" dirty="0"/>
            </a:p>
          </p:txBody>
        </p:sp>
        <p:sp>
          <p:nvSpPr>
            <p:cNvPr id="23" name="Curved Down Arrow 22"/>
            <p:cNvSpPr/>
            <p:nvPr/>
          </p:nvSpPr>
          <p:spPr>
            <a:xfrm rot="4246346">
              <a:off x="8098193" y="2756789"/>
              <a:ext cx="1913091" cy="607738"/>
            </a:xfrm>
            <a:prstGeom prst="curvedDownArrow">
              <a:avLst>
                <a:gd name="adj1" fmla="val 25000"/>
                <a:gd name="adj2" fmla="val 50000"/>
                <a:gd name="adj3" fmla="val 27983"/>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3665322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p:txBody>
          <a:bodyPr>
            <a:normAutofit/>
          </a:bodyPr>
          <a:lstStyle/>
          <a:p>
            <a:r>
              <a:rPr lang="en-US" sz="4800" dirty="0" smtClean="0"/>
              <a:t>The Privacy Dream</a:t>
            </a:r>
            <a:endParaRPr lang="en-US" sz="4800" dirty="0"/>
          </a:p>
        </p:txBody>
      </p:sp>
      <p:grpSp>
        <p:nvGrpSpPr>
          <p:cNvPr id="2" name="Group 3"/>
          <p:cNvGrpSpPr>
            <a:grpSpLocks/>
          </p:cNvGrpSpPr>
          <p:nvPr/>
        </p:nvGrpSpPr>
        <p:grpSpPr bwMode="auto">
          <a:xfrm>
            <a:off x="1600200" y="1905305"/>
            <a:ext cx="1905000" cy="1447800"/>
            <a:chOff x="1152" y="1008"/>
            <a:chExt cx="1200" cy="912"/>
          </a:xfrm>
          <a:solidFill>
            <a:srgbClr val="00B050"/>
          </a:solidFill>
        </p:grpSpPr>
        <p:grpSp>
          <p:nvGrpSpPr>
            <p:cNvPr id="3" name="Group 4"/>
            <p:cNvGrpSpPr>
              <a:grpSpLocks/>
            </p:cNvGrpSpPr>
            <p:nvPr/>
          </p:nvGrpSpPr>
          <p:grpSpPr bwMode="auto">
            <a:xfrm>
              <a:off x="1152" y="1392"/>
              <a:ext cx="1200" cy="528"/>
              <a:chOff x="1152" y="960"/>
              <a:chExt cx="1200" cy="528"/>
            </a:xfrm>
            <a:grpFill/>
          </p:grpSpPr>
          <p:grpSp>
            <p:nvGrpSpPr>
              <p:cNvPr id="4" name="Group 5"/>
              <p:cNvGrpSpPr>
                <a:grpSpLocks/>
              </p:cNvGrpSpPr>
              <p:nvPr/>
            </p:nvGrpSpPr>
            <p:grpSpPr bwMode="auto">
              <a:xfrm>
                <a:off x="1152" y="1152"/>
                <a:ext cx="1200" cy="336"/>
                <a:chOff x="1152" y="1152"/>
                <a:chExt cx="1200" cy="336"/>
              </a:xfrm>
              <a:grpFill/>
            </p:grpSpPr>
            <p:sp>
              <p:nvSpPr>
                <p:cNvPr id="901126" name="Oval 6"/>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27" name="Oval 7"/>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28" name="Oval 8"/>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29" name="Oval 9"/>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5" name="Group 10"/>
              <p:cNvGrpSpPr>
                <a:grpSpLocks/>
              </p:cNvGrpSpPr>
              <p:nvPr/>
            </p:nvGrpSpPr>
            <p:grpSpPr bwMode="auto">
              <a:xfrm>
                <a:off x="1152" y="960"/>
                <a:ext cx="1200" cy="336"/>
                <a:chOff x="1152" y="1152"/>
                <a:chExt cx="1200" cy="336"/>
              </a:xfrm>
              <a:grpFill/>
            </p:grpSpPr>
            <p:sp>
              <p:nvSpPr>
                <p:cNvPr id="901131" name="Oval 11"/>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32" name="Oval 12"/>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33" name="Oval 13"/>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34" name="Oval 14"/>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nvGrpSpPr>
            <p:cNvPr id="6" name="Group 15"/>
            <p:cNvGrpSpPr>
              <a:grpSpLocks/>
            </p:cNvGrpSpPr>
            <p:nvPr/>
          </p:nvGrpSpPr>
          <p:grpSpPr bwMode="auto">
            <a:xfrm>
              <a:off x="1152" y="1008"/>
              <a:ext cx="1200" cy="528"/>
              <a:chOff x="1152" y="960"/>
              <a:chExt cx="1200" cy="528"/>
            </a:xfrm>
            <a:grpFill/>
          </p:grpSpPr>
          <p:grpSp>
            <p:nvGrpSpPr>
              <p:cNvPr id="7" name="Group 16"/>
              <p:cNvGrpSpPr>
                <a:grpSpLocks/>
              </p:cNvGrpSpPr>
              <p:nvPr/>
            </p:nvGrpSpPr>
            <p:grpSpPr bwMode="auto">
              <a:xfrm>
                <a:off x="1152" y="1152"/>
                <a:ext cx="1200" cy="336"/>
                <a:chOff x="1152" y="1152"/>
                <a:chExt cx="1200" cy="336"/>
              </a:xfrm>
              <a:grpFill/>
            </p:grpSpPr>
            <p:sp>
              <p:nvSpPr>
                <p:cNvPr id="901137" name="Oval 17"/>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38" name="Oval 18"/>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39" name="Oval 19"/>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40" name="Oval 20"/>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8" name="Group 21"/>
              <p:cNvGrpSpPr>
                <a:grpSpLocks/>
              </p:cNvGrpSpPr>
              <p:nvPr/>
            </p:nvGrpSpPr>
            <p:grpSpPr bwMode="auto">
              <a:xfrm>
                <a:off x="1152" y="960"/>
                <a:ext cx="1200" cy="336"/>
                <a:chOff x="1152" y="1152"/>
                <a:chExt cx="1200" cy="336"/>
              </a:xfrm>
              <a:grpFill/>
            </p:grpSpPr>
            <p:sp>
              <p:nvSpPr>
                <p:cNvPr id="901142" name="Oval 22"/>
                <p:cNvSpPr>
                  <a:spLocks noChangeArrowheads="1"/>
                </p:cNvSpPr>
                <p:nvPr/>
              </p:nvSpPr>
              <p:spPr bwMode="auto">
                <a:xfrm>
                  <a:off x="1152" y="1296"/>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43" name="Oval 23"/>
                <p:cNvSpPr>
                  <a:spLocks noChangeArrowheads="1"/>
                </p:cNvSpPr>
                <p:nvPr/>
              </p:nvSpPr>
              <p:spPr bwMode="auto">
                <a:xfrm>
                  <a:off x="1152" y="1248"/>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44" name="Oval 24"/>
                <p:cNvSpPr>
                  <a:spLocks noChangeArrowheads="1"/>
                </p:cNvSpPr>
                <p:nvPr/>
              </p:nvSpPr>
              <p:spPr bwMode="auto">
                <a:xfrm>
                  <a:off x="1152" y="1200"/>
                  <a:ext cx="1200" cy="192"/>
                </a:xfrm>
                <a:prstGeom prst="ellipse">
                  <a:avLst/>
                </a:prstGeom>
                <a:grpFill/>
                <a:ln w="25400">
                  <a:solidFill>
                    <a:schemeClr val="bg1"/>
                  </a:solidFill>
                  <a:round/>
                  <a:headEnd/>
                  <a:tailEnd/>
                </a:ln>
                <a:effectLst/>
              </p:spPr>
              <p:txBody>
                <a:bodyPr anchor="ctr">
                  <a:spAutoFit/>
                </a:bodyPr>
                <a:lstStyle/>
                <a:p>
                  <a:endParaRPr lang="en-US"/>
                </a:p>
              </p:txBody>
            </p:sp>
            <p:sp>
              <p:nvSpPr>
                <p:cNvPr id="901145" name="Oval 25"/>
                <p:cNvSpPr>
                  <a:spLocks noChangeArrowheads="1"/>
                </p:cNvSpPr>
                <p:nvPr/>
              </p:nvSpPr>
              <p:spPr bwMode="auto">
                <a:xfrm>
                  <a:off x="1152" y="1152"/>
                  <a:ext cx="1200" cy="192"/>
                </a:xfrm>
                <a:prstGeom prst="ellipse">
                  <a:avLst/>
                </a:prstGeom>
                <a:grpFill/>
                <a:ln w="25400">
                  <a:solidFill>
                    <a:schemeClr val="bg1"/>
                  </a:solidFill>
                  <a:round/>
                  <a:headEnd/>
                  <a:tailEnd/>
                </a:ln>
                <a:effectLst/>
              </p:spPr>
              <p:txBody>
                <a:bodyPr anchor="ctr">
                  <a:spAutoFit/>
                </a:bodyPr>
                <a:lstStyle/>
                <a:p>
                  <a:endParaRPr lang="en-US"/>
                </a:p>
              </p:txBody>
            </p:sp>
          </p:grpSp>
        </p:grpSp>
      </p:grpSp>
      <p:sp>
        <p:nvSpPr>
          <p:cNvPr id="901146" name="Text Box 26"/>
          <p:cNvSpPr txBox="1">
            <a:spLocks noChangeArrowheads="1"/>
          </p:cNvSpPr>
          <p:nvPr/>
        </p:nvSpPr>
        <p:spPr bwMode="auto">
          <a:xfrm>
            <a:off x="1219200" y="3810000"/>
            <a:ext cx="2541080" cy="523220"/>
          </a:xfrm>
          <a:prstGeom prst="rect">
            <a:avLst/>
          </a:prstGeom>
          <a:noFill/>
          <a:ln w="25400">
            <a:noFill/>
            <a:miter lim="800000"/>
            <a:headEnd/>
            <a:tailEnd/>
          </a:ln>
          <a:effectLst/>
        </p:spPr>
        <p:txBody>
          <a:bodyPr wrap="none">
            <a:spAutoFit/>
          </a:bodyPr>
          <a:lstStyle/>
          <a:p>
            <a:pPr algn="ctr"/>
            <a:r>
              <a:rPr lang="en-US" sz="2800" dirty="0" smtClean="0"/>
              <a:t>Original Database</a:t>
            </a:r>
            <a:endParaRPr lang="en-US" sz="2800" dirty="0"/>
          </a:p>
        </p:txBody>
      </p:sp>
      <p:sp>
        <p:nvSpPr>
          <p:cNvPr id="901147" name="Text Box 27"/>
          <p:cNvSpPr txBox="1">
            <a:spLocks noChangeArrowheads="1"/>
          </p:cNvSpPr>
          <p:nvPr/>
        </p:nvSpPr>
        <p:spPr bwMode="auto">
          <a:xfrm>
            <a:off x="5579921" y="3810000"/>
            <a:ext cx="2525050" cy="523220"/>
          </a:xfrm>
          <a:prstGeom prst="rect">
            <a:avLst/>
          </a:prstGeom>
          <a:noFill/>
          <a:ln w="25400">
            <a:noFill/>
            <a:miter lim="800000"/>
            <a:headEnd/>
            <a:tailEnd/>
          </a:ln>
          <a:effectLst/>
        </p:spPr>
        <p:txBody>
          <a:bodyPr wrap="none">
            <a:spAutoFit/>
          </a:bodyPr>
          <a:lstStyle/>
          <a:p>
            <a:pPr algn="ctr"/>
            <a:r>
              <a:rPr lang="en-US" sz="2800" dirty="0" smtClean="0"/>
              <a:t>Sanitized data set</a:t>
            </a:r>
            <a:endParaRPr lang="en-US" sz="2800" dirty="0"/>
          </a:p>
        </p:txBody>
      </p:sp>
      <p:grpSp>
        <p:nvGrpSpPr>
          <p:cNvPr id="9" name="Group 28"/>
          <p:cNvGrpSpPr>
            <a:grpSpLocks/>
          </p:cNvGrpSpPr>
          <p:nvPr/>
        </p:nvGrpSpPr>
        <p:grpSpPr bwMode="auto">
          <a:xfrm>
            <a:off x="6172200" y="1981200"/>
            <a:ext cx="1295400" cy="1066800"/>
            <a:chOff x="3648" y="960"/>
            <a:chExt cx="816" cy="672"/>
          </a:xfrm>
          <a:solidFill>
            <a:srgbClr val="FFFF00"/>
          </a:solidFill>
        </p:grpSpPr>
        <p:grpSp>
          <p:nvGrpSpPr>
            <p:cNvPr id="10" name="Group 29"/>
            <p:cNvGrpSpPr>
              <a:grpSpLocks/>
            </p:cNvGrpSpPr>
            <p:nvPr/>
          </p:nvGrpSpPr>
          <p:grpSpPr bwMode="auto">
            <a:xfrm>
              <a:off x="3648" y="1248"/>
              <a:ext cx="816" cy="384"/>
              <a:chOff x="3648" y="1248"/>
              <a:chExt cx="816" cy="384"/>
            </a:xfrm>
            <a:grpFill/>
          </p:grpSpPr>
          <p:sp>
            <p:nvSpPr>
              <p:cNvPr id="90115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0115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0115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11" name="Group 33"/>
            <p:cNvGrpSpPr>
              <a:grpSpLocks/>
            </p:cNvGrpSpPr>
            <p:nvPr/>
          </p:nvGrpSpPr>
          <p:grpSpPr bwMode="auto">
            <a:xfrm>
              <a:off x="3648" y="960"/>
              <a:ext cx="816" cy="384"/>
              <a:chOff x="3648" y="1248"/>
              <a:chExt cx="816" cy="384"/>
            </a:xfrm>
            <a:grpFill/>
          </p:grpSpPr>
          <p:sp>
            <p:nvSpPr>
              <p:cNvPr id="901154"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01155"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01156"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grpSp>
        <p:nvGrpSpPr>
          <p:cNvPr id="12" name="Group 37"/>
          <p:cNvGrpSpPr>
            <a:grpSpLocks/>
          </p:cNvGrpSpPr>
          <p:nvPr/>
        </p:nvGrpSpPr>
        <p:grpSpPr bwMode="auto">
          <a:xfrm>
            <a:off x="7086600" y="2514600"/>
            <a:ext cx="914400" cy="914400"/>
            <a:chOff x="4464" y="1680"/>
            <a:chExt cx="576" cy="576"/>
          </a:xfrm>
          <a:solidFill>
            <a:srgbClr val="0070C0"/>
          </a:solidFill>
        </p:grpSpPr>
        <p:sp>
          <p:nvSpPr>
            <p:cNvPr id="901158" name="Oval 38"/>
            <p:cNvSpPr>
              <a:spLocks noChangeArrowheads="1"/>
            </p:cNvSpPr>
            <p:nvPr/>
          </p:nvSpPr>
          <p:spPr bwMode="auto">
            <a:xfrm>
              <a:off x="4464" y="1680"/>
              <a:ext cx="576" cy="576"/>
            </a:xfrm>
            <a:prstGeom prst="ellipse">
              <a:avLst/>
            </a:prstGeom>
            <a:grpFill/>
            <a:ln w="25400">
              <a:solidFill>
                <a:srgbClr val="36BEC8"/>
              </a:solidFill>
              <a:round/>
              <a:headEnd/>
              <a:tailEnd/>
            </a:ln>
            <a:effectLst/>
          </p:spPr>
          <p:txBody>
            <a:bodyPr wrap="none" anchor="ctr">
              <a:spAutoFit/>
            </a:bodyPr>
            <a:lstStyle/>
            <a:p>
              <a:endParaRPr lang="en-US"/>
            </a:p>
          </p:txBody>
        </p:sp>
        <p:sp>
          <p:nvSpPr>
            <p:cNvPr id="901159" name="Text Box 39"/>
            <p:cNvSpPr txBox="1">
              <a:spLocks noChangeArrowheads="1"/>
            </p:cNvSpPr>
            <p:nvPr/>
          </p:nvSpPr>
          <p:spPr bwMode="auto">
            <a:xfrm>
              <a:off x="4655" y="1824"/>
              <a:ext cx="241" cy="304"/>
            </a:xfrm>
            <a:prstGeom prst="rect">
              <a:avLst/>
            </a:prstGeom>
            <a:grpFill/>
            <a:ln w="25400">
              <a:solidFill>
                <a:srgbClr val="36BEC8"/>
              </a:solidFill>
              <a:miter lim="800000"/>
              <a:headEnd/>
              <a:tailEnd/>
            </a:ln>
            <a:effectLst/>
          </p:spPr>
          <p:txBody>
            <a:bodyPr wrap="none">
              <a:spAutoFit/>
            </a:bodyPr>
            <a:lstStyle/>
            <a:p>
              <a:pPr algn="ctr"/>
              <a:r>
                <a:rPr lang="en-US" sz="2400" b="1">
                  <a:solidFill>
                    <a:schemeClr val="bg1"/>
                  </a:solidFill>
                </a:rPr>
                <a:t>?</a:t>
              </a:r>
            </a:p>
          </p:txBody>
        </p:sp>
      </p:grpSp>
      <p:sp>
        <p:nvSpPr>
          <p:cNvPr id="901160" name="Line 40"/>
          <p:cNvSpPr>
            <a:spLocks noChangeShapeType="1"/>
          </p:cNvSpPr>
          <p:nvPr/>
        </p:nvSpPr>
        <p:spPr bwMode="auto">
          <a:xfrm>
            <a:off x="4876800" y="1447800"/>
            <a:ext cx="0" cy="2362200"/>
          </a:xfrm>
          <a:prstGeom prst="line">
            <a:avLst/>
          </a:prstGeom>
          <a:noFill/>
          <a:ln w="57150">
            <a:solidFill>
              <a:schemeClr val="folHlink"/>
            </a:solidFill>
            <a:prstDash val="sysDot"/>
            <a:round/>
            <a:headEnd/>
            <a:tailEnd/>
          </a:ln>
          <a:effectLst/>
        </p:spPr>
        <p:txBody>
          <a:bodyPr>
            <a:spAutoFit/>
          </a:bodyPr>
          <a:lstStyle/>
          <a:p>
            <a:endParaRPr lang="en-US"/>
          </a:p>
        </p:txBody>
      </p:sp>
      <p:sp>
        <p:nvSpPr>
          <p:cNvPr id="901161" name="Rectangle 41"/>
          <p:cNvSpPr>
            <a:spLocks noChangeArrowheads="1"/>
          </p:cNvSpPr>
          <p:nvPr/>
        </p:nvSpPr>
        <p:spPr bwMode="auto">
          <a:xfrm>
            <a:off x="4343400" y="2209800"/>
            <a:ext cx="1066800" cy="762000"/>
          </a:xfrm>
          <a:prstGeom prst="rect">
            <a:avLst/>
          </a:prstGeom>
          <a:solidFill>
            <a:schemeClr val="tx1"/>
          </a:solidFill>
          <a:ln w="25400">
            <a:solidFill>
              <a:srgbClr val="0000C6"/>
            </a:solidFill>
            <a:miter lim="800000"/>
            <a:headEnd/>
            <a:tailEnd/>
          </a:ln>
          <a:effectLst/>
        </p:spPr>
        <p:txBody>
          <a:bodyPr anchor="ctr">
            <a:spAutoFit/>
          </a:bodyPr>
          <a:lstStyle/>
          <a:p>
            <a:endParaRPr lang="en-US"/>
          </a:p>
        </p:txBody>
      </p:sp>
      <p:sp>
        <p:nvSpPr>
          <p:cNvPr id="901162" name="Line 42"/>
          <p:cNvSpPr>
            <a:spLocks noChangeShapeType="1"/>
          </p:cNvSpPr>
          <p:nvPr/>
        </p:nvSpPr>
        <p:spPr bwMode="auto">
          <a:xfrm>
            <a:off x="3505200" y="2590800"/>
            <a:ext cx="838200" cy="0"/>
          </a:xfrm>
          <a:prstGeom prst="line">
            <a:avLst/>
          </a:prstGeom>
          <a:noFill/>
          <a:ln w="38100">
            <a:solidFill>
              <a:schemeClr val="tx1"/>
            </a:solidFill>
            <a:round/>
            <a:headEnd/>
            <a:tailEnd type="triangle" w="med" len="med"/>
          </a:ln>
          <a:effectLst/>
        </p:spPr>
        <p:txBody>
          <a:bodyPr>
            <a:spAutoFit/>
          </a:bodyPr>
          <a:lstStyle/>
          <a:p>
            <a:endParaRPr lang="en-US"/>
          </a:p>
        </p:txBody>
      </p:sp>
      <p:sp>
        <p:nvSpPr>
          <p:cNvPr id="901163" name="Line 43"/>
          <p:cNvSpPr>
            <a:spLocks noChangeShapeType="1"/>
          </p:cNvSpPr>
          <p:nvPr/>
        </p:nvSpPr>
        <p:spPr bwMode="auto">
          <a:xfrm>
            <a:off x="5410200" y="2590800"/>
            <a:ext cx="838200" cy="0"/>
          </a:xfrm>
          <a:prstGeom prst="line">
            <a:avLst/>
          </a:prstGeom>
          <a:noFill/>
          <a:ln w="38100">
            <a:solidFill>
              <a:schemeClr val="tx1"/>
            </a:solidFill>
            <a:round/>
            <a:headEnd/>
            <a:tailEnd type="triangle" w="med" len="med"/>
          </a:ln>
          <a:effectLst/>
        </p:spPr>
        <p:txBody>
          <a:bodyPr>
            <a:spAutoFit/>
          </a:bodyPr>
          <a:lstStyle/>
          <a:p>
            <a:endParaRPr lang="en-US"/>
          </a:p>
        </p:txBody>
      </p:sp>
      <p:sp>
        <p:nvSpPr>
          <p:cNvPr id="901164" name="Text Box 44"/>
          <p:cNvSpPr txBox="1">
            <a:spLocks noChangeArrowheads="1"/>
          </p:cNvSpPr>
          <p:nvPr/>
        </p:nvSpPr>
        <p:spPr bwMode="auto">
          <a:xfrm>
            <a:off x="4648224" y="2286000"/>
            <a:ext cx="457176" cy="646331"/>
          </a:xfrm>
          <a:prstGeom prst="rect">
            <a:avLst/>
          </a:prstGeom>
          <a:noFill/>
          <a:ln w="25400">
            <a:noFill/>
            <a:miter lim="800000"/>
            <a:headEnd/>
            <a:tailEnd/>
          </a:ln>
          <a:effectLst/>
        </p:spPr>
        <p:txBody>
          <a:bodyPr wrap="none">
            <a:spAutoFit/>
          </a:bodyPr>
          <a:lstStyle/>
          <a:p>
            <a:pPr algn="ctr"/>
            <a:r>
              <a:rPr lang="en-US" sz="3600" dirty="0" smtClean="0">
                <a:solidFill>
                  <a:schemeClr val="bg1"/>
                </a:solidFill>
                <a:latin typeface="+mj-lt"/>
              </a:rPr>
              <a:t>C</a:t>
            </a:r>
            <a:endParaRPr lang="en-US" sz="3600" dirty="0">
              <a:solidFill>
                <a:schemeClr val="bg1"/>
              </a:solidFill>
              <a:latin typeface="+mj-lt"/>
            </a:endParaRPr>
          </a:p>
        </p:txBody>
      </p:sp>
      <p:sp>
        <p:nvSpPr>
          <p:cNvPr id="51" name="Content Placeholder 2"/>
          <p:cNvSpPr>
            <a:spLocks noGrp="1"/>
          </p:cNvSpPr>
          <p:nvPr>
            <p:ph sz="quarter" idx="1"/>
          </p:nvPr>
        </p:nvSpPr>
        <p:spPr>
          <a:xfrm>
            <a:off x="457200" y="4578725"/>
            <a:ext cx="8229600" cy="1577030"/>
          </a:xfrm>
        </p:spPr>
        <p:txBody>
          <a:bodyPr>
            <a:noAutofit/>
          </a:bodyPr>
          <a:lstStyle/>
          <a:p>
            <a:r>
              <a:rPr lang="en-US" sz="2700" dirty="0" smtClean="0">
                <a:solidFill>
                  <a:schemeClr val="tx2"/>
                </a:solidFill>
              </a:rPr>
              <a:t>Census, financial, medical data</a:t>
            </a:r>
            <a:r>
              <a:rPr lang="en-US" sz="2700" dirty="0">
                <a:solidFill>
                  <a:schemeClr val="tx2"/>
                </a:solidFill>
              </a:rPr>
              <a:t>;</a:t>
            </a:r>
            <a:r>
              <a:rPr lang="en-US" sz="2700" dirty="0" smtClean="0">
                <a:solidFill>
                  <a:schemeClr val="tx2"/>
                </a:solidFill>
              </a:rPr>
              <a:t> OTC drug purchases; social networks; MOOCs data; call and text records; energy consumption; loan, advertising, and applicant data; ad clicks product correlations, query logs,…</a:t>
            </a:r>
          </a:p>
        </p:txBody>
      </p:sp>
    </p:spTree>
    <p:custDataLst>
      <p:tags r:id="rId1"/>
    </p:custDataLst>
    <p:extLst>
      <p:ext uri="{BB962C8B-B14F-4D97-AF65-F5344CB8AC3E}">
        <p14:creationId xmlns:p14="http://schemas.microsoft.com/office/powerpoint/2010/main" val="2222367944"/>
      </p:ext>
    </p:extLst>
  </p:cSld>
  <p:clrMapOvr>
    <a:masterClrMapping/>
  </p:clrMapOvr>
  <p:transition advTm="966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5" presetClass="exit" presetSubtype="10" fill="hold" grpId="0" nodeType="withEffect">
                                  <p:stCondLst>
                                    <p:cond delay="0"/>
                                  </p:stCondLst>
                                  <p:childTnLst>
                                    <p:animEffect transition="out" filter="checkerboard(across)">
                                      <p:cBhvr>
                                        <p:cTn id="9" dur="500"/>
                                        <p:tgtEl>
                                          <p:spTgt spid="901162"/>
                                        </p:tgtEl>
                                      </p:cBhvr>
                                    </p:animEffect>
                                    <p:set>
                                      <p:cBhvr>
                                        <p:cTn id="10" dur="1" fill="hold">
                                          <p:stCondLst>
                                            <p:cond delay="499"/>
                                          </p:stCondLst>
                                        </p:cTn>
                                        <p:tgtEl>
                                          <p:spTgt spid="901162"/>
                                        </p:tgtEl>
                                        <p:attrNameLst>
                                          <p:attrName>style.visibility</p:attrName>
                                        </p:attrNameLst>
                                      </p:cBhvr>
                                      <p:to>
                                        <p:strVal val="hidden"/>
                                      </p:to>
                                    </p:set>
                                  </p:childTnLst>
                                </p:cTn>
                              </p:par>
                              <p:par>
                                <p:cTn id="11" presetID="5" presetClass="exit" presetSubtype="10" fill="hold" grpId="0" nodeType="withEffect">
                                  <p:stCondLst>
                                    <p:cond delay="0"/>
                                  </p:stCondLst>
                                  <p:childTnLst>
                                    <p:animEffect transition="out" filter="checkerboard(across)">
                                      <p:cBhvr>
                                        <p:cTn id="12" dur="500"/>
                                        <p:tgtEl>
                                          <p:spTgt spid="901161"/>
                                        </p:tgtEl>
                                      </p:cBhvr>
                                    </p:animEffect>
                                    <p:set>
                                      <p:cBhvr>
                                        <p:cTn id="13" dur="1" fill="hold">
                                          <p:stCondLst>
                                            <p:cond delay="499"/>
                                          </p:stCondLst>
                                        </p:cTn>
                                        <p:tgtEl>
                                          <p:spTgt spid="901161"/>
                                        </p:tgtEl>
                                        <p:attrNameLst>
                                          <p:attrName>style.visibility</p:attrName>
                                        </p:attrNameLst>
                                      </p:cBhvr>
                                      <p:to>
                                        <p:strVal val="hidden"/>
                                      </p:to>
                                    </p:set>
                                  </p:childTnLst>
                                </p:cTn>
                              </p:par>
                              <p:par>
                                <p:cTn id="14" presetID="5" presetClass="exit" presetSubtype="10" fill="hold" grpId="0" nodeType="withEffect">
                                  <p:stCondLst>
                                    <p:cond delay="0"/>
                                  </p:stCondLst>
                                  <p:childTnLst>
                                    <p:animEffect transition="out" filter="checkerboard(across)">
                                      <p:cBhvr>
                                        <p:cTn id="15" dur="500"/>
                                        <p:tgtEl>
                                          <p:spTgt spid="901164"/>
                                        </p:tgtEl>
                                      </p:cBhvr>
                                    </p:animEffect>
                                    <p:set>
                                      <p:cBhvr>
                                        <p:cTn id="16" dur="1" fill="hold">
                                          <p:stCondLst>
                                            <p:cond delay="499"/>
                                          </p:stCondLst>
                                        </p:cTn>
                                        <p:tgtEl>
                                          <p:spTgt spid="901164"/>
                                        </p:tgtEl>
                                        <p:attrNameLst>
                                          <p:attrName>style.visibility</p:attrName>
                                        </p:attrNameLst>
                                      </p:cBhvr>
                                      <p:to>
                                        <p:strVal val="hidden"/>
                                      </p:to>
                                    </p:set>
                                  </p:childTnLst>
                                </p:cTn>
                              </p:par>
                              <p:par>
                                <p:cTn id="17" presetID="5" presetClass="exit" presetSubtype="10" fill="hold" grpId="0" nodeType="withEffect">
                                  <p:stCondLst>
                                    <p:cond delay="0"/>
                                  </p:stCondLst>
                                  <p:childTnLst>
                                    <p:animEffect transition="out" filter="checkerboard(across)">
                                      <p:cBhvr>
                                        <p:cTn id="18" dur="500"/>
                                        <p:tgtEl>
                                          <p:spTgt spid="901163"/>
                                        </p:tgtEl>
                                      </p:cBhvr>
                                    </p:animEffect>
                                    <p:set>
                                      <p:cBhvr>
                                        <p:cTn id="19" dur="1" fill="hold">
                                          <p:stCondLst>
                                            <p:cond delay="499"/>
                                          </p:stCondLst>
                                        </p:cTn>
                                        <p:tgtEl>
                                          <p:spTgt spid="90116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61" grpId="0" animBg="1"/>
      <p:bldP spid="901162" grpId="0" animBg="1"/>
      <p:bldP spid="901163" grpId="0" animBg="1"/>
      <p:bldP spid="901164" grpId="0"/>
      <p:bldP spid="5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Fundamental Law of Info Recovery</a:t>
            </a:r>
            <a:endParaRPr lang="en-US" sz="4800" dirty="0"/>
          </a:p>
        </p:txBody>
      </p:sp>
      <p:sp>
        <p:nvSpPr>
          <p:cNvPr id="3" name="Content Placeholder 2"/>
          <p:cNvSpPr>
            <a:spLocks noGrp="1"/>
          </p:cNvSpPr>
          <p:nvPr>
            <p:ph sz="quarter" idx="1"/>
          </p:nvPr>
        </p:nvSpPr>
        <p:spPr>
          <a:xfrm>
            <a:off x="457200" y="1219200"/>
            <a:ext cx="8229600" cy="5549180"/>
          </a:xfrm>
        </p:spPr>
        <p:txBody>
          <a:bodyPr>
            <a:normAutofit/>
          </a:bodyPr>
          <a:lstStyle/>
          <a:p>
            <a:pPr marL="0" indent="0">
              <a:buNone/>
            </a:pPr>
            <a:endParaRPr lang="en-US" sz="2800" dirty="0" smtClean="0"/>
          </a:p>
        </p:txBody>
      </p:sp>
      <p:grpSp>
        <p:nvGrpSpPr>
          <p:cNvPr id="4" name="Group 28"/>
          <p:cNvGrpSpPr>
            <a:grpSpLocks/>
          </p:cNvGrpSpPr>
          <p:nvPr/>
        </p:nvGrpSpPr>
        <p:grpSpPr bwMode="auto">
          <a:xfrm>
            <a:off x="1308515" y="304952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5" name="TextBox 14"/>
          <p:cNvSpPr txBox="1"/>
          <p:nvPr/>
        </p:nvSpPr>
        <p:spPr>
          <a:xfrm>
            <a:off x="2978205" y="3201315"/>
            <a:ext cx="5679760" cy="954107"/>
          </a:xfrm>
          <a:prstGeom prst="rect">
            <a:avLst/>
          </a:prstGeom>
          <a:noFill/>
        </p:spPr>
        <p:txBody>
          <a:bodyPr wrap="none" rtlCol="0">
            <a:spAutoFit/>
          </a:bodyPr>
          <a:lstStyle/>
          <a:p>
            <a:r>
              <a:rPr lang="en-US" sz="2800" dirty="0" smtClean="0">
                <a:solidFill>
                  <a:srgbClr val="FF0000"/>
                </a:solidFill>
              </a:rPr>
              <a:t>“Overly accurate” estimates of “too many” </a:t>
            </a:r>
          </a:p>
          <a:p>
            <a:pPr algn="ctr"/>
            <a:r>
              <a:rPr lang="en-US" sz="2800" dirty="0">
                <a:solidFill>
                  <a:srgbClr val="FF0000"/>
                </a:solidFill>
              </a:rPr>
              <a:t>s</a:t>
            </a:r>
            <a:r>
              <a:rPr lang="en-US" sz="2800" dirty="0" smtClean="0">
                <a:solidFill>
                  <a:srgbClr val="FF0000"/>
                </a:solidFill>
              </a:rPr>
              <a:t>tatistics is blatantly non-private</a:t>
            </a:r>
            <a:endParaRPr lang="en-US" sz="2800" dirty="0">
              <a:solidFill>
                <a:srgbClr val="FF0000"/>
              </a:solidFill>
            </a:endParaRPr>
          </a:p>
        </p:txBody>
      </p:sp>
      <p:sp>
        <p:nvSpPr>
          <p:cNvPr id="16" name="TextBox 15"/>
          <p:cNvSpPr txBox="1"/>
          <p:nvPr/>
        </p:nvSpPr>
        <p:spPr>
          <a:xfrm>
            <a:off x="632955" y="6388905"/>
            <a:ext cx="8189165" cy="369332"/>
          </a:xfrm>
          <a:prstGeom prst="rect">
            <a:avLst/>
          </a:prstGeom>
          <a:noFill/>
        </p:spPr>
        <p:txBody>
          <a:bodyPr wrap="none" rtlCol="0">
            <a:spAutoFit/>
          </a:bodyPr>
          <a:lstStyle/>
          <a:p>
            <a:r>
              <a:rPr lang="en-US" dirty="0" smtClean="0"/>
              <a:t>DinurNissim03; DworkMcSherryTalwar07; DworkYekhanin08, De12, MuthukrishnanNikolov12,…</a:t>
            </a:r>
            <a:endParaRPr lang="en-US" dirty="0"/>
          </a:p>
        </p:txBody>
      </p:sp>
    </p:spTree>
    <p:extLst>
      <p:ext uri="{BB962C8B-B14F-4D97-AF65-F5344CB8AC3E}">
        <p14:creationId xmlns:p14="http://schemas.microsoft.com/office/powerpoint/2010/main" val="2483700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err="1" smtClean="0"/>
              <a:t>Anonymization</a:t>
            </a:r>
            <a:r>
              <a:rPr lang="en-US" sz="4400" dirty="0"/>
              <a:t> </a:t>
            </a:r>
            <a:r>
              <a:rPr lang="en-US" sz="4400" dirty="0" smtClean="0"/>
              <a:t>(aka De-Identification)</a:t>
            </a:r>
            <a:endParaRPr lang="en-US" sz="4400" dirty="0"/>
          </a:p>
        </p:txBody>
      </p:sp>
      <p:sp>
        <p:nvSpPr>
          <p:cNvPr id="3" name="Content Placeholder 2"/>
          <p:cNvSpPr>
            <a:spLocks noGrp="1"/>
          </p:cNvSpPr>
          <p:nvPr>
            <p:ph sz="quarter" idx="1"/>
          </p:nvPr>
        </p:nvSpPr>
        <p:spPr/>
        <p:txBody>
          <a:bodyPr/>
          <a:lstStyle/>
          <a:p>
            <a:r>
              <a:rPr lang="en-US" dirty="0"/>
              <a:t>R</a:t>
            </a:r>
            <a:r>
              <a:rPr lang="en-US" dirty="0" smtClean="0"/>
              <a:t>emove “personally identifying information” </a:t>
            </a:r>
            <a:endParaRPr lang="en-US" dirty="0"/>
          </a:p>
        </p:txBody>
      </p:sp>
      <p:grpSp>
        <p:nvGrpSpPr>
          <p:cNvPr id="4" name="Group 28"/>
          <p:cNvGrpSpPr>
            <a:grpSpLocks/>
          </p:cNvGrpSpPr>
          <p:nvPr/>
        </p:nvGrpSpPr>
        <p:grpSpPr bwMode="auto">
          <a:xfrm>
            <a:off x="701355" y="1986995"/>
            <a:ext cx="1295400" cy="1066800"/>
            <a:chOff x="3648" y="960"/>
            <a:chExt cx="816" cy="672"/>
          </a:xfrm>
          <a:solidFill>
            <a:srgbClr val="FFFF00"/>
          </a:solidFill>
        </p:grpSpPr>
        <p:grpSp>
          <p:nvGrpSpPr>
            <p:cNvPr id="5" name="Group 29"/>
            <p:cNvGrpSpPr>
              <a:grpSpLocks/>
            </p:cNvGrpSpPr>
            <p:nvPr/>
          </p:nvGrpSpPr>
          <p:grpSpPr bwMode="auto">
            <a:xfrm>
              <a:off x="3648" y="1248"/>
              <a:ext cx="816" cy="384"/>
              <a:chOff x="3648" y="1248"/>
              <a:chExt cx="816" cy="384"/>
            </a:xfrm>
            <a:grpFill/>
          </p:grpSpPr>
          <p:sp>
            <p:nvSpPr>
              <p:cNvPr id="10" name="Oval 30"/>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1" name="Oval 31"/>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12" name="Oval 32"/>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nvGrpSpPr>
            <p:cNvPr id="6" name="Group 33"/>
            <p:cNvGrpSpPr>
              <a:grpSpLocks/>
            </p:cNvGrpSpPr>
            <p:nvPr/>
          </p:nvGrpSpPr>
          <p:grpSpPr bwMode="auto">
            <a:xfrm>
              <a:off x="3648" y="960"/>
              <a:ext cx="816" cy="384"/>
              <a:chOff x="3648" y="1248"/>
              <a:chExt cx="816" cy="384"/>
            </a:xfrm>
            <a:grpFill/>
          </p:grpSpPr>
          <p:sp>
            <p:nvSpPr>
              <p:cNvPr id="7" name="Oval 34"/>
              <p:cNvSpPr>
                <a:spLocks noChangeArrowheads="1"/>
              </p:cNvSpPr>
              <p:nvPr/>
            </p:nvSpPr>
            <p:spPr bwMode="auto">
              <a:xfrm>
                <a:off x="3648" y="1440"/>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8" name="Oval 35"/>
              <p:cNvSpPr>
                <a:spLocks noChangeArrowheads="1"/>
              </p:cNvSpPr>
              <p:nvPr/>
            </p:nvSpPr>
            <p:spPr bwMode="auto">
              <a:xfrm>
                <a:off x="3648" y="1344"/>
                <a:ext cx="816" cy="192"/>
              </a:xfrm>
              <a:prstGeom prst="ellipse">
                <a:avLst/>
              </a:prstGeom>
              <a:grpFill/>
              <a:ln w="25400">
                <a:solidFill>
                  <a:schemeClr val="bg1"/>
                </a:solidFill>
                <a:round/>
                <a:headEnd/>
                <a:tailEnd/>
              </a:ln>
              <a:effectLst/>
            </p:spPr>
            <p:txBody>
              <a:bodyPr anchor="ctr">
                <a:spAutoFit/>
              </a:bodyPr>
              <a:lstStyle/>
              <a:p>
                <a:endParaRPr lang="en-US"/>
              </a:p>
            </p:txBody>
          </p:sp>
          <p:sp>
            <p:nvSpPr>
              <p:cNvPr id="9" name="Oval 36"/>
              <p:cNvSpPr>
                <a:spLocks noChangeArrowheads="1"/>
              </p:cNvSpPr>
              <p:nvPr/>
            </p:nvSpPr>
            <p:spPr bwMode="auto">
              <a:xfrm>
                <a:off x="3648" y="1248"/>
                <a:ext cx="816" cy="192"/>
              </a:xfrm>
              <a:prstGeom prst="ellipse">
                <a:avLst/>
              </a:prstGeom>
              <a:grpFill/>
              <a:ln w="25400">
                <a:solidFill>
                  <a:schemeClr val="bg1"/>
                </a:solidFill>
                <a:round/>
                <a:headEnd/>
                <a:tailEnd/>
              </a:ln>
              <a:effectLst/>
            </p:spPr>
            <p:txBody>
              <a:bodyPr anchor="ctr">
                <a:spAutoFit/>
              </a:bodyPr>
              <a:lstStyle/>
              <a:p>
                <a:endParaRPr lang="en-US"/>
              </a:p>
            </p:txBody>
          </p:sp>
        </p:grpSp>
      </p:grpSp>
      <p:sp>
        <p:nvSpPr>
          <p:cNvPr id="14" name="Oval 13"/>
          <p:cNvSpPr/>
          <p:nvPr/>
        </p:nvSpPr>
        <p:spPr>
          <a:xfrm>
            <a:off x="-1651390" y="3505810"/>
            <a:ext cx="12598570" cy="174467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Name sex DOB zip symptoms previous admissions medications</a:t>
            </a:r>
            <a:r>
              <a:rPr lang="en-US" sz="2400" dirty="0">
                <a:solidFill>
                  <a:schemeClr val="tx1"/>
                </a:solidFill>
              </a:rPr>
              <a:t> </a:t>
            </a:r>
            <a:r>
              <a:rPr lang="en-US" sz="2400" dirty="0" smtClean="0">
                <a:solidFill>
                  <a:schemeClr val="tx1"/>
                </a:solidFill>
              </a:rPr>
              <a:t>family history …</a:t>
            </a:r>
            <a:endParaRPr lang="en-US" sz="2400" dirty="0">
              <a:solidFill>
                <a:schemeClr val="tx1"/>
              </a:solidFill>
            </a:endParaRPr>
          </a:p>
        </p:txBody>
      </p:sp>
    </p:spTree>
    <p:extLst>
      <p:ext uri="{BB962C8B-B14F-4D97-AF65-F5344CB8AC3E}">
        <p14:creationId xmlns:p14="http://schemas.microsoft.com/office/powerpoint/2010/main" val="72968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FIRSTCYNTHIA@YFUTMJSFUVWYY57I" val="3666"/>
</p:tagLst>
</file>

<file path=ppt/tags/tag2.xml><?xml version="1.0" encoding="utf-8"?>
<p:tagLst xmlns:a="http://schemas.openxmlformats.org/drawingml/2006/main" xmlns:r="http://schemas.openxmlformats.org/officeDocument/2006/relationships" xmlns:p="http://schemas.openxmlformats.org/presentationml/2006/main">
  <p:tag name="HIDDENFONTSHAPE" val="true"/>
</p:tagLst>
</file>

<file path=ppt/tags/tag3.xml><?xml version="1.0" encoding="utf-8"?>
<p:tagLst xmlns:a="http://schemas.openxmlformats.org/drawingml/2006/main" xmlns:r="http://schemas.openxmlformats.org/officeDocument/2006/relationships" xmlns:p="http://schemas.openxmlformats.org/presentationml/2006/main">
  <p:tag name="TIMING" val="|1|3|3.5|1.4"/>
</p:tagLst>
</file>

<file path=ppt/tags/tag4.xml><?xml version="1.0" encoding="utf-8"?>
<p:tagLst xmlns:a="http://schemas.openxmlformats.org/drawingml/2006/main" xmlns:r="http://schemas.openxmlformats.org/officeDocument/2006/relationships" xmlns:p="http://schemas.openxmlformats.org/presentationml/2006/main">
  <p:tag name="TIMING" val="|8.2|4.7"/>
</p:tagLst>
</file>

<file path=ppt/tags/tag5.xml><?xml version="1.0" encoding="utf-8"?>
<p:tagLst xmlns:a="http://schemas.openxmlformats.org/drawingml/2006/main" xmlns:r="http://schemas.openxmlformats.org/officeDocument/2006/relationships" xmlns:p="http://schemas.openxmlformats.org/presentationml/2006/main">
  <p:tag name="TIMING" val="|8.2|4.7"/>
</p:tagLst>
</file>

<file path=ppt/tags/tag6.xml><?xml version="1.0" encoding="utf-8"?>
<p:tagLst xmlns:a="http://schemas.openxmlformats.org/drawingml/2006/main" xmlns:r="http://schemas.openxmlformats.org/officeDocument/2006/relationships" xmlns:p="http://schemas.openxmlformats.org/presentationml/2006/main">
  <p:tag name="TIMING" val="|8.2|4.7"/>
</p:tagLst>
</file>

<file path=ppt/tags/tag7.xml><?xml version="1.0" encoding="utf-8"?>
<p:tagLst xmlns:a="http://schemas.openxmlformats.org/drawingml/2006/main" xmlns:r="http://schemas.openxmlformats.org/officeDocument/2006/relationships" xmlns:p="http://schemas.openxmlformats.org/presentationml/2006/main">
  <p:tag name="TIMING" val="|8.2|4.7"/>
</p:tagLst>
</file>

<file path=ppt/tags/tag8.xml><?xml version="1.0" encoding="utf-8"?>
<p:tagLst xmlns:a="http://schemas.openxmlformats.org/drawingml/2006/main" xmlns:r="http://schemas.openxmlformats.org/officeDocument/2006/relationships" xmlns:p="http://schemas.openxmlformats.org/presentationml/2006/main">
  <p:tag name="TIMING" val="|8.2|4.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ustom 3">
      <a:majorFont>
        <a:latin typeface="Arial Narrow"/>
        <a:ea typeface=""/>
        <a:cs typeface=""/>
      </a:majorFont>
      <a:minorFont>
        <a:latin typeface="Arial Narrow"/>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51417</TotalTime>
  <Words>3108</Words>
  <Application>Microsoft Office PowerPoint</Application>
  <PresentationFormat>On-screen Show (4:3)</PresentationFormat>
  <Paragraphs>438</Paragraphs>
  <Slides>46</Slides>
  <Notes>26</Notes>
  <HiddenSlides>6</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46</vt:i4>
      </vt:variant>
    </vt:vector>
  </HeadingPairs>
  <TitlesOfParts>
    <vt:vector size="62" baseType="lpstr">
      <vt:lpstr>CMSY10</vt:lpstr>
      <vt:lpstr>Wingdings</vt:lpstr>
      <vt:lpstr>CMMI7</vt:lpstr>
      <vt:lpstr>Arial Narrow</vt:lpstr>
      <vt:lpstr>CMR7</vt:lpstr>
      <vt:lpstr>Cambria Math</vt:lpstr>
      <vt:lpstr>CMR10</vt:lpstr>
      <vt:lpstr>Calibri</vt:lpstr>
      <vt:lpstr>CMMI10</vt:lpstr>
      <vt:lpstr>CMSY10</vt:lpstr>
      <vt:lpstr>CMSY7</vt:lpstr>
      <vt:lpstr>Wingdings 3</vt:lpstr>
      <vt:lpstr>CMR5</vt:lpstr>
      <vt:lpstr>Mistral</vt:lpstr>
      <vt:lpstr>CMEX10</vt:lpstr>
      <vt:lpstr>Origin</vt:lpstr>
      <vt:lpstr>The State of the Art</vt:lpstr>
      <vt:lpstr>Pre-Modern Cryptography</vt:lpstr>
      <vt:lpstr>Modern Cryptography</vt:lpstr>
      <vt:lpstr>Modern Cryptography</vt:lpstr>
      <vt:lpstr>No Algorithm?</vt:lpstr>
      <vt:lpstr>Provably No Algorithm?</vt:lpstr>
      <vt:lpstr>The Privacy Dream</vt:lpstr>
      <vt:lpstr>Fundamental Law of Info Recovery</vt:lpstr>
      <vt:lpstr>Anonymization (aka De-Identification)</vt:lpstr>
      <vt:lpstr>Anonymization (aka De-Identification)</vt:lpstr>
      <vt:lpstr>Anonymization (aka De-Identification)</vt:lpstr>
      <vt:lpstr>Anonymization (aka De-Identification)</vt:lpstr>
      <vt:lpstr>William Weld’s Medical Records </vt:lpstr>
      <vt:lpstr>William Weld’s Medical Records</vt:lpstr>
      <vt:lpstr>Anonymization (aka De-Identification)</vt:lpstr>
      <vt:lpstr>Anonymization (aka De-Identification)</vt:lpstr>
      <vt:lpstr>PowerPoint Presentation</vt:lpstr>
      <vt:lpstr>PowerPoint Presentation</vt:lpstr>
      <vt:lpstr>Re-ID Not the Only Worry</vt:lpstr>
      <vt:lpstr>Culprit: Diverse Background Info</vt:lpstr>
      <vt:lpstr>Billing for Targeted Advertisements</vt:lpstr>
      <vt:lpstr>Product Recommendations</vt:lpstr>
      <vt:lpstr>GWAS Statistics </vt:lpstr>
      <vt:lpstr>Culprit: Diverse Background Info</vt:lpstr>
      <vt:lpstr>Culprit: Diverse Background Info</vt:lpstr>
      <vt:lpstr>How Should We Approach Privacy?</vt:lpstr>
      <vt:lpstr>How Should We Approach Privacy?</vt:lpstr>
      <vt:lpstr>How Should We Approach Privacy?</vt:lpstr>
      <vt:lpstr>Useful Databases that Teach</vt:lpstr>
      <vt:lpstr>Useful Databases that Teach</vt:lpstr>
      <vt:lpstr>Useful Databases that Teach</vt:lpstr>
      <vt:lpstr>Differential Privacy  [D.,McSherry,Nissim,Smith ‘06] </vt:lpstr>
      <vt:lpstr>Differential Privacy  [D.,McSherry,Nissim,Smith ‘06] </vt:lpstr>
      <vt:lpstr>Differential Privacy  [D.,McSherry,Nissim,Smith ‘06] </vt:lpstr>
      <vt:lpstr>Differential Privacy  [D.,McSherry,Nissim,Smith ‘06] </vt:lpstr>
      <vt:lpstr>Differential Privacy  [D.,McSherry,Nissim,Smith ‘06] </vt:lpstr>
      <vt:lpstr>Differential Privacy</vt:lpstr>
      <vt:lpstr>Recall: Fundamental Law </vt:lpstr>
      <vt:lpstr>Answer Only Questions Asked</vt:lpstr>
      <vt:lpstr>Intuition</vt:lpstr>
      <vt:lpstr>Intuition</vt:lpstr>
      <vt:lpstr>Not a Panacea</vt:lpstr>
      <vt:lpstr>Challenge: The Meaning of Loss</vt:lpstr>
      <vt:lpstr>Policy Recommendation</vt:lpstr>
      <vt:lpstr>“Just a Few”?</vt:lpstr>
      <vt:lpstr>Fundamental Law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Ad Omnia Approach to Defining and Achieving Private Data Analysis</dc:title>
  <dc:creator>Cynthia Dwork</dc:creator>
  <cp:lastModifiedBy>Cynthia Dwork</cp:lastModifiedBy>
  <cp:revision>1432</cp:revision>
  <cp:lastPrinted>2013-08-01T12:14:24Z</cp:lastPrinted>
  <dcterms:created xsi:type="dcterms:W3CDTF">2007-08-06T16:56:23Z</dcterms:created>
  <dcterms:modified xsi:type="dcterms:W3CDTF">2014-03-03T13:40:34Z</dcterms:modified>
</cp:coreProperties>
</file>