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4"/>
  </p:notesMasterIdLst>
  <p:handoutMasterIdLst>
    <p:handoutMasterId r:id="rId5"/>
  </p:handoutMasterIdLst>
  <p:sldIdLst>
    <p:sldId id="473" r:id="rId2"/>
    <p:sldId id="555" r:id="rId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prnPr prnWhat="notes"/>
  <p:clrMru>
    <a:srgbClr val="FF66FF"/>
    <a:srgbClr val="4C4C4C"/>
    <a:srgbClr val="666666"/>
    <a:srgbClr val="191919"/>
    <a:srgbClr val="E7E7E7"/>
    <a:srgbClr val="DADADA"/>
    <a:srgbClr val="C3C3C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SorterView">
  <p:normalViewPr>
    <p:restoredLeft sz="15620"/>
    <p:restoredTop sz="73269" autoAdjust="0"/>
  </p:normalViewPr>
  <p:slideViewPr>
    <p:cSldViewPr snapToGrid="0" snapToObjects="1">
      <p:cViewPr>
        <p:scale>
          <a:sx n="105" d="100"/>
          <a:sy n="105" d="100"/>
        </p:scale>
        <p:origin x="-1168" y="-8"/>
      </p:cViewPr>
      <p:guideLst>
        <p:guide orient="horz" pos="2160"/>
        <p:guide pos="2880"/>
      </p:guideLst>
    </p:cSldViewPr>
  </p:slideViewPr>
  <p:notesTextViewPr>
    <p:cViewPr>
      <p:scale>
        <a:sx n="100" d="100"/>
        <a:sy n="100" d="100"/>
      </p:scale>
      <p:origin x="0" y="0"/>
    </p:cViewPr>
  </p:notesTextViewPr>
  <p:sorterViewPr>
    <p:cViewPr>
      <p:scale>
        <a:sx n="125" d="100"/>
        <a:sy n="125" d="100"/>
      </p:scale>
      <p:origin x="0" y="0"/>
    </p:cViewPr>
  </p:sorter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notesMaster" Target="notesMasters/notesMaster1.xml"/><Relationship Id="rId5" Type="http://schemas.openxmlformats.org/officeDocument/2006/relationships/handoutMaster" Target="handoutMasters/handoutMaster1.xml"/><Relationship Id="rId6" Type="http://schemas.openxmlformats.org/officeDocument/2006/relationships/printerSettings" Target="printerSettings/printerSettings1.bin"/><Relationship Id="rId7" Type="http://schemas.openxmlformats.org/officeDocument/2006/relationships/presProps" Target="presProps.xml"/><Relationship Id="rId8" Type="http://schemas.openxmlformats.org/officeDocument/2006/relationships/viewProps" Target="viewProps.xml"/><Relationship Id="rId9" Type="http://schemas.openxmlformats.org/officeDocument/2006/relationships/theme" Target="theme/theme1.xml"/><Relationship Id="rId10"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3E324122-27AB-2C44-B8C4-9B790E847B55}" type="datetimeFigureOut">
              <a:rPr lang="en-US" smtClean="0"/>
              <a:t>3/3/14</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7E9116DA-666B-A547-ADDC-A315542DD6D5}" type="slidenum">
              <a:rPr lang="en-US" smtClean="0"/>
              <a:t>‹#›</a:t>
            </a:fld>
            <a:endParaRPr lang="en-US"/>
          </a:p>
        </p:txBody>
      </p:sp>
    </p:spTree>
    <p:extLst>
      <p:ext uri="{BB962C8B-B14F-4D97-AF65-F5344CB8AC3E}">
        <p14:creationId xmlns:p14="http://schemas.microsoft.com/office/powerpoint/2010/main" val="232883760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E68B1C9-ED07-5A43-AB0F-D2D1C3EF6BDE}" type="datetimeFigureOut">
              <a:rPr lang="en-US" smtClean="0"/>
              <a:t>3/3/14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6A9B800-CA0A-AB4F-8F91-A5B3B85D6DA2}" type="slidenum">
              <a:rPr lang="en-US" smtClean="0"/>
              <a:t>‹#›</a:t>
            </a:fld>
            <a:endParaRPr lang="en-US"/>
          </a:p>
        </p:txBody>
      </p:sp>
    </p:spTree>
    <p:extLst>
      <p:ext uri="{BB962C8B-B14F-4D97-AF65-F5344CB8AC3E}">
        <p14:creationId xmlns:p14="http://schemas.microsoft.com/office/powerpoint/2010/main" val="1480297443"/>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When it comes to health data, trust begins with the doctor patient relationship. Without that trust, patients will not give useful information and may risk poor treatment. The patient needs to make his data transparent to physicians and hospitals. What is not transparent are all the places where the data may go. This is important because it is difficult to establish harm when data sharing is hidden.</a:t>
            </a:r>
          </a:p>
          <a:p>
            <a:endParaRPr lang="en-US" dirty="0" smtClean="0"/>
          </a:p>
          <a:p>
            <a:r>
              <a:rPr lang="en-US" dirty="0" smtClean="0"/>
              <a:t>Using publicly available information acquired through breach notices and FOIA requests, we begin to track all the places a typical, but hypothetical patient's data may go.  </a:t>
            </a:r>
            <a:r>
              <a:rPr lang="en-US" dirty="0" err="1" smtClean="0"/>
              <a:t>thedatamap.org</a:t>
            </a:r>
            <a:r>
              <a:rPr lang="en-US" dirty="0" smtClean="0"/>
              <a:t> shows our progress so far.  .  Each node represents a category of </a:t>
            </a:r>
            <a:r>
              <a:rPr lang="en-US" dirty="0" err="1" smtClean="0"/>
              <a:t>entites</a:t>
            </a:r>
            <a:r>
              <a:rPr lang="en-US" dirty="0" smtClean="0"/>
              <a:t> (e.g., companies and agencies) and the lines between them represent documented flows of personal health information.  If the line is dashed, the information is shared without explicit personal identity.  If the line is solid, the explicit name of the person is shared. You may click on any node to see actual names of entities and links to evidence of sharing depicted by edges of the node.</a:t>
            </a:r>
          </a:p>
          <a:p>
            <a:endParaRPr lang="en-US" dirty="0" smtClean="0"/>
          </a:p>
        </p:txBody>
      </p:sp>
      <p:sp>
        <p:nvSpPr>
          <p:cNvPr id="4" name="Slide Number Placeholder 3"/>
          <p:cNvSpPr>
            <a:spLocks noGrp="1"/>
          </p:cNvSpPr>
          <p:nvPr>
            <p:ph type="sldNum" sz="quarter" idx="10"/>
          </p:nvPr>
        </p:nvSpPr>
        <p:spPr/>
        <p:txBody>
          <a:bodyPr/>
          <a:lstStyle/>
          <a:p>
            <a:fld id="{B6A9B800-CA0A-AB4F-8F91-A5B3B85D6DA2}" type="slidenum">
              <a:rPr lang="en-US" smtClean="0"/>
              <a:t>1</a:t>
            </a:fld>
            <a:endParaRPr lang="en-US"/>
          </a:p>
        </p:txBody>
      </p:sp>
    </p:spTree>
    <p:extLst>
      <p:ext uri="{BB962C8B-B14F-4D97-AF65-F5344CB8AC3E}">
        <p14:creationId xmlns:p14="http://schemas.microsoft.com/office/powerpoint/2010/main" val="340331294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What is surprising about the image is the number of entities and some of the relationships.  </a:t>
            </a:r>
          </a:p>
          <a:p>
            <a:endParaRPr lang="en-US" dirty="0" smtClean="0"/>
          </a:p>
          <a:p>
            <a:r>
              <a:rPr lang="en-US" dirty="0" smtClean="0"/>
              <a:t>Another surprise is that of the hundreds of flows of personal health data documented on </a:t>
            </a:r>
            <a:r>
              <a:rPr lang="en-US" dirty="0" err="1" smtClean="0"/>
              <a:t>thedatamap,only</a:t>
            </a:r>
            <a:r>
              <a:rPr lang="en-US" dirty="0" smtClean="0"/>
              <a:t> half are actually covered by HIPAA.  Most or all of the same data are available elsewhere, and not necessarily under any regime.  This becomes important in understanding and assessing risks and remedies. A recipient of the data in the case study may have many other sources on which to link the data than those described. </a:t>
            </a:r>
          </a:p>
        </p:txBody>
      </p:sp>
      <p:sp>
        <p:nvSpPr>
          <p:cNvPr id="4" name="Slide Number Placeholder 3"/>
          <p:cNvSpPr>
            <a:spLocks noGrp="1"/>
          </p:cNvSpPr>
          <p:nvPr>
            <p:ph type="sldNum" sz="quarter" idx="10"/>
          </p:nvPr>
        </p:nvSpPr>
        <p:spPr/>
        <p:txBody>
          <a:bodyPr/>
          <a:lstStyle/>
          <a:p>
            <a:fld id="{B6A9B800-CA0A-AB4F-8F91-A5B3B85D6DA2}" type="slidenum">
              <a:rPr lang="en-US" smtClean="0"/>
              <a:t>2</a:t>
            </a:fld>
            <a:endParaRPr lang="en-US"/>
          </a:p>
        </p:txBody>
      </p:sp>
    </p:spTree>
    <p:extLst>
      <p:ext uri="{BB962C8B-B14F-4D97-AF65-F5344CB8AC3E}">
        <p14:creationId xmlns:p14="http://schemas.microsoft.com/office/powerpoint/2010/main" val="340331294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8D2B8E6-FB7E-9B45-87A3-9A6543174D3A}" type="datetimeFigureOut">
              <a:rPr lang="en-US" smtClean="0"/>
              <a:t>3/3/14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24162122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8D2B8E6-FB7E-9B45-87A3-9A6543174D3A}" type="datetimeFigureOut">
              <a:rPr lang="en-US" smtClean="0"/>
              <a:t>3/3/14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24200628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8D2B8E6-FB7E-9B45-87A3-9A6543174D3A}" type="datetimeFigureOut">
              <a:rPr lang="en-US" smtClean="0"/>
              <a:t>3/3/14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37945617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8D2B8E6-FB7E-9B45-87A3-9A6543174D3A}" type="datetimeFigureOut">
              <a:rPr lang="en-US" smtClean="0"/>
              <a:t>3/3/14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61419992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8D2B8E6-FB7E-9B45-87A3-9A6543174D3A}" type="datetimeFigureOut">
              <a:rPr lang="en-US" smtClean="0"/>
              <a:t>3/3/14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428402699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8D2B8E6-FB7E-9B45-87A3-9A6543174D3A}" type="datetimeFigureOut">
              <a:rPr lang="en-US" smtClean="0"/>
              <a:t>3/3/14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22398900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8D2B8E6-FB7E-9B45-87A3-9A6543174D3A}" type="datetimeFigureOut">
              <a:rPr lang="en-US" smtClean="0"/>
              <a:t>3/3/14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13131871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8D2B8E6-FB7E-9B45-87A3-9A6543174D3A}" type="datetimeFigureOut">
              <a:rPr lang="en-US" smtClean="0"/>
              <a:t>3/3/14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38879356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D2B8E6-FB7E-9B45-87A3-9A6543174D3A}" type="datetimeFigureOut">
              <a:rPr lang="en-US" smtClean="0"/>
              <a:t>3/3/14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36780865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8D2B8E6-FB7E-9B45-87A3-9A6543174D3A}" type="datetimeFigureOut">
              <a:rPr lang="en-US" smtClean="0"/>
              <a:t>3/3/14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153647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8D2B8E6-FB7E-9B45-87A3-9A6543174D3A}" type="datetimeFigureOut">
              <a:rPr lang="en-US" smtClean="0"/>
              <a:t>3/3/14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B6F45FA-2DAD-8F45-B290-CA66FDAE6F86}" type="slidenum">
              <a:rPr lang="en-US" smtClean="0"/>
              <a:t>‹#›</a:t>
            </a:fld>
            <a:endParaRPr lang="en-US"/>
          </a:p>
        </p:txBody>
      </p:sp>
    </p:spTree>
    <p:extLst>
      <p:ext uri="{BB962C8B-B14F-4D97-AF65-F5344CB8AC3E}">
        <p14:creationId xmlns:p14="http://schemas.microsoft.com/office/powerpoint/2010/main" val="2987962132"/>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8D2B8E6-FB7E-9B45-87A3-9A6543174D3A}" type="datetimeFigureOut">
              <a:rPr lang="en-US" smtClean="0"/>
              <a:t>3/3/14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B6F45FA-2DAD-8F45-B290-CA66FDAE6F86}" type="slidenum">
              <a:rPr lang="en-US" smtClean="0"/>
              <a:t>‹#›</a:t>
            </a:fld>
            <a:endParaRPr lang="en-US"/>
          </a:p>
        </p:txBody>
      </p:sp>
    </p:spTree>
    <p:extLst>
      <p:ext uri="{BB962C8B-B14F-4D97-AF65-F5344CB8AC3E}">
        <p14:creationId xmlns:p14="http://schemas.microsoft.com/office/powerpoint/2010/main" val="228923966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269" name="Straight Arrow Connector 268"/>
          <p:cNvCxnSpPr>
            <a:stCxn id="1423" idx="3"/>
            <a:endCxn id="266" idx="7"/>
          </p:cNvCxnSpPr>
          <p:nvPr/>
        </p:nvCxnSpPr>
        <p:spPr>
          <a:xfrm flipH="1">
            <a:off x="1741668" y="418468"/>
            <a:ext cx="2786006" cy="4419507"/>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9" name="Straight Arrow Connector 228"/>
          <p:cNvCxnSpPr>
            <a:stCxn id="227" idx="6"/>
            <a:endCxn id="1423" idx="2"/>
          </p:cNvCxnSpPr>
          <p:nvPr/>
        </p:nvCxnSpPr>
        <p:spPr>
          <a:xfrm flipV="1">
            <a:off x="980359" y="353810"/>
            <a:ext cx="3520533" cy="124303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3" name="Straight Arrow Connector 192"/>
          <p:cNvCxnSpPr>
            <a:stCxn id="1423" idx="4"/>
            <a:endCxn id="191" idx="1"/>
          </p:cNvCxnSpPr>
          <p:nvPr/>
        </p:nvCxnSpPr>
        <p:spPr>
          <a:xfrm>
            <a:off x="4592332" y="445250"/>
            <a:ext cx="1250546" cy="1553264"/>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8" name="Straight Arrow Connector 177"/>
          <p:cNvCxnSpPr>
            <a:stCxn id="1423" idx="3"/>
            <a:endCxn id="175" idx="7"/>
          </p:cNvCxnSpPr>
          <p:nvPr/>
        </p:nvCxnSpPr>
        <p:spPr>
          <a:xfrm flipH="1">
            <a:off x="3606184" y="418468"/>
            <a:ext cx="921490" cy="1153529"/>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9" name="Straight Arrow Connector 178"/>
          <p:cNvCxnSpPr>
            <a:stCxn id="822" idx="7"/>
            <a:endCxn id="175" idx="3"/>
          </p:cNvCxnSpPr>
          <p:nvPr/>
        </p:nvCxnSpPr>
        <p:spPr>
          <a:xfrm flipV="1">
            <a:off x="2695830" y="1660046"/>
            <a:ext cx="813504" cy="900301"/>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2" name="Straight Arrow Connector 161"/>
          <p:cNvCxnSpPr>
            <a:stCxn id="157" idx="4"/>
            <a:endCxn id="822" idx="0"/>
          </p:cNvCxnSpPr>
          <p:nvPr/>
        </p:nvCxnSpPr>
        <p:spPr>
          <a:xfrm>
            <a:off x="2518382" y="962398"/>
            <a:ext cx="93393" cy="1563132"/>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1" name="Straight Arrow Connector 160"/>
          <p:cNvCxnSpPr>
            <a:stCxn id="860" idx="0"/>
            <a:endCxn id="1452" idx="4"/>
          </p:cNvCxnSpPr>
          <p:nvPr/>
        </p:nvCxnSpPr>
        <p:spPr>
          <a:xfrm flipV="1">
            <a:off x="3833113" y="927731"/>
            <a:ext cx="1877303" cy="474680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5" name="Straight Arrow Connector 154"/>
          <p:cNvCxnSpPr>
            <a:stCxn id="1452" idx="2"/>
            <a:endCxn id="1392" idx="6"/>
          </p:cNvCxnSpPr>
          <p:nvPr/>
        </p:nvCxnSpPr>
        <p:spPr>
          <a:xfrm flipH="1">
            <a:off x="4703813" y="865471"/>
            <a:ext cx="938120" cy="15759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1" name="Straight Arrow Connector 150"/>
          <p:cNvCxnSpPr>
            <a:stCxn id="895" idx="7"/>
            <a:endCxn id="1452" idx="4"/>
          </p:cNvCxnSpPr>
          <p:nvPr/>
        </p:nvCxnSpPr>
        <p:spPr>
          <a:xfrm flipV="1">
            <a:off x="2570559" y="927731"/>
            <a:ext cx="3139857" cy="430968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18" name="Straight Arrow Connector 1517"/>
          <p:cNvCxnSpPr>
            <a:stCxn id="1423" idx="3"/>
            <a:endCxn id="1516" idx="6"/>
          </p:cNvCxnSpPr>
          <p:nvPr/>
        </p:nvCxnSpPr>
        <p:spPr>
          <a:xfrm flipH="1">
            <a:off x="2493273" y="418468"/>
            <a:ext cx="2034401" cy="395074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45" name="Straight Arrow Connector 1544"/>
          <p:cNvCxnSpPr>
            <a:stCxn id="1369" idx="6"/>
            <a:endCxn id="1101" idx="1"/>
          </p:cNvCxnSpPr>
          <p:nvPr/>
        </p:nvCxnSpPr>
        <p:spPr>
          <a:xfrm>
            <a:off x="4657950" y="1969556"/>
            <a:ext cx="3221920" cy="1539406"/>
          </a:xfrm>
          <a:prstGeom prst="straightConnector1">
            <a:avLst/>
          </a:prstGeom>
          <a:ln w="12700">
            <a:solidFill>
              <a:schemeClr val="bg1">
                <a:lumMod val="65000"/>
              </a:schemeClr>
            </a:solidFill>
            <a:prstDash val="solid"/>
            <a:headEnd type="non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8" name="Straight Arrow Connector 117"/>
          <p:cNvCxnSpPr>
            <a:stCxn id="1219" idx="2"/>
            <a:endCxn id="1452" idx="6"/>
          </p:cNvCxnSpPr>
          <p:nvPr/>
        </p:nvCxnSpPr>
        <p:spPr>
          <a:xfrm flipH="1">
            <a:off x="5778899" y="460610"/>
            <a:ext cx="1101909" cy="404861"/>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04" name="Straight Arrow Connector 103"/>
          <p:cNvCxnSpPr>
            <a:stCxn id="1452" idx="2"/>
            <a:endCxn id="822" idx="7"/>
          </p:cNvCxnSpPr>
          <p:nvPr/>
        </p:nvCxnSpPr>
        <p:spPr>
          <a:xfrm flipH="1">
            <a:off x="2695830" y="865471"/>
            <a:ext cx="2946103" cy="169487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71" name="Straight Arrow Connector 70"/>
          <p:cNvCxnSpPr>
            <a:stCxn id="1423" idx="6"/>
            <a:endCxn id="1219" idx="1"/>
          </p:cNvCxnSpPr>
          <p:nvPr/>
        </p:nvCxnSpPr>
        <p:spPr>
          <a:xfrm>
            <a:off x="4683772" y="353810"/>
            <a:ext cx="2231853" cy="22745"/>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9" name="Straight Arrow Connector 28"/>
          <p:cNvCxnSpPr>
            <a:stCxn id="1423" idx="5"/>
            <a:endCxn id="1175" idx="1"/>
          </p:cNvCxnSpPr>
          <p:nvPr/>
        </p:nvCxnSpPr>
        <p:spPr>
          <a:xfrm>
            <a:off x="4656990" y="418468"/>
            <a:ext cx="2178252" cy="1925640"/>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647" name="Straight Arrow Connector 646"/>
          <p:cNvCxnSpPr>
            <a:stCxn id="1423" idx="4"/>
            <a:endCxn id="924" idx="0"/>
          </p:cNvCxnSpPr>
          <p:nvPr/>
        </p:nvCxnSpPr>
        <p:spPr>
          <a:xfrm>
            <a:off x="4592332" y="445250"/>
            <a:ext cx="2684272" cy="6010367"/>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1" name="Straight Arrow Connector 200"/>
          <p:cNvCxnSpPr>
            <a:stCxn id="1423" idx="4"/>
            <a:endCxn id="913" idx="0"/>
          </p:cNvCxnSpPr>
          <p:nvPr/>
        </p:nvCxnSpPr>
        <p:spPr>
          <a:xfrm flipH="1">
            <a:off x="3622016" y="445250"/>
            <a:ext cx="970316" cy="4125827"/>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84" name="Straight Arrow Connector 383"/>
          <p:cNvCxnSpPr>
            <a:stCxn id="1423" idx="4"/>
            <a:endCxn id="895" idx="0"/>
          </p:cNvCxnSpPr>
          <p:nvPr/>
        </p:nvCxnSpPr>
        <p:spPr>
          <a:xfrm flipH="1">
            <a:off x="2522134" y="445250"/>
            <a:ext cx="2070198" cy="477393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67" name="Straight Arrow Connector 66"/>
          <p:cNvCxnSpPr>
            <a:stCxn id="1423" idx="3"/>
            <a:endCxn id="822" idx="0"/>
          </p:cNvCxnSpPr>
          <p:nvPr/>
        </p:nvCxnSpPr>
        <p:spPr>
          <a:xfrm flipH="1">
            <a:off x="2611775" y="418468"/>
            <a:ext cx="1915899" cy="2107062"/>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625" name="Straight Arrow Connector 624"/>
          <p:cNvCxnSpPr>
            <a:stCxn id="255" idx="6"/>
            <a:endCxn id="1423" idx="2"/>
          </p:cNvCxnSpPr>
          <p:nvPr/>
        </p:nvCxnSpPr>
        <p:spPr>
          <a:xfrm flipV="1">
            <a:off x="449432" y="353810"/>
            <a:ext cx="4051460" cy="1790042"/>
          </a:xfrm>
          <a:prstGeom prst="straightConnector1">
            <a:avLst/>
          </a:prstGeom>
          <a:ln w="12700">
            <a:solidFill>
              <a:schemeClr val="bg1">
                <a:lumMod val="65000"/>
              </a:schemeClr>
            </a:solidFill>
            <a:prstDash val="solid"/>
            <a:headEnd type="triangle" w="med" len="lg"/>
            <a:tailEnd type="none" w="med" len="lg"/>
          </a:ln>
          <a:effectLst/>
        </p:spPr>
        <p:style>
          <a:lnRef idx="2">
            <a:schemeClr val="accent1"/>
          </a:lnRef>
          <a:fillRef idx="0">
            <a:schemeClr val="accent1"/>
          </a:fillRef>
          <a:effectRef idx="1">
            <a:schemeClr val="accent1"/>
          </a:effectRef>
          <a:fontRef idx="minor">
            <a:schemeClr val="tx1"/>
          </a:fontRef>
        </p:style>
      </p:cxnSp>
      <p:cxnSp>
        <p:nvCxnSpPr>
          <p:cNvPr id="75" name="Straight Arrow Connector 74"/>
          <p:cNvCxnSpPr>
            <a:stCxn id="1423" idx="3"/>
            <a:endCxn id="614" idx="7"/>
          </p:cNvCxnSpPr>
          <p:nvPr/>
        </p:nvCxnSpPr>
        <p:spPr>
          <a:xfrm flipH="1">
            <a:off x="665234" y="418468"/>
            <a:ext cx="3862440" cy="3455468"/>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43" name="Straight Arrow Connector 342"/>
          <p:cNvCxnSpPr>
            <a:stCxn id="1423" idx="2"/>
            <a:endCxn id="606" idx="7"/>
          </p:cNvCxnSpPr>
          <p:nvPr/>
        </p:nvCxnSpPr>
        <p:spPr>
          <a:xfrm flipH="1">
            <a:off x="854016" y="353810"/>
            <a:ext cx="3646876" cy="2061508"/>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3" name="Straight Arrow Connector 172"/>
          <p:cNvCxnSpPr>
            <a:stCxn id="1423" idx="4"/>
            <a:endCxn id="581" idx="6"/>
          </p:cNvCxnSpPr>
          <p:nvPr/>
        </p:nvCxnSpPr>
        <p:spPr>
          <a:xfrm flipH="1">
            <a:off x="972472" y="445250"/>
            <a:ext cx="3619860" cy="4994693"/>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58" name="Straight Arrow Connector 57"/>
          <p:cNvCxnSpPr>
            <a:stCxn id="1423" idx="2"/>
            <a:endCxn id="31" idx="6"/>
          </p:cNvCxnSpPr>
          <p:nvPr/>
        </p:nvCxnSpPr>
        <p:spPr>
          <a:xfrm flipH="1" flipV="1">
            <a:off x="949747" y="305615"/>
            <a:ext cx="3551145" cy="48195"/>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63" name="Straight Arrow Connector 62"/>
          <p:cNvCxnSpPr>
            <a:stCxn id="1423" idx="3"/>
            <a:endCxn id="744" idx="7"/>
          </p:cNvCxnSpPr>
          <p:nvPr/>
        </p:nvCxnSpPr>
        <p:spPr>
          <a:xfrm flipH="1">
            <a:off x="1779720" y="418468"/>
            <a:ext cx="2747954" cy="5856282"/>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874" name="Straight Arrow Connector 873"/>
          <p:cNvCxnSpPr>
            <a:stCxn id="620" idx="7"/>
            <a:endCxn id="1423" idx="3"/>
          </p:cNvCxnSpPr>
          <p:nvPr/>
        </p:nvCxnSpPr>
        <p:spPr>
          <a:xfrm flipV="1">
            <a:off x="1538503" y="418468"/>
            <a:ext cx="2989171" cy="286955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88" name="Straight Arrow Connector 1387"/>
          <p:cNvCxnSpPr>
            <a:stCxn id="1349" idx="2"/>
            <a:endCxn id="1369" idx="5"/>
          </p:cNvCxnSpPr>
          <p:nvPr/>
        </p:nvCxnSpPr>
        <p:spPr>
          <a:xfrm flipH="1" flipV="1">
            <a:off x="4637892" y="2013580"/>
            <a:ext cx="245842" cy="389729"/>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2" name="Straight Arrow Connector 171"/>
          <p:cNvCxnSpPr>
            <a:stCxn id="1369" idx="6"/>
            <a:endCxn id="1219" idx="2"/>
          </p:cNvCxnSpPr>
          <p:nvPr/>
        </p:nvCxnSpPr>
        <p:spPr>
          <a:xfrm flipV="1">
            <a:off x="4657950" y="460610"/>
            <a:ext cx="2222858" cy="150894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13" name="Straight Arrow Connector 312"/>
          <p:cNvCxnSpPr>
            <a:stCxn id="1369" idx="2"/>
            <a:endCxn id="822" idx="6"/>
          </p:cNvCxnSpPr>
          <p:nvPr/>
        </p:nvCxnSpPr>
        <p:spPr>
          <a:xfrm flipH="1">
            <a:off x="2730647" y="1969556"/>
            <a:ext cx="1790337" cy="67484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84" name="Straight Arrow Connector 183"/>
          <p:cNvCxnSpPr>
            <a:stCxn id="1369" idx="0"/>
            <a:endCxn id="1392" idx="4"/>
          </p:cNvCxnSpPr>
          <p:nvPr/>
        </p:nvCxnSpPr>
        <p:spPr>
          <a:xfrm flipV="1">
            <a:off x="4589467" y="1114503"/>
            <a:ext cx="22906" cy="79279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6" name="Straight Arrow Connector 155"/>
          <p:cNvCxnSpPr>
            <a:stCxn id="1349" idx="7"/>
            <a:endCxn id="1219" idx="3"/>
          </p:cNvCxnSpPr>
          <p:nvPr/>
        </p:nvCxnSpPr>
        <p:spPr>
          <a:xfrm flipV="1">
            <a:off x="5000642" y="544665"/>
            <a:ext cx="1914983" cy="1814619"/>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19" name="Straight Arrow Connector 1318"/>
          <p:cNvCxnSpPr>
            <a:stCxn id="1349" idx="2"/>
            <a:endCxn id="822" idx="6"/>
          </p:cNvCxnSpPr>
          <p:nvPr/>
        </p:nvCxnSpPr>
        <p:spPr>
          <a:xfrm flipH="1">
            <a:off x="2730647" y="2403309"/>
            <a:ext cx="2153087" cy="24109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22" name="Straight Arrow Connector 1321"/>
          <p:cNvCxnSpPr>
            <a:stCxn id="1349" idx="0"/>
            <a:endCxn id="1392" idx="5"/>
          </p:cNvCxnSpPr>
          <p:nvPr/>
        </p:nvCxnSpPr>
        <p:spPr>
          <a:xfrm flipH="1" flipV="1">
            <a:off x="4677031" y="1087721"/>
            <a:ext cx="275186" cy="1253327"/>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9" name="Straight Arrow Connector 168"/>
          <p:cNvCxnSpPr>
            <a:stCxn id="1219" idx="3"/>
            <a:endCxn id="895" idx="6"/>
          </p:cNvCxnSpPr>
          <p:nvPr/>
        </p:nvCxnSpPr>
        <p:spPr>
          <a:xfrm flipH="1">
            <a:off x="2590617" y="544665"/>
            <a:ext cx="4325008" cy="4736779"/>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93" name="Straight Arrow Connector 92"/>
          <p:cNvCxnSpPr>
            <a:stCxn id="1219" idx="2"/>
            <a:endCxn id="822" idx="7"/>
          </p:cNvCxnSpPr>
          <p:nvPr/>
        </p:nvCxnSpPr>
        <p:spPr>
          <a:xfrm flipH="1">
            <a:off x="2695830" y="460610"/>
            <a:ext cx="4184978" cy="2099737"/>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42" name="Straight Arrow Connector 141"/>
          <p:cNvCxnSpPr>
            <a:stCxn id="1392" idx="7"/>
            <a:endCxn id="1219" idx="2"/>
          </p:cNvCxnSpPr>
          <p:nvPr/>
        </p:nvCxnSpPr>
        <p:spPr>
          <a:xfrm flipV="1">
            <a:off x="4677031" y="460610"/>
            <a:ext cx="2203777" cy="497795"/>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0" name="Straight Arrow Connector 159"/>
          <p:cNvCxnSpPr>
            <a:stCxn id="1219" idx="5"/>
            <a:endCxn id="1192" idx="1"/>
          </p:cNvCxnSpPr>
          <p:nvPr/>
        </p:nvCxnSpPr>
        <p:spPr>
          <a:xfrm>
            <a:off x="7083735" y="544665"/>
            <a:ext cx="1521536" cy="2429207"/>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83" name="Straight Arrow Connector 182"/>
          <p:cNvCxnSpPr>
            <a:stCxn id="1190" idx="1"/>
            <a:endCxn id="1219" idx="5"/>
          </p:cNvCxnSpPr>
          <p:nvPr/>
        </p:nvCxnSpPr>
        <p:spPr>
          <a:xfrm flipH="1" flipV="1">
            <a:off x="7083735" y="544665"/>
            <a:ext cx="1682607" cy="294926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70" name="Straight Arrow Connector 1169"/>
          <p:cNvCxnSpPr>
            <a:stCxn id="1219" idx="4"/>
            <a:endCxn id="1175" idx="0"/>
          </p:cNvCxnSpPr>
          <p:nvPr/>
        </p:nvCxnSpPr>
        <p:spPr>
          <a:xfrm flipH="1">
            <a:off x="6899900" y="579482"/>
            <a:ext cx="99780" cy="1737844"/>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0" name="Straight Arrow Connector 149"/>
          <p:cNvCxnSpPr>
            <a:stCxn id="1219" idx="5"/>
            <a:endCxn id="1156" idx="1"/>
          </p:cNvCxnSpPr>
          <p:nvPr/>
        </p:nvCxnSpPr>
        <p:spPr>
          <a:xfrm>
            <a:off x="7083735" y="544665"/>
            <a:ext cx="1321589" cy="3876686"/>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0" name="Straight Arrow Connector 189"/>
          <p:cNvCxnSpPr>
            <a:stCxn id="1219" idx="5"/>
            <a:endCxn id="1101" idx="0"/>
          </p:cNvCxnSpPr>
          <p:nvPr/>
        </p:nvCxnSpPr>
        <p:spPr>
          <a:xfrm>
            <a:off x="7083735" y="544665"/>
            <a:ext cx="860793" cy="2937515"/>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6" name="Straight Arrow Connector 175"/>
          <p:cNvCxnSpPr>
            <a:stCxn id="1219" idx="4"/>
            <a:endCxn id="941" idx="7"/>
          </p:cNvCxnSpPr>
          <p:nvPr/>
        </p:nvCxnSpPr>
        <p:spPr>
          <a:xfrm flipH="1">
            <a:off x="5491357" y="579482"/>
            <a:ext cx="1508323" cy="3013519"/>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86" name="Straight Arrow Connector 185"/>
          <p:cNvCxnSpPr>
            <a:stCxn id="1219" idx="3"/>
            <a:endCxn id="913" idx="7"/>
          </p:cNvCxnSpPr>
          <p:nvPr/>
        </p:nvCxnSpPr>
        <p:spPr>
          <a:xfrm flipH="1">
            <a:off x="3686674" y="544665"/>
            <a:ext cx="3228951" cy="4053194"/>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7" name="Straight Arrow Connector 196"/>
          <p:cNvCxnSpPr>
            <a:stCxn id="860" idx="7"/>
            <a:endCxn id="1219" idx="3"/>
          </p:cNvCxnSpPr>
          <p:nvPr/>
        </p:nvCxnSpPr>
        <p:spPr>
          <a:xfrm flipV="1">
            <a:off x="3897771" y="544665"/>
            <a:ext cx="3017854" cy="5156651"/>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451" name="Straight Arrow Connector 450"/>
          <p:cNvCxnSpPr>
            <a:stCxn id="1219" idx="4"/>
            <a:endCxn id="938" idx="7"/>
          </p:cNvCxnSpPr>
          <p:nvPr/>
        </p:nvCxnSpPr>
        <p:spPr>
          <a:xfrm flipH="1">
            <a:off x="5836023" y="579482"/>
            <a:ext cx="1163657" cy="413397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3" name="Straight Arrow Connector 152"/>
          <p:cNvCxnSpPr>
            <a:stCxn id="1198" idx="1"/>
            <a:endCxn id="1219" idx="6"/>
          </p:cNvCxnSpPr>
          <p:nvPr/>
        </p:nvCxnSpPr>
        <p:spPr>
          <a:xfrm flipH="1" flipV="1">
            <a:off x="7118552" y="460610"/>
            <a:ext cx="1465068" cy="71582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3" name="Straight Arrow Connector 162"/>
          <p:cNvCxnSpPr>
            <a:stCxn id="1219" idx="6"/>
            <a:endCxn id="1195" idx="2"/>
          </p:cNvCxnSpPr>
          <p:nvPr/>
        </p:nvCxnSpPr>
        <p:spPr>
          <a:xfrm>
            <a:off x="7118552" y="460610"/>
            <a:ext cx="1454498" cy="1657440"/>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4" name="Straight Arrow Connector 193"/>
          <p:cNvCxnSpPr>
            <a:endCxn id="1217" idx="1"/>
          </p:cNvCxnSpPr>
          <p:nvPr/>
        </p:nvCxnSpPr>
        <p:spPr>
          <a:xfrm>
            <a:off x="7142533" y="445250"/>
            <a:ext cx="1220041" cy="99356"/>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9" name="Straight Arrow Connector 138"/>
          <p:cNvCxnSpPr>
            <a:stCxn id="967" idx="0"/>
            <a:endCxn id="1219" idx="4"/>
          </p:cNvCxnSpPr>
          <p:nvPr/>
        </p:nvCxnSpPr>
        <p:spPr>
          <a:xfrm flipH="1" flipV="1">
            <a:off x="6999680" y="579482"/>
            <a:ext cx="959940" cy="4942901"/>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79" name="Straight Arrow Connector 78"/>
          <p:cNvCxnSpPr>
            <a:stCxn id="1175" idx="3"/>
            <a:endCxn id="1150" idx="7"/>
          </p:cNvCxnSpPr>
          <p:nvPr/>
        </p:nvCxnSpPr>
        <p:spPr>
          <a:xfrm flipH="1">
            <a:off x="6107422" y="2473424"/>
            <a:ext cx="727820" cy="532659"/>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6" name="Straight Arrow Connector 25"/>
          <p:cNvCxnSpPr>
            <a:stCxn id="1175" idx="5"/>
            <a:endCxn id="967" idx="1"/>
          </p:cNvCxnSpPr>
          <p:nvPr/>
        </p:nvCxnSpPr>
        <p:spPr>
          <a:xfrm>
            <a:off x="6964558" y="2473424"/>
            <a:ext cx="930404" cy="3075741"/>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0" name="Straight Arrow Connector 109"/>
          <p:cNvCxnSpPr>
            <a:stCxn id="1175" idx="4"/>
            <a:endCxn id="999" idx="0"/>
          </p:cNvCxnSpPr>
          <p:nvPr/>
        </p:nvCxnSpPr>
        <p:spPr>
          <a:xfrm>
            <a:off x="6899900" y="2500206"/>
            <a:ext cx="139377" cy="2072020"/>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7" name="Straight Arrow Connector 136"/>
          <p:cNvCxnSpPr>
            <a:stCxn id="1175" idx="2"/>
            <a:endCxn id="1392" idx="6"/>
          </p:cNvCxnSpPr>
          <p:nvPr/>
        </p:nvCxnSpPr>
        <p:spPr>
          <a:xfrm flipH="1" flipV="1">
            <a:off x="4703813" y="1023063"/>
            <a:ext cx="2104647" cy="138570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43" name="Straight Arrow Connector 142"/>
          <p:cNvCxnSpPr>
            <a:stCxn id="1150" idx="2"/>
            <a:endCxn id="822" idx="6"/>
          </p:cNvCxnSpPr>
          <p:nvPr/>
        </p:nvCxnSpPr>
        <p:spPr>
          <a:xfrm flipH="1" flipV="1">
            <a:off x="2730647" y="2644402"/>
            <a:ext cx="3259867" cy="40570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37" name="Straight Arrow Connector 236"/>
          <p:cNvCxnSpPr>
            <a:stCxn id="1101" idx="4"/>
            <a:endCxn id="996" idx="1"/>
          </p:cNvCxnSpPr>
          <p:nvPr/>
        </p:nvCxnSpPr>
        <p:spPr>
          <a:xfrm>
            <a:off x="7944528" y="3665060"/>
            <a:ext cx="231179" cy="1346041"/>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3" name="Straight Arrow Connector 222"/>
          <p:cNvCxnSpPr>
            <a:stCxn id="941" idx="6"/>
            <a:endCxn id="1101" idx="2"/>
          </p:cNvCxnSpPr>
          <p:nvPr/>
        </p:nvCxnSpPr>
        <p:spPr>
          <a:xfrm flipV="1">
            <a:off x="5526174" y="3573620"/>
            <a:ext cx="2326914" cy="103436"/>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494" name="Straight Arrow Connector 493"/>
          <p:cNvCxnSpPr>
            <a:stCxn id="1101" idx="4"/>
            <a:endCxn id="924" idx="0"/>
          </p:cNvCxnSpPr>
          <p:nvPr/>
        </p:nvCxnSpPr>
        <p:spPr>
          <a:xfrm flipH="1">
            <a:off x="7276604" y="3665060"/>
            <a:ext cx="667924" cy="2790557"/>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30" name="Straight Arrow Connector 229"/>
          <p:cNvCxnSpPr>
            <a:stCxn id="1101" idx="3"/>
            <a:endCxn id="913" idx="6"/>
          </p:cNvCxnSpPr>
          <p:nvPr/>
        </p:nvCxnSpPr>
        <p:spPr>
          <a:xfrm flipH="1">
            <a:off x="3713456" y="3638278"/>
            <a:ext cx="4166414" cy="1024239"/>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501" name="Straight Arrow Connector 500"/>
          <p:cNvCxnSpPr>
            <a:stCxn id="941" idx="6"/>
            <a:endCxn id="996" idx="2"/>
          </p:cNvCxnSpPr>
          <p:nvPr/>
        </p:nvCxnSpPr>
        <p:spPr>
          <a:xfrm>
            <a:off x="5526174" y="3677056"/>
            <a:ext cx="2629475" cy="1378070"/>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498" name="Straight Arrow Connector 497"/>
          <p:cNvCxnSpPr>
            <a:stCxn id="941" idx="5"/>
            <a:endCxn id="924" idx="1"/>
          </p:cNvCxnSpPr>
          <p:nvPr/>
        </p:nvCxnSpPr>
        <p:spPr>
          <a:xfrm>
            <a:off x="5491357" y="3761111"/>
            <a:ext cx="1736822" cy="2712742"/>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506" name="Straight Arrow Connector 505"/>
          <p:cNvCxnSpPr>
            <a:stCxn id="941" idx="4"/>
            <a:endCxn id="921" idx="0"/>
          </p:cNvCxnSpPr>
          <p:nvPr/>
        </p:nvCxnSpPr>
        <p:spPr>
          <a:xfrm flipH="1">
            <a:off x="4382425" y="3795928"/>
            <a:ext cx="1024877" cy="2584335"/>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6" name="Straight Arrow Connector 225"/>
          <p:cNvCxnSpPr>
            <a:stCxn id="941" idx="3"/>
            <a:endCxn id="913" idx="7"/>
          </p:cNvCxnSpPr>
          <p:nvPr/>
        </p:nvCxnSpPr>
        <p:spPr>
          <a:xfrm flipH="1">
            <a:off x="3686674" y="3761111"/>
            <a:ext cx="1636573" cy="836748"/>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0" name="Straight Arrow Connector 219"/>
          <p:cNvCxnSpPr>
            <a:stCxn id="941" idx="3"/>
            <a:endCxn id="860" idx="6"/>
          </p:cNvCxnSpPr>
          <p:nvPr/>
        </p:nvCxnSpPr>
        <p:spPr>
          <a:xfrm flipH="1">
            <a:off x="3924553" y="3761111"/>
            <a:ext cx="1398694" cy="2004863"/>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20" name="Straight Arrow Connector 319"/>
          <p:cNvCxnSpPr>
            <a:stCxn id="941" idx="1"/>
            <a:endCxn id="822" idx="6"/>
          </p:cNvCxnSpPr>
          <p:nvPr/>
        </p:nvCxnSpPr>
        <p:spPr>
          <a:xfrm flipH="1" flipV="1">
            <a:off x="2730647" y="2644402"/>
            <a:ext cx="2592600" cy="948599"/>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16" name="Straight Arrow Connector 315"/>
          <p:cNvCxnSpPr>
            <a:stCxn id="941" idx="2"/>
            <a:endCxn id="614" idx="6"/>
          </p:cNvCxnSpPr>
          <p:nvPr/>
        </p:nvCxnSpPr>
        <p:spPr>
          <a:xfrm flipH="1">
            <a:off x="685292" y="3677056"/>
            <a:ext cx="4603138" cy="242140"/>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36" name="Straight Arrow Connector 335"/>
          <p:cNvCxnSpPr>
            <a:stCxn id="941" idx="2"/>
            <a:endCxn id="606" idx="6"/>
          </p:cNvCxnSpPr>
          <p:nvPr/>
        </p:nvCxnSpPr>
        <p:spPr>
          <a:xfrm flipH="1" flipV="1">
            <a:off x="874074" y="2459343"/>
            <a:ext cx="4414356" cy="1217713"/>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07" name="Straight Arrow Connector 106"/>
          <p:cNvCxnSpPr>
            <a:stCxn id="941" idx="5"/>
            <a:endCxn id="999" idx="1"/>
          </p:cNvCxnSpPr>
          <p:nvPr/>
        </p:nvCxnSpPr>
        <p:spPr>
          <a:xfrm>
            <a:off x="5491357" y="3761111"/>
            <a:ext cx="1500551" cy="829351"/>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447" name="Straight Arrow Connector 446"/>
          <p:cNvCxnSpPr>
            <a:stCxn id="941" idx="5"/>
            <a:endCxn id="938" idx="0"/>
          </p:cNvCxnSpPr>
          <p:nvPr/>
        </p:nvCxnSpPr>
        <p:spPr>
          <a:xfrm>
            <a:off x="5491357" y="3761111"/>
            <a:ext cx="296241" cy="934107"/>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5" name="Straight Arrow Connector 164"/>
          <p:cNvCxnSpPr>
            <a:stCxn id="822" idx="5"/>
            <a:endCxn id="913" idx="1"/>
          </p:cNvCxnSpPr>
          <p:nvPr/>
        </p:nvCxnSpPr>
        <p:spPr>
          <a:xfrm>
            <a:off x="2695830" y="2728457"/>
            <a:ext cx="861528" cy="1869402"/>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52" name="Straight Arrow Connector 351"/>
          <p:cNvCxnSpPr>
            <a:stCxn id="913" idx="6"/>
            <a:endCxn id="967" idx="1"/>
          </p:cNvCxnSpPr>
          <p:nvPr/>
        </p:nvCxnSpPr>
        <p:spPr>
          <a:xfrm>
            <a:off x="3713456" y="4662517"/>
            <a:ext cx="4181506" cy="886648"/>
          </a:xfrm>
          <a:prstGeom prst="straightConnector1">
            <a:avLst/>
          </a:prstGeom>
          <a:ln w="12700">
            <a:solidFill>
              <a:schemeClr val="bg1">
                <a:lumMod val="65000"/>
              </a:schemeClr>
            </a:solidFill>
            <a:prstDash val="lgDash"/>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85" name="Straight Arrow Connector 384"/>
          <p:cNvCxnSpPr>
            <a:stCxn id="860" idx="1"/>
            <a:endCxn id="895" idx="5"/>
          </p:cNvCxnSpPr>
          <p:nvPr/>
        </p:nvCxnSpPr>
        <p:spPr>
          <a:xfrm flipH="1" flipV="1">
            <a:off x="2570559" y="5325468"/>
            <a:ext cx="1197896" cy="37584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1" name="Straight Arrow Connector 210"/>
          <p:cNvCxnSpPr>
            <a:stCxn id="860" idx="0"/>
            <a:endCxn id="822" idx="4"/>
          </p:cNvCxnSpPr>
          <p:nvPr/>
        </p:nvCxnSpPr>
        <p:spPr>
          <a:xfrm flipH="1" flipV="1">
            <a:off x="2611775" y="2763274"/>
            <a:ext cx="1221338" cy="2911260"/>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48" name="Straight Arrow Connector 347"/>
          <p:cNvCxnSpPr>
            <a:stCxn id="860" idx="6"/>
            <a:endCxn id="967" idx="2"/>
          </p:cNvCxnSpPr>
          <p:nvPr/>
        </p:nvCxnSpPr>
        <p:spPr>
          <a:xfrm flipV="1">
            <a:off x="3924553" y="5613823"/>
            <a:ext cx="3943627" cy="152151"/>
          </a:xfrm>
          <a:prstGeom prst="straightConnector1">
            <a:avLst/>
          </a:prstGeom>
          <a:ln w="12700">
            <a:solidFill>
              <a:schemeClr val="bg1">
                <a:lumMod val="65000"/>
              </a:schemeClr>
            </a:solidFill>
            <a:prstDash val="lgDash"/>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96" name="Straight Arrow Connector 95"/>
          <p:cNvCxnSpPr>
            <a:stCxn id="822" idx="2"/>
            <a:endCxn id="255" idx="6"/>
          </p:cNvCxnSpPr>
          <p:nvPr/>
        </p:nvCxnSpPr>
        <p:spPr>
          <a:xfrm flipH="1" flipV="1">
            <a:off x="449432" y="2143852"/>
            <a:ext cx="2043471" cy="500550"/>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84" name="Straight Arrow Connector 83"/>
          <p:cNvCxnSpPr>
            <a:stCxn id="1392" idx="3"/>
            <a:endCxn id="822" idx="7"/>
          </p:cNvCxnSpPr>
          <p:nvPr/>
        </p:nvCxnSpPr>
        <p:spPr>
          <a:xfrm flipH="1">
            <a:off x="2695830" y="1087721"/>
            <a:ext cx="1851885" cy="147262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09" name="Straight Arrow Connector 108"/>
          <p:cNvCxnSpPr>
            <a:stCxn id="620" idx="7"/>
            <a:endCxn id="822" idx="2"/>
          </p:cNvCxnSpPr>
          <p:nvPr/>
        </p:nvCxnSpPr>
        <p:spPr>
          <a:xfrm flipV="1">
            <a:off x="1538503" y="2644402"/>
            <a:ext cx="954400" cy="64361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5" name="Straight Arrow Connector 214"/>
          <p:cNvCxnSpPr>
            <a:stCxn id="744" idx="0"/>
            <a:endCxn id="822" idx="3"/>
          </p:cNvCxnSpPr>
          <p:nvPr/>
        </p:nvCxnSpPr>
        <p:spPr>
          <a:xfrm flipV="1">
            <a:off x="1731295" y="2728457"/>
            <a:ext cx="796425" cy="3528057"/>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22" name="Straight Arrow Connector 121"/>
          <p:cNvCxnSpPr>
            <a:stCxn id="744" idx="1"/>
            <a:endCxn id="255" idx="4"/>
          </p:cNvCxnSpPr>
          <p:nvPr/>
        </p:nvCxnSpPr>
        <p:spPr>
          <a:xfrm flipH="1" flipV="1">
            <a:off x="357992" y="2235292"/>
            <a:ext cx="1324878" cy="403945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39" name="Straight Arrow Connector 338"/>
          <p:cNvCxnSpPr>
            <a:stCxn id="255" idx="5"/>
            <a:endCxn id="606" idx="0"/>
          </p:cNvCxnSpPr>
          <p:nvPr/>
        </p:nvCxnSpPr>
        <p:spPr>
          <a:xfrm>
            <a:off x="422650" y="2208510"/>
            <a:ext cx="382941" cy="188572"/>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8" name="Straight Arrow Connector 7"/>
          <p:cNvCxnSpPr>
            <a:stCxn id="999" idx="5"/>
            <a:endCxn id="967" idx="1"/>
          </p:cNvCxnSpPr>
          <p:nvPr/>
        </p:nvCxnSpPr>
        <p:spPr>
          <a:xfrm>
            <a:off x="7086645" y="4678511"/>
            <a:ext cx="808317" cy="870654"/>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sp>
        <p:nvSpPr>
          <p:cNvPr id="31" name="Oval 30"/>
          <p:cNvSpPr/>
          <p:nvPr/>
        </p:nvSpPr>
        <p:spPr>
          <a:xfrm>
            <a:off x="812781" y="243354"/>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581" name="Oval 580"/>
          <p:cNvSpPr/>
          <p:nvPr/>
        </p:nvSpPr>
        <p:spPr>
          <a:xfrm>
            <a:off x="835506" y="537768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606" name="Oval 605"/>
          <p:cNvSpPr/>
          <p:nvPr/>
        </p:nvSpPr>
        <p:spPr>
          <a:xfrm>
            <a:off x="737108" y="239708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614" name="Oval 613"/>
          <p:cNvSpPr/>
          <p:nvPr/>
        </p:nvSpPr>
        <p:spPr>
          <a:xfrm>
            <a:off x="548326" y="3855188"/>
            <a:ext cx="136966" cy="128016"/>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620" name="Oval 619"/>
          <p:cNvSpPr/>
          <p:nvPr/>
        </p:nvSpPr>
        <p:spPr>
          <a:xfrm>
            <a:off x="1421595" y="3269784"/>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744" name="Oval 743"/>
          <p:cNvSpPr/>
          <p:nvPr/>
        </p:nvSpPr>
        <p:spPr>
          <a:xfrm>
            <a:off x="1662812" y="6256514"/>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822" name="Oval 821"/>
          <p:cNvSpPr/>
          <p:nvPr/>
        </p:nvSpPr>
        <p:spPr>
          <a:xfrm>
            <a:off x="2492903" y="2525530"/>
            <a:ext cx="237744" cy="237744"/>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860" name="Oval 859"/>
          <p:cNvSpPr/>
          <p:nvPr/>
        </p:nvSpPr>
        <p:spPr>
          <a:xfrm>
            <a:off x="3741673" y="5674534"/>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895" name="Oval 894"/>
          <p:cNvSpPr/>
          <p:nvPr/>
        </p:nvSpPr>
        <p:spPr>
          <a:xfrm>
            <a:off x="2453651" y="5219183"/>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13" name="Oval 912"/>
          <p:cNvSpPr/>
          <p:nvPr/>
        </p:nvSpPr>
        <p:spPr>
          <a:xfrm>
            <a:off x="3530576" y="4571077"/>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21" name="Oval 920"/>
          <p:cNvSpPr/>
          <p:nvPr/>
        </p:nvSpPr>
        <p:spPr>
          <a:xfrm>
            <a:off x="4313942" y="6380263"/>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24" name="Oval 923"/>
          <p:cNvSpPr/>
          <p:nvPr/>
        </p:nvSpPr>
        <p:spPr>
          <a:xfrm>
            <a:off x="7208121" y="6455617"/>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38" name="Oval 937"/>
          <p:cNvSpPr/>
          <p:nvPr/>
        </p:nvSpPr>
        <p:spPr>
          <a:xfrm>
            <a:off x="5719115" y="469521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41" name="Oval 940"/>
          <p:cNvSpPr/>
          <p:nvPr/>
        </p:nvSpPr>
        <p:spPr>
          <a:xfrm>
            <a:off x="5288430" y="3558184"/>
            <a:ext cx="237744" cy="237744"/>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67" name="Oval 966"/>
          <p:cNvSpPr/>
          <p:nvPr/>
        </p:nvSpPr>
        <p:spPr>
          <a:xfrm>
            <a:off x="7868180" y="5522383"/>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96" name="Oval 995"/>
          <p:cNvSpPr/>
          <p:nvPr/>
        </p:nvSpPr>
        <p:spPr>
          <a:xfrm>
            <a:off x="8155649" y="499286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99" name="Oval 998"/>
          <p:cNvSpPr/>
          <p:nvPr/>
        </p:nvSpPr>
        <p:spPr>
          <a:xfrm>
            <a:off x="6972288" y="4572226"/>
            <a:ext cx="133977"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01" name="Oval 1100"/>
          <p:cNvSpPr/>
          <p:nvPr/>
        </p:nvSpPr>
        <p:spPr>
          <a:xfrm>
            <a:off x="7853088" y="3482180"/>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50" name="Oval 1149"/>
          <p:cNvSpPr/>
          <p:nvPr/>
        </p:nvSpPr>
        <p:spPr>
          <a:xfrm>
            <a:off x="5990514" y="2987847"/>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56" name="Oval 1155"/>
          <p:cNvSpPr/>
          <p:nvPr/>
        </p:nvSpPr>
        <p:spPr>
          <a:xfrm>
            <a:off x="8385266" y="440311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75" name="Oval 1174"/>
          <p:cNvSpPr/>
          <p:nvPr/>
        </p:nvSpPr>
        <p:spPr>
          <a:xfrm>
            <a:off x="6808460" y="2317326"/>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90" name="Oval 1189"/>
          <p:cNvSpPr/>
          <p:nvPr/>
        </p:nvSpPr>
        <p:spPr>
          <a:xfrm>
            <a:off x="8746284" y="347569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92" name="Oval 1191"/>
          <p:cNvSpPr/>
          <p:nvPr/>
        </p:nvSpPr>
        <p:spPr>
          <a:xfrm>
            <a:off x="8585213" y="2955636"/>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95" name="Oval 1194"/>
          <p:cNvSpPr/>
          <p:nvPr/>
        </p:nvSpPr>
        <p:spPr>
          <a:xfrm>
            <a:off x="8573050" y="2055789"/>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98" name="Oval 1197"/>
          <p:cNvSpPr/>
          <p:nvPr/>
        </p:nvSpPr>
        <p:spPr>
          <a:xfrm>
            <a:off x="8563562" y="115820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217" name="Oval 1216"/>
          <p:cNvSpPr/>
          <p:nvPr/>
        </p:nvSpPr>
        <p:spPr>
          <a:xfrm>
            <a:off x="8342516" y="526370"/>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219" name="Oval 1218"/>
          <p:cNvSpPr/>
          <p:nvPr/>
        </p:nvSpPr>
        <p:spPr>
          <a:xfrm>
            <a:off x="6880808" y="341738"/>
            <a:ext cx="237744" cy="237744"/>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349" name="Oval 1348"/>
          <p:cNvSpPr/>
          <p:nvPr/>
        </p:nvSpPr>
        <p:spPr>
          <a:xfrm>
            <a:off x="4883734" y="234104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369" name="Oval 1368"/>
          <p:cNvSpPr/>
          <p:nvPr/>
        </p:nvSpPr>
        <p:spPr>
          <a:xfrm>
            <a:off x="4520984" y="190729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392" name="Oval 1391"/>
          <p:cNvSpPr/>
          <p:nvPr/>
        </p:nvSpPr>
        <p:spPr>
          <a:xfrm>
            <a:off x="4520933" y="931623"/>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423" name="Oval 1422"/>
          <p:cNvSpPr/>
          <p:nvPr/>
        </p:nvSpPr>
        <p:spPr>
          <a:xfrm>
            <a:off x="4500892" y="262370"/>
            <a:ext cx="182880" cy="182880"/>
          </a:xfrm>
          <a:prstGeom prst="ellipse">
            <a:avLst/>
          </a:prstGeom>
          <a:solidFill>
            <a:schemeClr val="tx1"/>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452" name="Oval 1451"/>
          <p:cNvSpPr/>
          <p:nvPr/>
        </p:nvSpPr>
        <p:spPr>
          <a:xfrm>
            <a:off x="5641933" y="803210"/>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11" name="Straight Arrow Connector 1510"/>
          <p:cNvCxnSpPr>
            <a:stCxn id="1423" idx="5"/>
            <a:endCxn id="967" idx="1"/>
          </p:cNvCxnSpPr>
          <p:nvPr/>
        </p:nvCxnSpPr>
        <p:spPr>
          <a:xfrm>
            <a:off x="4656990" y="418468"/>
            <a:ext cx="3237972" cy="5130697"/>
          </a:xfrm>
          <a:prstGeom prst="straightConnector1">
            <a:avLst/>
          </a:prstGeom>
          <a:ln w="12700">
            <a:solidFill>
              <a:schemeClr val="bg1">
                <a:lumMod val="65000"/>
              </a:schemeClr>
            </a:solidFill>
            <a:prstDash val="solid"/>
            <a:headEnd type="non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1516" name="Oval 1515"/>
          <p:cNvSpPr/>
          <p:nvPr/>
        </p:nvSpPr>
        <p:spPr>
          <a:xfrm>
            <a:off x="2356307" y="4305203"/>
            <a:ext cx="136966" cy="128016"/>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21" name="Straight Arrow Connector 1520"/>
          <p:cNvCxnSpPr>
            <a:stCxn id="941" idx="2"/>
            <a:endCxn id="1516" idx="6"/>
          </p:cNvCxnSpPr>
          <p:nvPr/>
        </p:nvCxnSpPr>
        <p:spPr>
          <a:xfrm flipH="1">
            <a:off x="2493273" y="3677056"/>
            <a:ext cx="2795157" cy="692155"/>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sp>
        <p:nvSpPr>
          <p:cNvPr id="1527" name="Oval 1526"/>
          <p:cNvSpPr/>
          <p:nvPr/>
        </p:nvSpPr>
        <p:spPr>
          <a:xfrm>
            <a:off x="5825134" y="5926809"/>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29" name="Straight Arrow Connector 1528"/>
          <p:cNvCxnSpPr>
            <a:stCxn id="941" idx="4"/>
            <a:endCxn id="1527" idx="0"/>
          </p:cNvCxnSpPr>
          <p:nvPr/>
        </p:nvCxnSpPr>
        <p:spPr>
          <a:xfrm>
            <a:off x="5407302" y="3795928"/>
            <a:ext cx="486315" cy="2130881"/>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32" name="Straight Arrow Connector 1531"/>
          <p:cNvCxnSpPr>
            <a:stCxn id="924" idx="2"/>
            <a:endCxn id="1527" idx="6"/>
          </p:cNvCxnSpPr>
          <p:nvPr/>
        </p:nvCxnSpPr>
        <p:spPr>
          <a:xfrm flipH="1" flipV="1">
            <a:off x="5962100" y="5989070"/>
            <a:ext cx="1246021" cy="528808"/>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sp>
        <p:nvSpPr>
          <p:cNvPr id="1535" name="Oval 1534"/>
          <p:cNvSpPr/>
          <p:nvPr/>
        </p:nvSpPr>
        <p:spPr>
          <a:xfrm>
            <a:off x="4920147" y="5924283"/>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36" name="Straight Arrow Connector 1535"/>
          <p:cNvCxnSpPr>
            <a:stCxn id="941" idx="4"/>
            <a:endCxn id="1535" idx="0"/>
          </p:cNvCxnSpPr>
          <p:nvPr/>
        </p:nvCxnSpPr>
        <p:spPr>
          <a:xfrm flipH="1">
            <a:off x="5011587" y="3795928"/>
            <a:ext cx="395715" cy="2128355"/>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41" name="Straight Arrow Connector 1540"/>
          <p:cNvCxnSpPr>
            <a:stCxn id="941" idx="7"/>
            <a:endCxn id="1195" idx="3"/>
          </p:cNvCxnSpPr>
          <p:nvPr/>
        </p:nvCxnSpPr>
        <p:spPr>
          <a:xfrm flipV="1">
            <a:off x="5491357" y="2162074"/>
            <a:ext cx="3101751" cy="1430927"/>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8" name="Straight Arrow Connector 157"/>
          <p:cNvCxnSpPr>
            <a:stCxn id="1198" idx="2"/>
            <a:endCxn id="1452" idx="5"/>
          </p:cNvCxnSpPr>
          <p:nvPr/>
        </p:nvCxnSpPr>
        <p:spPr>
          <a:xfrm flipH="1" flipV="1">
            <a:off x="5758841" y="909495"/>
            <a:ext cx="2804721" cy="31096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157" name="Oval 156"/>
          <p:cNvSpPr/>
          <p:nvPr/>
        </p:nvSpPr>
        <p:spPr>
          <a:xfrm>
            <a:off x="2449899" y="837877"/>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9" name="Straight Arrow Connector 158"/>
          <p:cNvCxnSpPr>
            <a:stCxn id="1423" idx="2"/>
            <a:endCxn id="157" idx="7"/>
          </p:cNvCxnSpPr>
          <p:nvPr/>
        </p:nvCxnSpPr>
        <p:spPr>
          <a:xfrm flipH="1">
            <a:off x="2566807" y="353810"/>
            <a:ext cx="1934085" cy="502303"/>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6" name="Straight Arrow Connector 165"/>
          <p:cNvCxnSpPr>
            <a:stCxn id="1219" idx="2"/>
            <a:endCxn id="157" idx="6"/>
          </p:cNvCxnSpPr>
          <p:nvPr/>
        </p:nvCxnSpPr>
        <p:spPr>
          <a:xfrm flipH="1">
            <a:off x="2586865" y="460610"/>
            <a:ext cx="4293943" cy="43952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170" name="Oval 169"/>
          <p:cNvSpPr/>
          <p:nvPr/>
        </p:nvSpPr>
        <p:spPr>
          <a:xfrm>
            <a:off x="8480125" y="2512208"/>
            <a:ext cx="125718"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74" name="Straight Arrow Connector 173"/>
          <p:cNvCxnSpPr>
            <a:stCxn id="1219" idx="6"/>
            <a:endCxn id="170" idx="1"/>
          </p:cNvCxnSpPr>
          <p:nvPr/>
        </p:nvCxnSpPr>
        <p:spPr>
          <a:xfrm>
            <a:off x="7118552" y="460610"/>
            <a:ext cx="1379984" cy="2069834"/>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175" name="Oval 174"/>
          <p:cNvSpPr/>
          <p:nvPr/>
        </p:nvSpPr>
        <p:spPr>
          <a:xfrm>
            <a:off x="3489276" y="1553761"/>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82" name="Oval 181"/>
          <p:cNvSpPr/>
          <p:nvPr/>
        </p:nvSpPr>
        <p:spPr>
          <a:xfrm>
            <a:off x="563647" y="610551"/>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87" name="Straight Arrow Connector 186"/>
          <p:cNvCxnSpPr>
            <a:stCxn id="1423" idx="2"/>
            <a:endCxn id="182" idx="6"/>
          </p:cNvCxnSpPr>
          <p:nvPr/>
        </p:nvCxnSpPr>
        <p:spPr>
          <a:xfrm flipH="1">
            <a:off x="700613" y="353810"/>
            <a:ext cx="3800279" cy="319002"/>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191" name="Oval 190"/>
          <p:cNvSpPr/>
          <p:nvPr/>
        </p:nvSpPr>
        <p:spPr>
          <a:xfrm>
            <a:off x="5822820" y="198027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96" name="Oval 195"/>
          <p:cNvSpPr/>
          <p:nvPr/>
        </p:nvSpPr>
        <p:spPr>
          <a:xfrm>
            <a:off x="2222850" y="194479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98" name="Oval 197"/>
          <p:cNvSpPr/>
          <p:nvPr/>
        </p:nvSpPr>
        <p:spPr>
          <a:xfrm>
            <a:off x="7547365" y="281235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00" name="Straight Arrow Connector 199"/>
          <p:cNvCxnSpPr>
            <a:stCxn id="1219" idx="4"/>
            <a:endCxn id="198" idx="0"/>
          </p:cNvCxnSpPr>
          <p:nvPr/>
        </p:nvCxnSpPr>
        <p:spPr>
          <a:xfrm>
            <a:off x="6999680" y="579482"/>
            <a:ext cx="616168" cy="2232870"/>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3" name="Straight Arrow Connector 202"/>
          <p:cNvCxnSpPr>
            <a:stCxn id="1101" idx="1"/>
            <a:endCxn id="198" idx="5"/>
          </p:cNvCxnSpPr>
          <p:nvPr/>
        </p:nvCxnSpPr>
        <p:spPr>
          <a:xfrm flipH="1" flipV="1">
            <a:off x="7664273" y="2918637"/>
            <a:ext cx="215597" cy="590325"/>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3" name="Straight Arrow Connector 212"/>
          <p:cNvCxnSpPr>
            <a:stCxn id="822" idx="1"/>
            <a:endCxn id="196" idx="5"/>
          </p:cNvCxnSpPr>
          <p:nvPr/>
        </p:nvCxnSpPr>
        <p:spPr>
          <a:xfrm flipH="1" flipV="1">
            <a:off x="2339758" y="2051083"/>
            <a:ext cx="187962" cy="509264"/>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4" name="Straight Arrow Connector 213"/>
          <p:cNvCxnSpPr>
            <a:stCxn id="196" idx="6"/>
            <a:endCxn id="1423" idx="3"/>
          </p:cNvCxnSpPr>
          <p:nvPr/>
        </p:nvCxnSpPr>
        <p:spPr>
          <a:xfrm flipV="1">
            <a:off x="2359816" y="418468"/>
            <a:ext cx="2167858" cy="1588591"/>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227" name="Oval 226"/>
          <p:cNvSpPr/>
          <p:nvPr/>
        </p:nvSpPr>
        <p:spPr>
          <a:xfrm>
            <a:off x="843393" y="153458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31" name="Straight Arrow Connector 230"/>
          <p:cNvCxnSpPr>
            <a:stCxn id="227" idx="3"/>
            <a:endCxn id="255" idx="7"/>
          </p:cNvCxnSpPr>
          <p:nvPr/>
        </p:nvCxnSpPr>
        <p:spPr>
          <a:xfrm flipH="1">
            <a:off x="422650" y="1640870"/>
            <a:ext cx="440801" cy="438324"/>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244" name="Oval 243"/>
          <p:cNvSpPr/>
          <p:nvPr/>
        </p:nvSpPr>
        <p:spPr>
          <a:xfrm>
            <a:off x="776195" y="1046166"/>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47" name="Straight Arrow Connector 246"/>
          <p:cNvCxnSpPr>
            <a:stCxn id="1423" idx="2"/>
            <a:endCxn id="244" idx="7"/>
          </p:cNvCxnSpPr>
          <p:nvPr/>
        </p:nvCxnSpPr>
        <p:spPr>
          <a:xfrm flipH="1">
            <a:off x="893103" y="353810"/>
            <a:ext cx="3607789" cy="71059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49" name="Straight Arrow Connector 248"/>
          <p:cNvCxnSpPr>
            <a:stCxn id="244" idx="5"/>
            <a:endCxn id="822" idx="1"/>
          </p:cNvCxnSpPr>
          <p:nvPr/>
        </p:nvCxnSpPr>
        <p:spPr>
          <a:xfrm>
            <a:off x="893103" y="1152451"/>
            <a:ext cx="1634617" cy="1407896"/>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54" name="Straight Arrow Connector 253"/>
          <p:cNvCxnSpPr>
            <a:stCxn id="255" idx="0"/>
            <a:endCxn id="244" idx="3"/>
          </p:cNvCxnSpPr>
          <p:nvPr/>
        </p:nvCxnSpPr>
        <p:spPr>
          <a:xfrm flipV="1">
            <a:off x="357992" y="1152451"/>
            <a:ext cx="438261" cy="899961"/>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255" name="Oval 254"/>
          <p:cNvSpPr/>
          <p:nvPr/>
        </p:nvSpPr>
        <p:spPr>
          <a:xfrm>
            <a:off x="266552" y="2052412"/>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266" name="Oval 265"/>
          <p:cNvSpPr/>
          <p:nvPr/>
        </p:nvSpPr>
        <p:spPr>
          <a:xfrm>
            <a:off x="1624760" y="4819739"/>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271" name="Oval 270"/>
          <p:cNvSpPr/>
          <p:nvPr/>
        </p:nvSpPr>
        <p:spPr>
          <a:xfrm>
            <a:off x="8557705" y="1599893"/>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74" name="Straight Arrow Connector 273"/>
          <p:cNvCxnSpPr>
            <a:stCxn id="1219" idx="6"/>
            <a:endCxn id="271" idx="1"/>
          </p:cNvCxnSpPr>
          <p:nvPr/>
        </p:nvCxnSpPr>
        <p:spPr>
          <a:xfrm>
            <a:off x="7118552" y="460610"/>
            <a:ext cx="1459211" cy="1157519"/>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79" name="Straight Arrow Connector 278"/>
          <p:cNvCxnSpPr>
            <a:stCxn id="1195" idx="0"/>
            <a:endCxn id="271" idx="4"/>
          </p:cNvCxnSpPr>
          <p:nvPr/>
        </p:nvCxnSpPr>
        <p:spPr>
          <a:xfrm flipH="1" flipV="1">
            <a:off x="8626188" y="1724414"/>
            <a:ext cx="15345" cy="331375"/>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84" name="Straight Arrow Connector 283"/>
          <p:cNvCxnSpPr>
            <a:stCxn id="1423" idx="5"/>
            <a:endCxn id="271" idx="2"/>
          </p:cNvCxnSpPr>
          <p:nvPr/>
        </p:nvCxnSpPr>
        <p:spPr>
          <a:xfrm>
            <a:off x="4656990" y="418468"/>
            <a:ext cx="3900715" cy="1243686"/>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287" name="Oval 286"/>
          <p:cNvSpPr/>
          <p:nvPr/>
        </p:nvSpPr>
        <p:spPr>
          <a:xfrm>
            <a:off x="7044174" y="1946789"/>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88" name="Straight Arrow Connector 287"/>
          <p:cNvCxnSpPr>
            <a:stCxn id="1423" idx="5"/>
            <a:endCxn id="287" idx="1"/>
          </p:cNvCxnSpPr>
          <p:nvPr/>
        </p:nvCxnSpPr>
        <p:spPr>
          <a:xfrm>
            <a:off x="4656990" y="418468"/>
            <a:ext cx="2407242" cy="1546557"/>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91" name="Straight Arrow Connector 290"/>
          <p:cNvCxnSpPr>
            <a:stCxn id="287" idx="6"/>
            <a:endCxn id="271" idx="2"/>
          </p:cNvCxnSpPr>
          <p:nvPr/>
        </p:nvCxnSpPr>
        <p:spPr>
          <a:xfrm flipV="1">
            <a:off x="7181140" y="1662154"/>
            <a:ext cx="1376565" cy="34689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99" name="Straight Arrow Connector 298"/>
          <p:cNvCxnSpPr>
            <a:stCxn id="191" idx="6"/>
            <a:endCxn id="287" idx="2"/>
          </p:cNvCxnSpPr>
          <p:nvPr/>
        </p:nvCxnSpPr>
        <p:spPr>
          <a:xfrm flipV="1">
            <a:off x="5959786" y="2009050"/>
            <a:ext cx="1084388" cy="33489"/>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307" name="Oval 306"/>
          <p:cNvSpPr/>
          <p:nvPr/>
        </p:nvSpPr>
        <p:spPr>
          <a:xfrm>
            <a:off x="8484322" y="873463"/>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09" name="Straight Arrow Connector 308"/>
          <p:cNvCxnSpPr>
            <a:stCxn id="1423" idx="6"/>
            <a:endCxn id="307" idx="2"/>
          </p:cNvCxnSpPr>
          <p:nvPr/>
        </p:nvCxnSpPr>
        <p:spPr>
          <a:xfrm>
            <a:off x="4683772" y="353810"/>
            <a:ext cx="3800550" cy="581914"/>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14" name="Straight Arrow Connector 313"/>
          <p:cNvCxnSpPr>
            <a:stCxn id="1219" idx="6"/>
            <a:endCxn id="307" idx="1"/>
          </p:cNvCxnSpPr>
          <p:nvPr/>
        </p:nvCxnSpPr>
        <p:spPr>
          <a:xfrm>
            <a:off x="7118552" y="460610"/>
            <a:ext cx="1385828" cy="431089"/>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331" name="Oval 330"/>
          <p:cNvSpPr/>
          <p:nvPr/>
        </p:nvSpPr>
        <p:spPr>
          <a:xfrm>
            <a:off x="2269554" y="1369121"/>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37" name="Straight Arrow Connector 336"/>
          <p:cNvCxnSpPr>
            <a:stCxn id="1423" idx="2"/>
            <a:endCxn id="331" idx="6"/>
          </p:cNvCxnSpPr>
          <p:nvPr/>
        </p:nvCxnSpPr>
        <p:spPr>
          <a:xfrm flipH="1">
            <a:off x="2406520" y="353810"/>
            <a:ext cx="2094372" cy="107757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41" name="Straight Arrow Connector 340"/>
          <p:cNvCxnSpPr>
            <a:stCxn id="331" idx="4"/>
            <a:endCxn id="822" idx="0"/>
          </p:cNvCxnSpPr>
          <p:nvPr/>
        </p:nvCxnSpPr>
        <p:spPr>
          <a:xfrm>
            <a:off x="2338037" y="1493642"/>
            <a:ext cx="273738" cy="1031888"/>
          </a:xfrm>
          <a:prstGeom prst="straightConnector1">
            <a:avLst/>
          </a:prstGeom>
          <a:ln w="12700">
            <a:solidFill>
              <a:schemeClr val="bg1">
                <a:lumMod val="65000"/>
              </a:schemeClr>
            </a:solidFill>
            <a:prstDash val="solid"/>
            <a:headEnd type="non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345" name="Oval 344"/>
          <p:cNvSpPr/>
          <p:nvPr/>
        </p:nvSpPr>
        <p:spPr>
          <a:xfrm>
            <a:off x="5812378" y="128425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46" name="Straight Arrow Connector 345"/>
          <p:cNvCxnSpPr>
            <a:stCxn id="345" idx="7"/>
            <a:endCxn id="1219" idx="3"/>
          </p:cNvCxnSpPr>
          <p:nvPr/>
        </p:nvCxnSpPr>
        <p:spPr>
          <a:xfrm flipV="1">
            <a:off x="5929286" y="544665"/>
            <a:ext cx="986339" cy="75782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49" name="Straight Arrow Connector 348"/>
          <p:cNvCxnSpPr>
            <a:stCxn id="345" idx="1"/>
            <a:endCxn id="1423" idx="5"/>
          </p:cNvCxnSpPr>
          <p:nvPr/>
        </p:nvCxnSpPr>
        <p:spPr>
          <a:xfrm flipH="1" flipV="1">
            <a:off x="4656990" y="418468"/>
            <a:ext cx="1175446" cy="884020"/>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53" name="Straight Arrow Connector 352"/>
          <p:cNvCxnSpPr>
            <a:stCxn id="345" idx="2"/>
            <a:endCxn id="822" idx="7"/>
          </p:cNvCxnSpPr>
          <p:nvPr/>
        </p:nvCxnSpPr>
        <p:spPr>
          <a:xfrm flipH="1">
            <a:off x="2695830" y="1346513"/>
            <a:ext cx="3116548" cy="1213834"/>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374" name="Oval 373"/>
          <p:cNvSpPr/>
          <p:nvPr/>
        </p:nvSpPr>
        <p:spPr>
          <a:xfrm>
            <a:off x="8560772" y="390479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78" name="Straight Arrow Connector 377"/>
          <p:cNvCxnSpPr>
            <a:stCxn id="1219" idx="5"/>
            <a:endCxn id="374" idx="1"/>
          </p:cNvCxnSpPr>
          <p:nvPr/>
        </p:nvCxnSpPr>
        <p:spPr>
          <a:xfrm>
            <a:off x="7083735" y="544665"/>
            <a:ext cx="1497095" cy="3378369"/>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381" name="Oval 380"/>
          <p:cNvSpPr/>
          <p:nvPr/>
        </p:nvSpPr>
        <p:spPr>
          <a:xfrm>
            <a:off x="8728037" y="4763984"/>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263" name="TextBox 262"/>
          <p:cNvSpPr txBox="1"/>
          <p:nvPr/>
        </p:nvSpPr>
        <p:spPr>
          <a:xfrm>
            <a:off x="8088519" y="3002396"/>
            <a:ext cx="113074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Transcription</a:t>
            </a:r>
            <a:endParaRPr lang="en-US" sz="1300" dirty="0">
              <a:solidFill>
                <a:srgbClr val="666666"/>
              </a:solidFill>
              <a:latin typeface="Helvetica Neue"/>
              <a:cs typeface="Helvetica Neue"/>
            </a:endParaRPr>
          </a:p>
        </p:txBody>
      </p:sp>
      <p:cxnSp>
        <p:nvCxnSpPr>
          <p:cNvPr id="382" name="Straight Arrow Connector 381"/>
          <p:cNvCxnSpPr>
            <a:stCxn id="1219" idx="5"/>
            <a:endCxn id="381" idx="1"/>
          </p:cNvCxnSpPr>
          <p:nvPr/>
        </p:nvCxnSpPr>
        <p:spPr>
          <a:xfrm>
            <a:off x="7083735" y="544665"/>
            <a:ext cx="1664360" cy="4237555"/>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387" name="Oval 386"/>
          <p:cNvSpPr/>
          <p:nvPr/>
        </p:nvSpPr>
        <p:spPr>
          <a:xfrm>
            <a:off x="266552" y="294382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89" name="Straight Arrow Connector 388"/>
          <p:cNvCxnSpPr>
            <a:stCxn id="822" idx="2"/>
            <a:endCxn id="387" idx="6"/>
          </p:cNvCxnSpPr>
          <p:nvPr/>
        </p:nvCxnSpPr>
        <p:spPr>
          <a:xfrm flipH="1">
            <a:off x="403518" y="2644402"/>
            <a:ext cx="2089385" cy="361681"/>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92" name="Straight Arrow Connector 391"/>
          <p:cNvCxnSpPr>
            <a:stCxn id="255" idx="4"/>
            <a:endCxn id="387" idx="0"/>
          </p:cNvCxnSpPr>
          <p:nvPr/>
        </p:nvCxnSpPr>
        <p:spPr>
          <a:xfrm flipH="1">
            <a:off x="335035" y="2235292"/>
            <a:ext cx="22957" cy="708530"/>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22" name="TextBox 21"/>
          <p:cNvSpPr txBox="1"/>
          <p:nvPr/>
        </p:nvSpPr>
        <p:spPr>
          <a:xfrm>
            <a:off x="6377725" y="2441023"/>
            <a:ext cx="1059612"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Pharmacy</a:t>
            </a:r>
            <a:endParaRPr lang="en-US" sz="1300" dirty="0">
              <a:solidFill>
                <a:srgbClr val="666666"/>
              </a:solidFill>
              <a:latin typeface="Helvetica Neue"/>
              <a:cs typeface="Helvetica Neue"/>
            </a:endParaRPr>
          </a:p>
        </p:txBody>
      </p:sp>
      <p:sp>
        <p:nvSpPr>
          <p:cNvPr id="234" name="TextBox 233"/>
          <p:cNvSpPr txBox="1"/>
          <p:nvPr/>
        </p:nvSpPr>
        <p:spPr>
          <a:xfrm>
            <a:off x="7870271" y="5062682"/>
            <a:ext cx="72362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CDC</a:t>
            </a:r>
            <a:endParaRPr lang="en-US" sz="1300" dirty="0">
              <a:solidFill>
                <a:srgbClr val="666666"/>
              </a:solidFill>
              <a:latin typeface="Helvetica Neue"/>
              <a:cs typeface="Helvetica Neue"/>
            </a:endParaRPr>
          </a:p>
        </p:txBody>
      </p:sp>
      <p:sp>
        <p:nvSpPr>
          <p:cNvPr id="6" name="TextBox 5"/>
          <p:cNvSpPr txBox="1"/>
          <p:nvPr/>
        </p:nvSpPr>
        <p:spPr>
          <a:xfrm>
            <a:off x="6925162" y="5676588"/>
            <a:ext cx="210730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Pharmaceutical Company</a:t>
            </a:r>
            <a:endParaRPr lang="en-US" sz="1300" dirty="0">
              <a:solidFill>
                <a:srgbClr val="666666"/>
              </a:solidFill>
              <a:latin typeface="Helvetica Neue"/>
              <a:cs typeface="Helvetica Neue"/>
            </a:endParaRPr>
          </a:p>
        </p:txBody>
      </p:sp>
      <p:sp>
        <p:nvSpPr>
          <p:cNvPr id="78" name="TextBox 77"/>
          <p:cNvSpPr txBox="1"/>
          <p:nvPr/>
        </p:nvSpPr>
        <p:spPr>
          <a:xfrm>
            <a:off x="4859136" y="3061339"/>
            <a:ext cx="2432854" cy="292388"/>
          </a:xfrm>
          <a:prstGeom prst="rect">
            <a:avLst/>
          </a:prstGeom>
          <a:noFill/>
        </p:spPr>
        <p:txBody>
          <a:bodyPr wrap="square" rtlCol="0">
            <a:spAutoFit/>
          </a:bodyPr>
          <a:lstStyle/>
          <a:p>
            <a:r>
              <a:rPr lang="en-US" sz="1300" dirty="0" smtClean="0">
                <a:solidFill>
                  <a:srgbClr val="666666"/>
                </a:solidFill>
                <a:latin typeface="Helvetica Neue"/>
                <a:cs typeface="Helvetica Neue"/>
              </a:rPr>
              <a:t>Pharmacy Benefits Manager</a:t>
            </a:r>
            <a:endParaRPr lang="en-US" sz="1300" dirty="0">
              <a:solidFill>
                <a:srgbClr val="666666"/>
              </a:solidFill>
              <a:latin typeface="Helvetica Neue"/>
              <a:cs typeface="Helvetica Neue"/>
            </a:endParaRPr>
          </a:p>
        </p:txBody>
      </p:sp>
      <p:sp>
        <p:nvSpPr>
          <p:cNvPr id="210" name="TextBox 209"/>
          <p:cNvSpPr txBox="1"/>
          <p:nvPr/>
        </p:nvSpPr>
        <p:spPr>
          <a:xfrm>
            <a:off x="3382511" y="5828040"/>
            <a:ext cx="89486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Analytics</a:t>
            </a:r>
            <a:endParaRPr lang="en-US" sz="1300" dirty="0">
              <a:solidFill>
                <a:srgbClr val="666666"/>
              </a:solidFill>
              <a:latin typeface="Helvetica Neue"/>
              <a:cs typeface="Helvetica Neue"/>
            </a:endParaRPr>
          </a:p>
        </p:txBody>
      </p:sp>
      <p:sp>
        <p:nvSpPr>
          <p:cNvPr id="260" name="TextBox 259"/>
          <p:cNvSpPr txBox="1"/>
          <p:nvPr/>
        </p:nvSpPr>
        <p:spPr>
          <a:xfrm>
            <a:off x="7687874" y="259122"/>
            <a:ext cx="150308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ICU Management</a:t>
            </a:r>
            <a:endParaRPr lang="en-US" sz="1300" dirty="0">
              <a:solidFill>
                <a:srgbClr val="666666"/>
              </a:solidFill>
              <a:latin typeface="Helvetica Neue"/>
              <a:cs typeface="Helvetica Neue"/>
            </a:endParaRPr>
          </a:p>
        </p:txBody>
      </p:sp>
      <p:sp>
        <p:nvSpPr>
          <p:cNvPr id="233" name="TextBox 232"/>
          <p:cNvSpPr txBox="1"/>
          <p:nvPr/>
        </p:nvSpPr>
        <p:spPr>
          <a:xfrm>
            <a:off x="3040682" y="4701366"/>
            <a:ext cx="112995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Researcher</a:t>
            </a:r>
            <a:endParaRPr lang="en-US" sz="1300" dirty="0">
              <a:solidFill>
                <a:srgbClr val="666666"/>
              </a:solidFill>
              <a:latin typeface="Helvetica Neue"/>
              <a:cs typeface="Helvetica Neue"/>
            </a:endParaRPr>
          </a:p>
        </p:txBody>
      </p:sp>
      <p:sp>
        <p:nvSpPr>
          <p:cNvPr id="257" name="TextBox 256"/>
          <p:cNvSpPr txBox="1"/>
          <p:nvPr/>
        </p:nvSpPr>
        <p:spPr>
          <a:xfrm>
            <a:off x="3996857" y="2406952"/>
            <a:ext cx="188612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Consulting Physician</a:t>
            </a:r>
            <a:endParaRPr lang="en-US" sz="1300" dirty="0">
              <a:solidFill>
                <a:srgbClr val="666666"/>
              </a:solidFill>
              <a:latin typeface="Helvetica Neue"/>
              <a:cs typeface="Helvetica Neue"/>
            </a:endParaRPr>
          </a:p>
        </p:txBody>
      </p:sp>
      <p:sp>
        <p:nvSpPr>
          <p:cNvPr id="445" name="TextBox 444"/>
          <p:cNvSpPr txBox="1"/>
          <p:nvPr/>
        </p:nvSpPr>
        <p:spPr>
          <a:xfrm>
            <a:off x="5361873" y="4771406"/>
            <a:ext cx="854631"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Health IT</a:t>
            </a:r>
            <a:endParaRPr lang="en-US" sz="1300" dirty="0">
              <a:solidFill>
                <a:srgbClr val="666666"/>
              </a:solidFill>
              <a:latin typeface="Helvetica Neue"/>
              <a:cs typeface="Helvetica Neue"/>
            </a:endParaRPr>
          </a:p>
        </p:txBody>
      </p:sp>
      <p:sp>
        <p:nvSpPr>
          <p:cNvPr id="493" name="TextBox 492"/>
          <p:cNvSpPr txBox="1"/>
          <p:nvPr/>
        </p:nvSpPr>
        <p:spPr>
          <a:xfrm>
            <a:off x="6306667" y="6539013"/>
            <a:ext cx="193890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Other Government</a:t>
            </a:r>
          </a:p>
        </p:txBody>
      </p:sp>
      <p:sp>
        <p:nvSpPr>
          <p:cNvPr id="505" name="TextBox 504"/>
          <p:cNvSpPr txBox="1"/>
          <p:nvPr/>
        </p:nvSpPr>
        <p:spPr>
          <a:xfrm>
            <a:off x="3068841" y="6479636"/>
            <a:ext cx="258670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Federal Trade Commission</a:t>
            </a:r>
          </a:p>
        </p:txBody>
      </p:sp>
      <p:sp>
        <p:nvSpPr>
          <p:cNvPr id="28" name="TextBox 27"/>
          <p:cNvSpPr txBox="1"/>
          <p:nvPr/>
        </p:nvSpPr>
        <p:spPr>
          <a:xfrm>
            <a:off x="3785227" y="-27038"/>
            <a:ext cx="1621589" cy="323165"/>
          </a:xfrm>
          <a:prstGeom prst="rect">
            <a:avLst/>
          </a:prstGeom>
          <a:noFill/>
        </p:spPr>
        <p:txBody>
          <a:bodyPr wrap="square" rtlCol="0">
            <a:spAutoFit/>
          </a:bodyPr>
          <a:lstStyle/>
          <a:p>
            <a:pPr algn="ctr"/>
            <a:r>
              <a:rPr lang="en-US" sz="1500" b="1" dirty="0" smtClean="0">
                <a:latin typeface="Helvetica Neue"/>
                <a:cs typeface="Helvetica Neue"/>
              </a:rPr>
              <a:t>You, the Patient</a:t>
            </a:r>
            <a:endParaRPr lang="en-US" sz="1500" b="1" dirty="0">
              <a:latin typeface="Helvetica Neue"/>
              <a:cs typeface="Helvetica Neue"/>
            </a:endParaRPr>
          </a:p>
        </p:txBody>
      </p:sp>
      <p:sp>
        <p:nvSpPr>
          <p:cNvPr id="258" name="TextBox 257"/>
          <p:cNvSpPr txBox="1"/>
          <p:nvPr/>
        </p:nvSpPr>
        <p:spPr>
          <a:xfrm>
            <a:off x="5557012" y="58173"/>
            <a:ext cx="2876251" cy="307777"/>
          </a:xfrm>
          <a:prstGeom prst="rect">
            <a:avLst/>
          </a:prstGeom>
          <a:noFill/>
        </p:spPr>
        <p:txBody>
          <a:bodyPr wrap="square" rtlCol="0">
            <a:spAutoFit/>
          </a:bodyPr>
          <a:lstStyle/>
          <a:p>
            <a:pPr algn="ctr"/>
            <a:r>
              <a:rPr lang="en-US" sz="1400" b="1" dirty="0" smtClean="0">
                <a:solidFill>
                  <a:srgbClr val="4C4C4C"/>
                </a:solidFill>
                <a:latin typeface="Helvetica Neue"/>
                <a:cs typeface="Helvetica Neue"/>
              </a:rPr>
              <a:t>Physician, Hospital</a:t>
            </a:r>
            <a:endParaRPr lang="en-US" sz="1400" b="1" dirty="0">
              <a:solidFill>
                <a:srgbClr val="4C4C4C"/>
              </a:solidFill>
              <a:latin typeface="Helvetica Neue"/>
              <a:cs typeface="Helvetica Neue"/>
            </a:endParaRPr>
          </a:p>
        </p:txBody>
      </p:sp>
      <p:sp>
        <p:nvSpPr>
          <p:cNvPr id="1528" name="TextBox 1527"/>
          <p:cNvSpPr txBox="1"/>
          <p:nvPr/>
        </p:nvSpPr>
        <p:spPr>
          <a:xfrm>
            <a:off x="5141061" y="6009362"/>
            <a:ext cx="151603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Real Estate</a:t>
            </a:r>
          </a:p>
        </p:txBody>
      </p:sp>
      <p:sp>
        <p:nvSpPr>
          <p:cNvPr id="1539" name="TextBox 1538"/>
          <p:cNvSpPr txBox="1"/>
          <p:nvPr/>
        </p:nvSpPr>
        <p:spPr>
          <a:xfrm>
            <a:off x="4540496" y="6039927"/>
            <a:ext cx="89486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Media</a:t>
            </a:r>
            <a:endParaRPr lang="en-US" sz="1300" dirty="0">
              <a:solidFill>
                <a:srgbClr val="666666"/>
              </a:solidFill>
              <a:latin typeface="Helvetica Neue"/>
              <a:cs typeface="Helvetica Neue"/>
            </a:endParaRPr>
          </a:p>
        </p:txBody>
      </p:sp>
      <p:sp>
        <p:nvSpPr>
          <p:cNvPr id="245" name="TextBox 244"/>
          <p:cNvSpPr txBox="1"/>
          <p:nvPr/>
        </p:nvSpPr>
        <p:spPr>
          <a:xfrm>
            <a:off x="3729676" y="3771960"/>
            <a:ext cx="3348391" cy="307777"/>
          </a:xfrm>
          <a:prstGeom prst="rect">
            <a:avLst/>
          </a:prstGeom>
          <a:noFill/>
        </p:spPr>
        <p:txBody>
          <a:bodyPr wrap="square" rtlCol="0">
            <a:spAutoFit/>
          </a:bodyPr>
          <a:lstStyle/>
          <a:p>
            <a:pPr algn="ctr"/>
            <a:r>
              <a:rPr lang="en-US" sz="1400" b="1" dirty="0" smtClean="0">
                <a:solidFill>
                  <a:srgbClr val="4C4C4C"/>
                </a:solidFill>
                <a:latin typeface="Helvetica Neue"/>
                <a:cs typeface="Helvetica Neue"/>
              </a:rPr>
              <a:t>Discharge Data</a:t>
            </a:r>
            <a:endParaRPr lang="en-US" sz="1400" b="1" dirty="0">
              <a:solidFill>
                <a:srgbClr val="4C4C4C"/>
              </a:solidFill>
              <a:latin typeface="Helvetica Neue"/>
              <a:cs typeface="Helvetica Neue"/>
            </a:endParaRPr>
          </a:p>
        </p:txBody>
      </p:sp>
      <p:sp>
        <p:nvSpPr>
          <p:cNvPr id="192" name="TextBox 191"/>
          <p:cNvSpPr txBox="1"/>
          <p:nvPr/>
        </p:nvSpPr>
        <p:spPr>
          <a:xfrm>
            <a:off x="5345686" y="2026975"/>
            <a:ext cx="1088053"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Education</a:t>
            </a:r>
            <a:endParaRPr lang="en-US" sz="1300" dirty="0">
              <a:solidFill>
                <a:srgbClr val="666666"/>
              </a:solidFill>
              <a:latin typeface="Helvetica Neue"/>
              <a:cs typeface="Helvetica Neue"/>
            </a:endParaRPr>
          </a:p>
        </p:txBody>
      </p:sp>
      <p:sp>
        <p:nvSpPr>
          <p:cNvPr id="253" name="TextBox 252"/>
          <p:cNvSpPr txBox="1"/>
          <p:nvPr/>
        </p:nvSpPr>
        <p:spPr>
          <a:xfrm>
            <a:off x="7986054" y="1220446"/>
            <a:ext cx="127594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Accreditation</a:t>
            </a:r>
            <a:endParaRPr lang="en-US" sz="1300" dirty="0">
              <a:solidFill>
                <a:srgbClr val="666666"/>
              </a:solidFill>
              <a:latin typeface="Helvetica Neue"/>
              <a:cs typeface="Helvetica Neue"/>
            </a:endParaRPr>
          </a:p>
        </p:txBody>
      </p:sp>
      <p:sp>
        <p:nvSpPr>
          <p:cNvPr id="272" name="TextBox 271"/>
          <p:cNvSpPr txBox="1"/>
          <p:nvPr/>
        </p:nvSpPr>
        <p:spPr>
          <a:xfrm>
            <a:off x="7855509" y="1671823"/>
            <a:ext cx="1524757"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Law &amp; Justice</a:t>
            </a:r>
            <a:endParaRPr lang="en-US" sz="1300" dirty="0">
              <a:solidFill>
                <a:srgbClr val="666666"/>
              </a:solidFill>
              <a:latin typeface="Helvetica Neue"/>
              <a:cs typeface="Helvetica Neue"/>
            </a:endParaRPr>
          </a:p>
        </p:txBody>
      </p:sp>
      <p:sp>
        <p:nvSpPr>
          <p:cNvPr id="14" name="TextBox 13"/>
          <p:cNvSpPr txBox="1"/>
          <p:nvPr/>
        </p:nvSpPr>
        <p:spPr>
          <a:xfrm>
            <a:off x="6112382" y="4635160"/>
            <a:ext cx="1874561"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Prescription Analytics</a:t>
            </a:r>
            <a:endParaRPr lang="en-US" sz="1300" dirty="0">
              <a:solidFill>
                <a:srgbClr val="666666"/>
              </a:solidFill>
              <a:latin typeface="Helvetica Neue"/>
              <a:cs typeface="Helvetica Neue"/>
            </a:endParaRPr>
          </a:p>
        </p:txBody>
      </p:sp>
      <p:sp>
        <p:nvSpPr>
          <p:cNvPr id="250" name="TextBox 249"/>
          <p:cNvSpPr txBox="1"/>
          <p:nvPr/>
        </p:nvSpPr>
        <p:spPr>
          <a:xfrm>
            <a:off x="8173117" y="2136688"/>
            <a:ext cx="94460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Law Firms</a:t>
            </a:r>
            <a:endParaRPr lang="en-US" sz="1300" dirty="0">
              <a:solidFill>
                <a:srgbClr val="666666"/>
              </a:solidFill>
              <a:latin typeface="Helvetica Neue"/>
              <a:cs typeface="Helvetica Neue"/>
            </a:endParaRPr>
          </a:p>
        </p:txBody>
      </p:sp>
      <p:sp>
        <p:nvSpPr>
          <p:cNvPr id="368" name="TextBox 367"/>
          <p:cNvSpPr txBox="1"/>
          <p:nvPr/>
        </p:nvSpPr>
        <p:spPr>
          <a:xfrm>
            <a:off x="5253971" y="1359213"/>
            <a:ext cx="125604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Care Facility</a:t>
            </a:r>
            <a:endParaRPr lang="en-US" sz="1300" dirty="0">
              <a:solidFill>
                <a:srgbClr val="666666"/>
              </a:solidFill>
              <a:latin typeface="Helvetica Neue"/>
              <a:cs typeface="Helvetica Neue"/>
            </a:endParaRPr>
          </a:p>
        </p:txBody>
      </p:sp>
      <p:sp>
        <p:nvSpPr>
          <p:cNvPr id="145" name="TextBox 144"/>
          <p:cNvSpPr txBox="1"/>
          <p:nvPr/>
        </p:nvSpPr>
        <p:spPr>
          <a:xfrm>
            <a:off x="3862818" y="685293"/>
            <a:ext cx="1499110" cy="292388"/>
          </a:xfrm>
          <a:prstGeom prst="rect">
            <a:avLst/>
          </a:prstGeom>
          <a:noFill/>
        </p:spPr>
        <p:txBody>
          <a:bodyPr wrap="square" rtlCol="0">
            <a:spAutoFit/>
          </a:bodyPr>
          <a:lstStyle/>
          <a:p>
            <a:r>
              <a:rPr lang="en-US" sz="1300" dirty="0" smtClean="0">
                <a:solidFill>
                  <a:srgbClr val="666666"/>
                </a:solidFill>
                <a:latin typeface="Helvetica Neue"/>
                <a:cs typeface="Helvetica Neue"/>
              </a:rPr>
              <a:t>Clearing House</a:t>
            </a:r>
            <a:endParaRPr lang="en-US" sz="1300" dirty="0">
              <a:solidFill>
                <a:srgbClr val="666666"/>
              </a:solidFill>
              <a:latin typeface="Helvetica Neue"/>
              <a:cs typeface="Helvetica Neue"/>
            </a:endParaRPr>
          </a:p>
        </p:txBody>
      </p:sp>
      <p:sp>
        <p:nvSpPr>
          <p:cNvPr id="206" name="TextBox 205"/>
          <p:cNvSpPr txBox="1"/>
          <p:nvPr/>
        </p:nvSpPr>
        <p:spPr>
          <a:xfrm>
            <a:off x="5003496" y="558893"/>
            <a:ext cx="139632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De-identification</a:t>
            </a:r>
            <a:endParaRPr lang="en-US" sz="1300" dirty="0">
              <a:solidFill>
                <a:srgbClr val="666666"/>
              </a:solidFill>
              <a:latin typeface="Helvetica Neue"/>
              <a:cs typeface="Helvetica Neue"/>
            </a:endParaRPr>
          </a:p>
        </p:txBody>
      </p:sp>
      <p:sp>
        <p:nvSpPr>
          <p:cNvPr id="262" name="TextBox 261"/>
          <p:cNvSpPr txBox="1"/>
          <p:nvPr/>
        </p:nvSpPr>
        <p:spPr>
          <a:xfrm>
            <a:off x="8325039" y="3540258"/>
            <a:ext cx="91674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Coding</a:t>
            </a:r>
            <a:endParaRPr lang="en-US" sz="1300" dirty="0">
              <a:solidFill>
                <a:srgbClr val="666666"/>
              </a:solidFill>
              <a:latin typeface="Helvetica Neue"/>
              <a:cs typeface="Helvetica Neue"/>
            </a:endParaRPr>
          </a:p>
        </p:txBody>
      </p:sp>
      <p:sp>
        <p:nvSpPr>
          <p:cNvPr id="386" name="TextBox 385"/>
          <p:cNvSpPr txBox="1"/>
          <p:nvPr/>
        </p:nvSpPr>
        <p:spPr>
          <a:xfrm>
            <a:off x="8293412" y="4822202"/>
            <a:ext cx="98315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Licensing</a:t>
            </a:r>
            <a:endParaRPr lang="en-US" sz="1300" dirty="0">
              <a:solidFill>
                <a:srgbClr val="666666"/>
              </a:solidFill>
              <a:latin typeface="Helvetica Neue"/>
              <a:cs typeface="Helvetica Neue"/>
            </a:endParaRPr>
          </a:p>
        </p:txBody>
      </p:sp>
      <p:sp>
        <p:nvSpPr>
          <p:cNvPr id="267" name="TextBox 266"/>
          <p:cNvSpPr txBox="1"/>
          <p:nvPr/>
        </p:nvSpPr>
        <p:spPr>
          <a:xfrm>
            <a:off x="7823319" y="4466205"/>
            <a:ext cx="123468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Vital Statistics</a:t>
            </a:r>
            <a:endParaRPr lang="en-US" sz="1300" dirty="0">
              <a:solidFill>
                <a:srgbClr val="666666"/>
              </a:solidFill>
              <a:latin typeface="Helvetica Neue"/>
              <a:cs typeface="Helvetica Neue"/>
            </a:endParaRPr>
          </a:p>
        </p:txBody>
      </p:sp>
      <p:sp>
        <p:nvSpPr>
          <p:cNvPr id="199" name="TextBox 198"/>
          <p:cNvSpPr txBox="1"/>
          <p:nvPr/>
        </p:nvSpPr>
        <p:spPr>
          <a:xfrm>
            <a:off x="7142533" y="2872628"/>
            <a:ext cx="950043"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Registries</a:t>
            </a:r>
            <a:endParaRPr lang="en-US" sz="1300" dirty="0">
              <a:solidFill>
                <a:srgbClr val="666666"/>
              </a:solidFill>
              <a:latin typeface="Helvetica Neue"/>
              <a:cs typeface="Helvetica Neue"/>
            </a:endParaRPr>
          </a:p>
        </p:txBody>
      </p:sp>
      <p:sp>
        <p:nvSpPr>
          <p:cNvPr id="295" name="TextBox 294"/>
          <p:cNvSpPr txBox="1"/>
          <p:nvPr/>
        </p:nvSpPr>
        <p:spPr>
          <a:xfrm>
            <a:off x="6329258" y="1689702"/>
            <a:ext cx="1524757"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Social Services</a:t>
            </a:r>
            <a:endParaRPr lang="en-US" sz="1300" dirty="0">
              <a:solidFill>
                <a:srgbClr val="666666"/>
              </a:solidFill>
              <a:latin typeface="Helvetica Neue"/>
              <a:cs typeface="Helvetica Neue"/>
            </a:endParaRPr>
          </a:p>
        </p:txBody>
      </p:sp>
      <p:sp>
        <p:nvSpPr>
          <p:cNvPr id="240" name="TextBox 239"/>
          <p:cNvSpPr txBox="1"/>
          <p:nvPr/>
        </p:nvSpPr>
        <p:spPr>
          <a:xfrm>
            <a:off x="7247956" y="3255364"/>
            <a:ext cx="138615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Public Health</a:t>
            </a:r>
            <a:endParaRPr lang="en-US" sz="1300" dirty="0">
              <a:solidFill>
                <a:srgbClr val="666666"/>
              </a:solidFill>
              <a:latin typeface="Helvetica Neue"/>
              <a:cs typeface="Helvetica Neue"/>
            </a:endParaRPr>
          </a:p>
        </p:txBody>
      </p:sp>
      <p:sp>
        <p:nvSpPr>
          <p:cNvPr id="252" name="TextBox 251"/>
          <p:cNvSpPr txBox="1"/>
          <p:nvPr/>
        </p:nvSpPr>
        <p:spPr>
          <a:xfrm>
            <a:off x="3951543" y="1970323"/>
            <a:ext cx="1250182"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Clinical Lab</a:t>
            </a:r>
            <a:endParaRPr lang="en-US" sz="1300" dirty="0">
              <a:solidFill>
                <a:srgbClr val="666666"/>
              </a:solidFill>
              <a:latin typeface="Helvetica Neue"/>
              <a:cs typeface="Helvetica Neue"/>
            </a:endParaRPr>
          </a:p>
        </p:txBody>
      </p:sp>
      <p:sp>
        <p:nvSpPr>
          <p:cNvPr id="171" name="TextBox 170"/>
          <p:cNvSpPr txBox="1"/>
          <p:nvPr/>
        </p:nvSpPr>
        <p:spPr>
          <a:xfrm>
            <a:off x="7837388" y="2582541"/>
            <a:ext cx="1399536"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Copy&amp;Transport</a:t>
            </a:r>
            <a:endParaRPr lang="en-US" sz="1300" dirty="0">
              <a:solidFill>
                <a:srgbClr val="666666"/>
              </a:solidFill>
              <a:latin typeface="Helvetica Neue"/>
              <a:cs typeface="Helvetica Neue"/>
            </a:endParaRPr>
          </a:p>
        </p:txBody>
      </p:sp>
      <p:sp>
        <p:nvSpPr>
          <p:cNvPr id="375" name="TextBox 374"/>
          <p:cNvSpPr txBox="1"/>
          <p:nvPr/>
        </p:nvSpPr>
        <p:spPr>
          <a:xfrm>
            <a:off x="8043023" y="3971433"/>
            <a:ext cx="119629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Associations</a:t>
            </a:r>
            <a:endParaRPr lang="en-US" sz="1300" dirty="0">
              <a:solidFill>
                <a:srgbClr val="666666"/>
              </a:solidFill>
              <a:latin typeface="Helvetica Neue"/>
              <a:cs typeface="Helvetica Neue"/>
            </a:endParaRPr>
          </a:p>
        </p:txBody>
      </p:sp>
      <p:sp>
        <p:nvSpPr>
          <p:cNvPr id="308" name="TextBox 307"/>
          <p:cNvSpPr txBox="1"/>
          <p:nvPr/>
        </p:nvSpPr>
        <p:spPr>
          <a:xfrm>
            <a:off x="7864082" y="627977"/>
            <a:ext cx="1364046"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Debt Collection</a:t>
            </a:r>
            <a:endParaRPr lang="en-US" sz="1300" dirty="0">
              <a:solidFill>
                <a:srgbClr val="666666"/>
              </a:solidFill>
              <a:latin typeface="Helvetica Neue"/>
              <a:cs typeface="Helvetica Neue"/>
            </a:endParaRPr>
          </a:p>
        </p:txBody>
      </p:sp>
      <p:sp>
        <p:nvSpPr>
          <p:cNvPr id="132" name="TextBox 131"/>
          <p:cNvSpPr txBox="1"/>
          <p:nvPr/>
        </p:nvSpPr>
        <p:spPr>
          <a:xfrm>
            <a:off x="452641" y="6334911"/>
            <a:ext cx="255312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Employer’s </a:t>
            </a:r>
            <a:r>
              <a:rPr lang="en-US" sz="1300" dirty="0">
                <a:solidFill>
                  <a:srgbClr val="666666"/>
                </a:solidFill>
                <a:latin typeface="Helvetica Neue"/>
                <a:cs typeface="Helvetica Neue"/>
              </a:rPr>
              <a:t>W</a:t>
            </a:r>
            <a:r>
              <a:rPr lang="en-US" sz="1300" dirty="0" smtClean="0">
                <a:solidFill>
                  <a:srgbClr val="666666"/>
                </a:solidFill>
                <a:latin typeface="Helvetica Neue"/>
                <a:cs typeface="Helvetica Neue"/>
              </a:rPr>
              <a:t>ellness </a:t>
            </a:r>
            <a:r>
              <a:rPr lang="en-US" sz="1300" dirty="0">
                <a:solidFill>
                  <a:srgbClr val="666666"/>
                </a:solidFill>
                <a:latin typeface="Helvetica Neue"/>
                <a:cs typeface="Helvetica Neue"/>
              </a:rPr>
              <a:t>P</a:t>
            </a:r>
            <a:r>
              <a:rPr lang="en-US" sz="1300" dirty="0" smtClean="0">
                <a:solidFill>
                  <a:srgbClr val="666666"/>
                </a:solidFill>
                <a:latin typeface="Helvetica Neue"/>
                <a:cs typeface="Helvetica Neue"/>
              </a:rPr>
              <a:t>rogram</a:t>
            </a:r>
            <a:endParaRPr lang="en-US" sz="1300" dirty="0">
              <a:solidFill>
                <a:srgbClr val="666666"/>
              </a:solidFill>
              <a:latin typeface="Helvetica Neue"/>
              <a:cs typeface="Helvetica Neue"/>
            </a:endParaRPr>
          </a:p>
        </p:txBody>
      </p:sp>
      <p:sp>
        <p:nvSpPr>
          <p:cNvPr id="146" name="TextBox 145"/>
          <p:cNvSpPr txBox="1"/>
          <p:nvPr/>
        </p:nvSpPr>
        <p:spPr>
          <a:xfrm>
            <a:off x="-158504" y="-17432"/>
            <a:ext cx="2247783"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Life Insurance Company</a:t>
            </a:r>
            <a:endParaRPr lang="en-US" sz="1300" dirty="0">
              <a:solidFill>
                <a:srgbClr val="666666"/>
              </a:solidFill>
              <a:latin typeface="Helvetica Neue"/>
              <a:cs typeface="Helvetica Neue"/>
            </a:endParaRPr>
          </a:p>
        </p:txBody>
      </p:sp>
      <p:sp>
        <p:nvSpPr>
          <p:cNvPr id="219" name="TextBox 218"/>
          <p:cNvSpPr txBox="1"/>
          <p:nvPr/>
        </p:nvSpPr>
        <p:spPr>
          <a:xfrm>
            <a:off x="-97137" y="5460093"/>
            <a:ext cx="2018332"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Personal Health Record</a:t>
            </a:r>
            <a:endParaRPr lang="en-US" sz="1300" dirty="0">
              <a:solidFill>
                <a:srgbClr val="666666"/>
              </a:solidFill>
              <a:latin typeface="Helvetica Neue"/>
              <a:cs typeface="Helvetica Neue"/>
            </a:endParaRPr>
          </a:p>
        </p:txBody>
      </p:sp>
      <p:sp>
        <p:nvSpPr>
          <p:cNvPr id="177" name="TextBox 176"/>
          <p:cNvSpPr txBox="1"/>
          <p:nvPr/>
        </p:nvSpPr>
        <p:spPr>
          <a:xfrm>
            <a:off x="-218051" y="3941968"/>
            <a:ext cx="1678794"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Online Websites</a:t>
            </a:r>
            <a:endParaRPr lang="en-US" sz="1300" dirty="0">
              <a:solidFill>
                <a:srgbClr val="666666"/>
              </a:solidFill>
              <a:latin typeface="Helvetica Neue"/>
              <a:cs typeface="Helvetica Neue"/>
            </a:endParaRPr>
          </a:p>
        </p:txBody>
      </p:sp>
      <p:sp>
        <p:nvSpPr>
          <p:cNvPr id="259" name="TextBox 258"/>
          <p:cNvSpPr txBox="1"/>
          <p:nvPr/>
        </p:nvSpPr>
        <p:spPr>
          <a:xfrm>
            <a:off x="1786168" y="5297327"/>
            <a:ext cx="1460333"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Medical Devices</a:t>
            </a:r>
            <a:endParaRPr lang="en-US" sz="1300" dirty="0">
              <a:solidFill>
                <a:srgbClr val="666666"/>
              </a:solidFill>
              <a:latin typeface="Helvetica Neue"/>
              <a:cs typeface="Helvetica Neue"/>
            </a:endParaRPr>
          </a:p>
        </p:txBody>
      </p:sp>
      <p:sp>
        <p:nvSpPr>
          <p:cNvPr id="1517" name="TextBox 1516"/>
          <p:cNvSpPr txBox="1"/>
          <p:nvPr/>
        </p:nvSpPr>
        <p:spPr>
          <a:xfrm>
            <a:off x="1718628" y="4380426"/>
            <a:ext cx="139378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Financial</a:t>
            </a:r>
            <a:endParaRPr lang="en-US" sz="1300" dirty="0">
              <a:solidFill>
                <a:srgbClr val="666666"/>
              </a:solidFill>
              <a:latin typeface="Helvetica Neue"/>
              <a:cs typeface="Helvetica Neue"/>
            </a:endParaRPr>
          </a:p>
        </p:txBody>
      </p:sp>
      <p:sp>
        <p:nvSpPr>
          <p:cNvPr id="185" name="TextBox 184"/>
          <p:cNvSpPr txBox="1"/>
          <p:nvPr/>
        </p:nvSpPr>
        <p:spPr>
          <a:xfrm>
            <a:off x="-157724" y="367220"/>
            <a:ext cx="157801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Blood &amp; Tissue</a:t>
            </a:r>
            <a:endParaRPr lang="en-US" sz="1300" dirty="0">
              <a:solidFill>
                <a:srgbClr val="666666"/>
              </a:solidFill>
              <a:latin typeface="Helvetica Neue"/>
              <a:cs typeface="Helvetica Neue"/>
            </a:endParaRPr>
          </a:p>
        </p:txBody>
      </p:sp>
      <p:sp>
        <p:nvSpPr>
          <p:cNvPr id="125" name="TextBox 124"/>
          <p:cNvSpPr txBox="1"/>
          <p:nvPr/>
        </p:nvSpPr>
        <p:spPr>
          <a:xfrm>
            <a:off x="-86857" y="1765138"/>
            <a:ext cx="955553" cy="292388"/>
          </a:xfrm>
          <a:prstGeom prst="rect">
            <a:avLst/>
          </a:prstGeom>
          <a:noFill/>
        </p:spPr>
        <p:txBody>
          <a:bodyPr wrap="square" rtlCol="0">
            <a:spAutoFit/>
          </a:bodyPr>
          <a:lstStyle/>
          <a:p>
            <a:pPr algn="ctr"/>
            <a:r>
              <a:rPr lang="en-US" sz="1300" dirty="0" smtClean="0">
                <a:latin typeface="Helvetica Neue"/>
                <a:cs typeface="Helvetica Neue"/>
              </a:rPr>
              <a:t>Employer</a:t>
            </a:r>
            <a:endParaRPr lang="en-US" sz="1300" dirty="0">
              <a:latin typeface="Helvetica Neue"/>
              <a:cs typeface="Helvetica Neue"/>
            </a:endParaRPr>
          </a:p>
        </p:txBody>
      </p:sp>
      <p:sp>
        <p:nvSpPr>
          <p:cNvPr id="164" name="TextBox 163"/>
          <p:cNvSpPr txBox="1"/>
          <p:nvPr/>
        </p:nvSpPr>
        <p:spPr>
          <a:xfrm>
            <a:off x="1715071" y="574350"/>
            <a:ext cx="164108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Personal Transport</a:t>
            </a:r>
            <a:endParaRPr lang="en-US" sz="1300" dirty="0">
              <a:solidFill>
                <a:srgbClr val="666666"/>
              </a:solidFill>
              <a:latin typeface="Helvetica Neue"/>
              <a:cs typeface="Helvetica Neue"/>
            </a:endParaRPr>
          </a:p>
        </p:txBody>
      </p:sp>
      <p:sp>
        <p:nvSpPr>
          <p:cNvPr id="181" name="TextBox 180"/>
          <p:cNvSpPr txBox="1"/>
          <p:nvPr/>
        </p:nvSpPr>
        <p:spPr>
          <a:xfrm>
            <a:off x="2948795" y="1307792"/>
            <a:ext cx="1204646"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Home Health</a:t>
            </a:r>
            <a:endParaRPr lang="en-US" sz="1300" dirty="0">
              <a:solidFill>
                <a:srgbClr val="666666"/>
              </a:solidFill>
              <a:latin typeface="Helvetica Neue"/>
              <a:cs typeface="Helvetica Neue"/>
            </a:endParaRPr>
          </a:p>
        </p:txBody>
      </p:sp>
      <p:sp>
        <p:nvSpPr>
          <p:cNvPr id="246" name="TextBox 245"/>
          <p:cNvSpPr txBox="1"/>
          <p:nvPr/>
        </p:nvSpPr>
        <p:spPr>
          <a:xfrm>
            <a:off x="-135465" y="748459"/>
            <a:ext cx="2000632"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Retirement &amp; Disability</a:t>
            </a:r>
            <a:endParaRPr lang="en-US" sz="1300" dirty="0">
              <a:solidFill>
                <a:srgbClr val="666666"/>
              </a:solidFill>
              <a:latin typeface="Helvetica Neue"/>
              <a:cs typeface="Helvetica Neue"/>
            </a:endParaRPr>
          </a:p>
        </p:txBody>
      </p:sp>
      <p:sp>
        <p:nvSpPr>
          <p:cNvPr id="268" name="TextBox 267"/>
          <p:cNvSpPr txBox="1"/>
          <p:nvPr/>
        </p:nvSpPr>
        <p:spPr>
          <a:xfrm>
            <a:off x="958382" y="4902835"/>
            <a:ext cx="146394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Social Support</a:t>
            </a:r>
            <a:endParaRPr lang="en-US" sz="1300" dirty="0">
              <a:solidFill>
                <a:srgbClr val="666666"/>
              </a:solidFill>
              <a:latin typeface="Helvetica Neue"/>
              <a:cs typeface="Helvetica Neue"/>
            </a:endParaRPr>
          </a:p>
        </p:txBody>
      </p:sp>
      <p:sp>
        <p:nvSpPr>
          <p:cNvPr id="228" name="TextBox 227"/>
          <p:cNvSpPr txBox="1"/>
          <p:nvPr/>
        </p:nvSpPr>
        <p:spPr>
          <a:xfrm>
            <a:off x="113669" y="1268467"/>
            <a:ext cx="161050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Human Resources</a:t>
            </a:r>
            <a:endParaRPr lang="en-US" sz="1300" dirty="0">
              <a:solidFill>
                <a:srgbClr val="666666"/>
              </a:solidFill>
              <a:latin typeface="Helvetica Neue"/>
              <a:cs typeface="Helvetica Neue"/>
            </a:endParaRPr>
          </a:p>
        </p:txBody>
      </p:sp>
      <p:sp>
        <p:nvSpPr>
          <p:cNvPr id="208" name="TextBox 207"/>
          <p:cNvSpPr txBox="1"/>
          <p:nvPr/>
        </p:nvSpPr>
        <p:spPr>
          <a:xfrm>
            <a:off x="528988" y="3339617"/>
            <a:ext cx="1926061"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Disease Management</a:t>
            </a:r>
            <a:endParaRPr lang="en-US" sz="1300" dirty="0">
              <a:solidFill>
                <a:srgbClr val="666666"/>
              </a:solidFill>
              <a:latin typeface="Helvetica Neue"/>
              <a:cs typeface="Helvetica Neue"/>
            </a:endParaRPr>
          </a:p>
        </p:txBody>
      </p:sp>
      <p:sp>
        <p:nvSpPr>
          <p:cNvPr id="332" name="TextBox 331"/>
          <p:cNvSpPr txBox="1"/>
          <p:nvPr/>
        </p:nvSpPr>
        <p:spPr>
          <a:xfrm>
            <a:off x="1507553" y="1110840"/>
            <a:ext cx="1674534"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Mental &amp; Addiction</a:t>
            </a:r>
            <a:endParaRPr lang="en-US" sz="1300" dirty="0">
              <a:solidFill>
                <a:srgbClr val="666666"/>
              </a:solidFill>
              <a:latin typeface="Helvetica Neue"/>
              <a:cs typeface="Helvetica Neue"/>
            </a:endParaRPr>
          </a:p>
        </p:txBody>
      </p:sp>
      <p:sp>
        <p:nvSpPr>
          <p:cNvPr id="212" name="TextBox 211"/>
          <p:cNvSpPr txBox="1"/>
          <p:nvPr/>
        </p:nvSpPr>
        <p:spPr>
          <a:xfrm>
            <a:off x="1678551" y="1685746"/>
            <a:ext cx="1204646"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Dental/Vision</a:t>
            </a:r>
            <a:endParaRPr lang="en-US" sz="1300" dirty="0">
              <a:solidFill>
                <a:srgbClr val="666666"/>
              </a:solidFill>
              <a:latin typeface="Helvetica Neue"/>
              <a:cs typeface="Helvetica Neue"/>
            </a:endParaRPr>
          </a:p>
        </p:txBody>
      </p:sp>
      <p:sp>
        <p:nvSpPr>
          <p:cNvPr id="121" name="TextBox 120"/>
          <p:cNvSpPr txBox="1"/>
          <p:nvPr/>
        </p:nvSpPr>
        <p:spPr>
          <a:xfrm>
            <a:off x="1795606" y="2235292"/>
            <a:ext cx="1629884" cy="307777"/>
          </a:xfrm>
          <a:prstGeom prst="rect">
            <a:avLst/>
          </a:prstGeom>
          <a:noFill/>
        </p:spPr>
        <p:txBody>
          <a:bodyPr wrap="square" rtlCol="0">
            <a:spAutoFit/>
          </a:bodyPr>
          <a:lstStyle/>
          <a:p>
            <a:pPr algn="ctr"/>
            <a:r>
              <a:rPr lang="en-US" sz="1400" b="1" dirty="0" smtClean="0">
                <a:solidFill>
                  <a:srgbClr val="4C4C4C"/>
                </a:solidFill>
                <a:latin typeface="Helvetica Neue"/>
                <a:cs typeface="Helvetica Neue"/>
              </a:rPr>
              <a:t>Payer (Insurer)</a:t>
            </a:r>
            <a:endParaRPr lang="en-US" sz="1400" b="1" dirty="0">
              <a:solidFill>
                <a:srgbClr val="4C4C4C"/>
              </a:solidFill>
              <a:latin typeface="Helvetica Neue"/>
              <a:cs typeface="Helvetica Neue"/>
            </a:endParaRPr>
          </a:p>
        </p:txBody>
      </p:sp>
      <p:sp>
        <p:nvSpPr>
          <p:cNvPr id="388" name="TextBox 387"/>
          <p:cNvSpPr txBox="1"/>
          <p:nvPr/>
        </p:nvSpPr>
        <p:spPr>
          <a:xfrm>
            <a:off x="76909" y="3008591"/>
            <a:ext cx="511784"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SSA</a:t>
            </a:r>
          </a:p>
        </p:txBody>
      </p:sp>
      <p:sp>
        <p:nvSpPr>
          <p:cNvPr id="335" name="TextBox 334"/>
          <p:cNvSpPr txBox="1"/>
          <p:nvPr/>
        </p:nvSpPr>
        <p:spPr>
          <a:xfrm>
            <a:off x="-17636" y="2483809"/>
            <a:ext cx="163087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Employee Union</a:t>
            </a:r>
            <a:endParaRPr lang="en-US" sz="1300" dirty="0">
              <a:solidFill>
                <a:srgbClr val="666666"/>
              </a:solidFill>
              <a:latin typeface="Helvetica Neue"/>
              <a:cs typeface="Helvetica Neue"/>
            </a:endParaRPr>
          </a:p>
        </p:txBody>
      </p:sp>
      <p:sp>
        <p:nvSpPr>
          <p:cNvPr id="232" name="TextBox 231"/>
          <p:cNvSpPr txBox="1"/>
          <p:nvPr/>
        </p:nvSpPr>
        <p:spPr>
          <a:xfrm>
            <a:off x="5848663" y="6381035"/>
            <a:ext cx="3318023" cy="507831"/>
          </a:xfrm>
          <a:prstGeom prst="rect">
            <a:avLst/>
          </a:prstGeom>
          <a:solidFill>
            <a:schemeClr val="tx1"/>
          </a:solidFill>
        </p:spPr>
        <p:txBody>
          <a:bodyPr wrap="square" rtlCol="0">
            <a:spAutoFit/>
          </a:bodyPr>
          <a:lstStyle/>
          <a:p>
            <a:pPr algn="ctr"/>
            <a:r>
              <a:rPr lang="en-US" sz="2700" dirty="0" err="1">
                <a:solidFill>
                  <a:schemeClr val="bg1"/>
                </a:solidFill>
              </a:rPr>
              <a:t>t</a:t>
            </a:r>
            <a:r>
              <a:rPr lang="en-US" sz="2700" dirty="0" err="1" smtClean="0">
                <a:solidFill>
                  <a:schemeClr val="bg1"/>
                </a:solidFill>
              </a:rPr>
              <a:t>hedatamap.org</a:t>
            </a:r>
            <a:endParaRPr lang="en-US" sz="2700" dirty="0">
              <a:solidFill>
                <a:schemeClr val="bg1"/>
              </a:solidFill>
            </a:endParaRPr>
          </a:p>
        </p:txBody>
      </p:sp>
    </p:spTree>
    <p:extLst>
      <p:ext uri="{BB962C8B-B14F-4D97-AF65-F5344CB8AC3E}">
        <p14:creationId xmlns:p14="http://schemas.microsoft.com/office/powerpoint/2010/main" val="3511485616"/>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3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32"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269" name="Straight Arrow Connector 268"/>
          <p:cNvCxnSpPr>
            <a:stCxn id="1423" idx="3"/>
            <a:endCxn id="266" idx="7"/>
          </p:cNvCxnSpPr>
          <p:nvPr/>
        </p:nvCxnSpPr>
        <p:spPr>
          <a:xfrm flipH="1">
            <a:off x="1741668" y="418468"/>
            <a:ext cx="2786006" cy="4419507"/>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9" name="Straight Arrow Connector 228"/>
          <p:cNvCxnSpPr>
            <a:stCxn id="227" idx="6"/>
            <a:endCxn id="1423" idx="2"/>
          </p:cNvCxnSpPr>
          <p:nvPr/>
        </p:nvCxnSpPr>
        <p:spPr>
          <a:xfrm flipV="1">
            <a:off x="980359" y="353810"/>
            <a:ext cx="3520533" cy="124303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3" name="Straight Arrow Connector 192"/>
          <p:cNvCxnSpPr>
            <a:stCxn id="1423" idx="4"/>
            <a:endCxn id="191" idx="1"/>
          </p:cNvCxnSpPr>
          <p:nvPr/>
        </p:nvCxnSpPr>
        <p:spPr>
          <a:xfrm>
            <a:off x="4592332" y="445250"/>
            <a:ext cx="1250546" cy="1553264"/>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8" name="Straight Arrow Connector 177"/>
          <p:cNvCxnSpPr>
            <a:stCxn id="1423" idx="3"/>
            <a:endCxn id="175" idx="7"/>
          </p:cNvCxnSpPr>
          <p:nvPr/>
        </p:nvCxnSpPr>
        <p:spPr>
          <a:xfrm flipH="1">
            <a:off x="3606184" y="418468"/>
            <a:ext cx="921490" cy="1153529"/>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9" name="Straight Arrow Connector 178"/>
          <p:cNvCxnSpPr>
            <a:stCxn id="822" idx="7"/>
            <a:endCxn id="175" idx="3"/>
          </p:cNvCxnSpPr>
          <p:nvPr/>
        </p:nvCxnSpPr>
        <p:spPr>
          <a:xfrm flipV="1">
            <a:off x="2695830" y="1660046"/>
            <a:ext cx="813504" cy="900301"/>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2" name="Straight Arrow Connector 161"/>
          <p:cNvCxnSpPr>
            <a:stCxn id="157" idx="4"/>
            <a:endCxn id="822" idx="0"/>
          </p:cNvCxnSpPr>
          <p:nvPr/>
        </p:nvCxnSpPr>
        <p:spPr>
          <a:xfrm>
            <a:off x="2518382" y="962398"/>
            <a:ext cx="93393" cy="1563132"/>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1" name="Straight Arrow Connector 160"/>
          <p:cNvCxnSpPr>
            <a:stCxn id="860" idx="0"/>
            <a:endCxn id="1452" idx="4"/>
          </p:cNvCxnSpPr>
          <p:nvPr/>
        </p:nvCxnSpPr>
        <p:spPr>
          <a:xfrm flipV="1">
            <a:off x="3833113" y="927731"/>
            <a:ext cx="1877303" cy="474680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5" name="Straight Arrow Connector 154"/>
          <p:cNvCxnSpPr>
            <a:stCxn id="1452" idx="2"/>
            <a:endCxn id="1392" idx="6"/>
          </p:cNvCxnSpPr>
          <p:nvPr/>
        </p:nvCxnSpPr>
        <p:spPr>
          <a:xfrm flipH="1">
            <a:off x="4703813" y="865471"/>
            <a:ext cx="938120" cy="15759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1" name="Straight Arrow Connector 150"/>
          <p:cNvCxnSpPr>
            <a:stCxn id="895" idx="7"/>
            <a:endCxn id="1452" idx="4"/>
          </p:cNvCxnSpPr>
          <p:nvPr/>
        </p:nvCxnSpPr>
        <p:spPr>
          <a:xfrm flipV="1">
            <a:off x="2570559" y="927731"/>
            <a:ext cx="3139857" cy="430968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18" name="Straight Arrow Connector 1517"/>
          <p:cNvCxnSpPr>
            <a:stCxn id="1423" idx="3"/>
            <a:endCxn id="1516" idx="6"/>
          </p:cNvCxnSpPr>
          <p:nvPr/>
        </p:nvCxnSpPr>
        <p:spPr>
          <a:xfrm flipH="1">
            <a:off x="2493273" y="418468"/>
            <a:ext cx="2034401" cy="3950743"/>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45" name="Straight Arrow Connector 1544"/>
          <p:cNvCxnSpPr>
            <a:stCxn id="1369" idx="6"/>
            <a:endCxn id="1101" idx="1"/>
          </p:cNvCxnSpPr>
          <p:nvPr/>
        </p:nvCxnSpPr>
        <p:spPr>
          <a:xfrm>
            <a:off x="4657950" y="1969556"/>
            <a:ext cx="3221920" cy="1539406"/>
          </a:xfrm>
          <a:prstGeom prst="straightConnector1">
            <a:avLst/>
          </a:prstGeom>
          <a:ln w="12700">
            <a:solidFill>
              <a:schemeClr val="bg1">
                <a:lumMod val="65000"/>
              </a:schemeClr>
            </a:solidFill>
            <a:prstDash val="solid"/>
            <a:headEnd type="non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8" name="Straight Arrow Connector 117"/>
          <p:cNvCxnSpPr>
            <a:stCxn id="1219" idx="2"/>
            <a:endCxn id="1452" idx="6"/>
          </p:cNvCxnSpPr>
          <p:nvPr/>
        </p:nvCxnSpPr>
        <p:spPr>
          <a:xfrm flipH="1">
            <a:off x="5778899" y="460610"/>
            <a:ext cx="1101909" cy="404861"/>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04" name="Straight Arrow Connector 103"/>
          <p:cNvCxnSpPr>
            <a:stCxn id="1452" idx="2"/>
            <a:endCxn id="822" idx="7"/>
          </p:cNvCxnSpPr>
          <p:nvPr/>
        </p:nvCxnSpPr>
        <p:spPr>
          <a:xfrm flipH="1">
            <a:off x="2695830" y="865471"/>
            <a:ext cx="2946103" cy="169487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71" name="Straight Arrow Connector 70"/>
          <p:cNvCxnSpPr>
            <a:stCxn id="1423" idx="6"/>
            <a:endCxn id="1219" idx="1"/>
          </p:cNvCxnSpPr>
          <p:nvPr/>
        </p:nvCxnSpPr>
        <p:spPr>
          <a:xfrm>
            <a:off x="4683772" y="353810"/>
            <a:ext cx="2231853" cy="22745"/>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9" name="Straight Arrow Connector 28"/>
          <p:cNvCxnSpPr>
            <a:stCxn id="1423" idx="5"/>
            <a:endCxn id="1175" idx="1"/>
          </p:cNvCxnSpPr>
          <p:nvPr/>
        </p:nvCxnSpPr>
        <p:spPr>
          <a:xfrm>
            <a:off x="4656990" y="418468"/>
            <a:ext cx="2178252" cy="1925640"/>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647" name="Straight Arrow Connector 646"/>
          <p:cNvCxnSpPr>
            <a:stCxn id="1423" idx="4"/>
            <a:endCxn id="924" idx="0"/>
          </p:cNvCxnSpPr>
          <p:nvPr/>
        </p:nvCxnSpPr>
        <p:spPr>
          <a:xfrm>
            <a:off x="4592332" y="445250"/>
            <a:ext cx="2684272" cy="6010367"/>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1" name="Straight Arrow Connector 200"/>
          <p:cNvCxnSpPr>
            <a:stCxn id="1423" idx="4"/>
            <a:endCxn id="913" idx="0"/>
          </p:cNvCxnSpPr>
          <p:nvPr/>
        </p:nvCxnSpPr>
        <p:spPr>
          <a:xfrm flipH="1">
            <a:off x="3622016" y="445250"/>
            <a:ext cx="970316" cy="4125827"/>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84" name="Straight Arrow Connector 383"/>
          <p:cNvCxnSpPr>
            <a:stCxn id="1423" idx="4"/>
            <a:endCxn id="895" idx="0"/>
          </p:cNvCxnSpPr>
          <p:nvPr/>
        </p:nvCxnSpPr>
        <p:spPr>
          <a:xfrm flipH="1">
            <a:off x="2522134" y="445250"/>
            <a:ext cx="2070198" cy="4773933"/>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67" name="Straight Arrow Connector 66"/>
          <p:cNvCxnSpPr>
            <a:stCxn id="1423" idx="3"/>
            <a:endCxn id="822" idx="0"/>
          </p:cNvCxnSpPr>
          <p:nvPr/>
        </p:nvCxnSpPr>
        <p:spPr>
          <a:xfrm flipH="1">
            <a:off x="2611775" y="418468"/>
            <a:ext cx="1915899" cy="2107062"/>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625" name="Straight Arrow Connector 624"/>
          <p:cNvCxnSpPr>
            <a:stCxn id="255" idx="6"/>
            <a:endCxn id="1423" idx="2"/>
          </p:cNvCxnSpPr>
          <p:nvPr/>
        </p:nvCxnSpPr>
        <p:spPr>
          <a:xfrm flipV="1">
            <a:off x="449432" y="353810"/>
            <a:ext cx="4051460" cy="1790042"/>
          </a:xfrm>
          <a:prstGeom prst="straightConnector1">
            <a:avLst/>
          </a:prstGeom>
          <a:ln w="25400">
            <a:solidFill>
              <a:schemeClr val="tx1"/>
            </a:solidFill>
            <a:prstDash val="solid"/>
            <a:headEnd type="triangle" w="med" len="lg"/>
            <a:tailEnd type="none" w="med" len="lg"/>
          </a:ln>
          <a:effectLst/>
        </p:spPr>
        <p:style>
          <a:lnRef idx="2">
            <a:schemeClr val="accent1"/>
          </a:lnRef>
          <a:fillRef idx="0">
            <a:schemeClr val="accent1"/>
          </a:fillRef>
          <a:effectRef idx="1">
            <a:schemeClr val="accent1"/>
          </a:effectRef>
          <a:fontRef idx="minor">
            <a:schemeClr val="tx1"/>
          </a:fontRef>
        </p:style>
      </p:cxnSp>
      <p:cxnSp>
        <p:nvCxnSpPr>
          <p:cNvPr id="75" name="Straight Arrow Connector 74"/>
          <p:cNvCxnSpPr>
            <a:stCxn id="1423" idx="3"/>
            <a:endCxn id="614" idx="7"/>
          </p:cNvCxnSpPr>
          <p:nvPr/>
        </p:nvCxnSpPr>
        <p:spPr>
          <a:xfrm flipH="1">
            <a:off x="665234" y="418468"/>
            <a:ext cx="3862440" cy="3455468"/>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43" name="Straight Arrow Connector 342"/>
          <p:cNvCxnSpPr>
            <a:stCxn id="1423" idx="2"/>
            <a:endCxn id="606" idx="7"/>
          </p:cNvCxnSpPr>
          <p:nvPr/>
        </p:nvCxnSpPr>
        <p:spPr>
          <a:xfrm flipH="1">
            <a:off x="854016" y="353810"/>
            <a:ext cx="3646876" cy="2061508"/>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3" name="Straight Arrow Connector 172"/>
          <p:cNvCxnSpPr>
            <a:stCxn id="1423" idx="4"/>
            <a:endCxn id="581" idx="6"/>
          </p:cNvCxnSpPr>
          <p:nvPr/>
        </p:nvCxnSpPr>
        <p:spPr>
          <a:xfrm flipH="1">
            <a:off x="972472" y="445250"/>
            <a:ext cx="3619860" cy="4994693"/>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58" name="Straight Arrow Connector 57"/>
          <p:cNvCxnSpPr>
            <a:stCxn id="1423" idx="2"/>
            <a:endCxn id="31" idx="6"/>
          </p:cNvCxnSpPr>
          <p:nvPr/>
        </p:nvCxnSpPr>
        <p:spPr>
          <a:xfrm flipH="1" flipV="1">
            <a:off x="949747" y="305615"/>
            <a:ext cx="3551145" cy="48195"/>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63" name="Straight Arrow Connector 62"/>
          <p:cNvCxnSpPr>
            <a:stCxn id="1423" idx="3"/>
            <a:endCxn id="744" idx="7"/>
          </p:cNvCxnSpPr>
          <p:nvPr/>
        </p:nvCxnSpPr>
        <p:spPr>
          <a:xfrm flipH="1">
            <a:off x="1779720" y="418468"/>
            <a:ext cx="2747954" cy="5856282"/>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874" name="Straight Arrow Connector 873"/>
          <p:cNvCxnSpPr>
            <a:stCxn id="620" idx="7"/>
            <a:endCxn id="1423" idx="3"/>
          </p:cNvCxnSpPr>
          <p:nvPr/>
        </p:nvCxnSpPr>
        <p:spPr>
          <a:xfrm flipV="1">
            <a:off x="1538503" y="418468"/>
            <a:ext cx="2989171" cy="286955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88" name="Straight Arrow Connector 1387"/>
          <p:cNvCxnSpPr>
            <a:stCxn id="1349" idx="2"/>
            <a:endCxn id="1369" idx="5"/>
          </p:cNvCxnSpPr>
          <p:nvPr/>
        </p:nvCxnSpPr>
        <p:spPr>
          <a:xfrm flipH="1" flipV="1">
            <a:off x="4637892" y="2013580"/>
            <a:ext cx="245842" cy="389729"/>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2" name="Straight Arrow Connector 171"/>
          <p:cNvCxnSpPr>
            <a:stCxn id="1369" idx="6"/>
            <a:endCxn id="1219" idx="2"/>
          </p:cNvCxnSpPr>
          <p:nvPr/>
        </p:nvCxnSpPr>
        <p:spPr>
          <a:xfrm flipV="1">
            <a:off x="4657950" y="460610"/>
            <a:ext cx="2222858" cy="150894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13" name="Straight Arrow Connector 312"/>
          <p:cNvCxnSpPr>
            <a:stCxn id="1369" idx="2"/>
            <a:endCxn id="822" idx="6"/>
          </p:cNvCxnSpPr>
          <p:nvPr/>
        </p:nvCxnSpPr>
        <p:spPr>
          <a:xfrm flipH="1">
            <a:off x="2730647" y="1969556"/>
            <a:ext cx="1790337" cy="67484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84" name="Straight Arrow Connector 183"/>
          <p:cNvCxnSpPr>
            <a:stCxn id="1369" idx="0"/>
            <a:endCxn id="1392" idx="4"/>
          </p:cNvCxnSpPr>
          <p:nvPr/>
        </p:nvCxnSpPr>
        <p:spPr>
          <a:xfrm flipV="1">
            <a:off x="4589467" y="1114503"/>
            <a:ext cx="22906" cy="79279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6" name="Straight Arrow Connector 155"/>
          <p:cNvCxnSpPr>
            <a:stCxn id="1349" idx="7"/>
            <a:endCxn id="1219" idx="3"/>
          </p:cNvCxnSpPr>
          <p:nvPr/>
        </p:nvCxnSpPr>
        <p:spPr>
          <a:xfrm flipV="1">
            <a:off x="5000642" y="544665"/>
            <a:ext cx="1914983" cy="1814619"/>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19" name="Straight Arrow Connector 1318"/>
          <p:cNvCxnSpPr>
            <a:stCxn id="1349" idx="2"/>
            <a:endCxn id="822" idx="6"/>
          </p:cNvCxnSpPr>
          <p:nvPr/>
        </p:nvCxnSpPr>
        <p:spPr>
          <a:xfrm flipH="1">
            <a:off x="2730647" y="2403309"/>
            <a:ext cx="2153087" cy="24109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22" name="Straight Arrow Connector 1321"/>
          <p:cNvCxnSpPr>
            <a:stCxn id="1349" idx="0"/>
            <a:endCxn id="1392" idx="5"/>
          </p:cNvCxnSpPr>
          <p:nvPr/>
        </p:nvCxnSpPr>
        <p:spPr>
          <a:xfrm flipH="1" flipV="1">
            <a:off x="4677031" y="1087721"/>
            <a:ext cx="275186" cy="1253327"/>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9" name="Straight Arrow Connector 168"/>
          <p:cNvCxnSpPr>
            <a:stCxn id="1219" idx="3"/>
            <a:endCxn id="895" idx="6"/>
          </p:cNvCxnSpPr>
          <p:nvPr/>
        </p:nvCxnSpPr>
        <p:spPr>
          <a:xfrm flipH="1">
            <a:off x="2590617" y="544665"/>
            <a:ext cx="4325008" cy="4736779"/>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93" name="Straight Arrow Connector 92"/>
          <p:cNvCxnSpPr>
            <a:stCxn id="1219" idx="2"/>
            <a:endCxn id="822" idx="7"/>
          </p:cNvCxnSpPr>
          <p:nvPr/>
        </p:nvCxnSpPr>
        <p:spPr>
          <a:xfrm flipH="1">
            <a:off x="2695830" y="460610"/>
            <a:ext cx="4184978" cy="2099737"/>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42" name="Straight Arrow Connector 141"/>
          <p:cNvCxnSpPr>
            <a:stCxn id="1392" idx="7"/>
            <a:endCxn id="1219" idx="2"/>
          </p:cNvCxnSpPr>
          <p:nvPr/>
        </p:nvCxnSpPr>
        <p:spPr>
          <a:xfrm flipV="1">
            <a:off x="4677031" y="460610"/>
            <a:ext cx="2203777" cy="497795"/>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0" name="Straight Arrow Connector 159"/>
          <p:cNvCxnSpPr>
            <a:stCxn id="1219" idx="5"/>
            <a:endCxn id="1192" idx="1"/>
          </p:cNvCxnSpPr>
          <p:nvPr/>
        </p:nvCxnSpPr>
        <p:spPr>
          <a:xfrm>
            <a:off x="7083735" y="544665"/>
            <a:ext cx="1521536" cy="2429207"/>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83" name="Straight Arrow Connector 182"/>
          <p:cNvCxnSpPr>
            <a:stCxn id="1190" idx="1"/>
            <a:endCxn id="1219" idx="5"/>
          </p:cNvCxnSpPr>
          <p:nvPr/>
        </p:nvCxnSpPr>
        <p:spPr>
          <a:xfrm flipH="1" flipV="1">
            <a:off x="7083735" y="544665"/>
            <a:ext cx="1682607" cy="294926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70" name="Straight Arrow Connector 1169"/>
          <p:cNvCxnSpPr>
            <a:stCxn id="1219" idx="4"/>
            <a:endCxn id="1175" idx="0"/>
          </p:cNvCxnSpPr>
          <p:nvPr/>
        </p:nvCxnSpPr>
        <p:spPr>
          <a:xfrm flipH="1">
            <a:off x="6899900" y="579482"/>
            <a:ext cx="99780" cy="1737844"/>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0" name="Straight Arrow Connector 149"/>
          <p:cNvCxnSpPr>
            <a:stCxn id="1219" idx="5"/>
            <a:endCxn id="1156" idx="1"/>
          </p:cNvCxnSpPr>
          <p:nvPr/>
        </p:nvCxnSpPr>
        <p:spPr>
          <a:xfrm>
            <a:off x="7083735" y="544665"/>
            <a:ext cx="1321589" cy="3876686"/>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0" name="Straight Arrow Connector 189"/>
          <p:cNvCxnSpPr>
            <a:stCxn id="1219" idx="5"/>
            <a:endCxn id="1101" idx="0"/>
          </p:cNvCxnSpPr>
          <p:nvPr/>
        </p:nvCxnSpPr>
        <p:spPr>
          <a:xfrm>
            <a:off x="7083735" y="544665"/>
            <a:ext cx="860793" cy="2937515"/>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76" name="Straight Arrow Connector 175"/>
          <p:cNvCxnSpPr>
            <a:stCxn id="1219" idx="4"/>
            <a:endCxn id="941" idx="7"/>
          </p:cNvCxnSpPr>
          <p:nvPr/>
        </p:nvCxnSpPr>
        <p:spPr>
          <a:xfrm flipH="1">
            <a:off x="5491357" y="579482"/>
            <a:ext cx="1508323" cy="3013519"/>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86" name="Straight Arrow Connector 185"/>
          <p:cNvCxnSpPr>
            <a:stCxn id="1219" idx="3"/>
            <a:endCxn id="913" idx="7"/>
          </p:cNvCxnSpPr>
          <p:nvPr/>
        </p:nvCxnSpPr>
        <p:spPr>
          <a:xfrm flipH="1">
            <a:off x="3686674" y="544665"/>
            <a:ext cx="3228951" cy="4053194"/>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7" name="Straight Arrow Connector 196"/>
          <p:cNvCxnSpPr>
            <a:stCxn id="860" idx="7"/>
            <a:endCxn id="1219" idx="3"/>
          </p:cNvCxnSpPr>
          <p:nvPr/>
        </p:nvCxnSpPr>
        <p:spPr>
          <a:xfrm flipV="1">
            <a:off x="3897771" y="544665"/>
            <a:ext cx="3017854" cy="5156651"/>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451" name="Straight Arrow Connector 450"/>
          <p:cNvCxnSpPr>
            <a:stCxn id="1219" idx="4"/>
            <a:endCxn id="938" idx="7"/>
          </p:cNvCxnSpPr>
          <p:nvPr/>
        </p:nvCxnSpPr>
        <p:spPr>
          <a:xfrm flipH="1">
            <a:off x="5836023" y="579482"/>
            <a:ext cx="1163657" cy="413397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3" name="Straight Arrow Connector 152"/>
          <p:cNvCxnSpPr>
            <a:stCxn id="1198" idx="1"/>
            <a:endCxn id="1219" idx="6"/>
          </p:cNvCxnSpPr>
          <p:nvPr/>
        </p:nvCxnSpPr>
        <p:spPr>
          <a:xfrm flipH="1" flipV="1">
            <a:off x="7118552" y="460610"/>
            <a:ext cx="1465068" cy="71582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3" name="Straight Arrow Connector 162"/>
          <p:cNvCxnSpPr>
            <a:stCxn id="1219" idx="6"/>
            <a:endCxn id="1195" idx="2"/>
          </p:cNvCxnSpPr>
          <p:nvPr/>
        </p:nvCxnSpPr>
        <p:spPr>
          <a:xfrm>
            <a:off x="7118552" y="460610"/>
            <a:ext cx="1454498" cy="1657440"/>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94" name="Straight Arrow Connector 193"/>
          <p:cNvCxnSpPr>
            <a:endCxn id="1217" idx="1"/>
          </p:cNvCxnSpPr>
          <p:nvPr/>
        </p:nvCxnSpPr>
        <p:spPr>
          <a:xfrm>
            <a:off x="7142533" y="445250"/>
            <a:ext cx="1220041" cy="99356"/>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9" name="Straight Arrow Connector 138"/>
          <p:cNvCxnSpPr>
            <a:stCxn id="967" idx="0"/>
            <a:endCxn id="1219" idx="4"/>
          </p:cNvCxnSpPr>
          <p:nvPr/>
        </p:nvCxnSpPr>
        <p:spPr>
          <a:xfrm flipH="1" flipV="1">
            <a:off x="6999680" y="579482"/>
            <a:ext cx="959940" cy="4942901"/>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79" name="Straight Arrow Connector 78"/>
          <p:cNvCxnSpPr>
            <a:stCxn id="1175" idx="3"/>
            <a:endCxn id="1150" idx="7"/>
          </p:cNvCxnSpPr>
          <p:nvPr/>
        </p:nvCxnSpPr>
        <p:spPr>
          <a:xfrm flipH="1">
            <a:off x="6107422" y="2473424"/>
            <a:ext cx="727820" cy="532659"/>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6" name="Straight Arrow Connector 25"/>
          <p:cNvCxnSpPr>
            <a:stCxn id="1175" idx="5"/>
            <a:endCxn id="967" idx="1"/>
          </p:cNvCxnSpPr>
          <p:nvPr/>
        </p:nvCxnSpPr>
        <p:spPr>
          <a:xfrm>
            <a:off x="6964558" y="2473424"/>
            <a:ext cx="930404" cy="3075741"/>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10" name="Straight Arrow Connector 109"/>
          <p:cNvCxnSpPr>
            <a:stCxn id="1175" idx="4"/>
            <a:endCxn id="999" idx="0"/>
          </p:cNvCxnSpPr>
          <p:nvPr/>
        </p:nvCxnSpPr>
        <p:spPr>
          <a:xfrm>
            <a:off x="6899900" y="2500206"/>
            <a:ext cx="139377" cy="2072020"/>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37" name="Straight Arrow Connector 136"/>
          <p:cNvCxnSpPr>
            <a:stCxn id="1175" idx="2"/>
            <a:endCxn id="1392" idx="6"/>
          </p:cNvCxnSpPr>
          <p:nvPr/>
        </p:nvCxnSpPr>
        <p:spPr>
          <a:xfrm flipH="1" flipV="1">
            <a:off x="4703813" y="1023063"/>
            <a:ext cx="2104647" cy="138570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43" name="Straight Arrow Connector 142"/>
          <p:cNvCxnSpPr>
            <a:stCxn id="1150" idx="2"/>
            <a:endCxn id="822" idx="6"/>
          </p:cNvCxnSpPr>
          <p:nvPr/>
        </p:nvCxnSpPr>
        <p:spPr>
          <a:xfrm flipH="1" flipV="1">
            <a:off x="2730647" y="2644402"/>
            <a:ext cx="3259867" cy="40570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37" name="Straight Arrow Connector 236"/>
          <p:cNvCxnSpPr>
            <a:stCxn id="1101" idx="4"/>
            <a:endCxn id="996" idx="1"/>
          </p:cNvCxnSpPr>
          <p:nvPr/>
        </p:nvCxnSpPr>
        <p:spPr>
          <a:xfrm>
            <a:off x="7944528" y="3665060"/>
            <a:ext cx="231179" cy="1346041"/>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3" name="Straight Arrow Connector 222"/>
          <p:cNvCxnSpPr>
            <a:stCxn id="941" idx="6"/>
            <a:endCxn id="1101" idx="2"/>
          </p:cNvCxnSpPr>
          <p:nvPr/>
        </p:nvCxnSpPr>
        <p:spPr>
          <a:xfrm flipV="1">
            <a:off x="5526174" y="3573620"/>
            <a:ext cx="2326914" cy="103436"/>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494" name="Straight Arrow Connector 493"/>
          <p:cNvCxnSpPr>
            <a:stCxn id="1101" idx="4"/>
            <a:endCxn id="924" idx="0"/>
          </p:cNvCxnSpPr>
          <p:nvPr/>
        </p:nvCxnSpPr>
        <p:spPr>
          <a:xfrm flipH="1">
            <a:off x="7276604" y="3665060"/>
            <a:ext cx="667924" cy="2790557"/>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30" name="Straight Arrow Connector 229"/>
          <p:cNvCxnSpPr>
            <a:stCxn id="1101" idx="3"/>
            <a:endCxn id="913" idx="6"/>
          </p:cNvCxnSpPr>
          <p:nvPr/>
        </p:nvCxnSpPr>
        <p:spPr>
          <a:xfrm flipH="1">
            <a:off x="3713456" y="3638278"/>
            <a:ext cx="4166414" cy="1024239"/>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501" name="Straight Arrow Connector 500"/>
          <p:cNvCxnSpPr>
            <a:stCxn id="941" idx="6"/>
            <a:endCxn id="996" idx="2"/>
          </p:cNvCxnSpPr>
          <p:nvPr/>
        </p:nvCxnSpPr>
        <p:spPr>
          <a:xfrm>
            <a:off x="5526174" y="3677056"/>
            <a:ext cx="2629475" cy="1378070"/>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498" name="Straight Arrow Connector 497"/>
          <p:cNvCxnSpPr>
            <a:stCxn id="941" idx="5"/>
            <a:endCxn id="924" idx="1"/>
          </p:cNvCxnSpPr>
          <p:nvPr/>
        </p:nvCxnSpPr>
        <p:spPr>
          <a:xfrm>
            <a:off x="5491357" y="3761111"/>
            <a:ext cx="1736822" cy="2712742"/>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506" name="Straight Arrow Connector 505"/>
          <p:cNvCxnSpPr>
            <a:stCxn id="941" idx="4"/>
            <a:endCxn id="921" idx="0"/>
          </p:cNvCxnSpPr>
          <p:nvPr/>
        </p:nvCxnSpPr>
        <p:spPr>
          <a:xfrm flipH="1">
            <a:off x="4382425" y="3795928"/>
            <a:ext cx="1024877" cy="2584335"/>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6" name="Straight Arrow Connector 225"/>
          <p:cNvCxnSpPr>
            <a:stCxn id="941" idx="3"/>
            <a:endCxn id="913" idx="7"/>
          </p:cNvCxnSpPr>
          <p:nvPr/>
        </p:nvCxnSpPr>
        <p:spPr>
          <a:xfrm flipH="1">
            <a:off x="3686674" y="3761111"/>
            <a:ext cx="1636573" cy="836748"/>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20" name="Straight Arrow Connector 219"/>
          <p:cNvCxnSpPr>
            <a:stCxn id="941" idx="3"/>
            <a:endCxn id="860" idx="6"/>
          </p:cNvCxnSpPr>
          <p:nvPr/>
        </p:nvCxnSpPr>
        <p:spPr>
          <a:xfrm flipH="1">
            <a:off x="3924553" y="3761111"/>
            <a:ext cx="1398694" cy="2004863"/>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20" name="Straight Arrow Connector 319"/>
          <p:cNvCxnSpPr>
            <a:stCxn id="941" idx="1"/>
            <a:endCxn id="822" idx="6"/>
          </p:cNvCxnSpPr>
          <p:nvPr/>
        </p:nvCxnSpPr>
        <p:spPr>
          <a:xfrm flipH="1" flipV="1">
            <a:off x="2730647" y="2644402"/>
            <a:ext cx="2592600" cy="948599"/>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16" name="Straight Arrow Connector 315"/>
          <p:cNvCxnSpPr>
            <a:stCxn id="941" idx="2"/>
            <a:endCxn id="614" idx="6"/>
          </p:cNvCxnSpPr>
          <p:nvPr/>
        </p:nvCxnSpPr>
        <p:spPr>
          <a:xfrm flipH="1">
            <a:off x="685292" y="3677056"/>
            <a:ext cx="4603138" cy="242140"/>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36" name="Straight Arrow Connector 335"/>
          <p:cNvCxnSpPr>
            <a:stCxn id="941" idx="2"/>
            <a:endCxn id="606" idx="6"/>
          </p:cNvCxnSpPr>
          <p:nvPr/>
        </p:nvCxnSpPr>
        <p:spPr>
          <a:xfrm flipH="1" flipV="1">
            <a:off x="874074" y="2459343"/>
            <a:ext cx="4414356" cy="1217713"/>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07" name="Straight Arrow Connector 106"/>
          <p:cNvCxnSpPr>
            <a:stCxn id="941" idx="5"/>
            <a:endCxn id="999" idx="1"/>
          </p:cNvCxnSpPr>
          <p:nvPr/>
        </p:nvCxnSpPr>
        <p:spPr>
          <a:xfrm>
            <a:off x="5491357" y="3761111"/>
            <a:ext cx="1500551" cy="829351"/>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447" name="Straight Arrow Connector 446"/>
          <p:cNvCxnSpPr>
            <a:stCxn id="941" idx="5"/>
            <a:endCxn id="938" idx="0"/>
          </p:cNvCxnSpPr>
          <p:nvPr/>
        </p:nvCxnSpPr>
        <p:spPr>
          <a:xfrm>
            <a:off x="5491357" y="3761111"/>
            <a:ext cx="296241" cy="934107"/>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5" name="Straight Arrow Connector 164"/>
          <p:cNvCxnSpPr>
            <a:stCxn id="822" idx="5"/>
            <a:endCxn id="913" idx="1"/>
          </p:cNvCxnSpPr>
          <p:nvPr/>
        </p:nvCxnSpPr>
        <p:spPr>
          <a:xfrm>
            <a:off x="2695830" y="2728457"/>
            <a:ext cx="861528" cy="1869402"/>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52" name="Straight Arrow Connector 351"/>
          <p:cNvCxnSpPr>
            <a:stCxn id="913" idx="6"/>
            <a:endCxn id="967" idx="1"/>
          </p:cNvCxnSpPr>
          <p:nvPr/>
        </p:nvCxnSpPr>
        <p:spPr>
          <a:xfrm>
            <a:off x="3713456" y="4662517"/>
            <a:ext cx="4181506" cy="886648"/>
          </a:xfrm>
          <a:prstGeom prst="straightConnector1">
            <a:avLst/>
          </a:prstGeom>
          <a:ln w="25400">
            <a:solidFill>
              <a:schemeClr val="tx1"/>
            </a:solidFill>
            <a:prstDash val="lgDash"/>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85" name="Straight Arrow Connector 384"/>
          <p:cNvCxnSpPr>
            <a:stCxn id="860" idx="1"/>
            <a:endCxn id="895" idx="5"/>
          </p:cNvCxnSpPr>
          <p:nvPr/>
        </p:nvCxnSpPr>
        <p:spPr>
          <a:xfrm flipH="1" flipV="1">
            <a:off x="2570559" y="5325468"/>
            <a:ext cx="1197896" cy="375848"/>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1" name="Straight Arrow Connector 210"/>
          <p:cNvCxnSpPr>
            <a:stCxn id="860" idx="0"/>
            <a:endCxn id="822" idx="4"/>
          </p:cNvCxnSpPr>
          <p:nvPr/>
        </p:nvCxnSpPr>
        <p:spPr>
          <a:xfrm flipH="1" flipV="1">
            <a:off x="2611775" y="2763274"/>
            <a:ext cx="1221338" cy="2911260"/>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48" name="Straight Arrow Connector 347"/>
          <p:cNvCxnSpPr>
            <a:stCxn id="860" idx="6"/>
            <a:endCxn id="967" idx="2"/>
          </p:cNvCxnSpPr>
          <p:nvPr/>
        </p:nvCxnSpPr>
        <p:spPr>
          <a:xfrm flipV="1">
            <a:off x="3924553" y="5613823"/>
            <a:ext cx="3943627" cy="152151"/>
          </a:xfrm>
          <a:prstGeom prst="straightConnector1">
            <a:avLst/>
          </a:prstGeom>
          <a:ln w="25400">
            <a:solidFill>
              <a:schemeClr val="tx1"/>
            </a:solidFill>
            <a:prstDash val="lgDash"/>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96" name="Straight Arrow Connector 95"/>
          <p:cNvCxnSpPr>
            <a:stCxn id="822" idx="2"/>
            <a:endCxn id="255" idx="6"/>
          </p:cNvCxnSpPr>
          <p:nvPr/>
        </p:nvCxnSpPr>
        <p:spPr>
          <a:xfrm flipH="1" flipV="1">
            <a:off x="449432" y="2143852"/>
            <a:ext cx="2043471" cy="500550"/>
          </a:xfrm>
          <a:prstGeom prst="straightConnector1">
            <a:avLst/>
          </a:prstGeom>
          <a:ln w="12700">
            <a:solidFill>
              <a:schemeClr val="bg1">
                <a:lumMod val="65000"/>
              </a:schemeClr>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84" name="Straight Arrow Connector 83"/>
          <p:cNvCxnSpPr>
            <a:stCxn id="1392" idx="3"/>
            <a:endCxn id="822" idx="7"/>
          </p:cNvCxnSpPr>
          <p:nvPr/>
        </p:nvCxnSpPr>
        <p:spPr>
          <a:xfrm flipH="1">
            <a:off x="2695830" y="1087721"/>
            <a:ext cx="1851885" cy="1472626"/>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09" name="Straight Arrow Connector 108"/>
          <p:cNvCxnSpPr>
            <a:stCxn id="620" idx="7"/>
            <a:endCxn id="822" idx="2"/>
          </p:cNvCxnSpPr>
          <p:nvPr/>
        </p:nvCxnSpPr>
        <p:spPr>
          <a:xfrm flipV="1">
            <a:off x="1538503" y="2644402"/>
            <a:ext cx="954400" cy="64361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5" name="Straight Arrow Connector 214"/>
          <p:cNvCxnSpPr>
            <a:stCxn id="744" idx="0"/>
            <a:endCxn id="822" idx="3"/>
          </p:cNvCxnSpPr>
          <p:nvPr/>
        </p:nvCxnSpPr>
        <p:spPr>
          <a:xfrm flipV="1">
            <a:off x="1731295" y="2728457"/>
            <a:ext cx="796425" cy="3528057"/>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22" name="Straight Arrow Connector 121"/>
          <p:cNvCxnSpPr>
            <a:stCxn id="744" idx="1"/>
            <a:endCxn id="255" idx="4"/>
          </p:cNvCxnSpPr>
          <p:nvPr/>
        </p:nvCxnSpPr>
        <p:spPr>
          <a:xfrm flipH="1" flipV="1">
            <a:off x="357992" y="2235292"/>
            <a:ext cx="1324878" cy="4039458"/>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39" name="Straight Arrow Connector 338"/>
          <p:cNvCxnSpPr>
            <a:stCxn id="255" idx="5"/>
            <a:endCxn id="606" idx="0"/>
          </p:cNvCxnSpPr>
          <p:nvPr/>
        </p:nvCxnSpPr>
        <p:spPr>
          <a:xfrm>
            <a:off x="422650" y="2208510"/>
            <a:ext cx="382941" cy="188572"/>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8" name="Straight Arrow Connector 7"/>
          <p:cNvCxnSpPr>
            <a:stCxn id="999" idx="5"/>
            <a:endCxn id="967" idx="1"/>
          </p:cNvCxnSpPr>
          <p:nvPr/>
        </p:nvCxnSpPr>
        <p:spPr>
          <a:xfrm>
            <a:off x="7086645" y="4678511"/>
            <a:ext cx="808317" cy="870654"/>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sp>
        <p:nvSpPr>
          <p:cNvPr id="31" name="Oval 30"/>
          <p:cNvSpPr/>
          <p:nvPr/>
        </p:nvSpPr>
        <p:spPr>
          <a:xfrm>
            <a:off x="812781" y="243354"/>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581" name="Oval 580"/>
          <p:cNvSpPr/>
          <p:nvPr/>
        </p:nvSpPr>
        <p:spPr>
          <a:xfrm>
            <a:off x="835506" y="537768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606" name="Oval 605"/>
          <p:cNvSpPr/>
          <p:nvPr/>
        </p:nvSpPr>
        <p:spPr>
          <a:xfrm>
            <a:off x="737108" y="239708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614" name="Oval 613"/>
          <p:cNvSpPr/>
          <p:nvPr/>
        </p:nvSpPr>
        <p:spPr>
          <a:xfrm>
            <a:off x="548326" y="3855188"/>
            <a:ext cx="136966" cy="128016"/>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620" name="Oval 619"/>
          <p:cNvSpPr/>
          <p:nvPr/>
        </p:nvSpPr>
        <p:spPr>
          <a:xfrm>
            <a:off x="1421595" y="3269784"/>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744" name="Oval 743"/>
          <p:cNvSpPr/>
          <p:nvPr/>
        </p:nvSpPr>
        <p:spPr>
          <a:xfrm>
            <a:off x="1662812" y="6256514"/>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822" name="Oval 821"/>
          <p:cNvSpPr/>
          <p:nvPr/>
        </p:nvSpPr>
        <p:spPr>
          <a:xfrm>
            <a:off x="2492903" y="2525530"/>
            <a:ext cx="237744" cy="237744"/>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860" name="Oval 859"/>
          <p:cNvSpPr/>
          <p:nvPr/>
        </p:nvSpPr>
        <p:spPr>
          <a:xfrm>
            <a:off x="3741673" y="5674534"/>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895" name="Oval 894"/>
          <p:cNvSpPr/>
          <p:nvPr/>
        </p:nvSpPr>
        <p:spPr>
          <a:xfrm>
            <a:off x="2453651" y="5219183"/>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13" name="Oval 912"/>
          <p:cNvSpPr/>
          <p:nvPr/>
        </p:nvSpPr>
        <p:spPr>
          <a:xfrm>
            <a:off x="3530576" y="4571077"/>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21" name="Oval 920"/>
          <p:cNvSpPr/>
          <p:nvPr/>
        </p:nvSpPr>
        <p:spPr>
          <a:xfrm>
            <a:off x="4313942" y="6380263"/>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24" name="Oval 923"/>
          <p:cNvSpPr/>
          <p:nvPr/>
        </p:nvSpPr>
        <p:spPr>
          <a:xfrm>
            <a:off x="7208121" y="6455617"/>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38" name="Oval 937"/>
          <p:cNvSpPr/>
          <p:nvPr/>
        </p:nvSpPr>
        <p:spPr>
          <a:xfrm>
            <a:off x="5719115" y="469521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41" name="Oval 940"/>
          <p:cNvSpPr/>
          <p:nvPr/>
        </p:nvSpPr>
        <p:spPr>
          <a:xfrm>
            <a:off x="5288430" y="3558184"/>
            <a:ext cx="237744" cy="237744"/>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67" name="Oval 966"/>
          <p:cNvSpPr/>
          <p:nvPr/>
        </p:nvSpPr>
        <p:spPr>
          <a:xfrm>
            <a:off x="7868180" y="5522383"/>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96" name="Oval 995"/>
          <p:cNvSpPr/>
          <p:nvPr/>
        </p:nvSpPr>
        <p:spPr>
          <a:xfrm>
            <a:off x="8155649" y="499286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999" name="Oval 998"/>
          <p:cNvSpPr/>
          <p:nvPr/>
        </p:nvSpPr>
        <p:spPr>
          <a:xfrm>
            <a:off x="6972288" y="4572226"/>
            <a:ext cx="133977"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01" name="Oval 1100"/>
          <p:cNvSpPr/>
          <p:nvPr/>
        </p:nvSpPr>
        <p:spPr>
          <a:xfrm>
            <a:off x="7853088" y="3482180"/>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50" name="Oval 1149"/>
          <p:cNvSpPr/>
          <p:nvPr/>
        </p:nvSpPr>
        <p:spPr>
          <a:xfrm>
            <a:off x="5990514" y="2987847"/>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56" name="Oval 1155"/>
          <p:cNvSpPr/>
          <p:nvPr/>
        </p:nvSpPr>
        <p:spPr>
          <a:xfrm>
            <a:off x="8385266" y="440311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75" name="Oval 1174"/>
          <p:cNvSpPr/>
          <p:nvPr/>
        </p:nvSpPr>
        <p:spPr>
          <a:xfrm>
            <a:off x="6808460" y="2317326"/>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90" name="Oval 1189"/>
          <p:cNvSpPr/>
          <p:nvPr/>
        </p:nvSpPr>
        <p:spPr>
          <a:xfrm>
            <a:off x="8746284" y="347569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92" name="Oval 1191"/>
          <p:cNvSpPr/>
          <p:nvPr/>
        </p:nvSpPr>
        <p:spPr>
          <a:xfrm>
            <a:off x="8585213" y="2955636"/>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95" name="Oval 1194"/>
          <p:cNvSpPr/>
          <p:nvPr/>
        </p:nvSpPr>
        <p:spPr>
          <a:xfrm>
            <a:off x="8573050" y="2055789"/>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198" name="Oval 1197"/>
          <p:cNvSpPr/>
          <p:nvPr/>
        </p:nvSpPr>
        <p:spPr>
          <a:xfrm>
            <a:off x="8563562" y="115820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217" name="Oval 1216"/>
          <p:cNvSpPr/>
          <p:nvPr/>
        </p:nvSpPr>
        <p:spPr>
          <a:xfrm>
            <a:off x="8342516" y="526370"/>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219" name="Oval 1218"/>
          <p:cNvSpPr/>
          <p:nvPr/>
        </p:nvSpPr>
        <p:spPr>
          <a:xfrm>
            <a:off x="6880808" y="341738"/>
            <a:ext cx="237744" cy="237744"/>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349" name="Oval 1348"/>
          <p:cNvSpPr/>
          <p:nvPr/>
        </p:nvSpPr>
        <p:spPr>
          <a:xfrm>
            <a:off x="4883734" y="234104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369" name="Oval 1368"/>
          <p:cNvSpPr/>
          <p:nvPr/>
        </p:nvSpPr>
        <p:spPr>
          <a:xfrm>
            <a:off x="4520984" y="190729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392" name="Oval 1391"/>
          <p:cNvSpPr/>
          <p:nvPr/>
        </p:nvSpPr>
        <p:spPr>
          <a:xfrm>
            <a:off x="4520933" y="931623"/>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423" name="Oval 1422"/>
          <p:cNvSpPr/>
          <p:nvPr/>
        </p:nvSpPr>
        <p:spPr>
          <a:xfrm>
            <a:off x="4500892" y="262370"/>
            <a:ext cx="182880" cy="182880"/>
          </a:xfrm>
          <a:prstGeom prst="ellipse">
            <a:avLst/>
          </a:prstGeom>
          <a:solidFill>
            <a:schemeClr val="tx1"/>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452" name="Oval 1451"/>
          <p:cNvSpPr/>
          <p:nvPr/>
        </p:nvSpPr>
        <p:spPr>
          <a:xfrm>
            <a:off x="5641933" y="803210"/>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11" name="Straight Arrow Connector 1510"/>
          <p:cNvCxnSpPr>
            <a:stCxn id="1423" idx="5"/>
            <a:endCxn id="967" idx="1"/>
          </p:cNvCxnSpPr>
          <p:nvPr/>
        </p:nvCxnSpPr>
        <p:spPr>
          <a:xfrm>
            <a:off x="4656990" y="418468"/>
            <a:ext cx="3237972" cy="5130697"/>
          </a:xfrm>
          <a:prstGeom prst="straightConnector1">
            <a:avLst/>
          </a:prstGeom>
          <a:ln w="25400">
            <a:solidFill>
              <a:schemeClr val="tx1"/>
            </a:solidFill>
            <a:prstDash val="solid"/>
            <a:headEnd type="non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1516" name="Oval 1515"/>
          <p:cNvSpPr/>
          <p:nvPr/>
        </p:nvSpPr>
        <p:spPr>
          <a:xfrm>
            <a:off x="2356307" y="4305203"/>
            <a:ext cx="136966" cy="128016"/>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21" name="Straight Arrow Connector 1520"/>
          <p:cNvCxnSpPr>
            <a:stCxn id="941" idx="2"/>
            <a:endCxn id="1516" idx="6"/>
          </p:cNvCxnSpPr>
          <p:nvPr/>
        </p:nvCxnSpPr>
        <p:spPr>
          <a:xfrm flipH="1">
            <a:off x="2493273" y="3677056"/>
            <a:ext cx="2795157" cy="692155"/>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sp>
        <p:nvSpPr>
          <p:cNvPr id="1527" name="Oval 1526"/>
          <p:cNvSpPr/>
          <p:nvPr/>
        </p:nvSpPr>
        <p:spPr>
          <a:xfrm>
            <a:off x="5825134" y="6144519"/>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29" name="Straight Arrow Connector 1528"/>
          <p:cNvCxnSpPr>
            <a:stCxn id="941" idx="4"/>
            <a:endCxn id="1527" idx="0"/>
          </p:cNvCxnSpPr>
          <p:nvPr/>
        </p:nvCxnSpPr>
        <p:spPr>
          <a:xfrm>
            <a:off x="5407302" y="3795928"/>
            <a:ext cx="486315" cy="2348591"/>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32" name="Straight Arrow Connector 1531"/>
          <p:cNvCxnSpPr>
            <a:stCxn id="924" idx="2"/>
            <a:endCxn id="1527" idx="6"/>
          </p:cNvCxnSpPr>
          <p:nvPr/>
        </p:nvCxnSpPr>
        <p:spPr>
          <a:xfrm flipH="1" flipV="1">
            <a:off x="5962100" y="6206780"/>
            <a:ext cx="1246021" cy="311098"/>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sp>
        <p:nvSpPr>
          <p:cNvPr id="1535" name="Oval 1534"/>
          <p:cNvSpPr/>
          <p:nvPr/>
        </p:nvSpPr>
        <p:spPr>
          <a:xfrm>
            <a:off x="4920147" y="5924283"/>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36" name="Straight Arrow Connector 1535"/>
          <p:cNvCxnSpPr>
            <a:stCxn id="941" idx="4"/>
            <a:endCxn id="1535" idx="0"/>
          </p:cNvCxnSpPr>
          <p:nvPr/>
        </p:nvCxnSpPr>
        <p:spPr>
          <a:xfrm flipH="1">
            <a:off x="5011587" y="3795928"/>
            <a:ext cx="395715" cy="2128355"/>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41" name="Straight Arrow Connector 1540"/>
          <p:cNvCxnSpPr>
            <a:stCxn id="941" idx="7"/>
            <a:endCxn id="1195" idx="3"/>
          </p:cNvCxnSpPr>
          <p:nvPr/>
        </p:nvCxnSpPr>
        <p:spPr>
          <a:xfrm flipV="1">
            <a:off x="5491357" y="2162074"/>
            <a:ext cx="3101751" cy="1430927"/>
          </a:xfrm>
          <a:prstGeom prst="straightConnector1">
            <a:avLst/>
          </a:prstGeom>
          <a:ln w="25400">
            <a:solidFill>
              <a:schemeClr val="tx1"/>
            </a:solidFill>
            <a:prstDash val="lgDash"/>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58" name="Straight Arrow Connector 157"/>
          <p:cNvCxnSpPr>
            <a:stCxn id="1198" idx="2"/>
            <a:endCxn id="1452" idx="5"/>
          </p:cNvCxnSpPr>
          <p:nvPr/>
        </p:nvCxnSpPr>
        <p:spPr>
          <a:xfrm flipH="1" flipV="1">
            <a:off x="5758841" y="909495"/>
            <a:ext cx="2804721" cy="31096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157" name="Oval 156"/>
          <p:cNvSpPr/>
          <p:nvPr/>
        </p:nvSpPr>
        <p:spPr>
          <a:xfrm>
            <a:off x="2449899" y="837877"/>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59" name="Straight Arrow Connector 158"/>
          <p:cNvCxnSpPr>
            <a:stCxn id="1423" idx="2"/>
            <a:endCxn id="157" idx="7"/>
          </p:cNvCxnSpPr>
          <p:nvPr/>
        </p:nvCxnSpPr>
        <p:spPr>
          <a:xfrm flipH="1">
            <a:off x="2566807" y="353810"/>
            <a:ext cx="1934085" cy="502303"/>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166" name="Straight Arrow Connector 165"/>
          <p:cNvCxnSpPr>
            <a:stCxn id="1219" idx="2"/>
            <a:endCxn id="157" idx="6"/>
          </p:cNvCxnSpPr>
          <p:nvPr/>
        </p:nvCxnSpPr>
        <p:spPr>
          <a:xfrm flipH="1">
            <a:off x="2586865" y="460610"/>
            <a:ext cx="4293943" cy="439528"/>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170" name="Oval 169"/>
          <p:cNvSpPr/>
          <p:nvPr/>
        </p:nvSpPr>
        <p:spPr>
          <a:xfrm>
            <a:off x="8480125" y="2512208"/>
            <a:ext cx="125718"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74" name="Straight Arrow Connector 173"/>
          <p:cNvCxnSpPr>
            <a:stCxn id="1219" idx="6"/>
            <a:endCxn id="170" idx="1"/>
          </p:cNvCxnSpPr>
          <p:nvPr/>
        </p:nvCxnSpPr>
        <p:spPr>
          <a:xfrm>
            <a:off x="7118552" y="460610"/>
            <a:ext cx="1379984" cy="2069834"/>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175" name="Oval 174"/>
          <p:cNvSpPr/>
          <p:nvPr/>
        </p:nvSpPr>
        <p:spPr>
          <a:xfrm>
            <a:off x="3489276" y="1553761"/>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82" name="Oval 181"/>
          <p:cNvSpPr/>
          <p:nvPr/>
        </p:nvSpPr>
        <p:spPr>
          <a:xfrm>
            <a:off x="563647" y="610551"/>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187" name="Straight Arrow Connector 186"/>
          <p:cNvCxnSpPr>
            <a:stCxn id="1423" idx="2"/>
            <a:endCxn id="182" idx="6"/>
          </p:cNvCxnSpPr>
          <p:nvPr/>
        </p:nvCxnSpPr>
        <p:spPr>
          <a:xfrm flipH="1">
            <a:off x="700613" y="353810"/>
            <a:ext cx="3800279" cy="319002"/>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191" name="Oval 190"/>
          <p:cNvSpPr/>
          <p:nvPr/>
        </p:nvSpPr>
        <p:spPr>
          <a:xfrm>
            <a:off x="5822820" y="198027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96" name="Oval 195"/>
          <p:cNvSpPr/>
          <p:nvPr/>
        </p:nvSpPr>
        <p:spPr>
          <a:xfrm>
            <a:off x="2222850" y="194479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198" name="Oval 197"/>
          <p:cNvSpPr/>
          <p:nvPr/>
        </p:nvSpPr>
        <p:spPr>
          <a:xfrm>
            <a:off x="7547365" y="281235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00" name="Straight Arrow Connector 199"/>
          <p:cNvCxnSpPr>
            <a:stCxn id="1219" idx="4"/>
            <a:endCxn id="198" idx="0"/>
          </p:cNvCxnSpPr>
          <p:nvPr/>
        </p:nvCxnSpPr>
        <p:spPr>
          <a:xfrm>
            <a:off x="6999680" y="579482"/>
            <a:ext cx="616168" cy="2232870"/>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03" name="Straight Arrow Connector 202"/>
          <p:cNvCxnSpPr>
            <a:stCxn id="1101" idx="1"/>
            <a:endCxn id="198" idx="5"/>
          </p:cNvCxnSpPr>
          <p:nvPr/>
        </p:nvCxnSpPr>
        <p:spPr>
          <a:xfrm flipH="1" flipV="1">
            <a:off x="7664273" y="2918637"/>
            <a:ext cx="215597" cy="590325"/>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3" name="Straight Arrow Connector 212"/>
          <p:cNvCxnSpPr>
            <a:stCxn id="822" idx="1"/>
            <a:endCxn id="196" idx="5"/>
          </p:cNvCxnSpPr>
          <p:nvPr/>
        </p:nvCxnSpPr>
        <p:spPr>
          <a:xfrm flipH="1" flipV="1">
            <a:off x="2339758" y="2051083"/>
            <a:ext cx="187962" cy="509264"/>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14" name="Straight Arrow Connector 213"/>
          <p:cNvCxnSpPr>
            <a:stCxn id="196" idx="6"/>
            <a:endCxn id="1423" idx="3"/>
          </p:cNvCxnSpPr>
          <p:nvPr/>
        </p:nvCxnSpPr>
        <p:spPr>
          <a:xfrm flipV="1">
            <a:off x="2359816" y="418468"/>
            <a:ext cx="2167858" cy="1588591"/>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227" name="Oval 226"/>
          <p:cNvSpPr/>
          <p:nvPr/>
        </p:nvSpPr>
        <p:spPr>
          <a:xfrm>
            <a:off x="843393" y="1534585"/>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31" name="Straight Arrow Connector 230"/>
          <p:cNvCxnSpPr>
            <a:stCxn id="227" idx="3"/>
            <a:endCxn id="255" idx="7"/>
          </p:cNvCxnSpPr>
          <p:nvPr/>
        </p:nvCxnSpPr>
        <p:spPr>
          <a:xfrm flipH="1">
            <a:off x="422650" y="1640870"/>
            <a:ext cx="440801" cy="438324"/>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244" name="Oval 243"/>
          <p:cNvSpPr/>
          <p:nvPr/>
        </p:nvSpPr>
        <p:spPr>
          <a:xfrm>
            <a:off x="776195" y="1046166"/>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47" name="Straight Arrow Connector 246"/>
          <p:cNvCxnSpPr>
            <a:stCxn id="1423" idx="2"/>
            <a:endCxn id="244" idx="7"/>
          </p:cNvCxnSpPr>
          <p:nvPr/>
        </p:nvCxnSpPr>
        <p:spPr>
          <a:xfrm flipH="1">
            <a:off x="893103" y="353810"/>
            <a:ext cx="3607789" cy="710592"/>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49" name="Straight Arrow Connector 248"/>
          <p:cNvCxnSpPr>
            <a:stCxn id="244" idx="5"/>
            <a:endCxn id="822" idx="1"/>
          </p:cNvCxnSpPr>
          <p:nvPr/>
        </p:nvCxnSpPr>
        <p:spPr>
          <a:xfrm>
            <a:off x="893103" y="1152451"/>
            <a:ext cx="1634617" cy="1407896"/>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54" name="Straight Arrow Connector 253"/>
          <p:cNvCxnSpPr>
            <a:stCxn id="255" idx="0"/>
            <a:endCxn id="244" idx="3"/>
          </p:cNvCxnSpPr>
          <p:nvPr/>
        </p:nvCxnSpPr>
        <p:spPr>
          <a:xfrm flipV="1">
            <a:off x="357992" y="1152451"/>
            <a:ext cx="438261" cy="899961"/>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255" name="Oval 254"/>
          <p:cNvSpPr/>
          <p:nvPr/>
        </p:nvSpPr>
        <p:spPr>
          <a:xfrm>
            <a:off x="266552" y="2052412"/>
            <a:ext cx="182880" cy="182880"/>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266" name="Oval 265"/>
          <p:cNvSpPr/>
          <p:nvPr/>
        </p:nvSpPr>
        <p:spPr>
          <a:xfrm>
            <a:off x="1624760" y="4819739"/>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271" name="Oval 270"/>
          <p:cNvSpPr/>
          <p:nvPr/>
        </p:nvSpPr>
        <p:spPr>
          <a:xfrm>
            <a:off x="8557705" y="1599893"/>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74" name="Straight Arrow Connector 273"/>
          <p:cNvCxnSpPr>
            <a:stCxn id="1219" idx="6"/>
            <a:endCxn id="271" idx="1"/>
          </p:cNvCxnSpPr>
          <p:nvPr/>
        </p:nvCxnSpPr>
        <p:spPr>
          <a:xfrm>
            <a:off x="7118552" y="460610"/>
            <a:ext cx="1459211" cy="1157519"/>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79" name="Straight Arrow Connector 278"/>
          <p:cNvCxnSpPr>
            <a:stCxn id="1195" idx="0"/>
            <a:endCxn id="271" idx="4"/>
          </p:cNvCxnSpPr>
          <p:nvPr/>
        </p:nvCxnSpPr>
        <p:spPr>
          <a:xfrm flipH="1" flipV="1">
            <a:off x="8626188" y="1724414"/>
            <a:ext cx="15345" cy="331375"/>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84" name="Straight Arrow Connector 283"/>
          <p:cNvCxnSpPr>
            <a:stCxn id="1423" idx="5"/>
            <a:endCxn id="271" idx="2"/>
          </p:cNvCxnSpPr>
          <p:nvPr/>
        </p:nvCxnSpPr>
        <p:spPr>
          <a:xfrm>
            <a:off x="4656990" y="418468"/>
            <a:ext cx="3900715" cy="1243686"/>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287" name="Oval 286"/>
          <p:cNvSpPr/>
          <p:nvPr/>
        </p:nvSpPr>
        <p:spPr>
          <a:xfrm>
            <a:off x="7044174" y="1946789"/>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288" name="Straight Arrow Connector 287"/>
          <p:cNvCxnSpPr>
            <a:stCxn id="1423" idx="5"/>
            <a:endCxn id="287" idx="1"/>
          </p:cNvCxnSpPr>
          <p:nvPr/>
        </p:nvCxnSpPr>
        <p:spPr>
          <a:xfrm>
            <a:off x="4656990" y="418468"/>
            <a:ext cx="2407242" cy="1546557"/>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91" name="Straight Arrow Connector 290"/>
          <p:cNvCxnSpPr>
            <a:stCxn id="287" idx="6"/>
            <a:endCxn id="271" idx="2"/>
          </p:cNvCxnSpPr>
          <p:nvPr/>
        </p:nvCxnSpPr>
        <p:spPr>
          <a:xfrm flipV="1">
            <a:off x="7181140" y="1662154"/>
            <a:ext cx="1376565" cy="346896"/>
          </a:xfrm>
          <a:prstGeom prst="straightConnector1">
            <a:avLst/>
          </a:prstGeom>
          <a:ln w="25400">
            <a:solidFill>
              <a:schemeClr val="tx1"/>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299" name="Straight Arrow Connector 298"/>
          <p:cNvCxnSpPr>
            <a:stCxn id="191" idx="6"/>
            <a:endCxn id="287" idx="2"/>
          </p:cNvCxnSpPr>
          <p:nvPr/>
        </p:nvCxnSpPr>
        <p:spPr>
          <a:xfrm flipV="1">
            <a:off x="5959786" y="2009050"/>
            <a:ext cx="1084388" cy="33489"/>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307" name="Oval 306"/>
          <p:cNvSpPr/>
          <p:nvPr/>
        </p:nvSpPr>
        <p:spPr>
          <a:xfrm>
            <a:off x="8484322" y="873463"/>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09" name="Straight Arrow Connector 308"/>
          <p:cNvCxnSpPr>
            <a:stCxn id="1423" idx="6"/>
            <a:endCxn id="307" idx="2"/>
          </p:cNvCxnSpPr>
          <p:nvPr/>
        </p:nvCxnSpPr>
        <p:spPr>
          <a:xfrm>
            <a:off x="4683772" y="353810"/>
            <a:ext cx="3800550" cy="581914"/>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14" name="Straight Arrow Connector 313"/>
          <p:cNvCxnSpPr>
            <a:stCxn id="1219" idx="6"/>
            <a:endCxn id="307" idx="1"/>
          </p:cNvCxnSpPr>
          <p:nvPr/>
        </p:nvCxnSpPr>
        <p:spPr>
          <a:xfrm>
            <a:off x="7118552" y="460610"/>
            <a:ext cx="1385828" cy="431089"/>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331" name="Oval 330"/>
          <p:cNvSpPr/>
          <p:nvPr/>
        </p:nvSpPr>
        <p:spPr>
          <a:xfrm>
            <a:off x="2269554" y="1369121"/>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37" name="Straight Arrow Connector 336"/>
          <p:cNvCxnSpPr>
            <a:stCxn id="1423" idx="2"/>
            <a:endCxn id="331" idx="6"/>
          </p:cNvCxnSpPr>
          <p:nvPr/>
        </p:nvCxnSpPr>
        <p:spPr>
          <a:xfrm flipH="1">
            <a:off x="2406520" y="353810"/>
            <a:ext cx="2094372" cy="1077572"/>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41" name="Straight Arrow Connector 340"/>
          <p:cNvCxnSpPr>
            <a:stCxn id="331" idx="4"/>
            <a:endCxn id="822" idx="0"/>
          </p:cNvCxnSpPr>
          <p:nvPr/>
        </p:nvCxnSpPr>
        <p:spPr>
          <a:xfrm>
            <a:off x="2338037" y="1493642"/>
            <a:ext cx="273738" cy="1031888"/>
          </a:xfrm>
          <a:prstGeom prst="straightConnector1">
            <a:avLst/>
          </a:prstGeom>
          <a:ln w="12700">
            <a:solidFill>
              <a:schemeClr val="bg1">
                <a:lumMod val="65000"/>
              </a:schemeClr>
            </a:solidFill>
            <a:prstDash val="solid"/>
            <a:headEnd type="non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345" name="Oval 344"/>
          <p:cNvSpPr/>
          <p:nvPr/>
        </p:nvSpPr>
        <p:spPr>
          <a:xfrm>
            <a:off x="5812378" y="128425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46" name="Straight Arrow Connector 345"/>
          <p:cNvCxnSpPr>
            <a:stCxn id="345" idx="7"/>
            <a:endCxn id="1219" idx="3"/>
          </p:cNvCxnSpPr>
          <p:nvPr/>
        </p:nvCxnSpPr>
        <p:spPr>
          <a:xfrm flipV="1">
            <a:off x="5929286" y="544665"/>
            <a:ext cx="986339" cy="757823"/>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49" name="Straight Arrow Connector 348"/>
          <p:cNvCxnSpPr>
            <a:stCxn id="345" idx="1"/>
            <a:endCxn id="1423" idx="5"/>
          </p:cNvCxnSpPr>
          <p:nvPr/>
        </p:nvCxnSpPr>
        <p:spPr>
          <a:xfrm flipH="1" flipV="1">
            <a:off x="4656990" y="418468"/>
            <a:ext cx="1175446" cy="884020"/>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53" name="Straight Arrow Connector 352"/>
          <p:cNvCxnSpPr>
            <a:stCxn id="345" idx="2"/>
            <a:endCxn id="822" idx="7"/>
          </p:cNvCxnSpPr>
          <p:nvPr/>
        </p:nvCxnSpPr>
        <p:spPr>
          <a:xfrm flipH="1">
            <a:off x="2695830" y="1346513"/>
            <a:ext cx="3116548" cy="1213834"/>
          </a:xfrm>
          <a:prstGeom prst="straightConnector1">
            <a:avLst/>
          </a:prstGeom>
          <a:ln w="12700">
            <a:solidFill>
              <a:schemeClr val="bg1">
                <a:lumMod val="65000"/>
              </a:schemeClr>
            </a:solidFill>
            <a:prstDash val="solid"/>
            <a:headEnd type="triangle" w="med" len="lg"/>
            <a:tailEnd type="triangle" w="med" len="lg"/>
          </a:ln>
          <a:effectLst/>
        </p:spPr>
        <p:style>
          <a:lnRef idx="2">
            <a:schemeClr val="accent1"/>
          </a:lnRef>
          <a:fillRef idx="0">
            <a:schemeClr val="accent1"/>
          </a:fillRef>
          <a:effectRef idx="1">
            <a:schemeClr val="accent1"/>
          </a:effectRef>
          <a:fontRef idx="minor">
            <a:schemeClr val="tx1"/>
          </a:fontRef>
        </p:style>
      </p:cxnSp>
      <p:sp>
        <p:nvSpPr>
          <p:cNvPr id="374" name="Oval 373"/>
          <p:cNvSpPr/>
          <p:nvPr/>
        </p:nvSpPr>
        <p:spPr>
          <a:xfrm>
            <a:off x="8560772" y="3904798"/>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78" name="Straight Arrow Connector 377"/>
          <p:cNvCxnSpPr>
            <a:stCxn id="1219" idx="5"/>
            <a:endCxn id="374" idx="1"/>
          </p:cNvCxnSpPr>
          <p:nvPr/>
        </p:nvCxnSpPr>
        <p:spPr>
          <a:xfrm>
            <a:off x="7083735" y="544665"/>
            <a:ext cx="1497095" cy="3378369"/>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381" name="Oval 380"/>
          <p:cNvSpPr/>
          <p:nvPr/>
        </p:nvSpPr>
        <p:spPr>
          <a:xfrm>
            <a:off x="8728037" y="4763984"/>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sp>
        <p:nvSpPr>
          <p:cNvPr id="263" name="TextBox 262"/>
          <p:cNvSpPr txBox="1"/>
          <p:nvPr/>
        </p:nvSpPr>
        <p:spPr>
          <a:xfrm>
            <a:off x="8088519" y="3002396"/>
            <a:ext cx="113074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Transcription</a:t>
            </a:r>
            <a:endParaRPr lang="en-US" sz="1300" dirty="0">
              <a:solidFill>
                <a:srgbClr val="666666"/>
              </a:solidFill>
              <a:latin typeface="Helvetica Neue"/>
              <a:cs typeface="Helvetica Neue"/>
            </a:endParaRPr>
          </a:p>
        </p:txBody>
      </p:sp>
      <p:cxnSp>
        <p:nvCxnSpPr>
          <p:cNvPr id="382" name="Straight Arrow Connector 381"/>
          <p:cNvCxnSpPr>
            <a:stCxn id="1219" idx="5"/>
            <a:endCxn id="381" idx="1"/>
          </p:cNvCxnSpPr>
          <p:nvPr/>
        </p:nvCxnSpPr>
        <p:spPr>
          <a:xfrm>
            <a:off x="7083735" y="544665"/>
            <a:ext cx="1664360" cy="4237555"/>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387" name="Oval 386"/>
          <p:cNvSpPr/>
          <p:nvPr/>
        </p:nvSpPr>
        <p:spPr>
          <a:xfrm>
            <a:off x="266552" y="2943822"/>
            <a:ext cx="136966" cy="124521"/>
          </a:xfrm>
          <a:prstGeom prst="ellipse">
            <a:avLst/>
          </a:prstGeom>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latin typeface="Helvetica Neue"/>
              <a:cs typeface="Helvetica Neue"/>
            </a:endParaRPr>
          </a:p>
        </p:txBody>
      </p:sp>
      <p:cxnSp>
        <p:nvCxnSpPr>
          <p:cNvPr id="389" name="Straight Arrow Connector 388"/>
          <p:cNvCxnSpPr>
            <a:stCxn id="822" idx="2"/>
            <a:endCxn id="387" idx="6"/>
          </p:cNvCxnSpPr>
          <p:nvPr/>
        </p:nvCxnSpPr>
        <p:spPr>
          <a:xfrm flipH="1">
            <a:off x="403518" y="2644402"/>
            <a:ext cx="2089385" cy="361681"/>
          </a:xfrm>
          <a:prstGeom prst="straightConnector1">
            <a:avLst/>
          </a:prstGeom>
          <a:ln w="12700">
            <a:solidFill>
              <a:schemeClr val="bg1">
                <a:lumMod val="65000"/>
              </a:schemeClr>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cxnSp>
        <p:nvCxnSpPr>
          <p:cNvPr id="392" name="Straight Arrow Connector 391"/>
          <p:cNvCxnSpPr>
            <a:stCxn id="255" idx="4"/>
            <a:endCxn id="387" idx="0"/>
          </p:cNvCxnSpPr>
          <p:nvPr/>
        </p:nvCxnSpPr>
        <p:spPr>
          <a:xfrm flipH="1">
            <a:off x="335035" y="2235292"/>
            <a:ext cx="22957" cy="708530"/>
          </a:xfrm>
          <a:prstGeom prst="straightConnector1">
            <a:avLst/>
          </a:prstGeom>
          <a:ln w="25400">
            <a:solidFill>
              <a:schemeClr val="tx1"/>
            </a:solidFill>
            <a:prstDash val="solid"/>
            <a:tailEnd type="triangle" w="med" len="lg"/>
          </a:ln>
          <a:effectLst/>
        </p:spPr>
        <p:style>
          <a:lnRef idx="2">
            <a:schemeClr val="accent1"/>
          </a:lnRef>
          <a:fillRef idx="0">
            <a:schemeClr val="accent1"/>
          </a:fillRef>
          <a:effectRef idx="1">
            <a:schemeClr val="accent1"/>
          </a:effectRef>
          <a:fontRef idx="minor">
            <a:schemeClr val="tx1"/>
          </a:fontRef>
        </p:style>
      </p:cxnSp>
      <p:sp>
        <p:nvSpPr>
          <p:cNvPr id="22" name="TextBox 21"/>
          <p:cNvSpPr txBox="1"/>
          <p:nvPr/>
        </p:nvSpPr>
        <p:spPr>
          <a:xfrm>
            <a:off x="6377725" y="2441023"/>
            <a:ext cx="1059612"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Pharmacy</a:t>
            </a:r>
            <a:endParaRPr lang="en-US" sz="1300" dirty="0">
              <a:solidFill>
                <a:srgbClr val="666666"/>
              </a:solidFill>
              <a:latin typeface="Helvetica Neue"/>
              <a:cs typeface="Helvetica Neue"/>
            </a:endParaRPr>
          </a:p>
        </p:txBody>
      </p:sp>
      <p:sp>
        <p:nvSpPr>
          <p:cNvPr id="234" name="TextBox 233"/>
          <p:cNvSpPr txBox="1"/>
          <p:nvPr/>
        </p:nvSpPr>
        <p:spPr>
          <a:xfrm>
            <a:off x="7870271" y="5062682"/>
            <a:ext cx="72362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CDC</a:t>
            </a:r>
            <a:endParaRPr lang="en-US" sz="1300" dirty="0">
              <a:solidFill>
                <a:srgbClr val="666666"/>
              </a:solidFill>
              <a:latin typeface="Helvetica Neue"/>
              <a:cs typeface="Helvetica Neue"/>
            </a:endParaRPr>
          </a:p>
        </p:txBody>
      </p:sp>
      <p:sp>
        <p:nvSpPr>
          <p:cNvPr id="6" name="TextBox 5"/>
          <p:cNvSpPr txBox="1"/>
          <p:nvPr/>
        </p:nvSpPr>
        <p:spPr>
          <a:xfrm>
            <a:off x="6925162" y="5676588"/>
            <a:ext cx="210730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Pharmaceutical Company</a:t>
            </a:r>
            <a:endParaRPr lang="en-US" sz="1300" dirty="0">
              <a:solidFill>
                <a:srgbClr val="666666"/>
              </a:solidFill>
              <a:latin typeface="Helvetica Neue"/>
              <a:cs typeface="Helvetica Neue"/>
            </a:endParaRPr>
          </a:p>
        </p:txBody>
      </p:sp>
      <p:sp>
        <p:nvSpPr>
          <p:cNvPr id="78" name="TextBox 77"/>
          <p:cNvSpPr txBox="1"/>
          <p:nvPr/>
        </p:nvSpPr>
        <p:spPr>
          <a:xfrm>
            <a:off x="4859136" y="3061339"/>
            <a:ext cx="2432854" cy="292388"/>
          </a:xfrm>
          <a:prstGeom prst="rect">
            <a:avLst/>
          </a:prstGeom>
          <a:noFill/>
        </p:spPr>
        <p:txBody>
          <a:bodyPr wrap="square" rtlCol="0">
            <a:spAutoFit/>
          </a:bodyPr>
          <a:lstStyle/>
          <a:p>
            <a:r>
              <a:rPr lang="en-US" sz="1300" dirty="0" smtClean="0">
                <a:solidFill>
                  <a:srgbClr val="666666"/>
                </a:solidFill>
                <a:latin typeface="Helvetica Neue"/>
                <a:cs typeface="Helvetica Neue"/>
              </a:rPr>
              <a:t>Pharmacy Benefits Manager</a:t>
            </a:r>
            <a:endParaRPr lang="en-US" sz="1300" dirty="0">
              <a:solidFill>
                <a:srgbClr val="666666"/>
              </a:solidFill>
              <a:latin typeface="Helvetica Neue"/>
              <a:cs typeface="Helvetica Neue"/>
            </a:endParaRPr>
          </a:p>
        </p:txBody>
      </p:sp>
      <p:sp>
        <p:nvSpPr>
          <p:cNvPr id="210" name="TextBox 209"/>
          <p:cNvSpPr txBox="1"/>
          <p:nvPr/>
        </p:nvSpPr>
        <p:spPr>
          <a:xfrm>
            <a:off x="3382511" y="5828040"/>
            <a:ext cx="89486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Analytics</a:t>
            </a:r>
            <a:endParaRPr lang="en-US" sz="1300" dirty="0">
              <a:solidFill>
                <a:srgbClr val="666666"/>
              </a:solidFill>
              <a:latin typeface="Helvetica Neue"/>
              <a:cs typeface="Helvetica Neue"/>
            </a:endParaRPr>
          </a:p>
        </p:txBody>
      </p:sp>
      <p:sp>
        <p:nvSpPr>
          <p:cNvPr id="260" name="TextBox 259"/>
          <p:cNvSpPr txBox="1"/>
          <p:nvPr/>
        </p:nvSpPr>
        <p:spPr>
          <a:xfrm>
            <a:off x="7687874" y="259122"/>
            <a:ext cx="150308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ICU Management</a:t>
            </a:r>
            <a:endParaRPr lang="en-US" sz="1300" dirty="0">
              <a:solidFill>
                <a:srgbClr val="666666"/>
              </a:solidFill>
              <a:latin typeface="Helvetica Neue"/>
              <a:cs typeface="Helvetica Neue"/>
            </a:endParaRPr>
          </a:p>
        </p:txBody>
      </p:sp>
      <p:sp>
        <p:nvSpPr>
          <p:cNvPr id="233" name="TextBox 232"/>
          <p:cNvSpPr txBox="1"/>
          <p:nvPr/>
        </p:nvSpPr>
        <p:spPr>
          <a:xfrm>
            <a:off x="3040682" y="4701366"/>
            <a:ext cx="112995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Researcher</a:t>
            </a:r>
            <a:endParaRPr lang="en-US" sz="1300" dirty="0">
              <a:solidFill>
                <a:srgbClr val="666666"/>
              </a:solidFill>
              <a:latin typeface="Helvetica Neue"/>
              <a:cs typeface="Helvetica Neue"/>
            </a:endParaRPr>
          </a:p>
        </p:txBody>
      </p:sp>
      <p:sp>
        <p:nvSpPr>
          <p:cNvPr id="257" name="TextBox 256"/>
          <p:cNvSpPr txBox="1"/>
          <p:nvPr/>
        </p:nvSpPr>
        <p:spPr>
          <a:xfrm>
            <a:off x="3996857" y="2406952"/>
            <a:ext cx="188612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Consulting Physician</a:t>
            </a:r>
            <a:endParaRPr lang="en-US" sz="1300" dirty="0">
              <a:solidFill>
                <a:srgbClr val="666666"/>
              </a:solidFill>
              <a:latin typeface="Helvetica Neue"/>
              <a:cs typeface="Helvetica Neue"/>
            </a:endParaRPr>
          </a:p>
        </p:txBody>
      </p:sp>
      <p:sp>
        <p:nvSpPr>
          <p:cNvPr id="445" name="TextBox 444"/>
          <p:cNvSpPr txBox="1"/>
          <p:nvPr/>
        </p:nvSpPr>
        <p:spPr>
          <a:xfrm>
            <a:off x="5361873" y="4771406"/>
            <a:ext cx="854631"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Health IT</a:t>
            </a:r>
            <a:endParaRPr lang="en-US" sz="1300" dirty="0">
              <a:solidFill>
                <a:srgbClr val="666666"/>
              </a:solidFill>
              <a:latin typeface="Helvetica Neue"/>
              <a:cs typeface="Helvetica Neue"/>
            </a:endParaRPr>
          </a:p>
        </p:txBody>
      </p:sp>
      <p:sp>
        <p:nvSpPr>
          <p:cNvPr id="493" name="TextBox 492"/>
          <p:cNvSpPr txBox="1"/>
          <p:nvPr/>
        </p:nvSpPr>
        <p:spPr>
          <a:xfrm>
            <a:off x="7118552" y="6181465"/>
            <a:ext cx="193890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Other Government</a:t>
            </a:r>
          </a:p>
        </p:txBody>
      </p:sp>
      <p:sp>
        <p:nvSpPr>
          <p:cNvPr id="505" name="TextBox 504"/>
          <p:cNvSpPr txBox="1"/>
          <p:nvPr/>
        </p:nvSpPr>
        <p:spPr>
          <a:xfrm>
            <a:off x="3051508" y="6381035"/>
            <a:ext cx="258670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Federal Trade Commission</a:t>
            </a:r>
          </a:p>
        </p:txBody>
      </p:sp>
      <p:sp>
        <p:nvSpPr>
          <p:cNvPr id="28" name="TextBox 27"/>
          <p:cNvSpPr txBox="1"/>
          <p:nvPr/>
        </p:nvSpPr>
        <p:spPr>
          <a:xfrm>
            <a:off x="3785227" y="-27038"/>
            <a:ext cx="1621589" cy="323165"/>
          </a:xfrm>
          <a:prstGeom prst="rect">
            <a:avLst/>
          </a:prstGeom>
          <a:noFill/>
        </p:spPr>
        <p:txBody>
          <a:bodyPr wrap="square" rtlCol="0">
            <a:spAutoFit/>
          </a:bodyPr>
          <a:lstStyle/>
          <a:p>
            <a:pPr algn="ctr"/>
            <a:r>
              <a:rPr lang="en-US" sz="1500" b="1" dirty="0" smtClean="0">
                <a:latin typeface="Helvetica Neue"/>
                <a:cs typeface="Helvetica Neue"/>
              </a:rPr>
              <a:t>You, the Patient</a:t>
            </a:r>
            <a:endParaRPr lang="en-US" sz="1500" b="1" dirty="0">
              <a:latin typeface="Helvetica Neue"/>
              <a:cs typeface="Helvetica Neue"/>
            </a:endParaRPr>
          </a:p>
        </p:txBody>
      </p:sp>
      <p:sp>
        <p:nvSpPr>
          <p:cNvPr id="258" name="TextBox 257"/>
          <p:cNvSpPr txBox="1"/>
          <p:nvPr/>
        </p:nvSpPr>
        <p:spPr>
          <a:xfrm>
            <a:off x="5557012" y="58173"/>
            <a:ext cx="2876251" cy="307777"/>
          </a:xfrm>
          <a:prstGeom prst="rect">
            <a:avLst/>
          </a:prstGeom>
          <a:noFill/>
        </p:spPr>
        <p:txBody>
          <a:bodyPr wrap="square" rtlCol="0">
            <a:spAutoFit/>
          </a:bodyPr>
          <a:lstStyle/>
          <a:p>
            <a:pPr algn="ctr"/>
            <a:r>
              <a:rPr lang="en-US" sz="1400" b="1" dirty="0" smtClean="0">
                <a:solidFill>
                  <a:srgbClr val="4C4C4C"/>
                </a:solidFill>
                <a:latin typeface="Helvetica Neue"/>
                <a:cs typeface="Helvetica Neue"/>
              </a:rPr>
              <a:t>Physician, Hospital</a:t>
            </a:r>
            <a:endParaRPr lang="en-US" sz="1400" b="1" dirty="0">
              <a:solidFill>
                <a:srgbClr val="4C4C4C"/>
              </a:solidFill>
              <a:latin typeface="Helvetica Neue"/>
              <a:cs typeface="Helvetica Neue"/>
            </a:endParaRPr>
          </a:p>
        </p:txBody>
      </p:sp>
      <p:sp>
        <p:nvSpPr>
          <p:cNvPr id="1528" name="TextBox 1527"/>
          <p:cNvSpPr txBox="1"/>
          <p:nvPr/>
        </p:nvSpPr>
        <p:spPr>
          <a:xfrm>
            <a:off x="5141061" y="6227072"/>
            <a:ext cx="151603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Real Estate</a:t>
            </a:r>
          </a:p>
        </p:txBody>
      </p:sp>
      <p:sp>
        <p:nvSpPr>
          <p:cNvPr id="1539" name="TextBox 1538"/>
          <p:cNvSpPr txBox="1"/>
          <p:nvPr/>
        </p:nvSpPr>
        <p:spPr>
          <a:xfrm>
            <a:off x="4540496" y="6039927"/>
            <a:ext cx="89486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Media</a:t>
            </a:r>
            <a:endParaRPr lang="en-US" sz="1300" dirty="0">
              <a:solidFill>
                <a:srgbClr val="666666"/>
              </a:solidFill>
              <a:latin typeface="Helvetica Neue"/>
              <a:cs typeface="Helvetica Neue"/>
            </a:endParaRPr>
          </a:p>
        </p:txBody>
      </p:sp>
      <p:sp>
        <p:nvSpPr>
          <p:cNvPr id="245" name="TextBox 244"/>
          <p:cNvSpPr txBox="1"/>
          <p:nvPr/>
        </p:nvSpPr>
        <p:spPr>
          <a:xfrm>
            <a:off x="3729676" y="3771960"/>
            <a:ext cx="3348391" cy="307777"/>
          </a:xfrm>
          <a:prstGeom prst="rect">
            <a:avLst/>
          </a:prstGeom>
          <a:noFill/>
        </p:spPr>
        <p:txBody>
          <a:bodyPr wrap="square" rtlCol="0">
            <a:spAutoFit/>
          </a:bodyPr>
          <a:lstStyle/>
          <a:p>
            <a:pPr algn="ctr"/>
            <a:r>
              <a:rPr lang="en-US" sz="1400" b="1" dirty="0" smtClean="0">
                <a:solidFill>
                  <a:srgbClr val="4C4C4C"/>
                </a:solidFill>
                <a:latin typeface="Helvetica Neue"/>
                <a:cs typeface="Helvetica Neue"/>
              </a:rPr>
              <a:t>Discharge Data</a:t>
            </a:r>
            <a:endParaRPr lang="en-US" sz="1400" b="1" dirty="0">
              <a:solidFill>
                <a:srgbClr val="4C4C4C"/>
              </a:solidFill>
              <a:latin typeface="Helvetica Neue"/>
              <a:cs typeface="Helvetica Neue"/>
            </a:endParaRPr>
          </a:p>
        </p:txBody>
      </p:sp>
      <p:sp>
        <p:nvSpPr>
          <p:cNvPr id="192" name="TextBox 191"/>
          <p:cNvSpPr txBox="1"/>
          <p:nvPr/>
        </p:nvSpPr>
        <p:spPr>
          <a:xfrm>
            <a:off x="5345686" y="2026975"/>
            <a:ext cx="1088053"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Education</a:t>
            </a:r>
            <a:endParaRPr lang="en-US" sz="1300" dirty="0">
              <a:solidFill>
                <a:srgbClr val="666666"/>
              </a:solidFill>
              <a:latin typeface="Helvetica Neue"/>
              <a:cs typeface="Helvetica Neue"/>
            </a:endParaRPr>
          </a:p>
        </p:txBody>
      </p:sp>
      <p:sp>
        <p:nvSpPr>
          <p:cNvPr id="253" name="TextBox 252"/>
          <p:cNvSpPr txBox="1"/>
          <p:nvPr/>
        </p:nvSpPr>
        <p:spPr>
          <a:xfrm>
            <a:off x="7986054" y="1220446"/>
            <a:ext cx="127594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Accreditation</a:t>
            </a:r>
            <a:endParaRPr lang="en-US" sz="1300" dirty="0">
              <a:solidFill>
                <a:srgbClr val="666666"/>
              </a:solidFill>
              <a:latin typeface="Helvetica Neue"/>
              <a:cs typeface="Helvetica Neue"/>
            </a:endParaRPr>
          </a:p>
        </p:txBody>
      </p:sp>
      <p:sp>
        <p:nvSpPr>
          <p:cNvPr id="272" name="TextBox 271"/>
          <p:cNvSpPr txBox="1"/>
          <p:nvPr/>
        </p:nvSpPr>
        <p:spPr>
          <a:xfrm>
            <a:off x="7855509" y="1671823"/>
            <a:ext cx="1524757"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Law &amp; Justice</a:t>
            </a:r>
            <a:endParaRPr lang="en-US" sz="1300" dirty="0">
              <a:solidFill>
                <a:srgbClr val="666666"/>
              </a:solidFill>
              <a:latin typeface="Helvetica Neue"/>
              <a:cs typeface="Helvetica Neue"/>
            </a:endParaRPr>
          </a:p>
        </p:txBody>
      </p:sp>
      <p:sp>
        <p:nvSpPr>
          <p:cNvPr id="14" name="TextBox 13"/>
          <p:cNvSpPr txBox="1"/>
          <p:nvPr/>
        </p:nvSpPr>
        <p:spPr>
          <a:xfrm>
            <a:off x="6112382" y="4635160"/>
            <a:ext cx="1874561"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Prescription Analytics</a:t>
            </a:r>
            <a:endParaRPr lang="en-US" sz="1300" dirty="0">
              <a:solidFill>
                <a:srgbClr val="666666"/>
              </a:solidFill>
              <a:latin typeface="Helvetica Neue"/>
              <a:cs typeface="Helvetica Neue"/>
            </a:endParaRPr>
          </a:p>
        </p:txBody>
      </p:sp>
      <p:sp>
        <p:nvSpPr>
          <p:cNvPr id="250" name="TextBox 249"/>
          <p:cNvSpPr txBox="1"/>
          <p:nvPr/>
        </p:nvSpPr>
        <p:spPr>
          <a:xfrm>
            <a:off x="8173117" y="2136688"/>
            <a:ext cx="94460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Law Firms</a:t>
            </a:r>
            <a:endParaRPr lang="en-US" sz="1300" dirty="0">
              <a:solidFill>
                <a:srgbClr val="666666"/>
              </a:solidFill>
              <a:latin typeface="Helvetica Neue"/>
              <a:cs typeface="Helvetica Neue"/>
            </a:endParaRPr>
          </a:p>
        </p:txBody>
      </p:sp>
      <p:sp>
        <p:nvSpPr>
          <p:cNvPr id="368" name="TextBox 367"/>
          <p:cNvSpPr txBox="1"/>
          <p:nvPr/>
        </p:nvSpPr>
        <p:spPr>
          <a:xfrm>
            <a:off x="5253971" y="1359213"/>
            <a:ext cx="125604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Care Facility</a:t>
            </a:r>
            <a:endParaRPr lang="en-US" sz="1300" dirty="0">
              <a:solidFill>
                <a:srgbClr val="666666"/>
              </a:solidFill>
              <a:latin typeface="Helvetica Neue"/>
              <a:cs typeface="Helvetica Neue"/>
            </a:endParaRPr>
          </a:p>
        </p:txBody>
      </p:sp>
      <p:sp>
        <p:nvSpPr>
          <p:cNvPr id="145" name="TextBox 144"/>
          <p:cNvSpPr txBox="1"/>
          <p:nvPr/>
        </p:nvSpPr>
        <p:spPr>
          <a:xfrm>
            <a:off x="3862818" y="685293"/>
            <a:ext cx="1499110" cy="292388"/>
          </a:xfrm>
          <a:prstGeom prst="rect">
            <a:avLst/>
          </a:prstGeom>
          <a:noFill/>
        </p:spPr>
        <p:txBody>
          <a:bodyPr wrap="square" rtlCol="0">
            <a:spAutoFit/>
          </a:bodyPr>
          <a:lstStyle/>
          <a:p>
            <a:r>
              <a:rPr lang="en-US" sz="1300" dirty="0" smtClean="0">
                <a:solidFill>
                  <a:srgbClr val="666666"/>
                </a:solidFill>
                <a:latin typeface="Helvetica Neue"/>
                <a:cs typeface="Helvetica Neue"/>
              </a:rPr>
              <a:t>Clearing House</a:t>
            </a:r>
            <a:endParaRPr lang="en-US" sz="1300" dirty="0">
              <a:solidFill>
                <a:srgbClr val="666666"/>
              </a:solidFill>
              <a:latin typeface="Helvetica Neue"/>
              <a:cs typeface="Helvetica Neue"/>
            </a:endParaRPr>
          </a:p>
        </p:txBody>
      </p:sp>
      <p:sp>
        <p:nvSpPr>
          <p:cNvPr id="206" name="TextBox 205"/>
          <p:cNvSpPr txBox="1"/>
          <p:nvPr/>
        </p:nvSpPr>
        <p:spPr>
          <a:xfrm>
            <a:off x="5003496" y="558893"/>
            <a:ext cx="139632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De-identification</a:t>
            </a:r>
            <a:endParaRPr lang="en-US" sz="1300" dirty="0">
              <a:solidFill>
                <a:srgbClr val="666666"/>
              </a:solidFill>
              <a:latin typeface="Helvetica Neue"/>
              <a:cs typeface="Helvetica Neue"/>
            </a:endParaRPr>
          </a:p>
        </p:txBody>
      </p:sp>
      <p:sp>
        <p:nvSpPr>
          <p:cNvPr id="262" name="TextBox 261"/>
          <p:cNvSpPr txBox="1"/>
          <p:nvPr/>
        </p:nvSpPr>
        <p:spPr>
          <a:xfrm>
            <a:off x="8325039" y="3540258"/>
            <a:ext cx="91674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Coding</a:t>
            </a:r>
            <a:endParaRPr lang="en-US" sz="1300" dirty="0">
              <a:solidFill>
                <a:srgbClr val="666666"/>
              </a:solidFill>
              <a:latin typeface="Helvetica Neue"/>
              <a:cs typeface="Helvetica Neue"/>
            </a:endParaRPr>
          </a:p>
        </p:txBody>
      </p:sp>
      <p:sp>
        <p:nvSpPr>
          <p:cNvPr id="386" name="TextBox 385"/>
          <p:cNvSpPr txBox="1"/>
          <p:nvPr/>
        </p:nvSpPr>
        <p:spPr>
          <a:xfrm>
            <a:off x="8293412" y="4822202"/>
            <a:ext cx="98315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Licensing</a:t>
            </a:r>
            <a:endParaRPr lang="en-US" sz="1300" dirty="0">
              <a:solidFill>
                <a:srgbClr val="666666"/>
              </a:solidFill>
              <a:latin typeface="Helvetica Neue"/>
              <a:cs typeface="Helvetica Neue"/>
            </a:endParaRPr>
          </a:p>
        </p:txBody>
      </p:sp>
      <p:sp>
        <p:nvSpPr>
          <p:cNvPr id="267" name="TextBox 266"/>
          <p:cNvSpPr txBox="1"/>
          <p:nvPr/>
        </p:nvSpPr>
        <p:spPr>
          <a:xfrm>
            <a:off x="7823319" y="4466205"/>
            <a:ext cx="123468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Vital Statistics</a:t>
            </a:r>
            <a:endParaRPr lang="en-US" sz="1300" dirty="0">
              <a:solidFill>
                <a:srgbClr val="666666"/>
              </a:solidFill>
              <a:latin typeface="Helvetica Neue"/>
              <a:cs typeface="Helvetica Neue"/>
            </a:endParaRPr>
          </a:p>
        </p:txBody>
      </p:sp>
      <p:sp>
        <p:nvSpPr>
          <p:cNvPr id="199" name="TextBox 198"/>
          <p:cNvSpPr txBox="1"/>
          <p:nvPr/>
        </p:nvSpPr>
        <p:spPr>
          <a:xfrm>
            <a:off x="7142533" y="2872628"/>
            <a:ext cx="950043"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Registries</a:t>
            </a:r>
            <a:endParaRPr lang="en-US" sz="1300" dirty="0">
              <a:solidFill>
                <a:srgbClr val="666666"/>
              </a:solidFill>
              <a:latin typeface="Helvetica Neue"/>
              <a:cs typeface="Helvetica Neue"/>
            </a:endParaRPr>
          </a:p>
        </p:txBody>
      </p:sp>
      <p:sp>
        <p:nvSpPr>
          <p:cNvPr id="295" name="TextBox 294"/>
          <p:cNvSpPr txBox="1"/>
          <p:nvPr/>
        </p:nvSpPr>
        <p:spPr>
          <a:xfrm>
            <a:off x="6329258" y="1689702"/>
            <a:ext cx="1524757"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Social Services</a:t>
            </a:r>
            <a:endParaRPr lang="en-US" sz="1300" dirty="0">
              <a:solidFill>
                <a:srgbClr val="666666"/>
              </a:solidFill>
              <a:latin typeface="Helvetica Neue"/>
              <a:cs typeface="Helvetica Neue"/>
            </a:endParaRPr>
          </a:p>
        </p:txBody>
      </p:sp>
      <p:sp>
        <p:nvSpPr>
          <p:cNvPr id="240" name="TextBox 239"/>
          <p:cNvSpPr txBox="1"/>
          <p:nvPr/>
        </p:nvSpPr>
        <p:spPr>
          <a:xfrm>
            <a:off x="7247956" y="3255364"/>
            <a:ext cx="138615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Public Health</a:t>
            </a:r>
            <a:endParaRPr lang="en-US" sz="1300" dirty="0">
              <a:solidFill>
                <a:srgbClr val="666666"/>
              </a:solidFill>
              <a:latin typeface="Helvetica Neue"/>
              <a:cs typeface="Helvetica Neue"/>
            </a:endParaRPr>
          </a:p>
        </p:txBody>
      </p:sp>
      <p:sp>
        <p:nvSpPr>
          <p:cNvPr id="252" name="TextBox 251"/>
          <p:cNvSpPr txBox="1"/>
          <p:nvPr/>
        </p:nvSpPr>
        <p:spPr>
          <a:xfrm>
            <a:off x="3951543" y="1970323"/>
            <a:ext cx="1250182"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Clinical Lab</a:t>
            </a:r>
            <a:endParaRPr lang="en-US" sz="1300" dirty="0">
              <a:solidFill>
                <a:srgbClr val="666666"/>
              </a:solidFill>
              <a:latin typeface="Helvetica Neue"/>
              <a:cs typeface="Helvetica Neue"/>
            </a:endParaRPr>
          </a:p>
        </p:txBody>
      </p:sp>
      <p:sp>
        <p:nvSpPr>
          <p:cNvPr id="171" name="TextBox 170"/>
          <p:cNvSpPr txBox="1"/>
          <p:nvPr/>
        </p:nvSpPr>
        <p:spPr>
          <a:xfrm>
            <a:off x="7837388" y="2582541"/>
            <a:ext cx="1399536"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Copy&amp;Transport</a:t>
            </a:r>
            <a:endParaRPr lang="en-US" sz="1300" dirty="0">
              <a:solidFill>
                <a:srgbClr val="666666"/>
              </a:solidFill>
              <a:latin typeface="Helvetica Neue"/>
              <a:cs typeface="Helvetica Neue"/>
            </a:endParaRPr>
          </a:p>
        </p:txBody>
      </p:sp>
      <p:sp>
        <p:nvSpPr>
          <p:cNvPr id="375" name="TextBox 374"/>
          <p:cNvSpPr txBox="1"/>
          <p:nvPr/>
        </p:nvSpPr>
        <p:spPr>
          <a:xfrm>
            <a:off x="8043023" y="3971433"/>
            <a:ext cx="119629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Associations</a:t>
            </a:r>
            <a:endParaRPr lang="en-US" sz="1300" dirty="0">
              <a:solidFill>
                <a:srgbClr val="666666"/>
              </a:solidFill>
              <a:latin typeface="Helvetica Neue"/>
              <a:cs typeface="Helvetica Neue"/>
            </a:endParaRPr>
          </a:p>
        </p:txBody>
      </p:sp>
      <p:sp>
        <p:nvSpPr>
          <p:cNvPr id="308" name="TextBox 307"/>
          <p:cNvSpPr txBox="1"/>
          <p:nvPr/>
        </p:nvSpPr>
        <p:spPr>
          <a:xfrm>
            <a:off x="7864082" y="627977"/>
            <a:ext cx="1364046"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Debt Collection</a:t>
            </a:r>
            <a:endParaRPr lang="en-US" sz="1300" dirty="0">
              <a:solidFill>
                <a:srgbClr val="666666"/>
              </a:solidFill>
              <a:latin typeface="Helvetica Neue"/>
              <a:cs typeface="Helvetica Neue"/>
            </a:endParaRPr>
          </a:p>
        </p:txBody>
      </p:sp>
      <p:sp>
        <p:nvSpPr>
          <p:cNvPr id="132" name="TextBox 131"/>
          <p:cNvSpPr txBox="1"/>
          <p:nvPr/>
        </p:nvSpPr>
        <p:spPr>
          <a:xfrm>
            <a:off x="452641" y="6334911"/>
            <a:ext cx="255312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Employer’s </a:t>
            </a:r>
            <a:r>
              <a:rPr lang="en-US" sz="1300" dirty="0">
                <a:solidFill>
                  <a:srgbClr val="666666"/>
                </a:solidFill>
                <a:latin typeface="Helvetica Neue"/>
                <a:cs typeface="Helvetica Neue"/>
              </a:rPr>
              <a:t>W</a:t>
            </a:r>
            <a:r>
              <a:rPr lang="en-US" sz="1300" dirty="0" smtClean="0">
                <a:solidFill>
                  <a:srgbClr val="666666"/>
                </a:solidFill>
                <a:latin typeface="Helvetica Neue"/>
                <a:cs typeface="Helvetica Neue"/>
              </a:rPr>
              <a:t>ellness </a:t>
            </a:r>
            <a:r>
              <a:rPr lang="en-US" sz="1300" dirty="0">
                <a:solidFill>
                  <a:srgbClr val="666666"/>
                </a:solidFill>
                <a:latin typeface="Helvetica Neue"/>
                <a:cs typeface="Helvetica Neue"/>
              </a:rPr>
              <a:t>P</a:t>
            </a:r>
            <a:r>
              <a:rPr lang="en-US" sz="1300" dirty="0" smtClean="0">
                <a:solidFill>
                  <a:srgbClr val="666666"/>
                </a:solidFill>
                <a:latin typeface="Helvetica Neue"/>
                <a:cs typeface="Helvetica Neue"/>
              </a:rPr>
              <a:t>rogram</a:t>
            </a:r>
            <a:endParaRPr lang="en-US" sz="1300" dirty="0">
              <a:solidFill>
                <a:srgbClr val="666666"/>
              </a:solidFill>
              <a:latin typeface="Helvetica Neue"/>
              <a:cs typeface="Helvetica Neue"/>
            </a:endParaRPr>
          </a:p>
        </p:txBody>
      </p:sp>
      <p:sp>
        <p:nvSpPr>
          <p:cNvPr id="146" name="TextBox 145"/>
          <p:cNvSpPr txBox="1"/>
          <p:nvPr/>
        </p:nvSpPr>
        <p:spPr>
          <a:xfrm>
            <a:off x="-158504" y="-17432"/>
            <a:ext cx="2247783"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Life Insurance Company</a:t>
            </a:r>
            <a:endParaRPr lang="en-US" sz="1300" dirty="0">
              <a:solidFill>
                <a:srgbClr val="666666"/>
              </a:solidFill>
              <a:latin typeface="Helvetica Neue"/>
              <a:cs typeface="Helvetica Neue"/>
            </a:endParaRPr>
          </a:p>
        </p:txBody>
      </p:sp>
      <p:sp>
        <p:nvSpPr>
          <p:cNvPr id="219" name="TextBox 218"/>
          <p:cNvSpPr txBox="1"/>
          <p:nvPr/>
        </p:nvSpPr>
        <p:spPr>
          <a:xfrm>
            <a:off x="-97137" y="5460093"/>
            <a:ext cx="2018332"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Personal Health Record</a:t>
            </a:r>
            <a:endParaRPr lang="en-US" sz="1300" dirty="0">
              <a:solidFill>
                <a:srgbClr val="666666"/>
              </a:solidFill>
              <a:latin typeface="Helvetica Neue"/>
              <a:cs typeface="Helvetica Neue"/>
            </a:endParaRPr>
          </a:p>
        </p:txBody>
      </p:sp>
      <p:sp>
        <p:nvSpPr>
          <p:cNvPr id="177" name="TextBox 176"/>
          <p:cNvSpPr txBox="1"/>
          <p:nvPr/>
        </p:nvSpPr>
        <p:spPr>
          <a:xfrm>
            <a:off x="-218051" y="3941968"/>
            <a:ext cx="1678794"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Online Websites</a:t>
            </a:r>
            <a:endParaRPr lang="en-US" sz="1300" dirty="0">
              <a:solidFill>
                <a:srgbClr val="666666"/>
              </a:solidFill>
              <a:latin typeface="Helvetica Neue"/>
              <a:cs typeface="Helvetica Neue"/>
            </a:endParaRPr>
          </a:p>
        </p:txBody>
      </p:sp>
      <p:sp>
        <p:nvSpPr>
          <p:cNvPr id="259" name="TextBox 258"/>
          <p:cNvSpPr txBox="1"/>
          <p:nvPr/>
        </p:nvSpPr>
        <p:spPr>
          <a:xfrm>
            <a:off x="1786168" y="5297327"/>
            <a:ext cx="1460333"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Medical Devices</a:t>
            </a:r>
            <a:endParaRPr lang="en-US" sz="1300" dirty="0">
              <a:solidFill>
                <a:srgbClr val="666666"/>
              </a:solidFill>
              <a:latin typeface="Helvetica Neue"/>
              <a:cs typeface="Helvetica Neue"/>
            </a:endParaRPr>
          </a:p>
        </p:txBody>
      </p:sp>
      <p:sp>
        <p:nvSpPr>
          <p:cNvPr id="1517" name="TextBox 1516"/>
          <p:cNvSpPr txBox="1"/>
          <p:nvPr/>
        </p:nvSpPr>
        <p:spPr>
          <a:xfrm>
            <a:off x="1718628" y="4380426"/>
            <a:ext cx="139378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Financial</a:t>
            </a:r>
            <a:endParaRPr lang="en-US" sz="1300" dirty="0">
              <a:solidFill>
                <a:srgbClr val="666666"/>
              </a:solidFill>
              <a:latin typeface="Helvetica Neue"/>
              <a:cs typeface="Helvetica Neue"/>
            </a:endParaRPr>
          </a:p>
        </p:txBody>
      </p:sp>
      <p:sp>
        <p:nvSpPr>
          <p:cNvPr id="185" name="TextBox 184"/>
          <p:cNvSpPr txBox="1"/>
          <p:nvPr/>
        </p:nvSpPr>
        <p:spPr>
          <a:xfrm>
            <a:off x="-157724" y="367220"/>
            <a:ext cx="1578019"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Blood &amp; Tissue</a:t>
            </a:r>
            <a:endParaRPr lang="en-US" sz="1300" dirty="0">
              <a:solidFill>
                <a:srgbClr val="666666"/>
              </a:solidFill>
              <a:latin typeface="Helvetica Neue"/>
              <a:cs typeface="Helvetica Neue"/>
            </a:endParaRPr>
          </a:p>
        </p:txBody>
      </p:sp>
      <p:sp>
        <p:nvSpPr>
          <p:cNvPr id="125" name="TextBox 124"/>
          <p:cNvSpPr txBox="1"/>
          <p:nvPr/>
        </p:nvSpPr>
        <p:spPr>
          <a:xfrm>
            <a:off x="-86857" y="1765138"/>
            <a:ext cx="955553" cy="292388"/>
          </a:xfrm>
          <a:prstGeom prst="rect">
            <a:avLst/>
          </a:prstGeom>
          <a:noFill/>
        </p:spPr>
        <p:txBody>
          <a:bodyPr wrap="square" rtlCol="0">
            <a:spAutoFit/>
          </a:bodyPr>
          <a:lstStyle/>
          <a:p>
            <a:pPr algn="ctr"/>
            <a:r>
              <a:rPr lang="en-US" sz="1300" dirty="0" smtClean="0">
                <a:latin typeface="Helvetica Neue"/>
                <a:cs typeface="Helvetica Neue"/>
              </a:rPr>
              <a:t>Employer</a:t>
            </a:r>
            <a:endParaRPr lang="en-US" sz="1300" dirty="0">
              <a:latin typeface="Helvetica Neue"/>
              <a:cs typeface="Helvetica Neue"/>
            </a:endParaRPr>
          </a:p>
        </p:txBody>
      </p:sp>
      <p:sp>
        <p:nvSpPr>
          <p:cNvPr id="164" name="TextBox 163"/>
          <p:cNvSpPr txBox="1"/>
          <p:nvPr/>
        </p:nvSpPr>
        <p:spPr>
          <a:xfrm>
            <a:off x="1715071" y="574350"/>
            <a:ext cx="1641085"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Personal Transport</a:t>
            </a:r>
            <a:endParaRPr lang="en-US" sz="1300" dirty="0">
              <a:solidFill>
                <a:srgbClr val="666666"/>
              </a:solidFill>
              <a:latin typeface="Helvetica Neue"/>
              <a:cs typeface="Helvetica Neue"/>
            </a:endParaRPr>
          </a:p>
        </p:txBody>
      </p:sp>
      <p:sp>
        <p:nvSpPr>
          <p:cNvPr id="181" name="TextBox 180"/>
          <p:cNvSpPr txBox="1"/>
          <p:nvPr/>
        </p:nvSpPr>
        <p:spPr>
          <a:xfrm>
            <a:off x="2948795" y="1307792"/>
            <a:ext cx="1204646"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Home Health</a:t>
            </a:r>
            <a:endParaRPr lang="en-US" sz="1300" dirty="0">
              <a:solidFill>
                <a:srgbClr val="666666"/>
              </a:solidFill>
              <a:latin typeface="Helvetica Neue"/>
              <a:cs typeface="Helvetica Neue"/>
            </a:endParaRPr>
          </a:p>
        </p:txBody>
      </p:sp>
      <p:sp>
        <p:nvSpPr>
          <p:cNvPr id="246" name="TextBox 245"/>
          <p:cNvSpPr txBox="1"/>
          <p:nvPr/>
        </p:nvSpPr>
        <p:spPr>
          <a:xfrm>
            <a:off x="-135465" y="748459"/>
            <a:ext cx="2000632"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Retirement &amp; Disability</a:t>
            </a:r>
            <a:endParaRPr lang="en-US" sz="1300" dirty="0">
              <a:solidFill>
                <a:srgbClr val="666666"/>
              </a:solidFill>
              <a:latin typeface="Helvetica Neue"/>
              <a:cs typeface="Helvetica Neue"/>
            </a:endParaRPr>
          </a:p>
        </p:txBody>
      </p:sp>
      <p:sp>
        <p:nvSpPr>
          <p:cNvPr id="268" name="TextBox 267"/>
          <p:cNvSpPr txBox="1"/>
          <p:nvPr/>
        </p:nvSpPr>
        <p:spPr>
          <a:xfrm>
            <a:off x="958382" y="4902835"/>
            <a:ext cx="146394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Social Support</a:t>
            </a:r>
            <a:endParaRPr lang="en-US" sz="1300" dirty="0">
              <a:solidFill>
                <a:srgbClr val="666666"/>
              </a:solidFill>
              <a:latin typeface="Helvetica Neue"/>
              <a:cs typeface="Helvetica Neue"/>
            </a:endParaRPr>
          </a:p>
        </p:txBody>
      </p:sp>
      <p:sp>
        <p:nvSpPr>
          <p:cNvPr id="228" name="TextBox 227"/>
          <p:cNvSpPr txBox="1"/>
          <p:nvPr/>
        </p:nvSpPr>
        <p:spPr>
          <a:xfrm>
            <a:off x="113669" y="1268467"/>
            <a:ext cx="1610500"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Human Resources</a:t>
            </a:r>
            <a:endParaRPr lang="en-US" sz="1300" dirty="0">
              <a:solidFill>
                <a:srgbClr val="666666"/>
              </a:solidFill>
              <a:latin typeface="Helvetica Neue"/>
              <a:cs typeface="Helvetica Neue"/>
            </a:endParaRPr>
          </a:p>
        </p:txBody>
      </p:sp>
      <p:sp>
        <p:nvSpPr>
          <p:cNvPr id="208" name="TextBox 207"/>
          <p:cNvSpPr txBox="1"/>
          <p:nvPr/>
        </p:nvSpPr>
        <p:spPr>
          <a:xfrm>
            <a:off x="528988" y="3339617"/>
            <a:ext cx="1926061"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Disease Management</a:t>
            </a:r>
            <a:endParaRPr lang="en-US" sz="1300" dirty="0">
              <a:solidFill>
                <a:srgbClr val="666666"/>
              </a:solidFill>
              <a:latin typeface="Helvetica Neue"/>
              <a:cs typeface="Helvetica Neue"/>
            </a:endParaRPr>
          </a:p>
        </p:txBody>
      </p:sp>
      <p:sp>
        <p:nvSpPr>
          <p:cNvPr id="332" name="TextBox 331"/>
          <p:cNvSpPr txBox="1"/>
          <p:nvPr/>
        </p:nvSpPr>
        <p:spPr>
          <a:xfrm>
            <a:off x="1507553" y="1110840"/>
            <a:ext cx="1674534"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Mental &amp; Addiction</a:t>
            </a:r>
            <a:endParaRPr lang="en-US" sz="1300" dirty="0">
              <a:solidFill>
                <a:srgbClr val="666666"/>
              </a:solidFill>
              <a:latin typeface="Helvetica Neue"/>
              <a:cs typeface="Helvetica Neue"/>
            </a:endParaRPr>
          </a:p>
        </p:txBody>
      </p:sp>
      <p:sp>
        <p:nvSpPr>
          <p:cNvPr id="212" name="TextBox 211"/>
          <p:cNvSpPr txBox="1"/>
          <p:nvPr/>
        </p:nvSpPr>
        <p:spPr>
          <a:xfrm>
            <a:off x="1678551" y="1685746"/>
            <a:ext cx="1204646"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Dental/Vision</a:t>
            </a:r>
            <a:endParaRPr lang="en-US" sz="1300" dirty="0">
              <a:solidFill>
                <a:srgbClr val="666666"/>
              </a:solidFill>
              <a:latin typeface="Helvetica Neue"/>
              <a:cs typeface="Helvetica Neue"/>
            </a:endParaRPr>
          </a:p>
        </p:txBody>
      </p:sp>
      <p:sp>
        <p:nvSpPr>
          <p:cNvPr id="121" name="TextBox 120"/>
          <p:cNvSpPr txBox="1"/>
          <p:nvPr/>
        </p:nvSpPr>
        <p:spPr>
          <a:xfrm>
            <a:off x="1795606" y="2235292"/>
            <a:ext cx="1629884" cy="307777"/>
          </a:xfrm>
          <a:prstGeom prst="rect">
            <a:avLst/>
          </a:prstGeom>
          <a:noFill/>
        </p:spPr>
        <p:txBody>
          <a:bodyPr wrap="square" rtlCol="0">
            <a:spAutoFit/>
          </a:bodyPr>
          <a:lstStyle/>
          <a:p>
            <a:pPr algn="ctr"/>
            <a:r>
              <a:rPr lang="en-US" sz="1400" b="1" dirty="0" smtClean="0">
                <a:solidFill>
                  <a:srgbClr val="4C4C4C"/>
                </a:solidFill>
                <a:latin typeface="Helvetica Neue"/>
                <a:cs typeface="Helvetica Neue"/>
              </a:rPr>
              <a:t>Payer (Insurer)</a:t>
            </a:r>
            <a:endParaRPr lang="en-US" sz="1400" b="1" dirty="0">
              <a:solidFill>
                <a:srgbClr val="4C4C4C"/>
              </a:solidFill>
              <a:latin typeface="Helvetica Neue"/>
              <a:cs typeface="Helvetica Neue"/>
            </a:endParaRPr>
          </a:p>
        </p:txBody>
      </p:sp>
      <p:sp>
        <p:nvSpPr>
          <p:cNvPr id="388" name="TextBox 387"/>
          <p:cNvSpPr txBox="1"/>
          <p:nvPr/>
        </p:nvSpPr>
        <p:spPr>
          <a:xfrm>
            <a:off x="76909" y="3008591"/>
            <a:ext cx="511784"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SSA</a:t>
            </a:r>
          </a:p>
        </p:txBody>
      </p:sp>
      <p:sp>
        <p:nvSpPr>
          <p:cNvPr id="335" name="TextBox 334"/>
          <p:cNvSpPr txBox="1"/>
          <p:nvPr/>
        </p:nvSpPr>
        <p:spPr>
          <a:xfrm>
            <a:off x="-17636" y="2483809"/>
            <a:ext cx="1630878" cy="292388"/>
          </a:xfrm>
          <a:prstGeom prst="rect">
            <a:avLst/>
          </a:prstGeom>
          <a:noFill/>
        </p:spPr>
        <p:txBody>
          <a:bodyPr wrap="square" rtlCol="0">
            <a:spAutoFit/>
          </a:bodyPr>
          <a:lstStyle/>
          <a:p>
            <a:pPr algn="ctr"/>
            <a:r>
              <a:rPr lang="en-US" sz="1300" dirty="0" smtClean="0">
                <a:solidFill>
                  <a:srgbClr val="666666"/>
                </a:solidFill>
                <a:latin typeface="Helvetica Neue"/>
                <a:cs typeface="Helvetica Neue"/>
              </a:rPr>
              <a:t>Employee Union</a:t>
            </a:r>
            <a:endParaRPr lang="en-US" sz="1300" dirty="0">
              <a:solidFill>
                <a:srgbClr val="666666"/>
              </a:solidFill>
              <a:latin typeface="Helvetica Neue"/>
              <a:cs typeface="Helvetica Neue"/>
            </a:endParaRPr>
          </a:p>
        </p:txBody>
      </p:sp>
      <p:sp>
        <p:nvSpPr>
          <p:cNvPr id="2" name="TextBox 1"/>
          <p:cNvSpPr txBox="1"/>
          <p:nvPr/>
        </p:nvSpPr>
        <p:spPr>
          <a:xfrm>
            <a:off x="6107422" y="6481703"/>
            <a:ext cx="3055140" cy="369332"/>
          </a:xfrm>
          <a:prstGeom prst="rect">
            <a:avLst/>
          </a:prstGeom>
          <a:solidFill>
            <a:schemeClr val="tx1"/>
          </a:solidFill>
        </p:spPr>
        <p:txBody>
          <a:bodyPr wrap="square" rtlCol="0">
            <a:spAutoFit/>
          </a:bodyPr>
          <a:lstStyle/>
          <a:p>
            <a:r>
              <a:rPr lang="en-US" dirty="0" smtClean="0">
                <a:solidFill>
                  <a:schemeClr val="bg1"/>
                </a:solidFill>
              </a:rPr>
              <a:t>Flows not covered by HIPAA</a:t>
            </a:r>
            <a:endParaRPr lang="en-US" dirty="0">
              <a:solidFill>
                <a:schemeClr val="bg1"/>
              </a:solidFill>
            </a:endParaRPr>
          </a:p>
        </p:txBody>
      </p:sp>
    </p:spTree>
    <p:extLst>
      <p:ext uri="{BB962C8B-B14F-4D97-AF65-F5344CB8AC3E}">
        <p14:creationId xmlns:p14="http://schemas.microsoft.com/office/powerpoint/2010/main" val="24666233"/>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E7E7E7"/>
        </a:solidFill>
        <a:ln>
          <a:solidFill>
            <a:schemeClr val="bg1">
              <a:lumMod val="75000"/>
            </a:schemeClr>
          </a:solidFill>
        </a:ln>
        <a:effectLst>
          <a:glow rad="25400">
            <a:schemeClr val="bg1">
              <a:lumMod val="50000"/>
              <a:alpha val="75000"/>
            </a:schemeClr>
          </a:glow>
          <a:outerShdw blurRad="40000" dist="23000" dir="5400000" rotWithShape="0">
            <a:schemeClr val="bg1">
              <a:lumMod val="65000"/>
              <a:alpha val="35000"/>
            </a:schemeClr>
          </a:outerShdw>
        </a:effectLst>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23528</TotalTime>
  <Words>517</Words>
  <Application>Microsoft Macintosh PowerPoint</Application>
  <PresentationFormat>On-screen Show (4:3)</PresentationFormat>
  <Paragraphs>118</Paragraphs>
  <Slides>2</Slides>
  <Notes>2</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theDataMap.org</dc:title>
  <dc:creator>Latanya Sweeney</dc:creator>
  <cp:lastModifiedBy>Marisol Diaz</cp:lastModifiedBy>
  <cp:revision>498</cp:revision>
  <cp:lastPrinted>2014-02-16T17:22:30Z</cp:lastPrinted>
  <dcterms:created xsi:type="dcterms:W3CDTF">2013-06-05T14:12:36Z</dcterms:created>
  <dcterms:modified xsi:type="dcterms:W3CDTF">2014-03-03T20:17:27Z</dcterms:modified>
</cp:coreProperties>
</file>

<file path=docProps/thumbnail.jpeg>
</file>