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876" r:id="rId2"/>
    <p:sldMasterId id="2147484165" r:id="rId3"/>
    <p:sldMasterId id="2147484177" r:id="rId4"/>
    <p:sldMasterId id="2147484213" r:id="rId5"/>
    <p:sldMasterId id="2147484237" r:id="rId6"/>
    <p:sldMasterId id="2147484249" r:id="rId7"/>
  </p:sldMasterIdLst>
  <p:notesMasterIdLst>
    <p:notesMasterId r:id="rId23"/>
  </p:notesMasterIdLst>
  <p:handoutMasterIdLst>
    <p:handoutMasterId r:id="rId24"/>
  </p:handoutMasterIdLst>
  <p:sldIdLst>
    <p:sldId id="385" r:id="rId8"/>
    <p:sldId id="746" r:id="rId9"/>
    <p:sldId id="745" r:id="rId10"/>
    <p:sldId id="731" r:id="rId11"/>
    <p:sldId id="736" r:id="rId12"/>
    <p:sldId id="737" r:id="rId13"/>
    <p:sldId id="738" r:id="rId14"/>
    <p:sldId id="739" r:id="rId15"/>
    <p:sldId id="747" r:id="rId16"/>
    <p:sldId id="744" r:id="rId17"/>
    <p:sldId id="703" r:id="rId18"/>
    <p:sldId id="743" r:id="rId19"/>
    <p:sldId id="726" r:id="rId20"/>
    <p:sldId id="727" r:id="rId21"/>
    <p:sldId id="742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B9CDE5"/>
    <a:srgbClr val="E6B9B8"/>
    <a:srgbClr val="0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5387" autoAdjust="0"/>
  </p:normalViewPr>
  <p:slideViewPr>
    <p:cSldViewPr>
      <p:cViewPr>
        <p:scale>
          <a:sx n="150" d="100"/>
          <a:sy n="150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xVal>
            <c:numRef>
              <c:f>Sheet1!$A$2:$A$9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2009</c:v>
                </c:pt>
                <c:pt idx="2">
                  <c:v>2011.6</c:v>
                </c:pt>
                <c:pt idx="3">
                  <c:v>2012.3</c:v>
                </c:pt>
                <c:pt idx="4">
                  <c:v>2012.7</c:v>
                </c:pt>
                <c:pt idx="5">
                  <c:v>2013.1</c:v>
                </c:pt>
                <c:pt idx="6">
                  <c:v>2013.4</c:v>
                </c:pt>
                <c:pt idx="7">
                  <c:v>2013.7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36</c:v>
                </c:pt>
                <c:pt idx="4">
                  <c:v>62</c:v>
                </c:pt>
                <c:pt idx="5">
                  <c:v>76</c:v>
                </c:pt>
                <c:pt idx="6">
                  <c:v>93</c:v>
                </c:pt>
                <c:pt idx="7">
                  <c:v>108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185984"/>
        <c:axId val="98187520"/>
      </c:scatterChart>
      <c:valAx>
        <c:axId val="98185984"/>
        <c:scaling>
          <c:orientation val="minMax"/>
          <c:min val="2006"/>
        </c:scaling>
        <c:delete val="0"/>
        <c:axPos val="b"/>
        <c:numFmt formatCode="General" sourceLinked="1"/>
        <c:majorTickMark val="out"/>
        <c:minorTickMark val="none"/>
        <c:tickLblPos val="nextTo"/>
        <c:crossAx val="98187520"/>
        <c:crosses val="autoZero"/>
        <c:crossBetween val="midCat"/>
      </c:valAx>
      <c:valAx>
        <c:axId val="9818752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981859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r">
              <a:defRPr sz="1200"/>
            </a:lvl1pPr>
          </a:lstStyle>
          <a:p>
            <a:fld id="{35039E19-1A6A-4E4F-B890-E641413189DF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r">
              <a:defRPr sz="1200"/>
            </a:lvl1pPr>
          </a:lstStyle>
          <a:p>
            <a:fld id="{33205043-589B-4BAB-8D50-E774FECCF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06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7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r">
              <a:defRPr sz="1200"/>
            </a:lvl1pPr>
          </a:lstStyle>
          <a:p>
            <a:fld id="{3D604C17-F8B5-454B-A508-CAE6BC46A60A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8" rIns="93177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8" rIns="93177" bIns="465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r">
              <a:defRPr sz="1200"/>
            </a:lvl1pPr>
          </a:lstStyle>
          <a:p>
            <a:fld id="{6A11B6D0-C01D-4A55-9BCF-0685FF0820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77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575"/>
            <a:fld id="{24B98EC4-60F3-4561-834E-8DA918EB9841}" type="slidenum">
              <a:rPr lang="en-US">
                <a:solidFill>
                  <a:srgbClr val="000000"/>
                </a:solidFill>
                <a:latin typeface="Calibri"/>
              </a:rPr>
              <a:pPr defTabSz="928575"/>
              <a:t>1</a:t>
            </a:fld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5325"/>
            <a:ext cx="4649787" cy="3487738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40" y="4416427"/>
            <a:ext cx="5140325" cy="4186237"/>
          </a:xfrm>
          <a:noFill/>
          <a:ln/>
        </p:spPr>
        <p:txBody>
          <a:bodyPr lIns="90424" tIns="45210" rIns="90424" bIns="45210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baseline="0" dirty="0" smtClean="0"/>
              <a:t>or a type 1 diabetes dataset in </a:t>
            </a:r>
            <a:r>
              <a:rPr lang="en-US" baseline="0" dirty="0" err="1" smtClean="0"/>
              <a:t>dbGap</a:t>
            </a:r>
            <a:r>
              <a:rPr lang="en-US" baseline="0" dirty="0" smtClean="0"/>
              <a:t>, our model also identifies few relatively SNPs and genes relevant to disease.  Here, the model marks the MAZ regulator (which is a regulator of insulin expression) as being relevant, which also is not near any significant SNP in the study but is important for connecting the disease modules.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7363-4E98-B846-BA63-DF46F7884EE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379-5963-C342-9BA9-F16E2B32BE8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790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Eric Lander!!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9E379-5963-C342-9BA9-F16E2B32BE8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475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93A4B2A5-8D27-47C9-835C-8529DC2C10F3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DC175459-6EAC-4936-9C5F-3987657F8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8D58270C-0766-457A-B121-30DC27A1EB1C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1C96713E-2568-4D7F-8D64-396362151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FB46188D-E61E-48F8-8998-ED8EC4560F6F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980F57C9-DF27-4DBB-A2EE-236BA6B44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1AFDF525-ADD2-4CEC-A820-85D308B550C9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944F124D-0966-4454-B192-22A4AF49F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B0B89081-1AD9-4255-B2C8-1BD36294AEB2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66ADD047-75AE-476E-A85A-ED6428508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96C2C49D-FF3A-49B5-AD83-8CD9B4F1819E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E4190A34-7C76-43CB-9097-E0C9F5C00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7B4026B9-C0AC-4572-A001-9CAB31883964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C4ED92D2-9FA0-4408-9D85-D78EDD22E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00D916B6-15DC-4216-91D9-D3FB3D36FEA1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5C68EA93-784D-4FAA-9EAB-DEDD444C6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30B94E42-0259-4FEA-93A2-4DF67CF04247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CA5342F6-A742-48BD-9E51-43A8EB7F1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F83198F7-BF6A-428B-8A9F-308A8E7A4A37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7D4DFAE6-70DC-411A-A11A-46998BF2C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C137AF5-207A-44BE-BA48-09DC97B57003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0FE6D3CA-72C5-4127-B8FE-644600256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785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46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776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425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9384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9374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7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11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364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527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444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1857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042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721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183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142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86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762000"/>
            <a:ext cx="3962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962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520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8783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8561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275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6984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123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511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196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4182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7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043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093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92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328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965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000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2BA5A-AD7E-4F9B-BF88-D6461FE599EE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6CE3A-7ED4-4612-B641-68F6C67B2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80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8778-D104-4DBD-9A0A-2632F762E58F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EDC54-04B6-402A-81FA-EC97578AC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743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096E7-6A54-46FE-84DA-48900A261C64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5B4AE-A50D-4D36-8367-A90BC7CF1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261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261B-5747-4FD8-BF72-44CBAE900E33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34DF5-0812-496E-946C-47D4BC6E1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7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D536-6B80-4B83-8EBD-843DD6D0DC29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F7EBF-1F51-48D2-A757-40BCC38E6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930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5A922-C2EB-4C0A-9499-D96AD88CA8DF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D12DA-8BD3-4393-9CC6-8432C1CFE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817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8389C-E9DB-4CC2-A741-C6D4565914D0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69EA7-95A5-46BE-8BFC-700497E75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279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F0E01-A456-4C06-AAF3-2D2991C1F357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65EFA-6BAD-46C1-90A4-2F27C5487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500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2B941-CFA3-46AD-93F2-C3B676038B2D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31A88-E8C0-4E18-ABB1-BFA611D15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160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76D17-C7DC-4AE5-84D1-A9755A9B87FB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46931-C732-42CE-B31C-3150A41AE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565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6F40-A17C-47CC-891F-6CBC3FE2C262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174D9-E0EF-43AA-8728-3F9995976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149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854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984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45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855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583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87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8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748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288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6128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3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D1D1D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762000"/>
            <a:ext cx="8077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85000"/>
              </a:schemeClr>
            </a:gs>
            <a:gs pos="71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F05233C-8103-4B75-B873-B1EF4D974FE6}" type="datetime1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F98D4351-D302-43D5-B6B0-29A05064F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88B9884-0EDC-5945-9A3B-281AC055B8D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20FD9A5-6CA5-3642-A5C7-DDB83563F4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5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9504"/>
            <a:ext cx="8229600" cy="6046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8712"/>
            <a:ext cx="8229600" cy="5127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2172E09-0B5D-DB41-9DDF-6BB4886E098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A78787C-F407-E34A-AD4C-FE8FD78C77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6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F5713E5-FC89-074F-B175-8DFD5651A9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D9D7A8E-A3EA-A64C-A9AD-530823AFA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4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D14FA5C4-3B13-4E82-8EC4-A3FC8E2D5E87}" type="datetime1">
              <a:rPr lang="en-US"/>
              <a:pPr eaLnBrk="0" hangingPunct="0"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CA1923D9-8944-41B5-B69B-F7A37728AD86}" type="slidenum">
              <a:rPr lang="en-US"/>
              <a:pPr eaLnBrk="0" hangingPunct="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E123D31-8CA9-3742-A5C3-DC9F56BE179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240514F-7B25-A647-B8C9-DBA07762C9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6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09800"/>
            <a:ext cx="9144000" cy="2133600"/>
          </a:xfrm>
          <a:noFill/>
        </p:spPr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Big Data Opportunities and Challenges</a:t>
            </a:r>
            <a:r>
              <a:rPr lang="en-US" sz="3600" b="1" dirty="0" smtClean="0">
                <a:latin typeface="Calibri" pitchFamily="34" charset="0"/>
              </a:rPr>
              <a:t/>
            </a:r>
            <a:br>
              <a:rPr lang="en-US" sz="3600" b="1" dirty="0" smtClean="0">
                <a:latin typeface="Calibri" pitchFamily="34" charset="0"/>
              </a:rPr>
            </a:br>
            <a:r>
              <a:rPr lang="en-US" sz="3600" b="1" dirty="0" smtClean="0">
                <a:latin typeface="Calibri" pitchFamily="34" charset="0"/>
              </a:rPr>
              <a:t>in Human Disease Genetics &amp; Genomics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876800"/>
            <a:ext cx="6019800" cy="685800"/>
          </a:xfrm>
        </p:spPr>
        <p:txBody>
          <a:bodyPr/>
          <a:lstStyle/>
          <a:p>
            <a:pPr eaLnBrk="1" hangingPunct="1"/>
            <a:r>
              <a:rPr lang="en-US" smtClean="0"/>
              <a:t>Manolis Kellis</a:t>
            </a:r>
            <a:endParaRPr lang="en-US" b="0" smtClean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 l="1190"/>
          <a:stretch>
            <a:fillRect/>
          </a:stretch>
        </p:blipFill>
        <p:spPr bwMode="auto">
          <a:xfrm>
            <a:off x="152402" y="152401"/>
            <a:ext cx="1317625" cy="11652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5410201"/>
            <a:ext cx="1524000" cy="1274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12050" y="98426"/>
            <a:ext cx="1479550" cy="1273175"/>
            <a:chOff x="4752" y="62"/>
            <a:chExt cx="932" cy="802"/>
          </a:xfrm>
        </p:grpSpPr>
        <p:sp>
          <p:nvSpPr>
            <p:cNvPr id="39945" name="Rectangle 7"/>
            <p:cNvSpPr>
              <a:spLocks noChangeArrowheads="1"/>
            </p:cNvSpPr>
            <p:nvPr/>
          </p:nvSpPr>
          <p:spPr bwMode="auto">
            <a:xfrm>
              <a:off x="4752" y="345"/>
              <a:ext cx="932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000000"/>
                </a:solidFill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9946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2700000">
              <a:off x="4855" y="55"/>
              <a:ext cx="802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943" name="Text Box 9"/>
          <p:cNvSpPr txBox="1">
            <a:spLocks noChangeArrowheads="1"/>
          </p:cNvSpPr>
          <p:nvPr/>
        </p:nvSpPr>
        <p:spPr bwMode="auto">
          <a:xfrm>
            <a:off x="119064" y="6234113"/>
            <a:ext cx="7178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b="1" kern="1200">
                <a:solidFill>
                  <a:srgbClr val="000000"/>
                </a:solidFill>
                <a:latin typeface="Arial"/>
                <a:ea typeface="ヒラギノ角ゴ Pro W3"/>
                <a:cs typeface="ヒラギノ角ゴ Pro W3"/>
              </a:rPr>
              <a:t>MIT Computer Science &amp; Artificial Intelligence Laboratory</a:t>
            </a:r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119063" y="5867401"/>
            <a:ext cx="43845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b="1" kern="1200">
                <a:solidFill>
                  <a:srgbClr val="000000"/>
                </a:solidFill>
                <a:latin typeface="Arial"/>
                <a:ea typeface="ヒラギノ角ゴ Pro W3"/>
                <a:cs typeface="ヒラギノ角ゴ Pro W3"/>
              </a:rPr>
              <a:t>Broad Institute of MIT and Harvard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5105400"/>
            <a:ext cx="8667750" cy="1581150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Big data Opportunities &amp; Challenges </a:t>
            </a:r>
            <a:br>
              <a:rPr lang="en-US" sz="3600" b="1" dirty="0" smtClean="0"/>
            </a:br>
            <a:r>
              <a:rPr lang="en-US" sz="3600" b="1" dirty="0" smtClean="0"/>
              <a:t>in human disease genetics &amp; genomics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562599"/>
          </a:xfrm>
        </p:spPr>
        <p:txBody>
          <a:bodyPr>
            <a:normAutofit/>
          </a:bodyPr>
          <a:lstStyle/>
          <a:p>
            <a:r>
              <a:rPr lang="en-US" b="1" dirty="0" smtClean="0"/>
              <a:t>The goal: Mechanistic basis of human disease</a:t>
            </a:r>
          </a:p>
          <a:p>
            <a:pPr lvl="1"/>
            <a:r>
              <a:rPr lang="en-US" dirty="0" smtClean="0"/>
              <a:t>Epigenomics: Enhancers, networks, regulators, motifs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Genetics: GWAS, QTLs, molecular epidemiology</a:t>
            </a:r>
          </a:p>
          <a:p>
            <a:r>
              <a:rPr lang="en-US" b="1" dirty="0" smtClean="0">
                <a:sym typeface="Wingdings" pitchFamily="2" charset="2"/>
              </a:rPr>
              <a:t>The challenges / opportunities: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Effects are very small, huge number of hypotheses</a:t>
            </a:r>
          </a:p>
          <a:p>
            <a:pPr lvl="1"/>
            <a:r>
              <a:rPr lang="en-US" dirty="0" smtClean="0"/>
              <a:t>Much larger cohorts are needed, consent </a:t>
            </a:r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Technologies for privacy vs.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excuse for data hoarding</a:t>
            </a:r>
            <a:endParaRPr lang="en-US" dirty="0" smtClean="0"/>
          </a:p>
          <a:p>
            <a:r>
              <a:rPr lang="en-US" b="1" dirty="0" smtClean="0"/>
              <a:t>Overcoming the challenges: </a:t>
            </a:r>
          </a:p>
          <a:p>
            <a:pPr lvl="1"/>
            <a:r>
              <a:rPr lang="en-US" dirty="0"/>
              <a:t>Case study: Schizophrenia, Alzheimer’s</a:t>
            </a:r>
          </a:p>
          <a:p>
            <a:pPr lvl="1"/>
            <a:r>
              <a:rPr lang="en-US" dirty="0" smtClean="0"/>
              <a:t>Collaboration &amp; sharing</a:t>
            </a:r>
            <a:r>
              <a:rPr lang="en-US" dirty="0" smtClean="0"/>
              <a:t>:</a:t>
            </a:r>
            <a:r>
              <a:rPr lang="en-US" dirty="0" smtClean="0"/>
              <a:t> personal &amp; technological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12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33400"/>
            <a:ext cx="56870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4662"/>
          </a:xfrm>
        </p:spPr>
        <p:txBody>
          <a:bodyPr/>
          <a:lstStyle/>
          <a:p>
            <a:r>
              <a:rPr lang="en-US" dirty="0" smtClean="0"/>
              <a:t>Scaling of </a:t>
            </a:r>
            <a:r>
              <a:rPr lang="en-US" dirty="0" smtClean="0"/>
              <a:t>QTL discovery </a:t>
            </a:r>
            <a:r>
              <a:rPr lang="en-US" dirty="0" smtClean="0"/>
              <a:t>power </a:t>
            </a:r>
            <a:r>
              <a:rPr lang="en-US" dirty="0" smtClean="0"/>
              <a:t>w/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91200"/>
            <a:ext cx="9144000" cy="106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Number of meQTLs continues to increase linearly</a:t>
            </a:r>
          </a:p>
          <a:p>
            <a:r>
              <a:rPr lang="en-US" sz="2800" dirty="0" smtClean="0"/>
              <a:t>Weak-effect meQTLs: median R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&lt;0.1 after 400 </a:t>
            </a:r>
            <a:r>
              <a:rPr lang="en-US" sz="2800" dirty="0" err="1" smtClean="0"/>
              <a:t>indiv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545385902"/>
              </p:ext>
            </p:extLst>
          </p:nvPr>
        </p:nvGraphicFramePr>
        <p:xfrm>
          <a:off x="228600" y="1397000"/>
          <a:ext cx="8737600" cy="5270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872244"/>
            <a:ext cx="4177145" cy="82977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826000"/>
            <a:ext cx="3802099" cy="9268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175000" y="2173491"/>
            <a:ext cx="2881844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WCPG Hamburg 2012 (~65K)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5361" y="1690891"/>
            <a:ext cx="2404061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Freeze Jan. 2013 (~70K)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7699" y="4072384"/>
            <a:ext cx="2018501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Incl. SWE + CLOZUK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(~60K)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200146" y="5772302"/>
            <a:ext cx="330200" cy="235557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39138" y="4826000"/>
            <a:ext cx="724812" cy="94630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39138" y="2542823"/>
            <a:ext cx="1601108" cy="1165577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10046" y="2173491"/>
            <a:ext cx="584200" cy="93674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545833" y="1654855"/>
            <a:ext cx="634214" cy="887968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383057" y="4341091"/>
            <a:ext cx="500089" cy="484909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le 4"/>
          <p:cNvSpPr>
            <a:spLocks noGrp="1"/>
          </p:cNvSpPr>
          <p:nvPr>
            <p:ph type="title"/>
          </p:nvPr>
        </p:nvSpPr>
        <p:spPr>
          <a:xfrm>
            <a:off x="228600" y="89972"/>
            <a:ext cx="8839200" cy="598651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>Inflection point in complex trait GWAS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41935" y="1212334"/>
            <a:ext cx="2452752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Freeze May 2013 (~80K)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91952" y="688623"/>
            <a:ext cx="2405526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Incl. replication (~100K)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947699" y="1212334"/>
            <a:ext cx="443701" cy="67996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1" y="3075644"/>
            <a:ext cx="4604326" cy="617747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5276398" y="3708400"/>
            <a:ext cx="724812" cy="152169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3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25" y="4485620"/>
            <a:ext cx="9144000" cy="238574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r>
              <a:rPr lang="en-US" sz="3200" b="1" dirty="0"/>
              <a:t>Schizophrenia GWAS: Number of significant loci</a:t>
            </a:r>
            <a:endParaRPr lang="en-US" sz="32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/>
          <a:srcRect b="13483"/>
          <a:stretch/>
        </p:blipFill>
        <p:spPr>
          <a:xfrm>
            <a:off x="4799" y="2529820"/>
            <a:ext cx="9144000" cy="1955800"/>
          </a:xfrm>
          <a:prstGeom prst="rect">
            <a:avLst/>
          </a:prstGeom>
        </p:spPr>
      </p:pic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4" cstate="print"/>
          <a:srcRect b="16628"/>
          <a:stretch/>
        </p:blipFill>
        <p:spPr>
          <a:xfrm>
            <a:off x="-47624" y="998814"/>
            <a:ext cx="9239250" cy="15310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420696" y="4485620"/>
            <a:ext cx="36947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/>
              <a:t>35,000 </a:t>
            </a:r>
            <a:r>
              <a:rPr lang="en-US" sz="2800" b="1" dirty="0" smtClean="0"/>
              <a:t>cases </a:t>
            </a:r>
            <a:r>
              <a:rPr lang="en-US" sz="2800" b="1" dirty="0" smtClean="0">
                <a:sym typeface="Wingdings" panose="05000000000000000000" pitchFamily="2" charset="2"/>
              </a:rPr>
              <a:t> 62 loci!</a:t>
            </a:r>
            <a:endParaRPr lang="en-US" sz="2800" b="1" dirty="0"/>
          </a:p>
        </p:txBody>
      </p:sp>
      <p:sp>
        <p:nvSpPr>
          <p:cNvPr id="18" name="Rectangle 17"/>
          <p:cNvSpPr/>
          <p:nvPr/>
        </p:nvSpPr>
        <p:spPr>
          <a:xfrm>
            <a:off x="5903199" y="1066800"/>
            <a:ext cx="3212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 smtClean="0"/>
              <a:t>3,500 cases </a:t>
            </a:r>
            <a:r>
              <a:rPr lang="en-US" sz="2800" b="1" dirty="0" smtClean="0">
                <a:sym typeface="Wingdings" panose="05000000000000000000" pitchFamily="2" charset="2"/>
              </a:rPr>
              <a:t> 0 loci</a:t>
            </a:r>
            <a:endParaRPr lang="en-US" sz="2800" b="1" dirty="0"/>
          </a:p>
        </p:txBody>
      </p:sp>
      <p:sp>
        <p:nvSpPr>
          <p:cNvPr id="19" name="Rectangle 18"/>
          <p:cNvSpPr/>
          <p:nvPr/>
        </p:nvSpPr>
        <p:spPr>
          <a:xfrm>
            <a:off x="5720457" y="2529820"/>
            <a:ext cx="3394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 smtClean="0"/>
              <a:t>10,000 cases </a:t>
            </a:r>
            <a:r>
              <a:rPr lang="en-US" sz="2800" b="1" dirty="0" smtClean="0">
                <a:sym typeface="Wingdings" panose="05000000000000000000" pitchFamily="2" charset="2"/>
              </a:rPr>
              <a:t> 5 loci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7450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722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a typeface="ＭＳ Ｐゴシック" charset="-128"/>
                <a:cs typeface="ＭＳ Ｐゴシック" charset="-128"/>
              </a:rPr>
              <a:t>Similar inflection point found in every complex trait!</a:t>
            </a:r>
            <a:endParaRPr lang="en-US" sz="3200" b="1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6563" name="TextBox 9"/>
          <p:cNvSpPr txBox="1">
            <a:spLocks noChangeArrowheads="1"/>
          </p:cNvSpPr>
          <p:nvPr/>
        </p:nvSpPr>
        <p:spPr bwMode="auto">
          <a:xfrm>
            <a:off x="2422611" y="3048000"/>
            <a:ext cx="3482888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1400" dirty="0">
                <a:solidFill>
                  <a:srgbClr val="775F55"/>
                </a:solidFill>
              </a:rPr>
              <a:t>  Significantly associated regions (</a:t>
            </a:r>
            <a:r>
              <a:rPr lang="en-US" sz="1400" dirty="0" smtClean="0">
                <a:solidFill>
                  <a:srgbClr val="775F55"/>
                </a:solidFill>
              </a:rPr>
              <a:t>p &lt; 5e</a:t>
            </a:r>
            <a:r>
              <a:rPr lang="en-US" sz="1400" baseline="30000" dirty="0" smtClean="0">
                <a:solidFill>
                  <a:srgbClr val="775F55"/>
                </a:solidFill>
              </a:rPr>
              <a:t>-08</a:t>
            </a:r>
            <a:r>
              <a:rPr lang="en-US" sz="1400" dirty="0" smtClean="0">
                <a:solidFill>
                  <a:srgbClr val="775F55"/>
                </a:solidFill>
              </a:rPr>
              <a:t>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52132"/>
              </p:ext>
            </p:extLst>
          </p:nvPr>
        </p:nvGraphicFramePr>
        <p:xfrm>
          <a:off x="304800" y="609600"/>
          <a:ext cx="5380995" cy="2456031"/>
        </p:xfrm>
        <a:graphic>
          <a:graphicData uri="http://schemas.openxmlformats.org/drawingml/2006/table">
            <a:tbl>
              <a:tblPr firstRow="1" firstCol="1">
                <a:tableStyleId>{35758FB7-9AC5-4552-8A53-C91805E547FA}</a:tableStyleId>
              </a:tblPr>
              <a:tblGrid>
                <a:gridCol w="647712"/>
                <a:gridCol w="1567991"/>
                <a:gridCol w="1456034"/>
                <a:gridCol w="1709258"/>
              </a:tblGrid>
              <a:tr h="421469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/>
                        <a:t>Adult height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/>
                        <a:t>Crohn’s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/>
                        <a:t>Schizophrenia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</a:tr>
              <a:tr h="371885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(per</a:t>
                      </a:r>
                      <a:r>
                        <a:rPr lang="en-US" sz="1600" u="none" strike="noStrike" dirty="0" smtClean="0"/>
                        <a:t> 5000/5000)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(per 1000/1000)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(per 3000/</a:t>
                      </a:r>
                      <a:r>
                        <a:rPr lang="en-US" sz="1600" u="none" strike="noStrike" dirty="0" smtClean="0"/>
                        <a:t>3000)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1520" marR="11520" marT="11521" marB="0" anchor="ctr"/>
                </a:tc>
              </a:tr>
              <a:tr h="30885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1x</a:t>
                      </a:r>
                      <a:endParaRPr lang="en-US" sz="2000" b="1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2</a:t>
                      </a:r>
                      <a:endParaRPr lang="en-US" sz="2000" b="0" i="0" u="none" strike="noStrike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</a:t>
                      </a:r>
                      <a:endParaRPr lang="en-US" sz="2000" b="0" i="0" u="none" strike="noStrike">
                        <a:latin typeface="+mj-lt"/>
                      </a:endParaRPr>
                    </a:p>
                  </a:txBody>
                  <a:tcPr marL="11520" marR="11520" marT="11521" marB="0" anchor="b"/>
                </a:tc>
              </a:tr>
              <a:tr h="336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2x</a:t>
                      </a:r>
                      <a:endParaRPr lang="en-US" sz="2000" b="1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4</a:t>
                      </a:r>
                      <a:endParaRPr lang="en-US" sz="2000" b="0" i="0" u="none" strike="noStrike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2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</a:tr>
              <a:tr h="336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3x</a:t>
                      </a:r>
                      <a:endParaRPr lang="en-US" sz="2000" b="1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7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6</a:t>
                      </a:r>
                      <a:endParaRPr lang="en-US" sz="2000" b="0" i="0" u="none" strike="noStrike">
                        <a:latin typeface="+mj-lt"/>
                      </a:endParaRPr>
                    </a:p>
                  </a:txBody>
                  <a:tcPr marL="11520" marR="11520" marT="11521" marB="0" anchor="b"/>
                </a:tc>
              </a:tr>
              <a:tr h="336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9x</a:t>
                      </a:r>
                      <a:endParaRPr lang="en-US" sz="2000" b="1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68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51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62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11520" marR="11520" marT="11521" marB="0" anchor="b"/>
                </a:tc>
              </a:tr>
              <a:tr h="33658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18x</a:t>
                      </a:r>
                      <a:endParaRPr lang="en-US" sz="2000" b="1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180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</a:t>
                      </a:r>
                      <a:endParaRPr lang="en-US" sz="2000" b="0" i="0" u="none" strike="noStrike" dirty="0">
                        <a:latin typeface="+mj-lt"/>
                      </a:endParaRPr>
                    </a:p>
                  </a:txBody>
                  <a:tcPr marL="11520" marR="11520" marT="11521" marB="0" anchor="b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4559299" y="2362200"/>
            <a:ext cx="512911" cy="393699"/>
          </a:xfrm>
          <a:prstGeom prst="ellipse">
            <a:avLst/>
          </a:prstGeom>
          <a:noFill/>
          <a:ln w="51308">
            <a:solidFill>
              <a:srgbClr val="FF0000"/>
            </a:solidFill>
          </a:ln>
          <a:effectLst>
            <a:outerShdw blurRad="38100" dist="29972" dir="5400000" algn="tl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53099" y="838200"/>
            <a:ext cx="34538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smtClean="0">
                <a:solidFill>
                  <a:prstClr val="black"/>
                </a:solidFill>
              </a:rPr>
              <a:t>Same story in: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Type </a:t>
            </a:r>
            <a:r>
              <a:rPr lang="en-US" sz="2400" b="1" dirty="0" smtClean="0">
                <a:solidFill>
                  <a:prstClr val="black"/>
                </a:solidFill>
              </a:rPr>
              <a:t>1 </a:t>
            </a:r>
            <a:r>
              <a:rPr lang="en-US" sz="2400" b="1" dirty="0" smtClean="0">
                <a:solidFill>
                  <a:prstClr val="black"/>
                </a:solidFill>
              </a:rPr>
              <a:t>diabetes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Type </a:t>
            </a:r>
            <a:r>
              <a:rPr lang="en-US" sz="2400" b="1" dirty="0" smtClean="0">
                <a:solidFill>
                  <a:prstClr val="black"/>
                </a:solidFill>
              </a:rPr>
              <a:t>2 </a:t>
            </a:r>
            <a:r>
              <a:rPr lang="en-US" sz="2400" b="1" dirty="0" smtClean="0">
                <a:solidFill>
                  <a:prstClr val="black"/>
                </a:solidFill>
              </a:rPr>
              <a:t>diabetes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Serum </a:t>
            </a:r>
            <a:r>
              <a:rPr lang="en-US" sz="2400" b="1" dirty="0" smtClean="0">
                <a:solidFill>
                  <a:prstClr val="black"/>
                </a:solidFill>
              </a:rPr>
              <a:t>cholesterol </a:t>
            </a:r>
            <a:r>
              <a:rPr lang="en-US" sz="2400" b="1" dirty="0" smtClean="0">
                <a:solidFill>
                  <a:prstClr val="black"/>
                </a:solidFill>
              </a:rPr>
              <a:t>level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Every common </a:t>
            </a:r>
            <a:r>
              <a:rPr lang="en-US" sz="2400" b="1" dirty="0" smtClean="0">
                <a:solidFill>
                  <a:prstClr val="black"/>
                </a:solidFill>
              </a:rPr>
              <a:t>chronic </a:t>
            </a:r>
            <a:r>
              <a:rPr lang="en-US" sz="2400" b="1" dirty="0" smtClean="0">
                <a:solidFill>
                  <a:prstClr val="black"/>
                </a:solidFill>
              </a:rPr>
              <a:t/>
            </a:r>
            <a:br>
              <a:rPr lang="en-US" sz="2400" b="1" dirty="0" smtClean="0">
                <a:solidFill>
                  <a:prstClr val="black"/>
                </a:solidFill>
              </a:rPr>
            </a:br>
            <a:r>
              <a:rPr lang="en-US" sz="2400" b="1" dirty="0" smtClean="0">
                <a:solidFill>
                  <a:prstClr val="black"/>
                </a:solidFill>
              </a:rPr>
              <a:t>disease</a:t>
            </a:r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028699" y="2362200"/>
            <a:ext cx="45720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3886200"/>
            <a:ext cx="9144000" cy="303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Proof that Schizophrenia </a:t>
            </a:r>
            <a:r>
              <a:rPr lang="en-US" sz="2800" dirty="0"/>
              <a:t>is a </a:t>
            </a: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heritable</a:t>
            </a:r>
            <a:r>
              <a:rPr lang="en-US" sz="2800" b="1" dirty="0">
                <a:ea typeface="ＭＳ Ｐゴシック" charset="-128"/>
                <a:cs typeface="ＭＳ Ｐゴシック" charset="-128"/>
              </a:rPr>
              <a:t>, medical disorder </a:t>
            </a:r>
            <a:endParaRPr lang="en-US" sz="2800" dirty="0" smtClean="0">
              <a:ea typeface="ＭＳ Ｐゴシック" charset="-128"/>
              <a:cs typeface="ＭＳ Ｐゴシック" charset="-128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Genetic </a:t>
            </a:r>
            <a:r>
              <a:rPr lang="en-US" sz="2800" b="1" dirty="0">
                <a:ea typeface="ＭＳ Ｐゴシック" charset="-128"/>
                <a:cs typeface="ＭＳ Ｐゴシック" charset="-128"/>
              </a:rPr>
              <a:t>architecture </a:t>
            </a:r>
            <a:r>
              <a:rPr lang="en-US" sz="2800" dirty="0">
                <a:ea typeface="ＭＳ Ｐゴシック" charset="-128"/>
                <a:cs typeface="ＭＳ Ｐゴシック" charset="-128"/>
              </a:rPr>
              <a:t>similar to non-brain diseases and traits</a:t>
            </a:r>
            <a:endParaRPr lang="en-US" sz="2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Many genes </a:t>
            </a:r>
            <a:r>
              <a:rPr lang="en-US" sz="2800" dirty="0" smtClean="0">
                <a:sym typeface="Wingdings" panose="05000000000000000000" pitchFamily="2" charset="2"/>
              </a:rPr>
              <a:t></a:t>
            </a:r>
            <a:r>
              <a:rPr lang="en-US" sz="2800" dirty="0" smtClean="0"/>
              <a:t> recognition </a:t>
            </a:r>
            <a:r>
              <a:rPr lang="en-US" sz="2800" dirty="0"/>
              <a:t>of </a:t>
            </a:r>
            <a:r>
              <a:rPr lang="en-US" sz="2800" b="1" dirty="0" smtClean="0"/>
              <a:t>key </a:t>
            </a:r>
            <a:r>
              <a:rPr lang="en-US" sz="2800" b="1" dirty="0"/>
              <a:t>pathways and </a:t>
            </a:r>
            <a:r>
              <a:rPr lang="en-US" sz="2800" b="1" dirty="0" smtClean="0"/>
              <a:t>processes</a:t>
            </a:r>
            <a:endParaRPr lang="en-US" sz="2800" b="1" dirty="0"/>
          </a:p>
          <a:p>
            <a:pPr marL="742950" lvl="1" indent="-285750">
              <a:lnSpc>
                <a:spcPts val="23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Voltage-gated </a:t>
            </a:r>
            <a:r>
              <a:rPr lang="en-US" sz="2400" u="sng" dirty="0"/>
              <a:t>calcium channels</a:t>
            </a:r>
            <a:r>
              <a:rPr lang="en-US" sz="2400" dirty="0"/>
              <a:t> </a:t>
            </a:r>
            <a:r>
              <a:rPr lang="en-US" dirty="0"/>
              <a:t>(CACNA1C, CACNA1D, CACNA1I, CACNB2)</a:t>
            </a:r>
          </a:p>
          <a:p>
            <a:pPr marL="742950" lvl="1" indent="-285750">
              <a:lnSpc>
                <a:spcPts val="23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Proteins </a:t>
            </a:r>
            <a:r>
              <a:rPr lang="en-US" sz="2400" dirty="0"/>
              <a:t>interacting with </a:t>
            </a:r>
            <a:r>
              <a:rPr lang="en-US" sz="2400" dirty="0" smtClean="0"/>
              <a:t>FMRP, </a:t>
            </a:r>
            <a:r>
              <a:rPr lang="en-US" sz="2400" u="sng" dirty="0" smtClean="0"/>
              <a:t>fragile X</a:t>
            </a:r>
            <a:r>
              <a:rPr lang="en-US" sz="2400" dirty="0" smtClean="0"/>
              <a:t> gene</a:t>
            </a:r>
            <a:endParaRPr lang="en-US" sz="2400" dirty="0"/>
          </a:p>
          <a:p>
            <a:pPr marL="742950" lvl="1" indent="-285750">
              <a:lnSpc>
                <a:spcPts val="23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u="sng" dirty="0" smtClean="0"/>
              <a:t>Neuron</a:t>
            </a:r>
            <a:r>
              <a:rPr lang="en-US" sz="2400" dirty="0" smtClean="0"/>
              <a:t> organization: Postsynaptic density, dendritic </a:t>
            </a:r>
            <a:r>
              <a:rPr lang="en-US" sz="2400" dirty="0"/>
              <a:t>spine </a:t>
            </a:r>
            <a:r>
              <a:rPr lang="en-US" sz="2400" dirty="0" smtClean="0"/>
              <a:t>heads</a:t>
            </a:r>
          </a:p>
          <a:p>
            <a:pPr marL="742950" lvl="1" indent="-285750">
              <a:lnSpc>
                <a:spcPts val="23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lang="en-US" sz="2400" u="sng" dirty="0" smtClean="0"/>
              <a:t>Enhancers</a:t>
            </a:r>
            <a:r>
              <a:rPr lang="en-US" sz="2400" dirty="0" smtClean="0"/>
              <a:t>: brain (angular </a:t>
            </a:r>
            <a:r>
              <a:rPr lang="en-US" sz="2400" dirty="0" err="1"/>
              <a:t>gyrus</a:t>
            </a:r>
            <a:r>
              <a:rPr lang="en-US" sz="2400" dirty="0"/>
              <a:t>, </a:t>
            </a:r>
            <a:r>
              <a:rPr lang="en-US" sz="2400" dirty="0" smtClean="0"/>
              <a:t>inferior </a:t>
            </a:r>
            <a:r>
              <a:rPr lang="en-US" sz="2400" dirty="0"/>
              <a:t>temporal lobe</a:t>
            </a:r>
            <a:r>
              <a:rPr lang="en-US" sz="2400" dirty="0" smtClean="0"/>
              <a:t>), immune</a:t>
            </a:r>
            <a:endParaRPr lang="en-US" sz="2400" dirty="0"/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0" y="3276600"/>
            <a:ext cx="9144000" cy="637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 smtClean="0">
                <a:ea typeface="ＭＳ Ｐゴシック" charset="-128"/>
                <a:cs typeface="ＭＳ Ｐゴシック" charset="-128"/>
              </a:rPr>
              <a:t>Larger samples lead to new biological insights</a:t>
            </a:r>
            <a:endParaRPr lang="en-US" sz="3200" b="1" u="sng" dirty="0" smtClean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8693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Big data Opportunities &amp; Challenges </a:t>
            </a:r>
            <a:br>
              <a:rPr lang="en-US" sz="3600" b="1" dirty="0" smtClean="0"/>
            </a:br>
            <a:r>
              <a:rPr lang="en-US" sz="3600" b="1" dirty="0" smtClean="0"/>
              <a:t>in human disease genetics &amp; genomics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562599"/>
          </a:xfrm>
        </p:spPr>
        <p:txBody>
          <a:bodyPr>
            <a:normAutofit/>
          </a:bodyPr>
          <a:lstStyle/>
          <a:p>
            <a:r>
              <a:rPr lang="en-US" b="1" dirty="0" smtClean="0"/>
              <a:t>The goal: Mechanistic basis of human disease</a:t>
            </a:r>
          </a:p>
          <a:p>
            <a:pPr lvl="1"/>
            <a:r>
              <a:rPr lang="en-US" dirty="0" smtClean="0"/>
              <a:t>Epigenomics: Enhancers, networks, regulators, motifs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Genetics: GWAS, QTLs, molecular epidemiology</a:t>
            </a:r>
          </a:p>
          <a:p>
            <a:r>
              <a:rPr lang="en-US" b="1" dirty="0" smtClean="0">
                <a:sym typeface="Wingdings" pitchFamily="2" charset="2"/>
              </a:rPr>
              <a:t>The challenges / opportunities: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Effects are very small, huge number of hypotheses</a:t>
            </a:r>
          </a:p>
          <a:p>
            <a:pPr lvl="1"/>
            <a:r>
              <a:rPr lang="en-US" dirty="0" smtClean="0"/>
              <a:t>Much larger cohorts are needed, consent </a:t>
            </a:r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Technologies for privacy vs.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excuse for data hoarding</a:t>
            </a:r>
            <a:endParaRPr lang="en-US" dirty="0" smtClean="0"/>
          </a:p>
          <a:p>
            <a:r>
              <a:rPr lang="en-US" b="1" dirty="0" smtClean="0"/>
              <a:t>Overcoming the challenges: </a:t>
            </a:r>
          </a:p>
          <a:p>
            <a:pPr lvl="1"/>
            <a:r>
              <a:rPr lang="en-US" dirty="0" smtClean="0"/>
              <a:t>Collaboration, consortia, sharing of datasets</a:t>
            </a:r>
          </a:p>
          <a:p>
            <a:pPr lvl="1"/>
            <a:r>
              <a:rPr lang="en-US" dirty="0" smtClean="0"/>
              <a:t>Case study: Schizophrenia, </a:t>
            </a:r>
            <a:r>
              <a:rPr lang="en-US" dirty="0" smtClean="0"/>
              <a:t>Alzheimer’s</a:t>
            </a:r>
          </a:p>
        </p:txBody>
      </p:sp>
    </p:spTree>
    <p:extLst>
      <p:ext uri="{BB962C8B-B14F-4D97-AF65-F5344CB8AC3E}">
        <p14:creationId xmlns:p14="http://schemas.microsoft.com/office/powerpoint/2010/main" val="11486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295400"/>
            <a:ext cx="8667750" cy="1581150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Big data Opportunities &amp; Challenges </a:t>
            </a:r>
            <a:br>
              <a:rPr lang="en-US" sz="3600" b="1" dirty="0" smtClean="0"/>
            </a:br>
            <a:r>
              <a:rPr lang="en-US" sz="3600" b="1" dirty="0" smtClean="0"/>
              <a:t>in human disease genetics &amp; genomics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562599"/>
          </a:xfrm>
        </p:spPr>
        <p:txBody>
          <a:bodyPr>
            <a:normAutofit/>
          </a:bodyPr>
          <a:lstStyle/>
          <a:p>
            <a:r>
              <a:rPr lang="en-US" b="1" dirty="0" smtClean="0"/>
              <a:t>The goal: Mechanistic basis of human disease</a:t>
            </a:r>
          </a:p>
          <a:p>
            <a:pPr lvl="1"/>
            <a:r>
              <a:rPr lang="en-US" dirty="0" smtClean="0"/>
              <a:t>Epigenomics: Enhancers, networks, regulators, motifs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Genetics: GWAS, QTLs, molecular epidemiology</a:t>
            </a:r>
          </a:p>
          <a:p>
            <a:r>
              <a:rPr lang="en-US" b="1" dirty="0" smtClean="0">
                <a:sym typeface="Wingdings" pitchFamily="2" charset="2"/>
              </a:rPr>
              <a:t>The challenges / opportunities: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Effects are very small, huge number of hypotheses</a:t>
            </a:r>
          </a:p>
          <a:p>
            <a:pPr lvl="1"/>
            <a:r>
              <a:rPr lang="en-US" dirty="0" smtClean="0"/>
              <a:t>Much larger cohorts are needed, consent </a:t>
            </a:r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Technologies for privacy vs.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excuse for data hoarding</a:t>
            </a:r>
            <a:endParaRPr lang="en-US" dirty="0" smtClean="0"/>
          </a:p>
          <a:p>
            <a:r>
              <a:rPr lang="en-US" b="1" dirty="0" smtClean="0"/>
              <a:t>Overcoming the challenges: </a:t>
            </a:r>
          </a:p>
          <a:p>
            <a:pPr lvl="1"/>
            <a:r>
              <a:rPr lang="en-US" dirty="0"/>
              <a:t>Case study: Schizophrenia, Alzheimer’s</a:t>
            </a:r>
          </a:p>
          <a:p>
            <a:pPr lvl="1"/>
            <a:r>
              <a:rPr lang="en-US" dirty="0" smtClean="0"/>
              <a:t>Collaboration &amp; sharing</a:t>
            </a:r>
            <a:r>
              <a:rPr lang="en-US" dirty="0" smtClean="0"/>
              <a:t>:</a:t>
            </a:r>
            <a:r>
              <a:rPr lang="en-US" dirty="0" smtClean="0"/>
              <a:t> personal &amp; technological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5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" y="2614612"/>
            <a:ext cx="1257300" cy="4714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74" y="2614612"/>
            <a:ext cx="13299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CATGACTG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74" y="2786062"/>
            <a:ext cx="13299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CATG</a:t>
            </a:r>
            <a:r>
              <a:rPr lang="en-US" sz="1600" b="1" kern="1200" dirty="0" smtClean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C</a:t>
            </a:r>
            <a:r>
              <a:rPr lang="en-US" sz="1600" b="1" kern="1200" dirty="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CTG</a:t>
            </a:r>
            <a:endParaRPr lang="en-US" sz="1600" b="1" kern="1200" dirty="0">
              <a:solidFill>
                <a:srgbClr val="000000"/>
              </a:solidFill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1" y="1952193"/>
            <a:ext cx="1165191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>
              <a:lnSpc>
                <a:spcPts val="2200"/>
              </a:lnSpc>
            </a:pPr>
            <a:r>
              <a:rPr lang="en-US" sz="2400" b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Genetic</a:t>
            </a:r>
          </a:p>
          <a:p>
            <a:pPr algn="l" rtl="0">
              <a:lnSpc>
                <a:spcPts val="2200"/>
              </a:lnSpc>
            </a:pPr>
            <a:r>
              <a:rPr lang="en-US" sz="2400" b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Variant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56098" y="2667000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400" b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Disease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962400" y="3086100"/>
            <a:ext cx="5181600" cy="1943100"/>
            <a:chOff x="3962400" y="3143250"/>
            <a:chExt cx="5181600" cy="1943100"/>
          </a:xfrm>
        </p:grpSpPr>
        <p:sp>
          <p:nvSpPr>
            <p:cNvPr id="10" name="Freeform 9"/>
            <p:cNvSpPr/>
            <p:nvPr/>
          </p:nvSpPr>
          <p:spPr>
            <a:xfrm>
              <a:off x="3962400" y="3286125"/>
              <a:ext cx="4648200" cy="1800225"/>
            </a:xfrm>
            <a:custGeom>
              <a:avLst/>
              <a:gdLst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19050 w 3448050"/>
                <a:gd name="connsiteY3" fmla="*/ 1771650 h 2400300"/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11985 w 3448050"/>
                <a:gd name="connsiteY3" fmla="*/ 2000251 h 2400300"/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4920 w 3448050"/>
                <a:gd name="connsiteY3" fmla="*/ 2127251 h 2400300"/>
                <a:gd name="connsiteX0" fmla="*/ 3434933 w 3453983"/>
                <a:gd name="connsiteY0" fmla="*/ 0 h 2400300"/>
                <a:gd name="connsiteX1" fmla="*/ 3453983 w 3453983"/>
                <a:gd name="connsiteY1" fmla="*/ 2400300 h 2400300"/>
                <a:gd name="connsiteX2" fmla="*/ 5933 w 3453983"/>
                <a:gd name="connsiteY2" fmla="*/ 2381250 h 2400300"/>
                <a:gd name="connsiteX3" fmla="*/ 1432 w 3453983"/>
                <a:gd name="connsiteY3" fmla="*/ 1957917 h 2400300"/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6097 w 3448050"/>
                <a:gd name="connsiteY3" fmla="*/ 1957917 h 2400300"/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6097 w 3448050"/>
                <a:gd name="connsiteY3" fmla="*/ 1957917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48050" h="2400300">
                  <a:moveTo>
                    <a:pt x="3429000" y="0"/>
                  </a:moveTo>
                  <a:lnTo>
                    <a:pt x="3448050" y="2400300"/>
                  </a:lnTo>
                  <a:lnTo>
                    <a:pt x="0" y="2381250"/>
                  </a:lnTo>
                  <a:cubicBezTo>
                    <a:pt x="6350" y="2178050"/>
                    <a:pt x="1513" y="2373843"/>
                    <a:pt x="6097" y="1957917"/>
                  </a:cubicBezTo>
                </a:path>
              </a:pathLst>
            </a:custGeom>
            <a:ln>
              <a:headEnd type="arrow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n-US" sz="16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507367" y="3214687"/>
              <a:ext cx="3001631" cy="1789113"/>
            </a:xfrm>
            <a:custGeom>
              <a:avLst/>
              <a:gdLst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19050 w 3448050"/>
                <a:gd name="connsiteY3" fmla="*/ 1771650 h 2400300"/>
                <a:gd name="connsiteX0" fmla="*/ 3444660 w 3463710"/>
                <a:gd name="connsiteY0" fmla="*/ 0 h 2400300"/>
                <a:gd name="connsiteX1" fmla="*/ 3463710 w 3463710"/>
                <a:gd name="connsiteY1" fmla="*/ 2400300 h 2400300"/>
                <a:gd name="connsiteX2" fmla="*/ 15660 w 3463710"/>
                <a:gd name="connsiteY2" fmla="*/ 2381250 h 2400300"/>
                <a:gd name="connsiteX3" fmla="*/ 962 w 3463710"/>
                <a:gd name="connsiteY3" fmla="*/ 1936751 h 2400300"/>
                <a:gd name="connsiteX0" fmla="*/ 3428999 w 3448049"/>
                <a:gd name="connsiteY0" fmla="*/ 0 h 2400300"/>
                <a:gd name="connsiteX1" fmla="*/ 3448049 w 3448049"/>
                <a:gd name="connsiteY1" fmla="*/ 2400300 h 2400300"/>
                <a:gd name="connsiteX2" fmla="*/ -1 w 3448049"/>
                <a:gd name="connsiteY2" fmla="*/ 2381250 h 2400300"/>
                <a:gd name="connsiteX3" fmla="*/ 7195 w 3448049"/>
                <a:gd name="connsiteY3" fmla="*/ 1936751 h 2400300"/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7196 w 3448050"/>
                <a:gd name="connsiteY3" fmla="*/ 1936751 h 2400300"/>
                <a:gd name="connsiteX0" fmla="*/ 3430764 w 3449814"/>
                <a:gd name="connsiteY0" fmla="*/ 0 h 2400300"/>
                <a:gd name="connsiteX1" fmla="*/ 3449814 w 3449814"/>
                <a:gd name="connsiteY1" fmla="*/ 2400300 h 2400300"/>
                <a:gd name="connsiteX2" fmla="*/ 1764 w 3449814"/>
                <a:gd name="connsiteY2" fmla="*/ 2381250 h 2400300"/>
                <a:gd name="connsiteX3" fmla="*/ 749 w 3449814"/>
                <a:gd name="connsiteY3" fmla="*/ 1930401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49814" h="2400300">
                  <a:moveTo>
                    <a:pt x="3430764" y="0"/>
                  </a:moveTo>
                  <a:lnTo>
                    <a:pt x="3449814" y="2400300"/>
                  </a:lnTo>
                  <a:lnTo>
                    <a:pt x="1764" y="2381250"/>
                  </a:lnTo>
                  <a:cubicBezTo>
                    <a:pt x="8114" y="2178050"/>
                    <a:pt x="-2865" y="2152651"/>
                    <a:pt x="749" y="1930401"/>
                  </a:cubicBezTo>
                </a:path>
              </a:pathLst>
            </a:custGeom>
            <a:ln>
              <a:headEnd type="arrow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n-US" sz="16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7021022" y="3143250"/>
              <a:ext cx="1386378" cy="1785937"/>
            </a:xfrm>
            <a:custGeom>
              <a:avLst/>
              <a:gdLst>
                <a:gd name="connsiteX0" fmla="*/ 3429000 w 3448050"/>
                <a:gd name="connsiteY0" fmla="*/ 0 h 2400300"/>
                <a:gd name="connsiteX1" fmla="*/ 3448050 w 3448050"/>
                <a:gd name="connsiteY1" fmla="*/ 2400300 h 2400300"/>
                <a:gd name="connsiteX2" fmla="*/ 0 w 3448050"/>
                <a:gd name="connsiteY2" fmla="*/ 2381250 h 2400300"/>
                <a:gd name="connsiteX3" fmla="*/ 19050 w 3448050"/>
                <a:gd name="connsiteY3" fmla="*/ 1771650 h 2400300"/>
                <a:gd name="connsiteX0" fmla="*/ 3457067 w 3476117"/>
                <a:gd name="connsiteY0" fmla="*/ 0 h 2400300"/>
                <a:gd name="connsiteX1" fmla="*/ 3476117 w 3476117"/>
                <a:gd name="connsiteY1" fmla="*/ 2400300 h 2400300"/>
                <a:gd name="connsiteX2" fmla="*/ 28067 w 3476117"/>
                <a:gd name="connsiteY2" fmla="*/ 2381250 h 2400300"/>
                <a:gd name="connsiteX3" fmla="*/ 685 w 3476117"/>
                <a:gd name="connsiteY3" fmla="*/ 944880 h 2400300"/>
                <a:gd name="connsiteX0" fmla="*/ 3457067 w 3476117"/>
                <a:gd name="connsiteY0" fmla="*/ 0 h 2400300"/>
                <a:gd name="connsiteX1" fmla="*/ 3476117 w 3476117"/>
                <a:gd name="connsiteY1" fmla="*/ 2400300 h 2400300"/>
                <a:gd name="connsiteX2" fmla="*/ 28067 w 3476117"/>
                <a:gd name="connsiteY2" fmla="*/ 2381250 h 2400300"/>
                <a:gd name="connsiteX3" fmla="*/ 685 w 3476117"/>
                <a:gd name="connsiteY3" fmla="*/ 1038225 h 2400300"/>
                <a:gd name="connsiteX0" fmla="*/ 3457067 w 3476117"/>
                <a:gd name="connsiteY0" fmla="*/ 0 h 2400300"/>
                <a:gd name="connsiteX1" fmla="*/ 3476117 w 3476117"/>
                <a:gd name="connsiteY1" fmla="*/ 2400300 h 2400300"/>
                <a:gd name="connsiteX2" fmla="*/ 28067 w 3476117"/>
                <a:gd name="connsiteY2" fmla="*/ 2381250 h 2400300"/>
                <a:gd name="connsiteX3" fmla="*/ 685 w 3476117"/>
                <a:gd name="connsiteY3" fmla="*/ 1097966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6117" h="2400300">
                  <a:moveTo>
                    <a:pt x="3457067" y="0"/>
                  </a:moveTo>
                  <a:lnTo>
                    <a:pt x="3476117" y="2400300"/>
                  </a:lnTo>
                  <a:lnTo>
                    <a:pt x="28067" y="2381250"/>
                  </a:lnTo>
                  <a:cubicBezTo>
                    <a:pt x="34417" y="2178050"/>
                    <a:pt x="-5665" y="1301166"/>
                    <a:pt x="685" y="1097966"/>
                  </a:cubicBezTo>
                </a:path>
              </a:pathLst>
            </a:custGeom>
            <a:ln>
              <a:headEnd type="arrow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n-US" sz="1600" kern="12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16064" y="4590374"/>
              <a:ext cx="1827936" cy="361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en-US" sz="2400" b="1" dirty="0" smtClean="0">
                  <a:solidFill>
                    <a:srgbClr val="C00000"/>
                  </a:solidFill>
                </a:rPr>
                <a:t>Environment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4" name="Straight Arrow Connector 13"/>
          <p:cNvCxnSpPr>
            <a:endCxn id="8" idx="1"/>
          </p:cNvCxnSpPr>
          <p:nvPr/>
        </p:nvCxnSpPr>
        <p:spPr>
          <a:xfrm>
            <a:off x="1330153" y="2833413"/>
            <a:ext cx="6725945" cy="644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4"/>
          <p:cNvSpPr txBox="1">
            <a:spLocks/>
          </p:cNvSpPr>
          <p:nvPr/>
        </p:nvSpPr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/>
              <a:t>Bringing knowledge gap from genetics to disease</a:t>
            </a:r>
            <a:endParaRPr lang="en-US" sz="32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2743199" y="705163"/>
            <a:ext cx="2057400" cy="4069124"/>
            <a:chOff x="2743199" y="762313"/>
            <a:chExt cx="2057400" cy="4069124"/>
          </a:xfrm>
        </p:grpSpPr>
        <p:sp>
          <p:nvSpPr>
            <p:cNvPr id="17" name="Rectangle 16"/>
            <p:cNvSpPr/>
            <p:nvPr/>
          </p:nvSpPr>
          <p:spPr>
            <a:xfrm>
              <a:off x="3200401" y="1072962"/>
              <a:ext cx="1219200" cy="36895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743199" y="1262062"/>
              <a:ext cx="457200" cy="3443288"/>
              <a:chOff x="2819400" y="1752600"/>
              <a:chExt cx="457200" cy="4591050"/>
            </a:xfrm>
          </p:grpSpPr>
          <p:grpSp>
            <p:nvGrpSpPr>
              <p:cNvPr id="21" name="Group 33"/>
              <p:cNvGrpSpPr/>
              <p:nvPr/>
            </p:nvGrpSpPr>
            <p:grpSpPr>
              <a:xfrm>
                <a:off x="2819400" y="1752600"/>
                <a:ext cx="457200" cy="1181100"/>
                <a:chOff x="1371600" y="1447800"/>
                <a:chExt cx="914400" cy="3314700"/>
              </a:xfrm>
            </p:grpSpPr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1371600" y="1447800"/>
                  <a:ext cx="914400" cy="17145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V="1">
                  <a:off x="1371600" y="2011680"/>
                  <a:ext cx="914400" cy="11506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1371600" y="2575560"/>
                  <a:ext cx="914400" cy="586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 flipV="1">
                  <a:off x="1371600" y="3139440"/>
                  <a:ext cx="914400" cy="2286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1371600" y="3162300"/>
                  <a:ext cx="914400" cy="5410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1371600" y="3162300"/>
                  <a:ext cx="914400" cy="1104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1371600" y="3162300"/>
                  <a:ext cx="914400" cy="16002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41"/>
              <p:cNvGrpSpPr/>
              <p:nvPr/>
            </p:nvGrpSpPr>
            <p:grpSpPr>
              <a:xfrm>
                <a:off x="2819400" y="5162550"/>
                <a:ext cx="457200" cy="1181100"/>
                <a:chOff x="1371600" y="1447800"/>
                <a:chExt cx="914400" cy="3314700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 flipV="1">
                  <a:off x="1371600" y="1447800"/>
                  <a:ext cx="914400" cy="17145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1371600" y="2011680"/>
                  <a:ext cx="914400" cy="11506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1371600" y="2575560"/>
                  <a:ext cx="914400" cy="586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1371600" y="3139440"/>
                  <a:ext cx="914400" cy="2286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1371600" y="3162300"/>
                  <a:ext cx="914400" cy="5410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1371600" y="3162300"/>
                  <a:ext cx="914400" cy="1104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>
                  <a:off x="1371600" y="3162300"/>
                  <a:ext cx="914400" cy="16002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51"/>
              <p:cNvGrpSpPr/>
              <p:nvPr/>
            </p:nvGrpSpPr>
            <p:grpSpPr>
              <a:xfrm>
                <a:off x="2819400" y="3543300"/>
                <a:ext cx="457200" cy="1181100"/>
                <a:chOff x="1371600" y="1447800"/>
                <a:chExt cx="914400" cy="3314700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>
                <a:xfrm flipV="1">
                  <a:off x="1371600" y="1447800"/>
                  <a:ext cx="914400" cy="17145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1371600" y="2011680"/>
                  <a:ext cx="914400" cy="11506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1371600" y="2575560"/>
                  <a:ext cx="914400" cy="586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1371600" y="3139440"/>
                  <a:ext cx="914400" cy="2286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1371600" y="3162300"/>
                  <a:ext cx="914400" cy="5410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1371600" y="3162300"/>
                  <a:ext cx="914400" cy="11049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1371600" y="3162300"/>
                  <a:ext cx="914400" cy="16002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" name="TextBox 18"/>
            <p:cNvSpPr txBox="1"/>
            <p:nvPr/>
          </p:nvSpPr>
          <p:spPr>
            <a:xfrm>
              <a:off x="3193467" y="1045785"/>
              <a:ext cx="1306063" cy="3785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</a:rPr>
                <a:t>Chromatin</a:t>
              </a:r>
              <a:br>
                <a:rPr lang="en-US" sz="2000" b="1" kern="1200" dirty="0" smtClean="0">
                  <a:solidFill>
                    <a:prstClr val="black"/>
                  </a:solidFill>
                  <a:latin typeface="Calibri"/>
                </a:rPr>
              </a:br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</a:rPr>
                <a:t>states</a:t>
              </a:r>
            </a:p>
            <a:p>
              <a:pPr algn="l" rtl="0"/>
              <a:endParaRPr lang="en-US" sz="2000" b="1" dirty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</a:rPr>
                <a:t>Promoter</a:t>
              </a:r>
            </a:p>
            <a:p>
              <a:pPr algn="l" rtl="0"/>
              <a:endParaRPr lang="en-US" sz="2000" b="1" dirty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dirty="0" smtClean="0">
                  <a:solidFill>
                    <a:prstClr val="black"/>
                  </a:solidFill>
                  <a:latin typeface="Calibri"/>
                </a:rPr>
                <a:t>Enhancer</a:t>
              </a:r>
            </a:p>
            <a:p>
              <a:pPr algn="l" rtl="0"/>
              <a:endParaRPr lang="en-US" sz="2000" b="1" dirty="0" smtClean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dirty="0" smtClean="0">
                  <a:solidFill>
                    <a:prstClr val="black"/>
                  </a:solidFill>
                  <a:latin typeface="Calibri"/>
                </a:rPr>
                <a:t>Insulator</a:t>
              </a:r>
            </a:p>
            <a:p>
              <a:pPr algn="l" rtl="0"/>
              <a:endParaRPr lang="en-US" sz="2000" b="1" dirty="0" smtClean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dirty="0" smtClean="0">
                  <a:solidFill>
                    <a:prstClr val="black"/>
                  </a:solidFill>
                  <a:latin typeface="Calibri"/>
                </a:rPr>
                <a:t>Silencer</a:t>
              </a:r>
            </a:p>
            <a:p>
              <a:pPr algn="l" rtl="0"/>
              <a:endParaRPr lang="en-US" sz="2000" b="1" dirty="0" smtClean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dirty="0" smtClean="0">
                  <a:solidFill>
                    <a:prstClr val="black"/>
                  </a:solidFill>
                  <a:latin typeface="Calibri"/>
                </a:rPr>
                <a:t>Circuitry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5599" y="762313"/>
              <a:ext cx="1905000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>
                <a:lnSpc>
                  <a:spcPts val="2100"/>
                </a:lnSpc>
              </a:pPr>
              <a:r>
                <a:rPr lang="en-US" sz="2000" b="1" kern="1200" dirty="0" smtClean="0">
                  <a:solidFill>
                    <a:srgbClr val="1F497D"/>
                  </a:solidFill>
                  <a:latin typeface="Calibri"/>
                  <a:ea typeface="+mn-ea"/>
                  <a:cs typeface="+mn-cs"/>
                </a:rPr>
                <a:t>Control regions</a:t>
              </a:r>
              <a:endParaRPr lang="en-US" sz="2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95400" y="990600"/>
            <a:ext cx="1752600" cy="3457575"/>
            <a:chOff x="1295400" y="1047750"/>
            <a:chExt cx="1752600" cy="3457575"/>
          </a:xfrm>
        </p:grpSpPr>
        <p:sp>
          <p:nvSpPr>
            <p:cNvPr id="46" name="Rectangle 45"/>
            <p:cNvSpPr/>
            <p:nvPr/>
          </p:nvSpPr>
          <p:spPr>
            <a:xfrm>
              <a:off x="1726473" y="1557337"/>
              <a:ext cx="1029353" cy="29479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52599" y="1931670"/>
              <a:ext cx="868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Retina</a:t>
              </a:r>
              <a:endParaRPr lang="en-US" sz="20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2600" y="1500188"/>
              <a:ext cx="782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Heart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52600" y="2363153"/>
              <a:ext cx="879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Cortex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752600" y="2794635"/>
              <a:ext cx="6912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Lung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52600" y="3226118"/>
              <a:ext cx="805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Blood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52599" y="3657600"/>
              <a:ext cx="630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Skin</a:t>
              </a:r>
            </a:p>
          </p:txBody>
        </p:sp>
        <p:grpSp>
          <p:nvGrpSpPr>
            <p:cNvPr id="53" name="Group 32"/>
            <p:cNvGrpSpPr/>
            <p:nvPr/>
          </p:nvGrpSpPr>
          <p:grpSpPr>
            <a:xfrm>
              <a:off x="1295400" y="1657352"/>
              <a:ext cx="381000" cy="2486023"/>
              <a:chOff x="1215633" y="2266952"/>
              <a:chExt cx="1070367" cy="3314698"/>
            </a:xfrm>
          </p:grpSpPr>
          <p:cxnSp>
            <p:nvCxnSpPr>
              <p:cNvPr id="56" name="Straight Arrow Connector 55"/>
              <p:cNvCxnSpPr>
                <a:stCxn id="4" idx="3"/>
              </p:cNvCxnSpPr>
              <p:nvPr/>
            </p:nvCxnSpPr>
            <p:spPr>
              <a:xfrm flipV="1">
                <a:off x="1215633" y="2266952"/>
                <a:ext cx="1070367" cy="159067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4" idx="3"/>
              </p:cNvCxnSpPr>
              <p:nvPr/>
            </p:nvCxnSpPr>
            <p:spPr>
              <a:xfrm flipV="1">
                <a:off x="1215633" y="2830832"/>
                <a:ext cx="1070367" cy="10267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4" idx="3"/>
              </p:cNvCxnSpPr>
              <p:nvPr/>
            </p:nvCxnSpPr>
            <p:spPr>
              <a:xfrm flipV="1">
                <a:off x="1215633" y="3394712"/>
                <a:ext cx="1070367" cy="46291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4" idx="3"/>
              </p:cNvCxnSpPr>
              <p:nvPr/>
            </p:nvCxnSpPr>
            <p:spPr>
              <a:xfrm>
                <a:off x="1215633" y="3857624"/>
                <a:ext cx="1070367" cy="1009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4" idx="3"/>
              </p:cNvCxnSpPr>
              <p:nvPr/>
            </p:nvCxnSpPr>
            <p:spPr>
              <a:xfrm>
                <a:off x="1215633" y="3857624"/>
                <a:ext cx="1070367" cy="66484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>
                <a:stCxn id="4" idx="3"/>
              </p:cNvCxnSpPr>
              <p:nvPr/>
            </p:nvCxnSpPr>
            <p:spPr>
              <a:xfrm>
                <a:off x="1215633" y="3857624"/>
                <a:ext cx="1070367" cy="122872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4" idx="3"/>
              </p:cNvCxnSpPr>
              <p:nvPr/>
            </p:nvCxnSpPr>
            <p:spPr>
              <a:xfrm>
                <a:off x="1215633" y="3857624"/>
                <a:ext cx="1070367" cy="172402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1752599" y="4071938"/>
              <a:ext cx="8257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Nerve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47800" y="1047750"/>
              <a:ext cx="16002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>
                <a:lnSpc>
                  <a:spcPts val="1800"/>
                </a:lnSpc>
              </a:pPr>
              <a:r>
                <a:rPr lang="en-US" sz="2000" b="1" kern="1200" dirty="0" smtClean="0">
                  <a:solidFill>
                    <a:srgbClr val="1F497D"/>
                  </a:solidFill>
                  <a:latin typeface="Calibri"/>
                </a:rPr>
                <a:t>Tissue</a:t>
              </a:r>
            </a:p>
            <a:p>
              <a:pPr algn="ctr" rtl="0">
                <a:lnSpc>
                  <a:spcPts val="1800"/>
                </a:lnSpc>
              </a:pPr>
              <a:r>
                <a:rPr lang="en-US" sz="2000" b="1" dirty="0" smtClean="0">
                  <a:solidFill>
                    <a:srgbClr val="1F497D"/>
                  </a:solidFill>
                  <a:latin typeface="Calibri"/>
                </a:rPr>
                <a:t>Cell Type</a:t>
              </a:r>
              <a:endParaRPr lang="en-US" sz="2000" b="1" kern="1200" dirty="0">
                <a:solidFill>
                  <a:srgbClr val="1F497D"/>
                </a:solidFill>
                <a:latin typeface="Calibri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829300" y="1524000"/>
            <a:ext cx="2247900" cy="2662238"/>
            <a:chOff x="5829300" y="1581150"/>
            <a:chExt cx="2247900" cy="2662238"/>
          </a:xfrm>
        </p:grpSpPr>
        <p:sp>
          <p:nvSpPr>
            <p:cNvPr id="64" name="TextBox 63"/>
            <p:cNvSpPr txBox="1"/>
            <p:nvPr/>
          </p:nvSpPr>
          <p:spPr>
            <a:xfrm>
              <a:off x="5867400" y="1581150"/>
              <a:ext cx="2209800" cy="564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>
                <a:lnSpc>
                  <a:spcPts val="1800"/>
                </a:lnSpc>
              </a:pPr>
              <a:r>
                <a:rPr lang="en-US" sz="2000" b="1" kern="1200" dirty="0" smtClean="0">
                  <a:solidFill>
                    <a:srgbClr val="1F497D"/>
                  </a:solidFill>
                  <a:latin typeface="Calibri"/>
                </a:rPr>
                <a:t>Intermediate</a:t>
              </a:r>
            </a:p>
            <a:p>
              <a:pPr algn="ctr" rtl="0">
                <a:lnSpc>
                  <a:spcPts val="1800"/>
                </a:lnSpc>
              </a:pPr>
              <a:r>
                <a:rPr lang="en-US" sz="2000" b="1" dirty="0" smtClean="0">
                  <a:solidFill>
                    <a:srgbClr val="1F497D"/>
                  </a:solidFill>
                  <a:latin typeface="Calibri"/>
                </a:rPr>
                <a:t>effects</a:t>
              </a:r>
              <a:endParaRPr lang="en-US" sz="2000" b="1" kern="1200" dirty="0" smtClean="0">
                <a:solidFill>
                  <a:srgbClr val="1F497D"/>
                </a:solidFill>
                <a:latin typeface="Calibri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260323" y="2061737"/>
              <a:ext cx="1351586" cy="18775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6" name="Group 106"/>
            <p:cNvGrpSpPr/>
            <p:nvPr/>
          </p:nvGrpSpPr>
          <p:grpSpPr>
            <a:xfrm>
              <a:off x="5829300" y="1600200"/>
              <a:ext cx="419100" cy="2643188"/>
              <a:chOff x="4572000" y="1352550"/>
              <a:chExt cx="838200" cy="1849164"/>
            </a:xfrm>
          </p:grpSpPr>
          <p:cxnSp>
            <p:nvCxnSpPr>
              <p:cNvPr id="68" name="Straight Arrow Connector 67"/>
              <p:cNvCxnSpPr/>
              <p:nvPr/>
            </p:nvCxnSpPr>
            <p:spPr>
              <a:xfrm rot="10800000" flipV="1">
                <a:off x="4572000" y="2590800"/>
                <a:ext cx="838200" cy="610914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rot="10800000" flipV="1">
                <a:off x="4572000" y="2409408"/>
                <a:ext cx="838200" cy="409991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rot="10800000" flipV="1">
                <a:off x="4572000" y="2305531"/>
                <a:ext cx="838200" cy="209068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rot="10800000" flipV="1">
                <a:off x="4572000" y="2236405"/>
                <a:ext cx="838200" cy="8146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rot="10800000">
                <a:off x="4572000" y="1981200"/>
                <a:ext cx="838200" cy="192777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rot="10800000">
                <a:off x="4572000" y="1676401"/>
                <a:ext cx="838200" cy="393700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rot="10800000">
                <a:off x="4572000" y="1352550"/>
                <a:ext cx="838200" cy="570186"/>
              </a:xfrm>
              <a:prstGeom prst="straightConnector1">
                <a:avLst/>
              </a:prstGeom>
              <a:ln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TextBox 66"/>
            <p:cNvSpPr txBox="1"/>
            <p:nvPr/>
          </p:nvSpPr>
          <p:spPr>
            <a:xfrm>
              <a:off x="6248400" y="2038350"/>
              <a:ext cx="145232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000" b="1" kern="1200" dirty="0">
                  <a:latin typeface="Calibri"/>
                </a:rPr>
                <a:t>Lipids</a:t>
              </a:r>
            </a:p>
            <a:p>
              <a:pPr algn="l" rtl="0"/>
              <a:r>
                <a:rPr lang="en-US" sz="2000" b="1" kern="1200" dirty="0">
                  <a:latin typeface="Calibri"/>
                </a:rPr>
                <a:t>Tension</a:t>
              </a:r>
            </a:p>
            <a:p>
              <a:pPr algn="l" rtl="0"/>
              <a:r>
                <a:rPr lang="en-US" sz="2000" b="1" kern="1200" dirty="0" smtClean="0">
                  <a:latin typeface="Calibri"/>
                </a:rPr>
                <a:t>Eye </a:t>
              </a:r>
              <a:r>
                <a:rPr lang="en-US" sz="2000" b="1" kern="1200" dirty="0" err="1" smtClean="0">
                  <a:latin typeface="Calibri"/>
                </a:rPr>
                <a:t>drusen</a:t>
              </a:r>
              <a:endParaRPr lang="en-US" sz="2000" b="1" kern="1200" dirty="0">
                <a:latin typeface="Calibri"/>
              </a:endParaRPr>
            </a:p>
            <a:p>
              <a:pPr algn="l" rtl="0"/>
              <a:r>
                <a:rPr lang="en-US" sz="2000" b="1" kern="1200" dirty="0" smtClean="0">
                  <a:latin typeface="Calibri"/>
                </a:rPr>
                <a:t>Metabol</a:t>
              </a:r>
              <a:r>
                <a:rPr lang="en-US" sz="2000" b="1" dirty="0" smtClean="0">
                  <a:latin typeface="Calibri"/>
                </a:rPr>
                <a:t>is</a:t>
              </a:r>
              <a:r>
                <a:rPr lang="en-US" sz="2000" b="1" dirty="0">
                  <a:latin typeface="Calibri"/>
                </a:rPr>
                <a:t>m</a:t>
              </a:r>
              <a:endParaRPr lang="en-US" sz="2000" b="1" kern="1200" dirty="0" smtClean="0">
                <a:latin typeface="Calibri"/>
              </a:endParaRPr>
            </a:p>
            <a:p>
              <a:pPr algn="l" rtl="0"/>
              <a:r>
                <a:rPr lang="en-US" sz="2000" b="1" dirty="0" smtClean="0">
                  <a:latin typeface="Calibri"/>
                </a:rPr>
                <a:t>Drug response</a:t>
              </a:r>
              <a:endParaRPr lang="en-US" sz="2000" b="1" kern="1200" dirty="0">
                <a:latin typeface="Calibri"/>
              </a:endParaRPr>
            </a:p>
          </p:txBody>
        </p:sp>
      </p:grpSp>
      <p:grpSp>
        <p:nvGrpSpPr>
          <p:cNvPr id="75" name="Group 135"/>
          <p:cNvGrpSpPr/>
          <p:nvPr/>
        </p:nvGrpSpPr>
        <p:grpSpPr>
          <a:xfrm>
            <a:off x="7620000" y="2434545"/>
            <a:ext cx="457200" cy="1070655"/>
            <a:chOff x="4572000" y="1352550"/>
            <a:chExt cx="838200" cy="1849164"/>
          </a:xfrm>
        </p:grpSpPr>
        <p:cxnSp>
          <p:nvCxnSpPr>
            <p:cNvPr id="76" name="Straight Arrow Connector 75"/>
            <p:cNvCxnSpPr/>
            <p:nvPr/>
          </p:nvCxnSpPr>
          <p:spPr>
            <a:xfrm rot="10800000" flipV="1">
              <a:off x="4572000" y="2590800"/>
              <a:ext cx="838200" cy="610914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 flipV="1">
              <a:off x="4572000" y="2409408"/>
              <a:ext cx="838200" cy="409991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rot="10800000" flipV="1">
              <a:off x="4572000" y="2305531"/>
              <a:ext cx="838200" cy="209068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rot="10800000" flipV="1">
              <a:off x="4572000" y="2236405"/>
              <a:ext cx="838200" cy="814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10800000">
              <a:off x="4572000" y="1981200"/>
              <a:ext cx="838200" cy="192777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10800000">
              <a:off x="4572000" y="1676401"/>
              <a:ext cx="838200" cy="39370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10800000">
              <a:off x="4572000" y="1352550"/>
              <a:ext cx="838200" cy="57018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4397462" y="1066800"/>
            <a:ext cx="1905000" cy="3533776"/>
            <a:chOff x="4397462" y="1123950"/>
            <a:chExt cx="1905000" cy="3533776"/>
          </a:xfrm>
        </p:grpSpPr>
        <p:sp>
          <p:nvSpPr>
            <p:cNvPr id="84" name="Rectangle 83"/>
            <p:cNvSpPr/>
            <p:nvPr/>
          </p:nvSpPr>
          <p:spPr>
            <a:xfrm>
              <a:off x="4894218" y="1428750"/>
              <a:ext cx="944834" cy="32289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876800" y="1448440"/>
              <a:ext cx="96225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Protein</a:t>
              </a:r>
            </a:p>
            <a:p>
              <a:pPr algn="l" rtl="0"/>
              <a:endParaRPr lang="en-US" sz="1600" b="1" dirty="0" smtClean="0">
                <a:solidFill>
                  <a:prstClr val="black"/>
                </a:solidFill>
                <a:latin typeface="Calibri"/>
              </a:endParaRPr>
            </a:p>
            <a:p>
              <a:pPr algn="l" rtl="0"/>
              <a:r>
                <a:rPr lang="en-US" sz="2000" b="1" kern="1200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miRNA</a:t>
              </a:r>
              <a:endParaRPr lang="en-US" sz="20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876800" y="2700338"/>
              <a:ext cx="8707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TIMP3</a:t>
              </a:r>
              <a: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/>
              </a:r>
              <a:br>
                <a:rPr lang="en-US" sz="2000" b="1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</a:br>
              <a:endParaRPr lang="en-US" sz="20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876800" y="3409950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err="1" smtClean="0">
                  <a:solidFill>
                    <a:prstClr val="black"/>
                  </a:solidFill>
                  <a:latin typeface="Calibri"/>
                </a:rPr>
                <a:t>ncRNA</a:t>
              </a:r>
              <a:endParaRPr lang="en-US" sz="2000" b="1" kern="12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4430990" y="1314450"/>
              <a:ext cx="442722" cy="3343275"/>
              <a:chOff x="4572000" y="1752600"/>
              <a:chExt cx="609600" cy="4457700"/>
            </a:xfrm>
          </p:grpSpPr>
          <p:grpSp>
            <p:nvGrpSpPr>
              <p:cNvPr id="91" name="Group 86"/>
              <p:cNvGrpSpPr/>
              <p:nvPr/>
            </p:nvGrpSpPr>
            <p:grpSpPr>
              <a:xfrm>
                <a:off x="4572000" y="1752600"/>
                <a:ext cx="609600" cy="1314450"/>
                <a:chOff x="4572000" y="1352550"/>
                <a:chExt cx="838200" cy="1849164"/>
              </a:xfrm>
            </p:grpSpPr>
            <p:cxnSp>
              <p:nvCxnSpPr>
                <p:cNvPr id="108" name="Straight Arrow Connector 107"/>
                <p:cNvCxnSpPr/>
                <p:nvPr/>
              </p:nvCxnSpPr>
              <p:spPr>
                <a:xfrm rot="10800000" flipV="1">
                  <a:off x="4572000" y="2590800"/>
                  <a:ext cx="838200" cy="610914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Arrow Connector 108"/>
                <p:cNvCxnSpPr/>
                <p:nvPr/>
              </p:nvCxnSpPr>
              <p:spPr>
                <a:xfrm rot="10800000" flipV="1">
                  <a:off x="4572000" y="2409408"/>
                  <a:ext cx="838200" cy="409991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/>
                <p:nvPr/>
              </p:nvCxnSpPr>
              <p:spPr>
                <a:xfrm rot="10800000" flipV="1">
                  <a:off x="4572000" y="2305531"/>
                  <a:ext cx="838200" cy="209068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Arrow Connector 110"/>
                <p:cNvCxnSpPr/>
                <p:nvPr/>
              </p:nvCxnSpPr>
              <p:spPr>
                <a:xfrm rot="10800000" flipV="1">
                  <a:off x="4572000" y="2236405"/>
                  <a:ext cx="838200" cy="814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/>
                <p:cNvCxnSpPr/>
                <p:nvPr/>
              </p:nvCxnSpPr>
              <p:spPr>
                <a:xfrm rot="10800000">
                  <a:off x="4572000" y="1981200"/>
                  <a:ext cx="838200" cy="192777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/>
                <p:nvPr/>
              </p:nvCxnSpPr>
              <p:spPr>
                <a:xfrm rot="10800000">
                  <a:off x="4572000" y="1676401"/>
                  <a:ext cx="838200" cy="393700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/>
                <p:cNvCxnSpPr/>
                <p:nvPr/>
              </p:nvCxnSpPr>
              <p:spPr>
                <a:xfrm rot="10800000">
                  <a:off x="4572000" y="1352550"/>
                  <a:ext cx="838200" cy="57018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0"/>
              <p:cNvGrpSpPr/>
              <p:nvPr/>
            </p:nvGrpSpPr>
            <p:grpSpPr>
              <a:xfrm>
                <a:off x="4572000" y="3371850"/>
                <a:ext cx="609600" cy="1314450"/>
                <a:chOff x="4572000" y="1352550"/>
                <a:chExt cx="838200" cy="1849164"/>
              </a:xfrm>
            </p:grpSpPr>
            <p:cxnSp>
              <p:nvCxnSpPr>
                <p:cNvPr id="101" name="Straight Arrow Connector 100"/>
                <p:cNvCxnSpPr/>
                <p:nvPr/>
              </p:nvCxnSpPr>
              <p:spPr>
                <a:xfrm rot="10800000" flipV="1">
                  <a:off x="4572000" y="2590800"/>
                  <a:ext cx="838200" cy="610914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Arrow Connector 101"/>
                <p:cNvCxnSpPr/>
                <p:nvPr/>
              </p:nvCxnSpPr>
              <p:spPr>
                <a:xfrm rot="10800000" flipV="1">
                  <a:off x="4572000" y="2409408"/>
                  <a:ext cx="838200" cy="409991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102"/>
                <p:cNvCxnSpPr/>
                <p:nvPr/>
              </p:nvCxnSpPr>
              <p:spPr>
                <a:xfrm rot="10800000" flipV="1">
                  <a:off x="4572000" y="2305531"/>
                  <a:ext cx="838200" cy="209068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 rot="10800000" flipV="1">
                  <a:off x="4572000" y="2236405"/>
                  <a:ext cx="838200" cy="814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 rot="10800000">
                  <a:off x="4572000" y="1981200"/>
                  <a:ext cx="838200" cy="192777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Arrow Connector 105"/>
                <p:cNvCxnSpPr/>
                <p:nvPr/>
              </p:nvCxnSpPr>
              <p:spPr>
                <a:xfrm rot="10800000">
                  <a:off x="4572000" y="1676401"/>
                  <a:ext cx="838200" cy="393700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/>
                <p:nvPr/>
              </p:nvCxnSpPr>
              <p:spPr>
                <a:xfrm rot="10800000">
                  <a:off x="4572000" y="1352550"/>
                  <a:ext cx="838200" cy="57018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8"/>
              <p:cNvGrpSpPr/>
              <p:nvPr/>
            </p:nvGrpSpPr>
            <p:grpSpPr>
              <a:xfrm>
                <a:off x="4572000" y="4895850"/>
                <a:ext cx="609600" cy="1314450"/>
                <a:chOff x="4572000" y="1352550"/>
                <a:chExt cx="838200" cy="1849164"/>
              </a:xfrm>
            </p:grpSpPr>
            <p:cxnSp>
              <p:nvCxnSpPr>
                <p:cNvPr id="94" name="Straight Arrow Connector 93"/>
                <p:cNvCxnSpPr/>
                <p:nvPr/>
              </p:nvCxnSpPr>
              <p:spPr>
                <a:xfrm rot="10800000" flipV="1">
                  <a:off x="4572000" y="2590800"/>
                  <a:ext cx="838200" cy="610914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/>
                <p:cNvCxnSpPr/>
                <p:nvPr/>
              </p:nvCxnSpPr>
              <p:spPr>
                <a:xfrm rot="10800000" flipV="1">
                  <a:off x="4572000" y="2409408"/>
                  <a:ext cx="838200" cy="409991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/>
                <p:cNvCxnSpPr/>
                <p:nvPr/>
              </p:nvCxnSpPr>
              <p:spPr>
                <a:xfrm rot="10800000" flipV="1">
                  <a:off x="4572000" y="2305531"/>
                  <a:ext cx="838200" cy="209068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Arrow Connector 96"/>
                <p:cNvCxnSpPr/>
                <p:nvPr/>
              </p:nvCxnSpPr>
              <p:spPr>
                <a:xfrm rot="10800000" flipV="1">
                  <a:off x="4572000" y="2236405"/>
                  <a:ext cx="838200" cy="814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Arrow Connector 97"/>
                <p:cNvCxnSpPr/>
                <p:nvPr/>
              </p:nvCxnSpPr>
              <p:spPr>
                <a:xfrm rot="10800000">
                  <a:off x="4572000" y="1981200"/>
                  <a:ext cx="838200" cy="192777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Arrow Connector 98"/>
                <p:cNvCxnSpPr/>
                <p:nvPr/>
              </p:nvCxnSpPr>
              <p:spPr>
                <a:xfrm rot="10800000">
                  <a:off x="4572000" y="1676401"/>
                  <a:ext cx="838200" cy="393700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Arrow Connector 99"/>
                <p:cNvCxnSpPr/>
                <p:nvPr/>
              </p:nvCxnSpPr>
              <p:spPr>
                <a:xfrm rot="10800000">
                  <a:off x="4572000" y="1352550"/>
                  <a:ext cx="838200" cy="570186"/>
                </a:xfrm>
                <a:prstGeom prst="straightConnector1">
                  <a:avLst/>
                </a:prstGeom>
                <a:ln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9" name="TextBox 88"/>
            <p:cNvSpPr txBox="1"/>
            <p:nvPr/>
          </p:nvSpPr>
          <p:spPr>
            <a:xfrm>
              <a:off x="4397462" y="1123950"/>
              <a:ext cx="1905000" cy="362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>
                <a:lnSpc>
                  <a:spcPts val="2100"/>
                </a:lnSpc>
              </a:pPr>
              <a:r>
                <a:rPr lang="en-US" sz="2000" b="1" kern="1200" dirty="0" smtClean="0">
                  <a:solidFill>
                    <a:srgbClr val="1F497D"/>
                  </a:solidFill>
                  <a:latin typeface="Calibri"/>
                </a:rPr>
                <a:t>Target </a:t>
              </a:r>
              <a:r>
                <a:rPr lang="en-US" sz="2000" b="1" dirty="0" smtClean="0">
                  <a:solidFill>
                    <a:srgbClr val="1F497D"/>
                  </a:solidFill>
                  <a:latin typeface="Calibri"/>
                </a:rPr>
                <a:t>genes</a:t>
              </a:r>
              <a:endParaRPr lang="en-US" sz="2000" b="1" kern="1200" dirty="0">
                <a:solidFill>
                  <a:srgbClr val="1F497D"/>
                </a:solidFill>
                <a:latin typeface="Calibri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854662" y="4086225"/>
              <a:ext cx="9430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000" b="1" dirty="0" smtClean="0">
                  <a:solidFill>
                    <a:prstClr val="black"/>
                  </a:solidFill>
                  <a:latin typeface="Calibri"/>
                </a:rPr>
                <a:t>Factors</a:t>
              </a:r>
              <a:endParaRPr lang="en-US" sz="2000" b="1" kern="120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1295400" y="1913984"/>
            <a:ext cx="6760698" cy="1195388"/>
            <a:chOff x="1295400" y="1957388"/>
            <a:chExt cx="6760698" cy="1195388"/>
          </a:xfrm>
        </p:grpSpPr>
        <p:sp>
          <p:nvSpPr>
            <p:cNvPr id="116" name="Oval 115"/>
            <p:cNvSpPr/>
            <p:nvPr/>
          </p:nvSpPr>
          <p:spPr>
            <a:xfrm>
              <a:off x="1676400" y="1957388"/>
              <a:ext cx="1066799" cy="3429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7" name="Oval 116"/>
            <p:cNvSpPr/>
            <p:nvPr/>
          </p:nvSpPr>
          <p:spPr>
            <a:xfrm>
              <a:off x="3162300" y="2609850"/>
              <a:ext cx="1268690" cy="3429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8" name="Oval 117"/>
            <p:cNvSpPr/>
            <p:nvPr/>
          </p:nvSpPr>
          <p:spPr>
            <a:xfrm>
              <a:off x="4876800" y="2683296"/>
              <a:ext cx="867878" cy="4694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9" name="Oval 118"/>
            <p:cNvSpPr/>
            <p:nvPr/>
          </p:nvSpPr>
          <p:spPr>
            <a:xfrm>
              <a:off x="6248400" y="2665954"/>
              <a:ext cx="1316922" cy="36299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20" name="Straight Arrow Connector 119"/>
            <p:cNvCxnSpPr>
              <a:endCxn id="116" idx="2"/>
            </p:cNvCxnSpPr>
            <p:nvPr/>
          </p:nvCxnSpPr>
          <p:spPr>
            <a:xfrm flipV="1">
              <a:off x="1295400" y="2128838"/>
              <a:ext cx="381000" cy="77866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17" idx="6"/>
              <a:endCxn id="118" idx="2"/>
            </p:cNvCxnSpPr>
            <p:nvPr/>
          </p:nvCxnSpPr>
          <p:spPr>
            <a:xfrm>
              <a:off x="4430990" y="2781300"/>
              <a:ext cx="445810" cy="13673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16" idx="6"/>
              <a:endCxn id="117" idx="2"/>
            </p:cNvCxnSpPr>
            <p:nvPr/>
          </p:nvCxnSpPr>
          <p:spPr>
            <a:xfrm>
              <a:off x="2743199" y="2128838"/>
              <a:ext cx="419101" cy="65246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18" idx="6"/>
              <a:endCxn id="119" idx="2"/>
            </p:cNvCxnSpPr>
            <p:nvPr/>
          </p:nvCxnSpPr>
          <p:spPr>
            <a:xfrm flipV="1">
              <a:off x="5744678" y="2847452"/>
              <a:ext cx="503722" cy="7058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19" idx="6"/>
              <a:endCxn id="8" idx="1"/>
            </p:cNvCxnSpPr>
            <p:nvPr/>
          </p:nvCxnSpPr>
          <p:spPr>
            <a:xfrm>
              <a:off x="7565322" y="2847452"/>
              <a:ext cx="490776" cy="16998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/>
          <p:cNvGrpSpPr/>
          <p:nvPr/>
        </p:nvGrpSpPr>
        <p:grpSpPr>
          <a:xfrm>
            <a:off x="0" y="5181600"/>
            <a:ext cx="9144000" cy="1444493"/>
            <a:chOff x="0" y="5181600"/>
            <a:chExt cx="9144000" cy="1444493"/>
          </a:xfrm>
        </p:grpSpPr>
        <p:pic>
          <p:nvPicPr>
            <p:cNvPr id="12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313" y="5715000"/>
              <a:ext cx="9010650" cy="91109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7" name="Title 4"/>
            <p:cNvSpPr txBox="1">
              <a:spLocks/>
            </p:cNvSpPr>
            <p:nvPr/>
          </p:nvSpPr>
          <p:spPr bwMode="auto">
            <a:xfrm>
              <a:off x="0" y="5181600"/>
              <a:ext cx="91440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sz="3000" b="1" dirty="0" smtClean="0"/>
                <a:t>Requires: systematic understanding of genome function</a:t>
              </a:r>
              <a:endParaRPr lang="en-US" sz="3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4624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dirty="0" smtClean="0"/>
              <a:t>The most complete map of human gene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219200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dirty="0" smtClean="0"/>
              <a:t>2.3M regulatory elements across 127 tissue/cell types</a:t>
            </a:r>
          </a:p>
          <a:p>
            <a:pPr>
              <a:lnSpc>
                <a:spcPts val="2400"/>
              </a:lnSpc>
            </a:pPr>
            <a:r>
              <a:rPr lang="en-US" dirty="0" smtClean="0"/>
              <a:t>High-resolution map of individual regulatory motifs</a:t>
            </a:r>
          </a:p>
          <a:p>
            <a:pPr>
              <a:lnSpc>
                <a:spcPts val="2400"/>
              </a:lnSpc>
            </a:pPr>
            <a:r>
              <a:rPr lang="en-US" dirty="0" smtClean="0"/>
              <a:t>Circuitry: </a:t>
            </a:r>
            <a:r>
              <a:rPr lang="en-US" dirty="0" err="1" smtClean="0"/>
              <a:t>regulators</a:t>
            </a:r>
            <a:r>
              <a:rPr lang="en-US" dirty="0" err="1" smtClean="0">
                <a:sym typeface="Wingdings" pitchFamily="2" charset="2"/>
              </a:rPr>
              <a:t>regionsmotifstarget</a:t>
            </a:r>
            <a:r>
              <a:rPr lang="en-US" dirty="0" smtClean="0">
                <a:sym typeface="Wingdings" pitchFamily="2" charset="2"/>
              </a:rPr>
              <a:t> genes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51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9855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65648"/>
            <a:ext cx="9144000" cy="675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Non-coding variants lie in tissue-specific regulatory regions</a:t>
            </a:r>
            <a:endParaRPr lang="en-US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"/>
          <a:stretch/>
        </p:blipFill>
        <p:spPr bwMode="auto">
          <a:xfrm>
            <a:off x="0" y="609600"/>
            <a:ext cx="91440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1733550"/>
            <a:ext cx="90678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2357437"/>
            <a:ext cx="90678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2995612"/>
            <a:ext cx="90678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3881437"/>
            <a:ext cx="90678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4905375"/>
            <a:ext cx="90678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038351" y="1171574"/>
            <a:ext cx="6338887" cy="4232275"/>
            <a:chOff x="2038351" y="1171575"/>
            <a:chExt cx="6338887" cy="41148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452813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924425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881688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000751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48451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353301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800976" y="1733550"/>
              <a:ext cx="0" cy="355282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377238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562226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038351" y="1171575"/>
              <a:ext cx="0" cy="41148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219200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Yield new insights on relevant tissues and pathways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Enable linking non-coding elements to relevant target genes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a mechanistic basis for developing therapeutics</a:t>
            </a:r>
          </a:p>
          <a:p>
            <a:pPr marL="0" indent="0">
              <a:lnSpc>
                <a:spcPts val="2400"/>
              </a:lnSpc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0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186"/>
          <a:stretch>
            <a:fillRect/>
          </a:stretch>
        </p:blipFill>
        <p:spPr bwMode="auto">
          <a:xfrm>
            <a:off x="0" y="457200"/>
            <a:ext cx="9127656" cy="556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3000" dirty="0" smtClean="0">
                <a:latin typeface="Calibri" panose="020F0502020204030204" pitchFamily="34" charset="0"/>
              </a:rPr>
              <a:t>Control regions harbor 1000s </a:t>
            </a:r>
            <a:r>
              <a:rPr lang="en-US" sz="3000" dirty="0" smtClean="0">
                <a:latin typeface="Calibri" panose="020F0502020204030204" pitchFamily="34" charset="0"/>
              </a:rPr>
              <a:t>weak-effect disease SNPs</a:t>
            </a:r>
            <a:endParaRPr lang="en-US" sz="3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6096000"/>
            <a:ext cx="9296400" cy="762000"/>
          </a:xfrm>
        </p:spPr>
        <p:txBody>
          <a:bodyPr/>
          <a:lstStyle/>
          <a:p>
            <a:pPr>
              <a:lnSpc>
                <a:spcPts val="2300"/>
              </a:lnSpc>
            </a:pPr>
            <a:r>
              <a:rPr lang="en-US" b="0" dirty="0" smtClean="0"/>
              <a:t>GWAS top hits only explain small fraction of trait heritability</a:t>
            </a:r>
          </a:p>
          <a:p>
            <a:pPr>
              <a:lnSpc>
                <a:spcPts val="2300"/>
              </a:lnSpc>
            </a:pPr>
            <a:r>
              <a:rPr lang="en-US" b="0" dirty="0" smtClean="0"/>
              <a:t>Functional enrichments well past genome-wide significance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179339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7150" y="993035"/>
            <a:ext cx="6005157" cy="47981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54192" y="676076"/>
            <a:ext cx="880307" cy="17917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7C1D"/>
              </a:gs>
            </a:gsLst>
            <a:lin ang="0" scaled="1"/>
            <a:tileRect/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3585" y="503803"/>
            <a:ext cx="1200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P</a:t>
            </a:r>
            <a:r>
              <a:rPr lang="en-US" sz="1400" dirty="0" smtClean="0">
                <a:solidFill>
                  <a:prstClr val="black"/>
                </a:solidFill>
              </a:rPr>
              <a:t>oorly ranked </a:t>
            </a:r>
          </a:p>
          <a:p>
            <a:r>
              <a:rPr lang="en-US" sz="1400" dirty="0" smtClean="0">
                <a:solidFill>
                  <a:prstClr val="black"/>
                </a:solidFill>
              </a:rPr>
              <a:t>SNP nearby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34499" y="503803"/>
            <a:ext cx="1187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Highly ranked</a:t>
            </a:r>
          </a:p>
          <a:p>
            <a:r>
              <a:rPr lang="en-US" sz="1400" dirty="0" smtClean="0">
                <a:solidFill>
                  <a:prstClr val="black"/>
                </a:solidFill>
              </a:rPr>
              <a:t>SNP nearby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 smtClean="0">
                <a:solidFill>
                  <a:prstClr val="black"/>
                </a:solidFill>
              </a:rPr>
              <a:t>Bayesian </a:t>
            </a:r>
            <a:r>
              <a:rPr lang="en-US" sz="4400" b="1" dirty="0" smtClean="0">
                <a:solidFill>
                  <a:prstClr val="black"/>
                </a:solidFill>
              </a:rPr>
              <a:t>integration of weak effects </a:t>
            </a:r>
            <a:r>
              <a:rPr lang="en-US" sz="4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 </a:t>
            </a:r>
            <a:r>
              <a:rPr lang="en-US" sz="4400" b="1" dirty="0" smtClean="0">
                <a:solidFill>
                  <a:prstClr val="black"/>
                </a:solidFill>
              </a:rPr>
              <a:t>disease </a:t>
            </a:r>
            <a:r>
              <a:rPr lang="en-US" sz="4400" b="1" dirty="0" smtClean="0">
                <a:solidFill>
                  <a:prstClr val="black"/>
                </a:solidFill>
              </a:rPr>
              <a:t>modules</a:t>
            </a:r>
            <a:endParaRPr lang="en-US" sz="4400" b="1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24600" y="3048000"/>
            <a:ext cx="946808" cy="815358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578078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</a:rPr>
              <a:t>MAZ no direct assoc, but clusters w/ many T1D hits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3200" b="1" dirty="0" smtClean="0">
                <a:solidFill>
                  <a:prstClr val="black"/>
                </a:solidFill>
              </a:rPr>
              <a:t>MAZ indeed known regulator of insulin expression</a:t>
            </a:r>
            <a:endParaRPr lang="en-US" sz="3200" b="1" dirty="0">
              <a:solidFill>
                <a:prstClr val="black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62000"/>
            <a:ext cx="3390267" cy="3657600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231712" y="4451866"/>
            <a:ext cx="2892488" cy="1186934"/>
            <a:chOff x="-3101622" y="4451866"/>
            <a:chExt cx="2892488" cy="1186934"/>
          </a:xfrm>
        </p:grpSpPr>
        <p:sp>
          <p:nvSpPr>
            <p:cNvPr id="35" name="Oval 34"/>
            <p:cNvSpPr/>
            <p:nvPr/>
          </p:nvSpPr>
          <p:spPr>
            <a:xfrm>
              <a:off x="-3101622" y="4518378"/>
              <a:ext cx="282222" cy="28222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-2819400" y="4451866"/>
              <a:ext cx="18203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Disease gene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-3101622" y="4881796"/>
              <a:ext cx="282222" cy="282222"/>
            </a:xfrm>
            <a:prstGeom prst="ellipse">
              <a:avLst/>
            </a:prstGeom>
            <a:solidFill>
              <a:srgbClr val="FF7C1D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2819400" y="4796135"/>
              <a:ext cx="2610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Genetic association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-3101622" y="5257800"/>
              <a:ext cx="279758" cy="282222"/>
            </a:xfrm>
            <a:prstGeom prst="roundRect">
              <a:avLst/>
            </a:prstGeom>
            <a:solidFill>
              <a:srgbClr val="1F9DDD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-2819400" y="5177135"/>
              <a:ext cx="17075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</a:rPr>
                <a:t>Disease SNP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246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40"/>
          <p:cNvPicPr>
            <a:picLocks noChangeAspect="1" noChangeArrowheads="1"/>
          </p:cNvPicPr>
          <p:nvPr/>
        </p:nvPicPr>
        <p:blipFill>
          <a:blip r:embed="rId2" cstate="print"/>
          <a:srcRect l="12041" r="4079"/>
          <a:stretch>
            <a:fillRect/>
          </a:stretch>
        </p:blipFill>
        <p:spPr bwMode="auto">
          <a:xfrm>
            <a:off x="3613355" y="685800"/>
            <a:ext cx="5530646" cy="495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 t="20044"/>
          <a:stretch>
            <a:fillRect/>
          </a:stretch>
        </p:blipFill>
        <p:spPr bwMode="auto">
          <a:xfrm>
            <a:off x="304801" y="1383638"/>
            <a:ext cx="1828799" cy="135956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72708" name="Title 1"/>
          <p:cNvSpPr txBox="1">
            <a:spLocks/>
          </p:cNvSpPr>
          <p:nvPr/>
        </p:nvSpPr>
        <p:spPr bwMode="auto">
          <a:xfrm>
            <a:off x="0" y="-38100"/>
            <a:ext cx="91440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150" b="1" dirty="0" smtClean="0">
                <a:solidFill>
                  <a:srgbClr val="000000"/>
                </a:solidFill>
              </a:rPr>
              <a:t>Brain methylation changes in Alzheimer’s patients</a:t>
            </a:r>
          </a:p>
        </p:txBody>
      </p:sp>
      <p:sp>
        <p:nvSpPr>
          <p:cNvPr id="72711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219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800" dirty="0" smtClean="0"/>
              <a:t>Variation in methylation patterns largely genotype driven</a:t>
            </a:r>
          </a:p>
          <a:p>
            <a:pPr>
              <a:lnSpc>
                <a:spcPts val="2800"/>
              </a:lnSpc>
            </a:pPr>
            <a:r>
              <a:rPr lang="en-US" sz="2800" dirty="0" smtClean="0"/>
              <a:t>Global signature of repression in 1000s regulatory regions: </a:t>
            </a:r>
            <a:r>
              <a:rPr lang="en-US" sz="2800" dirty="0" err="1" smtClean="0"/>
              <a:t>hypermethylation</a:t>
            </a:r>
            <a:r>
              <a:rPr lang="en-US" sz="2800" dirty="0" smtClean="0"/>
              <a:t>, enhancer states, brain regulator targets</a:t>
            </a:r>
          </a:p>
        </p:txBody>
      </p:sp>
      <p:sp>
        <p:nvSpPr>
          <p:cNvPr id="72713" name="TextBox 47"/>
          <p:cNvSpPr txBox="1">
            <a:spLocks noChangeArrowheads="1"/>
          </p:cNvSpPr>
          <p:nvPr/>
        </p:nvSpPr>
        <p:spPr bwMode="auto">
          <a:xfrm>
            <a:off x="2512024" y="1143000"/>
            <a:ext cx="11320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Genotype</a:t>
            </a:r>
            <a:b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(1M SNPs</a:t>
            </a:r>
            <a:b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x700 </a:t>
            </a:r>
            <a:r>
              <a:rPr lang="en-US" sz="1600" b="1" dirty="0" err="1" smtClean="0">
                <a:solidFill>
                  <a:prstClr val="black"/>
                </a:solidFill>
                <a:latin typeface="Helvetica" pitchFamily="34" charset="0"/>
              </a:rPr>
              <a:t>ind</a:t>
            </a: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.)</a:t>
            </a:r>
          </a:p>
        </p:txBody>
      </p:sp>
      <p:sp>
        <p:nvSpPr>
          <p:cNvPr id="72714" name="TextBox 48"/>
          <p:cNvSpPr txBox="1">
            <a:spLocks noChangeArrowheads="1"/>
          </p:cNvSpPr>
          <p:nvPr/>
        </p:nvSpPr>
        <p:spPr bwMode="auto">
          <a:xfrm>
            <a:off x="2286000" y="3880297"/>
            <a:ext cx="1447801" cy="76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fontAlgn="base" hangingPunct="0">
              <a:lnSpc>
                <a:spcPts val="15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Methylation</a:t>
            </a:r>
          </a:p>
          <a:p>
            <a:pPr algn="r" eaLnBrk="0" fontAlgn="base" hangingPunct="0">
              <a:lnSpc>
                <a:spcPts val="15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(450k probes</a:t>
            </a:r>
          </a:p>
          <a:p>
            <a:pPr algn="r" eaLnBrk="0" fontAlgn="base" hangingPunct="0">
              <a:lnSpc>
                <a:spcPts val="15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x 700 </a:t>
            </a:r>
            <a:r>
              <a:rPr lang="en-US" sz="1600" b="1" dirty="0" err="1" smtClean="0">
                <a:solidFill>
                  <a:prstClr val="black"/>
                </a:solidFill>
                <a:latin typeface="Helvetica" pitchFamily="34" charset="0"/>
              </a:rPr>
              <a:t>ind</a:t>
            </a: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)</a:t>
            </a:r>
          </a:p>
        </p:txBody>
      </p:sp>
      <p:sp>
        <p:nvSpPr>
          <p:cNvPr id="25" name="TextBox 48"/>
          <p:cNvSpPr txBox="1">
            <a:spLocks noChangeArrowheads="1"/>
          </p:cNvSpPr>
          <p:nvPr/>
        </p:nvSpPr>
        <p:spPr bwMode="auto">
          <a:xfrm>
            <a:off x="2667000" y="2630421"/>
            <a:ext cx="1219200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fontAlgn="base" hangingPunct="0">
              <a:lnSpc>
                <a:spcPts val="15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Helvetica" pitchFamily="34" charset="0"/>
              </a:rPr>
              <a:t>Reference Chromatin states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09600" y="1905000"/>
            <a:ext cx="0" cy="1447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905000" y="15240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9"/>
          <p:cNvGrpSpPr/>
          <p:nvPr/>
        </p:nvGrpSpPr>
        <p:grpSpPr>
          <a:xfrm>
            <a:off x="76199" y="3429001"/>
            <a:ext cx="2209801" cy="2133600"/>
            <a:chOff x="0" y="4495800"/>
            <a:chExt cx="3095786" cy="2749076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0357" t="18993" r="21051" b="15634"/>
            <a:stretch>
              <a:fillRect/>
            </a:stretch>
          </p:blipFill>
          <p:spPr bwMode="auto">
            <a:xfrm>
              <a:off x="1676487" y="4495800"/>
              <a:ext cx="1419299" cy="27490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4495800"/>
              <a:ext cx="1676487" cy="20637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cxnSp>
        <p:nvCxnSpPr>
          <p:cNvPr id="48" name="Straight Arrow Connector 47"/>
          <p:cNvCxnSpPr/>
          <p:nvPr/>
        </p:nvCxnSpPr>
        <p:spPr>
          <a:xfrm>
            <a:off x="762000" y="1828800"/>
            <a:ext cx="2133600" cy="1828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47"/>
          <p:cNvSpPr txBox="1">
            <a:spLocks noChangeArrowheads="1"/>
          </p:cNvSpPr>
          <p:nvPr/>
        </p:nvSpPr>
        <p:spPr bwMode="auto">
          <a:xfrm>
            <a:off x="-76200" y="999661"/>
            <a:ext cx="15584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Helvetica" pitchFamily="34" charset="0"/>
              </a:rPr>
              <a:t>Dorsolateral</a:t>
            </a:r>
            <a:r>
              <a:rPr lang="en-US" sz="1400" dirty="0" smtClean="0">
                <a:solidFill>
                  <a:prstClr val="black"/>
                </a:solidFill>
                <a:latin typeface="Helvetica" pitchFamily="34" charset="0"/>
              </a:rPr>
              <a:t> PFC</a:t>
            </a:r>
          </a:p>
        </p:txBody>
      </p:sp>
      <p:sp>
        <p:nvSpPr>
          <p:cNvPr id="55" name="TextBox 47"/>
          <p:cNvSpPr txBox="1">
            <a:spLocks noChangeArrowheads="1"/>
          </p:cNvSpPr>
          <p:nvPr/>
        </p:nvSpPr>
        <p:spPr bwMode="auto">
          <a:xfrm>
            <a:off x="-72417" y="457200"/>
            <a:ext cx="28918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latin typeface="Helvetica" pitchFamily="34" charset="0"/>
              </a:rPr>
              <a:t>MAP Memory and Aging Project</a:t>
            </a:r>
            <a:br>
              <a:rPr lang="en-US" sz="1400" b="1" dirty="0" smtClean="0">
                <a:solidFill>
                  <a:prstClr val="black"/>
                </a:solidFill>
                <a:latin typeface="Helvetica" pitchFamily="34" charset="0"/>
              </a:rPr>
            </a:br>
            <a:r>
              <a:rPr lang="en-US" sz="1400" b="1" dirty="0" smtClean="0">
                <a:solidFill>
                  <a:prstClr val="black"/>
                </a:solidFill>
                <a:latin typeface="Helvetica" pitchFamily="34" charset="0"/>
              </a:rPr>
              <a:t>+ ROS Religious Order Study</a:t>
            </a:r>
          </a:p>
        </p:txBody>
      </p:sp>
    </p:spTree>
    <p:extLst>
      <p:ext uri="{BB962C8B-B14F-4D97-AF65-F5344CB8AC3E}">
        <p14:creationId xmlns:p14="http://schemas.microsoft.com/office/powerpoint/2010/main" val="7591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2971800"/>
            <a:ext cx="8667750" cy="2057400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Big data Opportunities &amp; Challenges </a:t>
            </a:r>
            <a:br>
              <a:rPr lang="en-US" sz="3600" b="1" dirty="0" smtClean="0"/>
            </a:br>
            <a:r>
              <a:rPr lang="en-US" sz="3600" b="1" dirty="0" smtClean="0"/>
              <a:t>in human disease genetics &amp; genomics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562599"/>
          </a:xfrm>
        </p:spPr>
        <p:txBody>
          <a:bodyPr>
            <a:normAutofit/>
          </a:bodyPr>
          <a:lstStyle/>
          <a:p>
            <a:r>
              <a:rPr lang="en-US" b="1" dirty="0" smtClean="0"/>
              <a:t>The goal: Mechanistic basis of human disease</a:t>
            </a:r>
          </a:p>
          <a:p>
            <a:pPr lvl="1"/>
            <a:r>
              <a:rPr lang="en-US" dirty="0" smtClean="0"/>
              <a:t>Epigenomics: Enhancers, networks, regulators, motifs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Genetics: GWAS, QTLs, molecular epidemiology</a:t>
            </a:r>
          </a:p>
          <a:p>
            <a:r>
              <a:rPr lang="en-US" b="1" dirty="0" smtClean="0">
                <a:sym typeface="Wingdings" pitchFamily="2" charset="2"/>
              </a:rPr>
              <a:t>The challenges / opportunities: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Effects are very small, huge number of hypotheses</a:t>
            </a:r>
          </a:p>
          <a:p>
            <a:pPr lvl="1"/>
            <a:r>
              <a:rPr lang="en-US" dirty="0" smtClean="0"/>
              <a:t>Much larger cohorts are needed, consent </a:t>
            </a:r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Technologies for privacy vs.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excuse for data hoarding</a:t>
            </a:r>
            <a:endParaRPr lang="en-US" dirty="0" smtClean="0"/>
          </a:p>
          <a:p>
            <a:r>
              <a:rPr lang="en-US" b="1" dirty="0" smtClean="0"/>
              <a:t>Overcoming the challenges: </a:t>
            </a:r>
          </a:p>
          <a:p>
            <a:pPr lvl="1"/>
            <a:r>
              <a:rPr lang="en-US" dirty="0"/>
              <a:t>Case study: Schizophrenia, Alzheimer’s</a:t>
            </a:r>
          </a:p>
          <a:p>
            <a:pPr lvl="1"/>
            <a:r>
              <a:rPr lang="en-US" dirty="0" smtClean="0"/>
              <a:t>Collaboration &amp; sharing</a:t>
            </a:r>
            <a:r>
              <a:rPr lang="en-US" dirty="0" smtClean="0"/>
              <a:t>:</a:t>
            </a:r>
            <a:r>
              <a:rPr lang="en-US" dirty="0" smtClean="0"/>
              <a:t> personal &amp; technological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697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Manolis_talks3">
  <a:themeElements>
    <a:clrScheme name="Manolis_talks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nolis_talks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/>
          </a:defRPr>
        </a:defPPr>
      </a:lstStyle>
    </a:lnDef>
  </a:objectDefaults>
  <a:extraClrSchemeLst>
    <a:extraClrScheme>
      <a:clrScheme name="Manolis_talks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nolis_talks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nolis_talks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nolis_talks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nolis_talks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nolis_talks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nolis_talks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att_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856</Words>
  <Application>Microsoft Office PowerPoint</Application>
  <PresentationFormat>On-screen Show (4:3)</PresentationFormat>
  <Paragraphs>184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Manolis_talks3</vt:lpstr>
      <vt:lpstr>1_Office Theme</vt:lpstr>
      <vt:lpstr>4_Office Theme</vt:lpstr>
      <vt:lpstr>Matt_Arial</vt:lpstr>
      <vt:lpstr>5_Office Theme</vt:lpstr>
      <vt:lpstr>9_Office Theme</vt:lpstr>
      <vt:lpstr>Office Theme</vt:lpstr>
      <vt:lpstr>Big Data Opportunities and Challenges in Human Disease Genetics &amp; Genomics</vt:lpstr>
      <vt:lpstr>Big data Opportunities &amp; Challenges  in human disease genetics &amp; genomics</vt:lpstr>
      <vt:lpstr>PowerPoint Presentation</vt:lpstr>
      <vt:lpstr>The most complete map of human gene regulation</vt:lpstr>
      <vt:lpstr>PowerPoint Presentation</vt:lpstr>
      <vt:lpstr>Control regions harbor 1000s weak-effect disease SNPs</vt:lpstr>
      <vt:lpstr>PowerPoint Presentation</vt:lpstr>
      <vt:lpstr>PowerPoint Presentation</vt:lpstr>
      <vt:lpstr>Big data Opportunities &amp; Challenges  in human disease genetics &amp; genomics</vt:lpstr>
      <vt:lpstr>Big data Opportunities &amp; Challenges  in human disease genetics &amp; genomics</vt:lpstr>
      <vt:lpstr>Scaling of QTL discovery power w/ sample</vt:lpstr>
      <vt:lpstr>Inflection point in complex trait GWAS</vt:lpstr>
      <vt:lpstr>Schizophrenia GWAS: Number of significant loci</vt:lpstr>
      <vt:lpstr>Similar inflection point found in every complex trait!</vt:lpstr>
      <vt:lpstr>Big data Opportunities &amp; Challenges  in human disease genetics &amp; genomics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Genomic and epigenomic signatures for interpreting complex disease</dc:title>
  <dc:creator>Manolis Kellis</dc:creator>
  <cp:lastModifiedBy>Manolis Kellis</cp:lastModifiedBy>
  <cp:revision>117</cp:revision>
  <dcterms:created xsi:type="dcterms:W3CDTF">2012-07-17T17:49:38Z</dcterms:created>
  <dcterms:modified xsi:type="dcterms:W3CDTF">2014-03-03T14:41:44Z</dcterms:modified>
</cp:coreProperties>
</file>