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47" r:id="rId2"/>
    <p:sldId id="448" r:id="rId3"/>
    <p:sldId id="449" r:id="rId4"/>
    <p:sldId id="445" r:id="rId5"/>
    <p:sldId id="450" r:id="rId6"/>
    <p:sldId id="451" r:id="rId7"/>
    <p:sldId id="452" r:id="rId8"/>
    <p:sldId id="453" r:id="rId9"/>
    <p:sldId id="454" r:id="rId10"/>
    <p:sldId id="458" r:id="rId11"/>
    <p:sldId id="459" r:id="rId12"/>
    <p:sldId id="455" r:id="rId13"/>
    <p:sldId id="456" r:id="rId14"/>
    <p:sldId id="465" r:id="rId15"/>
    <p:sldId id="457" r:id="rId16"/>
    <p:sldId id="460" r:id="rId17"/>
    <p:sldId id="461" r:id="rId18"/>
    <p:sldId id="463" r:id="rId19"/>
    <p:sldId id="359" r:id="rId20"/>
    <p:sldId id="446" r:id="rId21"/>
    <p:sldId id="4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62"/>
    <a:srgbClr val="151515"/>
    <a:srgbClr val="0D0D0D"/>
    <a:srgbClr val="FF0000"/>
    <a:srgbClr val="00D102"/>
    <a:srgbClr val="FFF865"/>
    <a:srgbClr val="0000C8"/>
    <a:srgbClr val="0000C7"/>
    <a:srgbClr val="0000E2"/>
    <a:srgbClr val="DAD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8" autoAdjust="0"/>
    <p:restoredTop sz="95054" autoAdjust="0"/>
  </p:normalViewPr>
  <p:slideViewPr>
    <p:cSldViewPr snapToGrid="0" snapToObjects="1">
      <p:cViewPr varScale="1">
        <p:scale>
          <a:sx n="84" d="100"/>
          <a:sy n="84" d="100"/>
        </p:scale>
        <p:origin x="-8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85F1F-0B95-0242-893A-419405C95245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BC0A4-D8E7-DB45-957D-DF858137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23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1C20D-D221-0D4D-BDDC-C1790EE86790}" type="datetimeFigureOut">
              <a:rPr lang="en-US" smtClean="0"/>
              <a:t>3/3/2014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888CA-A236-AA4C-80C8-31FFE4B0A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31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88CA-A236-AA4C-80C8-31FFE4B0AF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88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13511-CCD9-4AE6-BA3A-E4FC1D299C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13511-CCD9-4AE6-BA3A-E4FC1D299C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88CA-A236-AA4C-80C8-31FFE4B0AF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82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88CA-A236-AA4C-80C8-31FFE4B0AF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8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88CA-A236-AA4C-80C8-31FFE4B0AF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151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88CA-A236-AA4C-80C8-31FFE4B0AF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86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88CA-A236-AA4C-80C8-31FFE4B0AF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9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88CA-A236-AA4C-80C8-31FFE4B0AF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3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D13511-CCD9-4AE6-BA3A-E4FC1D299C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39125-EB2F-CE4A-B8F5-D5A928363D80}" type="datetime1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0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80B9-208B-5C41-8DA4-1E1050619979}" type="datetime1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8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969B0-3F8D-344B-B80E-DC6DC3EC6070}" type="datetime1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96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C98C9-56EC-E344-A558-8E71C6F236E4}" type="datetime1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045D-D9D1-49DB-9C1A-0481279AB0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F01D-3781-814D-AA75-3D85B4D57117}" type="datetime1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4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B7E9-C538-874F-A352-BEF7B2968988}" type="datetime1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39EC-9A54-6B40-9CA9-C2C35AA6A00F}" type="datetime1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0C2B-6D89-AE43-8FEB-D22BC35D7A9E}" type="datetime1">
              <a:rPr lang="en-US" smtClean="0"/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60B62-997F-FA49-94C5-EA485460F3ED}" type="datetime1">
              <a:rPr lang="en-US" smtClean="0"/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F7BA-B3C7-DB4E-AF26-AD2B278E6DA5}" type="datetime1">
              <a:rPr lang="en-US" smtClean="0"/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1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0FE-CCAD-3447-A2B1-39D193FE8E74}" type="datetime1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242B-AF30-274B-BC32-B1FF18EB8572}" type="datetime1">
              <a:rPr lang="en-US" smtClean="0"/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BDBDD-FC00-124F-A74B-76BF7FE6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CB6C-09E9-5E40-A5B5-F11F5384D365}" type="datetime1">
              <a:rPr lang="en-US" smtClean="0"/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BDBDD-FC00-124F-A74B-76BF7FE6DB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4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97549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Using cryptography in databases and web applications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415444"/>
            <a:ext cx="9144000" cy="3356548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Nickolai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Zeldovich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MIT CSAIL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Joint work with </a:t>
            </a:r>
            <a:r>
              <a:rPr lang="en-US" sz="2400" dirty="0" err="1" smtClean="0">
                <a:solidFill>
                  <a:schemeClr val="tx1"/>
                </a:solidFill>
              </a:rPr>
              <a:t>Raluca</a:t>
            </a:r>
            <a:r>
              <a:rPr lang="en-US" sz="2400" dirty="0" smtClean="0">
                <a:solidFill>
                  <a:schemeClr val="tx1"/>
                </a:solidFill>
              </a:rPr>
              <a:t> Ada </a:t>
            </a:r>
            <a:r>
              <a:rPr lang="en-US" sz="2400" dirty="0" err="1" smtClean="0">
                <a:solidFill>
                  <a:schemeClr val="tx1"/>
                </a:solidFill>
              </a:rPr>
              <a:t>Popa</a:t>
            </a:r>
            <a:r>
              <a:rPr lang="en-US" sz="2400" dirty="0" smtClean="0">
                <a:solidFill>
                  <a:schemeClr val="tx1"/>
                </a:solidFill>
              </a:rPr>
              <a:t>, Stephen </a:t>
            </a:r>
            <a:r>
              <a:rPr lang="en-US" sz="2400" dirty="0" err="1" smtClean="0">
                <a:solidFill>
                  <a:schemeClr val="tx1"/>
                </a:solidFill>
              </a:rPr>
              <a:t>Tu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Emily </a:t>
            </a:r>
            <a:r>
              <a:rPr lang="en-US" sz="2400" dirty="0">
                <a:solidFill>
                  <a:schemeClr val="tx1"/>
                </a:solidFill>
              </a:rPr>
              <a:t>Stark, Jonas </a:t>
            </a:r>
            <a:r>
              <a:rPr lang="en-US" sz="2400" dirty="0" err="1" smtClean="0">
                <a:solidFill>
                  <a:schemeClr val="tx1"/>
                </a:solidFill>
              </a:rPr>
              <a:t>Helfer</a:t>
            </a:r>
            <a:r>
              <a:rPr lang="en-US" sz="2400" dirty="0" smtClean="0">
                <a:solidFill>
                  <a:schemeClr val="tx1"/>
                </a:solidFill>
              </a:rPr>
              <a:t>, Steven Valdez,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Hari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Balakrishnan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Frans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Kaashoek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Sam Madden</a:t>
            </a:r>
          </a:p>
        </p:txBody>
      </p:sp>
    </p:spTree>
    <p:extLst>
      <p:ext uri="{BB962C8B-B14F-4D97-AF65-F5344CB8AC3E}">
        <p14:creationId xmlns:p14="http://schemas.microsoft.com/office/powerpoint/2010/main" val="40113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34"/>
          <p:cNvSpPr txBox="1">
            <a:spLocks noChangeArrowheads="1"/>
          </p:cNvSpPr>
          <p:nvPr/>
        </p:nvSpPr>
        <p:spPr bwMode="auto">
          <a:xfrm>
            <a:off x="4432300" y="32004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col1/rank</a:t>
            </a:r>
            <a:endParaRPr lang="en-US" sz="2000" dirty="0"/>
          </a:p>
        </p:txBody>
      </p:sp>
      <p:sp>
        <p:nvSpPr>
          <p:cNvPr id="26630" name="Text Box 35"/>
          <p:cNvSpPr txBox="1">
            <a:spLocks noChangeArrowheads="1"/>
          </p:cNvSpPr>
          <p:nvPr/>
        </p:nvSpPr>
        <p:spPr bwMode="auto">
          <a:xfrm>
            <a:off x="5549900" y="31877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col2/name</a:t>
            </a:r>
            <a:endParaRPr lang="en-US" sz="2000" dirty="0"/>
          </a:p>
        </p:txBody>
      </p:sp>
      <p:sp>
        <p:nvSpPr>
          <p:cNvPr id="26636" name="Text Box 82"/>
          <p:cNvSpPr txBox="1">
            <a:spLocks noChangeArrowheads="1"/>
          </p:cNvSpPr>
          <p:nvPr/>
        </p:nvSpPr>
        <p:spPr bwMode="auto">
          <a:xfrm>
            <a:off x="5410200" y="27559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table1 (</a:t>
            </a:r>
            <a:r>
              <a:rPr lang="en-US" sz="2000" b="1" dirty="0" err="1" smtClean="0"/>
              <a:t>emp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4495800" y="37465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4330700" y="3587810"/>
            <a:ext cx="3670300" cy="179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4344194" y="45077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561806" y="45077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5715000" y="37465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6858000" y="37465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4495800" y="4279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5715000" y="4279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858000" y="4279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4495800" y="48133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5715000" y="48133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858000" y="48133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4495800" y="53467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5715000" y="53467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858000" y="53467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77" name="Rectangle 133"/>
          <p:cNvSpPr>
            <a:spLocks noChangeArrowheads="1"/>
          </p:cNvSpPr>
          <p:nvPr/>
        </p:nvSpPr>
        <p:spPr bwMode="auto">
          <a:xfrm>
            <a:off x="6934200" y="37465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8" name="Text Box 134"/>
          <p:cNvSpPr txBox="1">
            <a:spLocks noChangeArrowheads="1"/>
          </p:cNvSpPr>
          <p:nvPr/>
        </p:nvSpPr>
        <p:spPr bwMode="auto">
          <a:xfrm>
            <a:off x="6934200" y="36703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x934bc1</a:t>
            </a:r>
          </a:p>
        </p:txBody>
      </p:sp>
      <p:sp>
        <p:nvSpPr>
          <p:cNvPr id="31862" name="Rectangle 118"/>
          <p:cNvSpPr>
            <a:spLocks noChangeArrowheads="1"/>
          </p:cNvSpPr>
          <p:nvPr/>
        </p:nvSpPr>
        <p:spPr bwMode="auto">
          <a:xfrm>
            <a:off x="6934200" y="42799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3" name="Text Box 119"/>
          <p:cNvSpPr txBox="1">
            <a:spLocks noChangeArrowheads="1"/>
          </p:cNvSpPr>
          <p:nvPr/>
        </p:nvSpPr>
        <p:spPr bwMode="auto">
          <a:xfrm>
            <a:off x="6934200" y="42037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x5a8c34</a:t>
            </a:r>
          </a:p>
        </p:txBody>
      </p:sp>
      <p:sp>
        <p:nvSpPr>
          <p:cNvPr id="31867" name="Rectangle 123"/>
          <p:cNvSpPr>
            <a:spLocks noChangeArrowheads="1"/>
          </p:cNvSpPr>
          <p:nvPr/>
        </p:nvSpPr>
        <p:spPr bwMode="auto">
          <a:xfrm>
            <a:off x="6934200" y="53467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8" name="Text Box 124"/>
          <p:cNvSpPr txBox="1">
            <a:spLocks noChangeArrowheads="1"/>
          </p:cNvSpPr>
          <p:nvPr/>
        </p:nvSpPr>
        <p:spPr bwMode="auto">
          <a:xfrm>
            <a:off x="6934200" y="52847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x5a8c34</a:t>
            </a:r>
          </a:p>
        </p:txBody>
      </p:sp>
      <p:sp>
        <p:nvSpPr>
          <p:cNvPr id="31872" name="Rectangle 128"/>
          <p:cNvSpPr>
            <a:spLocks noChangeArrowheads="1"/>
          </p:cNvSpPr>
          <p:nvPr/>
        </p:nvSpPr>
        <p:spPr bwMode="auto">
          <a:xfrm>
            <a:off x="6934200" y="48133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3" name="Text Box 129"/>
          <p:cNvSpPr txBox="1">
            <a:spLocks noChangeArrowheads="1"/>
          </p:cNvSpPr>
          <p:nvPr/>
        </p:nvSpPr>
        <p:spPr bwMode="auto">
          <a:xfrm>
            <a:off x="6934200" y="47371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x84a21c</a:t>
            </a:r>
          </a:p>
        </p:txBody>
      </p:sp>
      <p:grpSp>
        <p:nvGrpSpPr>
          <p:cNvPr id="3" name="Group 126"/>
          <p:cNvGrpSpPr/>
          <p:nvPr/>
        </p:nvGrpSpPr>
        <p:grpSpPr>
          <a:xfrm>
            <a:off x="6903720" y="5289296"/>
            <a:ext cx="1097280" cy="369332"/>
            <a:chOff x="6675120" y="5428996"/>
            <a:chExt cx="1097280" cy="369332"/>
          </a:xfrm>
        </p:grpSpPr>
        <p:sp>
          <p:nvSpPr>
            <p:cNvPr id="165" name="Rectangle 123"/>
            <p:cNvSpPr>
              <a:spLocks noChangeArrowheads="1"/>
            </p:cNvSpPr>
            <p:nvPr/>
          </p:nvSpPr>
          <p:spPr bwMode="auto">
            <a:xfrm>
              <a:off x="6705600" y="54864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24"/>
            <p:cNvSpPr txBox="1">
              <a:spLocks noChangeArrowheads="1"/>
            </p:cNvSpPr>
            <p:nvPr/>
          </p:nvSpPr>
          <p:spPr bwMode="auto">
            <a:xfrm>
              <a:off x="6675120" y="5428996"/>
              <a:ext cx="10972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x578b34</a:t>
              </a:r>
              <a:endParaRPr lang="en-US" dirty="0">
                <a:latin typeface="Garamond" pitchFamily="18" charset="0"/>
              </a:endParaRPr>
            </a:p>
          </p:txBody>
        </p:sp>
      </p:grpSp>
      <p:grpSp>
        <p:nvGrpSpPr>
          <p:cNvPr id="4" name="Group 123"/>
          <p:cNvGrpSpPr/>
          <p:nvPr/>
        </p:nvGrpSpPr>
        <p:grpSpPr>
          <a:xfrm>
            <a:off x="6908800" y="4215892"/>
            <a:ext cx="1016000" cy="369332"/>
            <a:chOff x="6756400" y="5346192"/>
            <a:chExt cx="1016000" cy="369332"/>
          </a:xfrm>
        </p:grpSpPr>
        <p:sp>
          <p:nvSpPr>
            <p:cNvPr id="168" name="Rectangle 123"/>
            <p:cNvSpPr>
              <a:spLocks noChangeArrowheads="1"/>
            </p:cNvSpPr>
            <p:nvPr/>
          </p:nvSpPr>
          <p:spPr bwMode="auto">
            <a:xfrm>
              <a:off x="6781800" y="54102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Text Box 124"/>
            <p:cNvSpPr txBox="1">
              <a:spLocks noChangeArrowheads="1"/>
            </p:cNvSpPr>
            <p:nvPr/>
          </p:nvSpPr>
          <p:spPr bwMode="auto">
            <a:xfrm>
              <a:off x="6756400" y="5346192"/>
              <a:ext cx="101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x638e54</a:t>
              </a:r>
              <a:endParaRPr lang="en-US" dirty="0">
                <a:latin typeface="Garamond" pitchFamily="18" charset="0"/>
              </a:endParaRPr>
            </a:p>
          </p:txBody>
        </p:sp>
      </p:grpSp>
      <p:grpSp>
        <p:nvGrpSpPr>
          <p:cNvPr id="5" name="Group 134"/>
          <p:cNvGrpSpPr/>
          <p:nvPr/>
        </p:nvGrpSpPr>
        <p:grpSpPr>
          <a:xfrm>
            <a:off x="6896100" y="4746244"/>
            <a:ext cx="1066800" cy="369332"/>
            <a:chOff x="8039100" y="6488668"/>
            <a:chExt cx="1066800" cy="369332"/>
          </a:xfrm>
        </p:grpSpPr>
        <p:sp>
          <p:nvSpPr>
            <p:cNvPr id="172" name="Rectangle 123"/>
            <p:cNvSpPr>
              <a:spLocks noChangeArrowheads="1"/>
            </p:cNvSpPr>
            <p:nvPr/>
          </p:nvSpPr>
          <p:spPr bwMode="auto">
            <a:xfrm>
              <a:off x="8077200" y="65532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Text Box 124"/>
            <p:cNvSpPr txBox="1">
              <a:spLocks noChangeArrowheads="1"/>
            </p:cNvSpPr>
            <p:nvPr/>
          </p:nvSpPr>
          <p:spPr bwMode="auto">
            <a:xfrm>
              <a:off x="8039100" y="6488668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x122eb4</a:t>
              </a:r>
              <a:endParaRPr lang="en-US" dirty="0">
                <a:latin typeface="Garamond" pitchFamily="18" charset="0"/>
              </a:endParaRPr>
            </a:p>
          </p:txBody>
        </p:sp>
      </p:grpSp>
      <p:grpSp>
        <p:nvGrpSpPr>
          <p:cNvPr id="6" name="Group 130"/>
          <p:cNvGrpSpPr/>
          <p:nvPr/>
        </p:nvGrpSpPr>
        <p:grpSpPr>
          <a:xfrm>
            <a:off x="6896100" y="3685520"/>
            <a:ext cx="1028700" cy="369332"/>
            <a:chOff x="8191500" y="5577820"/>
            <a:chExt cx="1028700" cy="369332"/>
          </a:xfrm>
        </p:grpSpPr>
        <p:sp>
          <p:nvSpPr>
            <p:cNvPr id="170" name="Rectangle 123"/>
            <p:cNvSpPr>
              <a:spLocks noChangeArrowheads="1"/>
            </p:cNvSpPr>
            <p:nvPr/>
          </p:nvSpPr>
          <p:spPr bwMode="auto">
            <a:xfrm>
              <a:off x="8229600" y="56388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DEF5FA"/>
                </a:solidFill>
              </a:endParaRPr>
            </a:p>
          </p:txBody>
        </p:sp>
        <p:sp>
          <p:nvSpPr>
            <p:cNvPr id="174" name="Text Box 124"/>
            <p:cNvSpPr txBox="1">
              <a:spLocks noChangeArrowheads="1"/>
            </p:cNvSpPr>
            <p:nvPr/>
          </p:nvSpPr>
          <p:spPr bwMode="auto">
            <a:xfrm>
              <a:off x="8191500" y="5577820"/>
              <a:ext cx="1028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x9eab81</a:t>
              </a:r>
              <a:endParaRPr lang="en-US" dirty="0">
                <a:latin typeface="Garamond" pitchFamily="18" charset="0"/>
              </a:endParaRPr>
            </a:p>
          </p:txBody>
        </p:sp>
      </p:grpSp>
      <p:sp>
        <p:nvSpPr>
          <p:cNvPr id="211" name="Text Box 84"/>
          <p:cNvSpPr txBox="1">
            <a:spLocks noChangeArrowheads="1"/>
          </p:cNvSpPr>
          <p:nvPr/>
        </p:nvSpPr>
        <p:spPr bwMode="auto">
          <a:xfrm>
            <a:off x="1511300" y="3136900"/>
            <a:ext cx="3162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cdb_sum</a:t>
            </a: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(col3) FROM table1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202" name="Text Box 193"/>
          <p:cNvSpPr txBox="1">
            <a:spLocks noChangeArrowheads="1"/>
          </p:cNvSpPr>
          <p:nvPr/>
        </p:nvSpPr>
        <p:spPr bwMode="auto">
          <a:xfrm>
            <a:off x="2015067" y="5880100"/>
            <a:ext cx="423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1752600" y="5422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123"/>
          <p:cNvSpPr>
            <a:spLocks noChangeArrowheads="1"/>
          </p:cNvSpPr>
          <p:nvPr/>
        </p:nvSpPr>
        <p:spPr bwMode="auto">
          <a:xfrm>
            <a:off x="1828800" y="5422900"/>
            <a:ext cx="838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Text Box 124"/>
          <p:cNvSpPr txBox="1">
            <a:spLocks noChangeArrowheads="1"/>
          </p:cNvSpPr>
          <p:nvPr/>
        </p:nvSpPr>
        <p:spPr bwMode="auto">
          <a:xfrm>
            <a:off x="1804416" y="5358368"/>
            <a:ext cx="938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Garamond" pitchFamily="18" charset="0"/>
              </a:rPr>
              <a:t>x72295a</a:t>
            </a:r>
            <a:endParaRPr lang="en-US" dirty="0">
              <a:latin typeface="Garamond" pitchFamily="18" charset="0"/>
            </a:endParaRPr>
          </a:p>
        </p:txBody>
      </p:sp>
      <p:cxnSp>
        <p:nvCxnSpPr>
          <p:cNvPr id="218" name="Straight Arrow Connector 217"/>
          <p:cNvCxnSpPr/>
          <p:nvPr/>
        </p:nvCxnSpPr>
        <p:spPr>
          <a:xfrm>
            <a:off x="1447800" y="3822700"/>
            <a:ext cx="2971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 Box 36"/>
          <p:cNvSpPr txBox="1">
            <a:spLocks noChangeArrowheads="1"/>
          </p:cNvSpPr>
          <p:nvPr/>
        </p:nvSpPr>
        <p:spPr bwMode="auto">
          <a:xfrm>
            <a:off x="6781800" y="32004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col3/salary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8534400" y="37465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458200" y="42616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458200" y="48249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8458200" y="53583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10" name="Left Brace 109"/>
          <p:cNvSpPr/>
          <p:nvPr/>
        </p:nvSpPr>
        <p:spPr>
          <a:xfrm>
            <a:off x="8305800" y="3670300"/>
            <a:ext cx="3048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 Box 84"/>
          <p:cNvSpPr txBox="1">
            <a:spLocks noChangeArrowheads="1"/>
          </p:cNvSpPr>
          <p:nvPr/>
        </p:nvSpPr>
        <p:spPr bwMode="auto">
          <a:xfrm>
            <a:off x="76199" y="1929408"/>
            <a:ext cx="41427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sqrt</a:t>
            </a: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(sum(salary))</a:t>
            </a:r>
            <a:br>
              <a:rPr lang="en-US" sz="2000" dirty="0" smtClean="0">
                <a:latin typeface="Arial"/>
                <a:ea typeface="Arial Unicode MS" pitchFamily="34" charset="-128"/>
                <a:cs typeface="Arial"/>
              </a:rPr>
            </a:b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FROM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emp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191090" y="1854200"/>
            <a:ext cx="2194906" cy="572294"/>
          </a:xfrm>
          <a:prstGeom prst="ellipse">
            <a:avLst/>
          </a:prstGeom>
          <a:noFill/>
          <a:ln w="38100" cap="flat" cmpd="sng" algn="ctr">
            <a:solidFill>
              <a:srgbClr val="DA1F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914400" y="6488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4" name="Left Brace 83"/>
          <p:cNvSpPr/>
          <p:nvPr/>
        </p:nvSpPr>
        <p:spPr>
          <a:xfrm flipH="1">
            <a:off x="1498599" y="5378966"/>
            <a:ext cx="228600" cy="4572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8999" y="53906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1060</a:t>
            </a:r>
            <a:endParaRPr lang="en-US" dirty="0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673894" y="2856706"/>
            <a:ext cx="5334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61223" y="1466336"/>
            <a:ext cx="0" cy="4386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67473" y="941171"/>
            <a:ext cx="1612900" cy="52516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8572" y="941171"/>
            <a:ext cx="179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Application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68300" y="3136900"/>
            <a:ext cx="1092200" cy="103482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4248" y="3108541"/>
            <a:ext cx="134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Proxy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78456" y="3373409"/>
            <a:ext cx="471888" cy="901758"/>
          </a:xfrm>
          <a:prstGeom prst="rect">
            <a:avLst/>
          </a:prstGeom>
        </p:spPr>
      </p:pic>
      <p:sp>
        <p:nvSpPr>
          <p:cNvPr id="78" name="Line 140"/>
          <p:cNvSpPr>
            <a:spLocks noChangeShapeType="1"/>
          </p:cNvSpPr>
          <p:nvPr/>
        </p:nvSpPr>
        <p:spPr bwMode="auto">
          <a:xfrm>
            <a:off x="715224" y="5880100"/>
            <a:ext cx="3399575" cy="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02" grpId="0"/>
      <p:bldP spid="176" grpId="0" animBg="1"/>
      <p:bldP spid="205" grpId="0" animBg="1"/>
      <p:bldP spid="204" grpId="0"/>
      <p:bldP spid="84" grpId="0" animBg="1"/>
      <p:bldP spid="10" grpId="0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34"/>
          <p:cNvSpPr txBox="1">
            <a:spLocks noChangeArrowheads="1"/>
          </p:cNvSpPr>
          <p:nvPr/>
        </p:nvSpPr>
        <p:spPr bwMode="auto">
          <a:xfrm>
            <a:off x="4432300" y="32004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col1/rank</a:t>
            </a:r>
            <a:endParaRPr lang="en-US" sz="2000" dirty="0"/>
          </a:p>
        </p:txBody>
      </p:sp>
      <p:sp>
        <p:nvSpPr>
          <p:cNvPr id="26630" name="Text Box 35"/>
          <p:cNvSpPr txBox="1">
            <a:spLocks noChangeArrowheads="1"/>
          </p:cNvSpPr>
          <p:nvPr/>
        </p:nvSpPr>
        <p:spPr bwMode="auto">
          <a:xfrm>
            <a:off x="5549900" y="31877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col2/name</a:t>
            </a:r>
            <a:endParaRPr lang="en-US" sz="2000" dirty="0"/>
          </a:p>
        </p:txBody>
      </p:sp>
      <p:sp>
        <p:nvSpPr>
          <p:cNvPr id="26636" name="Text Box 82"/>
          <p:cNvSpPr txBox="1">
            <a:spLocks noChangeArrowheads="1"/>
          </p:cNvSpPr>
          <p:nvPr/>
        </p:nvSpPr>
        <p:spPr bwMode="auto">
          <a:xfrm>
            <a:off x="5410200" y="27559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table1 (</a:t>
            </a:r>
            <a:r>
              <a:rPr lang="en-US" sz="2000" b="1" dirty="0" err="1" smtClean="0"/>
              <a:t>emp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4495800" y="37465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4330700" y="3587810"/>
            <a:ext cx="3670300" cy="179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4344194" y="45077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561806" y="45077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5715000" y="37465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6858000" y="37465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4495800" y="4279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5715000" y="4279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858000" y="4279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4495800" y="48133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5715000" y="48133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858000" y="48133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4495800" y="53467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5715000" y="53467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858000" y="53467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77" name="Rectangle 133"/>
          <p:cNvSpPr>
            <a:spLocks noChangeArrowheads="1"/>
          </p:cNvSpPr>
          <p:nvPr/>
        </p:nvSpPr>
        <p:spPr bwMode="auto">
          <a:xfrm>
            <a:off x="6934200" y="37465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8" name="Text Box 134"/>
          <p:cNvSpPr txBox="1">
            <a:spLocks noChangeArrowheads="1"/>
          </p:cNvSpPr>
          <p:nvPr/>
        </p:nvSpPr>
        <p:spPr bwMode="auto">
          <a:xfrm>
            <a:off x="6934200" y="36703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x934bc1</a:t>
            </a:r>
          </a:p>
        </p:txBody>
      </p:sp>
      <p:sp>
        <p:nvSpPr>
          <p:cNvPr id="31862" name="Rectangle 118"/>
          <p:cNvSpPr>
            <a:spLocks noChangeArrowheads="1"/>
          </p:cNvSpPr>
          <p:nvPr/>
        </p:nvSpPr>
        <p:spPr bwMode="auto">
          <a:xfrm>
            <a:off x="6934200" y="42799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3" name="Text Box 119"/>
          <p:cNvSpPr txBox="1">
            <a:spLocks noChangeArrowheads="1"/>
          </p:cNvSpPr>
          <p:nvPr/>
        </p:nvSpPr>
        <p:spPr bwMode="auto">
          <a:xfrm>
            <a:off x="6934200" y="42037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x5a8c34</a:t>
            </a:r>
          </a:p>
        </p:txBody>
      </p:sp>
      <p:sp>
        <p:nvSpPr>
          <p:cNvPr id="31867" name="Rectangle 123"/>
          <p:cNvSpPr>
            <a:spLocks noChangeArrowheads="1"/>
          </p:cNvSpPr>
          <p:nvPr/>
        </p:nvSpPr>
        <p:spPr bwMode="auto">
          <a:xfrm>
            <a:off x="6934200" y="53467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8" name="Text Box 124"/>
          <p:cNvSpPr txBox="1">
            <a:spLocks noChangeArrowheads="1"/>
          </p:cNvSpPr>
          <p:nvPr/>
        </p:nvSpPr>
        <p:spPr bwMode="auto">
          <a:xfrm>
            <a:off x="6934200" y="52847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x5a8c34</a:t>
            </a:r>
          </a:p>
        </p:txBody>
      </p:sp>
      <p:sp>
        <p:nvSpPr>
          <p:cNvPr id="31872" name="Rectangle 128"/>
          <p:cNvSpPr>
            <a:spLocks noChangeArrowheads="1"/>
          </p:cNvSpPr>
          <p:nvPr/>
        </p:nvSpPr>
        <p:spPr bwMode="auto">
          <a:xfrm>
            <a:off x="6934200" y="48133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3" name="Text Box 129"/>
          <p:cNvSpPr txBox="1">
            <a:spLocks noChangeArrowheads="1"/>
          </p:cNvSpPr>
          <p:nvPr/>
        </p:nvSpPr>
        <p:spPr bwMode="auto">
          <a:xfrm>
            <a:off x="6934200" y="47371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x84a21c</a:t>
            </a:r>
          </a:p>
        </p:txBody>
      </p:sp>
      <p:grpSp>
        <p:nvGrpSpPr>
          <p:cNvPr id="3" name="Group 126"/>
          <p:cNvGrpSpPr/>
          <p:nvPr/>
        </p:nvGrpSpPr>
        <p:grpSpPr>
          <a:xfrm>
            <a:off x="6903720" y="5289296"/>
            <a:ext cx="1097280" cy="369332"/>
            <a:chOff x="6675120" y="5428996"/>
            <a:chExt cx="1097280" cy="369332"/>
          </a:xfrm>
        </p:grpSpPr>
        <p:sp>
          <p:nvSpPr>
            <p:cNvPr id="165" name="Rectangle 123"/>
            <p:cNvSpPr>
              <a:spLocks noChangeArrowheads="1"/>
            </p:cNvSpPr>
            <p:nvPr/>
          </p:nvSpPr>
          <p:spPr bwMode="auto">
            <a:xfrm>
              <a:off x="6705600" y="54864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24"/>
            <p:cNvSpPr txBox="1">
              <a:spLocks noChangeArrowheads="1"/>
            </p:cNvSpPr>
            <p:nvPr/>
          </p:nvSpPr>
          <p:spPr bwMode="auto">
            <a:xfrm>
              <a:off x="6675120" y="5428996"/>
              <a:ext cx="10972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x578b34</a:t>
              </a:r>
              <a:endParaRPr lang="en-US" dirty="0">
                <a:latin typeface="Garamond" pitchFamily="18" charset="0"/>
              </a:endParaRPr>
            </a:p>
          </p:txBody>
        </p:sp>
      </p:grpSp>
      <p:grpSp>
        <p:nvGrpSpPr>
          <p:cNvPr id="4" name="Group 123"/>
          <p:cNvGrpSpPr/>
          <p:nvPr/>
        </p:nvGrpSpPr>
        <p:grpSpPr>
          <a:xfrm>
            <a:off x="6908800" y="4215892"/>
            <a:ext cx="1016000" cy="369332"/>
            <a:chOff x="6756400" y="5346192"/>
            <a:chExt cx="1016000" cy="369332"/>
          </a:xfrm>
        </p:grpSpPr>
        <p:sp>
          <p:nvSpPr>
            <p:cNvPr id="168" name="Rectangle 123"/>
            <p:cNvSpPr>
              <a:spLocks noChangeArrowheads="1"/>
            </p:cNvSpPr>
            <p:nvPr/>
          </p:nvSpPr>
          <p:spPr bwMode="auto">
            <a:xfrm>
              <a:off x="6781800" y="54102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Text Box 124"/>
            <p:cNvSpPr txBox="1">
              <a:spLocks noChangeArrowheads="1"/>
            </p:cNvSpPr>
            <p:nvPr/>
          </p:nvSpPr>
          <p:spPr bwMode="auto">
            <a:xfrm>
              <a:off x="6756400" y="5346192"/>
              <a:ext cx="101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x638e54</a:t>
              </a:r>
              <a:endParaRPr lang="en-US" dirty="0">
                <a:latin typeface="Garamond" pitchFamily="18" charset="0"/>
              </a:endParaRPr>
            </a:p>
          </p:txBody>
        </p:sp>
      </p:grpSp>
      <p:grpSp>
        <p:nvGrpSpPr>
          <p:cNvPr id="5" name="Group 134"/>
          <p:cNvGrpSpPr/>
          <p:nvPr/>
        </p:nvGrpSpPr>
        <p:grpSpPr>
          <a:xfrm>
            <a:off x="6896100" y="4746244"/>
            <a:ext cx="1066800" cy="369332"/>
            <a:chOff x="8039100" y="6488668"/>
            <a:chExt cx="1066800" cy="369332"/>
          </a:xfrm>
        </p:grpSpPr>
        <p:sp>
          <p:nvSpPr>
            <p:cNvPr id="172" name="Rectangle 123"/>
            <p:cNvSpPr>
              <a:spLocks noChangeArrowheads="1"/>
            </p:cNvSpPr>
            <p:nvPr/>
          </p:nvSpPr>
          <p:spPr bwMode="auto">
            <a:xfrm>
              <a:off x="8077200" y="65532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Text Box 124"/>
            <p:cNvSpPr txBox="1">
              <a:spLocks noChangeArrowheads="1"/>
            </p:cNvSpPr>
            <p:nvPr/>
          </p:nvSpPr>
          <p:spPr bwMode="auto">
            <a:xfrm>
              <a:off x="8039100" y="6488668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x122eb4</a:t>
              </a:r>
              <a:endParaRPr lang="en-US" dirty="0">
                <a:latin typeface="Garamond" pitchFamily="18" charset="0"/>
              </a:endParaRPr>
            </a:p>
          </p:txBody>
        </p:sp>
      </p:grpSp>
      <p:grpSp>
        <p:nvGrpSpPr>
          <p:cNvPr id="6" name="Group 130"/>
          <p:cNvGrpSpPr/>
          <p:nvPr/>
        </p:nvGrpSpPr>
        <p:grpSpPr>
          <a:xfrm>
            <a:off x="6896100" y="3685520"/>
            <a:ext cx="1028700" cy="369332"/>
            <a:chOff x="8191500" y="5577820"/>
            <a:chExt cx="1028700" cy="369332"/>
          </a:xfrm>
        </p:grpSpPr>
        <p:sp>
          <p:nvSpPr>
            <p:cNvPr id="170" name="Rectangle 123"/>
            <p:cNvSpPr>
              <a:spLocks noChangeArrowheads="1"/>
            </p:cNvSpPr>
            <p:nvPr/>
          </p:nvSpPr>
          <p:spPr bwMode="auto">
            <a:xfrm>
              <a:off x="8229600" y="56388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DEF5FA"/>
                </a:solidFill>
              </a:endParaRPr>
            </a:p>
          </p:txBody>
        </p:sp>
        <p:sp>
          <p:nvSpPr>
            <p:cNvPr id="174" name="Text Box 124"/>
            <p:cNvSpPr txBox="1">
              <a:spLocks noChangeArrowheads="1"/>
            </p:cNvSpPr>
            <p:nvPr/>
          </p:nvSpPr>
          <p:spPr bwMode="auto">
            <a:xfrm>
              <a:off x="8191500" y="5577820"/>
              <a:ext cx="1028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x9eab81</a:t>
              </a:r>
              <a:endParaRPr lang="en-US" dirty="0">
                <a:latin typeface="Garamond" pitchFamily="18" charset="0"/>
              </a:endParaRPr>
            </a:p>
          </p:txBody>
        </p:sp>
      </p:grpSp>
      <p:sp>
        <p:nvSpPr>
          <p:cNvPr id="211" name="Text Box 84"/>
          <p:cNvSpPr txBox="1">
            <a:spLocks noChangeArrowheads="1"/>
          </p:cNvSpPr>
          <p:nvPr/>
        </p:nvSpPr>
        <p:spPr bwMode="auto">
          <a:xfrm>
            <a:off x="1511300" y="3136900"/>
            <a:ext cx="3162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cdb_sum</a:t>
            </a: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(col3) FROM table1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202" name="Text Box 193"/>
          <p:cNvSpPr txBox="1">
            <a:spLocks noChangeArrowheads="1"/>
          </p:cNvSpPr>
          <p:nvPr/>
        </p:nvSpPr>
        <p:spPr bwMode="auto">
          <a:xfrm>
            <a:off x="2015067" y="5880100"/>
            <a:ext cx="423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1752600" y="5422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123"/>
          <p:cNvSpPr>
            <a:spLocks noChangeArrowheads="1"/>
          </p:cNvSpPr>
          <p:nvPr/>
        </p:nvSpPr>
        <p:spPr bwMode="auto">
          <a:xfrm>
            <a:off x="1828800" y="5422900"/>
            <a:ext cx="838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Text Box 124"/>
          <p:cNvSpPr txBox="1">
            <a:spLocks noChangeArrowheads="1"/>
          </p:cNvSpPr>
          <p:nvPr/>
        </p:nvSpPr>
        <p:spPr bwMode="auto">
          <a:xfrm>
            <a:off x="1804416" y="5358368"/>
            <a:ext cx="938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Garamond" pitchFamily="18" charset="0"/>
              </a:rPr>
              <a:t>x72295a</a:t>
            </a:r>
            <a:endParaRPr lang="en-US" dirty="0">
              <a:latin typeface="Garamond" pitchFamily="18" charset="0"/>
            </a:endParaRPr>
          </a:p>
        </p:txBody>
      </p:sp>
      <p:cxnSp>
        <p:nvCxnSpPr>
          <p:cNvPr id="218" name="Straight Arrow Connector 217"/>
          <p:cNvCxnSpPr/>
          <p:nvPr/>
        </p:nvCxnSpPr>
        <p:spPr>
          <a:xfrm>
            <a:off x="1447800" y="3822700"/>
            <a:ext cx="2971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 Box 36"/>
          <p:cNvSpPr txBox="1">
            <a:spLocks noChangeArrowheads="1"/>
          </p:cNvSpPr>
          <p:nvPr/>
        </p:nvSpPr>
        <p:spPr bwMode="auto">
          <a:xfrm>
            <a:off x="6781800" y="32004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col3/salary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8534400" y="37465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458200" y="42616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458200" y="48249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8458200" y="53583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10" name="Left Brace 109"/>
          <p:cNvSpPr/>
          <p:nvPr/>
        </p:nvSpPr>
        <p:spPr>
          <a:xfrm>
            <a:off x="8305800" y="3670300"/>
            <a:ext cx="3048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 Box 84"/>
          <p:cNvSpPr txBox="1">
            <a:spLocks noChangeArrowheads="1"/>
          </p:cNvSpPr>
          <p:nvPr/>
        </p:nvSpPr>
        <p:spPr bwMode="auto">
          <a:xfrm>
            <a:off x="76199" y="1929408"/>
            <a:ext cx="41427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sqrt</a:t>
            </a: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(sum(salary))</a:t>
            </a:r>
            <a:br>
              <a:rPr lang="en-US" sz="2000" dirty="0" smtClean="0">
                <a:latin typeface="Arial"/>
                <a:ea typeface="Arial Unicode MS" pitchFamily="34" charset="-128"/>
                <a:cs typeface="Arial"/>
              </a:rPr>
            </a:b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FROM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emp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191090" y="1854200"/>
            <a:ext cx="2194906" cy="572294"/>
          </a:xfrm>
          <a:prstGeom prst="ellipse">
            <a:avLst/>
          </a:prstGeom>
          <a:noFill/>
          <a:ln w="38100" cap="flat" cmpd="sng" algn="ctr">
            <a:solidFill>
              <a:srgbClr val="DA1F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914400" y="6488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4" name="Left Brace 83"/>
          <p:cNvSpPr/>
          <p:nvPr/>
        </p:nvSpPr>
        <p:spPr>
          <a:xfrm flipH="1">
            <a:off x="1498599" y="5378966"/>
            <a:ext cx="228600" cy="4572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88999" y="53906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1060</a:t>
            </a:r>
            <a:endParaRPr lang="en-US" dirty="0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673894" y="2856706"/>
            <a:ext cx="5334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61223" y="1466336"/>
            <a:ext cx="0" cy="4386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67473" y="941171"/>
            <a:ext cx="1612900" cy="52516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8572" y="941171"/>
            <a:ext cx="179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Application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68300" y="3136900"/>
            <a:ext cx="1092200" cy="103482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4248" y="3108541"/>
            <a:ext cx="134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Proxy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78456" y="3373409"/>
            <a:ext cx="471888" cy="901758"/>
          </a:xfrm>
          <a:prstGeom prst="rect">
            <a:avLst/>
          </a:prstGeom>
        </p:spPr>
      </p:pic>
      <p:sp>
        <p:nvSpPr>
          <p:cNvPr id="70" name="Line 140"/>
          <p:cNvSpPr>
            <a:spLocks noChangeShapeType="1"/>
          </p:cNvSpPr>
          <p:nvPr/>
        </p:nvSpPr>
        <p:spPr bwMode="auto">
          <a:xfrm>
            <a:off x="724227" y="4203700"/>
            <a:ext cx="0" cy="167640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724227" y="5880100"/>
            <a:ext cx="3399575" cy="1"/>
          </a:xfrm>
          <a:prstGeom prst="line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Line 140"/>
          <p:cNvSpPr>
            <a:spLocks noChangeShapeType="1"/>
          </p:cNvSpPr>
          <p:nvPr/>
        </p:nvSpPr>
        <p:spPr bwMode="auto">
          <a:xfrm>
            <a:off x="715224" y="1466336"/>
            <a:ext cx="0" cy="167640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8572" y="267671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32.55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0724" name="Rectangle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  <a:ln>
            <a:noFill/>
          </a:ln>
        </p:spPr>
        <p:txBody>
          <a:bodyPr>
            <a:noAutofit/>
          </a:bodyPr>
          <a:lstStyle/>
          <a:p>
            <a:pPr marL="623888" indent="-514350"/>
            <a:r>
              <a:rPr lang="en-US" dirty="0" smtClean="0">
                <a:latin typeface="Arial"/>
                <a:cs typeface="Arial"/>
              </a:rPr>
              <a:t>Compute on encrypted data at the server</a:t>
            </a:r>
          </a:p>
          <a:p>
            <a:pPr marL="1023938" lvl="1" indent="-514350"/>
            <a:r>
              <a:rPr lang="en-US" sz="2400" dirty="0" smtClean="0">
                <a:latin typeface="Arial"/>
                <a:cs typeface="Arial"/>
              </a:rPr>
              <a:t>Use SQL-aware set of efficient encryption schemes</a:t>
            </a:r>
          </a:p>
          <a:p>
            <a:pPr marL="1023938" lvl="1" indent="-514350"/>
            <a:r>
              <a:rPr lang="en-US" sz="2400" dirty="0" smtClean="0">
                <a:latin typeface="Arial"/>
                <a:cs typeface="Arial"/>
              </a:rPr>
              <a:t>Adjust </a:t>
            </a:r>
            <a:r>
              <a:rPr lang="en-US" sz="2400" dirty="0">
                <a:latin typeface="Arial"/>
                <a:cs typeface="Arial"/>
              </a:rPr>
              <a:t>encryption of data based on </a:t>
            </a:r>
            <a:r>
              <a:rPr lang="en-US" sz="2400" dirty="0" smtClean="0">
                <a:latin typeface="Arial"/>
                <a:cs typeface="Arial"/>
              </a:rPr>
              <a:t>queries</a:t>
            </a:r>
          </a:p>
          <a:p>
            <a:pPr marL="1023938" lvl="1" indent="-514350"/>
            <a:endParaRPr lang="en-US" sz="2400" dirty="0" smtClean="0">
              <a:latin typeface="Arial"/>
              <a:cs typeface="Arial"/>
            </a:endParaRPr>
          </a:p>
          <a:p>
            <a:pPr marL="623888" indent="-514350"/>
            <a:r>
              <a:rPr lang="en-US" dirty="0" smtClean="0">
                <a:latin typeface="Arial"/>
                <a:cs typeface="Arial"/>
              </a:rPr>
              <a:t>Compute on decrypted data at the proxy</a:t>
            </a:r>
          </a:p>
          <a:p>
            <a:pPr marL="1023938" lvl="1" indent="-514350"/>
            <a:r>
              <a:rPr lang="en-US" sz="2400" dirty="0" smtClean="0">
                <a:latin typeface="Arial"/>
                <a:cs typeface="Arial"/>
              </a:rPr>
              <a:t>Can decrypt </a:t>
            </a:r>
            <a:r>
              <a:rPr lang="en-US" sz="2400" dirty="0" smtClean="0">
                <a:latin typeface="Arial"/>
                <a:cs typeface="Arial"/>
                <a:sym typeface="Wingdings" panose="05000000000000000000" pitchFamily="2" charset="2"/>
              </a:rPr>
              <a:t> can perform any computation</a:t>
            </a:r>
          </a:p>
          <a:p>
            <a:pPr marL="1023938" lvl="1" indent="-514350"/>
            <a:r>
              <a:rPr lang="en-US" sz="2400" dirty="0" smtClean="0">
                <a:latin typeface="Arial"/>
                <a:cs typeface="Arial"/>
                <a:sym typeface="Wingdings" panose="05000000000000000000" pitchFamily="2" charset="2"/>
              </a:rPr>
              <a:t>Choose optimal split to reduce bandwidth, proxy load</a:t>
            </a:r>
            <a:endParaRPr lang="en-US" sz="2400" dirty="0" smtClean="0"/>
          </a:p>
        </p:txBody>
      </p:sp>
      <p:sp>
        <p:nvSpPr>
          <p:cNvPr id="4" name="Rectangle 15"/>
          <p:cNvSpPr>
            <a:spLocks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41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609600" y="2982118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9538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538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51100" y="608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689100" y="3862876"/>
            <a:ext cx="5029200" cy="475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cs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89100" y="2923032"/>
            <a:ext cx="5029200" cy="5821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cs typeface="Calibri"/>
            </a:endParaRPr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610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effectLst/>
              </a:rPr>
              <a:t>SQL-aware </a:t>
            </a:r>
            <a:r>
              <a:rPr lang="en-US" dirty="0"/>
              <a:t>e</a:t>
            </a:r>
            <a:r>
              <a:rPr lang="en-US" dirty="0" smtClean="0">
                <a:effectLst/>
              </a:rPr>
              <a:t>ncryption schemes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794500" y="3505200"/>
            <a:ext cx="187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cs typeface="Calibri"/>
              </a:rPr>
              <a:t>e.g., =</a:t>
            </a:r>
            <a:r>
              <a:rPr lang="en-US" sz="2000" dirty="0">
                <a:cs typeface="Calibri"/>
              </a:rPr>
              <a:t>, !=,</a:t>
            </a:r>
            <a:r>
              <a:rPr lang="en-US" sz="2000" dirty="0" smtClean="0">
                <a:cs typeface="Calibri"/>
              </a:rPr>
              <a:t> IN, GROUP </a:t>
            </a:r>
            <a:r>
              <a:rPr lang="en-US" sz="2000" dirty="0">
                <a:cs typeface="Calibri"/>
              </a:rPr>
              <a:t>BY</a:t>
            </a:r>
            <a:r>
              <a:rPr lang="en-US" sz="2000" dirty="0" smtClean="0">
                <a:cs typeface="Calibri"/>
              </a:rPr>
              <a:t>, DISTINCT </a:t>
            </a:r>
            <a:endParaRPr lang="en-US" sz="2000" dirty="0"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9100" y="1143000"/>
            <a:ext cx="5029200" cy="533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5300" y="11684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cs typeface="Calibri"/>
              </a:rPr>
              <a:t>Scheme</a:t>
            </a:r>
            <a:endParaRPr lang="en-US" sz="2600" dirty="0">
              <a:solidFill>
                <a:srgbClr val="C00000"/>
              </a:solidFill>
              <a:cs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794000" y="1409700"/>
            <a:ext cx="5334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928394" y="1408906"/>
            <a:ext cx="5334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689100" y="1828007"/>
            <a:ext cx="5029200" cy="475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cs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41500" y="1822390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cs typeface="Calibri"/>
              </a:rPr>
              <a:t>  RND</a:t>
            </a:r>
            <a:endParaRPr lang="en-US" sz="2600" dirty="0">
              <a:solidFill>
                <a:srgbClr val="C00000"/>
              </a:solidFill>
              <a:cs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2823354" y="2066146"/>
            <a:ext cx="475487" cy="7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957351" y="2064955"/>
            <a:ext cx="4754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689100" y="2365871"/>
            <a:ext cx="5029200" cy="4754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cs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76400" y="234309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cs typeface="Calibri"/>
              </a:rPr>
              <a:t>   HOM</a:t>
            </a:r>
            <a:endParaRPr lang="en-US" sz="2600" dirty="0">
              <a:solidFill>
                <a:srgbClr val="C00000"/>
              </a:solidFill>
              <a:cs typeface="Calibri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2823354" y="2604011"/>
            <a:ext cx="475487" cy="7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957351" y="2602820"/>
            <a:ext cx="475487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65300" y="3829807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cs typeface="Calibri"/>
              </a:rPr>
              <a:t>   DET</a:t>
            </a:r>
            <a:endParaRPr lang="en-US" sz="2600" dirty="0">
              <a:solidFill>
                <a:srgbClr val="C00000"/>
              </a:solidFill>
              <a:cs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2823354" y="4105259"/>
            <a:ext cx="475487" cy="79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689100" y="4418807"/>
            <a:ext cx="5029200" cy="572294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cs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689100" y="2959100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cs typeface="Calibri"/>
              </a:rPr>
              <a:t> SEARCH</a:t>
            </a:r>
            <a:endParaRPr lang="en-US" sz="2600" dirty="0">
              <a:solidFill>
                <a:srgbClr val="C00000"/>
              </a:solidFill>
              <a:cs typeface="Calibri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061495" y="4419600"/>
            <a:ext cx="1" cy="57150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192711" y="4418806"/>
            <a:ext cx="3178" cy="57229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65300" y="4434840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cs typeface="Calibri"/>
              </a:rPr>
              <a:t>  JOIN</a:t>
            </a:r>
            <a:endParaRPr lang="en-US" sz="2600" dirty="0">
              <a:solidFill>
                <a:srgbClr val="C00000"/>
              </a:solidFill>
              <a:cs typeface="Calibri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3059906" y="2935621"/>
            <a:ext cx="1589" cy="56958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194301" y="2916938"/>
            <a:ext cx="1" cy="58826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689100" y="5337449"/>
            <a:ext cx="5029200" cy="75855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>
              <a:cs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93900" y="5435600"/>
            <a:ext cx="121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cs typeface="Calibri"/>
              </a:rPr>
              <a:t>OPE</a:t>
            </a:r>
            <a:endParaRPr lang="en-US" sz="26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9400" y="1146314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C8"/>
                </a:solidFill>
                <a:cs typeface="Calibri"/>
              </a:rPr>
              <a:t>Function</a:t>
            </a:r>
            <a:endParaRPr lang="en-US" sz="2600" dirty="0">
              <a:solidFill>
                <a:srgbClr val="0000C8"/>
              </a:solidFill>
              <a:cs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94300" y="1828800"/>
            <a:ext cx="226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C8"/>
                </a:solidFill>
                <a:cs typeface="Calibri"/>
              </a:rPr>
              <a:t>d</a:t>
            </a:r>
            <a:r>
              <a:rPr lang="en-US" sz="2200" dirty="0" smtClean="0">
                <a:solidFill>
                  <a:srgbClr val="0000C8"/>
                </a:solidFill>
                <a:cs typeface="Calibri"/>
              </a:rPr>
              <a:t>ata moving</a:t>
            </a:r>
            <a:endParaRPr lang="en-US" sz="2200" dirty="0">
              <a:solidFill>
                <a:srgbClr val="0000C8"/>
              </a:solidFill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57800" y="2349500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8"/>
                </a:solidFill>
                <a:cs typeface="Calibri"/>
              </a:rPr>
              <a:t>addition</a:t>
            </a:r>
            <a:endParaRPr lang="en-US" sz="2600" dirty="0">
              <a:solidFill>
                <a:srgbClr val="0000C8"/>
              </a:solidFill>
              <a:cs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46700" y="3816290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C8"/>
                </a:solidFill>
                <a:cs typeface="Calibri"/>
              </a:rPr>
              <a:t>equality</a:t>
            </a:r>
            <a:endParaRPr lang="en-US" sz="2600" dirty="0">
              <a:solidFill>
                <a:srgbClr val="0000C8"/>
              </a:solidFill>
              <a:cs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1500" y="4419600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00C8"/>
                </a:solidFill>
                <a:cs typeface="Calibri"/>
              </a:rPr>
              <a:t>join</a:t>
            </a:r>
            <a:endParaRPr lang="en-US" sz="2600" dirty="0">
              <a:solidFill>
                <a:srgbClr val="0000C8"/>
              </a:solidFill>
              <a:cs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72100" y="2889190"/>
            <a:ext cx="1358900" cy="69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2600" dirty="0" smtClean="0">
                <a:solidFill>
                  <a:srgbClr val="0000C8"/>
                </a:solidFill>
                <a:cs typeface="Calibri"/>
              </a:rPr>
              <a:t>word search</a:t>
            </a:r>
            <a:endParaRPr lang="en-US" sz="2600" dirty="0">
              <a:solidFill>
                <a:srgbClr val="0000C8"/>
              </a:solidFill>
              <a:cs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22900" y="546729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C8"/>
                </a:solidFill>
                <a:cs typeface="Calibri"/>
              </a:rPr>
              <a:t>order</a:t>
            </a:r>
            <a:endParaRPr lang="en-US" sz="2600" dirty="0">
              <a:solidFill>
                <a:srgbClr val="0000C8"/>
              </a:solidFill>
              <a:cs typeface="Calibri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2682218" y="5716725"/>
            <a:ext cx="757760" cy="79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36899" y="1161990"/>
            <a:ext cx="20589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cs typeface="Calibri"/>
              </a:rPr>
              <a:t>Construction</a:t>
            </a:r>
            <a:endParaRPr lang="en-US" sz="2600" dirty="0"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1809690"/>
            <a:ext cx="1905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cs typeface="Calibri"/>
              </a:rPr>
              <a:t>AES in UFE</a:t>
            </a:r>
            <a:endParaRPr lang="en-US" sz="2600" dirty="0"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65500" y="3874317"/>
            <a:ext cx="198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cs typeface="Calibri"/>
              </a:rPr>
              <a:t>AES in CMC</a:t>
            </a:r>
            <a:endParaRPr lang="en-US" sz="2600" dirty="0">
              <a:cs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70300" y="2362200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cs typeface="Calibri"/>
              </a:rPr>
              <a:t>Paillier</a:t>
            </a:r>
            <a:endParaRPr lang="en-US" sz="2600" dirty="0"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454400" y="4388104"/>
            <a:ext cx="1485900" cy="6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600" dirty="0" smtClean="0">
                <a:solidFill>
                  <a:schemeClr val="accent6"/>
                </a:solidFill>
                <a:cs typeface="Calibri"/>
              </a:rPr>
              <a:t>our new scheme </a:t>
            </a:r>
            <a:endParaRPr lang="en-US" sz="2600" dirty="0">
              <a:solidFill>
                <a:schemeClr val="accent6"/>
              </a:solidFill>
              <a:cs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24200" y="2946400"/>
            <a:ext cx="2146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cs typeface="Calibri"/>
              </a:rPr>
              <a:t>Song et al.,‘00</a:t>
            </a:r>
            <a:endParaRPr lang="en-US" sz="2600" dirty="0">
              <a:cs typeface="Calibri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 rot="16200000" flipH="1">
            <a:off x="4957351" y="4092978"/>
            <a:ext cx="475487" cy="15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4812506" y="5714205"/>
            <a:ext cx="761999" cy="158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Left Brace 129"/>
          <p:cNvSpPr/>
          <p:nvPr/>
        </p:nvSpPr>
        <p:spPr>
          <a:xfrm>
            <a:off x="6718300" y="3581400"/>
            <a:ext cx="228600" cy="9906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dirty="0">
              <a:cs typeface="Calibri"/>
            </a:endParaRPr>
          </a:p>
        </p:txBody>
      </p:sp>
      <p:sp>
        <p:nvSpPr>
          <p:cNvPr id="132" name="Left Brace 131"/>
          <p:cNvSpPr/>
          <p:nvPr/>
        </p:nvSpPr>
        <p:spPr>
          <a:xfrm>
            <a:off x="6718300" y="5181599"/>
            <a:ext cx="228600" cy="122183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cs typeface="Calibri"/>
            </a:endParaRPr>
          </a:p>
        </p:txBody>
      </p:sp>
      <p:sp>
        <p:nvSpPr>
          <p:cNvPr id="133" name="Text Box 27"/>
          <p:cNvSpPr txBox="1">
            <a:spLocks noChangeArrowheads="1"/>
          </p:cNvSpPr>
          <p:nvPr/>
        </p:nvSpPr>
        <p:spPr bwMode="auto">
          <a:xfrm>
            <a:off x="6807200" y="5092700"/>
            <a:ext cx="2438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cs typeface="Calibri"/>
              </a:rPr>
              <a:t>e.g., &gt;</a:t>
            </a:r>
            <a:r>
              <a:rPr lang="en-US" sz="2000" dirty="0">
                <a:cs typeface="Calibri"/>
              </a:rPr>
              <a:t>, &lt;, ORDER BY, </a:t>
            </a:r>
            <a:r>
              <a:rPr lang="en-US" sz="2000" dirty="0" smtClean="0">
                <a:cs typeface="Calibri"/>
              </a:rPr>
              <a:t>ASC, DESC, MAX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smtClean="0">
                <a:cs typeface="Calibri"/>
              </a:rPr>
              <a:t>MIN, GREATEST,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smtClean="0">
                <a:cs typeface="Calibri"/>
              </a:rPr>
              <a:t>LEAST</a:t>
            </a:r>
          </a:p>
        </p:txBody>
      </p:sp>
      <p:sp>
        <p:nvSpPr>
          <p:cNvPr id="134" name="Text Box 25"/>
          <p:cNvSpPr txBox="1">
            <a:spLocks noChangeArrowheads="1"/>
          </p:cNvSpPr>
          <p:nvPr/>
        </p:nvSpPr>
        <p:spPr bwMode="auto">
          <a:xfrm>
            <a:off x="6794500" y="295269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cs typeface="Calibri"/>
              </a:rPr>
              <a:t>restricted ILIKE</a:t>
            </a:r>
            <a:endParaRPr lang="en-US" sz="2000" dirty="0">
              <a:cs typeface="Calibri"/>
            </a:endParaRPr>
          </a:p>
        </p:txBody>
      </p:sp>
      <p:sp>
        <p:nvSpPr>
          <p:cNvPr id="135" name="Left Brace 134"/>
          <p:cNvSpPr/>
          <p:nvPr/>
        </p:nvSpPr>
        <p:spPr>
          <a:xfrm>
            <a:off x="6718300" y="2895600"/>
            <a:ext cx="152400" cy="533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00" dirty="0">
              <a:cs typeface="Calibri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6794500" y="241929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cs typeface="Calibri"/>
              </a:rPr>
              <a:t>e.g., SUM, + </a:t>
            </a:r>
            <a:endParaRPr lang="en-US" sz="2000" dirty="0">
              <a:cs typeface="Calibri"/>
            </a:endParaRPr>
          </a:p>
        </p:txBody>
      </p:sp>
      <p:sp>
        <p:nvSpPr>
          <p:cNvPr id="67" name="Left Brace 66"/>
          <p:cNvSpPr/>
          <p:nvPr/>
        </p:nvSpPr>
        <p:spPr>
          <a:xfrm>
            <a:off x="6718300" y="2362200"/>
            <a:ext cx="152400" cy="533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00" dirty="0">
              <a:cs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57500" y="5523637"/>
            <a:ext cx="2514600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DA1F28"/>
                </a:solidFill>
                <a:cs typeface="Calibri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cs typeface="Calibri"/>
              </a:rPr>
              <a:t>our new scheme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6794500" y="1476514"/>
            <a:ext cx="2349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cs typeface="Calibri"/>
              </a:rPr>
              <a:t>e.g., SELECT, UPDATE, DELETE, INSERT, COUNT</a:t>
            </a:r>
            <a:endParaRPr lang="en-US" sz="2000" dirty="0">
              <a:cs typeface="Calibri"/>
            </a:endParaRPr>
          </a:p>
        </p:txBody>
      </p:sp>
      <p:sp>
        <p:nvSpPr>
          <p:cNvPr id="64" name="Left Brace 63"/>
          <p:cNvSpPr/>
          <p:nvPr/>
        </p:nvSpPr>
        <p:spPr>
          <a:xfrm>
            <a:off x="6718300" y="1635443"/>
            <a:ext cx="152400" cy="7267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600" dirty="0">
              <a:cs typeface="Calibri"/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1498600" y="1755914"/>
            <a:ext cx="177800" cy="1825486"/>
          </a:xfrm>
          <a:prstGeom prst="lef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72" name="Text Box 14"/>
          <p:cNvSpPr txBox="1">
            <a:spLocks noChangeArrowheads="1"/>
          </p:cNvSpPr>
          <p:nvPr/>
        </p:nvSpPr>
        <p:spPr bwMode="auto">
          <a:xfrm>
            <a:off x="-25400" y="3809535"/>
            <a:ext cx="1511300" cy="94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  <a:spcBef>
                <a:spcPct val="50000"/>
              </a:spcBef>
            </a:pPr>
            <a:r>
              <a:rPr lang="en-US" sz="2200" dirty="0">
                <a:cs typeface="Calibri"/>
              </a:rPr>
              <a:t>r</a:t>
            </a:r>
            <a:r>
              <a:rPr lang="en-US" sz="2200" dirty="0" smtClean="0">
                <a:cs typeface="Calibri"/>
              </a:rPr>
              <a:t>eveals only repeat pattern</a:t>
            </a:r>
            <a:endParaRPr lang="en-US" sz="2200" dirty="0">
              <a:cs typeface="Calibri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6700" y="11430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cs typeface="Calibri"/>
              </a:rPr>
              <a:t>Security</a:t>
            </a:r>
            <a:endParaRPr lang="en-US" sz="2600" dirty="0">
              <a:solidFill>
                <a:srgbClr val="C00000"/>
              </a:solidFill>
              <a:cs typeface="Calibri"/>
            </a:endParaRPr>
          </a:p>
        </p:txBody>
      </p:sp>
      <p:sp>
        <p:nvSpPr>
          <p:cNvPr id="78" name="Left Brace 77"/>
          <p:cNvSpPr/>
          <p:nvPr/>
        </p:nvSpPr>
        <p:spPr>
          <a:xfrm>
            <a:off x="1403350" y="3797301"/>
            <a:ext cx="342900" cy="1244600"/>
          </a:xfrm>
          <a:prstGeom prst="lef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146050" y="5320956"/>
            <a:ext cx="1270000" cy="94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  <a:spcBef>
                <a:spcPct val="50000"/>
              </a:spcBef>
            </a:pPr>
            <a:r>
              <a:rPr lang="en-US" sz="2200" dirty="0">
                <a:cs typeface="Calibri"/>
              </a:rPr>
              <a:t>r</a:t>
            </a:r>
            <a:r>
              <a:rPr lang="en-US" sz="2200" dirty="0" smtClean="0">
                <a:cs typeface="Calibri"/>
              </a:rPr>
              <a:t>eveals only order</a:t>
            </a:r>
            <a:endParaRPr lang="en-US" sz="2200" dirty="0">
              <a:cs typeface="Calibri"/>
            </a:endParaRPr>
          </a:p>
        </p:txBody>
      </p:sp>
      <p:sp>
        <p:nvSpPr>
          <p:cNvPr id="80" name="Left Brace 79"/>
          <p:cNvSpPr/>
          <p:nvPr/>
        </p:nvSpPr>
        <p:spPr>
          <a:xfrm>
            <a:off x="1384300" y="5251166"/>
            <a:ext cx="342900" cy="898483"/>
          </a:xfrm>
          <a:prstGeom prst="lef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81" name="Text Box 14"/>
          <p:cNvSpPr txBox="1">
            <a:spLocks noChangeArrowheads="1"/>
          </p:cNvSpPr>
          <p:nvPr/>
        </p:nvSpPr>
        <p:spPr bwMode="auto">
          <a:xfrm>
            <a:off x="-215900" y="2289433"/>
            <a:ext cx="1727200" cy="66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  <a:spcBef>
                <a:spcPct val="50000"/>
              </a:spcBef>
            </a:pPr>
            <a:r>
              <a:rPr lang="en-US" sz="2200" dirty="0" smtClean="0">
                <a:cs typeface="Calibri"/>
              </a:rPr>
              <a:t>≈ semantic security</a:t>
            </a:r>
            <a:endParaRPr lang="en-US" sz="2200" dirty="0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4500" y="1143000"/>
            <a:ext cx="189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SQL operations: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847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 animBg="1"/>
      <p:bldP spid="37913" grpId="0"/>
      <p:bldP spid="35" grpId="0" animBg="1"/>
      <p:bldP spid="36" grpId="0"/>
      <p:bldP spid="42" grpId="0"/>
      <p:bldP spid="47" grpId="0" animBg="1"/>
      <p:bldP spid="48" grpId="0"/>
      <p:bldP spid="54" grpId="0"/>
      <p:bldP spid="59" grpId="0" animBg="1"/>
      <p:bldP spid="60" grpId="0"/>
      <p:bldP spid="37" grpId="0"/>
      <p:bldP spid="43" grpId="0"/>
      <p:bldP spid="49" grpId="0"/>
      <p:bldP spid="55" grpId="0"/>
      <p:bldP spid="61" grpId="0"/>
      <p:bldP spid="38" grpId="0"/>
      <p:bldP spid="44" grpId="0"/>
      <p:bldP spid="50" grpId="0"/>
      <p:bldP spid="56" grpId="0"/>
      <p:bldP spid="130" grpId="0" animBg="1"/>
      <p:bldP spid="132" grpId="0" animBg="1"/>
      <p:bldP spid="133" grpId="0"/>
      <p:bldP spid="134" grpId="0"/>
      <p:bldP spid="135" grpId="0" animBg="1"/>
      <p:bldP spid="66" grpId="0"/>
      <p:bldP spid="67" grpId="0" animBg="1"/>
      <p:bldP spid="75" grpId="0"/>
      <p:bldP spid="3" grpId="0" animBg="1"/>
      <p:bldP spid="72" grpId="0"/>
      <p:bldP spid="77" grpId="0"/>
      <p:bldP spid="78" grpId="0" animBg="1"/>
      <p:bldP spid="79" grpId="0"/>
      <p:bldP spid="80" grpId="0" animBg="1"/>
      <p:bldP spid="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5" descr="on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700" y="773856"/>
            <a:ext cx="4563724" cy="512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AutoShape 17"/>
          <p:cNvSpPr>
            <a:spLocks noChangeArrowheads="1"/>
          </p:cNvSpPr>
          <p:nvPr/>
        </p:nvSpPr>
        <p:spPr bwMode="auto">
          <a:xfrm>
            <a:off x="1866900" y="2387600"/>
            <a:ext cx="2628900" cy="23638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8"/>
          <p:cNvSpPr>
            <a:spLocks noChangeArrowheads="1"/>
          </p:cNvSpPr>
          <p:nvPr/>
        </p:nvSpPr>
        <p:spPr bwMode="auto">
          <a:xfrm>
            <a:off x="2197100" y="2859088"/>
            <a:ext cx="1968500" cy="17256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9"/>
          <p:cNvSpPr>
            <a:spLocks noChangeArrowheads="1"/>
          </p:cNvSpPr>
          <p:nvPr/>
        </p:nvSpPr>
        <p:spPr bwMode="auto">
          <a:xfrm>
            <a:off x="2311399" y="3316287"/>
            <a:ext cx="1712914" cy="1143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2451101" y="3773488"/>
            <a:ext cx="1358900" cy="544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21"/>
          <p:cNvSpPr txBox="1">
            <a:spLocks noChangeArrowheads="1"/>
          </p:cNvSpPr>
          <p:nvPr/>
        </p:nvSpPr>
        <p:spPr bwMode="auto">
          <a:xfrm>
            <a:off x="2587626" y="3786188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  value</a:t>
            </a:r>
            <a:endParaRPr lang="en-US" sz="2400" dirty="0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2587626" y="3303588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   OPE</a:t>
            </a:r>
            <a:endParaRPr lang="en-US" sz="2400" dirty="0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2805113" y="2859088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DET</a:t>
            </a:r>
            <a:endParaRPr lang="en-US" sz="2400" dirty="0"/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2805113" y="2376488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RND</a:t>
            </a:r>
          </a:p>
        </p:txBody>
      </p:sp>
      <p:sp>
        <p:nvSpPr>
          <p:cNvPr id="5" name="Down Arrow 4"/>
          <p:cNvSpPr/>
          <p:nvPr/>
        </p:nvSpPr>
        <p:spPr bwMode="auto">
          <a:xfrm>
            <a:off x="5765800" y="1905000"/>
            <a:ext cx="292100" cy="2885163"/>
          </a:xfrm>
          <a:prstGeom prst="downArrow">
            <a:avLst>
              <a:gd name="adj1" fmla="val 50000"/>
              <a:gd name="adj2" fmla="val 263203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 bwMode="auto">
          <a:xfrm flipH="1" flipV="1">
            <a:off x="6921500" y="1904999"/>
            <a:ext cx="342900" cy="3200400"/>
          </a:xfrm>
          <a:prstGeom prst="downArrow">
            <a:avLst>
              <a:gd name="adj1" fmla="val 50000"/>
              <a:gd name="adj2" fmla="val 20394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22624" y="4292600"/>
            <a:ext cx="67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4673600" y="4751456"/>
            <a:ext cx="22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functionality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7177712" y="1585724"/>
            <a:ext cx="67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51" name="TextBox 50"/>
          <p:cNvSpPr txBox="1"/>
          <p:nvPr/>
        </p:nvSpPr>
        <p:spPr>
          <a:xfrm>
            <a:off x="6477286" y="1295586"/>
            <a:ext cx="223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security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28700" y="5727700"/>
            <a:ext cx="7658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Adjust encryption: strip off layer of the onion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4"/>
            <a:ext cx="8229600" cy="1143000"/>
          </a:xfrm>
        </p:spPr>
        <p:txBody>
          <a:bodyPr/>
          <a:lstStyle/>
          <a:p>
            <a:r>
              <a:rPr lang="en-US" dirty="0" smtClean="0"/>
              <a:t>Onion of encryptions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1" animBg="1"/>
      <p:bldP spid="37" grpId="1" animBg="1"/>
      <p:bldP spid="40" grpId="1"/>
      <p:bldP spid="41" grpId="1"/>
      <p:bldP spid="42" grpId="0"/>
      <p:bldP spid="42" grpId="1"/>
      <p:bldP spid="5" grpId="0" animBg="1"/>
      <p:bldP spid="46" grpId="0" animBg="1"/>
      <p:bldP spid="6" grpId="0"/>
      <p:bldP spid="49" grpId="0"/>
      <p:bldP spid="50" grpId="0"/>
      <p:bldP spid="51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CryptDB</a:t>
            </a:r>
            <a:r>
              <a:rPr lang="en-US" dirty="0"/>
              <a:t> </a:t>
            </a:r>
            <a:r>
              <a:rPr lang="en-US" dirty="0" smtClean="0"/>
              <a:t>works well in practice</a:t>
            </a:r>
            <a:endParaRPr lang="en-US" dirty="0"/>
          </a:p>
        </p:txBody>
      </p:sp>
      <p:sp>
        <p:nvSpPr>
          <p:cNvPr id="4" name="Rectangle 15"/>
          <p:cNvSpPr>
            <a:spLocks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4100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8" name="Rectangle 4"/>
          <p:cNvSpPr txBox="1">
            <a:spLocks/>
          </p:cNvSpPr>
          <p:nvPr/>
        </p:nvSpPr>
        <p:spPr>
          <a:xfrm>
            <a:off x="609600" y="2982118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9538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538"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0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51100" y="6083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6502"/>
          </a:xfrm>
        </p:spPr>
        <p:txBody>
          <a:bodyPr>
            <a:normAutofit/>
          </a:bodyPr>
          <a:lstStyle/>
          <a:p>
            <a:r>
              <a:rPr lang="en-US" dirty="0" smtClean="0"/>
              <a:t>Supports many database applications</a:t>
            </a:r>
          </a:p>
          <a:p>
            <a:pPr lvl="1"/>
            <a:r>
              <a:rPr lang="en-US" dirty="0" smtClean="0"/>
              <a:t>Web sites, transactional processing, data analytics</a:t>
            </a:r>
          </a:p>
          <a:p>
            <a:pPr lvl="1"/>
            <a:r>
              <a:rPr lang="en-US" dirty="0" smtClean="0"/>
              <a:t>Never reveals plaintext data on database server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Modest performance overheads</a:t>
            </a:r>
          </a:p>
          <a:p>
            <a:pPr lvl="1"/>
            <a:r>
              <a:rPr lang="en-US" dirty="0" smtClean="0"/>
              <a:t>20-30% throughput loss for typical benchmarks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Approach now used by Google (among others)</a:t>
            </a:r>
          </a:p>
          <a:p>
            <a:pPr lvl="1"/>
            <a:r>
              <a:rPr lang="en-US" dirty="0" smtClean="0"/>
              <a:t>Encrypted </a:t>
            </a:r>
            <a:r>
              <a:rPr lang="en-US" dirty="0" err="1" smtClean="0"/>
              <a:t>BigQuery</a:t>
            </a:r>
            <a:r>
              <a:rPr lang="en-US" dirty="0" smtClean="0"/>
              <a:t>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4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910834" y="1408290"/>
            <a:ext cx="7233165" cy="4560710"/>
          </a:xfrm>
          <a:prstGeom prst="rect">
            <a:avLst/>
          </a:prstGeom>
          <a:solidFill>
            <a:schemeClr val="accent6">
              <a:alpha val="4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84900" y="2343506"/>
            <a:ext cx="2667000" cy="1981380"/>
          </a:xfrm>
          <a:prstGeom prst="rect">
            <a:avLst/>
          </a:prstGeom>
          <a:solidFill>
            <a:schemeClr val="bg1"/>
          </a:solidFill>
          <a:ln w="50800">
            <a:solidFill>
              <a:srgbClr val="0000C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2993305"/>
            <a:ext cx="1638300" cy="61106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81164" y="3018706"/>
            <a:ext cx="177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91737" y="3195816"/>
            <a:ext cx="143446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6" y="3387104"/>
            <a:ext cx="663141" cy="663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06" y="2400300"/>
            <a:ext cx="677212" cy="61096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964447" y="3526805"/>
            <a:ext cx="1169153" cy="33157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978518" y="2705785"/>
            <a:ext cx="1155082" cy="30548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1560" y="1869955"/>
            <a:ext cx="177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users</a:t>
            </a:r>
            <a:endParaRPr lang="en-US" sz="2800" dirty="0"/>
          </a:p>
        </p:txBody>
      </p:sp>
      <p:pic>
        <p:nvPicPr>
          <p:cNvPr id="16" name="Picture 15" descr="devi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07" y="1408291"/>
            <a:ext cx="926193" cy="9199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03900" y="4362986"/>
            <a:ext cx="3670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00C8"/>
                </a:solidFill>
              </a:rPr>
              <a:t>CryptDB</a:t>
            </a:r>
            <a:endParaRPr lang="en-US" sz="3000" dirty="0" smtClean="0">
              <a:solidFill>
                <a:srgbClr val="0000C8"/>
              </a:solidFill>
            </a:endParaRPr>
          </a:p>
          <a:p>
            <a:pPr algn="ctr"/>
            <a:r>
              <a:rPr lang="en-US" sz="3000" dirty="0" smtClean="0">
                <a:solidFill>
                  <a:srgbClr val="0000C8"/>
                </a:solidFill>
              </a:rPr>
              <a:t>SQL queries on encrypted DB</a:t>
            </a:r>
            <a:endParaRPr lang="en-US" sz="3000" dirty="0">
              <a:solidFill>
                <a:srgbClr val="0000C8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2536" y="2667685"/>
            <a:ext cx="1219201" cy="138256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57600" y="2623868"/>
            <a:ext cx="144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CryptDB</a:t>
            </a:r>
            <a:r>
              <a:rPr lang="en-US" sz="2400" dirty="0" smtClean="0"/>
              <a:t> proxy</a:t>
            </a:r>
            <a:endParaRPr lang="en-US" sz="2400" dirty="0"/>
          </a:p>
        </p:txBody>
      </p:sp>
      <p:pic>
        <p:nvPicPr>
          <p:cNvPr id="21" name="Picture 20" descr="Key-ic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03447">
            <a:off x="3968678" y="3318889"/>
            <a:ext cx="864925" cy="864925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r>
              <a:rPr lang="en-US" dirty="0" smtClean="0"/>
              <a:t>Compromised app. server?</a:t>
            </a:r>
            <a:endParaRPr lang="en-US" dirty="0"/>
          </a:p>
        </p:txBody>
      </p:sp>
      <p:pic>
        <p:nvPicPr>
          <p:cNvPr id="66" name="Picture 65" descr="devi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5253" y="3429465"/>
            <a:ext cx="805986" cy="810883"/>
          </a:xfrm>
          <a:prstGeom prst="rect">
            <a:avLst/>
          </a:prstGeom>
        </p:spPr>
      </p:pic>
      <p:pic>
        <p:nvPicPr>
          <p:cNvPr id="61" name="Picture 60" descr="devi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5103" y="2079861"/>
            <a:ext cx="914400" cy="919955"/>
          </a:xfrm>
          <a:prstGeom prst="rect">
            <a:avLst/>
          </a:prstGeom>
        </p:spPr>
      </p:pic>
      <p:pic>
        <p:nvPicPr>
          <p:cNvPr id="30" name="Picture 29" descr="d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48" y="2274718"/>
            <a:ext cx="3586889" cy="222477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56280" y="2579209"/>
            <a:ext cx="177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DB</a:t>
            </a:r>
          </a:p>
          <a:p>
            <a:pPr algn="ctr"/>
            <a:r>
              <a:rPr lang="en-US" sz="2800" dirty="0" smtClean="0"/>
              <a:t>server</a:t>
            </a:r>
            <a:endParaRPr lang="en-US" sz="28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7341507" y="3552431"/>
            <a:ext cx="757220" cy="733628"/>
            <a:chOff x="542553" y="5987847"/>
            <a:chExt cx="757220" cy="733628"/>
          </a:xfrm>
        </p:grpSpPr>
        <p:sp>
          <p:nvSpPr>
            <p:cNvPr id="37" name="Folded Corner 36"/>
            <p:cNvSpPr/>
            <p:nvPr/>
          </p:nvSpPr>
          <p:spPr>
            <a:xfrm flipV="1">
              <a:off x="567953" y="598784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2553" y="606146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8239" y="6274679"/>
              <a:ext cx="541534" cy="446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53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17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1910834" y="1408290"/>
            <a:ext cx="7233165" cy="4560710"/>
          </a:xfrm>
          <a:prstGeom prst="rect">
            <a:avLst/>
          </a:prstGeom>
          <a:solidFill>
            <a:schemeClr val="accent6">
              <a:alpha val="4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28" y="2276853"/>
            <a:ext cx="3586889" cy="2224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2606744"/>
            <a:ext cx="1638300" cy="1150031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3064" y="3278931"/>
            <a:ext cx="177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application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91737" y="3195816"/>
            <a:ext cx="1434463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06" y="3387104"/>
            <a:ext cx="663141" cy="663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06" y="2400300"/>
            <a:ext cx="677212" cy="610969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10" idx="3"/>
          </p:cNvCxnSpPr>
          <p:nvPr/>
        </p:nvCxnSpPr>
        <p:spPr>
          <a:xfrm flipV="1">
            <a:off x="964447" y="3387105"/>
            <a:ext cx="1169153" cy="33157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978518" y="2705785"/>
            <a:ext cx="1155082" cy="305484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9360" y="2581344"/>
            <a:ext cx="177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DB</a:t>
            </a:r>
          </a:p>
          <a:p>
            <a:pPr algn="ctr"/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31560" y="1869955"/>
            <a:ext cx="177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users</a:t>
            </a:r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3657600" y="2623868"/>
            <a:ext cx="1449074" cy="1559946"/>
            <a:chOff x="3657600" y="2242868"/>
            <a:chExt cx="1449074" cy="1559946"/>
          </a:xfrm>
        </p:grpSpPr>
        <p:sp>
          <p:nvSpPr>
            <p:cNvPr id="19" name="Rectangle 18"/>
            <p:cNvSpPr/>
            <p:nvPr/>
          </p:nvSpPr>
          <p:spPr>
            <a:xfrm>
              <a:off x="3772536" y="2286685"/>
              <a:ext cx="1219201" cy="13825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57600" y="2242868"/>
              <a:ext cx="1449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CryptDB</a:t>
              </a:r>
              <a:r>
                <a:rPr lang="en-US" sz="2400" dirty="0" smtClean="0"/>
                <a:t> proxy</a:t>
              </a:r>
              <a:endParaRPr lang="en-US" sz="2400" dirty="0"/>
            </a:p>
          </p:txBody>
        </p:sp>
        <p:pic>
          <p:nvPicPr>
            <p:cNvPr id="21" name="Picture 20" descr="Key-ic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803447">
              <a:off x="3968678" y="2937889"/>
              <a:ext cx="864925" cy="864925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123506" y="520288"/>
            <a:ext cx="1449074" cy="1528829"/>
            <a:chOff x="237806" y="355188"/>
            <a:chExt cx="1449074" cy="1528829"/>
          </a:xfrm>
        </p:grpSpPr>
        <p:sp>
          <p:nvSpPr>
            <p:cNvPr id="26" name="Rectangle 25"/>
            <p:cNvSpPr/>
            <p:nvPr/>
          </p:nvSpPr>
          <p:spPr>
            <a:xfrm>
              <a:off x="354846" y="367888"/>
              <a:ext cx="1219201" cy="13825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Key-ic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803447">
              <a:off x="550988" y="1019092"/>
              <a:ext cx="864925" cy="8649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37806" y="355188"/>
              <a:ext cx="1449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CryptDB</a:t>
              </a:r>
              <a:r>
                <a:rPr lang="en-US" sz="2400" dirty="0" smtClean="0"/>
                <a:t> proxy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4973" y="4125636"/>
            <a:ext cx="1449074" cy="1517581"/>
            <a:chOff x="124973" y="3973236"/>
            <a:chExt cx="1449074" cy="1517581"/>
          </a:xfrm>
        </p:grpSpPr>
        <p:sp>
          <p:nvSpPr>
            <p:cNvPr id="29" name="Rectangle 28"/>
            <p:cNvSpPr/>
            <p:nvPr/>
          </p:nvSpPr>
          <p:spPr>
            <a:xfrm>
              <a:off x="242013" y="3985936"/>
              <a:ext cx="1219201" cy="13825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973" y="3973236"/>
              <a:ext cx="14490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CryptDB</a:t>
              </a:r>
              <a:r>
                <a:rPr lang="en-US" sz="2400" dirty="0" smtClean="0"/>
                <a:t> proxy</a:t>
              </a:r>
              <a:endParaRPr lang="en-US" sz="2400" dirty="0"/>
            </a:p>
          </p:txBody>
        </p:sp>
        <p:pic>
          <p:nvPicPr>
            <p:cNvPr id="31" name="Picture 30" descr="Key-icon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803447">
              <a:off x="395939" y="4625892"/>
              <a:ext cx="864925" cy="864925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306" y="4157942"/>
            <a:ext cx="812274" cy="7986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817547">
            <a:off x="433840" y="1420205"/>
            <a:ext cx="774174" cy="761228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3771900" y="3297416"/>
            <a:ext cx="2654300" cy="41023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666607" y="2691577"/>
            <a:ext cx="757220" cy="733628"/>
            <a:chOff x="542553" y="5987847"/>
            <a:chExt cx="757220" cy="733628"/>
          </a:xfrm>
        </p:grpSpPr>
        <p:sp>
          <p:nvSpPr>
            <p:cNvPr id="75" name="Folded Corner 74"/>
            <p:cNvSpPr/>
            <p:nvPr/>
          </p:nvSpPr>
          <p:spPr>
            <a:xfrm flipV="1">
              <a:off x="567953" y="598784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2553" y="606146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8239" y="6274679"/>
              <a:ext cx="541534" cy="446796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7341507" y="3552431"/>
            <a:ext cx="757220" cy="733628"/>
            <a:chOff x="542553" y="5987847"/>
            <a:chExt cx="757220" cy="733628"/>
          </a:xfrm>
        </p:grpSpPr>
        <p:sp>
          <p:nvSpPr>
            <p:cNvPr id="79" name="Folded Corner 78"/>
            <p:cNvSpPr/>
            <p:nvPr/>
          </p:nvSpPr>
          <p:spPr>
            <a:xfrm flipV="1">
              <a:off x="567953" y="598784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2553" y="606146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8239" y="6274679"/>
              <a:ext cx="541534" cy="446796"/>
            </a:xfrm>
            <a:prstGeom prst="rect">
              <a:avLst/>
            </a:prstGeom>
          </p:spPr>
        </p:pic>
      </p:grpSp>
      <p:pic>
        <p:nvPicPr>
          <p:cNvPr id="82" name="Picture 81" descr="devi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4003" y="1660761"/>
            <a:ext cx="914400" cy="919955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2331117" y="2667685"/>
            <a:ext cx="1411362" cy="749643"/>
            <a:chOff x="1173876" y="5813715"/>
            <a:chExt cx="1411362" cy="749643"/>
          </a:xfrm>
        </p:grpSpPr>
        <p:grpSp>
          <p:nvGrpSpPr>
            <p:cNvPr id="84" name="Group 83"/>
            <p:cNvGrpSpPr/>
            <p:nvPr/>
          </p:nvGrpSpPr>
          <p:grpSpPr>
            <a:xfrm>
              <a:off x="1866128" y="5825217"/>
              <a:ext cx="719110" cy="707304"/>
              <a:chOff x="1866128" y="5825217"/>
              <a:chExt cx="719110" cy="707304"/>
            </a:xfrm>
          </p:grpSpPr>
          <p:sp>
            <p:nvSpPr>
              <p:cNvPr id="91" name="Folded Corner 90"/>
              <p:cNvSpPr/>
              <p:nvPr/>
            </p:nvSpPr>
            <p:spPr>
              <a:xfrm flipV="1">
                <a:off x="1891528" y="5825217"/>
                <a:ext cx="522771" cy="584200"/>
              </a:xfrm>
              <a:prstGeom prst="foldedCorner">
                <a:avLst>
                  <a:gd name="adj" fmla="val 32110"/>
                </a:avLst>
              </a:prstGeom>
              <a:solidFill>
                <a:srgbClr val="DAD080"/>
              </a:solidFill>
              <a:ln w="50800" cmpd="sng">
                <a:solidFill>
                  <a:srgbClr val="0000C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866128" y="5898838"/>
                <a:ext cx="719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Secret</a:t>
                </a:r>
                <a:endParaRPr lang="en-US" sz="1200" dirty="0"/>
              </a:p>
            </p:txBody>
          </p: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05829" y="6103764"/>
                <a:ext cx="577878" cy="428757"/>
              </a:xfrm>
              <a:prstGeom prst="rect">
                <a:avLst/>
              </a:prstGeom>
            </p:spPr>
          </p:pic>
        </p:grpSp>
        <p:grpSp>
          <p:nvGrpSpPr>
            <p:cNvPr id="85" name="Group 84"/>
            <p:cNvGrpSpPr/>
            <p:nvPr/>
          </p:nvGrpSpPr>
          <p:grpSpPr>
            <a:xfrm>
              <a:off x="1173876" y="5813715"/>
              <a:ext cx="800342" cy="749643"/>
              <a:chOff x="2907528" y="5098396"/>
              <a:chExt cx="800342" cy="749643"/>
            </a:xfrm>
          </p:grpSpPr>
          <p:sp>
            <p:nvSpPr>
              <p:cNvPr id="86" name="Folded Corner 85"/>
              <p:cNvSpPr/>
              <p:nvPr/>
            </p:nvSpPr>
            <p:spPr>
              <a:xfrm flipV="1">
                <a:off x="2932928" y="5098396"/>
                <a:ext cx="522771" cy="584200"/>
              </a:xfrm>
              <a:prstGeom prst="foldedCorner">
                <a:avLst>
                  <a:gd name="adj" fmla="val 32110"/>
                </a:avLst>
              </a:prstGeom>
              <a:solidFill>
                <a:srgbClr val="DAD080"/>
              </a:solidFill>
              <a:ln w="5080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2907528" y="5172017"/>
                <a:ext cx="719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Secret</a:t>
                </a:r>
                <a:endParaRPr lang="en-US" sz="1200" dirty="0"/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908301" y="5398217"/>
                <a:ext cx="799569" cy="449822"/>
                <a:chOff x="-4241800" y="756968"/>
                <a:chExt cx="3784600" cy="3733800"/>
              </a:xfrm>
            </p:grpSpPr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4241800" y="756968"/>
                  <a:ext cx="3784600" cy="3733800"/>
                </a:xfrm>
                <a:prstGeom prst="rect">
                  <a:avLst/>
                </a:prstGeom>
              </p:spPr>
            </p:pic>
            <p:sp>
              <p:nvSpPr>
                <p:cNvPr id="90" name="Rectangle 89"/>
                <p:cNvSpPr/>
                <p:nvPr/>
              </p:nvSpPr>
              <p:spPr bwMode="auto">
                <a:xfrm>
                  <a:off x="-2705100" y="2667685"/>
                  <a:ext cx="736600" cy="1012890"/>
                </a:xfrm>
                <a:prstGeom prst="rect">
                  <a:avLst/>
                </a:prstGeom>
                <a:solidFill>
                  <a:srgbClr val="00D102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3" name="Group 72"/>
          <p:cNvGrpSpPr/>
          <p:nvPr/>
        </p:nvGrpSpPr>
        <p:grpSpPr>
          <a:xfrm>
            <a:off x="6920413" y="3527031"/>
            <a:ext cx="1411362" cy="749643"/>
            <a:chOff x="1173876" y="5813715"/>
            <a:chExt cx="1411362" cy="749643"/>
          </a:xfrm>
        </p:grpSpPr>
        <p:grpSp>
          <p:nvGrpSpPr>
            <p:cNvPr id="70" name="Group 69"/>
            <p:cNvGrpSpPr/>
            <p:nvPr/>
          </p:nvGrpSpPr>
          <p:grpSpPr>
            <a:xfrm>
              <a:off x="1866128" y="5825217"/>
              <a:ext cx="719110" cy="722126"/>
              <a:chOff x="1866128" y="5825217"/>
              <a:chExt cx="719110" cy="722126"/>
            </a:xfrm>
          </p:grpSpPr>
          <p:sp>
            <p:nvSpPr>
              <p:cNvPr id="65" name="Folded Corner 64"/>
              <p:cNvSpPr/>
              <p:nvPr/>
            </p:nvSpPr>
            <p:spPr>
              <a:xfrm flipV="1">
                <a:off x="1891528" y="5825217"/>
                <a:ext cx="522771" cy="584200"/>
              </a:xfrm>
              <a:prstGeom prst="foldedCorner">
                <a:avLst>
                  <a:gd name="adj" fmla="val 32110"/>
                </a:avLst>
              </a:prstGeom>
              <a:solidFill>
                <a:srgbClr val="DAD080"/>
              </a:solidFill>
              <a:ln w="50800" cmpd="sng">
                <a:solidFill>
                  <a:srgbClr val="0000C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66128" y="5898838"/>
                <a:ext cx="719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Secret</a:t>
                </a:r>
                <a:endParaRPr lang="en-US" sz="1200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5029" y="6091064"/>
                <a:ext cx="614972" cy="456279"/>
              </a:xfrm>
              <a:prstGeom prst="rect">
                <a:avLst/>
              </a:prstGeom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1173876" y="5813715"/>
              <a:ext cx="800342" cy="749643"/>
              <a:chOff x="2907528" y="5098396"/>
              <a:chExt cx="800342" cy="749643"/>
            </a:xfrm>
          </p:grpSpPr>
          <p:sp>
            <p:nvSpPr>
              <p:cNvPr id="62" name="Folded Corner 61"/>
              <p:cNvSpPr/>
              <p:nvPr/>
            </p:nvSpPr>
            <p:spPr>
              <a:xfrm flipV="1">
                <a:off x="2932928" y="5098396"/>
                <a:ext cx="522771" cy="584200"/>
              </a:xfrm>
              <a:prstGeom prst="foldedCorner">
                <a:avLst>
                  <a:gd name="adj" fmla="val 32110"/>
                </a:avLst>
              </a:prstGeom>
              <a:solidFill>
                <a:srgbClr val="DAD080"/>
              </a:solidFill>
              <a:ln w="50800" cmpd="sng"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907528" y="5172017"/>
                <a:ext cx="719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Secret</a:t>
                </a:r>
                <a:endParaRPr lang="en-US" sz="1200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908301" y="5398217"/>
                <a:ext cx="799569" cy="449822"/>
                <a:chOff x="-4241800" y="756968"/>
                <a:chExt cx="3784600" cy="3733800"/>
              </a:xfrm>
            </p:grpSpPr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4241800" y="756968"/>
                  <a:ext cx="3784600" cy="3733800"/>
                </a:xfrm>
                <a:prstGeom prst="rect">
                  <a:avLst/>
                </a:prstGeom>
              </p:spPr>
            </p:pic>
            <p:sp>
              <p:nvSpPr>
                <p:cNvPr id="25" name="Rectangle 24"/>
                <p:cNvSpPr/>
                <p:nvPr/>
              </p:nvSpPr>
              <p:spPr bwMode="auto">
                <a:xfrm>
                  <a:off x="-2705100" y="2667685"/>
                  <a:ext cx="736600" cy="1012890"/>
                </a:xfrm>
                <a:prstGeom prst="rect">
                  <a:avLst/>
                </a:prstGeom>
                <a:solidFill>
                  <a:srgbClr val="00D102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66" name="Picture 65" descr="devil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07" y="1408291"/>
            <a:ext cx="926193" cy="919955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/>
          <a:lstStyle/>
          <a:p>
            <a:r>
              <a:rPr lang="en-US" dirty="0" smtClean="0"/>
              <a:t>Compromised app. server?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34 0.3 L -5E-6 -1.11111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51 -0.24445 L 3.61111E-6 1.11111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Arrow Connector 85"/>
          <p:cNvCxnSpPr/>
          <p:nvPr/>
        </p:nvCxnSpPr>
        <p:spPr>
          <a:xfrm>
            <a:off x="2356147" y="2334165"/>
            <a:ext cx="1321949" cy="988651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20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Mylar: browser-side encryption</a:t>
            </a:r>
            <a:endParaRPr lang="en-US" dirty="0"/>
          </a:p>
        </p:txBody>
      </p:sp>
      <p:pic>
        <p:nvPicPr>
          <p:cNvPr id="6" name="Picture 5" descr="d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11" y="2334165"/>
            <a:ext cx="3586889" cy="22247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78096" y="2655594"/>
            <a:ext cx="1884504" cy="1583077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51060" y="2541294"/>
            <a:ext cx="177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</a:t>
            </a:r>
            <a:r>
              <a:rPr lang="en-US" sz="2800" dirty="0" smtClean="0"/>
              <a:t>eb application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3322816"/>
            <a:ext cx="11049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14960" y="2492444"/>
            <a:ext cx="1779275" cy="1104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smtClean="0"/>
              <a:t>DB</a:t>
            </a:r>
          </a:p>
          <a:p>
            <a:pPr algn="ctr">
              <a:lnSpc>
                <a:spcPts val="4000"/>
              </a:lnSpc>
            </a:pPr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21" name="Rectangle 3"/>
          <p:cNvSpPr>
            <a:spLocks noGrp="1"/>
          </p:cNvSpPr>
          <p:nvPr>
            <p:ph idx="1"/>
          </p:nvPr>
        </p:nvSpPr>
        <p:spPr>
          <a:xfrm>
            <a:off x="503609" y="5658417"/>
            <a:ext cx="8290626" cy="715224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SzPct val="70000"/>
              <a:buNone/>
            </a:pPr>
            <a:r>
              <a:rPr lang="en-US" sz="3400" dirty="0" smtClean="0">
                <a:cs typeface="Calibri (Body)"/>
              </a:rPr>
              <a:t>Decrypted data exists only in users’ browsers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35434">
            <a:off x="1618765" y="2277996"/>
            <a:ext cx="774174" cy="7612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4" y="2157943"/>
            <a:ext cx="677212" cy="6109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629" y="1651000"/>
            <a:ext cx="585904" cy="585904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7947764" y="3586213"/>
            <a:ext cx="719110" cy="722126"/>
            <a:chOff x="1866128" y="5825217"/>
            <a:chExt cx="719110" cy="722126"/>
          </a:xfrm>
        </p:grpSpPr>
        <p:sp>
          <p:nvSpPr>
            <p:cNvPr id="47" name="Folded Corner 46"/>
            <p:cNvSpPr/>
            <p:nvPr/>
          </p:nvSpPr>
          <p:spPr>
            <a:xfrm flipV="1">
              <a:off x="1891528" y="582521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rgbClr val="0000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66128" y="589883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5029" y="6091064"/>
              <a:ext cx="614972" cy="456279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4019573" y="3511211"/>
            <a:ext cx="800342" cy="749643"/>
            <a:chOff x="2907528" y="5098396"/>
            <a:chExt cx="800342" cy="749643"/>
          </a:xfrm>
        </p:grpSpPr>
        <p:sp>
          <p:nvSpPr>
            <p:cNvPr id="42" name="Folded Corner 41"/>
            <p:cNvSpPr/>
            <p:nvPr/>
          </p:nvSpPr>
          <p:spPr>
            <a:xfrm flipV="1">
              <a:off x="2932928" y="5098396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07528" y="5172017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908301" y="5398217"/>
              <a:ext cx="799569" cy="449822"/>
              <a:chOff x="-4241800" y="756968"/>
              <a:chExt cx="3784600" cy="373380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241800" y="756968"/>
                <a:ext cx="3784600" cy="3733800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 bwMode="auto">
              <a:xfrm>
                <a:off x="-2705100" y="2667685"/>
                <a:ext cx="736600" cy="1012890"/>
              </a:xfrm>
              <a:prstGeom prst="rect">
                <a:avLst/>
              </a:prstGeom>
              <a:solidFill>
                <a:srgbClr val="00D102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794515" y="3531207"/>
            <a:ext cx="719110" cy="722126"/>
            <a:chOff x="1866128" y="5825217"/>
            <a:chExt cx="719110" cy="722126"/>
          </a:xfrm>
        </p:grpSpPr>
        <p:sp>
          <p:nvSpPr>
            <p:cNvPr id="55" name="Folded Corner 54"/>
            <p:cNvSpPr/>
            <p:nvPr/>
          </p:nvSpPr>
          <p:spPr>
            <a:xfrm flipV="1">
              <a:off x="1891528" y="582521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rgbClr val="0000C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66128" y="589883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55029" y="6091064"/>
              <a:ext cx="614972" cy="456279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7236323" y="3572454"/>
            <a:ext cx="800342" cy="749643"/>
            <a:chOff x="2907528" y="5098396"/>
            <a:chExt cx="800342" cy="749643"/>
          </a:xfrm>
        </p:grpSpPr>
        <p:sp>
          <p:nvSpPr>
            <p:cNvPr id="59" name="Folded Corner 58"/>
            <p:cNvSpPr/>
            <p:nvPr/>
          </p:nvSpPr>
          <p:spPr>
            <a:xfrm flipV="1">
              <a:off x="2932928" y="5098396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07528" y="5172017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908301" y="5398217"/>
              <a:ext cx="799569" cy="449822"/>
              <a:chOff x="-4241800" y="756968"/>
              <a:chExt cx="3784600" cy="3733800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241800" y="756968"/>
                <a:ext cx="3784600" cy="3733800"/>
              </a:xfrm>
              <a:prstGeom prst="rect">
                <a:avLst/>
              </a:prstGeom>
            </p:spPr>
          </p:pic>
          <p:sp>
            <p:nvSpPr>
              <p:cNvPr id="63" name="Rectangle 62"/>
              <p:cNvSpPr/>
              <p:nvPr/>
            </p:nvSpPr>
            <p:spPr bwMode="auto">
              <a:xfrm>
                <a:off x="-2705100" y="2667685"/>
                <a:ext cx="736600" cy="1012890"/>
              </a:xfrm>
              <a:prstGeom prst="rect">
                <a:avLst/>
              </a:prstGeom>
              <a:solidFill>
                <a:srgbClr val="00D102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 bwMode="auto">
          <a:xfrm>
            <a:off x="1727629" y="1650999"/>
            <a:ext cx="647271" cy="1508277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220695" y="1128643"/>
            <a:ext cx="1779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browser</a:t>
            </a:r>
            <a:endParaRPr lang="en-US" sz="28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918285" y="2148594"/>
            <a:ext cx="719110" cy="584200"/>
            <a:chOff x="542553" y="5987847"/>
            <a:chExt cx="719110" cy="584200"/>
          </a:xfrm>
        </p:grpSpPr>
        <p:sp>
          <p:nvSpPr>
            <p:cNvPr id="67" name="Folded Corner 66"/>
            <p:cNvSpPr/>
            <p:nvPr/>
          </p:nvSpPr>
          <p:spPr>
            <a:xfrm flipV="1">
              <a:off x="567953" y="598784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42553" y="606146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79" y="4218959"/>
            <a:ext cx="544011" cy="5440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56" y="4092645"/>
            <a:ext cx="450607" cy="431906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 bwMode="auto">
          <a:xfrm>
            <a:off x="645270" y="4041222"/>
            <a:ext cx="476316" cy="98363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530" y="4539989"/>
            <a:ext cx="453546" cy="445962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2587446" y="2152348"/>
            <a:ext cx="800342" cy="749643"/>
            <a:chOff x="2907528" y="5098396"/>
            <a:chExt cx="800342" cy="749643"/>
          </a:xfrm>
        </p:grpSpPr>
        <p:sp>
          <p:nvSpPr>
            <p:cNvPr id="75" name="Folded Corner 74"/>
            <p:cNvSpPr/>
            <p:nvPr/>
          </p:nvSpPr>
          <p:spPr>
            <a:xfrm flipV="1">
              <a:off x="2932928" y="5098396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907528" y="5172017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2908301" y="5398217"/>
              <a:ext cx="799569" cy="449822"/>
              <a:chOff x="-4241800" y="756968"/>
              <a:chExt cx="3784600" cy="3733800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241800" y="756968"/>
                <a:ext cx="3784600" cy="3733800"/>
              </a:xfrm>
              <a:prstGeom prst="rect">
                <a:avLst/>
              </a:prstGeom>
            </p:spPr>
          </p:pic>
          <p:sp>
            <p:nvSpPr>
              <p:cNvPr id="79" name="Rectangle 78"/>
              <p:cNvSpPr/>
              <p:nvPr/>
            </p:nvSpPr>
            <p:spPr bwMode="auto">
              <a:xfrm>
                <a:off x="-2705100" y="2667685"/>
                <a:ext cx="736600" cy="1012890"/>
              </a:xfrm>
              <a:prstGeom prst="rect">
                <a:avLst/>
              </a:prstGeom>
              <a:solidFill>
                <a:srgbClr val="00D102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3135617" y="1555105"/>
            <a:ext cx="800342" cy="749643"/>
            <a:chOff x="2907528" y="5098396"/>
            <a:chExt cx="800342" cy="749643"/>
          </a:xfrm>
        </p:grpSpPr>
        <p:sp>
          <p:nvSpPr>
            <p:cNvPr id="81" name="Folded Corner 80"/>
            <p:cNvSpPr/>
            <p:nvPr/>
          </p:nvSpPr>
          <p:spPr>
            <a:xfrm flipV="1">
              <a:off x="2932928" y="5098396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907528" y="5172017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908301" y="5398217"/>
              <a:ext cx="799569" cy="449822"/>
              <a:chOff x="-4241800" y="756968"/>
              <a:chExt cx="3784600" cy="3733800"/>
            </a:xfrm>
          </p:grpSpPr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241800" y="756968"/>
                <a:ext cx="3784600" cy="3733800"/>
              </a:xfrm>
              <a:prstGeom prst="rect">
                <a:avLst/>
              </a:prstGeom>
            </p:spPr>
          </p:pic>
          <p:sp>
            <p:nvSpPr>
              <p:cNvPr id="85" name="Rectangle 84"/>
              <p:cNvSpPr/>
              <p:nvPr/>
            </p:nvSpPr>
            <p:spPr bwMode="auto">
              <a:xfrm>
                <a:off x="-2705100" y="2667685"/>
                <a:ext cx="736600" cy="1012890"/>
              </a:xfrm>
              <a:prstGeom prst="rect">
                <a:avLst/>
              </a:prstGeom>
              <a:solidFill>
                <a:srgbClr val="00D102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7" name="Straight Arrow Connector 86"/>
          <p:cNvCxnSpPr/>
          <p:nvPr/>
        </p:nvCxnSpPr>
        <p:spPr>
          <a:xfrm flipV="1">
            <a:off x="1109663" y="3646075"/>
            <a:ext cx="2574125" cy="84555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9 -0.00185 L -8.33333E-6 -7.40741E-7 " pathEditMode="relative" ptsTypes="AA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659 -0.19815 L -0.01267 -0.00394 " pathEditMode="relative" ptsTypes="AA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1 -0.01273 L -0.00486 -0.01273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03 0.28125 L -0.05989 0.08496 " pathEditMode="relative" ptsTypes="AA">
                                      <p:cBhvr>
                                        <p:cTn id="4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89 0.08704 L -0.24878 0.08495 " pathEditMode="relative" ptsTypes="AA">
                                      <p:cBhvr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Challenge: </a:t>
            </a:r>
            <a:r>
              <a:rPr lang="en-US" dirty="0" smtClean="0"/>
              <a:t>computation</a:t>
            </a:r>
            <a:br>
              <a:rPr lang="en-US" dirty="0" smtClean="0"/>
            </a:b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web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82596" y="1691729"/>
            <a:ext cx="916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Client-side application framework  </a:t>
            </a:r>
            <a:endParaRPr lang="en-US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1066800" y="4311504"/>
            <a:ext cx="778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68000"/>
              <a:buFont typeface="Wingdings" charset="2"/>
              <a:buChar char="Ø"/>
            </a:pPr>
            <a:r>
              <a:rPr lang="en-US" sz="3200" dirty="0" smtClean="0">
                <a:solidFill>
                  <a:srgbClr val="0000C8"/>
                </a:solidFill>
              </a:rPr>
              <a:t>Data sharing – need a way to manage keys</a:t>
            </a:r>
            <a:endParaRPr lang="en-US" sz="3200" dirty="0">
              <a:solidFill>
                <a:srgbClr val="0000C8"/>
              </a:solidFill>
            </a:endParaRPr>
          </a:p>
          <a:p>
            <a:pPr marL="457200" indent="-457200">
              <a:buSzPct val="68000"/>
              <a:buFont typeface="Wingdings" charset="2"/>
              <a:buChar char="Ø"/>
            </a:pPr>
            <a:r>
              <a:rPr lang="en-US" sz="3200" dirty="0" smtClean="0">
                <a:solidFill>
                  <a:srgbClr val="0000C8"/>
                </a:solidFill>
              </a:rPr>
              <a:t>Keyword search – need new cryptosystem: documents encrypted with </a:t>
            </a:r>
            <a:r>
              <a:rPr lang="en-US" sz="3200" i="1" dirty="0" smtClean="0">
                <a:solidFill>
                  <a:srgbClr val="0000C8"/>
                </a:solidFill>
              </a:rPr>
              <a:t>many keys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910" y="3186641"/>
            <a:ext cx="6470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2. Non client-side </a:t>
            </a:r>
            <a:r>
              <a:rPr lang="en-US" sz="3200" dirty="0" smtClean="0"/>
              <a:t>computation: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37373" y="2290895"/>
            <a:ext cx="763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68000"/>
              <a:buFont typeface="Wingdings" charset="2"/>
              <a:buChar char="Ø"/>
            </a:pPr>
            <a:r>
              <a:rPr lang="en-US" sz="3200" dirty="0" smtClean="0">
                <a:solidFill>
                  <a:srgbClr val="0000C8"/>
                </a:solidFill>
              </a:rPr>
              <a:t>Most computation happens in client’s web browser (</a:t>
            </a:r>
            <a:r>
              <a:rPr lang="en-US" sz="3200" dirty="0" err="1" smtClean="0">
                <a:solidFill>
                  <a:srgbClr val="0000C8"/>
                </a:solidFill>
              </a:rPr>
              <a:t>Javascript</a:t>
            </a:r>
            <a:r>
              <a:rPr lang="en-US" sz="3200" dirty="0" smtClean="0">
                <a:solidFill>
                  <a:srgbClr val="0000C8"/>
                </a:solidFill>
              </a:rPr>
              <a:t> code)</a:t>
            </a:r>
          </a:p>
        </p:txBody>
      </p:sp>
    </p:spTree>
    <p:extLst>
      <p:ext uri="{BB962C8B-B14F-4D97-AF65-F5344CB8AC3E}">
        <p14:creationId xmlns:p14="http://schemas.microsoft.com/office/powerpoint/2010/main" val="8279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16" y="4934324"/>
            <a:ext cx="1074302" cy="13563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457700" y="1841501"/>
            <a:ext cx="2814871" cy="129540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private data breaches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18070" y="1307248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en-US" sz="2800" dirty="0" smtClean="0"/>
              <a:t>erver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68880" y="1564819"/>
            <a:ext cx="1129336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lients</a:t>
            </a:r>
            <a:endParaRPr lang="en-US" sz="2800" dirty="0"/>
          </a:p>
        </p:txBody>
      </p:sp>
      <p:cxnSp>
        <p:nvCxnSpPr>
          <p:cNvPr id="22" name="Straight Arrow Connector 21"/>
          <p:cNvCxnSpPr>
            <a:stCxn id="40" idx="3"/>
          </p:cNvCxnSpPr>
          <p:nvPr/>
        </p:nvCxnSpPr>
        <p:spPr>
          <a:xfrm flipV="1">
            <a:off x="2001340" y="2594612"/>
            <a:ext cx="2430960" cy="168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66990" y="2147273"/>
            <a:ext cx="931150" cy="647952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dev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21" y="2090197"/>
            <a:ext cx="857479" cy="851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31696" flipH="1">
            <a:off x="7981975" y="2252291"/>
            <a:ext cx="429167" cy="522145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070190" y="2287449"/>
            <a:ext cx="931150" cy="647952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8403453" y="2172673"/>
            <a:ext cx="719110" cy="584200"/>
            <a:chOff x="10286504" y="-284764"/>
            <a:chExt cx="719110" cy="584200"/>
          </a:xfrm>
        </p:grpSpPr>
        <p:sp>
          <p:nvSpPr>
            <p:cNvPr id="119" name="Folded Corner 118"/>
            <p:cNvSpPr/>
            <p:nvPr/>
          </p:nvSpPr>
          <p:spPr>
            <a:xfrm flipV="1">
              <a:off x="10311904" y="-284764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286504" y="-211143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ecret</a:t>
              </a:r>
              <a:endParaRPr lang="en-US" sz="1200" dirty="0"/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506" y="2320617"/>
            <a:ext cx="677212" cy="61096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358" y="2373839"/>
            <a:ext cx="610353" cy="585023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6060457" y="2211025"/>
            <a:ext cx="719110" cy="584200"/>
            <a:chOff x="10286504" y="-284764"/>
            <a:chExt cx="719110" cy="584200"/>
          </a:xfrm>
        </p:grpSpPr>
        <p:sp>
          <p:nvSpPr>
            <p:cNvPr id="51" name="Folded Corner 50"/>
            <p:cNvSpPr/>
            <p:nvPr/>
          </p:nvSpPr>
          <p:spPr>
            <a:xfrm flipV="1">
              <a:off x="10311904" y="-284764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286504" y="-211143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ecret</a:t>
              </a:r>
              <a:endParaRPr lang="en-US" sz="1200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61687" y="2310282"/>
            <a:ext cx="719110" cy="584200"/>
            <a:chOff x="10286504" y="-284764"/>
            <a:chExt cx="719110" cy="584200"/>
          </a:xfrm>
        </p:grpSpPr>
        <p:sp>
          <p:nvSpPr>
            <p:cNvPr id="60" name="Folded Corner 59"/>
            <p:cNvSpPr/>
            <p:nvPr/>
          </p:nvSpPr>
          <p:spPr>
            <a:xfrm flipV="1">
              <a:off x="10311904" y="-284764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86504" y="-211143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ecret</a:t>
              </a:r>
              <a:endParaRPr lang="en-US" sz="12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970" y="2005220"/>
            <a:ext cx="1052530" cy="106712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93398" y="3853190"/>
            <a:ext cx="2557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n</a:t>
            </a:r>
            <a:r>
              <a:rPr lang="en-US" sz="2800" dirty="0" smtClean="0">
                <a:solidFill>
                  <a:srgbClr val="008000"/>
                </a:solidFill>
              </a:rPr>
              <a:t>o computation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97855" y="3860800"/>
            <a:ext cx="204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computation</a:t>
            </a:r>
            <a:endParaRPr lang="en-US" sz="2800" dirty="0">
              <a:solidFill>
                <a:srgbClr val="008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403600" y="3848100"/>
            <a:ext cx="0" cy="266700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18769" y="4411940"/>
            <a:ext cx="132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storage</a:t>
            </a:r>
            <a:endParaRPr lang="en-US" sz="2800" dirty="0"/>
          </a:p>
        </p:txBody>
      </p:sp>
      <p:sp>
        <p:nvSpPr>
          <p:cNvPr id="68" name="TextBox 67"/>
          <p:cNvSpPr txBox="1"/>
          <p:nvPr/>
        </p:nvSpPr>
        <p:spPr>
          <a:xfrm>
            <a:off x="3550180" y="4409420"/>
            <a:ext cx="5822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atabases, web applications, mobile applications, machine learning, etc.</a:t>
            </a:r>
            <a:endParaRPr lang="en-US" sz="2800" dirty="0"/>
          </a:p>
        </p:txBody>
      </p:sp>
      <p:sp>
        <p:nvSpPr>
          <p:cNvPr id="24" name="Line Callout 1 23"/>
          <p:cNvSpPr/>
          <p:nvPr/>
        </p:nvSpPr>
        <p:spPr bwMode="auto">
          <a:xfrm>
            <a:off x="450416" y="3848101"/>
            <a:ext cx="8501208" cy="2667000"/>
          </a:xfrm>
          <a:prstGeom prst="borderCallout1">
            <a:avLst>
              <a:gd name="adj1" fmla="val 271"/>
              <a:gd name="adj2" fmla="val 49989"/>
              <a:gd name="adj3" fmla="val -25919"/>
              <a:gd name="adj4" fmla="val 64554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501691" y="5450820"/>
            <a:ext cx="2723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8"/>
                </a:solidFill>
              </a:rPr>
              <a:t>encryption</a:t>
            </a:r>
            <a:endParaRPr lang="en-US" sz="2800" dirty="0">
              <a:solidFill>
                <a:srgbClr val="0000C8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403600" y="3860800"/>
            <a:ext cx="5548024" cy="26543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926261" y="5277224"/>
            <a:ext cx="13844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 smtClean="0">
                <a:solidFill>
                  <a:schemeClr val="accent6"/>
                </a:solidFill>
              </a:rPr>
              <a:t>??</a:t>
            </a:r>
            <a:endParaRPr lang="en-US" sz="6800" b="1" dirty="0">
              <a:solidFill>
                <a:schemeClr val="accent6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3131" y="5998328"/>
            <a:ext cx="28341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C8"/>
                </a:solidFill>
              </a:rPr>
              <a:t>(encrypted files, email)</a:t>
            </a:r>
            <a:endParaRPr lang="en-US" sz="2200" dirty="0">
              <a:solidFill>
                <a:srgbClr val="00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  <p:bldP spid="23" grpId="0"/>
      <p:bldP spid="68" grpId="0"/>
      <p:bldP spid="24" grpId="0" animBg="1"/>
      <p:bldP spid="70" grpId="0"/>
      <p:bldP spid="27" grpId="0" animBg="1"/>
      <p:bldP spid="28" grpId="0"/>
      <p:bldP spid="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Mylar supports many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Ported 6 applications to Mylar</a:t>
            </a:r>
            <a:endParaRPr lang="en-US" dirty="0"/>
          </a:p>
          <a:p>
            <a:r>
              <a:rPr lang="en-US" dirty="0" smtClean="0"/>
              <a:t>Performance overheads are modest</a:t>
            </a:r>
          </a:p>
          <a:p>
            <a:r>
              <a:rPr lang="en-US" dirty="0" smtClean="0"/>
              <a:t>Data privacy despite </a:t>
            </a:r>
            <a:r>
              <a:rPr lang="en-US" dirty="0" smtClean="0"/>
              <a:t>server </a:t>
            </a:r>
            <a:r>
              <a:rPr lang="en-US" dirty="0" smtClean="0"/>
              <a:t>compromises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71" y="3597705"/>
            <a:ext cx="6285883" cy="30377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42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Practical cryptography</a:t>
            </a:r>
          </a:p>
          <a:p>
            <a:pPr lvl="1"/>
            <a:r>
              <a:rPr lang="en-US" dirty="0"/>
              <a:t>Computing on data encrypted w/ many </a:t>
            </a:r>
            <a:r>
              <a:rPr lang="en-US" dirty="0" smtClean="0"/>
              <a:t>keys</a:t>
            </a:r>
          </a:p>
          <a:p>
            <a:pPr lvl="1"/>
            <a:r>
              <a:rPr lang="en-US" dirty="0" smtClean="0"/>
              <a:t>Delegating limited functions over encrypted data</a:t>
            </a:r>
          </a:p>
          <a:p>
            <a:endParaRPr lang="en-US" dirty="0" smtClean="0"/>
          </a:p>
          <a:p>
            <a:r>
              <a:rPr lang="en-US" dirty="0" smtClean="0"/>
              <a:t>Practical systems</a:t>
            </a:r>
          </a:p>
          <a:p>
            <a:pPr lvl="1"/>
            <a:r>
              <a:rPr lang="en-US" dirty="0" smtClean="0"/>
              <a:t>Auditing for data disclosures</a:t>
            </a:r>
          </a:p>
          <a:p>
            <a:pPr lvl="1"/>
            <a:r>
              <a:rPr lang="en-US" dirty="0"/>
              <a:t>Protecting end-user </a:t>
            </a:r>
            <a:r>
              <a:rPr lang="en-US" dirty="0" smtClean="0"/>
              <a:t>computers</a:t>
            </a:r>
          </a:p>
        </p:txBody>
      </p:sp>
    </p:spTree>
    <p:extLst>
      <p:ext uri="{BB962C8B-B14F-4D97-AF65-F5344CB8AC3E}">
        <p14:creationId xmlns:p14="http://schemas.microsoft.com/office/powerpoint/2010/main" val="42767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9642" y="2044839"/>
            <a:ext cx="3644900" cy="2704961"/>
            <a:chOff x="6524242" y="1878052"/>
            <a:chExt cx="3644900" cy="3426281"/>
          </a:xfrm>
        </p:grpSpPr>
        <p:sp>
          <p:nvSpPr>
            <p:cNvPr id="7" name="Rectangle 6"/>
            <p:cNvSpPr/>
            <p:nvPr/>
          </p:nvSpPr>
          <p:spPr bwMode="auto">
            <a:xfrm>
              <a:off x="6524242" y="1878052"/>
              <a:ext cx="3644900" cy="3426281"/>
            </a:xfrm>
            <a:prstGeom prst="rect">
              <a:avLst/>
            </a:prstGeom>
            <a:pattFill prst="horzBrick">
              <a:fgClr>
                <a:schemeClr val="tx1"/>
              </a:fgClr>
              <a:bgClr>
                <a:schemeClr val="accent3"/>
              </a:bgClr>
            </a:patt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822692" y="2200746"/>
              <a:ext cx="3048000" cy="273359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approach: prevent break-ins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200" y="5354638"/>
            <a:ext cx="84836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3400" dirty="0" smtClean="0">
                <a:solidFill>
                  <a:srgbClr val="C00000"/>
                </a:solidFill>
              </a:rPr>
              <a:t>Enforced at many levels: operating system, hardware, network, programming language, …</a:t>
            </a:r>
            <a:endParaRPr lang="en-US" sz="3400" dirty="0">
              <a:solidFill>
                <a:srgbClr val="C0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63831" y="1409899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</a:t>
            </a:r>
            <a:r>
              <a:rPr lang="en-US" sz="2800" dirty="0" smtClean="0"/>
              <a:t>erver</a:t>
            </a:r>
            <a:endParaRPr lang="en-US" sz="2800" dirty="0"/>
          </a:p>
        </p:txBody>
      </p:sp>
      <p:sp>
        <p:nvSpPr>
          <p:cNvPr id="101" name="TextBox 100"/>
          <p:cNvSpPr txBox="1"/>
          <p:nvPr/>
        </p:nvSpPr>
        <p:spPr>
          <a:xfrm>
            <a:off x="781580" y="2300643"/>
            <a:ext cx="1129336" cy="52322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lients</a:t>
            </a:r>
            <a:endParaRPr lang="en-US" sz="2800" dirty="0"/>
          </a:p>
        </p:txBody>
      </p:sp>
      <p:cxnSp>
        <p:nvCxnSpPr>
          <p:cNvPr id="102" name="Straight Arrow Connector 101"/>
          <p:cNvCxnSpPr>
            <a:stCxn id="106" idx="3"/>
            <a:endCxn id="35" idx="1"/>
          </p:cNvCxnSpPr>
          <p:nvPr/>
        </p:nvCxnSpPr>
        <p:spPr>
          <a:xfrm flipV="1">
            <a:off x="2014040" y="3342095"/>
            <a:ext cx="2773861" cy="51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ounded Rectangle 102"/>
          <p:cNvSpPr/>
          <p:nvPr/>
        </p:nvSpPr>
        <p:spPr>
          <a:xfrm>
            <a:off x="879690" y="2883097"/>
            <a:ext cx="931150" cy="647952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1082890" y="3023273"/>
            <a:ext cx="931150" cy="647952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787901" y="2555419"/>
            <a:ext cx="2159000" cy="157335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607381" y="3026768"/>
            <a:ext cx="719110" cy="584200"/>
            <a:chOff x="10286504" y="-284764"/>
            <a:chExt cx="719110" cy="584200"/>
          </a:xfrm>
        </p:grpSpPr>
        <p:sp>
          <p:nvSpPr>
            <p:cNvPr id="42" name="Folded Corner 41"/>
            <p:cNvSpPr/>
            <p:nvPr/>
          </p:nvSpPr>
          <p:spPr>
            <a:xfrm flipV="1">
              <a:off x="10311904" y="-284764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286504" y="-211143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ecret</a:t>
              </a:r>
              <a:endParaRPr lang="en-US" sz="12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696281" y="3141068"/>
            <a:ext cx="719110" cy="584200"/>
            <a:chOff x="10286504" y="-284764"/>
            <a:chExt cx="719110" cy="584200"/>
          </a:xfrm>
        </p:grpSpPr>
        <p:sp>
          <p:nvSpPr>
            <p:cNvPr id="58" name="Folded Corner 57"/>
            <p:cNvSpPr/>
            <p:nvPr/>
          </p:nvSpPr>
          <p:spPr>
            <a:xfrm flipV="1">
              <a:off x="10311904" y="-284764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286504" y="-211143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</a:t>
              </a:r>
              <a:r>
                <a:rPr lang="en-US" sz="1200" dirty="0" smtClean="0"/>
                <a:t>ecret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61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 guys find ways to break in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7471"/>
          </a:xfrm>
        </p:spPr>
        <p:txBody>
          <a:bodyPr>
            <a:normAutofit/>
          </a:bodyPr>
          <a:lstStyle/>
          <a:p>
            <a:r>
              <a:rPr lang="en-US" dirty="0" smtClean="0"/>
              <a:t>Complex software has bugs</a:t>
            </a:r>
          </a:p>
          <a:p>
            <a:pPr lvl="1"/>
            <a:r>
              <a:rPr lang="en-US" dirty="0" smtClean="0"/>
              <a:t>Attackers find and exploit vulnerabilities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people have access to infrastructure</a:t>
            </a:r>
          </a:p>
          <a:p>
            <a:pPr lvl="1"/>
            <a:r>
              <a:rPr lang="en-US" dirty="0" smtClean="0"/>
              <a:t>Server administrators</a:t>
            </a:r>
          </a:p>
          <a:p>
            <a:pPr lvl="1"/>
            <a:r>
              <a:rPr lang="en-US" dirty="0" smtClean="0"/>
              <a:t>Cloud / data center employees</a:t>
            </a:r>
          </a:p>
          <a:p>
            <a:pPr lvl="1"/>
            <a:r>
              <a:rPr lang="en-US" dirty="0" smtClean="0"/>
              <a:t>Anyone that breaks into their accounts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Compromises are inevitable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68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59300" y="3065725"/>
            <a:ext cx="4394200" cy="2319568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24358" y="2203950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endParaRPr lang="en-US" sz="2400" dirty="0" smtClean="0"/>
          </a:p>
          <a:p>
            <a:pPr>
              <a:buSzPct val="70000"/>
            </a:pPr>
            <a:r>
              <a:rPr lang="en-US" sz="2600" b="1" dirty="0"/>
              <a:t>s</a:t>
            </a:r>
            <a:r>
              <a:rPr lang="en-US" sz="2600" b="1" dirty="0" smtClean="0"/>
              <a:t>erver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0890" y="3589763"/>
            <a:ext cx="1498667" cy="125064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18540" y="2738880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0000"/>
            </a:pPr>
            <a:endParaRPr lang="en-US" sz="2400" dirty="0" smtClean="0"/>
          </a:p>
          <a:p>
            <a:pPr>
              <a:buSzPct val="70000"/>
            </a:pPr>
            <a:r>
              <a:rPr lang="en-US" sz="2600" b="1" dirty="0" smtClean="0"/>
              <a:t>client</a:t>
            </a:r>
          </a:p>
        </p:txBody>
      </p:sp>
      <p:cxnSp>
        <p:nvCxnSpPr>
          <p:cNvPr id="54" name="Straight Arrow Connector 53"/>
          <p:cNvCxnSpPr>
            <a:stCxn id="22" idx="3"/>
            <a:endCxn id="6" idx="1"/>
          </p:cNvCxnSpPr>
          <p:nvPr/>
        </p:nvCxnSpPr>
        <p:spPr>
          <a:xfrm>
            <a:off x="1899557" y="4215088"/>
            <a:ext cx="2659743" cy="1042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778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approach:</a:t>
            </a:r>
            <a:br>
              <a:rPr lang="en-US" dirty="0" smtClean="0"/>
            </a:br>
            <a:r>
              <a:rPr lang="en-US" dirty="0" smtClean="0"/>
              <a:t>practical processing of encrypted data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896975" y="3468452"/>
            <a:ext cx="471888" cy="9017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16700" y="2964124"/>
            <a:ext cx="1130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008000"/>
                </a:solidFill>
              </a:rPr>
              <a:t>??</a:t>
            </a:r>
            <a:endParaRPr lang="en-US" sz="5000" b="1" dirty="0">
              <a:solidFill>
                <a:srgbClr val="008000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489541" y="3973520"/>
            <a:ext cx="471888" cy="901758"/>
          </a:xfrm>
          <a:prstGeom prst="rect">
            <a:avLst/>
          </a:prstGeom>
        </p:spPr>
      </p:pic>
      <p:pic>
        <p:nvPicPr>
          <p:cNvPr id="88" name="Picture 87" descr="dev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2955126"/>
            <a:ext cx="1442163" cy="143245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902108" y="4204544"/>
            <a:ext cx="719110" cy="584200"/>
            <a:chOff x="10286504" y="-284764"/>
            <a:chExt cx="719110" cy="584200"/>
          </a:xfrm>
        </p:grpSpPr>
        <p:sp>
          <p:nvSpPr>
            <p:cNvPr id="56" name="Folded Corner 55"/>
            <p:cNvSpPr/>
            <p:nvPr/>
          </p:nvSpPr>
          <p:spPr>
            <a:xfrm flipV="1">
              <a:off x="10311904" y="-284764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286504" y="-211143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Result</a:t>
              </a:r>
              <a:endParaRPr lang="en-US" sz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40893" y="4600134"/>
            <a:ext cx="795310" cy="711200"/>
            <a:chOff x="6949648" y="5196542"/>
            <a:chExt cx="795310" cy="711200"/>
          </a:xfrm>
        </p:grpSpPr>
        <p:grpSp>
          <p:nvGrpSpPr>
            <p:cNvPr id="121" name="Group 120"/>
            <p:cNvGrpSpPr/>
            <p:nvPr/>
          </p:nvGrpSpPr>
          <p:grpSpPr>
            <a:xfrm>
              <a:off x="6949648" y="5196542"/>
              <a:ext cx="719110" cy="584200"/>
              <a:chOff x="10286504" y="-284764"/>
              <a:chExt cx="719110" cy="584200"/>
            </a:xfrm>
          </p:grpSpPr>
          <p:sp>
            <p:nvSpPr>
              <p:cNvPr id="122" name="Folded Corner 121"/>
              <p:cNvSpPr/>
              <p:nvPr/>
            </p:nvSpPr>
            <p:spPr>
              <a:xfrm flipV="1">
                <a:off x="10311904" y="-284764"/>
                <a:ext cx="522771" cy="584200"/>
              </a:xfrm>
              <a:prstGeom prst="foldedCorner">
                <a:avLst>
                  <a:gd name="adj" fmla="val 32110"/>
                </a:avLst>
              </a:prstGeom>
              <a:solidFill>
                <a:srgbClr val="DAD080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0286504" y="-211143"/>
                <a:ext cx="719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</a:t>
                </a:r>
                <a:r>
                  <a:rPr lang="en-US" sz="1200" dirty="0" smtClean="0"/>
                  <a:t>ecret</a:t>
                </a:r>
                <a:endParaRPr lang="en-US" sz="1200" dirty="0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025848" y="5323542"/>
              <a:ext cx="719110" cy="584200"/>
              <a:chOff x="10286504" y="-284764"/>
              <a:chExt cx="719110" cy="584200"/>
            </a:xfrm>
          </p:grpSpPr>
          <p:sp>
            <p:nvSpPr>
              <p:cNvPr id="125" name="Folded Corner 124"/>
              <p:cNvSpPr/>
              <p:nvPr/>
            </p:nvSpPr>
            <p:spPr>
              <a:xfrm flipV="1">
                <a:off x="10311904" y="-284764"/>
                <a:ext cx="522771" cy="584200"/>
              </a:xfrm>
              <a:prstGeom prst="foldedCorner">
                <a:avLst>
                  <a:gd name="adj" fmla="val 32110"/>
                </a:avLst>
              </a:prstGeom>
              <a:solidFill>
                <a:srgbClr val="DAD080"/>
              </a:solidFill>
              <a:ln w="254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0286504" y="-211143"/>
                <a:ext cx="7191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S</a:t>
                </a:r>
                <a:r>
                  <a:rPr lang="en-US" sz="1200" dirty="0" smtClean="0"/>
                  <a:t>ecret</a:t>
                </a:r>
                <a:endParaRPr lang="en-US" sz="1200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926306" y="3909055"/>
            <a:ext cx="757220" cy="733628"/>
            <a:chOff x="542553" y="5987847"/>
            <a:chExt cx="757220" cy="733628"/>
          </a:xfrm>
        </p:grpSpPr>
        <p:sp>
          <p:nvSpPr>
            <p:cNvPr id="100" name="Folded Corner 99"/>
            <p:cNvSpPr/>
            <p:nvPr/>
          </p:nvSpPr>
          <p:spPr>
            <a:xfrm flipV="1">
              <a:off x="567953" y="598784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42553" y="606146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239" y="6274679"/>
              <a:ext cx="541534" cy="446796"/>
            </a:xfrm>
            <a:prstGeom prst="rect">
              <a:avLst/>
            </a:prstGeom>
          </p:spPr>
        </p:pic>
      </p:grpSp>
      <p:grpSp>
        <p:nvGrpSpPr>
          <p:cNvPr id="117" name="Group 116"/>
          <p:cNvGrpSpPr/>
          <p:nvPr/>
        </p:nvGrpSpPr>
        <p:grpSpPr>
          <a:xfrm>
            <a:off x="5027906" y="4048755"/>
            <a:ext cx="757220" cy="733628"/>
            <a:chOff x="542553" y="5987847"/>
            <a:chExt cx="757220" cy="733628"/>
          </a:xfrm>
        </p:grpSpPr>
        <p:sp>
          <p:nvSpPr>
            <p:cNvPr id="118" name="Folded Corner 117"/>
            <p:cNvSpPr/>
            <p:nvPr/>
          </p:nvSpPr>
          <p:spPr>
            <a:xfrm flipV="1">
              <a:off x="567953" y="598784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2553" y="606146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239" y="6274679"/>
              <a:ext cx="541534" cy="446796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 rot="21193652">
            <a:off x="5726824" y="3139259"/>
            <a:ext cx="1026189" cy="893868"/>
            <a:chOff x="-2863017" y="2619829"/>
            <a:chExt cx="1026189" cy="89386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863017" y="2976341"/>
              <a:ext cx="537356" cy="53735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235393">
              <a:off x="-2480294" y="2619829"/>
              <a:ext cx="643466" cy="64346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6258599" y="3843059"/>
            <a:ext cx="130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Strawman</a:t>
            </a:r>
            <a:r>
              <a:rPr lang="en-US" b="1" dirty="0" smtClean="0"/>
              <a:t>:</a:t>
            </a:r>
            <a:endParaRPr lang="en-US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-2922294" y="3968773"/>
            <a:ext cx="757220" cy="733628"/>
            <a:chOff x="542553" y="5987847"/>
            <a:chExt cx="757220" cy="733628"/>
          </a:xfrm>
        </p:grpSpPr>
        <p:sp>
          <p:nvSpPr>
            <p:cNvPr id="47" name="Folded Corner 46"/>
            <p:cNvSpPr/>
            <p:nvPr/>
          </p:nvSpPr>
          <p:spPr>
            <a:xfrm flipV="1">
              <a:off x="567953" y="598784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553" y="606146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Result</a:t>
              </a:r>
              <a:endParaRPr lang="en-US" sz="1200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239" y="6274679"/>
              <a:ext cx="541534" cy="446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4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055 -0.02778 L -2.5E-6 4.07407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8" y="1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2 0.00093 0.01823 0.00186 0.04027 0 C 0.06232 -0.00185 0.11597 -0.00023 0.13194 -0.01111 C 0.14791 -0.02199 0.14201 -0.04351 0.13611 -0.06481 " pathEditMode="relative" ptsTypes="aa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902 0.00093 0.01823 0.00186 0.04027 0 C 0.06232 -0.00185 0.11597 -0.00023 0.13194 -0.01111 C 0.14791 -0.02199 0.14201 -0.04351 0.13611 -0.06481 " pathEditMode="relative" ptsTypes="aaaA">
                                      <p:cBhvr>
                                        <p:cTn id="4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9428 -0.07361 L 0.47484 -0.03171 " pathEditMode="relative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5401" y="2971817"/>
            <a:ext cx="1612900" cy="64632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CryptDB</a:t>
            </a:r>
            <a:r>
              <a:rPr lang="en-US" dirty="0" smtClean="0"/>
              <a:t> setup</a:t>
            </a:r>
            <a:endParaRPr lang="en-US" dirty="0"/>
          </a:p>
        </p:txBody>
      </p:sp>
      <p:pic>
        <p:nvPicPr>
          <p:cNvPr id="12" name="Picture 11" descr="dev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166099" y="134620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787899" y="2303230"/>
            <a:ext cx="2057400" cy="67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2200" dirty="0" smtClean="0">
                <a:solidFill>
                  <a:srgbClr val="660066"/>
                </a:solidFill>
              </a:rPr>
              <a:t>transformed query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965700" y="1409700"/>
            <a:ext cx="0" cy="3334603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93422" y="2586926"/>
            <a:ext cx="19050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C8"/>
                </a:solidFill>
              </a:rPr>
              <a:t>plain query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4570" y="1485900"/>
            <a:ext cx="208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DA1F28"/>
                </a:solidFill>
              </a:rPr>
              <a:t>u</a:t>
            </a:r>
            <a:r>
              <a:rPr lang="en-US" sz="2800" dirty="0" smtClean="0">
                <a:solidFill>
                  <a:srgbClr val="DA1F28"/>
                </a:solidFill>
              </a:rPr>
              <a:t>nder attack</a:t>
            </a:r>
            <a:endParaRPr lang="en-US" sz="2800" dirty="0">
              <a:solidFill>
                <a:srgbClr val="DA1F2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63500" y="3022617"/>
            <a:ext cx="179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Application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638301" y="3043213"/>
            <a:ext cx="1755902" cy="0"/>
          </a:xfrm>
          <a:prstGeom prst="straightConnector1">
            <a:avLst/>
          </a:prstGeom>
          <a:ln>
            <a:solidFill>
              <a:srgbClr val="0000C8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638301" y="3538229"/>
            <a:ext cx="1755902" cy="1588"/>
          </a:xfrm>
          <a:prstGeom prst="straightConnector1">
            <a:avLst/>
          </a:prstGeom>
          <a:ln>
            <a:solidFill>
              <a:srgbClr val="00009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33295" y="3508106"/>
            <a:ext cx="1536700" cy="67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2200" dirty="0" smtClean="0">
                <a:solidFill>
                  <a:srgbClr val="140BB8"/>
                </a:solidFill>
              </a:rPr>
              <a:t>decrypted results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64203" y="3571570"/>
            <a:ext cx="2057400" cy="67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2200" dirty="0" smtClean="0">
                <a:solidFill>
                  <a:srgbClr val="660066"/>
                </a:solidFill>
              </a:rPr>
              <a:t>encrypted results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486403" y="2996471"/>
            <a:ext cx="2358896" cy="0"/>
          </a:xfrm>
          <a:prstGeom prst="straightConnector1">
            <a:avLst/>
          </a:prstGeom>
          <a:ln>
            <a:solidFill>
              <a:srgbClr val="66006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86403" y="3602230"/>
            <a:ext cx="2324099" cy="0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628902" y="3283162"/>
            <a:ext cx="5181600" cy="1475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819899" y="2438400"/>
            <a:ext cx="2260600" cy="1968499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46973" y="2492771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Database server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186929" y="3000363"/>
            <a:ext cx="2147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660066"/>
                </a:solidFill>
              </a:rPr>
              <a:t>e</a:t>
            </a:r>
            <a:r>
              <a:rPr lang="en-US" sz="2200" dirty="0" smtClean="0">
                <a:solidFill>
                  <a:srgbClr val="660066"/>
                </a:solidFill>
              </a:rPr>
              <a:t>ncrypted DB</a:t>
            </a:r>
            <a:endParaRPr lang="en-US" sz="2200" dirty="0">
              <a:solidFill>
                <a:srgbClr val="660066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94203" y="2791041"/>
            <a:ext cx="1092200" cy="103482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63900" y="2778341"/>
            <a:ext cx="134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Proxy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3713357" y="3044880"/>
            <a:ext cx="471888" cy="9017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742711" y="3489751"/>
            <a:ext cx="757220" cy="733628"/>
            <a:chOff x="542553" y="5987847"/>
            <a:chExt cx="757220" cy="733628"/>
          </a:xfrm>
        </p:grpSpPr>
        <p:sp>
          <p:nvSpPr>
            <p:cNvPr id="34" name="Folded Corner 33"/>
            <p:cNvSpPr/>
            <p:nvPr/>
          </p:nvSpPr>
          <p:spPr>
            <a:xfrm flipV="1">
              <a:off x="567953" y="598784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2553" y="606146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239" y="6274679"/>
              <a:ext cx="541534" cy="446796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>
            <a:off x="7869711" y="3616751"/>
            <a:ext cx="757220" cy="733628"/>
            <a:chOff x="542553" y="5987847"/>
            <a:chExt cx="757220" cy="733628"/>
          </a:xfrm>
        </p:grpSpPr>
        <p:sp>
          <p:nvSpPr>
            <p:cNvPr id="47" name="Folded Corner 46"/>
            <p:cNvSpPr/>
            <p:nvPr/>
          </p:nvSpPr>
          <p:spPr>
            <a:xfrm flipV="1">
              <a:off x="567953" y="5987847"/>
              <a:ext cx="522771" cy="584200"/>
            </a:xfrm>
            <a:prstGeom prst="foldedCorner">
              <a:avLst>
                <a:gd name="adj" fmla="val 32110"/>
              </a:avLst>
            </a:prstGeom>
            <a:solidFill>
              <a:srgbClr val="DAD080"/>
            </a:solidFill>
            <a:ln w="508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42553" y="6061468"/>
              <a:ext cx="7191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Secret</a:t>
              </a:r>
              <a:endParaRPr lang="en-US" sz="1200" dirty="0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239" y="6274679"/>
              <a:ext cx="541534" cy="446796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533281" y="4030583"/>
            <a:ext cx="3003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68000"/>
              <a:buFont typeface="Wingdings" charset="2"/>
              <a:buChar char="Ø"/>
            </a:pPr>
            <a:r>
              <a:rPr lang="en-US" sz="2400" dirty="0" smtClean="0"/>
              <a:t>Stores schema  </a:t>
            </a:r>
          </a:p>
          <a:p>
            <a:pPr>
              <a:buSzPct val="68000"/>
            </a:pPr>
            <a:r>
              <a:rPr lang="en-US" sz="2400" dirty="0"/>
              <a:t> </a:t>
            </a:r>
            <a:r>
              <a:rPr lang="en-US" sz="2400" dirty="0" smtClean="0"/>
              <a:t>    and master key</a:t>
            </a:r>
          </a:p>
          <a:p>
            <a:pPr marL="342900" indent="-342900">
              <a:buSzPct val="68000"/>
              <a:buFont typeface="Wingdings" charset="2"/>
              <a:buChar char="Ø"/>
            </a:pPr>
            <a:r>
              <a:rPr lang="en-US" sz="2400" dirty="0" smtClean="0"/>
              <a:t>Minimal or no</a:t>
            </a:r>
            <a:br>
              <a:rPr lang="en-US" sz="2400" dirty="0" smtClean="0"/>
            </a:br>
            <a:r>
              <a:rPr lang="en-US" sz="2400" dirty="0" smtClean="0"/>
              <a:t>query execution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0900" y="1460500"/>
            <a:ext cx="2952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8"/>
                </a:solidFill>
              </a:rPr>
              <a:t>t</a:t>
            </a:r>
            <a:r>
              <a:rPr lang="en-US" sz="2800" dirty="0" smtClean="0">
                <a:solidFill>
                  <a:srgbClr val="0000C8"/>
                </a:solidFill>
              </a:rPr>
              <a:t>rusted client-side</a:t>
            </a:r>
            <a:endParaRPr lang="en-US" sz="2800" dirty="0">
              <a:solidFill>
                <a:srgbClr val="0000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5" grpId="0"/>
      <p:bldP spid="26" grpId="0"/>
      <p:bldP spid="40" grpId="0" animBg="1"/>
      <p:bldP spid="4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34"/>
          <p:cNvSpPr txBox="1">
            <a:spLocks noChangeArrowheads="1"/>
          </p:cNvSpPr>
          <p:nvPr/>
        </p:nvSpPr>
        <p:spPr bwMode="auto">
          <a:xfrm>
            <a:off x="4432300" y="28829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col1/rank</a:t>
            </a:r>
            <a:endParaRPr lang="en-US" sz="2000" dirty="0"/>
          </a:p>
        </p:txBody>
      </p:sp>
      <p:sp>
        <p:nvSpPr>
          <p:cNvPr id="26630" name="Text Box 35"/>
          <p:cNvSpPr txBox="1">
            <a:spLocks noChangeArrowheads="1"/>
          </p:cNvSpPr>
          <p:nvPr/>
        </p:nvSpPr>
        <p:spPr bwMode="auto">
          <a:xfrm>
            <a:off x="5549900" y="2895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col2/name</a:t>
            </a:r>
            <a:endParaRPr lang="en-US" sz="2000" dirty="0"/>
          </a:p>
        </p:txBody>
      </p:sp>
      <p:sp>
        <p:nvSpPr>
          <p:cNvPr id="26636" name="Text Box 82"/>
          <p:cNvSpPr txBox="1">
            <a:spLocks noChangeArrowheads="1"/>
          </p:cNvSpPr>
          <p:nvPr/>
        </p:nvSpPr>
        <p:spPr bwMode="auto">
          <a:xfrm>
            <a:off x="5410200" y="24384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table1/emp</a:t>
            </a:r>
            <a:endParaRPr lang="en-US" sz="2000" b="1" dirty="0"/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25400" y="189865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* FROM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emp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4495800" y="34290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4495800" y="3276600"/>
            <a:ext cx="3553968" cy="641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4344194" y="41902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561806" y="41902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5715000" y="34290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6858000" y="34290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4495800" y="39624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5715000" y="39624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858000" y="39624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4495800" y="44958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5715000" y="44958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858000" y="44958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4495800" y="50292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5715000" y="50292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858000" y="50292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 Box 84"/>
          <p:cNvSpPr txBox="1">
            <a:spLocks noChangeArrowheads="1"/>
          </p:cNvSpPr>
          <p:nvPr/>
        </p:nvSpPr>
        <p:spPr bwMode="auto">
          <a:xfrm>
            <a:off x="1473200" y="32258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* FROM table1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cxnSp>
        <p:nvCxnSpPr>
          <p:cNvPr id="216" name="Straight Arrow Connector 215"/>
          <p:cNvCxnSpPr/>
          <p:nvPr/>
        </p:nvCxnSpPr>
        <p:spPr>
          <a:xfrm>
            <a:off x="939800" y="2438400"/>
            <a:ext cx="0" cy="660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1" name="Text Box 193"/>
          <p:cNvSpPr txBox="1">
            <a:spLocks noChangeArrowheads="1"/>
          </p:cNvSpPr>
          <p:nvPr/>
        </p:nvSpPr>
        <p:spPr bwMode="auto">
          <a:xfrm>
            <a:off x="1244600" y="5829300"/>
            <a:ext cx="423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2" name="Text Box 193"/>
          <p:cNvSpPr txBox="1">
            <a:spLocks noChangeArrowheads="1"/>
          </p:cNvSpPr>
          <p:nvPr/>
        </p:nvSpPr>
        <p:spPr bwMode="auto">
          <a:xfrm>
            <a:off x="2421467" y="5829300"/>
            <a:ext cx="423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868668" y="4470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x2ea887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18" name="Straight Arrow Connector 217"/>
          <p:cNvCxnSpPr/>
          <p:nvPr/>
        </p:nvCxnSpPr>
        <p:spPr>
          <a:xfrm>
            <a:off x="1447800" y="3670300"/>
            <a:ext cx="2971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 Box 36"/>
          <p:cNvSpPr txBox="1">
            <a:spLocks noChangeArrowheads="1"/>
          </p:cNvSpPr>
          <p:nvPr/>
        </p:nvSpPr>
        <p:spPr bwMode="auto">
          <a:xfrm>
            <a:off x="6781800" y="28956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col3/salary</a:t>
            </a:r>
            <a:endParaRPr lang="en-US" sz="20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961223" y="1466336"/>
            <a:ext cx="0" cy="4386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534400" y="3429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458200" y="39441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458200" y="4507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8458200" y="504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10" name="Left Brace 109"/>
          <p:cNvSpPr/>
          <p:nvPr/>
        </p:nvSpPr>
        <p:spPr>
          <a:xfrm>
            <a:off x="8305800" y="3352800"/>
            <a:ext cx="304800" cy="2057400"/>
          </a:xfrm>
          <a:prstGeom prst="leftBrace">
            <a:avLst/>
          </a:prstGeom>
          <a:ln>
            <a:solidFill>
              <a:srgbClr val="4646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715000" y="1117600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C00000"/>
                </a:solidFill>
              </a:rPr>
              <a:t>Randomized encryption (RND) - </a:t>
            </a:r>
            <a:r>
              <a:rPr lang="en-US" sz="2600" i="1" dirty="0" smtClean="0">
                <a:solidFill>
                  <a:srgbClr val="C00000"/>
                </a:solidFill>
              </a:rPr>
              <a:t>semantic</a:t>
            </a:r>
            <a:endParaRPr lang="en-US" sz="2600" i="1" dirty="0">
              <a:solidFill>
                <a:srgbClr val="C00000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7009606" y="2438400"/>
            <a:ext cx="762000" cy="1588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167473" y="941171"/>
            <a:ext cx="1612900" cy="52516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8572" y="941171"/>
            <a:ext cx="179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Application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44551" y="3121241"/>
            <a:ext cx="1092200" cy="103482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14248" y="3108541"/>
            <a:ext cx="134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Proxy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63705" y="3375080"/>
            <a:ext cx="471888" cy="90175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843268" y="394811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x95c623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43268" y="3410204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x4be219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30568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x17cea7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4292600" y="1590019"/>
            <a:ext cx="3668268" cy="1999996"/>
            <a:chOff x="-2997200" y="4246817"/>
            <a:chExt cx="3668268" cy="1999996"/>
          </a:xfrm>
        </p:grpSpPr>
        <p:sp>
          <p:nvSpPr>
            <p:cNvPr id="46" name="Rounded Rectangle 45"/>
            <p:cNvSpPr/>
            <p:nvPr/>
          </p:nvSpPr>
          <p:spPr>
            <a:xfrm>
              <a:off x="-2997200" y="42656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-1778000" y="42656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-635000" y="42656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-2997200" y="47990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-1778000" y="47990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-635000" y="47990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-2997200" y="53324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-1778000" y="53324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-635000" y="53324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-2997200" y="58658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-1778000" y="58658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-635000" y="5865813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624332" y="5307013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x2ea887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-649732" y="4784726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x95c623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-649732" y="4246817"/>
              <a:ext cx="1295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x4be219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-662432" y="5865813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x17cea7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4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208 0.38541 L 0.55347 0.392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28" grpId="0"/>
      <p:bldP spid="211" grpId="0"/>
      <p:bldP spid="229" grpId="0"/>
      <p:bldP spid="114" grpId="0"/>
      <p:bldP spid="78" grpId="0" animBg="1"/>
      <p:bldP spid="79" grpId="0"/>
      <p:bldP spid="84" grpId="0" animBg="1"/>
      <p:bldP spid="85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34"/>
          <p:cNvSpPr txBox="1">
            <a:spLocks noChangeArrowheads="1"/>
          </p:cNvSpPr>
          <p:nvPr/>
        </p:nvSpPr>
        <p:spPr bwMode="auto">
          <a:xfrm>
            <a:off x="4432300" y="28829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col1/rank</a:t>
            </a:r>
            <a:endParaRPr lang="en-US" sz="2000" dirty="0"/>
          </a:p>
        </p:txBody>
      </p:sp>
      <p:sp>
        <p:nvSpPr>
          <p:cNvPr id="26630" name="Text Box 35"/>
          <p:cNvSpPr txBox="1">
            <a:spLocks noChangeArrowheads="1"/>
          </p:cNvSpPr>
          <p:nvPr/>
        </p:nvSpPr>
        <p:spPr bwMode="auto">
          <a:xfrm>
            <a:off x="5549900" y="2895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col2/name</a:t>
            </a:r>
            <a:endParaRPr lang="en-US" sz="2000" dirty="0"/>
          </a:p>
        </p:txBody>
      </p:sp>
      <p:sp>
        <p:nvSpPr>
          <p:cNvPr id="26636" name="Text Box 82"/>
          <p:cNvSpPr txBox="1">
            <a:spLocks noChangeArrowheads="1"/>
          </p:cNvSpPr>
          <p:nvPr/>
        </p:nvSpPr>
        <p:spPr bwMode="auto">
          <a:xfrm>
            <a:off x="5410200" y="24384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table1/emp</a:t>
            </a:r>
            <a:endParaRPr lang="en-US" sz="2000" b="1" dirty="0"/>
          </a:p>
        </p:txBody>
      </p:sp>
      <p:sp>
        <p:nvSpPr>
          <p:cNvPr id="31828" name="Text Box 84"/>
          <p:cNvSpPr txBox="1">
            <a:spLocks noChangeArrowheads="1"/>
          </p:cNvSpPr>
          <p:nvPr/>
        </p:nvSpPr>
        <p:spPr bwMode="auto">
          <a:xfrm>
            <a:off x="76200" y="1873250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* FROM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emp</a:t>
            </a: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 WHERE salary = 100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pic>
        <p:nvPicPr>
          <p:cNvPr id="31882" name="Picture 138" descr="ti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5768" y="3756581"/>
            <a:ext cx="685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883" name="Picture 139" descr="ti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800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ounded Rectangle 114"/>
          <p:cNvSpPr/>
          <p:nvPr/>
        </p:nvSpPr>
        <p:spPr>
          <a:xfrm>
            <a:off x="4495800" y="34290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4495800" y="3276600"/>
            <a:ext cx="3553968" cy="641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4344194" y="41902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561806" y="41902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5715000" y="34290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6858000" y="34290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4495800" y="39624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5715000" y="39624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858000" y="39624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4495800" y="44958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5715000" y="44958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858000" y="44958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4495800" y="50292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5715000" y="50292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858000" y="50292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77" name="Rectangle 133"/>
          <p:cNvSpPr>
            <a:spLocks noChangeArrowheads="1"/>
          </p:cNvSpPr>
          <p:nvPr/>
        </p:nvSpPr>
        <p:spPr bwMode="auto">
          <a:xfrm>
            <a:off x="6934200" y="34290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8" name="Text Box 134"/>
          <p:cNvSpPr txBox="1">
            <a:spLocks noChangeArrowheads="1"/>
          </p:cNvSpPr>
          <p:nvPr/>
        </p:nvSpPr>
        <p:spPr bwMode="auto">
          <a:xfrm>
            <a:off x="6934200" y="33909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x934bc1</a:t>
            </a:r>
          </a:p>
        </p:txBody>
      </p:sp>
      <p:sp>
        <p:nvSpPr>
          <p:cNvPr id="31862" name="Rectangle 118"/>
          <p:cNvSpPr>
            <a:spLocks noChangeArrowheads="1"/>
          </p:cNvSpPr>
          <p:nvPr/>
        </p:nvSpPr>
        <p:spPr bwMode="auto">
          <a:xfrm>
            <a:off x="6934200" y="39624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3" name="Text Box 119"/>
          <p:cNvSpPr txBox="1">
            <a:spLocks noChangeArrowheads="1"/>
          </p:cNvSpPr>
          <p:nvPr/>
        </p:nvSpPr>
        <p:spPr bwMode="auto">
          <a:xfrm>
            <a:off x="6934200" y="3886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x5a8c34</a:t>
            </a:r>
          </a:p>
        </p:txBody>
      </p:sp>
      <p:sp>
        <p:nvSpPr>
          <p:cNvPr id="31867" name="Rectangle 123"/>
          <p:cNvSpPr>
            <a:spLocks noChangeArrowheads="1"/>
          </p:cNvSpPr>
          <p:nvPr/>
        </p:nvSpPr>
        <p:spPr bwMode="auto">
          <a:xfrm>
            <a:off x="6934200" y="50292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8" name="Text Box 124"/>
          <p:cNvSpPr txBox="1">
            <a:spLocks noChangeArrowheads="1"/>
          </p:cNvSpPr>
          <p:nvPr/>
        </p:nvSpPr>
        <p:spPr bwMode="auto">
          <a:xfrm>
            <a:off x="6934200" y="4967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x5a8c34</a:t>
            </a:r>
          </a:p>
        </p:txBody>
      </p:sp>
      <p:sp>
        <p:nvSpPr>
          <p:cNvPr id="31872" name="Rectangle 128"/>
          <p:cNvSpPr>
            <a:spLocks noChangeArrowheads="1"/>
          </p:cNvSpPr>
          <p:nvPr/>
        </p:nvSpPr>
        <p:spPr bwMode="auto">
          <a:xfrm>
            <a:off x="6934200" y="44958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3" name="Text Box 129"/>
          <p:cNvSpPr txBox="1">
            <a:spLocks noChangeArrowheads="1"/>
          </p:cNvSpPr>
          <p:nvPr/>
        </p:nvSpPr>
        <p:spPr bwMode="auto">
          <a:xfrm>
            <a:off x="6934200" y="4419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x84a21c</a:t>
            </a:r>
          </a:p>
        </p:txBody>
      </p:sp>
      <p:sp>
        <p:nvSpPr>
          <p:cNvPr id="211" name="Text Box 84"/>
          <p:cNvSpPr txBox="1">
            <a:spLocks noChangeArrowheads="1"/>
          </p:cNvSpPr>
          <p:nvPr/>
        </p:nvSpPr>
        <p:spPr bwMode="auto">
          <a:xfrm>
            <a:off x="1473200" y="2959100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* FROM table1 WHERE col3 = x5a8c34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cxnSp>
        <p:nvCxnSpPr>
          <p:cNvPr id="216" name="Straight Arrow Connector 215"/>
          <p:cNvCxnSpPr/>
          <p:nvPr/>
        </p:nvCxnSpPr>
        <p:spPr>
          <a:xfrm rot="5400000">
            <a:off x="673894" y="2856706"/>
            <a:ext cx="5334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711200" y="4762500"/>
            <a:ext cx="3581400" cy="990600"/>
            <a:chOff x="304800" y="3962400"/>
            <a:chExt cx="3581400" cy="990600"/>
          </a:xfrm>
        </p:grpSpPr>
        <p:sp>
          <p:nvSpPr>
            <p:cNvPr id="158" name="Rounded Rectangle 157"/>
            <p:cNvSpPr/>
            <p:nvPr/>
          </p:nvSpPr>
          <p:spPr>
            <a:xfrm>
              <a:off x="2819400" y="4038600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 Box 193"/>
            <p:cNvSpPr txBox="1">
              <a:spLocks noChangeArrowheads="1"/>
            </p:cNvSpPr>
            <p:nvPr/>
          </p:nvSpPr>
          <p:spPr bwMode="auto">
            <a:xfrm>
              <a:off x="3158067" y="3962400"/>
              <a:ext cx="42333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accent2"/>
                  </a:solidFill>
                </a:rPr>
                <a:t>?</a:t>
              </a:r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2819400" y="4572000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84" name="Line 140"/>
            <p:cNvSpPr>
              <a:spLocks noChangeShapeType="1"/>
            </p:cNvSpPr>
            <p:nvPr/>
          </p:nvSpPr>
          <p:spPr bwMode="auto">
            <a:xfrm>
              <a:off x="304800" y="4495800"/>
              <a:ext cx="3581400" cy="0"/>
            </a:xfrm>
            <a:prstGeom prst="line">
              <a:avLst/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944" name="Rectangle 200"/>
            <p:cNvSpPr>
              <a:spLocks noChangeArrowheads="1"/>
            </p:cNvSpPr>
            <p:nvPr/>
          </p:nvSpPr>
          <p:spPr bwMode="auto">
            <a:xfrm>
              <a:off x="2895600" y="4038600"/>
              <a:ext cx="838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5" name="Text Box 221"/>
            <p:cNvSpPr txBox="1">
              <a:spLocks noChangeArrowheads="1"/>
            </p:cNvSpPr>
            <p:nvPr/>
          </p:nvSpPr>
          <p:spPr bwMode="auto">
            <a:xfrm>
              <a:off x="2895600" y="3962400"/>
              <a:ext cx="914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Garamond" pitchFamily="18" charset="0"/>
                </a:rPr>
                <a:t>x5a8c34</a:t>
              </a:r>
            </a:p>
          </p:txBody>
        </p:sp>
        <p:sp>
          <p:nvSpPr>
            <p:cNvPr id="31964" name="Rectangle 220"/>
            <p:cNvSpPr>
              <a:spLocks noChangeArrowheads="1"/>
            </p:cNvSpPr>
            <p:nvPr/>
          </p:nvSpPr>
          <p:spPr bwMode="auto">
            <a:xfrm>
              <a:off x="2895600" y="4572000"/>
              <a:ext cx="838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533400" y="4038600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ounded Rectangle 150"/>
            <p:cNvSpPr/>
            <p:nvPr/>
          </p:nvSpPr>
          <p:spPr>
            <a:xfrm>
              <a:off x="1676400" y="4038600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ounded Rectangle 153"/>
            <p:cNvSpPr/>
            <p:nvPr/>
          </p:nvSpPr>
          <p:spPr>
            <a:xfrm>
              <a:off x="533400" y="4572000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ounded Rectangle 154"/>
            <p:cNvSpPr/>
            <p:nvPr/>
          </p:nvSpPr>
          <p:spPr>
            <a:xfrm>
              <a:off x="1676400" y="4572000"/>
              <a:ext cx="990600" cy="38100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 Box 193"/>
            <p:cNvSpPr txBox="1">
              <a:spLocks noChangeArrowheads="1"/>
            </p:cNvSpPr>
            <p:nvPr/>
          </p:nvSpPr>
          <p:spPr bwMode="auto">
            <a:xfrm>
              <a:off x="838200" y="4495800"/>
              <a:ext cx="42333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31945" name="Text Box 201"/>
            <p:cNvSpPr txBox="1">
              <a:spLocks noChangeArrowheads="1"/>
            </p:cNvSpPr>
            <p:nvPr/>
          </p:nvSpPr>
          <p:spPr bwMode="auto">
            <a:xfrm>
              <a:off x="2895600" y="4495800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Garamond" pitchFamily="18" charset="0"/>
                </a:rPr>
                <a:t>x5a8c34</a:t>
              </a:r>
            </a:p>
          </p:txBody>
        </p:sp>
        <p:sp>
          <p:nvSpPr>
            <p:cNvPr id="177" name="Text Box 193"/>
            <p:cNvSpPr txBox="1">
              <a:spLocks noChangeArrowheads="1"/>
            </p:cNvSpPr>
            <p:nvPr/>
          </p:nvSpPr>
          <p:spPr bwMode="auto">
            <a:xfrm>
              <a:off x="3158067" y="3962400"/>
              <a:ext cx="42333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chemeClr val="accent2"/>
                  </a:solidFill>
                </a:rPr>
                <a:t>?</a:t>
              </a:r>
            </a:p>
          </p:txBody>
        </p:sp>
        <p:sp>
          <p:nvSpPr>
            <p:cNvPr id="180" name="Rectangle 200"/>
            <p:cNvSpPr>
              <a:spLocks noChangeArrowheads="1"/>
            </p:cNvSpPr>
            <p:nvPr/>
          </p:nvSpPr>
          <p:spPr bwMode="auto">
            <a:xfrm>
              <a:off x="2895600" y="4038600"/>
              <a:ext cx="838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Text Box 221"/>
            <p:cNvSpPr txBox="1">
              <a:spLocks noChangeArrowheads="1"/>
            </p:cNvSpPr>
            <p:nvPr/>
          </p:nvSpPr>
          <p:spPr bwMode="auto">
            <a:xfrm>
              <a:off x="2889504" y="3968496"/>
              <a:ext cx="9144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Garamond" pitchFamily="18" charset="0"/>
                </a:rPr>
                <a:t>x5a8c34</a:t>
              </a:r>
            </a:p>
          </p:txBody>
        </p:sp>
        <p:sp>
          <p:nvSpPr>
            <p:cNvPr id="182" name="Rectangle 220"/>
            <p:cNvSpPr>
              <a:spLocks noChangeArrowheads="1"/>
            </p:cNvSpPr>
            <p:nvPr/>
          </p:nvSpPr>
          <p:spPr bwMode="auto">
            <a:xfrm>
              <a:off x="2895600" y="4572000"/>
              <a:ext cx="83820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Text Box 193"/>
            <p:cNvSpPr txBox="1">
              <a:spLocks noChangeArrowheads="1"/>
            </p:cNvSpPr>
            <p:nvPr/>
          </p:nvSpPr>
          <p:spPr bwMode="auto">
            <a:xfrm>
              <a:off x="2015067" y="3962400"/>
              <a:ext cx="42333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89" name="Text Box 193"/>
            <p:cNvSpPr txBox="1">
              <a:spLocks noChangeArrowheads="1"/>
            </p:cNvSpPr>
            <p:nvPr/>
          </p:nvSpPr>
          <p:spPr bwMode="auto">
            <a:xfrm>
              <a:off x="838200" y="4495800"/>
              <a:ext cx="42333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90" name="Text Box 193"/>
            <p:cNvSpPr txBox="1">
              <a:spLocks noChangeArrowheads="1"/>
            </p:cNvSpPr>
            <p:nvPr/>
          </p:nvSpPr>
          <p:spPr bwMode="auto">
            <a:xfrm>
              <a:off x="2015067" y="4495800"/>
              <a:ext cx="42333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191" name="Text Box 201"/>
            <p:cNvSpPr txBox="1">
              <a:spLocks noChangeArrowheads="1"/>
            </p:cNvSpPr>
            <p:nvPr/>
          </p:nvSpPr>
          <p:spPr bwMode="auto">
            <a:xfrm>
              <a:off x="2889504" y="4507992"/>
              <a:ext cx="9144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Garamond" pitchFamily="18" charset="0"/>
                </a:rPr>
                <a:t>x5a8c34</a:t>
              </a:r>
            </a:p>
          </p:txBody>
        </p:sp>
      </p:grpSp>
      <p:sp>
        <p:nvSpPr>
          <p:cNvPr id="201" name="Text Box 193"/>
          <p:cNvSpPr txBox="1">
            <a:spLocks noChangeArrowheads="1"/>
          </p:cNvSpPr>
          <p:nvPr/>
        </p:nvSpPr>
        <p:spPr bwMode="auto">
          <a:xfrm>
            <a:off x="1244600" y="5829300"/>
            <a:ext cx="423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2" name="Text Box 193"/>
          <p:cNvSpPr txBox="1">
            <a:spLocks noChangeArrowheads="1"/>
          </p:cNvSpPr>
          <p:nvPr/>
        </p:nvSpPr>
        <p:spPr bwMode="auto">
          <a:xfrm>
            <a:off x="2421467" y="5829300"/>
            <a:ext cx="423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6843268" y="3410204"/>
            <a:ext cx="1295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x4be219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6843268" y="394811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x95c623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6855968" y="446778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x2ea887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830568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x17cea7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18" name="Straight Arrow Connector 217"/>
          <p:cNvCxnSpPr/>
          <p:nvPr/>
        </p:nvCxnSpPr>
        <p:spPr>
          <a:xfrm>
            <a:off x="1447800" y="3670300"/>
            <a:ext cx="2971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 Box 36"/>
          <p:cNvSpPr txBox="1">
            <a:spLocks noChangeArrowheads="1"/>
          </p:cNvSpPr>
          <p:nvPr/>
        </p:nvSpPr>
        <p:spPr bwMode="auto">
          <a:xfrm>
            <a:off x="6781800" y="28956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col3/salary</a:t>
            </a:r>
            <a:endParaRPr lang="en-US" sz="20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961223" y="1466336"/>
            <a:ext cx="0" cy="4386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534400" y="34290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458200" y="39441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458200" y="4507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8458200" y="5040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10" name="Left Brace 109"/>
          <p:cNvSpPr/>
          <p:nvPr/>
        </p:nvSpPr>
        <p:spPr>
          <a:xfrm>
            <a:off x="8305800" y="3352800"/>
            <a:ext cx="304800" cy="2057400"/>
          </a:xfrm>
          <a:prstGeom prst="leftBrace">
            <a:avLst/>
          </a:prstGeom>
          <a:ln>
            <a:solidFill>
              <a:srgbClr val="4646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715000" y="1143000"/>
            <a:ext cx="3429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C00000"/>
                </a:solidFill>
              </a:rPr>
              <a:t>Randomized encryption (RND)</a:t>
            </a:r>
            <a:endParaRPr lang="en-US" sz="2600" dirty="0">
              <a:solidFill>
                <a:srgbClr val="C00000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7009606" y="2438400"/>
            <a:ext cx="762000" cy="1588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981700" y="1143000"/>
            <a:ext cx="2971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6"/>
                </a:solidFill>
              </a:rPr>
              <a:t>Deterministic encryption (DET)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167473" y="941171"/>
            <a:ext cx="1612900" cy="52516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8572" y="941171"/>
            <a:ext cx="179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Application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44551" y="3121241"/>
            <a:ext cx="1092200" cy="103482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214248" y="3108541"/>
            <a:ext cx="134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Proxy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H="1">
            <a:off x="663705" y="3375080"/>
            <a:ext cx="471888" cy="901758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>
          <a:xfrm>
            <a:off x="0" y="2171700"/>
            <a:ext cx="2971800" cy="419100"/>
          </a:xfrm>
          <a:prstGeom prst="ellipse">
            <a:avLst/>
          </a:prstGeom>
          <a:noFill/>
          <a:ln w="38100" cap="flat" cmpd="sng" algn="ctr">
            <a:solidFill>
              <a:srgbClr val="DA1F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77" grpId="0" animBg="1"/>
      <p:bldP spid="31878" grpId="0"/>
      <p:bldP spid="31862" grpId="0" animBg="1"/>
      <p:bldP spid="31863" grpId="0"/>
      <p:bldP spid="31867" grpId="0" animBg="1"/>
      <p:bldP spid="31868" grpId="0"/>
      <p:bldP spid="31872" grpId="0" animBg="1"/>
      <p:bldP spid="31873" grpId="0"/>
      <p:bldP spid="211" grpId="0"/>
      <p:bldP spid="227" grpId="0"/>
      <p:bldP spid="228" grpId="0"/>
      <p:bldP spid="229" grpId="0"/>
      <p:bldP spid="230" grpId="0"/>
      <p:bldP spid="114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34"/>
          <p:cNvSpPr txBox="1">
            <a:spLocks noChangeArrowheads="1"/>
          </p:cNvSpPr>
          <p:nvPr/>
        </p:nvSpPr>
        <p:spPr bwMode="auto">
          <a:xfrm>
            <a:off x="4432300" y="3200400"/>
            <a:ext cx="1219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col1/rank</a:t>
            </a:r>
            <a:endParaRPr lang="en-US" sz="2000" dirty="0"/>
          </a:p>
        </p:txBody>
      </p:sp>
      <p:sp>
        <p:nvSpPr>
          <p:cNvPr id="26630" name="Text Box 35"/>
          <p:cNvSpPr txBox="1">
            <a:spLocks noChangeArrowheads="1"/>
          </p:cNvSpPr>
          <p:nvPr/>
        </p:nvSpPr>
        <p:spPr bwMode="auto">
          <a:xfrm>
            <a:off x="5549900" y="31877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col2/name</a:t>
            </a:r>
            <a:endParaRPr lang="en-US" sz="2000" dirty="0"/>
          </a:p>
        </p:txBody>
      </p:sp>
      <p:sp>
        <p:nvSpPr>
          <p:cNvPr id="26636" name="Text Box 82"/>
          <p:cNvSpPr txBox="1">
            <a:spLocks noChangeArrowheads="1"/>
          </p:cNvSpPr>
          <p:nvPr/>
        </p:nvSpPr>
        <p:spPr bwMode="auto">
          <a:xfrm>
            <a:off x="5410200" y="27559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/>
              <a:t>table1 (</a:t>
            </a:r>
            <a:r>
              <a:rPr lang="en-US" sz="2000" b="1" dirty="0" err="1" smtClean="0"/>
              <a:t>emp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15" name="Rounded Rectangle 114"/>
          <p:cNvSpPr/>
          <p:nvPr/>
        </p:nvSpPr>
        <p:spPr>
          <a:xfrm>
            <a:off x="4495800" y="37465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V="1">
            <a:off x="4330700" y="3587810"/>
            <a:ext cx="3670300" cy="1795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4344194" y="45077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5561806" y="4507706"/>
            <a:ext cx="2438400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>
            <a:off x="5715000" y="37465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ounded Rectangle 122"/>
          <p:cNvSpPr/>
          <p:nvPr/>
        </p:nvSpPr>
        <p:spPr>
          <a:xfrm>
            <a:off x="6858000" y="37465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ounded Rectangle 125"/>
          <p:cNvSpPr/>
          <p:nvPr/>
        </p:nvSpPr>
        <p:spPr>
          <a:xfrm>
            <a:off x="4495800" y="4279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5715000" y="4279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858000" y="4279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4495800" y="48133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ounded Rectangle 131"/>
          <p:cNvSpPr/>
          <p:nvPr/>
        </p:nvSpPr>
        <p:spPr>
          <a:xfrm>
            <a:off x="5715000" y="48133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6858000" y="48133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ounded Rectangle 133"/>
          <p:cNvSpPr/>
          <p:nvPr/>
        </p:nvSpPr>
        <p:spPr>
          <a:xfrm>
            <a:off x="4495800" y="53467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ounded Rectangle 135"/>
          <p:cNvSpPr/>
          <p:nvPr/>
        </p:nvSpPr>
        <p:spPr>
          <a:xfrm>
            <a:off x="5715000" y="53467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6858000" y="53467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77" name="Rectangle 133"/>
          <p:cNvSpPr>
            <a:spLocks noChangeArrowheads="1"/>
          </p:cNvSpPr>
          <p:nvPr/>
        </p:nvSpPr>
        <p:spPr bwMode="auto">
          <a:xfrm>
            <a:off x="6934200" y="37465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8" name="Text Box 134"/>
          <p:cNvSpPr txBox="1">
            <a:spLocks noChangeArrowheads="1"/>
          </p:cNvSpPr>
          <p:nvPr/>
        </p:nvSpPr>
        <p:spPr bwMode="auto">
          <a:xfrm>
            <a:off x="6934200" y="36703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x934bc1</a:t>
            </a:r>
          </a:p>
        </p:txBody>
      </p:sp>
      <p:sp>
        <p:nvSpPr>
          <p:cNvPr id="31862" name="Rectangle 118"/>
          <p:cNvSpPr>
            <a:spLocks noChangeArrowheads="1"/>
          </p:cNvSpPr>
          <p:nvPr/>
        </p:nvSpPr>
        <p:spPr bwMode="auto">
          <a:xfrm>
            <a:off x="6934200" y="42799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3" name="Text Box 119"/>
          <p:cNvSpPr txBox="1">
            <a:spLocks noChangeArrowheads="1"/>
          </p:cNvSpPr>
          <p:nvPr/>
        </p:nvSpPr>
        <p:spPr bwMode="auto">
          <a:xfrm>
            <a:off x="6934200" y="42037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x5a8c34</a:t>
            </a:r>
          </a:p>
        </p:txBody>
      </p:sp>
      <p:sp>
        <p:nvSpPr>
          <p:cNvPr id="31867" name="Rectangle 123"/>
          <p:cNvSpPr>
            <a:spLocks noChangeArrowheads="1"/>
          </p:cNvSpPr>
          <p:nvPr/>
        </p:nvSpPr>
        <p:spPr bwMode="auto">
          <a:xfrm>
            <a:off x="6934200" y="53467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68" name="Text Box 124"/>
          <p:cNvSpPr txBox="1">
            <a:spLocks noChangeArrowheads="1"/>
          </p:cNvSpPr>
          <p:nvPr/>
        </p:nvSpPr>
        <p:spPr bwMode="auto">
          <a:xfrm>
            <a:off x="6934200" y="52847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x5a8c34</a:t>
            </a:r>
          </a:p>
        </p:txBody>
      </p:sp>
      <p:sp>
        <p:nvSpPr>
          <p:cNvPr id="31872" name="Rectangle 128"/>
          <p:cNvSpPr>
            <a:spLocks noChangeArrowheads="1"/>
          </p:cNvSpPr>
          <p:nvPr/>
        </p:nvSpPr>
        <p:spPr bwMode="auto">
          <a:xfrm>
            <a:off x="6934200" y="4813300"/>
            <a:ext cx="838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73" name="Text Box 129"/>
          <p:cNvSpPr txBox="1">
            <a:spLocks noChangeArrowheads="1"/>
          </p:cNvSpPr>
          <p:nvPr/>
        </p:nvSpPr>
        <p:spPr bwMode="auto">
          <a:xfrm>
            <a:off x="6934200" y="47371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Garamond" pitchFamily="18" charset="0"/>
              </a:rPr>
              <a:t>x84a21c</a:t>
            </a:r>
          </a:p>
        </p:txBody>
      </p:sp>
      <p:grpSp>
        <p:nvGrpSpPr>
          <p:cNvPr id="3" name="Group 126"/>
          <p:cNvGrpSpPr/>
          <p:nvPr/>
        </p:nvGrpSpPr>
        <p:grpSpPr>
          <a:xfrm>
            <a:off x="6903720" y="5289296"/>
            <a:ext cx="1097280" cy="369332"/>
            <a:chOff x="6675120" y="5428996"/>
            <a:chExt cx="1097280" cy="369332"/>
          </a:xfrm>
        </p:grpSpPr>
        <p:sp>
          <p:nvSpPr>
            <p:cNvPr id="165" name="Rectangle 123"/>
            <p:cNvSpPr>
              <a:spLocks noChangeArrowheads="1"/>
            </p:cNvSpPr>
            <p:nvPr/>
          </p:nvSpPr>
          <p:spPr bwMode="auto">
            <a:xfrm>
              <a:off x="6705600" y="54864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24"/>
            <p:cNvSpPr txBox="1">
              <a:spLocks noChangeArrowheads="1"/>
            </p:cNvSpPr>
            <p:nvPr/>
          </p:nvSpPr>
          <p:spPr bwMode="auto">
            <a:xfrm>
              <a:off x="6675120" y="5428996"/>
              <a:ext cx="10972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x578b34</a:t>
              </a:r>
              <a:endParaRPr lang="en-US" dirty="0">
                <a:latin typeface="Garamond" pitchFamily="18" charset="0"/>
              </a:endParaRPr>
            </a:p>
          </p:txBody>
        </p:sp>
      </p:grpSp>
      <p:grpSp>
        <p:nvGrpSpPr>
          <p:cNvPr id="4" name="Group 123"/>
          <p:cNvGrpSpPr/>
          <p:nvPr/>
        </p:nvGrpSpPr>
        <p:grpSpPr>
          <a:xfrm>
            <a:off x="6908800" y="4215892"/>
            <a:ext cx="1016000" cy="369332"/>
            <a:chOff x="6756400" y="5346192"/>
            <a:chExt cx="1016000" cy="369332"/>
          </a:xfrm>
        </p:grpSpPr>
        <p:sp>
          <p:nvSpPr>
            <p:cNvPr id="168" name="Rectangle 123"/>
            <p:cNvSpPr>
              <a:spLocks noChangeArrowheads="1"/>
            </p:cNvSpPr>
            <p:nvPr/>
          </p:nvSpPr>
          <p:spPr bwMode="auto">
            <a:xfrm>
              <a:off x="6781800" y="54102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Text Box 124"/>
            <p:cNvSpPr txBox="1">
              <a:spLocks noChangeArrowheads="1"/>
            </p:cNvSpPr>
            <p:nvPr/>
          </p:nvSpPr>
          <p:spPr bwMode="auto">
            <a:xfrm>
              <a:off x="6756400" y="5346192"/>
              <a:ext cx="1016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x638e54</a:t>
              </a:r>
              <a:endParaRPr lang="en-US" dirty="0">
                <a:latin typeface="Garamond" pitchFamily="18" charset="0"/>
              </a:endParaRPr>
            </a:p>
          </p:txBody>
        </p:sp>
      </p:grpSp>
      <p:grpSp>
        <p:nvGrpSpPr>
          <p:cNvPr id="5" name="Group 134"/>
          <p:cNvGrpSpPr/>
          <p:nvPr/>
        </p:nvGrpSpPr>
        <p:grpSpPr>
          <a:xfrm>
            <a:off x="6896100" y="4746244"/>
            <a:ext cx="1066800" cy="369332"/>
            <a:chOff x="8039100" y="6488668"/>
            <a:chExt cx="1066800" cy="369332"/>
          </a:xfrm>
        </p:grpSpPr>
        <p:sp>
          <p:nvSpPr>
            <p:cNvPr id="172" name="Rectangle 123"/>
            <p:cNvSpPr>
              <a:spLocks noChangeArrowheads="1"/>
            </p:cNvSpPr>
            <p:nvPr/>
          </p:nvSpPr>
          <p:spPr bwMode="auto">
            <a:xfrm>
              <a:off x="8077200" y="65532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Text Box 124"/>
            <p:cNvSpPr txBox="1">
              <a:spLocks noChangeArrowheads="1"/>
            </p:cNvSpPr>
            <p:nvPr/>
          </p:nvSpPr>
          <p:spPr bwMode="auto">
            <a:xfrm>
              <a:off x="8039100" y="6488668"/>
              <a:ext cx="1066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x122eb4</a:t>
              </a:r>
              <a:endParaRPr lang="en-US" dirty="0">
                <a:latin typeface="Garamond" pitchFamily="18" charset="0"/>
              </a:endParaRPr>
            </a:p>
          </p:txBody>
        </p:sp>
      </p:grpSp>
      <p:grpSp>
        <p:nvGrpSpPr>
          <p:cNvPr id="6" name="Group 130"/>
          <p:cNvGrpSpPr/>
          <p:nvPr/>
        </p:nvGrpSpPr>
        <p:grpSpPr>
          <a:xfrm>
            <a:off x="6896100" y="3685520"/>
            <a:ext cx="1028700" cy="369332"/>
            <a:chOff x="8191500" y="5577820"/>
            <a:chExt cx="1028700" cy="369332"/>
          </a:xfrm>
        </p:grpSpPr>
        <p:sp>
          <p:nvSpPr>
            <p:cNvPr id="170" name="Rectangle 123"/>
            <p:cNvSpPr>
              <a:spLocks noChangeArrowheads="1"/>
            </p:cNvSpPr>
            <p:nvPr/>
          </p:nvSpPr>
          <p:spPr bwMode="auto">
            <a:xfrm>
              <a:off x="8229600" y="5638800"/>
              <a:ext cx="8382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DEF5FA"/>
                </a:solidFill>
              </a:endParaRPr>
            </a:p>
          </p:txBody>
        </p:sp>
        <p:sp>
          <p:nvSpPr>
            <p:cNvPr id="174" name="Text Box 124"/>
            <p:cNvSpPr txBox="1">
              <a:spLocks noChangeArrowheads="1"/>
            </p:cNvSpPr>
            <p:nvPr/>
          </p:nvSpPr>
          <p:spPr bwMode="auto">
            <a:xfrm>
              <a:off x="8191500" y="5577820"/>
              <a:ext cx="1028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Garamond" pitchFamily="18" charset="0"/>
                </a:rPr>
                <a:t>x9eab81</a:t>
              </a:r>
              <a:endParaRPr lang="en-US" dirty="0">
                <a:latin typeface="Garamond" pitchFamily="18" charset="0"/>
              </a:endParaRPr>
            </a:p>
          </p:txBody>
        </p:sp>
      </p:grpSp>
      <p:sp>
        <p:nvSpPr>
          <p:cNvPr id="211" name="Text Box 84"/>
          <p:cNvSpPr txBox="1">
            <a:spLocks noChangeArrowheads="1"/>
          </p:cNvSpPr>
          <p:nvPr/>
        </p:nvSpPr>
        <p:spPr bwMode="auto">
          <a:xfrm>
            <a:off x="1511300" y="3136900"/>
            <a:ext cx="3162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cdb_sum</a:t>
            </a: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(col3) FROM table1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201" name="Text Box 193"/>
          <p:cNvSpPr txBox="1">
            <a:spLocks noChangeArrowheads="1"/>
          </p:cNvSpPr>
          <p:nvPr/>
        </p:nvSpPr>
        <p:spPr bwMode="auto">
          <a:xfrm>
            <a:off x="838200" y="5880100"/>
            <a:ext cx="423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2" name="Text Box 193"/>
          <p:cNvSpPr txBox="1">
            <a:spLocks noChangeArrowheads="1"/>
          </p:cNvSpPr>
          <p:nvPr/>
        </p:nvSpPr>
        <p:spPr bwMode="auto">
          <a:xfrm>
            <a:off x="2015067" y="5880100"/>
            <a:ext cx="423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1752600" y="5422900"/>
            <a:ext cx="990600" cy="381000"/>
          </a:xfrm>
          <a:prstGeom prst="round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Line 140"/>
          <p:cNvSpPr>
            <a:spLocks noChangeShapeType="1"/>
          </p:cNvSpPr>
          <p:nvPr/>
        </p:nvSpPr>
        <p:spPr bwMode="auto">
          <a:xfrm>
            <a:off x="715224" y="5880100"/>
            <a:ext cx="3399575" cy="0"/>
          </a:xfrm>
          <a:prstGeom prst="line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05" name="Rectangle 123"/>
          <p:cNvSpPr>
            <a:spLocks noChangeArrowheads="1"/>
          </p:cNvSpPr>
          <p:nvPr/>
        </p:nvSpPr>
        <p:spPr bwMode="auto">
          <a:xfrm>
            <a:off x="1828800" y="5422900"/>
            <a:ext cx="838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Text Box 124"/>
          <p:cNvSpPr txBox="1">
            <a:spLocks noChangeArrowheads="1"/>
          </p:cNvSpPr>
          <p:nvPr/>
        </p:nvSpPr>
        <p:spPr bwMode="auto">
          <a:xfrm>
            <a:off x="1804416" y="5358368"/>
            <a:ext cx="938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Garamond" pitchFamily="18" charset="0"/>
              </a:rPr>
              <a:t>x72295a</a:t>
            </a:r>
            <a:endParaRPr lang="en-US" dirty="0">
              <a:latin typeface="Garamond" pitchFamily="18" charset="0"/>
            </a:endParaRPr>
          </a:p>
        </p:txBody>
      </p:sp>
      <p:cxnSp>
        <p:nvCxnSpPr>
          <p:cNvPr id="218" name="Straight Arrow Connector 217"/>
          <p:cNvCxnSpPr/>
          <p:nvPr/>
        </p:nvCxnSpPr>
        <p:spPr>
          <a:xfrm>
            <a:off x="1447800" y="3822700"/>
            <a:ext cx="2971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1" name="Text Box 36"/>
          <p:cNvSpPr txBox="1">
            <a:spLocks noChangeArrowheads="1"/>
          </p:cNvSpPr>
          <p:nvPr/>
        </p:nvSpPr>
        <p:spPr bwMode="auto">
          <a:xfrm>
            <a:off x="6781800" y="32004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col3/salary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8534400" y="37465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8458200" y="426161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8458200" y="48249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8458200" y="53583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10" name="Left Brace 109"/>
          <p:cNvSpPr/>
          <p:nvPr/>
        </p:nvSpPr>
        <p:spPr>
          <a:xfrm>
            <a:off x="8305800" y="3670300"/>
            <a:ext cx="3048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Arrow Connector 117"/>
          <p:cNvCxnSpPr/>
          <p:nvPr/>
        </p:nvCxnSpPr>
        <p:spPr>
          <a:xfrm rot="5400000">
            <a:off x="7009606" y="2755900"/>
            <a:ext cx="762000" cy="1588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5791200" y="1482348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C00000"/>
                </a:solidFill>
              </a:rPr>
              <a:t>Deterministic encryption (DET)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140" name="Text Box 84"/>
          <p:cNvSpPr txBox="1">
            <a:spLocks noChangeArrowheads="1"/>
          </p:cNvSpPr>
          <p:nvPr/>
        </p:nvSpPr>
        <p:spPr bwMode="auto">
          <a:xfrm>
            <a:off x="76200" y="1929408"/>
            <a:ext cx="309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/>
                <a:ea typeface="Arial Unicode MS" pitchFamily="34" charset="-128"/>
                <a:cs typeface="Arial"/>
              </a:rPr>
              <a:t>SELECT  sum(salary)  FROM </a:t>
            </a:r>
            <a:r>
              <a:rPr lang="en-US" sz="2000" dirty="0" err="1" smtClean="0">
                <a:latin typeface="Arial"/>
                <a:ea typeface="Arial Unicode MS" pitchFamily="34" charset="-128"/>
                <a:cs typeface="Arial"/>
              </a:rPr>
              <a:t>emp</a:t>
            </a:r>
            <a:endParaRPr lang="en-US" sz="2000" dirty="0">
              <a:latin typeface="Arial"/>
              <a:ea typeface="Arial Unicode MS" pitchFamily="34" charset="-128"/>
              <a:cs typeface="Aria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576888" y="1115758"/>
            <a:ext cx="35798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accent6"/>
                </a:solidFill>
              </a:rPr>
              <a:t>“</a:t>
            </a:r>
            <a:r>
              <a:rPr lang="en-US" sz="2600" dirty="0" err="1">
                <a:solidFill>
                  <a:schemeClr val="accent6"/>
                </a:solidFill>
              </a:rPr>
              <a:t>S</a:t>
            </a:r>
            <a:r>
              <a:rPr lang="en-US" sz="2600" dirty="0" err="1" smtClean="0">
                <a:solidFill>
                  <a:schemeClr val="accent6"/>
                </a:solidFill>
              </a:rPr>
              <a:t>ummable</a:t>
            </a:r>
            <a:r>
              <a:rPr lang="en-US" sz="2600" dirty="0" smtClean="0">
                <a:solidFill>
                  <a:schemeClr val="accent6"/>
                </a:solidFill>
              </a:rPr>
              <a:t>”</a:t>
            </a:r>
          </a:p>
          <a:p>
            <a:pPr algn="ctr"/>
            <a:r>
              <a:rPr lang="en-US" sz="2600" dirty="0" smtClean="0">
                <a:solidFill>
                  <a:schemeClr val="accent6"/>
                </a:solidFill>
              </a:rPr>
              <a:t>encryption (HOM) - semantic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1191090" y="1854200"/>
            <a:ext cx="1552109" cy="572294"/>
          </a:xfrm>
          <a:prstGeom prst="ellipse">
            <a:avLst/>
          </a:prstGeom>
          <a:noFill/>
          <a:ln w="38100" cap="flat" cmpd="sng" algn="ctr">
            <a:solidFill>
              <a:srgbClr val="DA1F2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914400" y="6488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4" name="Left Brace 83"/>
          <p:cNvSpPr/>
          <p:nvPr/>
        </p:nvSpPr>
        <p:spPr>
          <a:xfrm flipH="1">
            <a:off x="1499644" y="5378966"/>
            <a:ext cx="228600" cy="457200"/>
          </a:xfrm>
          <a:prstGeom prst="lef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0044" y="53906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1060</a:t>
            </a:r>
            <a:endParaRPr lang="en-US" dirty="0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rot="5400000">
            <a:off x="673894" y="2856706"/>
            <a:ext cx="5334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961223" y="1466336"/>
            <a:ext cx="0" cy="4386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67473" y="941171"/>
            <a:ext cx="1612900" cy="52516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78572" y="941171"/>
            <a:ext cx="179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Application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68300" y="3136900"/>
            <a:ext cx="1092200" cy="103482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14248" y="3108541"/>
            <a:ext cx="1349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Proxy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678456" y="3373409"/>
            <a:ext cx="471888" cy="90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01" grpId="0"/>
      <p:bldP spid="202" grpId="0"/>
      <p:bldP spid="176" grpId="0" animBg="1"/>
      <p:bldP spid="179" grpId="0" animBg="1"/>
      <p:bldP spid="205" grpId="0" animBg="1"/>
      <p:bldP spid="204" grpId="0"/>
      <p:bldP spid="138" grpId="0"/>
      <p:bldP spid="111" grpId="0"/>
      <p:bldP spid="84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>
        <a:ln w="25400">
          <a:solidFill>
            <a:schemeClr val="tx1"/>
          </a:solidFill>
          <a:tailEnd type="non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52720</TotalTime>
  <Words>743</Words>
  <Application>Microsoft Office PowerPoint</Application>
  <PresentationFormat>On-screen Show (4:3)</PresentationFormat>
  <Paragraphs>312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Using cryptography in databases and web applications</vt:lpstr>
      <vt:lpstr>Problem: private data breaches</vt:lpstr>
      <vt:lpstr>Common approach: prevent break-ins</vt:lpstr>
      <vt:lpstr>Bad guys find ways to break in</vt:lpstr>
      <vt:lpstr>New approach: practical processing of encrypted data</vt:lpstr>
      <vt:lpstr>CryptDB setup</vt:lpstr>
      <vt:lpstr>Example</vt:lpstr>
      <vt:lpstr>Example</vt:lpstr>
      <vt:lpstr>Example</vt:lpstr>
      <vt:lpstr>Example</vt:lpstr>
      <vt:lpstr>Example</vt:lpstr>
      <vt:lpstr>Techniques</vt:lpstr>
      <vt:lpstr>SQL-aware encryption schemes</vt:lpstr>
      <vt:lpstr>Onion of encryptions</vt:lpstr>
      <vt:lpstr>CryptDB works well in practice</vt:lpstr>
      <vt:lpstr>Compromised app. server?</vt:lpstr>
      <vt:lpstr>Compromised app. server?</vt:lpstr>
      <vt:lpstr>Mylar: browser-side encryption</vt:lpstr>
      <vt:lpstr>Challenge: computation in web applications</vt:lpstr>
      <vt:lpstr>Mylar supports many applications</vt:lpstr>
      <vt:lpstr>Future research directions</vt:lpstr>
    </vt:vector>
  </TitlesOfParts>
  <Company>MIT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confidentiality by running systems on encrypted data</dc:title>
  <dc:creator>Neli</dc:creator>
  <cp:lastModifiedBy>Neli Brod</cp:lastModifiedBy>
  <cp:revision>2364</cp:revision>
  <dcterms:created xsi:type="dcterms:W3CDTF">2014-01-07T21:14:54Z</dcterms:created>
  <dcterms:modified xsi:type="dcterms:W3CDTF">2014-03-03T06:53:15Z</dcterms:modified>
</cp:coreProperties>
</file>