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447" r:id="rId2"/>
    <p:sldId id="448" r:id="rId3"/>
    <p:sldId id="449" r:id="rId4"/>
    <p:sldId id="445" r:id="rId5"/>
    <p:sldId id="450" r:id="rId6"/>
    <p:sldId id="451" r:id="rId7"/>
    <p:sldId id="452" r:id="rId8"/>
    <p:sldId id="453" r:id="rId9"/>
    <p:sldId id="454" r:id="rId10"/>
    <p:sldId id="458" r:id="rId11"/>
    <p:sldId id="459" r:id="rId12"/>
    <p:sldId id="455" r:id="rId13"/>
    <p:sldId id="456" r:id="rId14"/>
    <p:sldId id="465" r:id="rId15"/>
    <p:sldId id="457" r:id="rId16"/>
    <p:sldId id="460" r:id="rId17"/>
    <p:sldId id="461" r:id="rId18"/>
    <p:sldId id="463" r:id="rId19"/>
    <p:sldId id="359" r:id="rId20"/>
    <p:sldId id="446" r:id="rId21"/>
    <p:sldId id="464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A62"/>
    <a:srgbClr val="151515"/>
    <a:srgbClr val="0D0D0D"/>
    <a:srgbClr val="FF0000"/>
    <a:srgbClr val="00D102"/>
    <a:srgbClr val="FFF865"/>
    <a:srgbClr val="0000C8"/>
    <a:srgbClr val="0000C7"/>
    <a:srgbClr val="0000E2"/>
    <a:srgbClr val="DAD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68" autoAdjust="0"/>
    <p:restoredTop sz="95054" autoAdjust="0"/>
  </p:normalViewPr>
  <p:slideViewPr>
    <p:cSldViewPr snapToGrid="0" snapToObjects="1">
      <p:cViewPr varScale="1">
        <p:scale>
          <a:sx n="84" d="100"/>
          <a:sy n="84" d="100"/>
        </p:scale>
        <p:origin x="-82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85F1F-0B95-0242-893A-419405C95245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1BC0A4-D8E7-DB45-957D-DF8581378C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1231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41C20D-D221-0D4D-BDDC-C1790EE86790}" type="datetimeFigureOut">
              <a:rPr lang="en-US" smtClean="0"/>
              <a:t>3/3/2014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0888CA-A236-AA4C-80C8-31FFE4B0A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4319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0888CA-A236-AA4C-80C8-31FFE4B0AF3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1888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D13511-CCD9-4AE6-BA3A-E4FC1D299C2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D13511-CCD9-4AE6-BA3A-E4FC1D299C25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0888CA-A236-AA4C-80C8-31FFE4B0AF3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9828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0888CA-A236-AA4C-80C8-31FFE4B0AF3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9828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0888CA-A236-AA4C-80C8-31FFE4B0AF3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5151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0888CA-A236-AA4C-80C8-31FFE4B0AF3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5863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0888CA-A236-AA4C-80C8-31FFE4B0AF3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3933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0888CA-A236-AA4C-80C8-31FFE4B0AF3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538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D13511-CCD9-4AE6-BA3A-E4FC1D299C2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b="0" baseline="0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baseline="0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39125-EB2F-CE4A-B8F5-D5A928363D80}" type="datetime1">
              <a:rPr lang="en-US" smtClean="0"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DBDD-FC00-124F-A74B-76BF7FE6DB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606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080B9-208B-5C41-8DA4-1E1050619979}" type="datetime1">
              <a:rPr lang="en-US" smtClean="0"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DBDD-FC00-124F-A74B-76BF7FE6DB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982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969B0-3F8D-344B-B80E-DC6DC3EC6070}" type="datetime1">
              <a:rPr lang="en-US" smtClean="0"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DBDD-FC00-124F-A74B-76BF7FE6DB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296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481138"/>
            <a:ext cx="8229600" cy="4525962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C98C9-56EC-E344-A558-8E71C6F236E4}" type="datetime1">
              <a:rPr lang="en-US" smtClean="0"/>
              <a:t>3/3/2014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B045D-D9D1-49DB-9C1A-0481279AB0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169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8F01D-3781-814D-AA75-3D85B4D57117}" type="datetime1">
              <a:rPr lang="en-US" smtClean="0"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DBDD-FC00-124F-A74B-76BF7FE6DB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0438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EB7E9-C538-874F-A352-BEF7B2968988}" type="datetime1">
              <a:rPr lang="en-US" smtClean="0"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DBDD-FC00-124F-A74B-76BF7FE6DB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321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839EC-9A54-6B40-9CA9-C2C35AA6A00F}" type="datetime1">
              <a:rPr lang="en-US" smtClean="0"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DBDD-FC00-124F-A74B-76BF7FE6DB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18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0C2B-6D89-AE43-8FEB-D22BC35D7A9E}" type="datetime1">
              <a:rPr lang="en-US" smtClean="0"/>
              <a:t>3/3/2014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DBDD-FC00-124F-A74B-76BF7FE6DB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419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60B62-997F-FA49-94C5-EA485460F3ED}" type="datetime1">
              <a:rPr lang="en-US" smtClean="0"/>
              <a:t>3/3/2014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DBDD-FC00-124F-A74B-76BF7FE6DB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437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BF7BA-B3C7-DB4E-AF26-AD2B278E6DA5}" type="datetime1">
              <a:rPr lang="en-US" smtClean="0"/>
              <a:t>3/3/2014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DBDD-FC00-124F-A74B-76BF7FE6DB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618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1A0FE-CCAD-3447-A2B1-39D193FE8E74}" type="datetime1">
              <a:rPr lang="en-US" smtClean="0"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DBDD-FC00-124F-A74B-76BF7FE6DB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45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F242B-AF30-274B-BC32-B1FF18EB8572}" type="datetime1">
              <a:rPr lang="en-US" smtClean="0"/>
              <a:t>3/3/2014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BDBDD-FC00-124F-A74B-76BF7FE6DB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653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FCB6C-09E9-5E40-A5B5-F11F5384D365}" type="datetime1">
              <a:rPr lang="en-US" smtClean="0"/>
              <a:t>3/3/2014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BDBDD-FC00-124F-A74B-76BF7FE6DB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241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5.png"/><Relationship Id="rId7" Type="http://schemas.openxmlformats.org/officeDocument/2006/relationships/image" Target="../media/image16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11" Type="http://schemas.openxmlformats.org/officeDocument/2006/relationships/image" Target="../media/image18.png"/><Relationship Id="rId5" Type="http://schemas.openxmlformats.org/officeDocument/2006/relationships/image" Target="../media/image4.png"/><Relationship Id="rId10" Type="http://schemas.openxmlformats.org/officeDocument/2006/relationships/image" Target="../media/image2.png"/><Relationship Id="rId4" Type="http://schemas.openxmlformats.org/officeDocument/2006/relationships/image" Target="../media/image13.png"/><Relationship Id="rId9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16.png"/><Relationship Id="rId5" Type="http://schemas.openxmlformats.org/officeDocument/2006/relationships/image" Target="../media/image4.png"/><Relationship Id="rId10" Type="http://schemas.openxmlformats.org/officeDocument/2006/relationships/image" Target="../media/image5.png"/><Relationship Id="rId4" Type="http://schemas.openxmlformats.org/officeDocument/2006/relationships/image" Target="../media/image17.png"/><Relationship Id="rId9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297549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Using cryptography in databases and web applications</a:t>
            </a:r>
            <a:endParaRPr lang="en-US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3415444"/>
            <a:ext cx="9144000" cy="3356548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Nickolai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Zeldovich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MIT CSAIL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Joint work with </a:t>
            </a:r>
            <a:r>
              <a:rPr lang="en-US" sz="2400" dirty="0" err="1" smtClean="0">
                <a:solidFill>
                  <a:schemeClr val="tx1"/>
                </a:solidFill>
              </a:rPr>
              <a:t>Raluca</a:t>
            </a:r>
            <a:r>
              <a:rPr lang="en-US" sz="2400" dirty="0" smtClean="0">
                <a:solidFill>
                  <a:schemeClr val="tx1"/>
                </a:solidFill>
              </a:rPr>
              <a:t> Ada </a:t>
            </a:r>
            <a:r>
              <a:rPr lang="en-US" sz="2400" dirty="0" err="1" smtClean="0">
                <a:solidFill>
                  <a:schemeClr val="tx1"/>
                </a:solidFill>
              </a:rPr>
              <a:t>Popa</a:t>
            </a:r>
            <a:r>
              <a:rPr lang="en-US" sz="2400" dirty="0" smtClean="0">
                <a:solidFill>
                  <a:schemeClr val="tx1"/>
                </a:solidFill>
              </a:rPr>
              <a:t>, Stephen </a:t>
            </a:r>
            <a:r>
              <a:rPr lang="en-US" sz="2400" dirty="0" err="1" smtClean="0">
                <a:solidFill>
                  <a:schemeClr val="tx1"/>
                </a:solidFill>
              </a:rPr>
              <a:t>Tu</a:t>
            </a:r>
            <a:r>
              <a:rPr lang="en-US" sz="2400" dirty="0" smtClean="0">
                <a:solidFill>
                  <a:schemeClr val="tx1"/>
                </a:solidFill>
              </a:rPr>
              <a:t>,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Emily </a:t>
            </a:r>
            <a:r>
              <a:rPr lang="en-US" sz="2400" dirty="0">
                <a:solidFill>
                  <a:schemeClr val="tx1"/>
                </a:solidFill>
              </a:rPr>
              <a:t>Stark, Jonas </a:t>
            </a:r>
            <a:r>
              <a:rPr lang="en-US" sz="2400" dirty="0" err="1" smtClean="0">
                <a:solidFill>
                  <a:schemeClr val="tx1"/>
                </a:solidFill>
              </a:rPr>
              <a:t>Helfer</a:t>
            </a:r>
            <a:r>
              <a:rPr lang="en-US" sz="2400" dirty="0" smtClean="0">
                <a:solidFill>
                  <a:schemeClr val="tx1"/>
                </a:solidFill>
              </a:rPr>
              <a:t>, Steven Valdez,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err="1" smtClean="0">
                <a:solidFill>
                  <a:schemeClr val="tx1"/>
                </a:solidFill>
              </a:rPr>
              <a:t>Hari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Balakrishnan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Frans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Kaashoek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>
                <a:solidFill>
                  <a:schemeClr val="tx1"/>
                </a:solidFill>
              </a:rPr>
              <a:t>Sam Madden</a:t>
            </a:r>
          </a:p>
        </p:txBody>
      </p:sp>
    </p:spTree>
    <p:extLst>
      <p:ext uri="{BB962C8B-B14F-4D97-AF65-F5344CB8AC3E}">
        <p14:creationId xmlns:p14="http://schemas.microsoft.com/office/powerpoint/2010/main" val="401134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 Box 34"/>
          <p:cNvSpPr txBox="1">
            <a:spLocks noChangeArrowheads="1"/>
          </p:cNvSpPr>
          <p:nvPr/>
        </p:nvSpPr>
        <p:spPr bwMode="auto">
          <a:xfrm>
            <a:off x="4432300" y="3200400"/>
            <a:ext cx="1219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col1/rank</a:t>
            </a:r>
            <a:endParaRPr lang="en-US" sz="2000" dirty="0"/>
          </a:p>
        </p:txBody>
      </p:sp>
      <p:sp>
        <p:nvSpPr>
          <p:cNvPr id="26630" name="Text Box 35"/>
          <p:cNvSpPr txBox="1">
            <a:spLocks noChangeArrowheads="1"/>
          </p:cNvSpPr>
          <p:nvPr/>
        </p:nvSpPr>
        <p:spPr bwMode="auto">
          <a:xfrm>
            <a:off x="5549900" y="3187700"/>
            <a:ext cx="1447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col2/name</a:t>
            </a:r>
            <a:endParaRPr lang="en-US" sz="2000" dirty="0"/>
          </a:p>
        </p:txBody>
      </p:sp>
      <p:sp>
        <p:nvSpPr>
          <p:cNvPr id="26636" name="Text Box 82"/>
          <p:cNvSpPr txBox="1">
            <a:spLocks noChangeArrowheads="1"/>
          </p:cNvSpPr>
          <p:nvPr/>
        </p:nvSpPr>
        <p:spPr bwMode="auto">
          <a:xfrm>
            <a:off x="5410200" y="2755900"/>
            <a:ext cx="2057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/>
              <a:t>table1 (</a:t>
            </a:r>
            <a:r>
              <a:rPr lang="en-US" sz="2000" b="1" dirty="0" err="1" smtClean="0"/>
              <a:t>emp</a:t>
            </a:r>
            <a:r>
              <a:rPr lang="en-US" sz="2000" b="1" dirty="0" smtClean="0"/>
              <a:t>)</a:t>
            </a:r>
            <a:endParaRPr lang="en-US" sz="2000" b="1" dirty="0"/>
          </a:p>
        </p:txBody>
      </p:sp>
      <p:sp>
        <p:nvSpPr>
          <p:cNvPr id="115" name="Rounded Rectangle 114"/>
          <p:cNvSpPr/>
          <p:nvPr/>
        </p:nvSpPr>
        <p:spPr>
          <a:xfrm>
            <a:off x="4495800" y="37465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7" name="Straight Connector 116"/>
          <p:cNvCxnSpPr/>
          <p:nvPr/>
        </p:nvCxnSpPr>
        <p:spPr>
          <a:xfrm flipV="1">
            <a:off x="4330700" y="3587810"/>
            <a:ext cx="3670300" cy="1795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rot="5400000">
            <a:off x="4344194" y="4507706"/>
            <a:ext cx="2438400" cy="1588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rot="5400000">
            <a:off x="5561806" y="4507706"/>
            <a:ext cx="2438400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Rounded Rectangle 120"/>
          <p:cNvSpPr/>
          <p:nvPr/>
        </p:nvSpPr>
        <p:spPr>
          <a:xfrm>
            <a:off x="5715000" y="37465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ounded Rectangle 122"/>
          <p:cNvSpPr/>
          <p:nvPr/>
        </p:nvSpPr>
        <p:spPr>
          <a:xfrm>
            <a:off x="6858000" y="37465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ounded Rectangle 125"/>
          <p:cNvSpPr/>
          <p:nvPr/>
        </p:nvSpPr>
        <p:spPr>
          <a:xfrm>
            <a:off x="4495800" y="42799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ounded Rectangle 127"/>
          <p:cNvSpPr/>
          <p:nvPr/>
        </p:nvSpPr>
        <p:spPr>
          <a:xfrm>
            <a:off x="5715000" y="42799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ounded Rectangle 128"/>
          <p:cNvSpPr/>
          <p:nvPr/>
        </p:nvSpPr>
        <p:spPr>
          <a:xfrm>
            <a:off x="6858000" y="42799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ounded Rectangle 129"/>
          <p:cNvSpPr/>
          <p:nvPr/>
        </p:nvSpPr>
        <p:spPr>
          <a:xfrm>
            <a:off x="4495800" y="48133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ounded Rectangle 131"/>
          <p:cNvSpPr/>
          <p:nvPr/>
        </p:nvSpPr>
        <p:spPr>
          <a:xfrm>
            <a:off x="5715000" y="48133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ounded Rectangle 132"/>
          <p:cNvSpPr/>
          <p:nvPr/>
        </p:nvSpPr>
        <p:spPr>
          <a:xfrm>
            <a:off x="6858000" y="48133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ounded Rectangle 133"/>
          <p:cNvSpPr/>
          <p:nvPr/>
        </p:nvSpPr>
        <p:spPr>
          <a:xfrm>
            <a:off x="4495800" y="53467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ounded Rectangle 135"/>
          <p:cNvSpPr/>
          <p:nvPr/>
        </p:nvSpPr>
        <p:spPr>
          <a:xfrm>
            <a:off x="5715000" y="53467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ounded Rectangle 136"/>
          <p:cNvSpPr/>
          <p:nvPr/>
        </p:nvSpPr>
        <p:spPr>
          <a:xfrm>
            <a:off x="6858000" y="53467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77" name="Rectangle 133"/>
          <p:cNvSpPr>
            <a:spLocks noChangeArrowheads="1"/>
          </p:cNvSpPr>
          <p:nvPr/>
        </p:nvSpPr>
        <p:spPr bwMode="auto">
          <a:xfrm>
            <a:off x="6934200" y="3746500"/>
            <a:ext cx="8382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78" name="Text Box 134"/>
          <p:cNvSpPr txBox="1">
            <a:spLocks noChangeArrowheads="1"/>
          </p:cNvSpPr>
          <p:nvPr/>
        </p:nvSpPr>
        <p:spPr bwMode="auto">
          <a:xfrm>
            <a:off x="6934200" y="36703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Garamond" pitchFamily="18" charset="0"/>
              </a:rPr>
              <a:t>x934bc1</a:t>
            </a:r>
          </a:p>
        </p:txBody>
      </p:sp>
      <p:sp>
        <p:nvSpPr>
          <p:cNvPr id="31862" name="Rectangle 118"/>
          <p:cNvSpPr>
            <a:spLocks noChangeArrowheads="1"/>
          </p:cNvSpPr>
          <p:nvPr/>
        </p:nvSpPr>
        <p:spPr bwMode="auto">
          <a:xfrm>
            <a:off x="6934200" y="4279900"/>
            <a:ext cx="8382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63" name="Text Box 119"/>
          <p:cNvSpPr txBox="1">
            <a:spLocks noChangeArrowheads="1"/>
          </p:cNvSpPr>
          <p:nvPr/>
        </p:nvSpPr>
        <p:spPr bwMode="auto">
          <a:xfrm>
            <a:off x="6934200" y="42037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Garamond" pitchFamily="18" charset="0"/>
              </a:rPr>
              <a:t>x5a8c34</a:t>
            </a:r>
          </a:p>
        </p:txBody>
      </p:sp>
      <p:sp>
        <p:nvSpPr>
          <p:cNvPr id="31867" name="Rectangle 123"/>
          <p:cNvSpPr>
            <a:spLocks noChangeArrowheads="1"/>
          </p:cNvSpPr>
          <p:nvPr/>
        </p:nvSpPr>
        <p:spPr bwMode="auto">
          <a:xfrm>
            <a:off x="6934200" y="5346700"/>
            <a:ext cx="8382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68" name="Text Box 124"/>
          <p:cNvSpPr txBox="1">
            <a:spLocks noChangeArrowheads="1"/>
          </p:cNvSpPr>
          <p:nvPr/>
        </p:nvSpPr>
        <p:spPr bwMode="auto">
          <a:xfrm>
            <a:off x="6934200" y="5284788"/>
            <a:ext cx="914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Garamond" pitchFamily="18" charset="0"/>
              </a:rPr>
              <a:t>x5a8c34</a:t>
            </a:r>
          </a:p>
        </p:txBody>
      </p:sp>
      <p:sp>
        <p:nvSpPr>
          <p:cNvPr id="31872" name="Rectangle 128"/>
          <p:cNvSpPr>
            <a:spLocks noChangeArrowheads="1"/>
          </p:cNvSpPr>
          <p:nvPr/>
        </p:nvSpPr>
        <p:spPr bwMode="auto">
          <a:xfrm>
            <a:off x="6934200" y="4813300"/>
            <a:ext cx="8382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73" name="Text Box 129"/>
          <p:cNvSpPr txBox="1">
            <a:spLocks noChangeArrowheads="1"/>
          </p:cNvSpPr>
          <p:nvPr/>
        </p:nvSpPr>
        <p:spPr bwMode="auto">
          <a:xfrm>
            <a:off x="6934200" y="47371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Garamond" pitchFamily="18" charset="0"/>
              </a:rPr>
              <a:t>x84a21c</a:t>
            </a:r>
          </a:p>
        </p:txBody>
      </p:sp>
      <p:grpSp>
        <p:nvGrpSpPr>
          <p:cNvPr id="3" name="Group 126"/>
          <p:cNvGrpSpPr/>
          <p:nvPr/>
        </p:nvGrpSpPr>
        <p:grpSpPr>
          <a:xfrm>
            <a:off x="6903720" y="5289296"/>
            <a:ext cx="1097280" cy="369332"/>
            <a:chOff x="6675120" y="5428996"/>
            <a:chExt cx="1097280" cy="369332"/>
          </a:xfrm>
        </p:grpSpPr>
        <p:sp>
          <p:nvSpPr>
            <p:cNvPr id="165" name="Rectangle 123"/>
            <p:cNvSpPr>
              <a:spLocks noChangeArrowheads="1"/>
            </p:cNvSpPr>
            <p:nvPr/>
          </p:nvSpPr>
          <p:spPr bwMode="auto">
            <a:xfrm>
              <a:off x="6705600" y="5486400"/>
              <a:ext cx="838200" cy="3048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" name="Text Box 124"/>
            <p:cNvSpPr txBox="1">
              <a:spLocks noChangeArrowheads="1"/>
            </p:cNvSpPr>
            <p:nvPr/>
          </p:nvSpPr>
          <p:spPr bwMode="auto">
            <a:xfrm>
              <a:off x="6675120" y="5428996"/>
              <a:ext cx="109728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 smtClean="0">
                  <a:latin typeface="Garamond" pitchFamily="18" charset="0"/>
                </a:rPr>
                <a:t>x578b34</a:t>
              </a:r>
              <a:endParaRPr lang="en-US" dirty="0">
                <a:latin typeface="Garamond" pitchFamily="18" charset="0"/>
              </a:endParaRPr>
            </a:p>
          </p:txBody>
        </p:sp>
      </p:grpSp>
      <p:grpSp>
        <p:nvGrpSpPr>
          <p:cNvPr id="4" name="Group 123"/>
          <p:cNvGrpSpPr/>
          <p:nvPr/>
        </p:nvGrpSpPr>
        <p:grpSpPr>
          <a:xfrm>
            <a:off x="6908800" y="4215892"/>
            <a:ext cx="1016000" cy="369332"/>
            <a:chOff x="6756400" y="5346192"/>
            <a:chExt cx="1016000" cy="369332"/>
          </a:xfrm>
        </p:grpSpPr>
        <p:sp>
          <p:nvSpPr>
            <p:cNvPr id="168" name="Rectangle 123"/>
            <p:cNvSpPr>
              <a:spLocks noChangeArrowheads="1"/>
            </p:cNvSpPr>
            <p:nvPr/>
          </p:nvSpPr>
          <p:spPr bwMode="auto">
            <a:xfrm>
              <a:off x="6781800" y="5410200"/>
              <a:ext cx="838200" cy="3048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" name="Text Box 124"/>
            <p:cNvSpPr txBox="1">
              <a:spLocks noChangeArrowheads="1"/>
            </p:cNvSpPr>
            <p:nvPr/>
          </p:nvSpPr>
          <p:spPr bwMode="auto">
            <a:xfrm>
              <a:off x="6756400" y="5346192"/>
              <a:ext cx="1016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 smtClean="0">
                  <a:latin typeface="Garamond" pitchFamily="18" charset="0"/>
                </a:rPr>
                <a:t>x638e54</a:t>
              </a:r>
              <a:endParaRPr lang="en-US" dirty="0">
                <a:latin typeface="Garamond" pitchFamily="18" charset="0"/>
              </a:endParaRPr>
            </a:p>
          </p:txBody>
        </p:sp>
      </p:grpSp>
      <p:grpSp>
        <p:nvGrpSpPr>
          <p:cNvPr id="5" name="Group 134"/>
          <p:cNvGrpSpPr/>
          <p:nvPr/>
        </p:nvGrpSpPr>
        <p:grpSpPr>
          <a:xfrm>
            <a:off x="6896100" y="4746244"/>
            <a:ext cx="1066800" cy="369332"/>
            <a:chOff x="8039100" y="6488668"/>
            <a:chExt cx="1066800" cy="369332"/>
          </a:xfrm>
        </p:grpSpPr>
        <p:sp>
          <p:nvSpPr>
            <p:cNvPr id="172" name="Rectangle 123"/>
            <p:cNvSpPr>
              <a:spLocks noChangeArrowheads="1"/>
            </p:cNvSpPr>
            <p:nvPr/>
          </p:nvSpPr>
          <p:spPr bwMode="auto">
            <a:xfrm>
              <a:off x="8077200" y="6553200"/>
              <a:ext cx="838200" cy="3048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" name="Text Box 124"/>
            <p:cNvSpPr txBox="1">
              <a:spLocks noChangeArrowheads="1"/>
            </p:cNvSpPr>
            <p:nvPr/>
          </p:nvSpPr>
          <p:spPr bwMode="auto">
            <a:xfrm>
              <a:off x="8039100" y="6488668"/>
              <a:ext cx="10668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 smtClean="0">
                  <a:latin typeface="Garamond" pitchFamily="18" charset="0"/>
                </a:rPr>
                <a:t>x122eb4</a:t>
              </a:r>
              <a:endParaRPr lang="en-US" dirty="0">
                <a:latin typeface="Garamond" pitchFamily="18" charset="0"/>
              </a:endParaRPr>
            </a:p>
          </p:txBody>
        </p:sp>
      </p:grpSp>
      <p:grpSp>
        <p:nvGrpSpPr>
          <p:cNvPr id="6" name="Group 130"/>
          <p:cNvGrpSpPr/>
          <p:nvPr/>
        </p:nvGrpSpPr>
        <p:grpSpPr>
          <a:xfrm>
            <a:off x="6896100" y="3685520"/>
            <a:ext cx="1028700" cy="369332"/>
            <a:chOff x="8191500" y="5577820"/>
            <a:chExt cx="1028700" cy="369332"/>
          </a:xfrm>
        </p:grpSpPr>
        <p:sp>
          <p:nvSpPr>
            <p:cNvPr id="170" name="Rectangle 123"/>
            <p:cNvSpPr>
              <a:spLocks noChangeArrowheads="1"/>
            </p:cNvSpPr>
            <p:nvPr/>
          </p:nvSpPr>
          <p:spPr bwMode="auto">
            <a:xfrm>
              <a:off x="8229600" y="5638800"/>
              <a:ext cx="838200" cy="3048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rgbClr val="DEF5FA"/>
                </a:solidFill>
              </a:endParaRPr>
            </a:p>
          </p:txBody>
        </p:sp>
        <p:sp>
          <p:nvSpPr>
            <p:cNvPr id="174" name="Text Box 124"/>
            <p:cNvSpPr txBox="1">
              <a:spLocks noChangeArrowheads="1"/>
            </p:cNvSpPr>
            <p:nvPr/>
          </p:nvSpPr>
          <p:spPr bwMode="auto">
            <a:xfrm>
              <a:off x="8191500" y="5577820"/>
              <a:ext cx="10287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 smtClean="0">
                  <a:latin typeface="Garamond" pitchFamily="18" charset="0"/>
                </a:rPr>
                <a:t>x9eab81</a:t>
              </a:r>
              <a:endParaRPr lang="en-US" dirty="0">
                <a:latin typeface="Garamond" pitchFamily="18" charset="0"/>
              </a:endParaRPr>
            </a:p>
          </p:txBody>
        </p:sp>
      </p:grpSp>
      <p:sp>
        <p:nvSpPr>
          <p:cNvPr id="211" name="Text Box 84"/>
          <p:cNvSpPr txBox="1">
            <a:spLocks noChangeArrowheads="1"/>
          </p:cNvSpPr>
          <p:nvPr/>
        </p:nvSpPr>
        <p:spPr bwMode="auto">
          <a:xfrm>
            <a:off x="1511300" y="3136900"/>
            <a:ext cx="31623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latin typeface="Arial"/>
                <a:ea typeface="Arial Unicode MS" pitchFamily="34" charset="-128"/>
                <a:cs typeface="Arial"/>
              </a:rPr>
              <a:t>SELECT </a:t>
            </a:r>
            <a:r>
              <a:rPr lang="en-US" sz="2000" dirty="0" err="1" smtClean="0">
                <a:latin typeface="Arial"/>
                <a:ea typeface="Arial Unicode MS" pitchFamily="34" charset="-128"/>
                <a:cs typeface="Arial"/>
              </a:rPr>
              <a:t>cdb_sum</a:t>
            </a:r>
            <a:r>
              <a:rPr lang="en-US" sz="2000" dirty="0" smtClean="0">
                <a:latin typeface="Arial"/>
                <a:ea typeface="Arial Unicode MS" pitchFamily="34" charset="-128"/>
                <a:cs typeface="Arial"/>
              </a:rPr>
              <a:t>(col3) FROM table1</a:t>
            </a:r>
            <a:endParaRPr lang="en-US" sz="2000" dirty="0">
              <a:latin typeface="Arial"/>
              <a:ea typeface="Arial Unicode MS" pitchFamily="34" charset="-128"/>
              <a:cs typeface="Arial"/>
            </a:endParaRPr>
          </a:p>
        </p:txBody>
      </p:sp>
      <p:sp>
        <p:nvSpPr>
          <p:cNvPr id="202" name="Text Box 193"/>
          <p:cNvSpPr txBox="1">
            <a:spLocks noChangeArrowheads="1"/>
          </p:cNvSpPr>
          <p:nvPr/>
        </p:nvSpPr>
        <p:spPr bwMode="auto">
          <a:xfrm>
            <a:off x="2015067" y="5880100"/>
            <a:ext cx="42333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176" name="Rounded Rectangle 175"/>
          <p:cNvSpPr/>
          <p:nvPr/>
        </p:nvSpPr>
        <p:spPr>
          <a:xfrm>
            <a:off x="1752600" y="54229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ctangle 123"/>
          <p:cNvSpPr>
            <a:spLocks noChangeArrowheads="1"/>
          </p:cNvSpPr>
          <p:nvPr/>
        </p:nvSpPr>
        <p:spPr bwMode="auto">
          <a:xfrm>
            <a:off x="1828800" y="5422900"/>
            <a:ext cx="838200" cy="304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" name="Text Box 124"/>
          <p:cNvSpPr txBox="1">
            <a:spLocks noChangeArrowheads="1"/>
          </p:cNvSpPr>
          <p:nvPr/>
        </p:nvSpPr>
        <p:spPr bwMode="auto">
          <a:xfrm>
            <a:off x="1804416" y="5358368"/>
            <a:ext cx="9387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latin typeface="Garamond" pitchFamily="18" charset="0"/>
              </a:rPr>
              <a:t>x72295a</a:t>
            </a:r>
            <a:endParaRPr lang="en-US" dirty="0">
              <a:latin typeface="Garamond" pitchFamily="18" charset="0"/>
            </a:endParaRPr>
          </a:p>
        </p:txBody>
      </p:sp>
      <p:cxnSp>
        <p:nvCxnSpPr>
          <p:cNvPr id="218" name="Straight Arrow Connector 217"/>
          <p:cNvCxnSpPr/>
          <p:nvPr/>
        </p:nvCxnSpPr>
        <p:spPr>
          <a:xfrm>
            <a:off x="1447800" y="3822700"/>
            <a:ext cx="2971800" cy="158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631" name="Text Box 36"/>
          <p:cNvSpPr txBox="1">
            <a:spLocks noChangeArrowheads="1"/>
          </p:cNvSpPr>
          <p:nvPr/>
        </p:nvSpPr>
        <p:spPr bwMode="auto">
          <a:xfrm>
            <a:off x="6781800" y="3200400"/>
            <a:ext cx="1676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col3/salary</a:t>
            </a:r>
            <a:endParaRPr lang="en-US" dirty="0"/>
          </a:p>
        </p:txBody>
      </p:sp>
      <p:sp>
        <p:nvSpPr>
          <p:cNvPr id="106" name="TextBox 105"/>
          <p:cNvSpPr txBox="1"/>
          <p:nvPr/>
        </p:nvSpPr>
        <p:spPr>
          <a:xfrm>
            <a:off x="8534400" y="374650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60</a:t>
            </a:r>
            <a:endParaRPr lang="en-US" dirty="0"/>
          </a:p>
        </p:txBody>
      </p:sp>
      <p:sp>
        <p:nvSpPr>
          <p:cNvPr id="107" name="TextBox 106"/>
          <p:cNvSpPr txBox="1"/>
          <p:nvPr/>
        </p:nvSpPr>
        <p:spPr>
          <a:xfrm>
            <a:off x="8458200" y="4261612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108" name="TextBox 107"/>
          <p:cNvSpPr txBox="1"/>
          <p:nvPr/>
        </p:nvSpPr>
        <p:spPr>
          <a:xfrm>
            <a:off x="8458200" y="48249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800</a:t>
            </a:r>
            <a:endParaRPr lang="en-US" dirty="0"/>
          </a:p>
        </p:txBody>
      </p:sp>
      <p:sp>
        <p:nvSpPr>
          <p:cNvPr id="109" name="TextBox 108"/>
          <p:cNvSpPr txBox="1"/>
          <p:nvPr/>
        </p:nvSpPr>
        <p:spPr>
          <a:xfrm>
            <a:off x="8458200" y="53583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110" name="Left Brace 109"/>
          <p:cNvSpPr/>
          <p:nvPr/>
        </p:nvSpPr>
        <p:spPr>
          <a:xfrm>
            <a:off x="8305800" y="3670300"/>
            <a:ext cx="304800" cy="2057400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Text Box 84"/>
          <p:cNvSpPr txBox="1">
            <a:spLocks noChangeArrowheads="1"/>
          </p:cNvSpPr>
          <p:nvPr/>
        </p:nvSpPr>
        <p:spPr bwMode="auto">
          <a:xfrm>
            <a:off x="76199" y="1929408"/>
            <a:ext cx="414271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latin typeface="Arial"/>
                <a:ea typeface="Arial Unicode MS" pitchFamily="34" charset="-128"/>
                <a:cs typeface="Arial"/>
              </a:rPr>
              <a:t>SELECT  </a:t>
            </a:r>
            <a:r>
              <a:rPr lang="en-US" sz="2000" dirty="0" err="1" smtClean="0">
                <a:latin typeface="Arial"/>
                <a:ea typeface="Arial Unicode MS" pitchFamily="34" charset="-128"/>
                <a:cs typeface="Arial"/>
              </a:rPr>
              <a:t>sqrt</a:t>
            </a:r>
            <a:r>
              <a:rPr lang="en-US" sz="2000" dirty="0" smtClean="0">
                <a:latin typeface="Arial"/>
                <a:ea typeface="Arial Unicode MS" pitchFamily="34" charset="-128"/>
                <a:cs typeface="Arial"/>
              </a:rPr>
              <a:t>(sum(salary))</a:t>
            </a:r>
            <a:br>
              <a:rPr lang="en-US" sz="2000" dirty="0" smtClean="0">
                <a:latin typeface="Arial"/>
                <a:ea typeface="Arial Unicode MS" pitchFamily="34" charset="-128"/>
                <a:cs typeface="Arial"/>
              </a:rPr>
            </a:br>
            <a:r>
              <a:rPr lang="en-US" sz="2000" dirty="0" smtClean="0">
                <a:latin typeface="Arial"/>
                <a:ea typeface="Arial Unicode MS" pitchFamily="34" charset="-128"/>
                <a:cs typeface="Arial"/>
              </a:rPr>
              <a:t>FROM </a:t>
            </a:r>
            <a:r>
              <a:rPr lang="en-US" sz="2000" dirty="0" err="1" smtClean="0">
                <a:latin typeface="Arial"/>
                <a:ea typeface="Arial Unicode MS" pitchFamily="34" charset="-128"/>
                <a:cs typeface="Arial"/>
              </a:rPr>
              <a:t>emp</a:t>
            </a:r>
            <a:endParaRPr lang="en-US" sz="2000" dirty="0">
              <a:latin typeface="Arial"/>
              <a:ea typeface="Arial Unicode MS" pitchFamily="34" charset="-128"/>
              <a:cs typeface="Arial"/>
            </a:endParaRPr>
          </a:p>
        </p:txBody>
      </p:sp>
      <p:sp>
        <p:nvSpPr>
          <p:cNvPr id="112" name="Oval 111"/>
          <p:cNvSpPr/>
          <p:nvPr/>
        </p:nvSpPr>
        <p:spPr>
          <a:xfrm>
            <a:off x="1191090" y="1854200"/>
            <a:ext cx="2194906" cy="572294"/>
          </a:xfrm>
          <a:prstGeom prst="ellipse">
            <a:avLst/>
          </a:prstGeom>
          <a:noFill/>
          <a:ln w="38100" cap="flat" cmpd="sng" algn="ctr">
            <a:solidFill>
              <a:srgbClr val="DA1F2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-914400" y="64886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4" name="Left Brace 83"/>
          <p:cNvSpPr/>
          <p:nvPr/>
        </p:nvSpPr>
        <p:spPr>
          <a:xfrm flipH="1">
            <a:off x="1498599" y="5378966"/>
            <a:ext cx="228600" cy="457200"/>
          </a:xfrm>
          <a:prstGeom prst="leftBrac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88999" y="5390634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1060</a:t>
            </a:r>
            <a:endParaRPr lang="en-US" dirty="0"/>
          </a:p>
        </p:txBody>
      </p:sp>
      <p:sp>
        <p:nvSpPr>
          <p:cNvPr id="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cxnSp>
        <p:nvCxnSpPr>
          <p:cNvPr id="71" name="Straight Arrow Connector 70"/>
          <p:cNvCxnSpPr/>
          <p:nvPr/>
        </p:nvCxnSpPr>
        <p:spPr>
          <a:xfrm rot="5400000">
            <a:off x="673894" y="2856706"/>
            <a:ext cx="533400" cy="158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961223" y="1466336"/>
            <a:ext cx="0" cy="438664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167473" y="941171"/>
            <a:ext cx="1612900" cy="525165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78572" y="941171"/>
            <a:ext cx="1796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Application</a:t>
            </a:r>
          </a:p>
        </p:txBody>
      </p:sp>
      <p:sp>
        <p:nvSpPr>
          <p:cNvPr id="75" name="Rectangle 74"/>
          <p:cNvSpPr/>
          <p:nvPr/>
        </p:nvSpPr>
        <p:spPr>
          <a:xfrm>
            <a:off x="368300" y="3136900"/>
            <a:ext cx="1092200" cy="1034822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/>
          <p:cNvSpPr txBox="1"/>
          <p:nvPr/>
        </p:nvSpPr>
        <p:spPr>
          <a:xfrm>
            <a:off x="214248" y="3108541"/>
            <a:ext cx="1349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Proxy</a:t>
            </a: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H="1">
            <a:off x="678456" y="3373409"/>
            <a:ext cx="471888" cy="901758"/>
          </a:xfrm>
          <a:prstGeom prst="rect">
            <a:avLst/>
          </a:prstGeom>
        </p:spPr>
      </p:pic>
      <p:sp>
        <p:nvSpPr>
          <p:cNvPr id="78" name="Line 140"/>
          <p:cNvSpPr>
            <a:spLocks noChangeShapeType="1"/>
          </p:cNvSpPr>
          <p:nvPr/>
        </p:nvSpPr>
        <p:spPr bwMode="auto">
          <a:xfrm>
            <a:off x="715224" y="5880100"/>
            <a:ext cx="3399575" cy="0"/>
          </a:xfrm>
          <a:prstGeom prst="line">
            <a:avLst/>
          </a:prstGeom>
          <a:ln>
            <a:headEnd type="triangle" w="lg" len="lg"/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957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" grpId="0"/>
      <p:bldP spid="202" grpId="0"/>
      <p:bldP spid="176" grpId="0" animBg="1"/>
      <p:bldP spid="205" grpId="0" animBg="1"/>
      <p:bldP spid="204" grpId="0"/>
      <p:bldP spid="84" grpId="0" animBg="1"/>
      <p:bldP spid="10" grpId="0"/>
      <p:bldP spid="7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 Box 34"/>
          <p:cNvSpPr txBox="1">
            <a:spLocks noChangeArrowheads="1"/>
          </p:cNvSpPr>
          <p:nvPr/>
        </p:nvSpPr>
        <p:spPr bwMode="auto">
          <a:xfrm>
            <a:off x="4432300" y="3200400"/>
            <a:ext cx="1219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col1/rank</a:t>
            </a:r>
            <a:endParaRPr lang="en-US" sz="2000" dirty="0"/>
          </a:p>
        </p:txBody>
      </p:sp>
      <p:sp>
        <p:nvSpPr>
          <p:cNvPr id="26630" name="Text Box 35"/>
          <p:cNvSpPr txBox="1">
            <a:spLocks noChangeArrowheads="1"/>
          </p:cNvSpPr>
          <p:nvPr/>
        </p:nvSpPr>
        <p:spPr bwMode="auto">
          <a:xfrm>
            <a:off x="5549900" y="3187700"/>
            <a:ext cx="1447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col2/name</a:t>
            </a:r>
            <a:endParaRPr lang="en-US" sz="2000" dirty="0"/>
          </a:p>
        </p:txBody>
      </p:sp>
      <p:sp>
        <p:nvSpPr>
          <p:cNvPr id="26636" name="Text Box 82"/>
          <p:cNvSpPr txBox="1">
            <a:spLocks noChangeArrowheads="1"/>
          </p:cNvSpPr>
          <p:nvPr/>
        </p:nvSpPr>
        <p:spPr bwMode="auto">
          <a:xfrm>
            <a:off x="5410200" y="2755900"/>
            <a:ext cx="2057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/>
              <a:t>table1 (</a:t>
            </a:r>
            <a:r>
              <a:rPr lang="en-US" sz="2000" b="1" dirty="0" err="1" smtClean="0"/>
              <a:t>emp</a:t>
            </a:r>
            <a:r>
              <a:rPr lang="en-US" sz="2000" b="1" dirty="0" smtClean="0"/>
              <a:t>)</a:t>
            </a:r>
            <a:endParaRPr lang="en-US" sz="2000" b="1" dirty="0"/>
          </a:p>
        </p:txBody>
      </p:sp>
      <p:sp>
        <p:nvSpPr>
          <p:cNvPr id="115" name="Rounded Rectangle 114"/>
          <p:cNvSpPr/>
          <p:nvPr/>
        </p:nvSpPr>
        <p:spPr>
          <a:xfrm>
            <a:off x="4495800" y="37465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7" name="Straight Connector 116"/>
          <p:cNvCxnSpPr/>
          <p:nvPr/>
        </p:nvCxnSpPr>
        <p:spPr>
          <a:xfrm flipV="1">
            <a:off x="4330700" y="3587810"/>
            <a:ext cx="3670300" cy="1795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rot="5400000">
            <a:off x="4344194" y="4507706"/>
            <a:ext cx="2438400" cy="1588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rot="5400000">
            <a:off x="5561806" y="4507706"/>
            <a:ext cx="2438400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Rounded Rectangle 120"/>
          <p:cNvSpPr/>
          <p:nvPr/>
        </p:nvSpPr>
        <p:spPr>
          <a:xfrm>
            <a:off x="5715000" y="37465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ounded Rectangle 122"/>
          <p:cNvSpPr/>
          <p:nvPr/>
        </p:nvSpPr>
        <p:spPr>
          <a:xfrm>
            <a:off x="6858000" y="37465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ounded Rectangle 125"/>
          <p:cNvSpPr/>
          <p:nvPr/>
        </p:nvSpPr>
        <p:spPr>
          <a:xfrm>
            <a:off x="4495800" y="42799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ounded Rectangle 127"/>
          <p:cNvSpPr/>
          <p:nvPr/>
        </p:nvSpPr>
        <p:spPr>
          <a:xfrm>
            <a:off x="5715000" y="42799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ounded Rectangle 128"/>
          <p:cNvSpPr/>
          <p:nvPr/>
        </p:nvSpPr>
        <p:spPr>
          <a:xfrm>
            <a:off x="6858000" y="42799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ounded Rectangle 129"/>
          <p:cNvSpPr/>
          <p:nvPr/>
        </p:nvSpPr>
        <p:spPr>
          <a:xfrm>
            <a:off x="4495800" y="48133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ounded Rectangle 131"/>
          <p:cNvSpPr/>
          <p:nvPr/>
        </p:nvSpPr>
        <p:spPr>
          <a:xfrm>
            <a:off x="5715000" y="48133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ounded Rectangle 132"/>
          <p:cNvSpPr/>
          <p:nvPr/>
        </p:nvSpPr>
        <p:spPr>
          <a:xfrm>
            <a:off x="6858000" y="48133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ounded Rectangle 133"/>
          <p:cNvSpPr/>
          <p:nvPr/>
        </p:nvSpPr>
        <p:spPr>
          <a:xfrm>
            <a:off x="4495800" y="53467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ounded Rectangle 135"/>
          <p:cNvSpPr/>
          <p:nvPr/>
        </p:nvSpPr>
        <p:spPr>
          <a:xfrm>
            <a:off x="5715000" y="53467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ounded Rectangle 136"/>
          <p:cNvSpPr/>
          <p:nvPr/>
        </p:nvSpPr>
        <p:spPr>
          <a:xfrm>
            <a:off x="6858000" y="53467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77" name="Rectangle 133"/>
          <p:cNvSpPr>
            <a:spLocks noChangeArrowheads="1"/>
          </p:cNvSpPr>
          <p:nvPr/>
        </p:nvSpPr>
        <p:spPr bwMode="auto">
          <a:xfrm>
            <a:off x="6934200" y="3746500"/>
            <a:ext cx="8382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78" name="Text Box 134"/>
          <p:cNvSpPr txBox="1">
            <a:spLocks noChangeArrowheads="1"/>
          </p:cNvSpPr>
          <p:nvPr/>
        </p:nvSpPr>
        <p:spPr bwMode="auto">
          <a:xfrm>
            <a:off x="6934200" y="36703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Garamond" pitchFamily="18" charset="0"/>
              </a:rPr>
              <a:t>x934bc1</a:t>
            </a:r>
          </a:p>
        </p:txBody>
      </p:sp>
      <p:sp>
        <p:nvSpPr>
          <p:cNvPr id="31862" name="Rectangle 118"/>
          <p:cNvSpPr>
            <a:spLocks noChangeArrowheads="1"/>
          </p:cNvSpPr>
          <p:nvPr/>
        </p:nvSpPr>
        <p:spPr bwMode="auto">
          <a:xfrm>
            <a:off x="6934200" y="4279900"/>
            <a:ext cx="8382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63" name="Text Box 119"/>
          <p:cNvSpPr txBox="1">
            <a:spLocks noChangeArrowheads="1"/>
          </p:cNvSpPr>
          <p:nvPr/>
        </p:nvSpPr>
        <p:spPr bwMode="auto">
          <a:xfrm>
            <a:off x="6934200" y="42037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Garamond" pitchFamily="18" charset="0"/>
              </a:rPr>
              <a:t>x5a8c34</a:t>
            </a:r>
          </a:p>
        </p:txBody>
      </p:sp>
      <p:sp>
        <p:nvSpPr>
          <p:cNvPr id="31867" name="Rectangle 123"/>
          <p:cNvSpPr>
            <a:spLocks noChangeArrowheads="1"/>
          </p:cNvSpPr>
          <p:nvPr/>
        </p:nvSpPr>
        <p:spPr bwMode="auto">
          <a:xfrm>
            <a:off x="6934200" y="5346700"/>
            <a:ext cx="8382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68" name="Text Box 124"/>
          <p:cNvSpPr txBox="1">
            <a:spLocks noChangeArrowheads="1"/>
          </p:cNvSpPr>
          <p:nvPr/>
        </p:nvSpPr>
        <p:spPr bwMode="auto">
          <a:xfrm>
            <a:off x="6934200" y="5284788"/>
            <a:ext cx="914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Garamond" pitchFamily="18" charset="0"/>
              </a:rPr>
              <a:t>x5a8c34</a:t>
            </a:r>
          </a:p>
        </p:txBody>
      </p:sp>
      <p:sp>
        <p:nvSpPr>
          <p:cNvPr id="31872" name="Rectangle 128"/>
          <p:cNvSpPr>
            <a:spLocks noChangeArrowheads="1"/>
          </p:cNvSpPr>
          <p:nvPr/>
        </p:nvSpPr>
        <p:spPr bwMode="auto">
          <a:xfrm>
            <a:off x="6934200" y="4813300"/>
            <a:ext cx="8382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73" name="Text Box 129"/>
          <p:cNvSpPr txBox="1">
            <a:spLocks noChangeArrowheads="1"/>
          </p:cNvSpPr>
          <p:nvPr/>
        </p:nvSpPr>
        <p:spPr bwMode="auto">
          <a:xfrm>
            <a:off x="6934200" y="47371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Garamond" pitchFamily="18" charset="0"/>
              </a:rPr>
              <a:t>x84a21c</a:t>
            </a:r>
          </a:p>
        </p:txBody>
      </p:sp>
      <p:grpSp>
        <p:nvGrpSpPr>
          <p:cNvPr id="3" name="Group 126"/>
          <p:cNvGrpSpPr/>
          <p:nvPr/>
        </p:nvGrpSpPr>
        <p:grpSpPr>
          <a:xfrm>
            <a:off x="6903720" y="5289296"/>
            <a:ext cx="1097280" cy="369332"/>
            <a:chOff x="6675120" y="5428996"/>
            <a:chExt cx="1097280" cy="369332"/>
          </a:xfrm>
        </p:grpSpPr>
        <p:sp>
          <p:nvSpPr>
            <p:cNvPr id="165" name="Rectangle 123"/>
            <p:cNvSpPr>
              <a:spLocks noChangeArrowheads="1"/>
            </p:cNvSpPr>
            <p:nvPr/>
          </p:nvSpPr>
          <p:spPr bwMode="auto">
            <a:xfrm>
              <a:off x="6705600" y="5486400"/>
              <a:ext cx="838200" cy="3048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" name="Text Box 124"/>
            <p:cNvSpPr txBox="1">
              <a:spLocks noChangeArrowheads="1"/>
            </p:cNvSpPr>
            <p:nvPr/>
          </p:nvSpPr>
          <p:spPr bwMode="auto">
            <a:xfrm>
              <a:off x="6675120" y="5428996"/>
              <a:ext cx="109728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 smtClean="0">
                  <a:latin typeface="Garamond" pitchFamily="18" charset="0"/>
                </a:rPr>
                <a:t>x578b34</a:t>
              </a:r>
              <a:endParaRPr lang="en-US" dirty="0">
                <a:latin typeface="Garamond" pitchFamily="18" charset="0"/>
              </a:endParaRPr>
            </a:p>
          </p:txBody>
        </p:sp>
      </p:grpSp>
      <p:grpSp>
        <p:nvGrpSpPr>
          <p:cNvPr id="4" name="Group 123"/>
          <p:cNvGrpSpPr/>
          <p:nvPr/>
        </p:nvGrpSpPr>
        <p:grpSpPr>
          <a:xfrm>
            <a:off x="6908800" y="4215892"/>
            <a:ext cx="1016000" cy="369332"/>
            <a:chOff x="6756400" y="5346192"/>
            <a:chExt cx="1016000" cy="369332"/>
          </a:xfrm>
        </p:grpSpPr>
        <p:sp>
          <p:nvSpPr>
            <p:cNvPr id="168" name="Rectangle 123"/>
            <p:cNvSpPr>
              <a:spLocks noChangeArrowheads="1"/>
            </p:cNvSpPr>
            <p:nvPr/>
          </p:nvSpPr>
          <p:spPr bwMode="auto">
            <a:xfrm>
              <a:off x="6781800" y="5410200"/>
              <a:ext cx="838200" cy="3048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" name="Text Box 124"/>
            <p:cNvSpPr txBox="1">
              <a:spLocks noChangeArrowheads="1"/>
            </p:cNvSpPr>
            <p:nvPr/>
          </p:nvSpPr>
          <p:spPr bwMode="auto">
            <a:xfrm>
              <a:off x="6756400" y="5346192"/>
              <a:ext cx="1016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 smtClean="0">
                  <a:latin typeface="Garamond" pitchFamily="18" charset="0"/>
                </a:rPr>
                <a:t>x638e54</a:t>
              </a:r>
              <a:endParaRPr lang="en-US" dirty="0">
                <a:latin typeface="Garamond" pitchFamily="18" charset="0"/>
              </a:endParaRPr>
            </a:p>
          </p:txBody>
        </p:sp>
      </p:grpSp>
      <p:grpSp>
        <p:nvGrpSpPr>
          <p:cNvPr id="5" name="Group 134"/>
          <p:cNvGrpSpPr/>
          <p:nvPr/>
        </p:nvGrpSpPr>
        <p:grpSpPr>
          <a:xfrm>
            <a:off x="6896100" y="4746244"/>
            <a:ext cx="1066800" cy="369332"/>
            <a:chOff x="8039100" y="6488668"/>
            <a:chExt cx="1066800" cy="369332"/>
          </a:xfrm>
        </p:grpSpPr>
        <p:sp>
          <p:nvSpPr>
            <p:cNvPr id="172" name="Rectangle 123"/>
            <p:cNvSpPr>
              <a:spLocks noChangeArrowheads="1"/>
            </p:cNvSpPr>
            <p:nvPr/>
          </p:nvSpPr>
          <p:spPr bwMode="auto">
            <a:xfrm>
              <a:off x="8077200" y="6553200"/>
              <a:ext cx="838200" cy="3048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" name="Text Box 124"/>
            <p:cNvSpPr txBox="1">
              <a:spLocks noChangeArrowheads="1"/>
            </p:cNvSpPr>
            <p:nvPr/>
          </p:nvSpPr>
          <p:spPr bwMode="auto">
            <a:xfrm>
              <a:off x="8039100" y="6488668"/>
              <a:ext cx="10668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 smtClean="0">
                  <a:latin typeface="Garamond" pitchFamily="18" charset="0"/>
                </a:rPr>
                <a:t>x122eb4</a:t>
              </a:r>
              <a:endParaRPr lang="en-US" dirty="0">
                <a:latin typeface="Garamond" pitchFamily="18" charset="0"/>
              </a:endParaRPr>
            </a:p>
          </p:txBody>
        </p:sp>
      </p:grpSp>
      <p:grpSp>
        <p:nvGrpSpPr>
          <p:cNvPr id="6" name="Group 130"/>
          <p:cNvGrpSpPr/>
          <p:nvPr/>
        </p:nvGrpSpPr>
        <p:grpSpPr>
          <a:xfrm>
            <a:off x="6896100" y="3685520"/>
            <a:ext cx="1028700" cy="369332"/>
            <a:chOff x="8191500" y="5577820"/>
            <a:chExt cx="1028700" cy="369332"/>
          </a:xfrm>
        </p:grpSpPr>
        <p:sp>
          <p:nvSpPr>
            <p:cNvPr id="170" name="Rectangle 123"/>
            <p:cNvSpPr>
              <a:spLocks noChangeArrowheads="1"/>
            </p:cNvSpPr>
            <p:nvPr/>
          </p:nvSpPr>
          <p:spPr bwMode="auto">
            <a:xfrm>
              <a:off x="8229600" y="5638800"/>
              <a:ext cx="838200" cy="3048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rgbClr val="DEF5FA"/>
                </a:solidFill>
              </a:endParaRPr>
            </a:p>
          </p:txBody>
        </p:sp>
        <p:sp>
          <p:nvSpPr>
            <p:cNvPr id="174" name="Text Box 124"/>
            <p:cNvSpPr txBox="1">
              <a:spLocks noChangeArrowheads="1"/>
            </p:cNvSpPr>
            <p:nvPr/>
          </p:nvSpPr>
          <p:spPr bwMode="auto">
            <a:xfrm>
              <a:off x="8191500" y="5577820"/>
              <a:ext cx="10287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 smtClean="0">
                  <a:latin typeface="Garamond" pitchFamily="18" charset="0"/>
                </a:rPr>
                <a:t>x9eab81</a:t>
              </a:r>
              <a:endParaRPr lang="en-US" dirty="0">
                <a:latin typeface="Garamond" pitchFamily="18" charset="0"/>
              </a:endParaRPr>
            </a:p>
          </p:txBody>
        </p:sp>
      </p:grpSp>
      <p:sp>
        <p:nvSpPr>
          <p:cNvPr id="211" name="Text Box 84"/>
          <p:cNvSpPr txBox="1">
            <a:spLocks noChangeArrowheads="1"/>
          </p:cNvSpPr>
          <p:nvPr/>
        </p:nvSpPr>
        <p:spPr bwMode="auto">
          <a:xfrm>
            <a:off x="1511300" y="3136900"/>
            <a:ext cx="31623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latin typeface="Arial"/>
                <a:ea typeface="Arial Unicode MS" pitchFamily="34" charset="-128"/>
                <a:cs typeface="Arial"/>
              </a:rPr>
              <a:t>SELECT </a:t>
            </a:r>
            <a:r>
              <a:rPr lang="en-US" sz="2000" dirty="0" err="1" smtClean="0">
                <a:latin typeface="Arial"/>
                <a:ea typeface="Arial Unicode MS" pitchFamily="34" charset="-128"/>
                <a:cs typeface="Arial"/>
              </a:rPr>
              <a:t>cdb_sum</a:t>
            </a:r>
            <a:r>
              <a:rPr lang="en-US" sz="2000" dirty="0" smtClean="0">
                <a:latin typeface="Arial"/>
                <a:ea typeface="Arial Unicode MS" pitchFamily="34" charset="-128"/>
                <a:cs typeface="Arial"/>
              </a:rPr>
              <a:t>(col3) FROM table1</a:t>
            </a:r>
            <a:endParaRPr lang="en-US" sz="2000" dirty="0">
              <a:latin typeface="Arial"/>
              <a:ea typeface="Arial Unicode MS" pitchFamily="34" charset="-128"/>
              <a:cs typeface="Arial"/>
            </a:endParaRPr>
          </a:p>
        </p:txBody>
      </p:sp>
      <p:sp>
        <p:nvSpPr>
          <p:cNvPr id="202" name="Text Box 193"/>
          <p:cNvSpPr txBox="1">
            <a:spLocks noChangeArrowheads="1"/>
          </p:cNvSpPr>
          <p:nvPr/>
        </p:nvSpPr>
        <p:spPr bwMode="auto">
          <a:xfrm>
            <a:off x="2015067" y="5880100"/>
            <a:ext cx="42333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176" name="Rounded Rectangle 175"/>
          <p:cNvSpPr/>
          <p:nvPr/>
        </p:nvSpPr>
        <p:spPr>
          <a:xfrm>
            <a:off x="1752600" y="54229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Rectangle 123"/>
          <p:cNvSpPr>
            <a:spLocks noChangeArrowheads="1"/>
          </p:cNvSpPr>
          <p:nvPr/>
        </p:nvSpPr>
        <p:spPr bwMode="auto">
          <a:xfrm>
            <a:off x="1828800" y="5422900"/>
            <a:ext cx="838200" cy="304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" name="Text Box 124"/>
          <p:cNvSpPr txBox="1">
            <a:spLocks noChangeArrowheads="1"/>
          </p:cNvSpPr>
          <p:nvPr/>
        </p:nvSpPr>
        <p:spPr bwMode="auto">
          <a:xfrm>
            <a:off x="1804416" y="5358368"/>
            <a:ext cx="9387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latin typeface="Garamond" pitchFamily="18" charset="0"/>
              </a:rPr>
              <a:t>x72295a</a:t>
            </a:r>
            <a:endParaRPr lang="en-US" dirty="0">
              <a:latin typeface="Garamond" pitchFamily="18" charset="0"/>
            </a:endParaRPr>
          </a:p>
        </p:txBody>
      </p:sp>
      <p:cxnSp>
        <p:nvCxnSpPr>
          <p:cNvPr id="218" name="Straight Arrow Connector 217"/>
          <p:cNvCxnSpPr/>
          <p:nvPr/>
        </p:nvCxnSpPr>
        <p:spPr>
          <a:xfrm>
            <a:off x="1447800" y="3822700"/>
            <a:ext cx="2971800" cy="158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631" name="Text Box 36"/>
          <p:cNvSpPr txBox="1">
            <a:spLocks noChangeArrowheads="1"/>
          </p:cNvSpPr>
          <p:nvPr/>
        </p:nvSpPr>
        <p:spPr bwMode="auto">
          <a:xfrm>
            <a:off x="6781800" y="3200400"/>
            <a:ext cx="1676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col3/salary</a:t>
            </a:r>
            <a:endParaRPr lang="en-US" dirty="0"/>
          </a:p>
        </p:txBody>
      </p:sp>
      <p:sp>
        <p:nvSpPr>
          <p:cNvPr id="106" name="TextBox 105"/>
          <p:cNvSpPr txBox="1"/>
          <p:nvPr/>
        </p:nvSpPr>
        <p:spPr>
          <a:xfrm>
            <a:off x="8534400" y="374650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60</a:t>
            </a:r>
            <a:endParaRPr lang="en-US" dirty="0"/>
          </a:p>
        </p:txBody>
      </p:sp>
      <p:sp>
        <p:nvSpPr>
          <p:cNvPr id="107" name="TextBox 106"/>
          <p:cNvSpPr txBox="1"/>
          <p:nvPr/>
        </p:nvSpPr>
        <p:spPr>
          <a:xfrm>
            <a:off x="8458200" y="4261612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108" name="TextBox 107"/>
          <p:cNvSpPr txBox="1"/>
          <p:nvPr/>
        </p:nvSpPr>
        <p:spPr>
          <a:xfrm>
            <a:off x="8458200" y="48249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800</a:t>
            </a:r>
            <a:endParaRPr lang="en-US" dirty="0"/>
          </a:p>
        </p:txBody>
      </p:sp>
      <p:sp>
        <p:nvSpPr>
          <p:cNvPr id="109" name="TextBox 108"/>
          <p:cNvSpPr txBox="1"/>
          <p:nvPr/>
        </p:nvSpPr>
        <p:spPr>
          <a:xfrm>
            <a:off x="8458200" y="53583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110" name="Left Brace 109"/>
          <p:cNvSpPr/>
          <p:nvPr/>
        </p:nvSpPr>
        <p:spPr>
          <a:xfrm>
            <a:off x="8305800" y="3670300"/>
            <a:ext cx="304800" cy="2057400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Text Box 84"/>
          <p:cNvSpPr txBox="1">
            <a:spLocks noChangeArrowheads="1"/>
          </p:cNvSpPr>
          <p:nvPr/>
        </p:nvSpPr>
        <p:spPr bwMode="auto">
          <a:xfrm>
            <a:off x="76199" y="1929408"/>
            <a:ext cx="414271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latin typeface="Arial"/>
                <a:ea typeface="Arial Unicode MS" pitchFamily="34" charset="-128"/>
                <a:cs typeface="Arial"/>
              </a:rPr>
              <a:t>SELECT  </a:t>
            </a:r>
            <a:r>
              <a:rPr lang="en-US" sz="2000" dirty="0" err="1" smtClean="0">
                <a:latin typeface="Arial"/>
                <a:ea typeface="Arial Unicode MS" pitchFamily="34" charset="-128"/>
                <a:cs typeface="Arial"/>
              </a:rPr>
              <a:t>sqrt</a:t>
            </a:r>
            <a:r>
              <a:rPr lang="en-US" sz="2000" dirty="0" smtClean="0">
                <a:latin typeface="Arial"/>
                <a:ea typeface="Arial Unicode MS" pitchFamily="34" charset="-128"/>
                <a:cs typeface="Arial"/>
              </a:rPr>
              <a:t>(sum(salary))</a:t>
            </a:r>
            <a:br>
              <a:rPr lang="en-US" sz="2000" dirty="0" smtClean="0">
                <a:latin typeface="Arial"/>
                <a:ea typeface="Arial Unicode MS" pitchFamily="34" charset="-128"/>
                <a:cs typeface="Arial"/>
              </a:rPr>
            </a:br>
            <a:r>
              <a:rPr lang="en-US" sz="2000" dirty="0" smtClean="0">
                <a:latin typeface="Arial"/>
                <a:ea typeface="Arial Unicode MS" pitchFamily="34" charset="-128"/>
                <a:cs typeface="Arial"/>
              </a:rPr>
              <a:t>FROM </a:t>
            </a:r>
            <a:r>
              <a:rPr lang="en-US" sz="2000" dirty="0" err="1" smtClean="0">
                <a:latin typeface="Arial"/>
                <a:ea typeface="Arial Unicode MS" pitchFamily="34" charset="-128"/>
                <a:cs typeface="Arial"/>
              </a:rPr>
              <a:t>emp</a:t>
            </a:r>
            <a:endParaRPr lang="en-US" sz="2000" dirty="0">
              <a:latin typeface="Arial"/>
              <a:ea typeface="Arial Unicode MS" pitchFamily="34" charset="-128"/>
              <a:cs typeface="Arial"/>
            </a:endParaRPr>
          </a:p>
        </p:txBody>
      </p:sp>
      <p:sp>
        <p:nvSpPr>
          <p:cNvPr id="112" name="Oval 111"/>
          <p:cNvSpPr/>
          <p:nvPr/>
        </p:nvSpPr>
        <p:spPr>
          <a:xfrm>
            <a:off x="1191090" y="1854200"/>
            <a:ext cx="2194906" cy="572294"/>
          </a:xfrm>
          <a:prstGeom prst="ellipse">
            <a:avLst/>
          </a:prstGeom>
          <a:noFill/>
          <a:ln w="38100" cap="flat" cmpd="sng" algn="ctr">
            <a:solidFill>
              <a:srgbClr val="DA1F2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-914400" y="64886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4" name="Left Brace 83"/>
          <p:cNvSpPr/>
          <p:nvPr/>
        </p:nvSpPr>
        <p:spPr>
          <a:xfrm flipH="1">
            <a:off x="1498599" y="5378966"/>
            <a:ext cx="228600" cy="457200"/>
          </a:xfrm>
          <a:prstGeom prst="leftBrac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88999" y="5390634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1060</a:t>
            </a:r>
            <a:endParaRPr lang="en-US" dirty="0"/>
          </a:p>
        </p:txBody>
      </p:sp>
      <p:sp>
        <p:nvSpPr>
          <p:cNvPr id="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cxnSp>
        <p:nvCxnSpPr>
          <p:cNvPr id="71" name="Straight Arrow Connector 70"/>
          <p:cNvCxnSpPr/>
          <p:nvPr/>
        </p:nvCxnSpPr>
        <p:spPr>
          <a:xfrm rot="5400000">
            <a:off x="673894" y="2856706"/>
            <a:ext cx="533400" cy="158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961223" y="1466336"/>
            <a:ext cx="0" cy="438664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167473" y="941171"/>
            <a:ext cx="1612900" cy="525165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78572" y="941171"/>
            <a:ext cx="1796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Application</a:t>
            </a:r>
          </a:p>
        </p:txBody>
      </p:sp>
      <p:sp>
        <p:nvSpPr>
          <p:cNvPr id="75" name="Rectangle 74"/>
          <p:cNvSpPr/>
          <p:nvPr/>
        </p:nvSpPr>
        <p:spPr>
          <a:xfrm>
            <a:off x="368300" y="3136900"/>
            <a:ext cx="1092200" cy="1034822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/>
          <p:cNvSpPr txBox="1"/>
          <p:nvPr/>
        </p:nvSpPr>
        <p:spPr>
          <a:xfrm>
            <a:off x="214248" y="3108541"/>
            <a:ext cx="1349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Proxy</a:t>
            </a: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H="1">
            <a:off x="678456" y="3373409"/>
            <a:ext cx="471888" cy="901758"/>
          </a:xfrm>
          <a:prstGeom prst="rect">
            <a:avLst/>
          </a:prstGeom>
        </p:spPr>
      </p:pic>
      <p:sp>
        <p:nvSpPr>
          <p:cNvPr id="70" name="Line 140"/>
          <p:cNvSpPr>
            <a:spLocks noChangeShapeType="1"/>
          </p:cNvSpPr>
          <p:nvPr/>
        </p:nvSpPr>
        <p:spPr bwMode="auto">
          <a:xfrm>
            <a:off x="724227" y="4203700"/>
            <a:ext cx="0" cy="1676400"/>
          </a:xfrm>
          <a:prstGeom prst="line">
            <a:avLst/>
          </a:prstGeom>
          <a:ln>
            <a:headEnd type="triangle" w="lg" len="lg"/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 flipV="1">
            <a:off x="724227" y="5880100"/>
            <a:ext cx="3399575" cy="1"/>
          </a:xfrm>
          <a:prstGeom prst="line">
            <a:avLst/>
          </a:prstGeom>
          <a:ln>
            <a:tailEnd type="non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0" name="Line 140"/>
          <p:cNvSpPr>
            <a:spLocks noChangeShapeType="1"/>
          </p:cNvSpPr>
          <p:nvPr/>
        </p:nvSpPr>
        <p:spPr bwMode="auto">
          <a:xfrm>
            <a:off x="715224" y="1466336"/>
            <a:ext cx="0" cy="1676400"/>
          </a:xfrm>
          <a:prstGeom prst="line">
            <a:avLst/>
          </a:prstGeom>
          <a:ln>
            <a:headEnd type="triangle" w="lg" len="lg"/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81" name="TextBox 80"/>
          <p:cNvSpPr txBox="1"/>
          <p:nvPr/>
        </p:nvSpPr>
        <p:spPr>
          <a:xfrm>
            <a:off x="78572" y="267671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32.55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17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Techniques</a:t>
            </a:r>
            <a:endParaRPr lang="en-US" dirty="0"/>
          </a:p>
        </p:txBody>
      </p:sp>
      <p:sp>
        <p:nvSpPr>
          <p:cNvPr id="30724" name="Rectangle 4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  <a:ln>
            <a:noFill/>
          </a:ln>
        </p:spPr>
        <p:txBody>
          <a:bodyPr>
            <a:noAutofit/>
          </a:bodyPr>
          <a:lstStyle/>
          <a:p>
            <a:pPr marL="623888" indent="-514350"/>
            <a:r>
              <a:rPr lang="en-US" dirty="0" smtClean="0">
                <a:latin typeface="Arial"/>
                <a:cs typeface="Arial"/>
              </a:rPr>
              <a:t>Compute on encrypted data at the server</a:t>
            </a:r>
          </a:p>
          <a:p>
            <a:pPr marL="1023938" lvl="1" indent="-514350"/>
            <a:r>
              <a:rPr lang="en-US" sz="2400" dirty="0" smtClean="0">
                <a:latin typeface="Arial"/>
                <a:cs typeface="Arial"/>
              </a:rPr>
              <a:t>Use SQL-aware set of efficient encryption schemes</a:t>
            </a:r>
          </a:p>
          <a:p>
            <a:pPr marL="1023938" lvl="1" indent="-514350"/>
            <a:r>
              <a:rPr lang="en-US" sz="2400" dirty="0" smtClean="0">
                <a:latin typeface="Arial"/>
                <a:cs typeface="Arial"/>
              </a:rPr>
              <a:t>Adjust </a:t>
            </a:r>
            <a:r>
              <a:rPr lang="en-US" sz="2400" dirty="0">
                <a:latin typeface="Arial"/>
                <a:cs typeface="Arial"/>
              </a:rPr>
              <a:t>encryption of data based on </a:t>
            </a:r>
            <a:r>
              <a:rPr lang="en-US" sz="2400" dirty="0" smtClean="0">
                <a:latin typeface="Arial"/>
                <a:cs typeface="Arial"/>
              </a:rPr>
              <a:t>queries</a:t>
            </a:r>
          </a:p>
          <a:p>
            <a:pPr marL="1023938" lvl="1" indent="-514350"/>
            <a:endParaRPr lang="en-US" sz="2400" dirty="0" smtClean="0">
              <a:latin typeface="Arial"/>
              <a:cs typeface="Arial"/>
            </a:endParaRPr>
          </a:p>
          <a:p>
            <a:pPr marL="623888" indent="-514350"/>
            <a:r>
              <a:rPr lang="en-US" dirty="0" smtClean="0">
                <a:latin typeface="Arial"/>
                <a:cs typeface="Arial"/>
              </a:rPr>
              <a:t>Compute on decrypted data at the proxy</a:t>
            </a:r>
          </a:p>
          <a:p>
            <a:pPr marL="1023938" lvl="1" indent="-514350"/>
            <a:r>
              <a:rPr lang="en-US" sz="2400" dirty="0" smtClean="0">
                <a:latin typeface="Arial"/>
                <a:cs typeface="Arial"/>
              </a:rPr>
              <a:t>Can decrypt </a:t>
            </a:r>
            <a:r>
              <a:rPr lang="en-US" sz="2400" dirty="0" smtClean="0">
                <a:latin typeface="Arial"/>
                <a:cs typeface="Arial"/>
                <a:sym typeface="Wingdings" panose="05000000000000000000" pitchFamily="2" charset="2"/>
              </a:rPr>
              <a:t> can perform any computation</a:t>
            </a:r>
          </a:p>
          <a:p>
            <a:pPr marL="1023938" lvl="1" indent="-514350"/>
            <a:r>
              <a:rPr lang="en-US" sz="2400" dirty="0" smtClean="0">
                <a:latin typeface="Arial"/>
                <a:cs typeface="Arial"/>
                <a:sym typeface="Wingdings" panose="05000000000000000000" pitchFamily="2" charset="2"/>
              </a:rPr>
              <a:t>Choose optimal split to reduce bandwidth, proxy load</a:t>
            </a:r>
            <a:endParaRPr lang="en-US" sz="2400" dirty="0" smtClean="0"/>
          </a:p>
        </p:txBody>
      </p:sp>
      <p:sp>
        <p:nvSpPr>
          <p:cNvPr id="4" name="Rectangle 15"/>
          <p:cNvSpPr>
            <a:spLocks/>
          </p:cNvSpPr>
          <p:nvPr/>
        </p:nvSpPr>
        <p:spPr bwMode="auto">
          <a:xfrm>
            <a:off x="6096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endParaRPr lang="en-US" sz="4100" dirty="0">
              <a:solidFill>
                <a:srgbClr val="000000"/>
              </a:solidFill>
              <a:latin typeface="Lucida Sans Unicode" pitchFamily="34" charset="0"/>
            </a:endParaRPr>
          </a:p>
        </p:txBody>
      </p:sp>
      <p:sp>
        <p:nvSpPr>
          <p:cNvPr id="8" name="Rectangle 4"/>
          <p:cNvSpPr txBox="1">
            <a:spLocks/>
          </p:cNvSpPr>
          <p:nvPr/>
        </p:nvSpPr>
        <p:spPr>
          <a:xfrm>
            <a:off x="609600" y="2982118"/>
            <a:ext cx="82296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09538"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9538"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30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2451100" y="6083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15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1689100" y="3862876"/>
            <a:ext cx="5029200" cy="4754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00">
              <a:cs typeface="Calibri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689100" y="2923032"/>
            <a:ext cx="5029200" cy="58216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00">
              <a:cs typeface="Calibri"/>
            </a:endParaRPr>
          </a:p>
        </p:txBody>
      </p:sp>
      <p:sp>
        <p:nvSpPr>
          <p:cNvPr id="37890" name="Rectangle 2"/>
          <p:cNvSpPr>
            <a:spLocks noGrp="1"/>
          </p:cNvSpPr>
          <p:nvPr>
            <p:ph type="title"/>
          </p:nvPr>
        </p:nvSpPr>
        <p:spPr bwMode="auto">
          <a:xfrm>
            <a:off x="228600" y="0"/>
            <a:ext cx="8610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dirty="0" smtClean="0">
                <a:effectLst/>
              </a:rPr>
              <a:t>SQL-aware </a:t>
            </a:r>
            <a:r>
              <a:rPr lang="en-US" dirty="0"/>
              <a:t>e</a:t>
            </a:r>
            <a:r>
              <a:rPr lang="en-US" dirty="0" smtClean="0">
                <a:effectLst/>
              </a:rPr>
              <a:t>ncryption schemes</a:t>
            </a:r>
          </a:p>
        </p:txBody>
      </p:sp>
      <p:sp>
        <p:nvSpPr>
          <p:cNvPr id="37913" name="Text Box 25"/>
          <p:cNvSpPr txBox="1">
            <a:spLocks noChangeArrowheads="1"/>
          </p:cNvSpPr>
          <p:nvPr/>
        </p:nvSpPr>
        <p:spPr bwMode="auto">
          <a:xfrm>
            <a:off x="6794500" y="3505200"/>
            <a:ext cx="1879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cs typeface="Calibri"/>
              </a:rPr>
              <a:t>e.g., =</a:t>
            </a:r>
            <a:r>
              <a:rPr lang="en-US" sz="2000" dirty="0">
                <a:cs typeface="Calibri"/>
              </a:rPr>
              <a:t>, !=,</a:t>
            </a:r>
            <a:r>
              <a:rPr lang="en-US" sz="2000" dirty="0" smtClean="0">
                <a:cs typeface="Calibri"/>
              </a:rPr>
              <a:t> IN, GROUP </a:t>
            </a:r>
            <a:r>
              <a:rPr lang="en-US" sz="2000" dirty="0">
                <a:cs typeface="Calibri"/>
              </a:rPr>
              <a:t>BY</a:t>
            </a:r>
            <a:r>
              <a:rPr lang="en-US" sz="2000" dirty="0" smtClean="0">
                <a:cs typeface="Calibri"/>
              </a:rPr>
              <a:t>, DISTINCT </a:t>
            </a:r>
            <a:endParaRPr lang="en-US" sz="2000" dirty="0">
              <a:cs typeface="Calibri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689100" y="1143000"/>
            <a:ext cx="5029200" cy="5334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00">
              <a:cs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65300" y="1168400"/>
            <a:ext cx="1752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C00000"/>
                </a:solidFill>
                <a:cs typeface="Calibri"/>
              </a:rPr>
              <a:t>Scheme</a:t>
            </a:r>
            <a:endParaRPr lang="en-US" sz="2600" dirty="0">
              <a:solidFill>
                <a:srgbClr val="C00000"/>
              </a:solidFill>
              <a:cs typeface="Calibri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rot="5400000">
            <a:off x="2794000" y="1409700"/>
            <a:ext cx="533400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4928394" y="1408906"/>
            <a:ext cx="533400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1689100" y="1828007"/>
            <a:ext cx="5029200" cy="4754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00">
              <a:cs typeface="Calibri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841500" y="1822390"/>
            <a:ext cx="1219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C00000"/>
                </a:solidFill>
                <a:cs typeface="Calibri"/>
              </a:rPr>
              <a:t>  RND</a:t>
            </a:r>
            <a:endParaRPr lang="en-US" sz="2600" dirty="0">
              <a:solidFill>
                <a:srgbClr val="C00000"/>
              </a:solidFill>
              <a:cs typeface="Calibri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rot="5400000">
            <a:off x="2823354" y="2066146"/>
            <a:ext cx="475487" cy="79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4957351" y="2064955"/>
            <a:ext cx="475487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1689100" y="2365871"/>
            <a:ext cx="5029200" cy="4754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00">
              <a:cs typeface="Calibri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76400" y="2343090"/>
            <a:ext cx="1143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C00000"/>
                </a:solidFill>
                <a:cs typeface="Calibri"/>
              </a:rPr>
              <a:t>   HOM</a:t>
            </a:r>
            <a:endParaRPr lang="en-US" sz="2600" dirty="0">
              <a:solidFill>
                <a:srgbClr val="C00000"/>
              </a:solidFill>
              <a:cs typeface="Calibri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2823354" y="2604011"/>
            <a:ext cx="475487" cy="79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5400000">
            <a:off x="4957351" y="2602820"/>
            <a:ext cx="475487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765300" y="3829807"/>
            <a:ext cx="1143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C00000"/>
                </a:solidFill>
                <a:cs typeface="Calibri"/>
              </a:rPr>
              <a:t>   DET</a:t>
            </a:r>
            <a:endParaRPr lang="en-US" sz="2600" dirty="0">
              <a:solidFill>
                <a:srgbClr val="C00000"/>
              </a:solidFill>
              <a:cs typeface="Calibri"/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 rot="5400000">
            <a:off x="2823354" y="4105259"/>
            <a:ext cx="475487" cy="79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1689100" y="4418807"/>
            <a:ext cx="5029200" cy="572294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00">
              <a:cs typeface="Calibri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89100" y="2959100"/>
            <a:ext cx="1371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C00000"/>
                </a:solidFill>
                <a:cs typeface="Calibri"/>
              </a:rPr>
              <a:t> SEARCH</a:t>
            </a:r>
            <a:endParaRPr lang="en-US" sz="2600" dirty="0">
              <a:solidFill>
                <a:srgbClr val="C00000"/>
              </a:solidFill>
              <a:cs typeface="Calibri"/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>
            <a:off x="3061495" y="4419600"/>
            <a:ext cx="1" cy="571503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>
            <a:off x="5192711" y="4418806"/>
            <a:ext cx="3178" cy="572299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765300" y="4434840"/>
            <a:ext cx="1219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C00000"/>
                </a:solidFill>
                <a:cs typeface="Calibri"/>
              </a:rPr>
              <a:t>  JOIN</a:t>
            </a:r>
            <a:endParaRPr lang="en-US" sz="2600" dirty="0">
              <a:solidFill>
                <a:srgbClr val="C00000"/>
              </a:solidFill>
              <a:cs typeface="Calibri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 flipH="1">
            <a:off x="3059906" y="2935621"/>
            <a:ext cx="1589" cy="56958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5194301" y="2916938"/>
            <a:ext cx="1" cy="588266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1689100" y="5337449"/>
            <a:ext cx="5029200" cy="758551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00">
              <a:cs typeface="Calibri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993900" y="5435600"/>
            <a:ext cx="1219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C00000"/>
                </a:solidFill>
                <a:cs typeface="Calibri"/>
              </a:rPr>
              <a:t>OPE</a:t>
            </a:r>
            <a:endParaRPr lang="en-US" sz="2600" dirty="0">
              <a:solidFill>
                <a:srgbClr val="C00000"/>
              </a:solidFill>
              <a:cs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59400" y="1146314"/>
            <a:ext cx="1752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0000C8"/>
                </a:solidFill>
                <a:cs typeface="Calibri"/>
              </a:rPr>
              <a:t>Function</a:t>
            </a:r>
            <a:endParaRPr lang="en-US" sz="2600" dirty="0">
              <a:solidFill>
                <a:srgbClr val="0000C8"/>
              </a:solidFill>
              <a:cs typeface="Calibri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94300" y="1828800"/>
            <a:ext cx="2260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0000C8"/>
                </a:solidFill>
                <a:cs typeface="Calibri"/>
              </a:rPr>
              <a:t>d</a:t>
            </a:r>
            <a:r>
              <a:rPr lang="en-US" sz="2200" dirty="0" smtClean="0">
                <a:solidFill>
                  <a:srgbClr val="0000C8"/>
                </a:solidFill>
                <a:cs typeface="Calibri"/>
              </a:rPr>
              <a:t>ata moving</a:t>
            </a:r>
            <a:endParaRPr lang="en-US" sz="2200" dirty="0">
              <a:solidFill>
                <a:srgbClr val="0000C8"/>
              </a:solidFill>
              <a:cs typeface="Calibri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257800" y="2349500"/>
            <a:ext cx="1447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>
                <a:solidFill>
                  <a:srgbClr val="0000C8"/>
                </a:solidFill>
                <a:cs typeface="Calibri"/>
              </a:rPr>
              <a:t>addition</a:t>
            </a:r>
            <a:endParaRPr lang="en-US" sz="2600" dirty="0">
              <a:solidFill>
                <a:srgbClr val="0000C8"/>
              </a:solidFill>
              <a:cs typeface="Calibri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346700" y="3816290"/>
            <a:ext cx="1371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0000C8"/>
                </a:solidFill>
                <a:cs typeface="Calibri"/>
              </a:rPr>
              <a:t>equality</a:t>
            </a:r>
            <a:endParaRPr lang="en-US" sz="2600" dirty="0">
              <a:solidFill>
                <a:srgbClr val="0000C8"/>
              </a:solidFill>
              <a:cs typeface="Calibri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651500" y="4419600"/>
            <a:ext cx="914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0000C8"/>
                </a:solidFill>
                <a:cs typeface="Calibri"/>
              </a:rPr>
              <a:t>join</a:t>
            </a:r>
            <a:endParaRPr lang="en-US" sz="2600" dirty="0">
              <a:solidFill>
                <a:srgbClr val="0000C8"/>
              </a:solidFill>
              <a:cs typeface="Calibri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372100" y="2889190"/>
            <a:ext cx="1358900" cy="695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80"/>
              </a:lnSpc>
            </a:pPr>
            <a:r>
              <a:rPr lang="en-US" sz="2600" dirty="0" smtClean="0">
                <a:solidFill>
                  <a:srgbClr val="0000C8"/>
                </a:solidFill>
                <a:cs typeface="Calibri"/>
              </a:rPr>
              <a:t>word search</a:t>
            </a:r>
            <a:endParaRPr lang="en-US" sz="2600" dirty="0">
              <a:solidFill>
                <a:srgbClr val="0000C8"/>
              </a:solidFill>
              <a:cs typeface="Calibri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422900" y="5467290"/>
            <a:ext cx="1143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>
                <a:solidFill>
                  <a:srgbClr val="0000C8"/>
                </a:solidFill>
                <a:cs typeface="Calibri"/>
              </a:rPr>
              <a:t>order</a:t>
            </a:r>
            <a:endParaRPr lang="en-US" sz="2600" dirty="0">
              <a:solidFill>
                <a:srgbClr val="0000C8"/>
              </a:solidFill>
              <a:cs typeface="Calibri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 rot="5400000">
            <a:off x="2682218" y="5716725"/>
            <a:ext cx="757760" cy="795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136899" y="1161990"/>
            <a:ext cx="20589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cs typeface="Calibri"/>
              </a:rPr>
              <a:t>Construction</a:t>
            </a:r>
            <a:endParaRPr lang="en-US" sz="2600" dirty="0">
              <a:cs typeface="Calibri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352800" y="1809690"/>
            <a:ext cx="1905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cs typeface="Calibri"/>
              </a:rPr>
              <a:t>AES in UFE</a:t>
            </a:r>
            <a:endParaRPr lang="en-US" sz="2600" dirty="0">
              <a:cs typeface="Calibri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365500" y="3874317"/>
            <a:ext cx="1981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cs typeface="Calibri"/>
              </a:rPr>
              <a:t>AES in CMC</a:t>
            </a:r>
            <a:endParaRPr lang="en-US" sz="2600" dirty="0">
              <a:cs typeface="Calibri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670300" y="2362200"/>
            <a:ext cx="1676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err="1" smtClean="0">
                <a:cs typeface="Calibri"/>
              </a:rPr>
              <a:t>Paillier</a:t>
            </a:r>
            <a:endParaRPr lang="en-US" sz="2600" dirty="0">
              <a:cs typeface="Calibri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454400" y="4388104"/>
            <a:ext cx="1485900" cy="676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2600" dirty="0" smtClean="0">
                <a:solidFill>
                  <a:schemeClr val="accent6"/>
                </a:solidFill>
                <a:cs typeface="Calibri"/>
              </a:rPr>
              <a:t>our new scheme </a:t>
            </a:r>
            <a:endParaRPr lang="en-US" sz="2600" dirty="0">
              <a:solidFill>
                <a:schemeClr val="accent6"/>
              </a:solidFill>
              <a:cs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124200" y="2946400"/>
            <a:ext cx="21463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cs typeface="Calibri"/>
              </a:rPr>
              <a:t>Song et al.,‘00</a:t>
            </a:r>
            <a:endParaRPr lang="en-US" sz="2600" dirty="0">
              <a:cs typeface="Calibri"/>
            </a:endParaRPr>
          </a:p>
        </p:txBody>
      </p:sp>
      <p:cxnSp>
        <p:nvCxnSpPr>
          <p:cNvPr id="97" name="Straight Connector 96"/>
          <p:cNvCxnSpPr/>
          <p:nvPr/>
        </p:nvCxnSpPr>
        <p:spPr>
          <a:xfrm rot="16200000" flipH="1">
            <a:off x="4957351" y="4092978"/>
            <a:ext cx="475487" cy="1589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rot="16200000" flipH="1">
            <a:off x="4812506" y="5714205"/>
            <a:ext cx="761999" cy="1589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0" name="Left Brace 129"/>
          <p:cNvSpPr/>
          <p:nvPr/>
        </p:nvSpPr>
        <p:spPr>
          <a:xfrm>
            <a:off x="6718300" y="3581400"/>
            <a:ext cx="228600" cy="9906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 dirty="0">
              <a:cs typeface="Calibri"/>
            </a:endParaRPr>
          </a:p>
        </p:txBody>
      </p:sp>
      <p:sp>
        <p:nvSpPr>
          <p:cNvPr id="132" name="Left Brace 131"/>
          <p:cNvSpPr/>
          <p:nvPr/>
        </p:nvSpPr>
        <p:spPr>
          <a:xfrm>
            <a:off x="6718300" y="5181599"/>
            <a:ext cx="228600" cy="1221839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cs typeface="Calibri"/>
            </a:endParaRPr>
          </a:p>
        </p:txBody>
      </p:sp>
      <p:sp>
        <p:nvSpPr>
          <p:cNvPr id="133" name="Text Box 27"/>
          <p:cNvSpPr txBox="1">
            <a:spLocks noChangeArrowheads="1"/>
          </p:cNvSpPr>
          <p:nvPr/>
        </p:nvSpPr>
        <p:spPr bwMode="auto">
          <a:xfrm>
            <a:off x="6807200" y="5092700"/>
            <a:ext cx="2438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cs typeface="Calibri"/>
              </a:rPr>
              <a:t>e.g., &gt;</a:t>
            </a:r>
            <a:r>
              <a:rPr lang="en-US" sz="2000" dirty="0">
                <a:cs typeface="Calibri"/>
              </a:rPr>
              <a:t>, &lt;, ORDER BY, </a:t>
            </a:r>
            <a:r>
              <a:rPr lang="en-US" sz="2000" dirty="0" smtClean="0">
                <a:cs typeface="Calibri"/>
              </a:rPr>
              <a:t>ASC, DESC, MAX</a:t>
            </a:r>
            <a:r>
              <a:rPr lang="en-US" sz="2000" dirty="0">
                <a:cs typeface="Calibri"/>
              </a:rPr>
              <a:t>, </a:t>
            </a:r>
            <a:r>
              <a:rPr lang="en-US" sz="2000" dirty="0" smtClean="0">
                <a:cs typeface="Calibri"/>
              </a:rPr>
              <a:t>MIN, GREATEST,</a:t>
            </a:r>
            <a:r>
              <a:rPr lang="en-US" sz="2000" dirty="0">
                <a:cs typeface="Calibri"/>
              </a:rPr>
              <a:t> </a:t>
            </a:r>
            <a:r>
              <a:rPr lang="en-US" sz="2000" dirty="0" smtClean="0">
                <a:cs typeface="Calibri"/>
              </a:rPr>
              <a:t>LEAST</a:t>
            </a:r>
          </a:p>
        </p:txBody>
      </p:sp>
      <p:sp>
        <p:nvSpPr>
          <p:cNvPr id="134" name="Text Box 25"/>
          <p:cNvSpPr txBox="1">
            <a:spLocks noChangeArrowheads="1"/>
          </p:cNvSpPr>
          <p:nvPr/>
        </p:nvSpPr>
        <p:spPr bwMode="auto">
          <a:xfrm>
            <a:off x="6794500" y="2952690"/>
            <a:ext cx="2743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cs typeface="Calibri"/>
              </a:rPr>
              <a:t>restricted ILIKE</a:t>
            </a:r>
            <a:endParaRPr lang="en-US" sz="2000" dirty="0">
              <a:cs typeface="Calibri"/>
            </a:endParaRPr>
          </a:p>
        </p:txBody>
      </p:sp>
      <p:sp>
        <p:nvSpPr>
          <p:cNvPr id="135" name="Left Brace 134"/>
          <p:cNvSpPr/>
          <p:nvPr/>
        </p:nvSpPr>
        <p:spPr>
          <a:xfrm>
            <a:off x="6718300" y="2895600"/>
            <a:ext cx="152400" cy="5334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600" dirty="0">
              <a:cs typeface="Calibri"/>
            </a:endParaRPr>
          </a:p>
        </p:txBody>
      </p:sp>
      <p:sp>
        <p:nvSpPr>
          <p:cNvPr id="66" name="Text Box 25"/>
          <p:cNvSpPr txBox="1">
            <a:spLocks noChangeArrowheads="1"/>
          </p:cNvSpPr>
          <p:nvPr/>
        </p:nvSpPr>
        <p:spPr bwMode="auto">
          <a:xfrm>
            <a:off x="6794500" y="2419290"/>
            <a:ext cx="2743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cs typeface="Calibri"/>
              </a:rPr>
              <a:t>e.g., SUM, + </a:t>
            </a:r>
            <a:endParaRPr lang="en-US" sz="2000" dirty="0">
              <a:cs typeface="Calibri"/>
            </a:endParaRPr>
          </a:p>
        </p:txBody>
      </p:sp>
      <p:sp>
        <p:nvSpPr>
          <p:cNvPr id="67" name="Left Brace 66"/>
          <p:cNvSpPr/>
          <p:nvPr/>
        </p:nvSpPr>
        <p:spPr>
          <a:xfrm>
            <a:off x="6718300" y="2362200"/>
            <a:ext cx="152400" cy="5334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600" dirty="0">
              <a:cs typeface="Calibri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857500" y="5523637"/>
            <a:ext cx="2514600" cy="404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2400" dirty="0">
                <a:solidFill>
                  <a:srgbClr val="DA1F28"/>
                </a:solidFill>
                <a:cs typeface="Calibri"/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cs typeface="Calibri"/>
              </a:rPr>
              <a:t>our new scheme</a:t>
            </a:r>
          </a:p>
        </p:txBody>
      </p:sp>
      <p:sp>
        <p:nvSpPr>
          <p:cNvPr id="62" name="Text Box 25"/>
          <p:cNvSpPr txBox="1">
            <a:spLocks noChangeArrowheads="1"/>
          </p:cNvSpPr>
          <p:nvPr/>
        </p:nvSpPr>
        <p:spPr bwMode="auto">
          <a:xfrm>
            <a:off x="6794500" y="1476514"/>
            <a:ext cx="23495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cs typeface="Calibri"/>
              </a:rPr>
              <a:t>e.g., SELECT, UPDATE, DELETE, INSERT, COUNT</a:t>
            </a:r>
            <a:endParaRPr lang="en-US" sz="2000" dirty="0">
              <a:cs typeface="Calibri"/>
            </a:endParaRPr>
          </a:p>
        </p:txBody>
      </p:sp>
      <p:sp>
        <p:nvSpPr>
          <p:cNvPr id="64" name="Left Brace 63"/>
          <p:cNvSpPr/>
          <p:nvPr/>
        </p:nvSpPr>
        <p:spPr>
          <a:xfrm>
            <a:off x="6718300" y="1635443"/>
            <a:ext cx="152400" cy="726757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600" dirty="0">
              <a:cs typeface="Calibri"/>
            </a:endParaRPr>
          </a:p>
        </p:txBody>
      </p:sp>
      <p:sp>
        <p:nvSpPr>
          <p:cNvPr id="3" name="Left Brace 2"/>
          <p:cNvSpPr/>
          <p:nvPr/>
        </p:nvSpPr>
        <p:spPr>
          <a:xfrm>
            <a:off x="1498600" y="1755914"/>
            <a:ext cx="177800" cy="1825486"/>
          </a:xfrm>
          <a:prstGeom prst="leftBrac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cs typeface="Calibri"/>
            </a:endParaRPr>
          </a:p>
        </p:txBody>
      </p:sp>
      <p:sp>
        <p:nvSpPr>
          <p:cNvPr id="72" name="Text Box 14"/>
          <p:cNvSpPr txBox="1">
            <a:spLocks noChangeArrowheads="1"/>
          </p:cNvSpPr>
          <p:nvPr/>
        </p:nvSpPr>
        <p:spPr bwMode="auto">
          <a:xfrm>
            <a:off x="-25400" y="3809535"/>
            <a:ext cx="1511300" cy="942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lnSpc>
                <a:spcPts val="2200"/>
              </a:lnSpc>
              <a:spcBef>
                <a:spcPct val="50000"/>
              </a:spcBef>
            </a:pPr>
            <a:r>
              <a:rPr lang="en-US" sz="2200" dirty="0">
                <a:cs typeface="Calibri"/>
              </a:rPr>
              <a:t>r</a:t>
            </a:r>
            <a:r>
              <a:rPr lang="en-US" sz="2200" dirty="0" smtClean="0">
                <a:cs typeface="Calibri"/>
              </a:rPr>
              <a:t>eveals only repeat pattern</a:t>
            </a:r>
            <a:endParaRPr lang="en-US" sz="2200" dirty="0">
              <a:cs typeface="Calibri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66700" y="1143000"/>
            <a:ext cx="1752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C00000"/>
                </a:solidFill>
                <a:cs typeface="Calibri"/>
              </a:rPr>
              <a:t>Security</a:t>
            </a:r>
            <a:endParaRPr lang="en-US" sz="2600" dirty="0">
              <a:solidFill>
                <a:srgbClr val="C00000"/>
              </a:solidFill>
              <a:cs typeface="Calibri"/>
            </a:endParaRPr>
          </a:p>
        </p:txBody>
      </p:sp>
      <p:sp>
        <p:nvSpPr>
          <p:cNvPr id="78" name="Left Brace 77"/>
          <p:cNvSpPr/>
          <p:nvPr/>
        </p:nvSpPr>
        <p:spPr>
          <a:xfrm>
            <a:off x="1403350" y="3797301"/>
            <a:ext cx="342900" cy="1244600"/>
          </a:xfrm>
          <a:prstGeom prst="leftBrac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cs typeface="Calibri"/>
            </a:endParaRPr>
          </a:p>
        </p:txBody>
      </p:sp>
      <p:sp>
        <p:nvSpPr>
          <p:cNvPr id="79" name="Text Box 14"/>
          <p:cNvSpPr txBox="1">
            <a:spLocks noChangeArrowheads="1"/>
          </p:cNvSpPr>
          <p:nvPr/>
        </p:nvSpPr>
        <p:spPr bwMode="auto">
          <a:xfrm>
            <a:off x="146050" y="5320956"/>
            <a:ext cx="1270000" cy="948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lnSpc>
                <a:spcPts val="2200"/>
              </a:lnSpc>
              <a:spcBef>
                <a:spcPct val="50000"/>
              </a:spcBef>
            </a:pPr>
            <a:r>
              <a:rPr lang="en-US" sz="2200" dirty="0">
                <a:cs typeface="Calibri"/>
              </a:rPr>
              <a:t>r</a:t>
            </a:r>
            <a:r>
              <a:rPr lang="en-US" sz="2200" dirty="0" smtClean="0">
                <a:cs typeface="Calibri"/>
              </a:rPr>
              <a:t>eveals only order</a:t>
            </a:r>
            <a:endParaRPr lang="en-US" sz="2200" dirty="0">
              <a:cs typeface="Calibri"/>
            </a:endParaRPr>
          </a:p>
        </p:txBody>
      </p:sp>
      <p:sp>
        <p:nvSpPr>
          <p:cNvPr id="80" name="Left Brace 79"/>
          <p:cNvSpPr/>
          <p:nvPr/>
        </p:nvSpPr>
        <p:spPr>
          <a:xfrm>
            <a:off x="1384300" y="5251166"/>
            <a:ext cx="342900" cy="898483"/>
          </a:xfrm>
          <a:prstGeom prst="leftBrac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cs typeface="Calibri"/>
            </a:endParaRPr>
          </a:p>
        </p:txBody>
      </p:sp>
      <p:sp>
        <p:nvSpPr>
          <p:cNvPr id="81" name="Text Box 14"/>
          <p:cNvSpPr txBox="1">
            <a:spLocks noChangeArrowheads="1"/>
          </p:cNvSpPr>
          <p:nvPr/>
        </p:nvSpPr>
        <p:spPr bwMode="auto">
          <a:xfrm>
            <a:off x="-215900" y="2289433"/>
            <a:ext cx="1727200" cy="665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lnSpc>
                <a:spcPts val="2200"/>
              </a:lnSpc>
              <a:spcBef>
                <a:spcPct val="50000"/>
              </a:spcBef>
            </a:pPr>
            <a:r>
              <a:rPr lang="en-US" sz="2200" dirty="0" smtClean="0">
                <a:cs typeface="Calibri"/>
              </a:rPr>
              <a:t>≈ semantic security</a:t>
            </a:r>
            <a:endParaRPr lang="en-US" sz="2200" dirty="0">
              <a:cs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94500" y="1143000"/>
            <a:ext cx="1892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SQL operations: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1847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3" grpId="0" animBg="1"/>
      <p:bldP spid="37913" grpId="0"/>
      <p:bldP spid="35" grpId="0" animBg="1"/>
      <p:bldP spid="36" grpId="0"/>
      <p:bldP spid="42" grpId="0"/>
      <p:bldP spid="47" grpId="0" animBg="1"/>
      <p:bldP spid="48" grpId="0"/>
      <p:bldP spid="54" grpId="0"/>
      <p:bldP spid="59" grpId="0" animBg="1"/>
      <p:bldP spid="60" grpId="0"/>
      <p:bldP spid="37" grpId="0"/>
      <p:bldP spid="43" grpId="0"/>
      <p:bldP spid="49" grpId="0"/>
      <p:bldP spid="55" grpId="0"/>
      <p:bldP spid="61" grpId="0"/>
      <p:bldP spid="38" grpId="0"/>
      <p:bldP spid="44" grpId="0"/>
      <p:bldP spid="50" grpId="0"/>
      <p:bldP spid="56" grpId="0"/>
      <p:bldP spid="130" grpId="0" animBg="1"/>
      <p:bldP spid="132" grpId="0" animBg="1"/>
      <p:bldP spid="133" grpId="0"/>
      <p:bldP spid="134" grpId="0"/>
      <p:bldP spid="135" grpId="0" animBg="1"/>
      <p:bldP spid="66" grpId="0"/>
      <p:bldP spid="67" grpId="0" animBg="1"/>
      <p:bldP spid="75" grpId="0"/>
      <p:bldP spid="3" grpId="0" animBg="1"/>
      <p:bldP spid="72" grpId="0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5" descr="on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1700" y="773856"/>
            <a:ext cx="4563724" cy="5129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AutoShape 17"/>
          <p:cNvSpPr>
            <a:spLocks noChangeArrowheads="1"/>
          </p:cNvSpPr>
          <p:nvPr/>
        </p:nvSpPr>
        <p:spPr bwMode="auto">
          <a:xfrm>
            <a:off x="1866900" y="2387600"/>
            <a:ext cx="2628900" cy="236385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AutoShape 18"/>
          <p:cNvSpPr>
            <a:spLocks noChangeArrowheads="1"/>
          </p:cNvSpPr>
          <p:nvPr/>
        </p:nvSpPr>
        <p:spPr bwMode="auto">
          <a:xfrm>
            <a:off x="2197100" y="2859088"/>
            <a:ext cx="1968500" cy="172561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AutoShape 19"/>
          <p:cNvSpPr>
            <a:spLocks noChangeArrowheads="1"/>
          </p:cNvSpPr>
          <p:nvPr/>
        </p:nvSpPr>
        <p:spPr bwMode="auto">
          <a:xfrm>
            <a:off x="2311399" y="3316287"/>
            <a:ext cx="1712914" cy="11436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AutoShape 20"/>
          <p:cNvSpPr>
            <a:spLocks noChangeArrowheads="1"/>
          </p:cNvSpPr>
          <p:nvPr/>
        </p:nvSpPr>
        <p:spPr bwMode="auto">
          <a:xfrm>
            <a:off x="2451101" y="3773488"/>
            <a:ext cx="1358900" cy="54451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Text Box 21"/>
          <p:cNvSpPr txBox="1">
            <a:spLocks noChangeArrowheads="1"/>
          </p:cNvSpPr>
          <p:nvPr/>
        </p:nvSpPr>
        <p:spPr bwMode="auto">
          <a:xfrm>
            <a:off x="2587626" y="3786188"/>
            <a:ext cx="1219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/>
              <a:t>  value</a:t>
            </a:r>
            <a:endParaRPr lang="en-US" sz="2400" dirty="0"/>
          </a:p>
        </p:txBody>
      </p:sp>
      <p:sp>
        <p:nvSpPr>
          <p:cNvPr id="40" name="Text Box 22"/>
          <p:cNvSpPr txBox="1">
            <a:spLocks noChangeArrowheads="1"/>
          </p:cNvSpPr>
          <p:nvPr/>
        </p:nvSpPr>
        <p:spPr bwMode="auto">
          <a:xfrm>
            <a:off x="2587626" y="3303588"/>
            <a:ext cx="1371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/>
              <a:t>   OPE</a:t>
            </a:r>
            <a:endParaRPr lang="en-US" sz="2400" dirty="0"/>
          </a:p>
        </p:txBody>
      </p:sp>
      <p:sp>
        <p:nvSpPr>
          <p:cNvPr id="41" name="Text Box 23"/>
          <p:cNvSpPr txBox="1">
            <a:spLocks noChangeArrowheads="1"/>
          </p:cNvSpPr>
          <p:nvPr/>
        </p:nvSpPr>
        <p:spPr bwMode="auto">
          <a:xfrm>
            <a:off x="2805113" y="2859088"/>
            <a:ext cx="685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/>
              <a:t>DET</a:t>
            </a:r>
            <a:endParaRPr lang="en-US" sz="2400" dirty="0"/>
          </a:p>
        </p:txBody>
      </p:sp>
      <p:sp>
        <p:nvSpPr>
          <p:cNvPr id="42" name="Text Box 24"/>
          <p:cNvSpPr txBox="1">
            <a:spLocks noChangeArrowheads="1"/>
          </p:cNvSpPr>
          <p:nvPr/>
        </p:nvSpPr>
        <p:spPr bwMode="auto">
          <a:xfrm>
            <a:off x="2805113" y="2376488"/>
            <a:ext cx="762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RND</a:t>
            </a:r>
          </a:p>
        </p:txBody>
      </p:sp>
      <p:sp>
        <p:nvSpPr>
          <p:cNvPr id="5" name="Down Arrow 4"/>
          <p:cNvSpPr/>
          <p:nvPr/>
        </p:nvSpPr>
        <p:spPr bwMode="auto">
          <a:xfrm>
            <a:off x="5765800" y="1905000"/>
            <a:ext cx="292100" cy="2885163"/>
          </a:xfrm>
          <a:prstGeom prst="downArrow">
            <a:avLst>
              <a:gd name="adj1" fmla="val 50000"/>
              <a:gd name="adj2" fmla="val 263203"/>
            </a:avLst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Down Arrow 45"/>
          <p:cNvSpPr/>
          <p:nvPr/>
        </p:nvSpPr>
        <p:spPr bwMode="auto">
          <a:xfrm flipH="1" flipV="1">
            <a:off x="6921500" y="1904999"/>
            <a:ext cx="342900" cy="3200400"/>
          </a:xfrm>
          <a:prstGeom prst="downArrow">
            <a:avLst>
              <a:gd name="adj1" fmla="val 50000"/>
              <a:gd name="adj2" fmla="val 203944"/>
            </a:avLst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922624" y="4292600"/>
            <a:ext cx="673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+</a:t>
            </a:r>
            <a:endParaRPr lang="en-US" sz="4000" dirty="0"/>
          </a:p>
        </p:txBody>
      </p:sp>
      <p:sp>
        <p:nvSpPr>
          <p:cNvPr id="49" name="TextBox 48"/>
          <p:cNvSpPr txBox="1"/>
          <p:nvPr/>
        </p:nvSpPr>
        <p:spPr>
          <a:xfrm>
            <a:off x="4673600" y="4751456"/>
            <a:ext cx="22310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functionality</a:t>
            </a:r>
            <a:endParaRPr lang="en-US" sz="2800" dirty="0"/>
          </a:p>
        </p:txBody>
      </p:sp>
      <p:sp>
        <p:nvSpPr>
          <p:cNvPr id="50" name="TextBox 49"/>
          <p:cNvSpPr txBox="1"/>
          <p:nvPr/>
        </p:nvSpPr>
        <p:spPr>
          <a:xfrm>
            <a:off x="7177712" y="1585724"/>
            <a:ext cx="673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+</a:t>
            </a:r>
            <a:endParaRPr lang="en-US" sz="4000" dirty="0"/>
          </a:p>
        </p:txBody>
      </p:sp>
      <p:sp>
        <p:nvSpPr>
          <p:cNvPr id="51" name="TextBox 50"/>
          <p:cNvSpPr txBox="1"/>
          <p:nvPr/>
        </p:nvSpPr>
        <p:spPr>
          <a:xfrm>
            <a:off x="6477286" y="1295586"/>
            <a:ext cx="22310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security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028700" y="5727700"/>
            <a:ext cx="76581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Adjust encryption: strip off layer of the onion</a:t>
            </a:r>
            <a:endParaRPr lang="en-US" sz="3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34"/>
            <a:ext cx="8229600" cy="1143000"/>
          </a:xfrm>
        </p:spPr>
        <p:txBody>
          <a:bodyPr/>
          <a:lstStyle/>
          <a:p>
            <a:r>
              <a:rPr lang="en-US" dirty="0" smtClean="0"/>
              <a:t>Onion of encryptions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063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  <p:bldP spid="36" grpId="1" animBg="1"/>
      <p:bldP spid="37" grpId="1" animBg="1"/>
      <p:bldP spid="40" grpId="1"/>
      <p:bldP spid="41" grpId="1"/>
      <p:bldP spid="42" grpId="0"/>
      <p:bldP spid="42" grpId="1"/>
      <p:bldP spid="5" grpId="0" animBg="1"/>
      <p:bldP spid="46" grpId="0" animBg="1"/>
      <p:bldP spid="6" grpId="0"/>
      <p:bldP spid="49" grpId="0"/>
      <p:bldP spid="50" grpId="0"/>
      <p:bldP spid="51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CryptDB</a:t>
            </a:r>
            <a:r>
              <a:rPr lang="en-US" dirty="0"/>
              <a:t> </a:t>
            </a:r>
            <a:r>
              <a:rPr lang="en-US" dirty="0" smtClean="0"/>
              <a:t>works well in practice</a:t>
            </a:r>
            <a:endParaRPr lang="en-US" dirty="0"/>
          </a:p>
        </p:txBody>
      </p:sp>
      <p:sp>
        <p:nvSpPr>
          <p:cNvPr id="4" name="Rectangle 15"/>
          <p:cNvSpPr>
            <a:spLocks/>
          </p:cNvSpPr>
          <p:nvPr/>
        </p:nvSpPr>
        <p:spPr bwMode="auto">
          <a:xfrm>
            <a:off x="6096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endParaRPr lang="en-US" sz="4100" dirty="0">
              <a:solidFill>
                <a:srgbClr val="000000"/>
              </a:solidFill>
              <a:latin typeface="Lucida Sans Unicode" pitchFamily="34" charset="0"/>
            </a:endParaRPr>
          </a:p>
        </p:txBody>
      </p:sp>
      <p:sp>
        <p:nvSpPr>
          <p:cNvPr id="8" name="Rectangle 4"/>
          <p:cNvSpPr txBox="1">
            <a:spLocks/>
          </p:cNvSpPr>
          <p:nvPr/>
        </p:nvSpPr>
        <p:spPr>
          <a:xfrm>
            <a:off x="609600" y="2982118"/>
            <a:ext cx="8229600" cy="3505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09538"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9538"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30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2451100" y="6083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36502"/>
          </a:xfrm>
        </p:spPr>
        <p:txBody>
          <a:bodyPr>
            <a:normAutofit/>
          </a:bodyPr>
          <a:lstStyle/>
          <a:p>
            <a:r>
              <a:rPr lang="en-US" dirty="0" smtClean="0"/>
              <a:t>Supports many database applications</a:t>
            </a:r>
          </a:p>
          <a:p>
            <a:pPr lvl="1"/>
            <a:r>
              <a:rPr lang="en-US" dirty="0" smtClean="0"/>
              <a:t>Web sites, transactional processing, data analytics</a:t>
            </a:r>
          </a:p>
          <a:p>
            <a:pPr lvl="1"/>
            <a:r>
              <a:rPr lang="en-US" dirty="0" smtClean="0"/>
              <a:t>Never reveals plaintext data on database server</a:t>
            </a:r>
          </a:p>
          <a:p>
            <a:pPr lvl="5"/>
            <a:endParaRPr lang="en-US" dirty="0" smtClean="0"/>
          </a:p>
          <a:p>
            <a:r>
              <a:rPr lang="en-US" dirty="0" smtClean="0"/>
              <a:t>Modest performance overheads</a:t>
            </a:r>
          </a:p>
          <a:p>
            <a:pPr lvl="1"/>
            <a:r>
              <a:rPr lang="en-US" dirty="0" smtClean="0"/>
              <a:t>20-30% throughput loss for typical benchmarks</a:t>
            </a:r>
          </a:p>
          <a:p>
            <a:pPr lvl="6"/>
            <a:endParaRPr lang="en-US" dirty="0" smtClean="0"/>
          </a:p>
          <a:p>
            <a:r>
              <a:rPr lang="en-US" dirty="0" smtClean="0"/>
              <a:t>Approach now used by Google (among others)</a:t>
            </a:r>
          </a:p>
          <a:p>
            <a:pPr lvl="1"/>
            <a:r>
              <a:rPr lang="en-US" dirty="0" smtClean="0"/>
              <a:t>Encrypted </a:t>
            </a:r>
            <a:r>
              <a:rPr lang="en-US" dirty="0" err="1" smtClean="0"/>
              <a:t>BigQuery</a:t>
            </a:r>
            <a:r>
              <a:rPr lang="en-US" dirty="0" smtClean="0"/>
              <a:t> 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14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 bwMode="auto">
          <a:xfrm>
            <a:off x="1910834" y="1408290"/>
            <a:ext cx="7233165" cy="4560710"/>
          </a:xfrm>
          <a:prstGeom prst="rect">
            <a:avLst/>
          </a:prstGeom>
          <a:solidFill>
            <a:schemeClr val="accent6">
              <a:alpha val="4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84900" y="2343506"/>
            <a:ext cx="2667000" cy="1981380"/>
          </a:xfrm>
          <a:prstGeom prst="rect">
            <a:avLst/>
          </a:prstGeom>
          <a:solidFill>
            <a:schemeClr val="bg1"/>
          </a:solidFill>
          <a:ln w="50800">
            <a:solidFill>
              <a:srgbClr val="0000C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133600" y="2993305"/>
            <a:ext cx="1638300" cy="611069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181164" y="3018706"/>
            <a:ext cx="1779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application</a:t>
            </a:r>
            <a:endParaRPr lang="en-US" sz="24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991737" y="3195816"/>
            <a:ext cx="1434463" cy="0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306" y="3387104"/>
            <a:ext cx="663141" cy="66314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306" y="2400300"/>
            <a:ext cx="677212" cy="610969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V="1">
            <a:off x="964447" y="3526805"/>
            <a:ext cx="1169153" cy="331570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1" idx="3"/>
          </p:cNvCxnSpPr>
          <p:nvPr/>
        </p:nvCxnSpPr>
        <p:spPr>
          <a:xfrm>
            <a:off x="978518" y="2705785"/>
            <a:ext cx="1155082" cy="305484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31560" y="1869955"/>
            <a:ext cx="1779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users</a:t>
            </a:r>
            <a:endParaRPr lang="en-US" sz="2800" dirty="0"/>
          </a:p>
        </p:txBody>
      </p:sp>
      <p:pic>
        <p:nvPicPr>
          <p:cNvPr id="16" name="Picture 15" descr="devi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1507" y="1408291"/>
            <a:ext cx="926193" cy="91995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803900" y="4362986"/>
            <a:ext cx="36702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err="1" smtClean="0">
                <a:solidFill>
                  <a:srgbClr val="0000C8"/>
                </a:solidFill>
              </a:rPr>
              <a:t>CryptDB</a:t>
            </a:r>
            <a:endParaRPr lang="en-US" sz="3000" dirty="0" smtClean="0">
              <a:solidFill>
                <a:srgbClr val="0000C8"/>
              </a:solidFill>
            </a:endParaRPr>
          </a:p>
          <a:p>
            <a:pPr algn="ctr"/>
            <a:r>
              <a:rPr lang="en-US" sz="3000" dirty="0" smtClean="0">
                <a:solidFill>
                  <a:srgbClr val="0000C8"/>
                </a:solidFill>
              </a:rPr>
              <a:t>SQL queries on encrypted DB</a:t>
            </a:r>
            <a:endParaRPr lang="en-US" sz="3000" dirty="0">
              <a:solidFill>
                <a:srgbClr val="0000C8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772536" y="2667685"/>
            <a:ext cx="1219201" cy="1382560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657600" y="2623868"/>
            <a:ext cx="1449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CryptDB</a:t>
            </a:r>
            <a:r>
              <a:rPr lang="en-US" sz="2400" dirty="0" smtClean="0"/>
              <a:t> proxy</a:t>
            </a:r>
            <a:endParaRPr lang="en-US" sz="2400" dirty="0"/>
          </a:p>
        </p:txBody>
      </p:sp>
      <p:pic>
        <p:nvPicPr>
          <p:cNvPr id="21" name="Picture 20" descr="Key-icon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9803447">
            <a:off x="3968678" y="3318889"/>
            <a:ext cx="864925" cy="864925"/>
          </a:xfrm>
          <a:prstGeom prst="rect">
            <a:avLst/>
          </a:prstGeom>
        </p:spPr>
      </p:pic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457200" y="109538"/>
            <a:ext cx="8229600" cy="1143000"/>
          </a:xfrm>
        </p:spPr>
        <p:txBody>
          <a:bodyPr/>
          <a:lstStyle/>
          <a:p>
            <a:r>
              <a:rPr lang="en-US" dirty="0" smtClean="0"/>
              <a:t>Compromised app. server?</a:t>
            </a:r>
            <a:endParaRPr lang="en-US" dirty="0"/>
          </a:p>
        </p:txBody>
      </p:sp>
      <p:pic>
        <p:nvPicPr>
          <p:cNvPr id="66" name="Picture 65" descr="devi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05253" y="3429465"/>
            <a:ext cx="805986" cy="810883"/>
          </a:xfrm>
          <a:prstGeom prst="rect">
            <a:avLst/>
          </a:prstGeom>
        </p:spPr>
      </p:pic>
      <p:pic>
        <p:nvPicPr>
          <p:cNvPr id="61" name="Picture 60" descr="devi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395103" y="2079861"/>
            <a:ext cx="914400" cy="919955"/>
          </a:xfrm>
          <a:prstGeom prst="rect">
            <a:avLst/>
          </a:prstGeom>
        </p:spPr>
      </p:pic>
      <p:pic>
        <p:nvPicPr>
          <p:cNvPr id="30" name="Picture 29" descr="db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6448" y="2274718"/>
            <a:ext cx="3586889" cy="2224772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6656280" y="2579209"/>
            <a:ext cx="17792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DB</a:t>
            </a:r>
          </a:p>
          <a:p>
            <a:pPr algn="ctr"/>
            <a:r>
              <a:rPr lang="en-US" sz="2800" dirty="0" smtClean="0"/>
              <a:t>server</a:t>
            </a:r>
            <a:endParaRPr lang="en-US" sz="2800" dirty="0"/>
          </a:p>
        </p:txBody>
      </p:sp>
      <p:grpSp>
        <p:nvGrpSpPr>
          <p:cNvPr id="36" name="Group 35"/>
          <p:cNvGrpSpPr/>
          <p:nvPr/>
        </p:nvGrpSpPr>
        <p:grpSpPr>
          <a:xfrm>
            <a:off x="7341507" y="3552431"/>
            <a:ext cx="757220" cy="733628"/>
            <a:chOff x="542553" y="5987847"/>
            <a:chExt cx="757220" cy="733628"/>
          </a:xfrm>
        </p:grpSpPr>
        <p:sp>
          <p:nvSpPr>
            <p:cNvPr id="37" name="Folded Corner 36"/>
            <p:cNvSpPr/>
            <p:nvPr/>
          </p:nvSpPr>
          <p:spPr>
            <a:xfrm flipV="1">
              <a:off x="567953" y="5987847"/>
              <a:ext cx="522771" cy="584200"/>
            </a:xfrm>
            <a:prstGeom prst="foldedCorner">
              <a:avLst>
                <a:gd name="adj" fmla="val 32110"/>
              </a:avLst>
            </a:prstGeom>
            <a:solidFill>
              <a:srgbClr val="DAD080"/>
            </a:solidFill>
            <a:ln w="508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42553" y="6061468"/>
              <a:ext cx="7191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Secret</a:t>
              </a:r>
              <a:endParaRPr lang="en-US" sz="1200" dirty="0"/>
            </a:p>
          </p:txBody>
        </p:sp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58239" y="6274679"/>
              <a:ext cx="541534" cy="4467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85302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5" grpId="0" animBg="1"/>
      <p:bldP spid="17" grpId="0"/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/>
          <p:cNvSpPr/>
          <p:nvPr/>
        </p:nvSpPr>
        <p:spPr bwMode="auto">
          <a:xfrm>
            <a:off x="1910834" y="1408290"/>
            <a:ext cx="7233165" cy="4560710"/>
          </a:xfrm>
          <a:prstGeom prst="rect">
            <a:avLst/>
          </a:prstGeom>
          <a:solidFill>
            <a:schemeClr val="accent6">
              <a:alpha val="45000"/>
            </a:scheme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d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528" y="2276853"/>
            <a:ext cx="3586889" cy="222477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133600" y="2606744"/>
            <a:ext cx="1638300" cy="1150031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143064" y="3278931"/>
            <a:ext cx="1779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application</a:t>
            </a:r>
            <a:endParaRPr lang="en-US" sz="24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991737" y="3195816"/>
            <a:ext cx="1434463" cy="0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306" y="3387104"/>
            <a:ext cx="663141" cy="66314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1306" y="2400300"/>
            <a:ext cx="677212" cy="610969"/>
          </a:xfrm>
          <a:prstGeom prst="rect">
            <a:avLst/>
          </a:prstGeom>
        </p:spPr>
      </p:pic>
      <p:cxnSp>
        <p:nvCxnSpPr>
          <p:cNvPr id="12" name="Straight Arrow Connector 11"/>
          <p:cNvCxnSpPr>
            <a:stCxn id="10" idx="3"/>
          </p:cNvCxnSpPr>
          <p:nvPr/>
        </p:nvCxnSpPr>
        <p:spPr>
          <a:xfrm flipV="1">
            <a:off x="964447" y="3387105"/>
            <a:ext cx="1169153" cy="331570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1" idx="3"/>
          </p:cNvCxnSpPr>
          <p:nvPr/>
        </p:nvCxnSpPr>
        <p:spPr>
          <a:xfrm>
            <a:off x="978518" y="2705785"/>
            <a:ext cx="1155082" cy="305484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659360" y="2581344"/>
            <a:ext cx="17792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DB</a:t>
            </a:r>
          </a:p>
          <a:p>
            <a:pPr algn="ctr"/>
            <a:r>
              <a:rPr lang="en-US" sz="2800" dirty="0" smtClean="0"/>
              <a:t>server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131560" y="1869955"/>
            <a:ext cx="1779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users</a:t>
            </a:r>
            <a:endParaRPr lang="en-US" sz="2800" dirty="0"/>
          </a:p>
        </p:txBody>
      </p:sp>
      <p:grpSp>
        <p:nvGrpSpPr>
          <p:cNvPr id="32" name="Group 31"/>
          <p:cNvGrpSpPr/>
          <p:nvPr/>
        </p:nvGrpSpPr>
        <p:grpSpPr>
          <a:xfrm>
            <a:off x="3657600" y="2623868"/>
            <a:ext cx="1449074" cy="1559946"/>
            <a:chOff x="3657600" y="2242868"/>
            <a:chExt cx="1449074" cy="1559946"/>
          </a:xfrm>
        </p:grpSpPr>
        <p:sp>
          <p:nvSpPr>
            <p:cNvPr id="19" name="Rectangle 18"/>
            <p:cNvSpPr/>
            <p:nvPr/>
          </p:nvSpPr>
          <p:spPr>
            <a:xfrm>
              <a:off x="3772536" y="2286685"/>
              <a:ext cx="1219201" cy="138256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657600" y="2242868"/>
              <a:ext cx="144907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err="1" smtClean="0"/>
                <a:t>CryptDB</a:t>
              </a:r>
              <a:r>
                <a:rPr lang="en-US" sz="2400" dirty="0" smtClean="0"/>
                <a:t> proxy</a:t>
              </a:r>
              <a:endParaRPr lang="en-US" sz="2400" dirty="0"/>
            </a:p>
          </p:txBody>
        </p:sp>
        <p:pic>
          <p:nvPicPr>
            <p:cNvPr id="21" name="Picture 20" descr="Key-icon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9803447">
              <a:off x="3968678" y="2937889"/>
              <a:ext cx="864925" cy="864925"/>
            </a:xfrm>
            <a:prstGeom prst="rect">
              <a:avLst/>
            </a:prstGeom>
          </p:spPr>
        </p:pic>
      </p:grpSp>
      <p:grpSp>
        <p:nvGrpSpPr>
          <p:cNvPr id="33" name="Group 32"/>
          <p:cNvGrpSpPr/>
          <p:nvPr/>
        </p:nvGrpSpPr>
        <p:grpSpPr>
          <a:xfrm>
            <a:off x="123506" y="520288"/>
            <a:ext cx="1449074" cy="1528829"/>
            <a:chOff x="237806" y="355188"/>
            <a:chExt cx="1449074" cy="1528829"/>
          </a:xfrm>
        </p:grpSpPr>
        <p:sp>
          <p:nvSpPr>
            <p:cNvPr id="26" name="Rectangle 25"/>
            <p:cNvSpPr/>
            <p:nvPr/>
          </p:nvSpPr>
          <p:spPr>
            <a:xfrm>
              <a:off x="354846" y="367888"/>
              <a:ext cx="1219201" cy="138256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7" name="Picture 26" descr="Key-icon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9803447">
              <a:off x="550988" y="1019092"/>
              <a:ext cx="864925" cy="864925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237806" y="355188"/>
              <a:ext cx="144907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err="1" smtClean="0"/>
                <a:t>CryptDB</a:t>
              </a:r>
              <a:r>
                <a:rPr lang="en-US" sz="2400" dirty="0" smtClean="0"/>
                <a:t> proxy</a:t>
              </a:r>
              <a:endParaRPr lang="en-US" sz="2400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24973" y="4125636"/>
            <a:ext cx="1449074" cy="1517581"/>
            <a:chOff x="124973" y="3973236"/>
            <a:chExt cx="1449074" cy="1517581"/>
          </a:xfrm>
        </p:grpSpPr>
        <p:sp>
          <p:nvSpPr>
            <p:cNvPr id="29" name="Rectangle 28"/>
            <p:cNvSpPr/>
            <p:nvPr/>
          </p:nvSpPr>
          <p:spPr>
            <a:xfrm>
              <a:off x="242013" y="3985936"/>
              <a:ext cx="1219201" cy="138256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73" y="3973236"/>
              <a:ext cx="144907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err="1" smtClean="0"/>
                <a:t>CryptDB</a:t>
              </a:r>
              <a:r>
                <a:rPr lang="en-US" sz="2400" dirty="0" smtClean="0"/>
                <a:t> proxy</a:t>
              </a:r>
              <a:endParaRPr lang="en-US" sz="2400" dirty="0"/>
            </a:p>
          </p:txBody>
        </p:sp>
        <p:pic>
          <p:nvPicPr>
            <p:cNvPr id="31" name="Picture 30" descr="Key-icon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9803447">
              <a:off x="395939" y="4625892"/>
              <a:ext cx="864925" cy="864925"/>
            </a:xfrm>
            <a:prstGeom prst="rect">
              <a:avLst/>
            </a:prstGeom>
          </p:spPr>
        </p:pic>
      </p:grpSp>
      <p:pic>
        <p:nvPicPr>
          <p:cNvPr id="42" name="Picture 4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1306" y="4157942"/>
            <a:ext cx="812274" cy="798691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817547">
            <a:off x="433840" y="1420205"/>
            <a:ext cx="774174" cy="761228"/>
          </a:xfrm>
          <a:prstGeom prst="rect">
            <a:avLst/>
          </a:prstGeom>
        </p:spPr>
      </p:pic>
      <p:cxnSp>
        <p:nvCxnSpPr>
          <p:cNvPr id="45" name="Straight Arrow Connector 44"/>
          <p:cNvCxnSpPr/>
          <p:nvPr/>
        </p:nvCxnSpPr>
        <p:spPr>
          <a:xfrm>
            <a:off x="3771900" y="3297416"/>
            <a:ext cx="2654300" cy="41023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/>
        </p:nvGrpSpPr>
        <p:grpSpPr>
          <a:xfrm>
            <a:off x="2666607" y="2691577"/>
            <a:ext cx="757220" cy="733628"/>
            <a:chOff x="542553" y="5987847"/>
            <a:chExt cx="757220" cy="733628"/>
          </a:xfrm>
        </p:grpSpPr>
        <p:sp>
          <p:nvSpPr>
            <p:cNvPr id="75" name="Folded Corner 74"/>
            <p:cNvSpPr/>
            <p:nvPr/>
          </p:nvSpPr>
          <p:spPr>
            <a:xfrm flipV="1">
              <a:off x="567953" y="5987847"/>
              <a:ext cx="522771" cy="584200"/>
            </a:xfrm>
            <a:prstGeom prst="foldedCorner">
              <a:avLst>
                <a:gd name="adj" fmla="val 32110"/>
              </a:avLst>
            </a:prstGeom>
            <a:solidFill>
              <a:srgbClr val="DAD080"/>
            </a:solidFill>
            <a:ln w="508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542553" y="6061468"/>
              <a:ext cx="7191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Secret</a:t>
              </a:r>
              <a:endParaRPr lang="en-US" sz="1200" dirty="0"/>
            </a:p>
          </p:txBody>
        </p:sp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58239" y="6274679"/>
              <a:ext cx="541534" cy="446796"/>
            </a:xfrm>
            <a:prstGeom prst="rect">
              <a:avLst/>
            </a:prstGeom>
          </p:spPr>
        </p:pic>
      </p:grpSp>
      <p:grpSp>
        <p:nvGrpSpPr>
          <p:cNvPr id="78" name="Group 77"/>
          <p:cNvGrpSpPr/>
          <p:nvPr/>
        </p:nvGrpSpPr>
        <p:grpSpPr>
          <a:xfrm>
            <a:off x="7341507" y="3552431"/>
            <a:ext cx="757220" cy="733628"/>
            <a:chOff x="542553" y="5987847"/>
            <a:chExt cx="757220" cy="733628"/>
          </a:xfrm>
        </p:grpSpPr>
        <p:sp>
          <p:nvSpPr>
            <p:cNvPr id="79" name="Folded Corner 78"/>
            <p:cNvSpPr/>
            <p:nvPr/>
          </p:nvSpPr>
          <p:spPr>
            <a:xfrm flipV="1">
              <a:off x="567953" y="5987847"/>
              <a:ext cx="522771" cy="584200"/>
            </a:xfrm>
            <a:prstGeom prst="foldedCorner">
              <a:avLst>
                <a:gd name="adj" fmla="val 32110"/>
              </a:avLst>
            </a:prstGeom>
            <a:solidFill>
              <a:srgbClr val="DAD080"/>
            </a:solidFill>
            <a:ln w="508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542553" y="6061468"/>
              <a:ext cx="7191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Secret</a:t>
              </a:r>
              <a:endParaRPr lang="en-US" sz="1200" dirty="0"/>
            </a:p>
          </p:txBody>
        </p:sp>
        <p:pic>
          <p:nvPicPr>
            <p:cNvPr id="81" name="Picture 8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58239" y="6274679"/>
              <a:ext cx="541534" cy="446796"/>
            </a:xfrm>
            <a:prstGeom prst="rect">
              <a:avLst/>
            </a:prstGeom>
          </p:spPr>
        </p:pic>
      </p:grpSp>
      <p:pic>
        <p:nvPicPr>
          <p:cNvPr id="82" name="Picture 81" descr="devil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484003" y="1660761"/>
            <a:ext cx="914400" cy="919955"/>
          </a:xfrm>
          <a:prstGeom prst="rect">
            <a:avLst/>
          </a:prstGeom>
        </p:spPr>
      </p:pic>
      <p:grpSp>
        <p:nvGrpSpPr>
          <p:cNvPr id="83" name="Group 82"/>
          <p:cNvGrpSpPr/>
          <p:nvPr/>
        </p:nvGrpSpPr>
        <p:grpSpPr>
          <a:xfrm>
            <a:off x="2331117" y="2667685"/>
            <a:ext cx="1411362" cy="749643"/>
            <a:chOff x="1173876" y="5813715"/>
            <a:chExt cx="1411362" cy="749643"/>
          </a:xfrm>
        </p:grpSpPr>
        <p:grpSp>
          <p:nvGrpSpPr>
            <p:cNvPr id="84" name="Group 83"/>
            <p:cNvGrpSpPr/>
            <p:nvPr/>
          </p:nvGrpSpPr>
          <p:grpSpPr>
            <a:xfrm>
              <a:off x="1866128" y="5825217"/>
              <a:ext cx="719110" cy="707304"/>
              <a:chOff x="1866128" y="5825217"/>
              <a:chExt cx="719110" cy="707304"/>
            </a:xfrm>
          </p:grpSpPr>
          <p:sp>
            <p:nvSpPr>
              <p:cNvPr id="91" name="Folded Corner 90"/>
              <p:cNvSpPr/>
              <p:nvPr/>
            </p:nvSpPr>
            <p:spPr>
              <a:xfrm flipV="1">
                <a:off x="1891528" y="5825217"/>
                <a:ext cx="522771" cy="584200"/>
              </a:xfrm>
              <a:prstGeom prst="foldedCorner">
                <a:avLst>
                  <a:gd name="adj" fmla="val 32110"/>
                </a:avLst>
              </a:prstGeom>
              <a:solidFill>
                <a:srgbClr val="DAD080"/>
              </a:solidFill>
              <a:ln w="50800" cmpd="sng">
                <a:solidFill>
                  <a:srgbClr val="0000C8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1866128" y="5898838"/>
                <a:ext cx="71911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Secret</a:t>
                </a:r>
                <a:endParaRPr lang="en-US" sz="1200" dirty="0"/>
              </a:p>
            </p:txBody>
          </p:sp>
          <p:pic>
            <p:nvPicPr>
              <p:cNvPr id="93" name="Picture 92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005829" y="6103764"/>
                <a:ext cx="577878" cy="428757"/>
              </a:xfrm>
              <a:prstGeom prst="rect">
                <a:avLst/>
              </a:prstGeom>
            </p:spPr>
          </p:pic>
        </p:grpSp>
        <p:grpSp>
          <p:nvGrpSpPr>
            <p:cNvPr id="85" name="Group 84"/>
            <p:cNvGrpSpPr/>
            <p:nvPr/>
          </p:nvGrpSpPr>
          <p:grpSpPr>
            <a:xfrm>
              <a:off x="1173876" y="5813715"/>
              <a:ext cx="800342" cy="749643"/>
              <a:chOff x="2907528" y="5098396"/>
              <a:chExt cx="800342" cy="749643"/>
            </a:xfrm>
          </p:grpSpPr>
          <p:sp>
            <p:nvSpPr>
              <p:cNvPr id="86" name="Folded Corner 85"/>
              <p:cNvSpPr/>
              <p:nvPr/>
            </p:nvSpPr>
            <p:spPr>
              <a:xfrm flipV="1">
                <a:off x="2932928" y="5098396"/>
                <a:ext cx="522771" cy="584200"/>
              </a:xfrm>
              <a:prstGeom prst="foldedCorner">
                <a:avLst>
                  <a:gd name="adj" fmla="val 32110"/>
                </a:avLst>
              </a:prstGeom>
              <a:solidFill>
                <a:srgbClr val="DAD080"/>
              </a:solidFill>
              <a:ln w="50800" cmpd="sng"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2907528" y="5172017"/>
                <a:ext cx="71911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Secret</a:t>
                </a:r>
                <a:endParaRPr lang="en-US" sz="1200" dirty="0"/>
              </a:p>
            </p:txBody>
          </p:sp>
          <p:grpSp>
            <p:nvGrpSpPr>
              <p:cNvPr id="88" name="Group 87"/>
              <p:cNvGrpSpPr/>
              <p:nvPr/>
            </p:nvGrpSpPr>
            <p:grpSpPr>
              <a:xfrm>
                <a:off x="2908301" y="5398217"/>
                <a:ext cx="799569" cy="449822"/>
                <a:chOff x="-4241800" y="756968"/>
                <a:chExt cx="3784600" cy="3733800"/>
              </a:xfrm>
            </p:grpSpPr>
            <p:pic>
              <p:nvPicPr>
                <p:cNvPr id="89" name="Picture 88"/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-4241800" y="756968"/>
                  <a:ext cx="3784600" cy="3733800"/>
                </a:xfrm>
                <a:prstGeom prst="rect">
                  <a:avLst/>
                </a:prstGeom>
              </p:spPr>
            </p:pic>
            <p:sp>
              <p:nvSpPr>
                <p:cNvPr id="90" name="Rectangle 89"/>
                <p:cNvSpPr/>
                <p:nvPr/>
              </p:nvSpPr>
              <p:spPr bwMode="auto">
                <a:xfrm>
                  <a:off x="-2705100" y="2667685"/>
                  <a:ext cx="736600" cy="1012890"/>
                </a:xfrm>
                <a:prstGeom prst="rect">
                  <a:avLst/>
                </a:prstGeom>
                <a:solidFill>
                  <a:srgbClr val="00D102"/>
                </a:solidFill>
                <a:ln w="254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73" name="Group 72"/>
          <p:cNvGrpSpPr/>
          <p:nvPr/>
        </p:nvGrpSpPr>
        <p:grpSpPr>
          <a:xfrm>
            <a:off x="6920413" y="3527031"/>
            <a:ext cx="1411362" cy="749643"/>
            <a:chOff x="1173876" y="5813715"/>
            <a:chExt cx="1411362" cy="749643"/>
          </a:xfrm>
        </p:grpSpPr>
        <p:grpSp>
          <p:nvGrpSpPr>
            <p:cNvPr id="70" name="Group 69"/>
            <p:cNvGrpSpPr/>
            <p:nvPr/>
          </p:nvGrpSpPr>
          <p:grpSpPr>
            <a:xfrm>
              <a:off x="1866128" y="5825217"/>
              <a:ext cx="719110" cy="722126"/>
              <a:chOff x="1866128" y="5825217"/>
              <a:chExt cx="719110" cy="722126"/>
            </a:xfrm>
          </p:grpSpPr>
          <p:sp>
            <p:nvSpPr>
              <p:cNvPr id="65" name="Folded Corner 64"/>
              <p:cNvSpPr/>
              <p:nvPr/>
            </p:nvSpPr>
            <p:spPr>
              <a:xfrm flipV="1">
                <a:off x="1891528" y="5825217"/>
                <a:ext cx="522771" cy="584200"/>
              </a:xfrm>
              <a:prstGeom prst="foldedCorner">
                <a:avLst>
                  <a:gd name="adj" fmla="val 32110"/>
                </a:avLst>
              </a:prstGeom>
              <a:solidFill>
                <a:srgbClr val="DAD080"/>
              </a:solidFill>
              <a:ln w="50800" cmpd="sng">
                <a:solidFill>
                  <a:srgbClr val="0000C8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1866128" y="5898838"/>
                <a:ext cx="71911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Secret</a:t>
                </a:r>
                <a:endParaRPr lang="en-US" sz="1200" dirty="0"/>
              </a:p>
            </p:txBody>
          </p:sp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955029" y="6091064"/>
                <a:ext cx="614972" cy="456279"/>
              </a:xfrm>
              <a:prstGeom prst="rect">
                <a:avLst/>
              </a:prstGeom>
            </p:spPr>
          </p:pic>
        </p:grpSp>
        <p:grpSp>
          <p:nvGrpSpPr>
            <p:cNvPr id="69" name="Group 68"/>
            <p:cNvGrpSpPr/>
            <p:nvPr/>
          </p:nvGrpSpPr>
          <p:grpSpPr>
            <a:xfrm>
              <a:off x="1173876" y="5813715"/>
              <a:ext cx="800342" cy="749643"/>
              <a:chOff x="2907528" y="5098396"/>
              <a:chExt cx="800342" cy="749643"/>
            </a:xfrm>
          </p:grpSpPr>
          <p:sp>
            <p:nvSpPr>
              <p:cNvPr id="62" name="Folded Corner 61"/>
              <p:cNvSpPr/>
              <p:nvPr/>
            </p:nvSpPr>
            <p:spPr>
              <a:xfrm flipV="1">
                <a:off x="2932928" y="5098396"/>
                <a:ext cx="522771" cy="584200"/>
              </a:xfrm>
              <a:prstGeom prst="foldedCorner">
                <a:avLst>
                  <a:gd name="adj" fmla="val 32110"/>
                </a:avLst>
              </a:prstGeom>
              <a:solidFill>
                <a:srgbClr val="DAD080"/>
              </a:solidFill>
              <a:ln w="50800" cmpd="sng">
                <a:solidFill>
                  <a:srgbClr val="008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2907528" y="5172017"/>
                <a:ext cx="71911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Secret</a:t>
                </a:r>
                <a:endParaRPr lang="en-US" sz="1200" dirty="0"/>
              </a:p>
            </p:txBody>
          </p:sp>
          <p:grpSp>
            <p:nvGrpSpPr>
              <p:cNvPr id="35" name="Group 34"/>
              <p:cNvGrpSpPr/>
              <p:nvPr/>
            </p:nvGrpSpPr>
            <p:grpSpPr>
              <a:xfrm>
                <a:off x="2908301" y="5398217"/>
                <a:ext cx="799569" cy="449822"/>
                <a:chOff x="-4241800" y="756968"/>
                <a:chExt cx="3784600" cy="3733800"/>
              </a:xfrm>
            </p:grpSpPr>
            <p:pic>
              <p:nvPicPr>
                <p:cNvPr id="24" name="Picture 23"/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-4241800" y="756968"/>
                  <a:ext cx="3784600" cy="3733800"/>
                </a:xfrm>
                <a:prstGeom prst="rect">
                  <a:avLst/>
                </a:prstGeom>
              </p:spPr>
            </p:pic>
            <p:sp>
              <p:nvSpPr>
                <p:cNvPr id="25" name="Rectangle 24"/>
                <p:cNvSpPr/>
                <p:nvPr/>
              </p:nvSpPr>
              <p:spPr bwMode="auto">
                <a:xfrm>
                  <a:off x="-2705100" y="2667685"/>
                  <a:ext cx="736600" cy="1012890"/>
                </a:xfrm>
                <a:prstGeom prst="rect">
                  <a:avLst/>
                </a:prstGeom>
                <a:solidFill>
                  <a:srgbClr val="00D102"/>
                </a:solidFill>
                <a:ln w="254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pic>
        <p:nvPicPr>
          <p:cNvPr id="66" name="Picture 65" descr="devil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1507" y="1408291"/>
            <a:ext cx="926193" cy="919955"/>
          </a:xfrm>
          <a:prstGeom prst="rect">
            <a:avLst/>
          </a:prstGeom>
        </p:spPr>
      </p:pic>
      <p:sp>
        <p:nvSpPr>
          <p:cNvPr id="68" name="Title 1"/>
          <p:cNvSpPr>
            <a:spLocks noGrp="1"/>
          </p:cNvSpPr>
          <p:nvPr>
            <p:ph type="title"/>
          </p:nvPr>
        </p:nvSpPr>
        <p:spPr>
          <a:xfrm>
            <a:off x="457200" y="109538"/>
            <a:ext cx="8229600" cy="1143000"/>
          </a:xfrm>
        </p:spPr>
        <p:txBody>
          <a:bodyPr/>
          <a:lstStyle/>
          <a:p>
            <a:r>
              <a:rPr lang="en-US" dirty="0" smtClean="0"/>
              <a:t>Compromised app. server?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156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8334 0.3 L -5E-6 -1.11111E-6 " pathEditMode="relative" ptsTypes="AA">
                                      <p:cBhvr>
                                        <p:cTn id="1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8351 -0.24445 L 3.61111E-6 1.11111E-6 " pathEditMode="relative" ptsTypes="AA">
                                      <p:cBhvr>
                                        <p:cTn id="1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Straight Arrow Connector 85"/>
          <p:cNvCxnSpPr/>
          <p:nvPr/>
        </p:nvCxnSpPr>
        <p:spPr>
          <a:xfrm>
            <a:off x="2356147" y="2334165"/>
            <a:ext cx="1321949" cy="988651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209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Mylar: browser-side encryption</a:t>
            </a:r>
            <a:endParaRPr lang="en-US" dirty="0"/>
          </a:p>
        </p:txBody>
      </p:sp>
      <p:pic>
        <p:nvPicPr>
          <p:cNvPr id="6" name="Picture 5" descr="d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7811" y="2334165"/>
            <a:ext cx="3586889" cy="222477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678096" y="2655594"/>
            <a:ext cx="1884504" cy="1583077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751060" y="2541294"/>
            <a:ext cx="17792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w</a:t>
            </a:r>
            <a:r>
              <a:rPr lang="en-US" sz="2800" dirty="0" smtClean="0"/>
              <a:t>eb application</a:t>
            </a:r>
            <a:endParaRPr lang="en-US" sz="28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562600" y="3322816"/>
            <a:ext cx="1104900" cy="0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014960" y="2492444"/>
            <a:ext cx="1779275" cy="1104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en-US" sz="2800" dirty="0" smtClean="0"/>
              <a:t>DB</a:t>
            </a:r>
          </a:p>
          <a:p>
            <a:pPr algn="ctr">
              <a:lnSpc>
                <a:spcPts val="4000"/>
              </a:lnSpc>
            </a:pPr>
            <a:r>
              <a:rPr lang="en-US" sz="2800" dirty="0" smtClean="0"/>
              <a:t>server</a:t>
            </a:r>
            <a:endParaRPr lang="en-US" sz="2800" dirty="0"/>
          </a:p>
        </p:txBody>
      </p:sp>
      <p:sp>
        <p:nvSpPr>
          <p:cNvPr id="21" name="Rectangle 3"/>
          <p:cNvSpPr>
            <a:spLocks noGrp="1"/>
          </p:cNvSpPr>
          <p:nvPr>
            <p:ph idx="1"/>
          </p:nvPr>
        </p:nvSpPr>
        <p:spPr>
          <a:xfrm>
            <a:off x="503609" y="5658417"/>
            <a:ext cx="8290626" cy="715224"/>
          </a:xfrm>
        </p:spPr>
        <p:txBody>
          <a:bodyPr>
            <a:normAutofit/>
          </a:bodyPr>
          <a:lstStyle/>
          <a:p>
            <a:pPr marL="0" indent="0">
              <a:buClr>
                <a:schemeClr val="accent1"/>
              </a:buClr>
              <a:buSzPct val="70000"/>
              <a:buNone/>
            </a:pPr>
            <a:r>
              <a:rPr lang="en-US" sz="3400" dirty="0" smtClean="0">
                <a:cs typeface="Calibri (Body)"/>
              </a:rPr>
              <a:t>Decrypted data exists only in users’ browsers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235434">
            <a:off x="1618765" y="2277996"/>
            <a:ext cx="774174" cy="761228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44" y="2157943"/>
            <a:ext cx="677212" cy="610969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27629" y="1651000"/>
            <a:ext cx="585904" cy="585904"/>
          </a:xfrm>
          <a:prstGeom prst="rect">
            <a:avLst/>
          </a:prstGeom>
        </p:spPr>
      </p:pic>
      <p:grpSp>
        <p:nvGrpSpPr>
          <p:cNvPr id="40" name="Group 39"/>
          <p:cNvGrpSpPr/>
          <p:nvPr/>
        </p:nvGrpSpPr>
        <p:grpSpPr>
          <a:xfrm>
            <a:off x="7947764" y="3586213"/>
            <a:ext cx="719110" cy="722126"/>
            <a:chOff x="1866128" y="5825217"/>
            <a:chExt cx="719110" cy="722126"/>
          </a:xfrm>
        </p:grpSpPr>
        <p:sp>
          <p:nvSpPr>
            <p:cNvPr id="47" name="Folded Corner 46"/>
            <p:cNvSpPr/>
            <p:nvPr/>
          </p:nvSpPr>
          <p:spPr>
            <a:xfrm flipV="1">
              <a:off x="1891528" y="5825217"/>
              <a:ext cx="522771" cy="584200"/>
            </a:xfrm>
            <a:prstGeom prst="foldedCorner">
              <a:avLst>
                <a:gd name="adj" fmla="val 32110"/>
              </a:avLst>
            </a:prstGeom>
            <a:solidFill>
              <a:srgbClr val="DAD080"/>
            </a:solidFill>
            <a:ln w="50800" cmpd="sng">
              <a:solidFill>
                <a:srgbClr val="0000C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866128" y="5898838"/>
              <a:ext cx="7191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Secret</a:t>
              </a:r>
              <a:endParaRPr lang="en-US" sz="1200" dirty="0"/>
            </a:p>
          </p:txBody>
        </p:sp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955029" y="6091064"/>
              <a:ext cx="614972" cy="456279"/>
            </a:xfrm>
            <a:prstGeom prst="rect">
              <a:avLst/>
            </a:prstGeom>
          </p:spPr>
        </p:pic>
      </p:grpSp>
      <p:grpSp>
        <p:nvGrpSpPr>
          <p:cNvPr id="41" name="Group 40"/>
          <p:cNvGrpSpPr/>
          <p:nvPr/>
        </p:nvGrpSpPr>
        <p:grpSpPr>
          <a:xfrm>
            <a:off x="4019573" y="3511211"/>
            <a:ext cx="800342" cy="749643"/>
            <a:chOff x="2907528" y="5098396"/>
            <a:chExt cx="800342" cy="749643"/>
          </a:xfrm>
        </p:grpSpPr>
        <p:sp>
          <p:nvSpPr>
            <p:cNvPr id="42" name="Folded Corner 41"/>
            <p:cNvSpPr/>
            <p:nvPr/>
          </p:nvSpPr>
          <p:spPr>
            <a:xfrm flipV="1">
              <a:off x="2932928" y="5098396"/>
              <a:ext cx="522771" cy="584200"/>
            </a:xfrm>
            <a:prstGeom prst="foldedCorner">
              <a:avLst>
                <a:gd name="adj" fmla="val 32110"/>
              </a:avLst>
            </a:prstGeom>
            <a:solidFill>
              <a:srgbClr val="DAD080"/>
            </a:solidFill>
            <a:ln w="50800" cmpd="sng"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907528" y="5172017"/>
              <a:ext cx="7191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Secret</a:t>
              </a:r>
              <a:endParaRPr lang="en-US" sz="1200" dirty="0"/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2908301" y="5398217"/>
              <a:ext cx="799569" cy="449822"/>
              <a:chOff x="-4241800" y="756968"/>
              <a:chExt cx="3784600" cy="3733800"/>
            </a:xfrm>
          </p:grpSpPr>
          <p:pic>
            <p:nvPicPr>
              <p:cNvPr id="45" name="Picture 44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-4241800" y="756968"/>
                <a:ext cx="3784600" cy="3733800"/>
              </a:xfrm>
              <a:prstGeom prst="rect">
                <a:avLst/>
              </a:prstGeom>
            </p:spPr>
          </p:pic>
          <p:sp>
            <p:nvSpPr>
              <p:cNvPr id="46" name="Rectangle 45"/>
              <p:cNvSpPr/>
              <p:nvPr/>
            </p:nvSpPr>
            <p:spPr bwMode="auto">
              <a:xfrm>
                <a:off x="-2705100" y="2667685"/>
                <a:ext cx="736600" cy="1012890"/>
              </a:xfrm>
              <a:prstGeom prst="rect">
                <a:avLst/>
              </a:prstGeom>
              <a:solidFill>
                <a:srgbClr val="00D102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4" name="Group 53"/>
          <p:cNvGrpSpPr/>
          <p:nvPr/>
        </p:nvGrpSpPr>
        <p:grpSpPr>
          <a:xfrm>
            <a:off x="4794515" y="3531207"/>
            <a:ext cx="719110" cy="722126"/>
            <a:chOff x="1866128" y="5825217"/>
            <a:chExt cx="719110" cy="722126"/>
          </a:xfrm>
        </p:grpSpPr>
        <p:sp>
          <p:nvSpPr>
            <p:cNvPr id="55" name="Folded Corner 54"/>
            <p:cNvSpPr/>
            <p:nvPr/>
          </p:nvSpPr>
          <p:spPr>
            <a:xfrm flipV="1">
              <a:off x="1891528" y="5825217"/>
              <a:ext cx="522771" cy="584200"/>
            </a:xfrm>
            <a:prstGeom prst="foldedCorner">
              <a:avLst>
                <a:gd name="adj" fmla="val 32110"/>
              </a:avLst>
            </a:prstGeom>
            <a:solidFill>
              <a:srgbClr val="DAD080"/>
            </a:solidFill>
            <a:ln w="50800" cmpd="sng">
              <a:solidFill>
                <a:srgbClr val="0000C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866128" y="5898838"/>
              <a:ext cx="7191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Secret</a:t>
              </a:r>
              <a:endParaRPr lang="en-US" sz="1200" dirty="0"/>
            </a:p>
          </p:txBody>
        </p:sp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955029" y="6091064"/>
              <a:ext cx="614972" cy="456279"/>
            </a:xfrm>
            <a:prstGeom prst="rect">
              <a:avLst/>
            </a:prstGeom>
          </p:spPr>
        </p:pic>
      </p:grpSp>
      <p:grpSp>
        <p:nvGrpSpPr>
          <p:cNvPr id="58" name="Group 57"/>
          <p:cNvGrpSpPr/>
          <p:nvPr/>
        </p:nvGrpSpPr>
        <p:grpSpPr>
          <a:xfrm>
            <a:off x="7236323" y="3572454"/>
            <a:ext cx="800342" cy="749643"/>
            <a:chOff x="2907528" y="5098396"/>
            <a:chExt cx="800342" cy="749643"/>
          </a:xfrm>
        </p:grpSpPr>
        <p:sp>
          <p:nvSpPr>
            <p:cNvPr id="59" name="Folded Corner 58"/>
            <p:cNvSpPr/>
            <p:nvPr/>
          </p:nvSpPr>
          <p:spPr>
            <a:xfrm flipV="1">
              <a:off x="2932928" y="5098396"/>
              <a:ext cx="522771" cy="584200"/>
            </a:xfrm>
            <a:prstGeom prst="foldedCorner">
              <a:avLst>
                <a:gd name="adj" fmla="val 32110"/>
              </a:avLst>
            </a:prstGeom>
            <a:solidFill>
              <a:srgbClr val="DAD080"/>
            </a:solidFill>
            <a:ln w="50800" cmpd="sng"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907528" y="5172017"/>
              <a:ext cx="7191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Secret</a:t>
              </a:r>
              <a:endParaRPr lang="en-US" sz="1200" dirty="0"/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2908301" y="5398217"/>
              <a:ext cx="799569" cy="449822"/>
              <a:chOff x="-4241800" y="756968"/>
              <a:chExt cx="3784600" cy="3733800"/>
            </a:xfrm>
          </p:grpSpPr>
          <p:pic>
            <p:nvPicPr>
              <p:cNvPr id="62" name="Picture 61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-4241800" y="756968"/>
                <a:ext cx="3784600" cy="3733800"/>
              </a:xfrm>
              <a:prstGeom prst="rect">
                <a:avLst/>
              </a:prstGeom>
            </p:spPr>
          </p:pic>
          <p:sp>
            <p:nvSpPr>
              <p:cNvPr id="63" name="Rectangle 62"/>
              <p:cNvSpPr/>
              <p:nvPr/>
            </p:nvSpPr>
            <p:spPr bwMode="auto">
              <a:xfrm>
                <a:off x="-2705100" y="2667685"/>
                <a:ext cx="736600" cy="1012890"/>
              </a:xfrm>
              <a:prstGeom prst="rect">
                <a:avLst/>
              </a:prstGeom>
              <a:solidFill>
                <a:srgbClr val="00D102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" name="Rectangle 3"/>
          <p:cNvSpPr/>
          <p:nvPr/>
        </p:nvSpPr>
        <p:spPr bwMode="auto">
          <a:xfrm>
            <a:off x="1727629" y="1650999"/>
            <a:ext cx="647271" cy="1508277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1220695" y="1128643"/>
            <a:ext cx="1779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browser</a:t>
            </a:r>
            <a:endParaRPr lang="en-US" sz="2800" dirty="0"/>
          </a:p>
        </p:txBody>
      </p:sp>
      <p:grpSp>
        <p:nvGrpSpPr>
          <p:cNvPr id="66" name="Group 65"/>
          <p:cNvGrpSpPr/>
          <p:nvPr/>
        </p:nvGrpSpPr>
        <p:grpSpPr>
          <a:xfrm>
            <a:off x="918285" y="2148594"/>
            <a:ext cx="719110" cy="584200"/>
            <a:chOff x="542553" y="5987847"/>
            <a:chExt cx="719110" cy="584200"/>
          </a:xfrm>
        </p:grpSpPr>
        <p:sp>
          <p:nvSpPr>
            <p:cNvPr id="67" name="Folded Corner 66"/>
            <p:cNvSpPr/>
            <p:nvPr/>
          </p:nvSpPr>
          <p:spPr>
            <a:xfrm flipV="1">
              <a:off x="567953" y="5987847"/>
              <a:ext cx="522771" cy="584200"/>
            </a:xfrm>
            <a:prstGeom prst="foldedCorner">
              <a:avLst>
                <a:gd name="adj" fmla="val 32110"/>
              </a:avLst>
            </a:prstGeom>
            <a:solidFill>
              <a:srgbClr val="DAD080"/>
            </a:solidFill>
            <a:ln w="508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542553" y="6061468"/>
              <a:ext cx="7191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Secret</a:t>
              </a:r>
              <a:endParaRPr lang="en-US" sz="1200" dirty="0"/>
            </a:p>
          </p:txBody>
        </p:sp>
      </p:grpSp>
      <p:pic>
        <p:nvPicPr>
          <p:cNvPr id="70" name="Picture 6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079" y="4218959"/>
            <a:ext cx="544011" cy="544011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9056" y="4092645"/>
            <a:ext cx="450607" cy="431906"/>
          </a:xfrm>
          <a:prstGeom prst="rect">
            <a:avLst/>
          </a:prstGeom>
        </p:spPr>
      </p:pic>
      <p:sp>
        <p:nvSpPr>
          <p:cNvPr id="72" name="Rectangle 71"/>
          <p:cNvSpPr/>
          <p:nvPr/>
        </p:nvSpPr>
        <p:spPr bwMode="auto">
          <a:xfrm>
            <a:off x="645270" y="4041222"/>
            <a:ext cx="476316" cy="983634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Picture 7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5530" y="4539989"/>
            <a:ext cx="453546" cy="445962"/>
          </a:xfrm>
          <a:prstGeom prst="rect">
            <a:avLst/>
          </a:prstGeom>
        </p:spPr>
      </p:pic>
      <p:grpSp>
        <p:nvGrpSpPr>
          <p:cNvPr id="74" name="Group 73"/>
          <p:cNvGrpSpPr/>
          <p:nvPr/>
        </p:nvGrpSpPr>
        <p:grpSpPr>
          <a:xfrm>
            <a:off x="2587446" y="2152348"/>
            <a:ext cx="800342" cy="749643"/>
            <a:chOff x="2907528" y="5098396"/>
            <a:chExt cx="800342" cy="749643"/>
          </a:xfrm>
        </p:grpSpPr>
        <p:sp>
          <p:nvSpPr>
            <p:cNvPr id="75" name="Folded Corner 74"/>
            <p:cNvSpPr/>
            <p:nvPr/>
          </p:nvSpPr>
          <p:spPr>
            <a:xfrm flipV="1">
              <a:off x="2932928" y="5098396"/>
              <a:ext cx="522771" cy="584200"/>
            </a:xfrm>
            <a:prstGeom prst="foldedCorner">
              <a:avLst>
                <a:gd name="adj" fmla="val 32110"/>
              </a:avLst>
            </a:prstGeom>
            <a:solidFill>
              <a:srgbClr val="DAD080"/>
            </a:solidFill>
            <a:ln w="50800" cmpd="sng"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2907528" y="5172017"/>
              <a:ext cx="7191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Secret</a:t>
              </a:r>
              <a:endParaRPr lang="en-US" sz="1200" dirty="0"/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2908301" y="5398217"/>
              <a:ext cx="799569" cy="449822"/>
              <a:chOff x="-4241800" y="756968"/>
              <a:chExt cx="3784600" cy="3733800"/>
            </a:xfrm>
          </p:grpSpPr>
          <p:pic>
            <p:nvPicPr>
              <p:cNvPr id="78" name="Picture 77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-4241800" y="756968"/>
                <a:ext cx="3784600" cy="3733800"/>
              </a:xfrm>
              <a:prstGeom prst="rect">
                <a:avLst/>
              </a:prstGeom>
            </p:spPr>
          </p:pic>
          <p:sp>
            <p:nvSpPr>
              <p:cNvPr id="79" name="Rectangle 78"/>
              <p:cNvSpPr/>
              <p:nvPr/>
            </p:nvSpPr>
            <p:spPr bwMode="auto">
              <a:xfrm>
                <a:off x="-2705100" y="2667685"/>
                <a:ext cx="736600" cy="1012890"/>
              </a:xfrm>
              <a:prstGeom prst="rect">
                <a:avLst/>
              </a:prstGeom>
              <a:solidFill>
                <a:srgbClr val="00D102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80" name="Group 79"/>
          <p:cNvGrpSpPr/>
          <p:nvPr/>
        </p:nvGrpSpPr>
        <p:grpSpPr>
          <a:xfrm>
            <a:off x="3135617" y="1555105"/>
            <a:ext cx="800342" cy="749643"/>
            <a:chOff x="2907528" y="5098396"/>
            <a:chExt cx="800342" cy="749643"/>
          </a:xfrm>
        </p:grpSpPr>
        <p:sp>
          <p:nvSpPr>
            <p:cNvPr id="81" name="Folded Corner 80"/>
            <p:cNvSpPr/>
            <p:nvPr/>
          </p:nvSpPr>
          <p:spPr>
            <a:xfrm flipV="1">
              <a:off x="2932928" y="5098396"/>
              <a:ext cx="522771" cy="584200"/>
            </a:xfrm>
            <a:prstGeom prst="foldedCorner">
              <a:avLst>
                <a:gd name="adj" fmla="val 32110"/>
              </a:avLst>
            </a:prstGeom>
            <a:solidFill>
              <a:srgbClr val="DAD080"/>
            </a:solidFill>
            <a:ln w="50800" cmpd="sng"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2907528" y="5172017"/>
              <a:ext cx="7191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Secret</a:t>
              </a:r>
              <a:endParaRPr lang="en-US" sz="1200" dirty="0"/>
            </a:p>
          </p:txBody>
        </p:sp>
        <p:grpSp>
          <p:nvGrpSpPr>
            <p:cNvPr id="83" name="Group 82"/>
            <p:cNvGrpSpPr/>
            <p:nvPr/>
          </p:nvGrpSpPr>
          <p:grpSpPr>
            <a:xfrm>
              <a:off x="2908301" y="5398217"/>
              <a:ext cx="799569" cy="449822"/>
              <a:chOff x="-4241800" y="756968"/>
              <a:chExt cx="3784600" cy="3733800"/>
            </a:xfrm>
          </p:grpSpPr>
          <p:pic>
            <p:nvPicPr>
              <p:cNvPr id="84" name="Picture 83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-4241800" y="756968"/>
                <a:ext cx="3784600" cy="3733800"/>
              </a:xfrm>
              <a:prstGeom prst="rect">
                <a:avLst/>
              </a:prstGeom>
            </p:spPr>
          </p:pic>
          <p:sp>
            <p:nvSpPr>
              <p:cNvPr id="85" name="Rectangle 84"/>
              <p:cNvSpPr/>
              <p:nvPr/>
            </p:nvSpPr>
            <p:spPr bwMode="auto">
              <a:xfrm>
                <a:off x="-2705100" y="2667685"/>
                <a:ext cx="736600" cy="1012890"/>
              </a:xfrm>
              <a:prstGeom prst="rect">
                <a:avLst/>
              </a:prstGeom>
              <a:solidFill>
                <a:srgbClr val="00D102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87" name="Straight Arrow Connector 86"/>
          <p:cNvCxnSpPr/>
          <p:nvPr/>
        </p:nvCxnSpPr>
        <p:spPr>
          <a:xfrm flipV="1">
            <a:off x="1109663" y="3646075"/>
            <a:ext cx="2574125" cy="845550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1805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889 -0.00185 L -8.33333E-6 -7.40741E-7 " pathEditMode="relative" ptsTypes="AA">
                                      <p:cBhvr>
                                        <p:cTn id="2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659 -0.19815 L -0.01267 -0.00394 " pathEditMode="relative" ptsTypes="AA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6441 -0.01273 L -0.00486 -0.01273 " pathEditMode="relative" rAng="0" ptsTypes="AA">
                                      <p:cBhvr>
                                        <p:cTn id="3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6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403 0.28125 L -0.05989 0.08496 " pathEditMode="relative" ptsTypes="AA">
                                      <p:cBhvr>
                                        <p:cTn id="45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989 0.08704 L -0.24878 0.08495 " pathEditMode="relative" ptsTypes="AA">
                                      <p:cBhvr>
                                        <p:cTn id="5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Challenge: </a:t>
            </a:r>
            <a:r>
              <a:rPr lang="en-US" dirty="0" smtClean="0"/>
              <a:t>computation</a:t>
            </a:r>
            <a:br>
              <a:rPr lang="en-US" dirty="0" smtClean="0"/>
            </a:br>
            <a:r>
              <a:rPr lang="en-US" dirty="0" smtClean="0"/>
              <a:t>in</a:t>
            </a:r>
            <a:r>
              <a:rPr lang="en-US" dirty="0"/>
              <a:t> </a:t>
            </a:r>
            <a:r>
              <a:rPr lang="en-US" dirty="0" smtClean="0"/>
              <a:t>web </a:t>
            </a:r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482596" y="1691729"/>
            <a:ext cx="9169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3200" dirty="0" smtClean="0"/>
              <a:t>Client-side application framework  </a:t>
            </a:r>
            <a:endParaRPr lang="en-US" sz="3200" dirty="0"/>
          </a:p>
        </p:txBody>
      </p:sp>
      <p:sp>
        <p:nvSpPr>
          <p:cNvPr id="57" name="TextBox 56"/>
          <p:cNvSpPr txBox="1"/>
          <p:nvPr/>
        </p:nvSpPr>
        <p:spPr>
          <a:xfrm>
            <a:off x="1066800" y="4311504"/>
            <a:ext cx="77851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SzPct val="68000"/>
              <a:buFont typeface="Wingdings" charset="2"/>
              <a:buChar char="Ø"/>
            </a:pPr>
            <a:r>
              <a:rPr lang="en-US" sz="3200" dirty="0" smtClean="0">
                <a:solidFill>
                  <a:srgbClr val="0000C8"/>
                </a:solidFill>
              </a:rPr>
              <a:t>Data sharing – need a way to manage keys</a:t>
            </a:r>
            <a:endParaRPr lang="en-US" sz="3200" dirty="0">
              <a:solidFill>
                <a:srgbClr val="0000C8"/>
              </a:solidFill>
            </a:endParaRPr>
          </a:p>
          <a:p>
            <a:pPr marL="457200" indent="-457200">
              <a:buSzPct val="68000"/>
              <a:buFont typeface="Wingdings" charset="2"/>
              <a:buChar char="Ø"/>
            </a:pPr>
            <a:r>
              <a:rPr lang="en-US" sz="3200" dirty="0" smtClean="0">
                <a:solidFill>
                  <a:srgbClr val="0000C8"/>
                </a:solidFill>
              </a:rPr>
              <a:t>Keyword search – need new cryptosystem: documents encrypted with </a:t>
            </a:r>
            <a:r>
              <a:rPr lang="en-US" sz="3200" i="1" dirty="0" smtClean="0">
                <a:solidFill>
                  <a:srgbClr val="0000C8"/>
                </a:solidFill>
              </a:rPr>
              <a:t>many keys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1910" y="3186641"/>
            <a:ext cx="64703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 smtClean="0"/>
          </a:p>
          <a:p>
            <a:r>
              <a:rPr lang="en-US" sz="3200" dirty="0" smtClean="0"/>
              <a:t>2. Non client-side </a:t>
            </a:r>
            <a:r>
              <a:rPr lang="en-US" sz="3200" dirty="0" smtClean="0"/>
              <a:t>computation: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1037373" y="2290895"/>
            <a:ext cx="76350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SzPct val="68000"/>
              <a:buFont typeface="Wingdings" charset="2"/>
              <a:buChar char="Ø"/>
            </a:pPr>
            <a:r>
              <a:rPr lang="en-US" sz="3200" dirty="0" smtClean="0">
                <a:solidFill>
                  <a:srgbClr val="0000C8"/>
                </a:solidFill>
              </a:rPr>
              <a:t>Most computation happens in client’s web browser (</a:t>
            </a:r>
            <a:r>
              <a:rPr lang="en-US" sz="3200" dirty="0" err="1" smtClean="0">
                <a:solidFill>
                  <a:srgbClr val="0000C8"/>
                </a:solidFill>
              </a:rPr>
              <a:t>Javascript</a:t>
            </a:r>
            <a:r>
              <a:rPr lang="en-US" sz="3200" dirty="0" smtClean="0">
                <a:solidFill>
                  <a:srgbClr val="0000C8"/>
                </a:solidFill>
              </a:rPr>
              <a:t> code)</a:t>
            </a:r>
          </a:p>
        </p:txBody>
      </p:sp>
    </p:spTree>
    <p:extLst>
      <p:ext uri="{BB962C8B-B14F-4D97-AF65-F5344CB8AC3E}">
        <p14:creationId xmlns:p14="http://schemas.microsoft.com/office/powerpoint/2010/main" val="82798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516" y="4934324"/>
            <a:ext cx="1074302" cy="1356303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>
            <a:off x="4457700" y="1841501"/>
            <a:ext cx="2814871" cy="1295400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Problem: private data breaches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018070" y="1307248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s</a:t>
            </a:r>
            <a:r>
              <a:rPr lang="en-US" sz="2800" dirty="0" smtClean="0"/>
              <a:t>erver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768880" y="1564819"/>
            <a:ext cx="1129336" cy="523220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/>
              <a:t>c</a:t>
            </a:r>
            <a:r>
              <a:rPr lang="en-US" sz="2800" dirty="0" smtClean="0"/>
              <a:t>lients</a:t>
            </a:r>
            <a:endParaRPr lang="en-US" sz="2800" dirty="0"/>
          </a:p>
        </p:txBody>
      </p:sp>
      <p:cxnSp>
        <p:nvCxnSpPr>
          <p:cNvPr id="22" name="Straight Arrow Connector 21"/>
          <p:cNvCxnSpPr>
            <a:stCxn id="40" idx="3"/>
          </p:cNvCxnSpPr>
          <p:nvPr/>
        </p:nvCxnSpPr>
        <p:spPr>
          <a:xfrm flipV="1">
            <a:off x="2001340" y="2594612"/>
            <a:ext cx="2430960" cy="1681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/>
          <p:cNvSpPr/>
          <p:nvPr/>
        </p:nvSpPr>
        <p:spPr>
          <a:xfrm>
            <a:off x="866990" y="2147273"/>
            <a:ext cx="931150" cy="64795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devi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3221" y="2090197"/>
            <a:ext cx="857479" cy="8517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4831696" flipH="1">
            <a:off x="7981975" y="2252291"/>
            <a:ext cx="429167" cy="522145"/>
          </a:xfrm>
          <a:prstGeom prst="rect">
            <a:avLst/>
          </a:prstGeom>
        </p:spPr>
      </p:pic>
      <p:sp>
        <p:nvSpPr>
          <p:cNvPr id="40" name="Rounded Rectangle 39"/>
          <p:cNvSpPr/>
          <p:nvPr/>
        </p:nvSpPr>
        <p:spPr>
          <a:xfrm>
            <a:off x="1070190" y="2287449"/>
            <a:ext cx="931150" cy="64795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8" name="Group 117"/>
          <p:cNvGrpSpPr/>
          <p:nvPr/>
        </p:nvGrpSpPr>
        <p:grpSpPr>
          <a:xfrm>
            <a:off x="8403453" y="2172673"/>
            <a:ext cx="719110" cy="584200"/>
            <a:chOff x="10286504" y="-284764"/>
            <a:chExt cx="719110" cy="584200"/>
          </a:xfrm>
        </p:grpSpPr>
        <p:sp>
          <p:nvSpPr>
            <p:cNvPr id="119" name="Folded Corner 118"/>
            <p:cNvSpPr/>
            <p:nvPr/>
          </p:nvSpPr>
          <p:spPr>
            <a:xfrm flipV="1">
              <a:off x="10311904" y="-284764"/>
              <a:ext cx="522771" cy="584200"/>
            </a:xfrm>
            <a:prstGeom prst="foldedCorner">
              <a:avLst>
                <a:gd name="adj" fmla="val 32110"/>
              </a:avLst>
            </a:prstGeom>
            <a:solidFill>
              <a:srgbClr val="DAD080"/>
            </a:solidFill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10286504" y="-211143"/>
              <a:ext cx="7191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</a:t>
              </a:r>
              <a:r>
                <a:rPr lang="en-US" sz="1200" dirty="0" smtClean="0"/>
                <a:t>ecret</a:t>
              </a:r>
              <a:endParaRPr lang="en-US" sz="1200" dirty="0"/>
            </a:p>
          </p:txBody>
        </p:sp>
      </p:grpSp>
      <p:pic>
        <p:nvPicPr>
          <p:cNvPr id="63" name="Picture 6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7506" y="2320617"/>
            <a:ext cx="677212" cy="610969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81358" y="2373839"/>
            <a:ext cx="610353" cy="585023"/>
          </a:xfrm>
          <a:prstGeom prst="rect">
            <a:avLst/>
          </a:prstGeom>
        </p:spPr>
      </p:pic>
      <p:grpSp>
        <p:nvGrpSpPr>
          <p:cNvPr id="50" name="Group 49"/>
          <p:cNvGrpSpPr/>
          <p:nvPr/>
        </p:nvGrpSpPr>
        <p:grpSpPr>
          <a:xfrm>
            <a:off x="6060457" y="2211025"/>
            <a:ext cx="719110" cy="584200"/>
            <a:chOff x="10286504" y="-284764"/>
            <a:chExt cx="719110" cy="584200"/>
          </a:xfrm>
        </p:grpSpPr>
        <p:sp>
          <p:nvSpPr>
            <p:cNvPr id="51" name="Folded Corner 50"/>
            <p:cNvSpPr/>
            <p:nvPr/>
          </p:nvSpPr>
          <p:spPr>
            <a:xfrm flipV="1">
              <a:off x="10311904" y="-284764"/>
              <a:ext cx="522771" cy="584200"/>
            </a:xfrm>
            <a:prstGeom prst="foldedCorner">
              <a:avLst>
                <a:gd name="adj" fmla="val 32110"/>
              </a:avLst>
            </a:prstGeom>
            <a:solidFill>
              <a:srgbClr val="DAD080"/>
            </a:solidFill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0286504" y="-211143"/>
              <a:ext cx="7191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</a:t>
              </a:r>
              <a:r>
                <a:rPr lang="en-US" sz="1200" dirty="0" smtClean="0"/>
                <a:t>ecret</a:t>
              </a:r>
              <a:endParaRPr lang="en-US" sz="1200" dirty="0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161687" y="2310282"/>
            <a:ext cx="719110" cy="584200"/>
            <a:chOff x="10286504" y="-284764"/>
            <a:chExt cx="719110" cy="584200"/>
          </a:xfrm>
        </p:grpSpPr>
        <p:sp>
          <p:nvSpPr>
            <p:cNvPr id="60" name="Folded Corner 59"/>
            <p:cNvSpPr/>
            <p:nvPr/>
          </p:nvSpPr>
          <p:spPr>
            <a:xfrm flipV="1">
              <a:off x="10311904" y="-284764"/>
              <a:ext cx="522771" cy="584200"/>
            </a:xfrm>
            <a:prstGeom prst="foldedCorner">
              <a:avLst>
                <a:gd name="adj" fmla="val 32110"/>
              </a:avLst>
            </a:prstGeom>
            <a:solidFill>
              <a:srgbClr val="DAD080"/>
            </a:solidFill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0286504" y="-211143"/>
              <a:ext cx="7191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</a:t>
              </a:r>
              <a:r>
                <a:rPr lang="en-US" sz="1200" dirty="0" smtClean="0"/>
                <a:t>ecret</a:t>
              </a:r>
              <a:endParaRPr lang="en-US" sz="1200" dirty="0"/>
            </a:p>
          </p:txBody>
        </p: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98970" y="2005220"/>
            <a:ext cx="1052530" cy="1067120"/>
          </a:xfrm>
          <a:prstGeom prst="rect">
            <a:avLst/>
          </a:prstGeom>
        </p:spPr>
      </p:pic>
      <p:sp>
        <p:nvSpPr>
          <p:cNvPr id="62" name="TextBox 61"/>
          <p:cNvSpPr txBox="1"/>
          <p:nvPr/>
        </p:nvSpPr>
        <p:spPr>
          <a:xfrm>
            <a:off x="693398" y="3853190"/>
            <a:ext cx="25578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8000"/>
                </a:solidFill>
              </a:rPr>
              <a:t>n</a:t>
            </a:r>
            <a:r>
              <a:rPr lang="en-US" sz="2800" dirty="0" smtClean="0">
                <a:solidFill>
                  <a:srgbClr val="008000"/>
                </a:solidFill>
              </a:rPr>
              <a:t>o computation</a:t>
            </a:r>
            <a:endParaRPr lang="en-US" sz="2800" dirty="0">
              <a:solidFill>
                <a:srgbClr val="00800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397855" y="3860800"/>
            <a:ext cx="2044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8000"/>
                </a:solidFill>
              </a:rPr>
              <a:t>computation</a:t>
            </a:r>
            <a:endParaRPr lang="en-US" sz="2800" dirty="0">
              <a:solidFill>
                <a:srgbClr val="008000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3403600" y="3848100"/>
            <a:ext cx="0" cy="2667000"/>
          </a:xfrm>
          <a:prstGeom prst="line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318769" y="4411940"/>
            <a:ext cx="1322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storage</a:t>
            </a:r>
            <a:endParaRPr lang="en-US" sz="2800" dirty="0"/>
          </a:p>
        </p:txBody>
      </p:sp>
      <p:sp>
        <p:nvSpPr>
          <p:cNvPr id="68" name="TextBox 67"/>
          <p:cNvSpPr txBox="1"/>
          <p:nvPr/>
        </p:nvSpPr>
        <p:spPr>
          <a:xfrm>
            <a:off x="3550180" y="4409420"/>
            <a:ext cx="58224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d</a:t>
            </a:r>
            <a:r>
              <a:rPr lang="en-US" sz="2800" dirty="0" smtClean="0"/>
              <a:t>atabases, web applications, mobile applications, machine learning, etc.</a:t>
            </a:r>
            <a:endParaRPr lang="en-US" sz="2800" dirty="0"/>
          </a:p>
        </p:txBody>
      </p:sp>
      <p:sp>
        <p:nvSpPr>
          <p:cNvPr id="24" name="Line Callout 1 23"/>
          <p:cNvSpPr/>
          <p:nvPr/>
        </p:nvSpPr>
        <p:spPr bwMode="auto">
          <a:xfrm>
            <a:off x="450416" y="3848101"/>
            <a:ext cx="8501208" cy="2667000"/>
          </a:xfrm>
          <a:prstGeom prst="borderCallout1">
            <a:avLst>
              <a:gd name="adj1" fmla="val 271"/>
              <a:gd name="adj2" fmla="val 49989"/>
              <a:gd name="adj3" fmla="val -25919"/>
              <a:gd name="adj4" fmla="val 64554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1501691" y="5450820"/>
            <a:ext cx="2723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C8"/>
                </a:solidFill>
              </a:rPr>
              <a:t>encryption</a:t>
            </a:r>
            <a:endParaRPr lang="en-US" sz="2800" dirty="0">
              <a:solidFill>
                <a:srgbClr val="0000C8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3403600" y="3860800"/>
            <a:ext cx="5548024" cy="2654300"/>
          </a:xfrm>
          <a:prstGeom prst="rect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5926261" y="5277224"/>
            <a:ext cx="138441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800" b="1" dirty="0" smtClean="0">
                <a:solidFill>
                  <a:schemeClr val="accent6"/>
                </a:solidFill>
              </a:rPr>
              <a:t>??</a:t>
            </a:r>
            <a:endParaRPr lang="en-US" sz="6800" b="1" dirty="0">
              <a:solidFill>
                <a:schemeClr val="accent6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63131" y="5998328"/>
            <a:ext cx="28341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00C8"/>
                </a:solidFill>
              </a:rPr>
              <a:t>(encrypted files, email)</a:t>
            </a:r>
            <a:endParaRPr lang="en-US" sz="2200" dirty="0">
              <a:solidFill>
                <a:srgbClr val="0000C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86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5" grpId="0"/>
      <p:bldP spid="23" grpId="0"/>
      <p:bldP spid="68" grpId="0"/>
      <p:bldP spid="24" grpId="0" animBg="1"/>
      <p:bldP spid="70" grpId="0"/>
      <p:bldP spid="27" grpId="0" animBg="1"/>
      <p:bldP spid="28" grpId="0"/>
      <p:bldP spid="7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Mylar supports many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Ported 6 applications to Mylar</a:t>
            </a:r>
            <a:endParaRPr lang="en-US" dirty="0"/>
          </a:p>
          <a:p>
            <a:r>
              <a:rPr lang="en-US" dirty="0" smtClean="0"/>
              <a:t>Performance overheads are modest</a:t>
            </a:r>
          </a:p>
          <a:p>
            <a:r>
              <a:rPr lang="en-US" dirty="0" smtClean="0"/>
              <a:t>Data privacy despite </a:t>
            </a:r>
            <a:r>
              <a:rPr lang="en-US" dirty="0" smtClean="0"/>
              <a:t>server </a:t>
            </a:r>
            <a:r>
              <a:rPr lang="en-US" dirty="0" smtClean="0"/>
              <a:t>compromises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2771" y="3597705"/>
            <a:ext cx="6285883" cy="3037756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2424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research directions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Practical cryptography</a:t>
            </a:r>
          </a:p>
          <a:p>
            <a:pPr lvl="1"/>
            <a:r>
              <a:rPr lang="en-US" dirty="0"/>
              <a:t>Computing on data encrypted w/ many </a:t>
            </a:r>
            <a:r>
              <a:rPr lang="en-US" dirty="0" smtClean="0"/>
              <a:t>keys</a:t>
            </a:r>
          </a:p>
          <a:p>
            <a:pPr lvl="1"/>
            <a:r>
              <a:rPr lang="en-US" dirty="0" smtClean="0"/>
              <a:t>Delegating limited functions over encrypted data</a:t>
            </a:r>
          </a:p>
          <a:p>
            <a:endParaRPr lang="en-US" dirty="0" smtClean="0"/>
          </a:p>
          <a:p>
            <a:r>
              <a:rPr lang="en-US" dirty="0" smtClean="0"/>
              <a:t>Practical systems</a:t>
            </a:r>
          </a:p>
          <a:p>
            <a:pPr lvl="1"/>
            <a:r>
              <a:rPr lang="en-US" dirty="0" smtClean="0"/>
              <a:t>Auditing for data disclosures</a:t>
            </a:r>
          </a:p>
          <a:p>
            <a:pPr lvl="1"/>
            <a:r>
              <a:rPr lang="en-US" dirty="0"/>
              <a:t>Protecting end-user </a:t>
            </a:r>
            <a:r>
              <a:rPr lang="en-US" dirty="0" smtClean="0"/>
              <a:t>computers</a:t>
            </a:r>
          </a:p>
        </p:txBody>
      </p:sp>
    </p:spTree>
    <p:extLst>
      <p:ext uri="{BB962C8B-B14F-4D97-AF65-F5344CB8AC3E}">
        <p14:creationId xmlns:p14="http://schemas.microsoft.com/office/powerpoint/2010/main" val="427671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4009642" y="2044839"/>
            <a:ext cx="3644900" cy="2704961"/>
            <a:chOff x="6524242" y="1878052"/>
            <a:chExt cx="3644900" cy="3426281"/>
          </a:xfrm>
        </p:grpSpPr>
        <p:sp>
          <p:nvSpPr>
            <p:cNvPr id="7" name="Rectangle 6"/>
            <p:cNvSpPr/>
            <p:nvPr/>
          </p:nvSpPr>
          <p:spPr bwMode="auto">
            <a:xfrm>
              <a:off x="6524242" y="1878052"/>
              <a:ext cx="3644900" cy="3426281"/>
            </a:xfrm>
            <a:prstGeom prst="rect">
              <a:avLst/>
            </a:prstGeom>
            <a:pattFill prst="horzBrick">
              <a:fgClr>
                <a:schemeClr val="tx1"/>
              </a:fgClr>
              <a:bgClr>
                <a:schemeClr val="accent3"/>
              </a:bgClr>
            </a:patt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Rectangle 130"/>
            <p:cNvSpPr/>
            <p:nvPr/>
          </p:nvSpPr>
          <p:spPr bwMode="auto">
            <a:xfrm>
              <a:off x="6822692" y="2200746"/>
              <a:ext cx="3048000" cy="2733594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approach: prevent break-ins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457200" y="5354638"/>
            <a:ext cx="8483600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</a:pPr>
            <a:r>
              <a:rPr lang="en-US" sz="3400" dirty="0" smtClean="0">
                <a:solidFill>
                  <a:srgbClr val="C00000"/>
                </a:solidFill>
              </a:rPr>
              <a:t>Enforced at many levels: operating system, hardware, network, programming language, …</a:t>
            </a:r>
            <a:endParaRPr lang="en-US" sz="3400" dirty="0">
              <a:solidFill>
                <a:srgbClr val="C00000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063831" y="1409899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s</a:t>
            </a:r>
            <a:r>
              <a:rPr lang="en-US" sz="2800" dirty="0" smtClean="0"/>
              <a:t>erver</a:t>
            </a:r>
            <a:endParaRPr lang="en-US" sz="2800" dirty="0"/>
          </a:p>
        </p:txBody>
      </p:sp>
      <p:sp>
        <p:nvSpPr>
          <p:cNvPr id="101" name="TextBox 100"/>
          <p:cNvSpPr txBox="1"/>
          <p:nvPr/>
        </p:nvSpPr>
        <p:spPr>
          <a:xfrm>
            <a:off x="781580" y="2300643"/>
            <a:ext cx="1129336" cy="523220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/>
              <a:t>c</a:t>
            </a:r>
            <a:r>
              <a:rPr lang="en-US" sz="2800" dirty="0" smtClean="0"/>
              <a:t>lients</a:t>
            </a:r>
            <a:endParaRPr lang="en-US" sz="2800" dirty="0"/>
          </a:p>
        </p:txBody>
      </p:sp>
      <p:cxnSp>
        <p:nvCxnSpPr>
          <p:cNvPr id="102" name="Straight Arrow Connector 101"/>
          <p:cNvCxnSpPr>
            <a:stCxn id="106" idx="3"/>
            <a:endCxn id="35" idx="1"/>
          </p:cNvCxnSpPr>
          <p:nvPr/>
        </p:nvCxnSpPr>
        <p:spPr>
          <a:xfrm flipV="1">
            <a:off x="2014040" y="3342095"/>
            <a:ext cx="2773861" cy="515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Rounded Rectangle 102"/>
          <p:cNvSpPr/>
          <p:nvPr/>
        </p:nvSpPr>
        <p:spPr>
          <a:xfrm>
            <a:off x="879690" y="2883097"/>
            <a:ext cx="931150" cy="64795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ounded Rectangle 105"/>
          <p:cNvSpPr/>
          <p:nvPr/>
        </p:nvSpPr>
        <p:spPr>
          <a:xfrm>
            <a:off x="1082890" y="3023273"/>
            <a:ext cx="931150" cy="647952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/>
          <p:cNvSpPr/>
          <p:nvPr/>
        </p:nvSpPr>
        <p:spPr>
          <a:xfrm>
            <a:off x="4787901" y="2555419"/>
            <a:ext cx="2159000" cy="1573351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/>
          <p:cNvGrpSpPr/>
          <p:nvPr/>
        </p:nvGrpSpPr>
        <p:grpSpPr>
          <a:xfrm>
            <a:off x="5607381" y="3026768"/>
            <a:ext cx="719110" cy="584200"/>
            <a:chOff x="10286504" y="-284764"/>
            <a:chExt cx="719110" cy="584200"/>
          </a:xfrm>
        </p:grpSpPr>
        <p:sp>
          <p:nvSpPr>
            <p:cNvPr id="42" name="Folded Corner 41"/>
            <p:cNvSpPr/>
            <p:nvPr/>
          </p:nvSpPr>
          <p:spPr>
            <a:xfrm flipV="1">
              <a:off x="10311904" y="-284764"/>
              <a:ext cx="522771" cy="584200"/>
            </a:xfrm>
            <a:prstGeom prst="foldedCorner">
              <a:avLst>
                <a:gd name="adj" fmla="val 32110"/>
              </a:avLst>
            </a:prstGeom>
            <a:solidFill>
              <a:srgbClr val="DAD080"/>
            </a:solidFill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0286504" y="-211143"/>
              <a:ext cx="7191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</a:t>
              </a:r>
              <a:r>
                <a:rPr lang="en-US" sz="1200" dirty="0" smtClean="0"/>
                <a:t>ecret</a:t>
              </a:r>
              <a:endParaRPr lang="en-US" sz="1200" dirty="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5696281" y="3141068"/>
            <a:ext cx="719110" cy="584200"/>
            <a:chOff x="10286504" y="-284764"/>
            <a:chExt cx="719110" cy="584200"/>
          </a:xfrm>
        </p:grpSpPr>
        <p:sp>
          <p:nvSpPr>
            <p:cNvPr id="58" name="Folded Corner 57"/>
            <p:cNvSpPr/>
            <p:nvPr/>
          </p:nvSpPr>
          <p:spPr>
            <a:xfrm flipV="1">
              <a:off x="10311904" y="-284764"/>
              <a:ext cx="522771" cy="584200"/>
            </a:xfrm>
            <a:prstGeom prst="foldedCorner">
              <a:avLst>
                <a:gd name="adj" fmla="val 32110"/>
              </a:avLst>
            </a:prstGeom>
            <a:solidFill>
              <a:srgbClr val="DAD080"/>
            </a:solidFill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0286504" y="-211143"/>
              <a:ext cx="7191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</a:t>
              </a:r>
              <a:r>
                <a:rPr lang="en-US" sz="1200" dirty="0" smtClean="0"/>
                <a:t>ecret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46178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Bad guys find ways to break in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7471"/>
          </a:xfrm>
        </p:spPr>
        <p:txBody>
          <a:bodyPr>
            <a:normAutofit/>
          </a:bodyPr>
          <a:lstStyle/>
          <a:p>
            <a:r>
              <a:rPr lang="en-US" dirty="0" smtClean="0"/>
              <a:t>Complex software has bugs</a:t>
            </a:r>
          </a:p>
          <a:p>
            <a:pPr lvl="1"/>
            <a:r>
              <a:rPr lang="en-US" dirty="0" smtClean="0"/>
              <a:t>Attackers find and exploit vulnerabilities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Many people have access to infrastructure</a:t>
            </a:r>
          </a:p>
          <a:p>
            <a:pPr lvl="1"/>
            <a:r>
              <a:rPr lang="en-US" dirty="0" smtClean="0"/>
              <a:t>Server administrators</a:t>
            </a:r>
          </a:p>
          <a:p>
            <a:pPr lvl="1"/>
            <a:r>
              <a:rPr lang="en-US" dirty="0" smtClean="0"/>
              <a:t>Cloud / data center employees</a:t>
            </a:r>
          </a:p>
          <a:p>
            <a:pPr lvl="1"/>
            <a:r>
              <a:rPr lang="en-US" dirty="0" smtClean="0"/>
              <a:t>Anyone that breaks into their accounts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Compromises are inevitable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0684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59300" y="3065725"/>
            <a:ext cx="4394200" cy="2319568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6124358" y="2203950"/>
            <a:ext cx="121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70000"/>
            </a:pPr>
            <a:endParaRPr lang="en-US" sz="2400" dirty="0" smtClean="0"/>
          </a:p>
          <a:p>
            <a:pPr>
              <a:buSzPct val="70000"/>
            </a:pPr>
            <a:r>
              <a:rPr lang="en-US" sz="2600" b="1" dirty="0"/>
              <a:t>s</a:t>
            </a:r>
            <a:r>
              <a:rPr lang="en-US" sz="2600" b="1" dirty="0" smtClean="0"/>
              <a:t>erver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00890" y="3589763"/>
            <a:ext cx="1498667" cy="1250649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618540" y="2738880"/>
            <a:ext cx="121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70000"/>
            </a:pPr>
            <a:endParaRPr lang="en-US" sz="2400" dirty="0" smtClean="0"/>
          </a:p>
          <a:p>
            <a:pPr>
              <a:buSzPct val="70000"/>
            </a:pPr>
            <a:r>
              <a:rPr lang="en-US" sz="2600" b="1" dirty="0" smtClean="0"/>
              <a:t>client</a:t>
            </a:r>
          </a:p>
        </p:txBody>
      </p:sp>
      <p:cxnSp>
        <p:nvCxnSpPr>
          <p:cNvPr id="54" name="Straight Arrow Connector 53"/>
          <p:cNvCxnSpPr>
            <a:stCxn id="22" idx="3"/>
            <a:endCxn id="6" idx="1"/>
          </p:cNvCxnSpPr>
          <p:nvPr/>
        </p:nvCxnSpPr>
        <p:spPr>
          <a:xfrm>
            <a:off x="1899557" y="4215088"/>
            <a:ext cx="2659743" cy="10421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900" y="17787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New approach:</a:t>
            </a:r>
            <a:br>
              <a:rPr lang="en-US" dirty="0" smtClean="0"/>
            </a:br>
            <a:r>
              <a:rPr lang="en-US" dirty="0" smtClean="0"/>
              <a:t>practical processing of encrypted data</a:t>
            </a:r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H="1">
            <a:off x="896975" y="3468452"/>
            <a:ext cx="471888" cy="90175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616700" y="2964124"/>
            <a:ext cx="11303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rgbClr val="008000"/>
                </a:solidFill>
              </a:rPr>
              <a:t>??</a:t>
            </a:r>
            <a:endParaRPr lang="en-US" sz="5000" b="1" dirty="0">
              <a:solidFill>
                <a:srgbClr val="008000"/>
              </a:solidFill>
            </a:endParaRPr>
          </a:p>
        </p:txBody>
      </p:sp>
      <p:pic>
        <p:nvPicPr>
          <p:cNvPr id="87" name="Picture 8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H="1">
            <a:off x="6489541" y="3973520"/>
            <a:ext cx="471888" cy="901758"/>
          </a:xfrm>
          <a:prstGeom prst="rect">
            <a:avLst/>
          </a:prstGeom>
        </p:spPr>
      </p:pic>
      <p:pic>
        <p:nvPicPr>
          <p:cNvPr id="88" name="Picture 87" descr="devi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1900" y="2955126"/>
            <a:ext cx="1442163" cy="1432450"/>
          </a:xfrm>
          <a:prstGeom prst="rect">
            <a:avLst/>
          </a:prstGeom>
        </p:spPr>
      </p:pic>
      <p:grpSp>
        <p:nvGrpSpPr>
          <p:cNvPr id="55" name="Group 54"/>
          <p:cNvGrpSpPr/>
          <p:nvPr/>
        </p:nvGrpSpPr>
        <p:grpSpPr>
          <a:xfrm>
            <a:off x="902108" y="4204544"/>
            <a:ext cx="719110" cy="584200"/>
            <a:chOff x="10286504" y="-284764"/>
            <a:chExt cx="719110" cy="584200"/>
          </a:xfrm>
        </p:grpSpPr>
        <p:sp>
          <p:nvSpPr>
            <p:cNvPr id="56" name="Folded Corner 55"/>
            <p:cNvSpPr/>
            <p:nvPr/>
          </p:nvSpPr>
          <p:spPr>
            <a:xfrm flipV="1">
              <a:off x="10311904" y="-284764"/>
              <a:ext cx="522771" cy="584200"/>
            </a:xfrm>
            <a:prstGeom prst="foldedCorner">
              <a:avLst>
                <a:gd name="adj" fmla="val 32110"/>
              </a:avLst>
            </a:prstGeom>
            <a:solidFill>
              <a:srgbClr val="DAD080"/>
            </a:solidFill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0286504" y="-211143"/>
              <a:ext cx="7191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Result</a:t>
              </a:r>
              <a:endParaRPr lang="en-US" sz="12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640893" y="4600134"/>
            <a:ext cx="795310" cy="711200"/>
            <a:chOff x="6949648" y="5196542"/>
            <a:chExt cx="795310" cy="711200"/>
          </a:xfrm>
        </p:grpSpPr>
        <p:grpSp>
          <p:nvGrpSpPr>
            <p:cNvPr id="121" name="Group 120"/>
            <p:cNvGrpSpPr/>
            <p:nvPr/>
          </p:nvGrpSpPr>
          <p:grpSpPr>
            <a:xfrm>
              <a:off x="6949648" y="5196542"/>
              <a:ext cx="719110" cy="584200"/>
              <a:chOff x="10286504" y="-284764"/>
              <a:chExt cx="719110" cy="584200"/>
            </a:xfrm>
          </p:grpSpPr>
          <p:sp>
            <p:nvSpPr>
              <p:cNvPr id="122" name="Folded Corner 121"/>
              <p:cNvSpPr/>
              <p:nvPr/>
            </p:nvSpPr>
            <p:spPr>
              <a:xfrm flipV="1">
                <a:off x="10311904" y="-284764"/>
                <a:ext cx="522771" cy="584200"/>
              </a:xfrm>
              <a:prstGeom prst="foldedCorner">
                <a:avLst>
                  <a:gd name="adj" fmla="val 32110"/>
                </a:avLst>
              </a:prstGeom>
              <a:solidFill>
                <a:srgbClr val="DAD080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>
                <a:off x="10286504" y="-211143"/>
                <a:ext cx="71911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S</a:t>
                </a:r>
                <a:r>
                  <a:rPr lang="en-US" sz="1200" dirty="0" smtClean="0"/>
                  <a:t>ecret</a:t>
                </a:r>
                <a:endParaRPr lang="en-US" sz="1200" dirty="0"/>
              </a:p>
            </p:txBody>
          </p:sp>
        </p:grpSp>
        <p:grpSp>
          <p:nvGrpSpPr>
            <p:cNvPr id="124" name="Group 123"/>
            <p:cNvGrpSpPr/>
            <p:nvPr/>
          </p:nvGrpSpPr>
          <p:grpSpPr>
            <a:xfrm>
              <a:off x="7025848" y="5323542"/>
              <a:ext cx="719110" cy="584200"/>
              <a:chOff x="10286504" y="-284764"/>
              <a:chExt cx="719110" cy="584200"/>
            </a:xfrm>
          </p:grpSpPr>
          <p:sp>
            <p:nvSpPr>
              <p:cNvPr id="125" name="Folded Corner 124"/>
              <p:cNvSpPr/>
              <p:nvPr/>
            </p:nvSpPr>
            <p:spPr>
              <a:xfrm flipV="1">
                <a:off x="10311904" y="-284764"/>
                <a:ext cx="522771" cy="584200"/>
              </a:xfrm>
              <a:prstGeom prst="foldedCorner">
                <a:avLst>
                  <a:gd name="adj" fmla="val 32110"/>
                </a:avLst>
              </a:prstGeom>
              <a:solidFill>
                <a:srgbClr val="DAD080"/>
              </a:solidFill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TextBox 125"/>
              <p:cNvSpPr txBox="1"/>
              <p:nvPr/>
            </p:nvSpPr>
            <p:spPr>
              <a:xfrm>
                <a:off x="10286504" y="-211143"/>
                <a:ext cx="71911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S</a:t>
                </a:r>
                <a:r>
                  <a:rPr lang="en-US" sz="1200" dirty="0" smtClean="0"/>
                  <a:t>ecret</a:t>
                </a:r>
                <a:endParaRPr lang="en-US" sz="1200" dirty="0"/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4926306" y="3909055"/>
            <a:ext cx="757220" cy="733628"/>
            <a:chOff x="542553" y="5987847"/>
            <a:chExt cx="757220" cy="733628"/>
          </a:xfrm>
        </p:grpSpPr>
        <p:sp>
          <p:nvSpPr>
            <p:cNvPr id="100" name="Folded Corner 99"/>
            <p:cNvSpPr/>
            <p:nvPr/>
          </p:nvSpPr>
          <p:spPr>
            <a:xfrm flipV="1">
              <a:off x="567953" y="5987847"/>
              <a:ext cx="522771" cy="584200"/>
            </a:xfrm>
            <a:prstGeom prst="foldedCorner">
              <a:avLst>
                <a:gd name="adj" fmla="val 32110"/>
              </a:avLst>
            </a:prstGeom>
            <a:solidFill>
              <a:srgbClr val="DAD080"/>
            </a:solidFill>
            <a:ln w="508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542553" y="6061468"/>
              <a:ext cx="7191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Secret</a:t>
              </a:r>
              <a:endParaRPr lang="en-US" sz="1200" dirty="0"/>
            </a:p>
          </p:txBody>
        </p:sp>
        <p:pic>
          <p:nvPicPr>
            <p:cNvPr id="104" name="Picture 10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58239" y="6274679"/>
              <a:ext cx="541534" cy="446796"/>
            </a:xfrm>
            <a:prstGeom prst="rect">
              <a:avLst/>
            </a:prstGeom>
          </p:spPr>
        </p:pic>
      </p:grpSp>
      <p:grpSp>
        <p:nvGrpSpPr>
          <p:cNvPr id="117" name="Group 116"/>
          <p:cNvGrpSpPr/>
          <p:nvPr/>
        </p:nvGrpSpPr>
        <p:grpSpPr>
          <a:xfrm>
            <a:off x="5027906" y="4048755"/>
            <a:ext cx="757220" cy="733628"/>
            <a:chOff x="542553" y="5987847"/>
            <a:chExt cx="757220" cy="733628"/>
          </a:xfrm>
        </p:grpSpPr>
        <p:sp>
          <p:nvSpPr>
            <p:cNvPr id="118" name="Folded Corner 117"/>
            <p:cNvSpPr/>
            <p:nvPr/>
          </p:nvSpPr>
          <p:spPr>
            <a:xfrm flipV="1">
              <a:off x="567953" y="5987847"/>
              <a:ext cx="522771" cy="584200"/>
            </a:xfrm>
            <a:prstGeom prst="foldedCorner">
              <a:avLst>
                <a:gd name="adj" fmla="val 32110"/>
              </a:avLst>
            </a:prstGeom>
            <a:solidFill>
              <a:srgbClr val="DAD080"/>
            </a:solidFill>
            <a:ln w="508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542553" y="6061468"/>
              <a:ext cx="7191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Secret</a:t>
              </a:r>
              <a:endParaRPr lang="en-US" sz="1200" dirty="0"/>
            </a:p>
          </p:txBody>
        </p:sp>
        <p:pic>
          <p:nvPicPr>
            <p:cNvPr id="120" name="Picture 1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58239" y="6274679"/>
              <a:ext cx="541534" cy="446796"/>
            </a:xfrm>
            <a:prstGeom prst="rect">
              <a:avLst/>
            </a:prstGeom>
          </p:spPr>
        </p:pic>
      </p:grpSp>
      <p:grpSp>
        <p:nvGrpSpPr>
          <p:cNvPr id="58" name="Group 57"/>
          <p:cNvGrpSpPr/>
          <p:nvPr/>
        </p:nvGrpSpPr>
        <p:grpSpPr>
          <a:xfrm rot="21193652">
            <a:off x="5726824" y="3139259"/>
            <a:ext cx="1026189" cy="893868"/>
            <a:chOff x="-2863017" y="2619829"/>
            <a:chExt cx="1026189" cy="893868"/>
          </a:xfrm>
        </p:grpSpPr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2863017" y="2976341"/>
              <a:ext cx="537356" cy="537356"/>
            </a:xfrm>
            <a:prstGeom prst="rect">
              <a:avLst/>
            </a:prstGeom>
          </p:spPr>
        </p:pic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21235393">
              <a:off x="-2480294" y="2619829"/>
              <a:ext cx="643466" cy="643466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6258599" y="3843059"/>
            <a:ext cx="1307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Strawman</a:t>
            </a:r>
            <a:r>
              <a:rPr lang="en-US" b="1" dirty="0" smtClean="0"/>
              <a:t>:</a:t>
            </a:r>
            <a:endParaRPr lang="en-US" b="1" dirty="0"/>
          </a:p>
        </p:txBody>
      </p:sp>
      <p:grpSp>
        <p:nvGrpSpPr>
          <p:cNvPr id="46" name="Group 45"/>
          <p:cNvGrpSpPr/>
          <p:nvPr/>
        </p:nvGrpSpPr>
        <p:grpSpPr>
          <a:xfrm>
            <a:off x="-2922294" y="3968773"/>
            <a:ext cx="757220" cy="733628"/>
            <a:chOff x="542553" y="5987847"/>
            <a:chExt cx="757220" cy="733628"/>
          </a:xfrm>
        </p:grpSpPr>
        <p:sp>
          <p:nvSpPr>
            <p:cNvPr id="47" name="Folded Corner 46"/>
            <p:cNvSpPr/>
            <p:nvPr/>
          </p:nvSpPr>
          <p:spPr>
            <a:xfrm flipV="1">
              <a:off x="567953" y="5987847"/>
              <a:ext cx="522771" cy="584200"/>
            </a:xfrm>
            <a:prstGeom prst="foldedCorner">
              <a:avLst>
                <a:gd name="adj" fmla="val 32110"/>
              </a:avLst>
            </a:prstGeom>
            <a:solidFill>
              <a:srgbClr val="DAD080"/>
            </a:solidFill>
            <a:ln w="508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42553" y="6061468"/>
              <a:ext cx="7191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Result</a:t>
              </a:r>
              <a:endParaRPr lang="en-US" sz="1200" dirty="0"/>
            </a:p>
          </p:txBody>
        </p:sp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58239" y="6274679"/>
              <a:ext cx="541534" cy="4467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34491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8055 -0.02778 L -2.5E-6 4.07407E-6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028" y="138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3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902 0.00093 0.01823 0.00186 0.04027 0 C 0.06232 -0.00185 0.11597 -0.00023 0.13194 -0.01111 C 0.14791 -0.02199 0.14201 -0.04351 0.13611 -0.06481 " pathEditMode="relative" ptsTypes="aaaA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902 0.00093 0.01823 0.00186 0.04027 0 C 0.06232 -0.00185 0.11597 -0.00023 0.13194 -0.01111 C 0.14791 -0.02199 0.14201 -0.04351 0.13611 -0.06481 " pathEditMode="relative" ptsTypes="aaaA">
                                      <p:cBhvr>
                                        <p:cTn id="47" dur="2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9428 -0.07361 L 0.47484 -0.03171 " pathEditMode="relative" ptsTypes="AA">
                                      <p:cBhvr>
                                        <p:cTn id="51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3" grpId="0"/>
      <p:bldP spid="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25401" y="2971817"/>
            <a:ext cx="1612900" cy="646329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CryptDB</a:t>
            </a:r>
            <a:r>
              <a:rPr lang="en-US" dirty="0" smtClean="0"/>
              <a:t> setup</a:t>
            </a:r>
            <a:endParaRPr lang="en-US" dirty="0"/>
          </a:p>
        </p:txBody>
      </p:sp>
      <p:pic>
        <p:nvPicPr>
          <p:cNvPr id="12" name="Picture 11" descr="devi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8166099" y="1346201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4787899" y="2303230"/>
            <a:ext cx="2057400" cy="675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40"/>
              </a:lnSpc>
            </a:pPr>
            <a:r>
              <a:rPr lang="en-US" sz="2200" dirty="0" smtClean="0">
                <a:solidFill>
                  <a:srgbClr val="660066"/>
                </a:solidFill>
              </a:rPr>
              <a:t>transformed query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965700" y="1409700"/>
            <a:ext cx="0" cy="3334603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593422" y="2586926"/>
            <a:ext cx="1905000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solidFill>
                  <a:srgbClr val="0000C8"/>
                </a:solidFill>
              </a:rPr>
              <a:t>plain query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084570" y="1485900"/>
            <a:ext cx="20815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DA1F28"/>
                </a:solidFill>
              </a:rPr>
              <a:t>u</a:t>
            </a:r>
            <a:r>
              <a:rPr lang="en-US" sz="2800" dirty="0" smtClean="0">
                <a:solidFill>
                  <a:srgbClr val="DA1F28"/>
                </a:solidFill>
              </a:rPr>
              <a:t>nder attack</a:t>
            </a:r>
            <a:endParaRPr lang="en-US" sz="2800" dirty="0">
              <a:solidFill>
                <a:srgbClr val="DA1F28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-63500" y="3022617"/>
            <a:ext cx="1796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Application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638301" y="3043213"/>
            <a:ext cx="1755902" cy="0"/>
          </a:xfrm>
          <a:prstGeom prst="straightConnector1">
            <a:avLst/>
          </a:prstGeom>
          <a:ln>
            <a:solidFill>
              <a:srgbClr val="0000C8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638301" y="3538229"/>
            <a:ext cx="1755902" cy="1588"/>
          </a:xfrm>
          <a:prstGeom prst="straightConnector1">
            <a:avLst/>
          </a:prstGeom>
          <a:ln>
            <a:solidFill>
              <a:srgbClr val="00009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733295" y="3508106"/>
            <a:ext cx="1536700" cy="675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40"/>
              </a:lnSpc>
            </a:pPr>
            <a:r>
              <a:rPr lang="en-US" sz="2200" dirty="0" smtClean="0">
                <a:solidFill>
                  <a:srgbClr val="140BB8"/>
                </a:solidFill>
              </a:rPr>
              <a:t>decrypted results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664203" y="3571570"/>
            <a:ext cx="2057400" cy="675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40"/>
              </a:lnSpc>
            </a:pPr>
            <a:r>
              <a:rPr lang="en-US" sz="2200" dirty="0" smtClean="0">
                <a:solidFill>
                  <a:srgbClr val="660066"/>
                </a:solidFill>
              </a:rPr>
              <a:t>encrypted results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4486403" y="2996471"/>
            <a:ext cx="2358896" cy="0"/>
          </a:xfrm>
          <a:prstGeom prst="straightConnector1">
            <a:avLst/>
          </a:prstGeom>
          <a:ln>
            <a:solidFill>
              <a:srgbClr val="66006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4486403" y="3602230"/>
            <a:ext cx="2324099" cy="0"/>
          </a:xfrm>
          <a:prstGeom prst="straightConnector1">
            <a:avLst/>
          </a:prstGeom>
          <a:ln>
            <a:solidFill>
              <a:srgbClr val="660066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1628902" y="3283162"/>
            <a:ext cx="5181600" cy="14752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6819899" y="2438400"/>
            <a:ext cx="2260600" cy="1968499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846973" y="2492771"/>
            <a:ext cx="218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Database server</a:t>
            </a:r>
            <a:endParaRPr lang="en-US" sz="2400" dirty="0"/>
          </a:p>
        </p:txBody>
      </p:sp>
      <p:sp>
        <p:nvSpPr>
          <p:cNvPr id="38" name="TextBox 37"/>
          <p:cNvSpPr txBox="1"/>
          <p:nvPr/>
        </p:nvSpPr>
        <p:spPr>
          <a:xfrm>
            <a:off x="7186929" y="3000363"/>
            <a:ext cx="21475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660066"/>
                </a:solidFill>
              </a:rPr>
              <a:t>e</a:t>
            </a:r>
            <a:r>
              <a:rPr lang="en-US" sz="2200" dirty="0" smtClean="0">
                <a:solidFill>
                  <a:srgbClr val="660066"/>
                </a:solidFill>
              </a:rPr>
              <a:t>ncrypted DB</a:t>
            </a:r>
            <a:endParaRPr lang="en-US" sz="2200" dirty="0">
              <a:solidFill>
                <a:srgbClr val="660066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394203" y="2791041"/>
            <a:ext cx="1092200" cy="1034822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3263900" y="2778341"/>
            <a:ext cx="1349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Proxy</a:t>
            </a: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 flipH="1">
            <a:off x="3713357" y="3044880"/>
            <a:ext cx="471888" cy="901758"/>
          </a:xfrm>
          <a:prstGeom prst="rect">
            <a:avLst/>
          </a:prstGeom>
        </p:spPr>
      </p:pic>
      <p:grpSp>
        <p:nvGrpSpPr>
          <p:cNvPr id="32" name="Group 31"/>
          <p:cNvGrpSpPr/>
          <p:nvPr/>
        </p:nvGrpSpPr>
        <p:grpSpPr>
          <a:xfrm>
            <a:off x="7742711" y="3489751"/>
            <a:ext cx="757220" cy="733628"/>
            <a:chOff x="542553" y="5987847"/>
            <a:chExt cx="757220" cy="733628"/>
          </a:xfrm>
        </p:grpSpPr>
        <p:sp>
          <p:nvSpPr>
            <p:cNvPr id="34" name="Folded Corner 33"/>
            <p:cNvSpPr/>
            <p:nvPr/>
          </p:nvSpPr>
          <p:spPr>
            <a:xfrm flipV="1">
              <a:off x="567953" y="5987847"/>
              <a:ext cx="522771" cy="584200"/>
            </a:xfrm>
            <a:prstGeom prst="foldedCorner">
              <a:avLst>
                <a:gd name="adj" fmla="val 32110"/>
              </a:avLst>
            </a:prstGeom>
            <a:solidFill>
              <a:srgbClr val="DAD080"/>
            </a:solidFill>
            <a:ln w="508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42553" y="6061468"/>
              <a:ext cx="7191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Secret</a:t>
              </a:r>
              <a:endParaRPr lang="en-US" sz="1200" dirty="0"/>
            </a:p>
          </p:txBody>
        </p:sp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58239" y="6274679"/>
              <a:ext cx="541534" cy="446796"/>
            </a:xfrm>
            <a:prstGeom prst="rect">
              <a:avLst/>
            </a:prstGeom>
          </p:spPr>
        </p:pic>
      </p:grpSp>
      <p:grpSp>
        <p:nvGrpSpPr>
          <p:cNvPr id="46" name="Group 45"/>
          <p:cNvGrpSpPr/>
          <p:nvPr/>
        </p:nvGrpSpPr>
        <p:grpSpPr>
          <a:xfrm>
            <a:off x="7869711" y="3616751"/>
            <a:ext cx="757220" cy="733628"/>
            <a:chOff x="542553" y="5987847"/>
            <a:chExt cx="757220" cy="733628"/>
          </a:xfrm>
        </p:grpSpPr>
        <p:sp>
          <p:nvSpPr>
            <p:cNvPr id="47" name="Folded Corner 46"/>
            <p:cNvSpPr/>
            <p:nvPr/>
          </p:nvSpPr>
          <p:spPr>
            <a:xfrm flipV="1">
              <a:off x="567953" y="5987847"/>
              <a:ext cx="522771" cy="584200"/>
            </a:xfrm>
            <a:prstGeom prst="foldedCorner">
              <a:avLst>
                <a:gd name="adj" fmla="val 32110"/>
              </a:avLst>
            </a:prstGeom>
            <a:solidFill>
              <a:srgbClr val="DAD080"/>
            </a:solidFill>
            <a:ln w="508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42553" y="6061468"/>
              <a:ext cx="7191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Secret</a:t>
              </a:r>
              <a:endParaRPr lang="en-US" sz="1200" dirty="0"/>
            </a:p>
          </p:txBody>
        </p:sp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58239" y="6274679"/>
              <a:ext cx="541534" cy="446796"/>
            </a:xfrm>
            <a:prstGeom prst="rect">
              <a:avLst/>
            </a:prstGeom>
          </p:spPr>
        </p:pic>
      </p:grpSp>
      <p:sp>
        <p:nvSpPr>
          <p:cNvPr id="52" name="TextBox 51"/>
          <p:cNvSpPr txBox="1"/>
          <p:nvPr/>
        </p:nvSpPr>
        <p:spPr>
          <a:xfrm>
            <a:off x="2533281" y="4030583"/>
            <a:ext cx="30039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68000"/>
              <a:buFont typeface="Wingdings" charset="2"/>
              <a:buChar char="Ø"/>
            </a:pPr>
            <a:r>
              <a:rPr lang="en-US" sz="2400" dirty="0" smtClean="0"/>
              <a:t>Stores schema  </a:t>
            </a:r>
          </a:p>
          <a:p>
            <a:pPr>
              <a:buSzPct val="68000"/>
            </a:pPr>
            <a:r>
              <a:rPr lang="en-US" sz="2400" dirty="0"/>
              <a:t> </a:t>
            </a:r>
            <a:r>
              <a:rPr lang="en-US" sz="2400" dirty="0" smtClean="0"/>
              <a:t>    and master key</a:t>
            </a:r>
          </a:p>
          <a:p>
            <a:pPr marL="342900" indent="-342900">
              <a:buSzPct val="68000"/>
              <a:buFont typeface="Wingdings" charset="2"/>
              <a:buChar char="Ø"/>
            </a:pPr>
            <a:r>
              <a:rPr lang="en-US" sz="2400" dirty="0" smtClean="0"/>
              <a:t>Minimal or no</a:t>
            </a:r>
            <a:br>
              <a:rPr lang="en-US" sz="2400" dirty="0" smtClean="0"/>
            </a:br>
            <a:r>
              <a:rPr lang="en-US" sz="2400" dirty="0" smtClean="0"/>
              <a:t>query execution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850900" y="1460500"/>
            <a:ext cx="2952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C8"/>
                </a:solidFill>
              </a:rPr>
              <a:t>t</a:t>
            </a:r>
            <a:r>
              <a:rPr lang="en-US" sz="2800" dirty="0" smtClean="0">
                <a:solidFill>
                  <a:srgbClr val="0000C8"/>
                </a:solidFill>
              </a:rPr>
              <a:t>rusted client-side</a:t>
            </a:r>
            <a:endParaRPr lang="en-US" sz="2800" dirty="0">
              <a:solidFill>
                <a:srgbClr val="0000C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37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25" grpId="0"/>
      <p:bldP spid="26" grpId="0"/>
      <p:bldP spid="40" grpId="0" animBg="1"/>
      <p:bldP spid="41" grpId="0"/>
      <p:bldP spid="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 Box 34"/>
          <p:cNvSpPr txBox="1">
            <a:spLocks noChangeArrowheads="1"/>
          </p:cNvSpPr>
          <p:nvPr/>
        </p:nvSpPr>
        <p:spPr bwMode="auto">
          <a:xfrm>
            <a:off x="4432300" y="2882900"/>
            <a:ext cx="1219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col1/rank</a:t>
            </a:r>
            <a:endParaRPr lang="en-US" sz="2000" dirty="0"/>
          </a:p>
        </p:txBody>
      </p:sp>
      <p:sp>
        <p:nvSpPr>
          <p:cNvPr id="26630" name="Text Box 35"/>
          <p:cNvSpPr txBox="1">
            <a:spLocks noChangeArrowheads="1"/>
          </p:cNvSpPr>
          <p:nvPr/>
        </p:nvSpPr>
        <p:spPr bwMode="auto">
          <a:xfrm>
            <a:off x="5549900" y="2895600"/>
            <a:ext cx="1447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col2/name</a:t>
            </a:r>
            <a:endParaRPr lang="en-US" sz="2000" dirty="0"/>
          </a:p>
        </p:txBody>
      </p:sp>
      <p:sp>
        <p:nvSpPr>
          <p:cNvPr id="26636" name="Text Box 82"/>
          <p:cNvSpPr txBox="1">
            <a:spLocks noChangeArrowheads="1"/>
          </p:cNvSpPr>
          <p:nvPr/>
        </p:nvSpPr>
        <p:spPr bwMode="auto">
          <a:xfrm>
            <a:off x="5410200" y="2438400"/>
            <a:ext cx="2057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/>
              <a:t>table1/emp</a:t>
            </a:r>
            <a:endParaRPr lang="en-US" sz="2000" b="1" dirty="0"/>
          </a:p>
        </p:txBody>
      </p:sp>
      <p:sp>
        <p:nvSpPr>
          <p:cNvPr id="31828" name="Text Box 84"/>
          <p:cNvSpPr txBox="1">
            <a:spLocks noChangeArrowheads="1"/>
          </p:cNvSpPr>
          <p:nvPr/>
        </p:nvSpPr>
        <p:spPr bwMode="auto">
          <a:xfrm>
            <a:off x="25400" y="1898650"/>
            <a:ext cx="3124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latin typeface="Arial"/>
                <a:ea typeface="Arial Unicode MS" pitchFamily="34" charset="-128"/>
                <a:cs typeface="Arial"/>
              </a:rPr>
              <a:t>SELECT * FROM </a:t>
            </a:r>
            <a:r>
              <a:rPr lang="en-US" sz="2000" dirty="0" err="1" smtClean="0">
                <a:latin typeface="Arial"/>
                <a:ea typeface="Arial Unicode MS" pitchFamily="34" charset="-128"/>
                <a:cs typeface="Arial"/>
              </a:rPr>
              <a:t>emp</a:t>
            </a:r>
            <a:endParaRPr lang="en-US" sz="2000" dirty="0">
              <a:latin typeface="Arial"/>
              <a:ea typeface="Arial Unicode MS" pitchFamily="34" charset="-128"/>
              <a:cs typeface="Arial"/>
            </a:endParaRPr>
          </a:p>
        </p:txBody>
      </p:sp>
      <p:sp>
        <p:nvSpPr>
          <p:cNvPr id="115" name="Rounded Rectangle 114"/>
          <p:cNvSpPr/>
          <p:nvPr/>
        </p:nvSpPr>
        <p:spPr>
          <a:xfrm>
            <a:off x="4495800" y="34290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7" name="Straight Connector 116"/>
          <p:cNvCxnSpPr/>
          <p:nvPr/>
        </p:nvCxnSpPr>
        <p:spPr>
          <a:xfrm>
            <a:off x="4495800" y="3276600"/>
            <a:ext cx="3553968" cy="641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rot="5400000">
            <a:off x="4344194" y="4190206"/>
            <a:ext cx="2438400" cy="1588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rot="5400000">
            <a:off x="5561806" y="4190206"/>
            <a:ext cx="2438400" cy="1588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Rounded Rectangle 120"/>
          <p:cNvSpPr/>
          <p:nvPr/>
        </p:nvSpPr>
        <p:spPr>
          <a:xfrm>
            <a:off x="5715000" y="34290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ounded Rectangle 122"/>
          <p:cNvSpPr/>
          <p:nvPr/>
        </p:nvSpPr>
        <p:spPr>
          <a:xfrm>
            <a:off x="6858000" y="34290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ounded Rectangle 125"/>
          <p:cNvSpPr/>
          <p:nvPr/>
        </p:nvSpPr>
        <p:spPr>
          <a:xfrm>
            <a:off x="4495800" y="39624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ounded Rectangle 127"/>
          <p:cNvSpPr/>
          <p:nvPr/>
        </p:nvSpPr>
        <p:spPr>
          <a:xfrm>
            <a:off x="5715000" y="39624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ounded Rectangle 128"/>
          <p:cNvSpPr/>
          <p:nvPr/>
        </p:nvSpPr>
        <p:spPr>
          <a:xfrm>
            <a:off x="6858000" y="39624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ounded Rectangle 129"/>
          <p:cNvSpPr/>
          <p:nvPr/>
        </p:nvSpPr>
        <p:spPr>
          <a:xfrm>
            <a:off x="4495800" y="44958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ounded Rectangle 131"/>
          <p:cNvSpPr/>
          <p:nvPr/>
        </p:nvSpPr>
        <p:spPr>
          <a:xfrm>
            <a:off x="5715000" y="44958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ounded Rectangle 132"/>
          <p:cNvSpPr/>
          <p:nvPr/>
        </p:nvSpPr>
        <p:spPr>
          <a:xfrm>
            <a:off x="6858000" y="44958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ounded Rectangle 133"/>
          <p:cNvSpPr/>
          <p:nvPr/>
        </p:nvSpPr>
        <p:spPr>
          <a:xfrm>
            <a:off x="4495800" y="50292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ounded Rectangle 135"/>
          <p:cNvSpPr/>
          <p:nvPr/>
        </p:nvSpPr>
        <p:spPr>
          <a:xfrm>
            <a:off x="5715000" y="50292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ounded Rectangle 136"/>
          <p:cNvSpPr/>
          <p:nvPr/>
        </p:nvSpPr>
        <p:spPr>
          <a:xfrm>
            <a:off x="6858000" y="50292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Text Box 84"/>
          <p:cNvSpPr txBox="1">
            <a:spLocks noChangeArrowheads="1"/>
          </p:cNvSpPr>
          <p:nvPr/>
        </p:nvSpPr>
        <p:spPr bwMode="auto">
          <a:xfrm>
            <a:off x="1473200" y="3225800"/>
            <a:ext cx="3124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latin typeface="Arial"/>
                <a:ea typeface="Arial Unicode MS" pitchFamily="34" charset="-128"/>
                <a:cs typeface="Arial"/>
              </a:rPr>
              <a:t>SELECT * FROM table1</a:t>
            </a:r>
            <a:endParaRPr lang="en-US" sz="2000" dirty="0">
              <a:latin typeface="Arial"/>
              <a:ea typeface="Arial Unicode MS" pitchFamily="34" charset="-128"/>
              <a:cs typeface="Arial"/>
            </a:endParaRPr>
          </a:p>
        </p:txBody>
      </p:sp>
      <p:cxnSp>
        <p:nvCxnSpPr>
          <p:cNvPr id="216" name="Straight Arrow Connector 215"/>
          <p:cNvCxnSpPr/>
          <p:nvPr/>
        </p:nvCxnSpPr>
        <p:spPr>
          <a:xfrm>
            <a:off x="939800" y="2438400"/>
            <a:ext cx="0" cy="66040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1" name="Text Box 193"/>
          <p:cNvSpPr txBox="1">
            <a:spLocks noChangeArrowheads="1"/>
          </p:cNvSpPr>
          <p:nvPr/>
        </p:nvSpPr>
        <p:spPr bwMode="auto">
          <a:xfrm>
            <a:off x="1244600" y="5829300"/>
            <a:ext cx="42333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202" name="Text Box 193"/>
          <p:cNvSpPr txBox="1">
            <a:spLocks noChangeArrowheads="1"/>
          </p:cNvSpPr>
          <p:nvPr/>
        </p:nvSpPr>
        <p:spPr bwMode="auto">
          <a:xfrm>
            <a:off x="2421467" y="5829300"/>
            <a:ext cx="42333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6868668" y="4470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x2ea887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218" name="Straight Arrow Connector 217"/>
          <p:cNvCxnSpPr/>
          <p:nvPr/>
        </p:nvCxnSpPr>
        <p:spPr>
          <a:xfrm>
            <a:off x="1447800" y="3670300"/>
            <a:ext cx="2971800" cy="158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631" name="Text Box 36"/>
          <p:cNvSpPr txBox="1">
            <a:spLocks noChangeArrowheads="1"/>
          </p:cNvSpPr>
          <p:nvPr/>
        </p:nvSpPr>
        <p:spPr bwMode="auto">
          <a:xfrm>
            <a:off x="6781800" y="2895600"/>
            <a:ext cx="1676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col3/salary</a:t>
            </a:r>
            <a:endParaRPr lang="en-US" sz="2000" dirty="0"/>
          </a:p>
        </p:txBody>
      </p:sp>
      <p:cxnSp>
        <p:nvCxnSpPr>
          <p:cNvPr id="100" name="Straight Arrow Connector 99"/>
          <p:cNvCxnSpPr/>
          <p:nvPr/>
        </p:nvCxnSpPr>
        <p:spPr>
          <a:xfrm>
            <a:off x="961223" y="1466336"/>
            <a:ext cx="0" cy="438664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8534400" y="342900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60</a:t>
            </a:r>
            <a:endParaRPr lang="en-US" dirty="0"/>
          </a:p>
        </p:txBody>
      </p:sp>
      <p:sp>
        <p:nvSpPr>
          <p:cNvPr id="107" name="TextBox 106"/>
          <p:cNvSpPr txBox="1"/>
          <p:nvPr/>
        </p:nvSpPr>
        <p:spPr>
          <a:xfrm>
            <a:off x="8458200" y="3944112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108" name="TextBox 107"/>
          <p:cNvSpPr txBox="1"/>
          <p:nvPr/>
        </p:nvSpPr>
        <p:spPr>
          <a:xfrm>
            <a:off x="8458200" y="45074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800</a:t>
            </a:r>
            <a:endParaRPr lang="en-US" dirty="0"/>
          </a:p>
        </p:txBody>
      </p:sp>
      <p:sp>
        <p:nvSpPr>
          <p:cNvPr id="109" name="TextBox 108"/>
          <p:cNvSpPr txBox="1"/>
          <p:nvPr/>
        </p:nvSpPr>
        <p:spPr>
          <a:xfrm>
            <a:off x="8458200" y="50408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110" name="Left Brace 109"/>
          <p:cNvSpPr/>
          <p:nvPr/>
        </p:nvSpPr>
        <p:spPr>
          <a:xfrm>
            <a:off x="8305800" y="3352800"/>
            <a:ext cx="304800" cy="2057400"/>
          </a:xfrm>
          <a:prstGeom prst="leftBrace">
            <a:avLst/>
          </a:prstGeom>
          <a:ln>
            <a:solidFill>
              <a:srgbClr val="46464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TextBox 113"/>
          <p:cNvSpPr txBox="1"/>
          <p:nvPr/>
        </p:nvSpPr>
        <p:spPr>
          <a:xfrm>
            <a:off x="5715000" y="1117600"/>
            <a:ext cx="3429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>
                <a:solidFill>
                  <a:srgbClr val="C00000"/>
                </a:solidFill>
              </a:rPr>
              <a:t>Randomized encryption (RND) - </a:t>
            </a:r>
            <a:r>
              <a:rPr lang="en-US" sz="2600" i="1" dirty="0" smtClean="0">
                <a:solidFill>
                  <a:srgbClr val="C00000"/>
                </a:solidFill>
              </a:rPr>
              <a:t>semantic</a:t>
            </a:r>
            <a:endParaRPr lang="en-US" sz="2600" i="1" dirty="0">
              <a:solidFill>
                <a:srgbClr val="C00000"/>
              </a:solidFill>
            </a:endParaRPr>
          </a:p>
        </p:txBody>
      </p:sp>
      <p:cxnSp>
        <p:nvCxnSpPr>
          <p:cNvPr id="118" name="Straight Arrow Connector 117"/>
          <p:cNvCxnSpPr/>
          <p:nvPr/>
        </p:nvCxnSpPr>
        <p:spPr>
          <a:xfrm rot="5400000">
            <a:off x="7009606" y="2438400"/>
            <a:ext cx="762000" cy="1588"/>
          </a:xfrm>
          <a:prstGeom prst="straightConnector1">
            <a:avLst/>
          </a:prstGeom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78" name="Rectangle 77"/>
          <p:cNvSpPr/>
          <p:nvPr/>
        </p:nvSpPr>
        <p:spPr>
          <a:xfrm>
            <a:off x="167473" y="941171"/>
            <a:ext cx="1612900" cy="525165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78572" y="941171"/>
            <a:ext cx="1796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Application</a:t>
            </a:r>
          </a:p>
        </p:txBody>
      </p:sp>
      <p:sp>
        <p:nvSpPr>
          <p:cNvPr id="84" name="Rectangle 83"/>
          <p:cNvSpPr/>
          <p:nvPr/>
        </p:nvSpPr>
        <p:spPr>
          <a:xfrm>
            <a:off x="344551" y="3121241"/>
            <a:ext cx="1092200" cy="1034822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/>
          <p:cNvSpPr txBox="1"/>
          <p:nvPr/>
        </p:nvSpPr>
        <p:spPr>
          <a:xfrm>
            <a:off x="214248" y="3108541"/>
            <a:ext cx="1349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Proxy</a:t>
            </a:r>
          </a:p>
        </p:txBody>
      </p:sp>
      <p:pic>
        <p:nvPicPr>
          <p:cNvPr id="86" name="Picture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H="1">
            <a:off x="663705" y="3375080"/>
            <a:ext cx="471888" cy="901758"/>
          </a:xfrm>
          <a:prstGeom prst="rect">
            <a:avLst/>
          </a:prstGeom>
        </p:spPr>
      </p:pic>
      <p:sp>
        <p:nvSpPr>
          <p:cNvPr id="80" name="TextBox 79"/>
          <p:cNvSpPr txBox="1"/>
          <p:nvPr/>
        </p:nvSpPr>
        <p:spPr>
          <a:xfrm>
            <a:off x="6843268" y="3948113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x95c623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843268" y="3410204"/>
            <a:ext cx="12954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x4be219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830568" y="50292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x17cea7</a:t>
            </a:r>
            <a:endParaRPr lang="en-US" b="1" dirty="0">
              <a:solidFill>
                <a:schemeClr val="bg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4292600" y="1590019"/>
            <a:ext cx="3668268" cy="1999996"/>
            <a:chOff x="-2997200" y="4246817"/>
            <a:chExt cx="3668268" cy="1999996"/>
          </a:xfrm>
        </p:grpSpPr>
        <p:sp>
          <p:nvSpPr>
            <p:cNvPr id="46" name="Rounded Rectangle 45"/>
            <p:cNvSpPr/>
            <p:nvPr/>
          </p:nvSpPr>
          <p:spPr>
            <a:xfrm>
              <a:off x="-2997200" y="4265613"/>
              <a:ext cx="990600" cy="38100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-1778000" y="4265613"/>
              <a:ext cx="990600" cy="38100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-635000" y="4265613"/>
              <a:ext cx="990600" cy="38100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ounded Rectangle 49"/>
            <p:cNvSpPr/>
            <p:nvPr/>
          </p:nvSpPr>
          <p:spPr>
            <a:xfrm>
              <a:off x="-2997200" y="4799013"/>
              <a:ext cx="990600" cy="38100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ounded Rectangle 50"/>
            <p:cNvSpPr/>
            <p:nvPr/>
          </p:nvSpPr>
          <p:spPr>
            <a:xfrm>
              <a:off x="-1778000" y="4799013"/>
              <a:ext cx="990600" cy="38100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ounded Rectangle 51"/>
            <p:cNvSpPr/>
            <p:nvPr/>
          </p:nvSpPr>
          <p:spPr>
            <a:xfrm>
              <a:off x="-635000" y="4799013"/>
              <a:ext cx="990600" cy="38100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ounded Rectangle 52"/>
            <p:cNvSpPr/>
            <p:nvPr/>
          </p:nvSpPr>
          <p:spPr>
            <a:xfrm>
              <a:off x="-2997200" y="5332413"/>
              <a:ext cx="990600" cy="38100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ounded Rectangle 53"/>
            <p:cNvSpPr/>
            <p:nvPr/>
          </p:nvSpPr>
          <p:spPr>
            <a:xfrm>
              <a:off x="-1778000" y="5332413"/>
              <a:ext cx="990600" cy="38100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-635000" y="5332413"/>
              <a:ext cx="990600" cy="38100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ounded Rectangle 55"/>
            <p:cNvSpPr/>
            <p:nvPr/>
          </p:nvSpPr>
          <p:spPr>
            <a:xfrm>
              <a:off x="-2997200" y="5865813"/>
              <a:ext cx="990600" cy="38100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ounded Rectangle 56"/>
            <p:cNvSpPr/>
            <p:nvPr/>
          </p:nvSpPr>
          <p:spPr>
            <a:xfrm>
              <a:off x="-1778000" y="5865813"/>
              <a:ext cx="990600" cy="38100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ounded Rectangle 57"/>
            <p:cNvSpPr/>
            <p:nvPr/>
          </p:nvSpPr>
          <p:spPr>
            <a:xfrm>
              <a:off x="-635000" y="5865813"/>
              <a:ext cx="990600" cy="38100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-624332" y="5307013"/>
              <a:ext cx="1295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x2ea887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-649732" y="4784726"/>
              <a:ext cx="1219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x95c623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-649732" y="4246817"/>
              <a:ext cx="129540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x4be219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-662432" y="5865813"/>
              <a:ext cx="1219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x17cea7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6447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5208 0.38541 L 0.55347 0.39282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31" y="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28" grpId="0"/>
      <p:bldP spid="211" grpId="0"/>
      <p:bldP spid="229" grpId="0"/>
      <p:bldP spid="114" grpId="0"/>
      <p:bldP spid="78" grpId="0" animBg="1"/>
      <p:bldP spid="79" grpId="0"/>
      <p:bldP spid="84" grpId="0" animBg="1"/>
      <p:bldP spid="85" grpId="0"/>
      <p:bldP spid="80" grpId="0"/>
      <p:bldP spid="81" grpId="0"/>
      <p:bldP spid="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 Box 34"/>
          <p:cNvSpPr txBox="1">
            <a:spLocks noChangeArrowheads="1"/>
          </p:cNvSpPr>
          <p:nvPr/>
        </p:nvSpPr>
        <p:spPr bwMode="auto">
          <a:xfrm>
            <a:off x="4432300" y="2882900"/>
            <a:ext cx="1219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col1/rank</a:t>
            </a:r>
            <a:endParaRPr lang="en-US" sz="2000" dirty="0"/>
          </a:p>
        </p:txBody>
      </p:sp>
      <p:sp>
        <p:nvSpPr>
          <p:cNvPr id="26630" name="Text Box 35"/>
          <p:cNvSpPr txBox="1">
            <a:spLocks noChangeArrowheads="1"/>
          </p:cNvSpPr>
          <p:nvPr/>
        </p:nvSpPr>
        <p:spPr bwMode="auto">
          <a:xfrm>
            <a:off x="5549900" y="2895600"/>
            <a:ext cx="1447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col2/name</a:t>
            </a:r>
            <a:endParaRPr lang="en-US" sz="2000" dirty="0"/>
          </a:p>
        </p:txBody>
      </p:sp>
      <p:sp>
        <p:nvSpPr>
          <p:cNvPr id="26636" name="Text Box 82"/>
          <p:cNvSpPr txBox="1">
            <a:spLocks noChangeArrowheads="1"/>
          </p:cNvSpPr>
          <p:nvPr/>
        </p:nvSpPr>
        <p:spPr bwMode="auto">
          <a:xfrm>
            <a:off x="5410200" y="2438400"/>
            <a:ext cx="2057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/>
              <a:t>table1/emp</a:t>
            </a:r>
            <a:endParaRPr lang="en-US" sz="2000" b="1" dirty="0"/>
          </a:p>
        </p:txBody>
      </p:sp>
      <p:sp>
        <p:nvSpPr>
          <p:cNvPr id="31828" name="Text Box 84"/>
          <p:cNvSpPr txBox="1">
            <a:spLocks noChangeArrowheads="1"/>
          </p:cNvSpPr>
          <p:nvPr/>
        </p:nvSpPr>
        <p:spPr bwMode="auto">
          <a:xfrm>
            <a:off x="76200" y="1873250"/>
            <a:ext cx="3124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latin typeface="Arial"/>
                <a:ea typeface="Arial Unicode MS" pitchFamily="34" charset="-128"/>
                <a:cs typeface="Arial"/>
              </a:rPr>
              <a:t>SELECT * FROM </a:t>
            </a:r>
            <a:r>
              <a:rPr lang="en-US" sz="2000" dirty="0" err="1" smtClean="0">
                <a:latin typeface="Arial"/>
                <a:ea typeface="Arial Unicode MS" pitchFamily="34" charset="-128"/>
                <a:cs typeface="Arial"/>
              </a:rPr>
              <a:t>emp</a:t>
            </a:r>
            <a:r>
              <a:rPr lang="en-US" sz="2000" dirty="0" smtClean="0">
                <a:latin typeface="Arial"/>
                <a:ea typeface="Arial Unicode MS" pitchFamily="34" charset="-128"/>
                <a:cs typeface="Arial"/>
              </a:rPr>
              <a:t> WHERE salary = 100</a:t>
            </a:r>
            <a:endParaRPr lang="en-US" sz="2000" dirty="0">
              <a:latin typeface="Arial"/>
              <a:ea typeface="Arial Unicode MS" pitchFamily="34" charset="-128"/>
              <a:cs typeface="Arial"/>
            </a:endParaRPr>
          </a:p>
        </p:txBody>
      </p:sp>
      <p:pic>
        <p:nvPicPr>
          <p:cNvPr id="31882" name="Picture 138" descr="tic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95768" y="3756581"/>
            <a:ext cx="685800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31883" name="Picture 139" descr="tic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48006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" name="Rounded Rectangle 114"/>
          <p:cNvSpPr/>
          <p:nvPr/>
        </p:nvSpPr>
        <p:spPr>
          <a:xfrm>
            <a:off x="4495800" y="34290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7" name="Straight Connector 116"/>
          <p:cNvCxnSpPr/>
          <p:nvPr/>
        </p:nvCxnSpPr>
        <p:spPr>
          <a:xfrm>
            <a:off x="4495800" y="3276600"/>
            <a:ext cx="3553968" cy="641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rot="5400000">
            <a:off x="4344194" y="4190206"/>
            <a:ext cx="2438400" cy="1588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rot="5400000">
            <a:off x="5561806" y="4190206"/>
            <a:ext cx="2438400" cy="1588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Rounded Rectangle 120"/>
          <p:cNvSpPr/>
          <p:nvPr/>
        </p:nvSpPr>
        <p:spPr>
          <a:xfrm>
            <a:off x="5715000" y="34290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ounded Rectangle 122"/>
          <p:cNvSpPr/>
          <p:nvPr/>
        </p:nvSpPr>
        <p:spPr>
          <a:xfrm>
            <a:off x="6858000" y="34290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ounded Rectangle 125"/>
          <p:cNvSpPr/>
          <p:nvPr/>
        </p:nvSpPr>
        <p:spPr>
          <a:xfrm>
            <a:off x="4495800" y="39624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ounded Rectangle 127"/>
          <p:cNvSpPr/>
          <p:nvPr/>
        </p:nvSpPr>
        <p:spPr>
          <a:xfrm>
            <a:off x="5715000" y="39624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ounded Rectangle 128"/>
          <p:cNvSpPr/>
          <p:nvPr/>
        </p:nvSpPr>
        <p:spPr>
          <a:xfrm>
            <a:off x="6858000" y="39624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ounded Rectangle 129"/>
          <p:cNvSpPr/>
          <p:nvPr/>
        </p:nvSpPr>
        <p:spPr>
          <a:xfrm>
            <a:off x="4495800" y="44958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ounded Rectangle 131"/>
          <p:cNvSpPr/>
          <p:nvPr/>
        </p:nvSpPr>
        <p:spPr>
          <a:xfrm>
            <a:off x="5715000" y="44958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ounded Rectangle 132"/>
          <p:cNvSpPr/>
          <p:nvPr/>
        </p:nvSpPr>
        <p:spPr>
          <a:xfrm>
            <a:off x="6858000" y="44958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ounded Rectangle 133"/>
          <p:cNvSpPr/>
          <p:nvPr/>
        </p:nvSpPr>
        <p:spPr>
          <a:xfrm>
            <a:off x="4495800" y="50292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ounded Rectangle 135"/>
          <p:cNvSpPr/>
          <p:nvPr/>
        </p:nvSpPr>
        <p:spPr>
          <a:xfrm>
            <a:off x="5715000" y="50292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ounded Rectangle 136"/>
          <p:cNvSpPr/>
          <p:nvPr/>
        </p:nvSpPr>
        <p:spPr>
          <a:xfrm>
            <a:off x="6858000" y="50292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77" name="Rectangle 133"/>
          <p:cNvSpPr>
            <a:spLocks noChangeArrowheads="1"/>
          </p:cNvSpPr>
          <p:nvPr/>
        </p:nvSpPr>
        <p:spPr bwMode="auto">
          <a:xfrm>
            <a:off x="6934200" y="3429000"/>
            <a:ext cx="8382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78" name="Text Box 134"/>
          <p:cNvSpPr txBox="1">
            <a:spLocks noChangeArrowheads="1"/>
          </p:cNvSpPr>
          <p:nvPr/>
        </p:nvSpPr>
        <p:spPr bwMode="auto">
          <a:xfrm>
            <a:off x="6934200" y="33909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Garamond" pitchFamily="18" charset="0"/>
              </a:rPr>
              <a:t>x934bc1</a:t>
            </a:r>
          </a:p>
        </p:txBody>
      </p:sp>
      <p:sp>
        <p:nvSpPr>
          <p:cNvPr id="31862" name="Rectangle 118"/>
          <p:cNvSpPr>
            <a:spLocks noChangeArrowheads="1"/>
          </p:cNvSpPr>
          <p:nvPr/>
        </p:nvSpPr>
        <p:spPr bwMode="auto">
          <a:xfrm>
            <a:off x="6934200" y="3962400"/>
            <a:ext cx="8382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63" name="Text Box 119"/>
          <p:cNvSpPr txBox="1">
            <a:spLocks noChangeArrowheads="1"/>
          </p:cNvSpPr>
          <p:nvPr/>
        </p:nvSpPr>
        <p:spPr bwMode="auto">
          <a:xfrm>
            <a:off x="6934200" y="38862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Garamond" pitchFamily="18" charset="0"/>
              </a:rPr>
              <a:t>x5a8c34</a:t>
            </a:r>
          </a:p>
        </p:txBody>
      </p:sp>
      <p:sp>
        <p:nvSpPr>
          <p:cNvPr id="31867" name="Rectangle 123"/>
          <p:cNvSpPr>
            <a:spLocks noChangeArrowheads="1"/>
          </p:cNvSpPr>
          <p:nvPr/>
        </p:nvSpPr>
        <p:spPr bwMode="auto">
          <a:xfrm>
            <a:off x="6934200" y="5029200"/>
            <a:ext cx="8382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68" name="Text Box 124"/>
          <p:cNvSpPr txBox="1">
            <a:spLocks noChangeArrowheads="1"/>
          </p:cNvSpPr>
          <p:nvPr/>
        </p:nvSpPr>
        <p:spPr bwMode="auto">
          <a:xfrm>
            <a:off x="6934200" y="4967288"/>
            <a:ext cx="914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Garamond" pitchFamily="18" charset="0"/>
              </a:rPr>
              <a:t>x5a8c34</a:t>
            </a:r>
          </a:p>
        </p:txBody>
      </p:sp>
      <p:sp>
        <p:nvSpPr>
          <p:cNvPr id="31872" name="Rectangle 128"/>
          <p:cNvSpPr>
            <a:spLocks noChangeArrowheads="1"/>
          </p:cNvSpPr>
          <p:nvPr/>
        </p:nvSpPr>
        <p:spPr bwMode="auto">
          <a:xfrm>
            <a:off x="6934200" y="4495800"/>
            <a:ext cx="8382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73" name="Text Box 129"/>
          <p:cNvSpPr txBox="1">
            <a:spLocks noChangeArrowheads="1"/>
          </p:cNvSpPr>
          <p:nvPr/>
        </p:nvSpPr>
        <p:spPr bwMode="auto">
          <a:xfrm>
            <a:off x="6934200" y="44196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Garamond" pitchFamily="18" charset="0"/>
              </a:rPr>
              <a:t>x84a21c</a:t>
            </a:r>
          </a:p>
        </p:txBody>
      </p:sp>
      <p:sp>
        <p:nvSpPr>
          <p:cNvPr id="211" name="Text Box 84"/>
          <p:cNvSpPr txBox="1">
            <a:spLocks noChangeArrowheads="1"/>
          </p:cNvSpPr>
          <p:nvPr/>
        </p:nvSpPr>
        <p:spPr bwMode="auto">
          <a:xfrm>
            <a:off x="1473200" y="2959100"/>
            <a:ext cx="3124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latin typeface="Arial"/>
                <a:ea typeface="Arial Unicode MS" pitchFamily="34" charset="-128"/>
                <a:cs typeface="Arial"/>
              </a:rPr>
              <a:t>SELECT * FROM table1 WHERE col3 = x5a8c34</a:t>
            </a:r>
            <a:endParaRPr lang="en-US" sz="2000" dirty="0">
              <a:latin typeface="Arial"/>
              <a:ea typeface="Arial Unicode MS" pitchFamily="34" charset="-128"/>
              <a:cs typeface="Arial"/>
            </a:endParaRPr>
          </a:p>
        </p:txBody>
      </p:sp>
      <p:cxnSp>
        <p:nvCxnSpPr>
          <p:cNvPr id="216" name="Straight Arrow Connector 215"/>
          <p:cNvCxnSpPr/>
          <p:nvPr/>
        </p:nvCxnSpPr>
        <p:spPr>
          <a:xfrm rot="5400000">
            <a:off x="673894" y="2856706"/>
            <a:ext cx="533400" cy="158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4" name="Group 103"/>
          <p:cNvGrpSpPr/>
          <p:nvPr/>
        </p:nvGrpSpPr>
        <p:grpSpPr>
          <a:xfrm>
            <a:off x="711200" y="4762500"/>
            <a:ext cx="3581400" cy="990600"/>
            <a:chOff x="304800" y="3962400"/>
            <a:chExt cx="3581400" cy="990600"/>
          </a:xfrm>
        </p:grpSpPr>
        <p:sp>
          <p:nvSpPr>
            <p:cNvPr id="158" name="Rounded Rectangle 157"/>
            <p:cNvSpPr/>
            <p:nvPr/>
          </p:nvSpPr>
          <p:spPr>
            <a:xfrm>
              <a:off x="2819400" y="4038600"/>
              <a:ext cx="990600" cy="38100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Text Box 193"/>
            <p:cNvSpPr txBox="1">
              <a:spLocks noChangeArrowheads="1"/>
            </p:cNvSpPr>
            <p:nvPr/>
          </p:nvSpPr>
          <p:spPr bwMode="auto">
            <a:xfrm>
              <a:off x="3158067" y="3962400"/>
              <a:ext cx="42333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 dirty="0">
                  <a:solidFill>
                    <a:schemeClr val="accent2"/>
                  </a:solidFill>
                </a:rPr>
                <a:t>?</a:t>
              </a:r>
            </a:p>
          </p:txBody>
        </p:sp>
        <p:sp>
          <p:nvSpPr>
            <p:cNvPr id="160" name="Rounded Rectangle 159"/>
            <p:cNvSpPr/>
            <p:nvPr/>
          </p:nvSpPr>
          <p:spPr>
            <a:xfrm>
              <a:off x="2819400" y="4572000"/>
              <a:ext cx="990600" cy="38100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884" name="Line 140"/>
            <p:cNvSpPr>
              <a:spLocks noChangeShapeType="1"/>
            </p:cNvSpPr>
            <p:nvPr/>
          </p:nvSpPr>
          <p:spPr bwMode="auto">
            <a:xfrm>
              <a:off x="304800" y="4495800"/>
              <a:ext cx="3581400" cy="0"/>
            </a:xfrm>
            <a:prstGeom prst="line">
              <a:avLst/>
            </a:prstGeom>
            <a:ln>
              <a:headEnd type="triangle" w="lg" len="lg"/>
              <a:tailEnd type="none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1944" name="Rectangle 200"/>
            <p:cNvSpPr>
              <a:spLocks noChangeArrowheads="1"/>
            </p:cNvSpPr>
            <p:nvPr/>
          </p:nvSpPr>
          <p:spPr bwMode="auto">
            <a:xfrm>
              <a:off x="2895600" y="4038600"/>
              <a:ext cx="838200" cy="304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65" name="Text Box 221"/>
            <p:cNvSpPr txBox="1">
              <a:spLocks noChangeArrowheads="1"/>
            </p:cNvSpPr>
            <p:nvPr/>
          </p:nvSpPr>
          <p:spPr bwMode="auto">
            <a:xfrm>
              <a:off x="2895600" y="3962400"/>
              <a:ext cx="91440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latin typeface="Garamond" pitchFamily="18" charset="0"/>
                </a:rPr>
                <a:t>x5a8c34</a:t>
              </a:r>
            </a:p>
          </p:txBody>
        </p:sp>
        <p:sp>
          <p:nvSpPr>
            <p:cNvPr id="31964" name="Rectangle 220"/>
            <p:cNvSpPr>
              <a:spLocks noChangeArrowheads="1"/>
            </p:cNvSpPr>
            <p:nvPr/>
          </p:nvSpPr>
          <p:spPr bwMode="auto">
            <a:xfrm>
              <a:off x="2895600" y="4572000"/>
              <a:ext cx="838200" cy="304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" name="Rounded Rectangle 149"/>
            <p:cNvSpPr/>
            <p:nvPr/>
          </p:nvSpPr>
          <p:spPr>
            <a:xfrm>
              <a:off x="533400" y="4038600"/>
              <a:ext cx="990600" cy="38100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Rounded Rectangle 150"/>
            <p:cNvSpPr/>
            <p:nvPr/>
          </p:nvSpPr>
          <p:spPr>
            <a:xfrm>
              <a:off x="1676400" y="4038600"/>
              <a:ext cx="990600" cy="38100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Rounded Rectangle 153"/>
            <p:cNvSpPr/>
            <p:nvPr/>
          </p:nvSpPr>
          <p:spPr>
            <a:xfrm>
              <a:off x="533400" y="4572000"/>
              <a:ext cx="990600" cy="38100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Rounded Rectangle 154"/>
            <p:cNvSpPr/>
            <p:nvPr/>
          </p:nvSpPr>
          <p:spPr>
            <a:xfrm>
              <a:off x="1676400" y="4572000"/>
              <a:ext cx="990600" cy="38100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Text Box 193"/>
            <p:cNvSpPr txBox="1">
              <a:spLocks noChangeArrowheads="1"/>
            </p:cNvSpPr>
            <p:nvPr/>
          </p:nvSpPr>
          <p:spPr bwMode="auto">
            <a:xfrm>
              <a:off x="838200" y="4495800"/>
              <a:ext cx="42333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400" b="1" dirty="0">
                <a:solidFill>
                  <a:schemeClr val="accent2"/>
                </a:solidFill>
              </a:endParaRPr>
            </a:p>
          </p:txBody>
        </p:sp>
        <p:sp>
          <p:nvSpPr>
            <p:cNvPr id="31945" name="Text Box 201"/>
            <p:cNvSpPr txBox="1">
              <a:spLocks noChangeArrowheads="1"/>
            </p:cNvSpPr>
            <p:nvPr/>
          </p:nvSpPr>
          <p:spPr bwMode="auto">
            <a:xfrm>
              <a:off x="2895600" y="4495800"/>
              <a:ext cx="9144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latin typeface="Garamond" pitchFamily="18" charset="0"/>
                </a:rPr>
                <a:t>x5a8c34</a:t>
              </a:r>
            </a:p>
          </p:txBody>
        </p:sp>
        <p:sp>
          <p:nvSpPr>
            <p:cNvPr id="177" name="Text Box 193"/>
            <p:cNvSpPr txBox="1">
              <a:spLocks noChangeArrowheads="1"/>
            </p:cNvSpPr>
            <p:nvPr/>
          </p:nvSpPr>
          <p:spPr bwMode="auto">
            <a:xfrm>
              <a:off x="3158067" y="3962400"/>
              <a:ext cx="42333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 dirty="0">
                  <a:solidFill>
                    <a:schemeClr val="accent2"/>
                  </a:solidFill>
                </a:rPr>
                <a:t>?</a:t>
              </a:r>
            </a:p>
          </p:txBody>
        </p:sp>
        <p:sp>
          <p:nvSpPr>
            <p:cNvPr id="180" name="Rectangle 200"/>
            <p:cNvSpPr>
              <a:spLocks noChangeArrowheads="1"/>
            </p:cNvSpPr>
            <p:nvPr/>
          </p:nvSpPr>
          <p:spPr bwMode="auto">
            <a:xfrm>
              <a:off x="2895600" y="4038600"/>
              <a:ext cx="838200" cy="304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" name="Text Box 221"/>
            <p:cNvSpPr txBox="1">
              <a:spLocks noChangeArrowheads="1"/>
            </p:cNvSpPr>
            <p:nvPr/>
          </p:nvSpPr>
          <p:spPr bwMode="auto">
            <a:xfrm>
              <a:off x="2889504" y="3968496"/>
              <a:ext cx="91440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latin typeface="Garamond" pitchFamily="18" charset="0"/>
                </a:rPr>
                <a:t>x5a8c34</a:t>
              </a:r>
            </a:p>
          </p:txBody>
        </p:sp>
        <p:sp>
          <p:nvSpPr>
            <p:cNvPr id="182" name="Rectangle 220"/>
            <p:cNvSpPr>
              <a:spLocks noChangeArrowheads="1"/>
            </p:cNvSpPr>
            <p:nvPr/>
          </p:nvSpPr>
          <p:spPr bwMode="auto">
            <a:xfrm>
              <a:off x="2895600" y="4572000"/>
              <a:ext cx="838200" cy="304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" name="Text Box 193"/>
            <p:cNvSpPr txBox="1">
              <a:spLocks noChangeArrowheads="1"/>
            </p:cNvSpPr>
            <p:nvPr/>
          </p:nvSpPr>
          <p:spPr bwMode="auto">
            <a:xfrm>
              <a:off x="2015067" y="3962400"/>
              <a:ext cx="42333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400" b="1" dirty="0">
                <a:solidFill>
                  <a:schemeClr val="accent2"/>
                </a:solidFill>
              </a:endParaRPr>
            </a:p>
          </p:txBody>
        </p:sp>
        <p:sp>
          <p:nvSpPr>
            <p:cNvPr id="189" name="Text Box 193"/>
            <p:cNvSpPr txBox="1">
              <a:spLocks noChangeArrowheads="1"/>
            </p:cNvSpPr>
            <p:nvPr/>
          </p:nvSpPr>
          <p:spPr bwMode="auto">
            <a:xfrm>
              <a:off x="838200" y="4495800"/>
              <a:ext cx="42333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400" b="1" dirty="0">
                <a:solidFill>
                  <a:schemeClr val="accent2"/>
                </a:solidFill>
              </a:endParaRPr>
            </a:p>
          </p:txBody>
        </p:sp>
        <p:sp>
          <p:nvSpPr>
            <p:cNvPr id="190" name="Text Box 193"/>
            <p:cNvSpPr txBox="1">
              <a:spLocks noChangeArrowheads="1"/>
            </p:cNvSpPr>
            <p:nvPr/>
          </p:nvSpPr>
          <p:spPr bwMode="auto">
            <a:xfrm>
              <a:off x="2015067" y="4495800"/>
              <a:ext cx="42333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2400" b="1" dirty="0">
                <a:solidFill>
                  <a:schemeClr val="accent2"/>
                </a:solidFill>
              </a:endParaRPr>
            </a:p>
          </p:txBody>
        </p:sp>
        <p:sp>
          <p:nvSpPr>
            <p:cNvPr id="191" name="Text Box 201"/>
            <p:cNvSpPr txBox="1">
              <a:spLocks noChangeArrowheads="1"/>
            </p:cNvSpPr>
            <p:nvPr/>
          </p:nvSpPr>
          <p:spPr bwMode="auto">
            <a:xfrm>
              <a:off x="2889504" y="4507992"/>
              <a:ext cx="9144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latin typeface="Garamond" pitchFamily="18" charset="0"/>
                </a:rPr>
                <a:t>x5a8c34</a:t>
              </a:r>
            </a:p>
          </p:txBody>
        </p:sp>
      </p:grpSp>
      <p:sp>
        <p:nvSpPr>
          <p:cNvPr id="201" name="Text Box 193"/>
          <p:cNvSpPr txBox="1">
            <a:spLocks noChangeArrowheads="1"/>
          </p:cNvSpPr>
          <p:nvPr/>
        </p:nvSpPr>
        <p:spPr bwMode="auto">
          <a:xfrm>
            <a:off x="1244600" y="5829300"/>
            <a:ext cx="42333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202" name="Text Box 193"/>
          <p:cNvSpPr txBox="1">
            <a:spLocks noChangeArrowheads="1"/>
          </p:cNvSpPr>
          <p:nvPr/>
        </p:nvSpPr>
        <p:spPr bwMode="auto">
          <a:xfrm>
            <a:off x="2421467" y="5829300"/>
            <a:ext cx="42333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6843268" y="3410204"/>
            <a:ext cx="12954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x4be219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6843268" y="3948113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x95c623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6855968" y="4467781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x2ea887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6830568" y="50292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x17cea7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218" name="Straight Arrow Connector 217"/>
          <p:cNvCxnSpPr/>
          <p:nvPr/>
        </p:nvCxnSpPr>
        <p:spPr>
          <a:xfrm>
            <a:off x="1447800" y="3670300"/>
            <a:ext cx="2971800" cy="158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631" name="Text Box 36"/>
          <p:cNvSpPr txBox="1">
            <a:spLocks noChangeArrowheads="1"/>
          </p:cNvSpPr>
          <p:nvPr/>
        </p:nvSpPr>
        <p:spPr bwMode="auto">
          <a:xfrm>
            <a:off x="6781800" y="2895600"/>
            <a:ext cx="1676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col3/salary</a:t>
            </a:r>
            <a:endParaRPr lang="en-US" sz="2000" dirty="0"/>
          </a:p>
        </p:txBody>
      </p:sp>
      <p:cxnSp>
        <p:nvCxnSpPr>
          <p:cNvPr id="100" name="Straight Arrow Connector 99"/>
          <p:cNvCxnSpPr/>
          <p:nvPr/>
        </p:nvCxnSpPr>
        <p:spPr>
          <a:xfrm>
            <a:off x="961223" y="1466336"/>
            <a:ext cx="0" cy="438664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8534400" y="342900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60</a:t>
            </a:r>
            <a:endParaRPr lang="en-US" dirty="0"/>
          </a:p>
        </p:txBody>
      </p:sp>
      <p:sp>
        <p:nvSpPr>
          <p:cNvPr id="107" name="TextBox 106"/>
          <p:cNvSpPr txBox="1"/>
          <p:nvPr/>
        </p:nvSpPr>
        <p:spPr>
          <a:xfrm>
            <a:off x="8458200" y="3944112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108" name="TextBox 107"/>
          <p:cNvSpPr txBox="1"/>
          <p:nvPr/>
        </p:nvSpPr>
        <p:spPr>
          <a:xfrm>
            <a:off x="8458200" y="45074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800</a:t>
            </a:r>
            <a:endParaRPr lang="en-US" dirty="0"/>
          </a:p>
        </p:txBody>
      </p:sp>
      <p:sp>
        <p:nvSpPr>
          <p:cNvPr id="109" name="TextBox 108"/>
          <p:cNvSpPr txBox="1"/>
          <p:nvPr/>
        </p:nvSpPr>
        <p:spPr>
          <a:xfrm>
            <a:off x="8458200" y="50408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110" name="Left Brace 109"/>
          <p:cNvSpPr/>
          <p:nvPr/>
        </p:nvSpPr>
        <p:spPr>
          <a:xfrm>
            <a:off x="8305800" y="3352800"/>
            <a:ext cx="304800" cy="2057400"/>
          </a:xfrm>
          <a:prstGeom prst="leftBrace">
            <a:avLst/>
          </a:prstGeom>
          <a:ln>
            <a:solidFill>
              <a:srgbClr val="46464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TextBox 113"/>
          <p:cNvSpPr txBox="1"/>
          <p:nvPr/>
        </p:nvSpPr>
        <p:spPr>
          <a:xfrm>
            <a:off x="5715000" y="1143000"/>
            <a:ext cx="3429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>
                <a:solidFill>
                  <a:srgbClr val="C00000"/>
                </a:solidFill>
              </a:rPr>
              <a:t>Randomized encryption (RND)</a:t>
            </a:r>
            <a:endParaRPr lang="en-US" sz="2600" dirty="0">
              <a:solidFill>
                <a:srgbClr val="C00000"/>
              </a:solidFill>
            </a:endParaRPr>
          </a:p>
        </p:txBody>
      </p:sp>
      <p:cxnSp>
        <p:nvCxnSpPr>
          <p:cNvPr id="118" name="Straight Arrow Connector 117"/>
          <p:cNvCxnSpPr/>
          <p:nvPr/>
        </p:nvCxnSpPr>
        <p:spPr>
          <a:xfrm rot="5400000">
            <a:off x="7009606" y="2438400"/>
            <a:ext cx="762000" cy="1588"/>
          </a:xfrm>
          <a:prstGeom prst="straightConnector1">
            <a:avLst/>
          </a:prstGeom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8" name="TextBox 137"/>
          <p:cNvSpPr txBox="1"/>
          <p:nvPr/>
        </p:nvSpPr>
        <p:spPr>
          <a:xfrm>
            <a:off x="5981700" y="1143000"/>
            <a:ext cx="2971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6"/>
                </a:solidFill>
              </a:rPr>
              <a:t>Deterministic encryption (DET)</a:t>
            </a:r>
            <a:endParaRPr lang="en-US" sz="2600" dirty="0">
              <a:solidFill>
                <a:schemeClr val="accent6"/>
              </a:solidFill>
            </a:endParaRPr>
          </a:p>
        </p:txBody>
      </p:sp>
      <p:sp>
        <p:nvSpPr>
          <p:cNvPr id="7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78" name="Rectangle 77"/>
          <p:cNvSpPr/>
          <p:nvPr/>
        </p:nvSpPr>
        <p:spPr>
          <a:xfrm>
            <a:off x="167473" y="941171"/>
            <a:ext cx="1612900" cy="525165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/>
          <p:cNvSpPr txBox="1"/>
          <p:nvPr/>
        </p:nvSpPr>
        <p:spPr>
          <a:xfrm>
            <a:off x="78572" y="941171"/>
            <a:ext cx="1796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Application</a:t>
            </a:r>
          </a:p>
        </p:txBody>
      </p:sp>
      <p:sp>
        <p:nvSpPr>
          <p:cNvPr id="84" name="Rectangle 83"/>
          <p:cNvSpPr/>
          <p:nvPr/>
        </p:nvSpPr>
        <p:spPr>
          <a:xfrm>
            <a:off x="344551" y="3121241"/>
            <a:ext cx="1092200" cy="1034822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/>
          <p:cNvSpPr txBox="1"/>
          <p:nvPr/>
        </p:nvSpPr>
        <p:spPr>
          <a:xfrm>
            <a:off x="214248" y="3108541"/>
            <a:ext cx="1349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Proxy</a:t>
            </a:r>
          </a:p>
        </p:txBody>
      </p:sp>
      <p:pic>
        <p:nvPicPr>
          <p:cNvPr id="86" name="Picture 8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 flipH="1">
            <a:off x="663705" y="3375080"/>
            <a:ext cx="471888" cy="901758"/>
          </a:xfrm>
          <a:prstGeom prst="rect">
            <a:avLst/>
          </a:prstGeom>
        </p:spPr>
      </p:pic>
      <p:sp>
        <p:nvSpPr>
          <p:cNvPr id="80" name="Oval 79"/>
          <p:cNvSpPr/>
          <p:nvPr/>
        </p:nvSpPr>
        <p:spPr>
          <a:xfrm>
            <a:off x="0" y="2171700"/>
            <a:ext cx="2971800" cy="419100"/>
          </a:xfrm>
          <a:prstGeom prst="ellipse">
            <a:avLst/>
          </a:prstGeom>
          <a:noFill/>
          <a:ln w="38100" cap="flat" cmpd="sng" algn="ctr">
            <a:solidFill>
              <a:srgbClr val="DA1F2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415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77" grpId="0" animBg="1"/>
      <p:bldP spid="31878" grpId="0"/>
      <p:bldP spid="31862" grpId="0" animBg="1"/>
      <p:bldP spid="31863" grpId="0"/>
      <p:bldP spid="31867" grpId="0" animBg="1"/>
      <p:bldP spid="31868" grpId="0"/>
      <p:bldP spid="31872" grpId="0" animBg="1"/>
      <p:bldP spid="31873" grpId="0"/>
      <p:bldP spid="211" grpId="0"/>
      <p:bldP spid="227" grpId="0"/>
      <p:bldP spid="228" grpId="0"/>
      <p:bldP spid="229" grpId="0"/>
      <p:bldP spid="230" grpId="0"/>
      <p:bldP spid="114" grpId="0"/>
      <p:bldP spid="1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 Box 34"/>
          <p:cNvSpPr txBox="1">
            <a:spLocks noChangeArrowheads="1"/>
          </p:cNvSpPr>
          <p:nvPr/>
        </p:nvSpPr>
        <p:spPr bwMode="auto">
          <a:xfrm>
            <a:off x="4432300" y="3200400"/>
            <a:ext cx="1219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col1/rank</a:t>
            </a:r>
            <a:endParaRPr lang="en-US" sz="2000" dirty="0"/>
          </a:p>
        </p:txBody>
      </p:sp>
      <p:sp>
        <p:nvSpPr>
          <p:cNvPr id="26630" name="Text Box 35"/>
          <p:cNvSpPr txBox="1">
            <a:spLocks noChangeArrowheads="1"/>
          </p:cNvSpPr>
          <p:nvPr/>
        </p:nvSpPr>
        <p:spPr bwMode="auto">
          <a:xfrm>
            <a:off x="5549900" y="3187700"/>
            <a:ext cx="1447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col2/name</a:t>
            </a:r>
            <a:endParaRPr lang="en-US" sz="2000" dirty="0"/>
          </a:p>
        </p:txBody>
      </p:sp>
      <p:sp>
        <p:nvSpPr>
          <p:cNvPr id="26636" name="Text Box 82"/>
          <p:cNvSpPr txBox="1">
            <a:spLocks noChangeArrowheads="1"/>
          </p:cNvSpPr>
          <p:nvPr/>
        </p:nvSpPr>
        <p:spPr bwMode="auto">
          <a:xfrm>
            <a:off x="5410200" y="2755900"/>
            <a:ext cx="2057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/>
              <a:t>table1 (</a:t>
            </a:r>
            <a:r>
              <a:rPr lang="en-US" sz="2000" b="1" dirty="0" err="1" smtClean="0"/>
              <a:t>emp</a:t>
            </a:r>
            <a:r>
              <a:rPr lang="en-US" sz="2000" b="1" dirty="0" smtClean="0"/>
              <a:t>)</a:t>
            </a:r>
            <a:endParaRPr lang="en-US" sz="2000" b="1" dirty="0"/>
          </a:p>
        </p:txBody>
      </p:sp>
      <p:sp>
        <p:nvSpPr>
          <p:cNvPr id="115" name="Rounded Rectangle 114"/>
          <p:cNvSpPr/>
          <p:nvPr/>
        </p:nvSpPr>
        <p:spPr>
          <a:xfrm>
            <a:off x="4495800" y="37465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7" name="Straight Connector 116"/>
          <p:cNvCxnSpPr/>
          <p:nvPr/>
        </p:nvCxnSpPr>
        <p:spPr>
          <a:xfrm flipV="1">
            <a:off x="4330700" y="3587810"/>
            <a:ext cx="3670300" cy="1795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rot="5400000">
            <a:off x="4344194" y="4507706"/>
            <a:ext cx="2438400" cy="1588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rot="5400000">
            <a:off x="5561806" y="4507706"/>
            <a:ext cx="2438400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Rounded Rectangle 120"/>
          <p:cNvSpPr/>
          <p:nvPr/>
        </p:nvSpPr>
        <p:spPr>
          <a:xfrm>
            <a:off x="5715000" y="37465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ounded Rectangle 122"/>
          <p:cNvSpPr/>
          <p:nvPr/>
        </p:nvSpPr>
        <p:spPr>
          <a:xfrm>
            <a:off x="6858000" y="37465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ounded Rectangle 125"/>
          <p:cNvSpPr/>
          <p:nvPr/>
        </p:nvSpPr>
        <p:spPr>
          <a:xfrm>
            <a:off x="4495800" y="42799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ounded Rectangle 127"/>
          <p:cNvSpPr/>
          <p:nvPr/>
        </p:nvSpPr>
        <p:spPr>
          <a:xfrm>
            <a:off x="5715000" y="42799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ounded Rectangle 128"/>
          <p:cNvSpPr/>
          <p:nvPr/>
        </p:nvSpPr>
        <p:spPr>
          <a:xfrm>
            <a:off x="6858000" y="42799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ounded Rectangle 129"/>
          <p:cNvSpPr/>
          <p:nvPr/>
        </p:nvSpPr>
        <p:spPr>
          <a:xfrm>
            <a:off x="4495800" y="48133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ounded Rectangle 131"/>
          <p:cNvSpPr/>
          <p:nvPr/>
        </p:nvSpPr>
        <p:spPr>
          <a:xfrm>
            <a:off x="5715000" y="48133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ounded Rectangle 132"/>
          <p:cNvSpPr/>
          <p:nvPr/>
        </p:nvSpPr>
        <p:spPr>
          <a:xfrm>
            <a:off x="6858000" y="48133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ounded Rectangle 133"/>
          <p:cNvSpPr/>
          <p:nvPr/>
        </p:nvSpPr>
        <p:spPr>
          <a:xfrm>
            <a:off x="4495800" y="53467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ounded Rectangle 135"/>
          <p:cNvSpPr/>
          <p:nvPr/>
        </p:nvSpPr>
        <p:spPr>
          <a:xfrm>
            <a:off x="5715000" y="53467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ounded Rectangle 136"/>
          <p:cNvSpPr/>
          <p:nvPr/>
        </p:nvSpPr>
        <p:spPr>
          <a:xfrm>
            <a:off x="6858000" y="53467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77" name="Rectangle 133"/>
          <p:cNvSpPr>
            <a:spLocks noChangeArrowheads="1"/>
          </p:cNvSpPr>
          <p:nvPr/>
        </p:nvSpPr>
        <p:spPr bwMode="auto">
          <a:xfrm>
            <a:off x="6934200" y="3746500"/>
            <a:ext cx="8382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78" name="Text Box 134"/>
          <p:cNvSpPr txBox="1">
            <a:spLocks noChangeArrowheads="1"/>
          </p:cNvSpPr>
          <p:nvPr/>
        </p:nvSpPr>
        <p:spPr bwMode="auto">
          <a:xfrm>
            <a:off x="6934200" y="36703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Garamond" pitchFamily="18" charset="0"/>
              </a:rPr>
              <a:t>x934bc1</a:t>
            </a:r>
          </a:p>
        </p:txBody>
      </p:sp>
      <p:sp>
        <p:nvSpPr>
          <p:cNvPr id="31862" name="Rectangle 118"/>
          <p:cNvSpPr>
            <a:spLocks noChangeArrowheads="1"/>
          </p:cNvSpPr>
          <p:nvPr/>
        </p:nvSpPr>
        <p:spPr bwMode="auto">
          <a:xfrm>
            <a:off x="6934200" y="4279900"/>
            <a:ext cx="8382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63" name="Text Box 119"/>
          <p:cNvSpPr txBox="1">
            <a:spLocks noChangeArrowheads="1"/>
          </p:cNvSpPr>
          <p:nvPr/>
        </p:nvSpPr>
        <p:spPr bwMode="auto">
          <a:xfrm>
            <a:off x="6934200" y="42037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Garamond" pitchFamily="18" charset="0"/>
              </a:rPr>
              <a:t>x5a8c34</a:t>
            </a:r>
          </a:p>
        </p:txBody>
      </p:sp>
      <p:sp>
        <p:nvSpPr>
          <p:cNvPr id="31867" name="Rectangle 123"/>
          <p:cNvSpPr>
            <a:spLocks noChangeArrowheads="1"/>
          </p:cNvSpPr>
          <p:nvPr/>
        </p:nvSpPr>
        <p:spPr bwMode="auto">
          <a:xfrm>
            <a:off x="6934200" y="5346700"/>
            <a:ext cx="8382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68" name="Text Box 124"/>
          <p:cNvSpPr txBox="1">
            <a:spLocks noChangeArrowheads="1"/>
          </p:cNvSpPr>
          <p:nvPr/>
        </p:nvSpPr>
        <p:spPr bwMode="auto">
          <a:xfrm>
            <a:off x="6934200" y="5284788"/>
            <a:ext cx="914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Garamond" pitchFamily="18" charset="0"/>
              </a:rPr>
              <a:t>x5a8c34</a:t>
            </a:r>
          </a:p>
        </p:txBody>
      </p:sp>
      <p:sp>
        <p:nvSpPr>
          <p:cNvPr id="31872" name="Rectangle 128"/>
          <p:cNvSpPr>
            <a:spLocks noChangeArrowheads="1"/>
          </p:cNvSpPr>
          <p:nvPr/>
        </p:nvSpPr>
        <p:spPr bwMode="auto">
          <a:xfrm>
            <a:off x="6934200" y="4813300"/>
            <a:ext cx="8382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873" name="Text Box 129"/>
          <p:cNvSpPr txBox="1">
            <a:spLocks noChangeArrowheads="1"/>
          </p:cNvSpPr>
          <p:nvPr/>
        </p:nvSpPr>
        <p:spPr bwMode="auto">
          <a:xfrm>
            <a:off x="6934200" y="47371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Garamond" pitchFamily="18" charset="0"/>
              </a:rPr>
              <a:t>x84a21c</a:t>
            </a:r>
          </a:p>
        </p:txBody>
      </p:sp>
      <p:grpSp>
        <p:nvGrpSpPr>
          <p:cNvPr id="3" name="Group 126"/>
          <p:cNvGrpSpPr/>
          <p:nvPr/>
        </p:nvGrpSpPr>
        <p:grpSpPr>
          <a:xfrm>
            <a:off x="6903720" y="5289296"/>
            <a:ext cx="1097280" cy="369332"/>
            <a:chOff x="6675120" y="5428996"/>
            <a:chExt cx="1097280" cy="369332"/>
          </a:xfrm>
        </p:grpSpPr>
        <p:sp>
          <p:nvSpPr>
            <p:cNvPr id="165" name="Rectangle 123"/>
            <p:cNvSpPr>
              <a:spLocks noChangeArrowheads="1"/>
            </p:cNvSpPr>
            <p:nvPr/>
          </p:nvSpPr>
          <p:spPr bwMode="auto">
            <a:xfrm>
              <a:off x="6705600" y="5486400"/>
              <a:ext cx="838200" cy="3048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" name="Text Box 124"/>
            <p:cNvSpPr txBox="1">
              <a:spLocks noChangeArrowheads="1"/>
            </p:cNvSpPr>
            <p:nvPr/>
          </p:nvSpPr>
          <p:spPr bwMode="auto">
            <a:xfrm>
              <a:off x="6675120" y="5428996"/>
              <a:ext cx="109728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 smtClean="0">
                  <a:latin typeface="Garamond" pitchFamily="18" charset="0"/>
                </a:rPr>
                <a:t>x578b34</a:t>
              </a:r>
              <a:endParaRPr lang="en-US" dirty="0">
                <a:latin typeface="Garamond" pitchFamily="18" charset="0"/>
              </a:endParaRPr>
            </a:p>
          </p:txBody>
        </p:sp>
      </p:grpSp>
      <p:grpSp>
        <p:nvGrpSpPr>
          <p:cNvPr id="4" name="Group 123"/>
          <p:cNvGrpSpPr/>
          <p:nvPr/>
        </p:nvGrpSpPr>
        <p:grpSpPr>
          <a:xfrm>
            <a:off x="6908800" y="4215892"/>
            <a:ext cx="1016000" cy="369332"/>
            <a:chOff x="6756400" y="5346192"/>
            <a:chExt cx="1016000" cy="369332"/>
          </a:xfrm>
        </p:grpSpPr>
        <p:sp>
          <p:nvSpPr>
            <p:cNvPr id="168" name="Rectangle 123"/>
            <p:cNvSpPr>
              <a:spLocks noChangeArrowheads="1"/>
            </p:cNvSpPr>
            <p:nvPr/>
          </p:nvSpPr>
          <p:spPr bwMode="auto">
            <a:xfrm>
              <a:off x="6781800" y="5410200"/>
              <a:ext cx="838200" cy="3048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" name="Text Box 124"/>
            <p:cNvSpPr txBox="1">
              <a:spLocks noChangeArrowheads="1"/>
            </p:cNvSpPr>
            <p:nvPr/>
          </p:nvSpPr>
          <p:spPr bwMode="auto">
            <a:xfrm>
              <a:off x="6756400" y="5346192"/>
              <a:ext cx="1016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 smtClean="0">
                  <a:latin typeface="Garamond" pitchFamily="18" charset="0"/>
                </a:rPr>
                <a:t>x638e54</a:t>
              </a:r>
              <a:endParaRPr lang="en-US" dirty="0">
                <a:latin typeface="Garamond" pitchFamily="18" charset="0"/>
              </a:endParaRPr>
            </a:p>
          </p:txBody>
        </p:sp>
      </p:grpSp>
      <p:grpSp>
        <p:nvGrpSpPr>
          <p:cNvPr id="5" name="Group 134"/>
          <p:cNvGrpSpPr/>
          <p:nvPr/>
        </p:nvGrpSpPr>
        <p:grpSpPr>
          <a:xfrm>
            <a:off x="6896100" y="4746244"/>
            <a:ext cx="1066800" cy="369332"/>
            <a:chOff x="8039100" y="6488668"/>
            <a:chExt cx="1066800" cy="369332"/>
          </a:xfrm>
        </p:grpSpPr>
        <p:sp>
          <p:nvSpPr>
            <p:cNvPr id="172" name="Rectangle 123"/>
            <p:cNvSpPr>
              <a:spLocks noChangeArrowheads="1"/>
            </p:cNvSpPr>
            <p:nvPr/>
          </p:nvSpPr>
          <p:spPr bwMode="auto">
            <a:xfrm>
              <a:off x="8077200" y="6553200"/>
              <a:ext cx="838200" cy="3048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" name="Text Box 124"/>
            <p:cNvSpPr txBox="1">
              <a:spLocks noChangeArrowheads="1"/>
            </p:cNvSpPr>
            <p:nvPr/>
          </p:nvSpPr>
          <p:spPr bwMode="auto">
            <a:xfrm>
              <a:off x="8039100" y="6488668"/>
              <a:ext cx="10668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 smtClean="0">
                  <a:latin typeface="Garamond" pitchFamily="18" charset="0"/>
                </a:rPr>
                <a:t>x122eb4</a:t>
              </a:r>
              <a:endParaRPr lang="en-US" dirty="0">
                <a:latin typeface="Garamond" pitchFamily="18" charset="0"/>
              </a:endParaRPr>
            </a:p>
          </p:txBody>
        </p:sp>
      </p:grpSp>
      <p:grpSp>
        <p:nvGrpSpPr>
          <p:cNvPr id="6" name="Group 130"/>
          <p:cNvGrpSpPr/>
          <p:nvPr/>
        </p:nvGrpSpPr>
        <p:grpSpPr>
          <a:xfrm>
            <a:off x="6896100" y="3685520"/>
            <a:ext cx="1028700" cy="369332"/>
            <a:chOff x="8191500" y="5577820"/>
            <a:chExt cx="1028700" cy="369332"/>
          </a:xfrm>
        </p:grpSpPr>
        <p:sp>
          <p:nvSpPr>
            <p:cNvPr id="170" name="Rectangle 123"/>
            <p:cNvSpPr>
              <a:spLocks noChangeArrowheads="1"/>
            </p:cNvSpPr>
            <p:nvPr/>
          </p:nvSpPr>
          <p:spPr bwMode="auto">
            <a:xfrm>
              <a:off x="8229600" y="5638800"/>
              <a:ext cx="838200" cy="3048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solidFill>
                  <a:srgbClr val="DEF5FA"/>
                </a:solidFill>
              </a:endParaRPr>
            </a:p>
          </p:txBody>
        </p:sp>
        <p:sp>
          <p:nvSpPr>
            <p:cNvPr id="174" name="Text Box 124"/>
            <p:cNvSpPr txBox="1">
              <a:spLocks noChangeArrowheads="1"/>
            </p:cNvSpPr>
            <p:nvPr/>
          </p:nvSpPr>
          <p:spPr bwMode="auto">
            <a:xfrm>
              <a:off x="8191500" y="5577820"/>
              <a:ext cx="10287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 smtClean="0">
                  <a:latin typeface="Garamond" pitchFamily="18" charset="0"/>
                </a:rPr>
                <a:t>x9eab81</a:t>
              </a:r>
              <a:endParaRPr lang="en-US" dirty="0">
                <a:latin typeface="Garamond" pitchFamily="18" charset="0"/>
              </a:endParaRPr>
            </a:p>
          </p:txBody>
        </p:sp>
      </p:grpSp>
      <p:sp>
        <p:nvSpPr>
          <p:cNvPr id="211" name="Text Box 84"/>
          <p:cNvSpPr txBox="1">
            <a:spLocks noChangeArrowheads="1"/>
          </p:cNvSpPr>
          <p:nvPr/>
        </p:nvSpPr>
        <p:spPr bwMode="auto">
          <a:xfrm>
            <a:off x="1511300" y="3136900"/>
            <a:ext cx="31623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latin typeface="Arial"/>
                <a:ea typeface="Arial Unicode MS" pitchFamily="34" charset="-128"/>
                <a:cs typeface="Arial"/>
              </a:rPr>
              <a:t>SELECT </a:t>
            </a:r>
            <a:r>
              <a:rPr lang="en-US" sz="2000" dirty="0" err="1" smtClean="0">
                <a:latin typeface="Arial"/>
                <a:ea typeface="Arial Unicode MS" pitchFamily="34" charset="-128"/>
                <a:cs typeface="Arial"/>
              </a:rPr>
              <a:t>cdb_sum</a:t>
            </a:r>
            <a:r>
              <a:rPr lang="en-US" sz="2000" dirty="0" smtClean="0">
                <a:latin typeface="Arial"/>
                <a:ea typeface="Arial Unicode MS" pitchFamily="34" charset="-128"/>
                <a:cs typeface="Arial"/>
              </a:rPr>
              <a:t>(col3) FROM table1</a:t>
            </a:r>
            <a:endParaRPr lang="en-US" sz="2000" dirty="0">
              <a:latin typeface="Arial"/>
              <a:ea typeface="Arial Unicode MS" pitchFamily="34" charset="-128"/>
              <a:cs typeface="Arial"/>
            </a:endParaRPr>
          </a:p>
        </p:txBody>
      </p:sp>
      <p:sp>
        <p:nvSpPr>
          <p:cNvPr id="201" name="Text Box 193"/>
          <p:cNvSpPr txBox="1">
            <a:spLocks noChangeArrowheads="1"/>
          </p:cNvSpPr>
          <p:nvPr/>
        </p:nvSpPr>
        <p:spPr bwMode="auto">
          <a:xfrm>
            <a:off x="838200" y="5880100"/>
            <a:ext cx="42333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202" name="Text Box 193"/>
          <p:cNvSpPr txBox="1">
            <a:spLocks noChangeArrowheads="1"/>
          </p:cNvSpPr>
          <p:nvPr/>
        </p:nvSpPr>
        <p:spPr bwMode="auto">
          <a:xfrm>
            <a:off x="2015067" y="5880100"/>
            <a:ext cx="42333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176" name="Rounded Rectangle 175"/>
          <p:cNvSpPr/>
          <p:nvPr/>
        </p:nvSpPr>
        <p:spPr>
          <a:xfrm>
            <a:off x="1752600" y="5422900"/>
            <a:ext cx="990600" cy="381000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Line 140"/>
          <p:cNvSpPr>
            <a:spLocks noChangeShapeType="1"/>
          </p:cNvSpPr>
          <p:nvPr/>
        </p:nvSpPr>
        <p:spPr bwMode="auto">
          <a:xfrm>
            <a:off x="715224" y="5880100"/>
            <a:ext cx="3399575" cy="0"/>
          </a:xfrm>
          <a:prstGeom prst="line">
            <a:avLst/>
          </a:prstGeom>
          <a:ln>
            <a:headEnd type="triangle" w="lg" len="lg"/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205" name="Rectangle 123"/>
          <p:cNvSpPr>
            <a:spLocks noChangeArrowheads="1"/>
          </p:cNvSpPr>
          <p:nvPr/>
        </p:nvSpPr>
        <p:spPr bwMode="auto">
          <a:xfrm>
            <a:off x="1828800" y="5422900"/>
            <a:ext cx="838200" cy="304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" name="Text Box 124"/>
          <p:cNvSpPr txBox="1">
            <a:spLocks noChangeArrowheads="1"/>
          </p:cNvSpPr>
          <p:nvPr/>
        </p:nvSpPr>
        <p:spPr bwMode="auto">
          <a:xfrm>
            <a:off x="1804416" y="5358368"/>
            <a:ext cx="9387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latin typeface="Garamond" pitchFamily="18" charset="0"/>
              </a:rPr>
              <a:t>x72295a</a:t>
            </a:r>
            <a:endParaRPr lang="en-US" dirty="0">
              <a:latin typeface="Garamond" pitchFamily="18" charset="0"/>
            </a:endParaRPr>
          </a:p>
        </p:txBody>
      </p:sp>
      <p:cxnSp>
        <p:nvCxnSpPr>
          <p:cNvPr id="218" name="Straight Arrow Connector 217"/>
          <p:cNvCxnSpPr/>
          <p:nvPr/>
        </p:nvCxnSpPr>
        <p:spPr>
          <a:xfrm>
            <a:off x="1447800" y="3822700"/>
            <a:ext cx="2971800" cy="158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631" name="Text Box 36"/>
          <p:cNvSpPr txBox="1">
            <a:spLocks noChangeArrowheads="1"/>
          </p:cNvSpPr>
          <p:nvPr/>
        </p:nvSpPr>
        <p:spPr bwMode="auto">
          <a:xfrm>
            <a:off x="6781800" y="3200400"/>
            <a:ext cx="1676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col3/salary</a:t>
            </a:r>
            <a:endParaRPr lang="en-US" dirty="0"/>
          </a:p>
        </p:txBody>
      </p:sp>
      <p:sp>
        <p:nvSpPr>
          <p:cNvPr id="106" name="TextBox 105"/>
          <p:cNvSpPr txBox="1"/>
          <p:nvPr/>
        </p:nvSpPr>
        <p:spPr>
          <a:xfrm>
            <a:off x="8534400" y="374650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60</a:t>
            </a:r>
            <a:endParaRPr lang="en-US" dirty="0"/>
          </a:p>
        </p:txBody>
      </p:sp>
      <p:sp>
        <p:nvSpPr>
          <p:cNvPr id="107" name="TextBox 106"/>
          <p:cNvSpPr txBox="1"/>
          <p:nvPr/>
        </p:nvSpPr>
        <p:spPr>
          <a:xfrm>
            <a:off x="8458200" y="4261612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108" name="TextBox 107"/>
          <p:cNvSpPr txBox="1"/>
          <p:nvPr/>
        </p:nvSpPr>
        <p:spPr>
          <a:xfrm>
            <a:off x="8458200" y="48249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800</a:t>
            </a:r>
            <a:endParaRPr lang="en-US" dirty="0"/>
          </a:p>
        </p:txBody>
      </p:sp>
      <p:sp>
        <p:nvSpPr>
          <p:cNvPr id="109" name="TextBox 108"/>
          <p:cNvSpPr txBox="1"/>
          <p:nvPr/>
        </p:nvSpPr>
        <p:spPr>
          <a:xfrm>
            <a:off x="8458200" y="53583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110" name="Left Brace 109"/>
          <p:cNvSpPr/>
          <p:nvPr/>
        </p:nvSpPr>
        <p:spPr>
          <a:xfrm>
            <a:off x="8305800" y="3670300"/>
            <a:ext cx="304800" cy="2057400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8" name="Straight Arrow Connector 117"/>
          <p:cNvCxnSpPr/>
          <p:nvPr/>
        </p:nvCxnSpPr>
        <p:spPr>
          <a:xfrm rot="5400000">
            <a:off x="7009606" y="2755900"/>
            <a:ext cx="762000" cy="1588"/>
          </a:xfrm>
          <a:prstGeom prst="straightConnector1">
            <a:avLst/>
          </a:pr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8" name="TextBox 137"/>
          <p:cNvSpPr txBox="1"/>
          <p:nvPr/>
        </p:nvSpPr>
        <p:spPr>
          <a:xfrm>
            <a:off x="5791200" y="1482348"/>
            <a:ext cx="32004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>
                <a:solidFill>
                  <a:srgbClr val="C00000"/>
                </a:solidFill>
              </a:rPr>
              <a:t>Deterministic encryption (DET)</a:t>
            </a:r>
            <a:endParaRPr lang="en-US" sz="2600" dirty="0">
              <a:solidFill>
                <a:srgbClr val="C00000"/>
              </a:solidFill>
            </a:endParaRPr>
          </a:p>
        </p:txBody>
      </p:sp>
      <p:sp>
        <p:nvSpPr>
          <p:cNvPr id="140" name="Text Box 84"/>
          <p:cNvSpPr txBox="1">
            <a:spLocks noChangeArrowheads="1"/>
          </p:cNvSpPr>
          <p:nvPr/>
        </p:nvSpPr>
        <p:spPr bwMode="auto">
          <a:xfrm>
            <a:off x="76200" y="1929408"/>
            <a:ext cx="3098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latin typeface="Arial"/>
                <a:ea typeface="Arial Unicode MS" pitchFamily="34" charset="-128"/>
                <a:cs typeface="Arial"/>
              </a:rPr>
              <a:t>SELECT  sum(salary)  FROM </a:t>
            </a:r>
            <a:r>
              <a:rPr lang="en-US" sz="2000" dirty="0" err="1" smtClean="0">
                <a:latin typeface="Arial"/>
                <a:ea typeface="Arial Unicode MS" pitchFamily="34" charset="-128"/>
                <a:cs typeface="Arial"/>
              </a:rPr>
              <a:t>emp</a:t>
            </a:r>
            <a:endParaRPr lang="en-US" sz="2000" dirty="0">
              <a:latin typeface="Arial"/>
              <a:ea typeface="Arial Unicode MS" pitchFamily="34" charset="-128"/>
              <a:cs typeface="Arial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5576888" y="1115758"/>
            <a:ext cx="357981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>
                <a:solidFill>
                  <a:schemeClr val="accent6"/>
                </a:solidFill>
              </a:rPr>
              <a:t>“</a:t>
            </a:r>
            <a:r>
              <a:rPr lang="en-US" sz="2600" dirty="0" err="1">
                <a:solidFill>
                  <a:schemeClr val="accent6"/>
                </a:solidFill>
              </a:rPr>
              <a:t>S</a:t>
            </a:r>
            <a:r>
              <a:rPr lang="en-US" sz="2600" dirty="0" err="1" smtClean="0">
                <a:solidFill>
                  <a:schemeClr val="accent6"/>
                </a:solidFill>
              </a:rPr>
              <a:t>ummable</a:t>
            </a:r>
            <a:r>
              <a:rPr lang="en-US" sz="2600" dirty="0" smtClean="0">
                <a:solidFill>
                  <a:schemeClr val="accent6"/>
                </a:solidFill>
              </a:rPr>
              <a:t>”</a:t>
            </a:r>
          </a:p>
          <a:p>
            <a:pPr algn="ctr"/>
            <a:r>
              <a:rPr lang="en-US" sz="2600" dirty="0" smtClean="0">
                <a:solidFill>
                  <a:schemeClr val="accent6"/>
                </a:solidFill>
              </a:rPr>
              <a:t>encryption (HOM) - semantic</a:t>
            </a:r>
            <a:endParaRPr lang="en-US" sz="2600" dirty="0">
              <a:solidFill>
                <a:schemeClr val="accent6"/>
              </a:solidFill>
            </a:endParaRPr>
          </a:p>
        </p:txBody>
      </p:sp>
      <p:sp>
        <p:nvSpPr>
          <p:cNvPr id="112" name="Oval 111"/>
          <p:cNvSpPr/>
          <p:nvPr/>
        </p:nvSpPr>
        <p:spPr>
          <a:xfrm>
            <a:off x="1191090" y="1854200"/>
            <a:ext cx="1552109" cy="572294"/>
          </a:xfrm>
          <a:prstGeom prst="ellipse">
            <a:avLst/>
          </a:prstGeom>
          <a:noFill/>
          <a:ln w="38100" cap="flat" cmpd="sng" algn="ctr">
            <a:solidFill>
              <a:srgbClr val="DA1F2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-914400" y="64886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4" name="Left Brace 83"/>
          <p:cNvSpPr/>
          <p:nvPr/>
        </p:nvSpPr>
        <p:spPr>
          <a:xfrm flipH="1">
            <a:off x="1499644" y="5378966"/>
            <a:ext cx="228600" cy="457200"/>
          </a:xfrm>
          <a:prstGeom prst="leftBrac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90044" y="5390634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1060</a:t>
            </a:r>
            <a:endParaRPr lang="en-US" dirty="0"/>
          </a:p>
        </p:txBody>
      </p:sp>
      <p:sp>
        <p:nvSpPr>
          <p:cNvPr id="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cxnSp>
        <p:nvCxnSpPr>
          <p:cNvPr id="71" name="Straight Arrow Connector 70"/>
          <p:cNvCxnSpPr/>
          <p:nvPr/>
        </p:nvCxnSpPr>
        <p:spPr>
          <a:xfrm rot="5400000">
            <a:off x="673894" y="2856706"/>
            <a:ext cx="533400" cy="158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961223" y="1466336"/>
            <a:ext cx="0" cy="438664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167473" y="941171"/>
            <a:ext cx="1612900" cy="525165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78572" y="941171"/>
            <a:ext cx="1796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Application</a:t>
            </a:r>
          </a:p>
        </p:txBody>
      </p:sp>
      <p:sp>
        <p:nvSpPr>
          <p:cNvPr id="75" name="Rectangle 74"/>
          <p:cNvSpPr/>
          <p:nvPr/>
        </p:nvSpPr>
        <p:spPr>
          <a:xfrm>
            <a:off x="368300" y="3136900"/>
            <a:ext cx="1092200" cy="1034822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/>
          <p:cNvSpPr txBox="1"/>
          <p:nvPr/>
        </p:nvSpPr>
        <p:spPr>
          <a:xfrm>
            <a:off x="214248" y="3108541"/>
            <a:ext cx="1349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Proxy</a:t>
            </a: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 flipH="1">
            <a:off x="678456" y="3373409"/>
            <a:ext cx="471888" cy="901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529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" grpId="0"/>
      <p:bldP spid="201" grpId="0"/>
      <p:bldP spid="202" grpId="0"/>
      <p:bldP spid="176" grpId="0" animBg="1"/>
      <p:bldP spid="179" grpId="0" animBg="1"/>
      <p:bldP spid="205" grpId="0" animBg="1"/>
      <p:bldP spid="204" grpId="0"/>
      <p:bldP spid="138" grpId="0"/>
      <p:bldP spid="111" grpId="0"/>
      <p:bldP spid="84" grpId="0" animBg="1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rtlCol="0" anchor="ctr"/>
      <a:lstStyle>
        <a:defPPr algn="ctr">
          <a:defRPr/>
        </a:defPPr>
      </a:lstStyle>
    </a:spDef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52720</TotalTime>
  <Words>743</Words>
  <Application>Microsoft Office PowerPoint</Application>
  <PresentationFormat>On-screen Show (4:3)</PresentationFormat>
  <Paragraphs>312</Paragraphs>
  <Slides>21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Using cryptography in databases and web applications</vt:lpstr>
      <vt:lpstr>Problem: private data breaches</vt:lpstr>
      <vt:lpstr>Common approach: prevent break-ins</vt:lpstr>
      <vt:lpstr>Bad guys find ways to break in</vt:lpstr>
      <vt:lpstr>New approach: practical processing of encrypted data</vt:lpstr>
      <vt:lpstr>CryptDB setup</vt:lpstr>
      <vt:lpstr>Example</vt:lpstr>
      <vt:lpstr>Example</vt:lpstr>
      <vt:lpstr>Example</vt:lpstr>
      <vt:lpstr>Example</vt:lpstr>
      <vt:lpstr>Example</vt:lpstr>
      <vt:lpstr>Techniques</vt:lpstr>
      <vt:lpstr>SQL-aware encryption schemes</vt:lpstr>
      <vt:lpstr>Onion of encryptions</vt:lpstr>
      <vt:lpstr>CryptDB works well in practice</vt:lpstr>
      <vt:lpstr>Compromised app. server?</vt:lpstr>
      <vt:lpstr>Compromised app. server?</vt:lpstr>
      <vt:lpstr>Mylar: browser-side encryption</vt:lpstr>
      <vt:lpstr>Challenge: computation in web applications</vt:lpstr>
      <vt:lpstr>Mylar supports many applications</vt:lpstr>
      <vt:lpstr>Future research directions</vt:lpstr>
    </vt:vector>
  </TitlesOfParts>
  <Company>MIT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Protecting confidentiality by running systems on encrypted data</dc:title>
  <dc:creator>Neli</dc:creator>
  <cp:lastModifiedBy>Neli Brod</cp:lastModifiedBy>
  <cp:revision>2364</cp:revision>
  <dcterms:created xsi:type="dcterms:W3CDTF">2014-01-07T21:14:54Z</dcterms:created>
  <dcterms:modified xsi:type="dcterms:W3CDTF">2014-03-03T06:53:15Z</dcterms:modified>
</cp:coreProperties>
</file>