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12" r:id="rId1"/>
  </p:sldMasterIdLst>
  <p:notesMasterIdLst>
    <p:notesMasterId r:id="rId20"/>
  </p:notesMasterIdLst>
  <p:sldIdLst>
    <p:sldId id="256" r:id="rId2"/>
    <p:sldId id="309" r:id="rId3"/>
    <p:sldId id="308" r:id="rId4"/>
    <p:sldId id="316" r:id="rId5"/>
    <p:sldId id="318" r:id="rId6"/>
    <p:sldId id="323" r:id="rId7"/>
    <p:sldId id="319" r:id="rId8"/>
    <p:sldId id="327" r:id="rId9"/>
    <p:sldId id="326" r:id="rId10"/>
    <p:sldId id="320" r:id="rId11"/>
    <p:sldId id="324" r:id="rId12"/>
    <p:sldId id="325" r:id="rId13"/>
    <p:sldId id="298" r:id="rId14"/>
    <p:sldId id="299" r:id="rId15"/>
    <p:sldId id="300" r:id="rId16"/>
    <p:sldId id="301" r:id="rId17"/>
    <p:sldId id="302" r:id="rId18"/>
    <p:sldId id="315" r:id="rId19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21"/>
    </p:embeddedFont>
    <p:embeddedFont>
      <p:font typeface="msbm10" panose="020B0500000000000000" pitchFamily="34" charset="0"/>
      <p:regular r:id="rId22"/>
    </p:embeddedFont>
    <p:embeddedFont>
      <p:font typeface="CMEX10" panose="020B0500000000000000" pitchFamily="34" charset="0"/>
      <p:regular r:id="rId23"/>
    </p:embeddedFont>
    <p:embeddedFont>
      <p:font typeface="CMMI10" panose="020B0500000000000000" pitchFamily="34" charset="0"/>
      <p:regular r:id="rId24"/>
    </p:embeddedFont>
    <p:embeddedFont>
      <p:font typeface="cmsy10" panose="020B0500000000000000" pitchFamily="34" charset="0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MR7" panose="020B0500000000000000" pitchFamily="34" charset="0"/>
      <p:regular r:id="rId30"/>
    </p:embeddedFont>
    <p:embeddedFont>
      <p:font typeface="CMR10" panose="020B0500000000000000" pitchFamily="34" charset="0"/>
      <p:regular r:id="rId31"/>
    </p:embeddedFont>
    <p:embeddedFont>
      <p:font typeface="CMMI7" panose="020B0500000000000000" pitchFamily="34" charset="0"/>
      <p:regular r:id="rId32"/>
    </p:embeddedFont>
  </p:embeddedFontLst>
  <p:custDataLst>
    <p:tags r:id="rId3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76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5FE0B-60A1-412B-9C26-6FE59F58F5E8}" type="datetimeFigureOut">
              <a:rPr lang="en-US" smtClean="0"/>
              <a:t>3/2/2014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486A2-22A0-44EC-818C-AF97CCFE7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/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977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>
            <a:lvl1pPr>
              <a:defRPr sz="36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7124"/>
            <a:ext cx="8229600" cy="47545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524125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01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7F3DE-0ED1-4F70-B2DC-EF36ABCE0729}" type="datetimeFigureOut">
              <a:rPr lang="en-US" smtClean="0"/>
              <a:pPr/>
              <a:t>3/2/2014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6CDB-8C41-49FB-AD1E-DC0B4AA681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hyperlink" Target="http://privacytools.seas.harvard.edu/" TargetMode="External"/><Relationship Id="rId7" Type="http://schemas.openxmlformats.org/officeDocument/2006/relationships/image" Target="../media/image2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hyperlink" Target="http://crcs.seas.harvard.ed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imons.berkeley.edu/workshops/bigdata2013-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Current Developments in</a:t>
            </a:r>
            <a:br>
              <a:rPr lang="en-US" dirty="0" smtClean="0"/>
            </a:br>
            <a:r>
              <a:rPr lang="en-US" dirty="0" smtClean="0"/>
              <a:t>Differential Privacy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051174"/>
            <a:ext cx="8382000" cy="19018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Salil Vadhan</a:t>
            </a:r>
          </a:p>
          <a:p>
            <a:r>
              <a:rPr lang="en-US" dirty="0" smtClean="0"/>
              <a:t>Center for Research on Computation &amp; Society</a:t>
            </a:r>
          </a:p>
          <a:p>
            <a:r>
              <a:rPr lang="en-US" dirty="0" smtClean="0"/>
              <a:t>School of Engineering &amp; Applied Sciences</a:t>
            </a:r>
          </a:p>
          <a:p>
            <a:r>
              <a:rPr lang="en-US" dirty="0" smtClean="0"/>
              <a:t>Harvard University</a:t>
            </a:r>
            <a:endParaRPr lang="en-US" dirty="0"/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Amazing Possibility II: </a:t>
            </a:r>
            <a:br>
              <a:rPr lang="en-US" dirty="0" smtClean="0"/>
            </a:br>
            <a:r>
              <a:rPr lang="en-US" dirty="0" smtClean="0"/>
              <a:t>Statistical Inference &amp; Machine Learning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9851" y="4496713"/>
                <a:ext cx="8648700" cy="228508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Theorem [KLNRS08,S11]: </a:t>
                </a:r>
                <a:r>
                  <a:rPr lang="en-US" dirty="0" smtClean="0"/>
                  <a:t>Differential </a:t>
                </a:r>
                <a:r>
                  <a:rPr lang="en-US" dirty="0"/>
                  <a:t>privacy </a:t>
                </a:r>
                <a:r>
                  <a:rPr lang="en-US" dirty="0" smtClean="0"/>
                  <a:t>for vast array of </a:t>
                </a:r>
                <a:r>
                  <a:rPr lang="en-US" dirty="0" smtClean="0"/>
                  <a:t>machine learning and statistical estimation problems with little loss in convergence rate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→∞</m:t>
                    </m:r>
                  </m:oMath>
                </a14:m>
                <a:r>
                  <a:rPr lang="en-US" dirty="0" smtClean="0"/>
                  <a:t>. </a:t>
                </a:r>
              </a:p>
              <a:p>
                <a:r>
                  <a:rPr lang="en-US" sz="2000" dirty="0" smtClean="0"/>
                  <a:t>Optimizations &amp; practical implementations </a:t>
                </a:r>
                <a:r>
                  <a:rPr lang="en-US" sz="2000" dirty="0" smtClean="0"/>
                  <a:t>for </a:t>
                </a:r>
                <a:r>
                  <a:rPr lang="en-US" sz="2000" dirty="0" smtClean="0"/>
                  <a:t>logistic regression, ERM, LASSO, SVMs in [RBHT09,CMS11,ST13,JT14].</a:t>
                </a:r>
                <a:endParaRPr lang="en-US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9851" y="4496713"/>
                <a:ext cx="8648700" cy="2285087"/>
              </a:xfrm>
              <a:blipFill rotWithShape="1">
                <a:blip r:embed="rId2"/>
                <a:stretch>
                  <a:fillRect l="-1057" t="-2133" r="-1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3982090"/>
                  </p:ext>
                </p:extLst>
              </p:nvPr>
            </p:nvGraphicFramePr>
            <p:xfrm>
              <a:off x="784265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3982090"/>
                  </p:ext>
                </p:extLst>
              </p:nvPr>
            </p:nvGraphicFramePr>
            <p:xfrm>
              <a:off x="784265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763" t="-8333" r="-262595" b="-6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365665" y="1984612"/>
            <a:ext cx="1066800" cy="762000"/>
          </a:xfrm>
          <a:prstGeom prst="rect">
            <a:avLst/>
          </a:prstGeom>
          <a:solidFill>
            <a:schemeClr val="tx1"/>
          </a:solidFill>
          <a:ln w="25400">
            <a:solidFill>
              <a:srgbClr val="0000C6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" name="Line 42"/>
          <p:cNvSpPr>
            <a:spLocks noChangeShapeType="1"/>
          </p:cNvSpPr>
          <p:nvPr/>
        </p:nvSpPr>
        <p:spPr bwMode="auto">
          <a:xfrm>
            <a:off x="3648589" y="2362200"/>
            <a:ext cx="7170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5432465" y="2362200"/>
            <a:ext cx="6408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670489" y="2045732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2097009" y="2613262"/>
            <a:ext cx="228600" cy="27744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03465" y="4114800"/>
                <a:ext cx="3995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465" y="4114800"/>
                <a:ext cx="399597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Left Brace 14"/>
          <p:cNvSpPr/>
          <p:nvPr/>
        </p:nvSpPr>
        <p:spPr>
          <a:xfrm>
            <a:off x="479465" y="1219200"/>
            <a:ext cx="228600" cy="260177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74665" y="2286000"/>
                <a:ext cx="3942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65" y="2286000"/>
                <a:ext cx="394210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084714" y="1700480"/>
                <a:ext cx="3144322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Hypothesis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h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or </a:t>
                </a:r>
                <a:br>
                  <a:rPr lang="en-US" sz="2400" dirty="0" smtClean="0"/>
                </a:br>
                <a:r>
                  <a:rPr lang="en-US" sz="2400" dirty="0" smtClean="0"/>
                  <a:t>model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𝜃</m:t>
                    </m:r>
                    <m:r>
                      <a:rPr lang="en-US" sz="24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/>
                  <a:t>a</a:t>
                </a:r>
                <a:r>
                  <a:rPr lang="en-US" sz="2400" dirty="0" smtClean="0"/>
                  <a:t>bout world, </a:t>
                </a:r>
                <a:br>
                  <a:rPr lang="en-US" sz="2400" dirty="0" smtClean="0"/>
                </a:br>
                <a:r>
                  <a:rPr lang="en-US" sz="2400" dirty="0" smtClean="0"/>
                  <a:t>e.g. rule for predicting </a:t>
                </a:r>
                <a:br>
                  <a:rPr lang="en-US" sz="2400" dirty="0" smtClean="0"/>
                </a:br>
                <a:r>
                  <a:rPr lang="en-US" sz="2400" dirty="0" smtClean="0"/>
                  <a:t>disease from attributes </a:t>
                </a:r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714" y="1700480"/>
                <a:ext cx="3144322" cy="1569660"/>
              </a:xfrm>
              <a:prstGeom prst="rect">
                <a:avLst/>
              </a:prstGeom>
              <a:blipFill rotWithShape="1">
                <a:blip r:embed="rId6"/>
                <a:stretch>
                  <a:fillRect l="-2907" t="-3113" r="-2132" b="-8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947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DP in Practice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7124"/>
                <a:ext cx="8229600" cy="573087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Accuracy </a:t>
                </a:r>
                <a:r>
                  <a:rPr lang="en-US" dirty="0"/>
                  <a:t>for </a:t>
                </a:r>
                <a:r>
                  <a:rPr lang="en-US" dirty="0" smtClean="0"/>
                  <a:t>“small data” (moderate values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br>
                  <a:rPr lang="en-US" dirty="0" smtClean="0"/>
                </a:br>
                <a:endParaRPr lang="en-US" dirty="0" smtClean="0"/>
              </a:p>
              <a:p>
                <a:r>
                  <a:rPr lang="en-US" dirty="0" smtClean="0"/>
                  <a:t>Modelling &amp; managing privacy loss over time</a:t>
                </a:r>
              </a:p>
              <a:p>
                <a:pPr lvl="1"/>
                <a:r>
                  <a:rPr lang="en-US" dirty="0" smtClean="0"/>
                  <a:t>Especially over many different analysts &amp; datasets</a:t>
                </a:r>
                <a:br>
                  <a:rPr lang="en-US" dirty="0" smtClean="0"/>
                </a:br>
                <a:endParaRPr lang="en-US" dirty="0"/>
              </a:p>
              <a:p>
                <a:r>
                  <a:rPr lang="en-US" dirty="0" smtClean="0"/>
                  <a:t>Analysts used to working with raw data</a:t>
                </a:r>
                <a:endParaRPr lang="en-US" dirty="0"/>
              </a:p>
              <a:p>
                <a:pPr lvl="1"/>
                <a:r>
                  <a:rPr lang="en-US" dirty="0" smtClean="0"/>
                  <a:t>One approach: “Tiered access” – DP for wide access, raw data only by approval with strict terms of use (cf. Census PUMS vs. RDCs)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Cases where </a:t>
                </a:r>
                <a:r>
                  <a:rPr lang="en-US" dirty="0" smtClean="0"/>
                  <a:t>privacy concerns are not “local” (e.g. privacy for large groups) or utility is not “global” (e.g. </a:t>
                </a:r>
                <a:r>
                  <a:rPr lang="en-US" dirty="0" smtClean="0"/>
                  <a:t>targeting</a:t>
                </a:r>
                <a:r>
                  <a:rPr lang="en-US" dirty="0" smtClean="0"/>
                  <a:t>)</a:t>
                </a:r>
                <a:br>
                  <a:rPr lang="en-US" dirty="0" smtClean="0"/>
                </a:br>
                <a:endParaRPr lang="en-US" dirty="0" smtClean="0"/>
              </a:p>
              <a:p>
                <a:r>
                  <a:rPr lang="en-US" dirty="0" smtClean="0"/>
                  <a:t>Matching guarantees with privacy law &amp; regulation</a:t>
                </a:r>
                <a:br>
                  <a:rPr lang="en-US" dirty="0" smtClean="0"/>
                </a:br>
                <a:endParaRPr lang="en-US" dirty="0" smtClean="0"/>
              </a:p>
              <a:p>
                <a:r>
                  <a:rPr lang="en-US" dirty="0" smtClean="0"/>
                  <a:t>…</a:t>
                </a:r>
                <a:endParaRPr lang="en-US" dirty="0">
                  <a:latin typeface="cmsy10"/>
                </a:endParaRPr>
              </a:p>
              <a:p>
                <a:endParaRPr lang="en-US" dirty="0" smtClean="0">
                  <a:latin typeface="+mj-lt"/>
                </a:endParaRPr>
              </a:p>
              <a:p>
                <a:pPr lvl="1"/>
                <a:endParaRPr lang="en-US" dirty="0" smtClean="0">
                  <a:latin typeface="+mj-lt"/>
                </a:endParaRPr>
              </a:p>
              <a:p>
                <a:endParaRPr lang="en-US" dirty="0">
                  <a:latin typeface="+mj-lt"/>
                </a:endParaRPr>
              </a:p>
              <a:p>
                <a:pPr lvl="1"/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7124"/>
                <a:ext cx="8229600" cy="5730876"/>
              </a:xfrm>
              <a:blipFill rotWithShape="1">
                <a:blip r:embed="rId2"/>
                <a:stretch>
                  <a:fillRect l="-963" t="-1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22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Efforts to Bring DP 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CMU-Cornell-</a:t>
            </a:r>
            <a:r>
              <a:rPr lang="en-US" dirty="0" err="1" smtClean="0"/>
              <a:t>PennState</a:t>
            </a:r>
            <a:r>
              <a:rPr lang="en-US" dirty="0" smtClean="0"/>
              <a:t> “</a:t>
            </a:r>
            <a:r>
              <a:rPr lang="en-US" dirty="0"/>
              <a:t>Integrating Statistical and Computational Approaches to </a:t>
            </a:r>
            <a:r>
              <a:rPr lang="en-US" dirty="0" smtClean="0"/>
              <a:t>Privacy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See http://onthemap.ces.census.gov/</a:t>
            </a:r>
            <a:endParaRPr lang="en-US" dirty="0" smtClean="0"/>
          </a:p>
          <a:p>
            <a:r>
              <a:rPr lang="en-US" dirty="0" smtClean="0"/>
              <a:t>UCSD </a:t>
            </a:r>
            <a:r>
              <a:rPr lang="en-US" dirty="0"/>
              <a:t>“Integrating Data for Analysis, </a:t>
            </a:r>
            <a:r>
              <a:rPr lang="en-US" dirty="0" err="1"/>
              <a:t>Anonymization</a:t>
            </a:r>
            <a:r>
              <a:rPr lang="en-US" dirty="0"/>
              <a:t>, and Sharing” (</a:t>
            </a:r>
            <a:r>
              <a:rPr lang="en-US" dirty="0" err="1"/>
              <a:t>iDash</a:t>
            </a:r>
            <a:r>
              <a:rPr lang="en-US" dirty="0" smtClean="0"/>
              <a:t>)</a:t>
            </a:r>
          </a:p>
          <a:p>
            <a:r>
              <a:rPr lang="en-US" dirty="0" smtClean="0"/>
              <a:t>UT Austin “</a:t>
            </a:r>
            <a:r>
              <a:rPr lang="en-US" dirty="0" err="1" smtClean="0"/>
              <a:t>Airavat</a:t>
            </a:r>
            <a:r>
              <a:rPr lang="en-US" dirty="0" smtClean="0"/>
              <a:t>: Security &amp; Privacy for </a:t>
            </a:r>
            <a:r>
              <a:rPr lang="en-US" dirty="0" err="1" smtClean="0"/>
              <a:t>MapReduce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 err="1"/>
              <a:t>UPenn</a:t>
            </a:r>
            <a:r>
              <a:rPr lang="en-US" dirty="0"/>
              <a:t> “Putting Differential Privacy to Work”</a:t>
            </a:r>
          </a:p>
          <a:p>
            <a:r>
              <a:rPr lang="en-US" dirty="0" smtClean="0">
                <a:latin typeface="+mj-lt"/>
              </a:rPr>
              <a:t>Stanford-Berkeley-Microsoft “Towards Practicing Privacy”</a:t>
            </a:r>
          </a:p>
          <a:p>
            <a:r>
              <a:rPr lang="en-US" dirty="0"/>
              <a:t>Duke-NISSS “Triangle Census Research Network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 smtClean="0"/>
              <a:t>Harvard </a:t>
            </a:r>
            <a:r>
              <a:rPr lang="en-US" dirty="0"/>
              <a:t>“Privacy Tools for Sharing Research Data” 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…</a:t>
            </a:r>
          </a:p>
          <a:p>
            <a:pPr lvl="1"/>
            <a:endParaRPr lang="en-US" dirty="0" smtClean="0">
              <a:latin typeface="+mj-lt"/>
            </a:endParaRPr>
          </a:p>
          <a:p>
            <a:pPr lvl="1"/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2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alilv\Desktop\active\Privacy for Social Science Research\NSF SaTC Proposal Jan 2012\iqss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381" y="5081627"/>
            <a:ext cx="2123092" cy="82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project at Harvard:</a:t>
            </a:r>
            <a:br>
              <a:rPr lang="en-US" dirty="0" smtClean="0"/>
            </a:br>
            <a:r>
              <a:rPr lang="en-US" dirty="0" smtClean="0"/>
              <a:t>“Privacy Tools for Sharing Research Data”</a:t>
            </a:r>
            <a:br>
              <a:rPr lang="en-US" dirty="0" smtClean="0"/>
            </a:br>
            <a:r>
              <a:rPr lang="en-US" sz="2700" dirty="0">
                <a:hlinkClick r:id="rId3"/>
              </a:rPr>
              <a:t>http://privacytools.seas.harvard.edu/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095" y="1655016"/>
            <a:ext cx="8019923" cy="3476045"/>
          </a:xfrm>
        </p:spPr>
        <p:txBody>
          <a:bodyPr/>
          <a:lstStyle/>
          <a:p>
            <a:r>
              <a:rPr lang="en-US" dirty="0" smtClean="0"/>
              <a:t>Computer Science, Social Science, Law, Statistics</a:t>
            </a:r>
          </a:p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Goal: </a:t>
            </a:r>
            <a:r>
              <a:rPr lang="en-US" dirty="0" smtClean="0"/>
              <a:t>to develop technological, legal, and policy tools for sharing of personal data for research in social science and other fields.</a:t>
            </a:r>
          </a:p>
          <a:p>
            <a:endParaRPr lang="en-US" dirty="0">
              <a:hlinkClick r:id="rId3"/>
            </a:endParaRPr>
          </a:p>
          <a:p>
            <a:r>
              <a:rPr lang="en-US" dirty="0" smtClean="0"/>
              <a:t>Supported by an NSF Secure &amp; Trustworthy Cyberspace “Frontier” grant and seed funding from Google.</a:t>
            </a:r>
            <a:endParaRPr lang="en-US" dirty="0" smtClean="0">
              <a:hlinkClick r:id="rId3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2" descr="C:\Users\salilv\Desktop\active\Privacy for Social Science Research\NSF SaTC Proposal Jan 2012\799px-Berkman_Center_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40" y="5953972"/>
            <a:ext cx="3653411" cy="74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739165" y="5939662"/>
            <a:ext cx="3577252" cy="901856"/>
            <a:chOff x="1371600" y="3321050"/>
            <a:chExt cx="5202238" cy="1311529"/>
          </a:xfrm>
        </p:grpSpPr>
        <p:pic>
          <p:nvPicPr>
            <p:cNvPr id="8" name="Picture 2" descr="C:\Users\salilv\Desktop\active\Privacy for Social Science Research\NSF SaTC Proposal Jan 2012\privacy_01.gi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188" y="3321050"/>
              <a:ext cx="1704975" cy="314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salilv\Desktop\active\Privacy for Social Science Research\NSF SaTC Proposal Jan 2012\privacy_10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8163" y="3635375"/>
              <a:ext cx="3495675" cy="40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Users\salilv\Desktop\active\Privacy for Social Science Research\NSF SaTC Proposal Jan 2012\privacy_09.gif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188" y="3635375"/>
              <a:ext cx="1704975" cy="40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7" descr="C:\Users\salilv\Desktop\active\Privacy for Social Science Research\NSF SaTC Proposal Jan 2012\privacy_13.gif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4032504"/>
              <a:ext cx="1704975" cy="600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8" descr="crcs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8200"/>
          <a:stretch/>
        </p:blipFill>
        <p:spPr bwMode="auto">
          <a:xfrm>
            <a:off x="878627" y="5090117"/>
            <a:ext cx="3584190" cy="72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97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176307"/>
              </p:ext>
            </p:extLst>
          </p:nvPr>
        </p:nvGraphicFramePr>
        <p:xfrm>
          <a:off x="0" y="304800"/>
          <a:ext cx="9209811" cy="708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Acrobat Document" r:id="rId3" imgW="9753504" imgH="7505503" progId="AcroExch.Document.7">
                  <p:embed/>
                </p:oleObj>
              </mc:Choice>
              <mc:Fallback>
                <p:oleObj name="Acrobat Document" r:id="rId3" imgW="9753504" imgH="750550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304800"/>
                        <a:ext cx="9209811" cy="708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03779" y="5903752"/>
            <a:ext cx="5784469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Goal: use differential privacy to widen access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091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116895"/>
              </p:ext>
            </p:extLst>
          </p:nvPr>
        </p:nvGraphicFramePr>
        <p:xfrm>
          <a:off x="1" y="355440"/>
          <a:ext cx="9144000" cy="7035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Acrobat Document" r:id="rId3" imgW="9753504" imgH="7505503" progId="AcroExch.Document.7">
                  <p:embed/>
                </p:oleObj>
              </mc:Choice>
              <mc:Fallback>
                <p:oleObj name="Acrobat Document" r:id="rId3" imgW="9753504" imgH="750550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" y="355440"/>
                        <a:ext cx="9144000" cy="7035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2" y="5867980"/>
            <a:ext cx="8472961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For non-restricted datasets, can run many statistical analyses (“</a:t>
            </a:r>
            <a:r>
              <a:rPr lang="en-US" sz="2000" dirty="0" err="1" smtClean="0"/>
              <a:t>Zelig</a:t>
            </a:r>
            <a:r>
              <a:rPr lang="en-US" sz="2000" dirty="0" smtClean="0"/>
              <a:t> methods”) </a:t>
            </a:r>
          </a:p>
          <a:p>
            <a:pPr algn="ctr"/>
            <a:r>
              <a:rPr lang="en-US" sz="2000" dirty="0" smtClean="0"/>
              <a:t>through the </a:t>
            </a:r>
            <a:r>
              <a:rPr lang="en-US" sz="2000" dirty="0" err="1"/>
              <a:t>D</a:t>
            </a:r>
            <a:r>
              <a:rPr lang="en-US" sz="2000" dirty="0" err="1" smtClean="0"/>
              <a:t>ataverse</a:t>
            </a:r>
            <a:r>
              <a:rPr lang="en-US" sz="2000" dirty="0" smtClean="0"/>
              <a:t> interface, without downloading data.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2459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001107"/>
              </p:ext>
            </p:extLst>
          </p:nvPr>
        </p:nvGraphicFramePr>
        <p:xfrm>
          <a:off x="2571" y="304800"/>
          <a:ext cx="9217629" cy="709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Acrobat Document" r:id="rId3" imgW="9753504" imgH="7505503" progId="AcroExch.Document.7">
                  <p:embed/>
                </p:oleObj>
              </mc:Choice>
              <mc:Fallback>
                <p:oleObj name="Acrobat Document" r:id="rId3" imgW="9753504" imgH="750550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71" y="304800"/>
                        <a:ext cx="9217629" cy="70926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5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041223"/>
              </p:ext>
            </p:extLst>
          </p:nvPr>
        </p:nvGraphicFramePr>
        <p:xfrm>
          <a:off x="-27214" y="334499"/>
          <a:ext cx="9171214" cy="7056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Acrobat Document" r:id="rId3" imgW="9753504" imgH="7505503" progId="AcroExch.Document.7">
                  <p:embed/>
                </p:oleObj>
              </mc:Choice>
              <mc:Fallback>
                <p:oleObj name="Acrobat Document" r:id="rId3" imgW="9753504" imgH="750550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7214" y="334499"/>
                        <a:ext cx="9171214" cy="7056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93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94456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7124"/>
                <a:ext cx="8229600" cy="54260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Differential Privacy offers</a:t>
                </a:r>
              </a:p>
              <a:p>
                <a:r>
                  <a:rPr lang="en-US" dirty="0" smtClean="0">
                    <a:latin typeface="+mj-lt"/>
                  </a:rPr>
                  <a:t>Strong, scalable privacy guarantees</a:t>
                </a:r>
              </a:p>
              <a:p>
                <a:r>
                  <a:rPr lang="en-US" dirty="0" smtClean="0">
                    <a:latin typeface="+mj-lt"/>
                  </a:rPr>
                  <a:t>Compatibility with many types of “big data” analyses</a:t>
                </a:r>
              </a:p>
              <a:p>
                <a:r>
                  <a:rPr lang="en-US" dirty="0" smtClean="0">
                    <a:latin typeface="+mj-lt"/>
                  </a:rPr>
                  <a:t>Amazing possibilities for what can be achieved in principle</a:t>
                </a:r>
              </a:p>
              <a:p>
                <a:endParaRPr lang="en-US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+mj-lt"/>
                  </a:rPr>
                  <a:t>There </a:t>
                </a:r>
                <a:r>
                  <a:rPr lang="en-US" smtClean="0">
                    <a:latin typeface="+mj-lt"/>
                  </a:rPr>
                  <a:t>are some </a:t>
                </a:r>
                <a:r>
                  <a:rPr lang="en-US" dirty="0" smtClean="0">
                    <a:latin typeface="+mj-lt"/>
                  </a:rPr>
                  <a:t>challenges, but reasons for optimism</a:t>
                </a:r>
              </a:p>
              <a:p>
                <a:r>
                  <a:rPr lang="en-US" dirty="0" smtClean="0">
                    <a:latin typeface="+mj-lt"/>
                  </a:rPr>
                  <a:t>Intensive research effort from many communities</a:t>
                </a:r>
              </a:p>
              <a:p>
                <a:r>
                  <a:rPr lang="en-US" dirty="0" smtClean="0">
                    <a:latin typeface="+mj-lt"/>
                  </a:rPr>
                  <a:t>Some successful uses in practice already</a:t>
                </a:r>
              </a:p>
              <a:p>
                <a:r>
                  <a:rPr lang="en-US" dirty="0" smtClean="0">
                    <a:latin typeface="+mj-lt"/>
                  </a:rPr>
                  <a:t>Differential privacy easier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→∞</m:t>
                    </m:r>
                  </m:oMath>
                </a14:m>
                <a:endParaRPr lang="en-US" dirty="0">
                  <a:latin typeface="+mj-lt"/>
                </a:endParaRPr>
              </a:p>
              <a:p>
                <a:endParaRPr lang="en-US" dirty="0" smtClean="0">
                  <a:latin typeface="+mj-lt"/>
                </a:endParaRPr>
              </a:p>
              <a:p>
                <a:endParaRPr lang="en-US" dirty="0" smtClean="0">
                  <a:latin typeface="+mj-lt"/>
                </a:endParaRPr>
              </a:p>
              <a:p>
                <a:pPr lvl="1"/>
                <a:endParaRPr lang="en-US" dirty="0" smtClean="0">
                  <a:latin typeface="+mj-lt"/>
                </a:endParaRPr>
              </a:p>
              <a:p>
                <a:endParaRPr lang="en-US" dirty="0">
                  <a:latin typeface="+mj-lt"/>
                </a:endParaRPr>
              </a:p>
              <a:p>
                <a:pPr lvl="1"/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7124"/>
                <a:ext cx="8229600" cy="5426076"/>
              </a:xfrm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738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352800"/>
            <a:ext cx="8686800" cy="3276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</a:rPr>
              <a:t>Def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accent5">
                    <a:lumMod val="50000"/>
                  </a:schemeClr>
                </a:solidFill>
              </a:rPr>
              <a:t>[DMNS06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]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:  </a:t>
            </a:r>
            <a:r>
              <a:rPr lang="en-US" dirty="0" smtClean="0"/>
              <a:t>A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randomized</a:t>
            </a:r>
            <a:r>
              <a:rPr lang="en-US" dirty="0" smtClean="0"/>
              <a:t> algorithm C is </a:t>
            </a:r>
            <a:r>
              <a:rPr lang="en-US" dirty="0">
                <a:solidFill>
                  <a:schemeClr val="accent1"/>
                </a:solidFill>
                <a:latin typeface="Symbol"/>
                <a:sym typeface="Symbol"/>
              </a:rPr>
              <a:t></a:t>
            </a:r>
            <a:r>
              <a:rPr lang="en-US" dirty="0">
                <a:solidFill>
                  <a:schemeClr val="accent1"/>
                </a:solidFill>
              </a:rPr>
              <a:t>-differentially private </a:t>
            </a:r>
            <a:r>
              <a:rPr lang="en-US" dirty="0" err="1" smtClean="0"/>
              <a:t>iff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for all </a:t>
            </a:r>
            <a:r>
              <a:rPr lang="en-US" dirty="0" smtClean="0"/>
              <a:t>databases </a:t>
            </a:r>
            <a:r>
              <a:rPr lang="en-US" dirty="0" smtClean="0">
                <a:latin typeface="Calibri"/>
              </a:rPr>
              <a:t>D</a:t>
            </a:r>
            <a:r>
              <a:rPr lang="en-US" dirty="0" smtClean="0"/>
              <a:t>, D’ that differ on one row, and</a:t>
            </a:r>
            <a:br>
              <a:rPr lang="en-US" dirty="0" smtClean="0"/>
            </a:br>
            <a:r>
              <a:rPr lang="en-US" dirty="0" smtClean="0"/>
              <a:t>all </a:t>
            </a:r>
            <a:r>
              <a:rPr lang="en-US" dirty="0" smtClean="0"/>
              <a:t>query sequences </a:t>
            </a:r>
            <a:r>
              <a:rPr lang="en-US" dirty="0" smtClean="0">
                <a:latin typeface="Calibri"/>
              </a:rPr>
              <a:t>q</a:t>
            </a:r>
            <a:r>
              <a:rPr lang="en-US" baseline="-25000" dirty="0" smtClean="0">
                <a:latin typeface="Calibri"/>
              </a:rPr>
              <a:t>1</a:t>
            </a:r>
            <a:r>
              <a:rPr lang="en-US" dirty="0" smtClean="0"/>
              <a:t>,…,</a:t>
            </a:r>
            <a:r>
              <a:rPr lang="en-US" dirty="0" err="1" smtClean="0">
                <a:latin typeface="Calibri"/>
              </a:rPr>
              <a:t>q</a:t>
            </a:r>
            <a:r>
              <a:rPr lang="en-US" baseline="-25000" dirty="0" err="1" smtClean="0">
                <a:latin typeface="Calibri"/>
              </a:rPr>
              <a:t>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</a:t>
            </a:r>
            <a:r>
              <a:rPr lang="en-US" dirty="0" smtClean="0">
                <a:solidFill>
                  <a:schemeClr val="bg1"/>
                </a:solidFill>
              </a:rPr>
              <a:t> sets T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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sbm10"/>
              </a:rPr>
              <a:t>R</a:t>
            </a:r>
            <a:r>
              <a:rPr lang="en-US" baseline="30000" dirty="0" err="1" smtClean="0">
                <a:solidFill>
                  <a:schemeClr val="bg1"/>
                </a:solidFill>
                <a:latin typeface="Calibri"/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chemeClr val="bg1"/>
                </a:solidFill>
                <a:latin typeface="Calibri"/>
              </a:rPr>
              <a:t>Pr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[C(D,q</a:t>
            </a:r>
            <a:r>
              <a:rPr lang="en-US" baseline="-25000" dirty="0" smtClean="0">
                <a:solidFill>
                  <a:schemeClr val="bg1"/>
                </a:solidFill>
                <a:latin typeface="Calibri"/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,…,</a:t>
            </a:r>
            <a:r>
              <a:rPr lang="en-US" dirty="0" err="1" smtClean="0">
                <a:solidFill>
                  <a:schemeClr val="bg1"/>
                </a:solidFill>
                <a:latin typeface="Calibri"/>
              </a:rPr>
              <a:t>q</a:t>
            </a:r>
            <a:r>
              <a:rPr lang="en-US" baseline="-25000" dirty="0" err="1" smtClean="0">
                <a:solidFill>
                  <a:schemeClr val="bg1"/>
                </a:solidFill>
                <a:latin typeface="Calibri"/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</a:t>
            </a:r>
            <a:r>
              <a:rPr lang="en-US" dirty="0" smtClean="0">
                <a:solidFill>
                  <a:schemeClr val="bg1"/>
                </a:solidFill>
              </a:rPr>
              <a:t> T] 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</a:t>
            </a:r>
            <a:r>
              <a:rPr lang="en-US" dirty="0" smtClean="0">
                <a:solidFill>
                  <a:schemeClr val="bg1"/>
                </a:solidFill>
              </a:rPr>
              <a:t> e</a:t>
            </a:r>
            <a:r>
              <a:rPr lang="en-US" baseline="30000" dirty="0" smtClean="0">
                <a:solidFill>
                  <a:schemeClr val="bg1"/>
                </a:solidFill>
                <a:latin typeface="Symbol"/>
                <a:sym typeface="Symbol"/>
              </a:rPr>
              <a:t> 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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</a:t>
            </a:r>
            <a:r>
              <a:rPr lang="en-US" dirty="0" smtClean="0">
                <a:solidFill>
                  <a:schemeClr val="bg1"/>
                </a:solidFill>
              </a:rPr>
              <a:t>[C(D’,</a:t>
            </a:r>
            <a:r>
              <a:rPr lang="en-US" dirty="0" smtClean="0">
                <a:solidFill>
                  <a:schemeClr val="bg1"/>
                </a:solidFill>
                <a:latin typeface="Calibri"/>
              </a:rPr>
              <a:t>q</a:t>
            </a:r>
            <a:r>
              <a:rPr lang="en-US" baseline="-25000" dirty="0" smtClean="0">
                <a:solidFill>
                  <a:schemeClr val="bg1"/>
                </a:solidFill>
                <a:latin typeface="Calibri"/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,…,</a:t>
            </a:r>
            <a:r>
              <a:rPr lang="en-US" dirty="0" err="1" smtClean="0">
                <a:solidFill>
                  <a:schemeClr val="bg1"/>
                </a:solidFill>
                <a:latin typeface="Calibri"/>
              </a:rPr>
              <a:t>q</a:t>
            </a:r>
            <a:r>
              <a:rPr lang="en-US" baseline="-25000" dirty="0" err="1" smtClean="0">
                <a:solidFill>
                  <a:schemeClr val="bg1"/>
                </a:solidFill>
                <a:latin typeface="Calibri"/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</a:t>
            </a:r>
            <a:r>
              <a:rPr lang="en-US" dirty="0" smtClean="0">
                <a:solidFill>
                  <a:schemeClr val="bg1"/>
                </a:solidFill>
              </a:rPr>
              <a:t>T] + 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d                     </a:t>
            </a:r>
          </a:p>
          <a:p>
            <a:pPr algn="ctr">
              <a:buFont typeface="Symbol" pitchFamily="18" charset="2"/>
              <a:buChar char=" "/>
            </a:pP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 (1+)  </a:t>
            </a:r>
            <a:r>
              <a:rPr lang="en-US" dirty="0" err="1" smtClean="0">
                <a:solidFill>
                  <a:schemeClr val="bg1"/>
                </a:solidFill>
              </a:rPr>
              <a:t>Pr</a:t>
            </a:r>
            <a:r>
              <a:rPr lang="en-US" dirty="0" smtClean="0">
                <a:solidFill>
                  <a:schemeClr val="bg1"/>
                </a:solidFill>
              </a:rPr>
              <a:t>[C(D’,q</a:t>
            </a:r>
            <a:r>
              <a:rPr lang="en-US" baseline="-25000" dirty="0" smtClean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,…,</a:t>
            </a:r>
            <a:r>
              <a:rPr lang="en-US" dirty="0" err="1" smtClean="0">
                <a:solidFill>
                  <a:schemeClr val="bg1"/>
                </a:solidFill>
              </a:rPr>
              <a:t>q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</a:t>
            </a:r>
            <a:r>
              <a:rPr lang="en-US" dirty="0" smtClean="0">
                <a:solidFill>
                  <a:schemeClr val="bg1"/>
                </a:solidFill>
              </a:rPr>
              <a:t>T]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  <a:latin typeface="Symbol"/>
              <a:sym typeface="Symbol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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small constant, e.g. 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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= .01,  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d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cryptographically small, e.g. </a:t>
            </a:r>
            <a:r>
              <a:rPr lang="en-US" dirty="0" smtClean="0">
                <a:solidFill>
                  <a:schemeClr val="bg1"/>
                </a:solidFill>
                <a:latin typeface="Symbol"/>
                <a:sym typeface="Symbol"/>
              </a:rPr>
              <a:t>d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= </a:t>
            </a:r>
            <a:r>
              <a:rPr lang="en-US" dirty="0" smtClean="0">
                <a:solidFill>
                  <a:schemeClr val="bg1"/>
                </a:solidFill>
                <a:latin typeface="Calibri"/>
                <a:sym typeface="Symbol"/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  <a:latin typeface="Calibri"/>
                <a:sym typeface="Symbol"/>
              </a:rPr>
              <a:t>-60</a:t>
            </a:r>
            <a:r>
              <a:rPr lang="en-US" dirty="0" smtClean="0">
                <a:sym typeface="Symbol"/>
              </a:rPr>
              <a:t> </a:t>
            </a:r>
            <a:endParaRPr lang="en-US" dirty="0">
              <a:sym typeface="Symbol"/>
            </a:endParaRPr>
          </a:p>
          <a:p>
            <a:endParaRPr lang="en-US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973171" y="5131557"/>
                <a:ext cx="73543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Distribution of C(D,q</a:t>
                </a:r>
                <a:r>
                  <a:rPr lang="en-US" sz="2400" baseline="-25000" dirty="0" smtClean="0"/>
                  <a:t>1</a:t>
                </a:r>
                <a:r>
                  <a:rPr lang="en-US" sz="2400" dirty="0"/>
                  <a:t>,…,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 </m:t>
                        </m:r>
                        <m:r>
                          <a:rPr lang="en-US" sz="2400" i="1" dirty="0">
                            <a:latin typeface="Cambria Math"/>
                            <a:ea typeface="Cambria Math"/>
                          </a:rPr>
                          <m:t>≈</m:t>
                        </m:r>
                      </m:e>
                      <m:sub>
                        <m:r>
                          <a:rPr lang="en-US" sz="2400" i="1" dirty="0">
                            <a:latin typeface="Cambria Math"/>
                            <a:ea typeface="Cambria Math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smtClean="0"/>
                  <a:t>Distribution of C(D</a:t>
                </a:r>
                <a:r>
                  <a:rPr lang="en-US" sz="2400" dirty="0"/>
                  <a:t>’,q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,…,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t</a:t>
                </a:r>
                <a:r>
                  <a:rPr lang="en-US" sz="2400" dirty="0" smtClean="0"/>
                  <a:t>)</a:t>
                </a:r>
                <a:endParaRPr lang="en-US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171" y="5131557"/>
                <a:ext cx="7354321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327" t="-10526" r="-995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4376382" y="974095"/>
            <a:ext cx="1066800" cy="1861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Privacy: Recap </a:t>
            </a:r>
            <a:endParaRPr lang="en-US" sz="31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00200" y="1066800"/>
            <a:ext cx="1905000" cy="1447800"/>
            <a:chOff x="1152" y="1008"/>
            <a:chExt cx="1200" cy="912"/>
          </a:xfrm>
          <a:solidFill>
            <a:srgbClr val="00B050"/>
          </a:solidFill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52" y="1392"/>
              <a:ext cx="1200" cy="528"/>
              <a:chOff x="1152" y="960"/>
              <a:chExt cx="1200" cy="528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23" name="Oval 6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Oval 7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Oval 8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Oval 9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0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9" name="Oval 11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Oval 12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13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Oval 14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152" y="1008"/>
              <a:ext cx="1200" cy="528"/>
              <a:chOff x="1152" y="960"/>
              <a:chExt cx="1200" cy="528"/>
            </a:xfrm>
            <a:grpFill/>
          </p:grpSpPr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3" name="Oval 17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solidFill>
                  <a:srgbClr val="C00000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Oval 19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20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9" name="Oval 22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Oval 23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24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Oval 25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1611660" y="2750275"/>
            <a:ext cx="1844095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Database </a:t>
            </a:r>
            <a:r>
              <a:rPr lang="en-US" sz="2800" dirty="0" smtClean="0"/>
              <a:t>D</a:t>
            </a:r>
            <a:endParaRPr lang="en-US" sz="2800" baseline="30000" dirty="0">
              <a:latin typeface="Calibri"/>
            </a:endParaRPr>
          </a:p>
        </p:txBody>
      </p:sp>
      <p:sp>
        <p:nvSpPr>
          <p:cNvPr id="40" name="Line 42"/>
          <p:cNvSpPr>
            <a:spLocks noChangeShapeType="1"/>
          </p:cNvSpPr>
          <p:nvPr/>
        </p:nvSpPr>
        <p:spPr bwMode="auto">
          <a:xfrm>
            <a:off x="3505200" y="1828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>
            <a:off x="5410200" y="1146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4681194" y="1505634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5443182" y="143092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" name="Text Box 26"/>
          <p:cNvSpPr txBox="1">
            <a:spLocks noChangeArrowheads="1"/>
          </p:cNvSpPr>
          <p:nvPr/>
        </p:nvSpPr>
        <p:spPr bwMode="auto">
          <a:xfrm>
            <a:off x="4267199" y="2776210"/>
            <a:ext cx="1242841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curator</a:t>
            </a:r>
            <a:endParaRPr lang="en-US" sz="2800" baseline="30000" dirty="0">
              <a:latin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5000" y="810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15000" y="1109246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1" name="Line 43"/>
          <p:cNvSpPr>
            <a:spLocks noChangeShapeType="1"/>
          </p:cNvSpPr>
          <p:nvPr/>
        </p:nvSpPr>
        <p:spPr bwMode="auto">
          <a:xfrm>
            <a:off x="5410200" y="1707879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2" name="Line 43"/>
          <p:cNvSpPr>
            <a:spLocks noChangeShapeType="1"/>
          </p:cNvSpPr>
          <p:nvPr/>
        </p:nvSpPr>
        <p:spPr bwMode="auto">
          <a:xfrm>
            <a:off x="5453418" y="2009267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715000" y="1371600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35004" y="1670713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>
            <a:off x="5410200" y="2289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2" name="Line 43"/>
          <p:cNvSpPr>
            <a:spLocks noChangeShapeType="1"/>
          </p:cNvSpPr>
          <p:nvPr/>
        </p:nvSpPr>
        <p:spPr bwMode="auto">
          <a:xfrm>
            <a:off x="5443182" y="2590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724768" y="1953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35004" y="22522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65" name="Text Box 26"/>
          <p:cNvSpPr txBox="1">
            <a:spLocks noChangeArrowheads="1"/>
          </p:cNvSpPr>
          <p:nvPr/>
        </p:nvSpPr>
        <p:spPr bwMode="auto">
          <a:xfrm>
            <a:off x="6113425" y="2750275"/>
            <a:ext cx="2081981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data analysts</a:t>
            </a:r>
            <a:endParaRPr lang="en-US" sz="2800" baseline="30000" dirty="0">
              <a:latin typeface="Calibri"/>
            </a:endParaRPr>
          </a:p>
        </p:txBody>
      </p:sp>
      <p:grpSp>
        <p:nvGrpSpPr>
          <p:cNvPr id="67" name="Group 66"/>
          <p:cNvGrpSpPr>
            <a:grpSpLocks/>
          </p:cNvGrpSpPr>
          <p:nvPr/>
        </p:nvGrpSpPr>
        <p:grpSpPr bwMode="auto">
          <a:xfrm>
            <a:off x="1600200" y="1066800"/>
            <a:ext cx="1905000" cy="1447800"/>
            <a:chOff x="1152" y="1008"/>
            <a:chExt cx="1200" cy="912"/>
          </a:xfrm>
          <a:solidFill>
            <a:srgbClr val="00B050"/>
          </a:solidFill>
        </p:grpSpPr>
        <p:grpSp>
          <p:nvGrpSpPr>
            <p:cNvPr id="68" name="Group 67"/>
            <p:cNvGrpSpPr>
              <a:grpSpLocks/>
            </p:cNvGrpSpPr>
            <p:nvPr/>
          </p:nvGrpSpPr>
          <p:grpSpPr bwMode="auto">
            <a:xfrm>
              <a:off x="1152" y="1392"/>
              <a:ext cx="1200" cy="528"/>
              <a:chOff x="1152" y="960"/>
              <a:chExt cx="1200" cy="528"/>
            </a:xfrm>
            <a:grpFill/>
          </p:grpSpPr>
          <p:grpSp>
            <p:nvGrpSpPr>
              <p:cNvPr id="80" name="Group 5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86" name="Oval 6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Oval 7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Oval 8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Oval 9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10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82" name="Oval 11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12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Oval 13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Oval 14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9" name="Group 15"/>
            <p:cNvGrpSpPr>
              <a:grpSpLocks/>
            </p:cNvGrpSpPr>
            <p:nvPr/>
          </p:nvGrpSpPr>
          <p:grpSpPr bwMode="auto">
            <a:xfrm>
              <a:off x="1152" y="1008"/>
              <a:ext cx="1200" cy="528"/>
              <a:chOff x="1152" y="960"/>
              <a:chExt cx="1200" cy="528"/>
            </a:xfrm>
            <a:grpFill/>
          </p:grpSpPr>
          <p:grpSp>
            <p:nvGrpSpPr>
              <p:cNvPr id="70" name="Group 16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76" name="Oval 17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Oval 19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Oval 20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21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72" name="Oval 22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Oval 23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Oval 24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Oval 25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9" name="TextBox 48"/>
          <p:cNvSpPr txBox="1"/>
          <p:nvPr/>
        </p:nvSpPr>
        <p:spPr>
          <a:xfrm>
            <a:off x="3048000" y="2743200"/>
            <a:ext cx="492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D‘</a:t>
            </a:r>
            <a:endParaRPr lang="en-US" sz="2800" dirty="0">
              <a:solidFill>
                <a:srgbClr val="C0000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5894199" y="2644282"/>
            <a:ext cx="0" cy="263856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alilv\AppData\Local\Microsoft\Windows\Temporary Internet Files\Content.IE5\T5QY89YH\MC9000567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78" y="742544"/>
            <a:ext cx="1276690" cy="10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lilv\AppData\Local\Microsoft\Windows\Temporary Internet Files\Content.IE5\AZQEMEKK\MC90038884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79684" y="897145"/>
            <a:ext cx="1031443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lilv\AppData\Local\Microsoft\Windows\Temporary Internet Files\Content.IE5\PY5B4OXN\MC90023807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13" y="1868221"/>
            <a:ext cx="1286671" cy="99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TextBox 90"/>
          <p:cNvSpPr txBox="1"/>
          <p:nvPr/>
        </p:nvSpPr>
        <p:spPr>
          <a:xfrm>
            <a:off x="937410" y="6157413"/>
            <a:ext cx="697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“My data has little influence on what the analysts see”</a:t>
            </a:r>
            <a:endParaRPr lang="en-US" sz="2400" dirty="0"/>
          </a:p>
        </p:txBody>
      </p:sp>
      <p:sp>
        <p:nvSpPr>
          <p:cNvPr id="92" name="Left Brace 91"/>
          <p:cNvSpPr/>
          <p:nvPr/>
        </p:nvSpPr>
        <p:spPr>
          <a:xfrm>
            <a:off x="1273990" y="1219200"/>
            <a:ext cx="228600" cy="114594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3" name="TextBox 92"/>
              <p:cNvSpPr txBox="1"/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71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9" grpId="0"/>
      <p:bldP spid="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3352800"/>
                <a:ext cx="8686800" cy="32766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 err="1">
                    <a:solidFill>
                      <a:schemeClr val="accent5">
                        <a:lumMod val="50000"/>
                      </a:schemeClr>
                    </a:solidFill>
                  </a:rPr>
                  <a:t>Def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 </a:t>
                </a:r>
                <a:r>
                  <a:rPr lang="en-US" sz="2200" dirty="0">
                    <a:solidFill>
                      <a:schemeClr val="accent5">
                        <a:lumMod val="50000"/>
                      </a:schemeClr>
                    </a:solidFill>
                  </a:rPr>
                  <a:t>[DMNS06</a:t>
                </a:r>
                <a:r>
                  <a:rPr lang="en-US" sz="2000" dirty="0">
                    <a:solidFill>
                      <a:schemeClr val="accent5">
                        <a:lumMod val="50000"/>
                      </a:schemeClr>
                    </a:solidFill>
                  </a:rPr>
                  <a:t>]</a:t>
                </a:r>
                <a:r>
                  <a:rPr lang="en-US" dirty="0">
                    <a:solidFill>
                      <a:schemeClr val="accent5">
                        <a:lumMod val="50000"/>
                      </a:schemeClr>
                    </a:solidFill>
                  </a:rPr>
                  <a:t>:  </a:t>
                </a:r>
                <a:r>
                  <a:rPr lang="en-US" dirty="0"/>
                  <a:t>A </a:t>
                </a:r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randomized</a:t>
                </a:r>
                <a:r>
                  <a:rPr lang="en-US" dirty="0"/>
                  <a:t> algorithm C is </a:t>
                </a:r>
                <a:r>
                  <a:rPr lang="en-US" dirty="0">
                    <a:solidFill>
                      <a:schemeClr val="accent1"/>
                    </a:solidFill>
                    <a:latin typeface="Symbol"/>
                    <a:sym typeface="Symbol"/>
                  </a:rPr>
                  <a:t></a:t>
                </a:r>
                <a:r>
                  <a:rPr lang="en-US" dirty="0">
                    <a:solidFill>
                      <a:schemeClr val="accent1"/>
                    </a:solidFill>
                  </a:rPr>
                  <a:t>-differentially private </a:t>
                </a:r>
                <a:r>
                  <a:rPr lang="en-US" dirty="0" err="1"/>
                  <a:t>iff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for all databases D, D’ that differ on one row, </a:t>
                </a:r>
                <a:br>
                  <a:rPr lang="en-US" dirty="0"/>
                </a:br>
                <a:r>
                  <a:rPr lang="en-US" dirty="0"/>
                  <a:t>all query sequences q</a:t>
                </a:r>
                <a:r>
                  <a:rPr lang="en-US" baseline="-25000" dirty="0"/>
                  <a:t>1</a:t>
                </a:r>
                <a:r>
                  <a:rPr lang="en-US" dirty="0"/>
                  <a:t>,…,</a:t>
                </a:r>
                <a:r>
                  <a:rPr lang="en-US" dirty="0" err="1" smtClean="0"/>
                  <a:t>q</a:t>
                </a:r>
                <a:r>
                  <a:rPr lang="en-US" baseline="-25000" dirty="0" err="1" smtClean="0"/>
                  <a:t>t</a:t>
                </a:r>
                <a:r>
                  <a:rPr lang="en-US" baseline="-25000" dirty="0" smtClean="0"/>
                  <a:t>,</a:t>
                </a:r>
                <a:r>
                  <a:rPr lang="en-US" dirty="0"/>
                  <a:t> and</a:t>
                </a:r>
              </a:p>
              <a:p>
                <a:pPr marL="0" indent="0">
                  <a:buNone/>
                </a:pPr>
                <a:r>
                  <a:rPr lang="en-US" dirty="0" smtClean="0"/>
                  <a:t>all s</a:t>
                </a:r>
                <a:r>
                  <a:rPr lang="en-US" dirty="0" smtClean="0"/>
                  <a:t>ets </a:t>
                </a:r>
                <a:r>
                  <a:rPr lang="en-US" dirty="0" smtClean="0"/>
                  <a:t>T</a:t>
                </a:r>
                <a:r>
                  <a:rPr lang="en-US" dirty="0" smtClean="0">
                    <a:latin typeface="Symbol"/>
                    <a:sym typeface="Symbol"/>
                  </a:rPr>
                  <a:t></a:t>
                </a:r>
                <a:r>
                  <a:rPr lang="en-US" dirty="0" smtClean="0"/>
                  <a:t> </a:t>
                </a:r>
                <a:r>
                  <a:rPr lang="en-US" dirty="0" err="1" smtClean="0">
                    <a:latin typeface="msbm10"/>
                  </a:rPr>
                  <a:t>R</a:t>
                </a:r>
                <a:r>
                  <a:rPr lang="en-US" baseline="30000" dirty="0" err="1" smtClean="0">
                    <a:latin typeface="Calibri"/>
                  </a:rPr>
                  <a:t>t</a:t>
                </a:r>
                <a:r>
                  <a:rPr lang="en-US" dirty="0" smtClean="0"/>
                  <a:t>,</a:t>
                </a:r>
                <a:br>
                  <a:rPr lang="en-US" dirty="0" smtClean="0"/>
                </a:br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dirty="0" err="1" smtClean="0">
                    <a:latin typeface="Calibri"/>
                  </a:rPr>
                  <a:t>Pr</a:t>
                </a:r>
                <a:r>
                  <a:rPr lang="en-US" dirty="0" smtClean="0">
                    <a:latin typeface="Calibri"/>
                  </a:rPr>
                  <a:t>[C(D,q</a:t>
                </a:r>
                <a:r>
                  <a:rPr lang="en-US" baseline="-25000" dirty="0" smtClean="0">
                    <a:latin typeface="Calibri"/>
                  </a:rPr>
                  <a:t>1</a:t>
                </a:r>
                <a:r>
                  <a:rPr lang="en-US" dirty="0" smtClean="0"/>
                  <a:t>,…,</a:t>
                </a:r>
                <a:r>
                  <a:rPr lang="en-US" dirty="0" err="1" smtClean="0">
                    <a:latin typeface="Calibri"/>
                  </a:rPr>
                  <a:t>q</a:t>
                </a:r>
                <a:r>
                  <a:rPr lang="en-US" baseline="-25000" dirty="0" err="1" smtClean="0">
                    <a:latin typeface="Calibri"/>
                  </a:rPr>
                  <a:t>t</a:t>
                </a:r>
                <a:r>
                  <a:rPr lang="en-US" dirty="0" smtClean="0"/>
                  <a:t>)</a:t>
                </a:r>
                <a:r>
                  <a:rPr lang="en-US" dirty="0" smtClean="0">
                    <a:latin typeface="Symbol"/>
                    <a:sym typeface="Symbol"/>
                  </a:rPr>
                  <a:t></a:t>
                </a:r>
                <a:r>
                  <a:rPr lang="en-US" dirty="0" smtClean="0"/>
                  <a:t>T</a:t>
                </a:r>
                <a:r>
                  <a:rPr lang="en-US" dirty="0"/>
                  <a:t>]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  <a:sym typeface="Symbol"/>
                      </a:rPr>
                      <m:t>≲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Symbol"/>
                    <a:sym typeface="Symbol"/>
                  </a:rPr>
                  <a:t>(1+)  </a:t>
                </a:r>
                <a:r>
                  <a:rPr lang="en-US" dirty="0" err="1"/>
                  <a:t>Pr</a:t>
                </a:r>
                <a:r>
                  <a:rPr lang="en-US" dirty="0"/>
                  <a:t>[C(D’,q</a:t>
                </a:r>
                <a:r>
                  <a:rPr lang="en-US" baseline="-25000" dirty="0"/>
                  <a:t>1</a:t>
                </a:r>
                <a:r>
                  <a:rPr lang="en-US" dirty="0"/>
                  <a:t>,…,</a:t>
                </a:r>
                <a:r>
                  <a:rPr lang="en-US" dirty="0" err="1"/>
                  <a:t>q</a:t>
                </a:r>
                <a:r>
                  <a:rPr lang="en-US" baseline="-25000" dirty="0" err="1"/>
                  <a:t>t</a:t>
                </a:r>
                <a:r>
                  <a:rPr lang="en-US" dirty="0"/>
                  <a:t>)</a:t>
                </a:r>
                <a:r>
                  <a:rPr lang="en-US" dirty="0">
                    <a:latin typeface="Symbol"/>
                    <a:sym typeface="Symbol"/>
                  </a:rPr>
                  <a:t></a:t>
                </a:r>
                <a:r>
                  <a:rPr lang="en-US" dirty="0"/>
                  <a:t>T] </a:t>
                </a:r>
                <a:endParaRPr lang="en-US" dirty="0" smtClean="0">
                  <a:latin typeface="Symbol"/>
                  <a:sym typeface="Symbol"/>
                </a:endParaRPr>
              </a:p>
              <a:p>
                <a:pPr algn="ctr">
                  <a:buFont typeface="Symbol" pitchFamily="18" charset="2"/>
                  <a:buChar char=" "/>
                </a:pPr>
                <a:endParaRPr lang="en-US" dirty="0" smtClean="0">
                  <a:latin typeface="Symbol"/>
                  <a:sym typeface="Symbol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latin typeface="Symbol"/>
                    <a:sym typeface="Symbol"/>
                  </a:rPr>
                  <a:t></a:t>
                </a:r>
                <a:r>
                  <a:rPr lang="en-US" dirty="0" smtClean="0">
                    <a:sym typeface="Symbol"/>
                  </a:rPr>
                  <a:t> small constant, e.g. </a:t>
                </a:r>
                <a:r>
                  <a:rPr lang="en-US" dirty="0" smtClean="0">
                    <a:latin typeface="Symbol"/>
                    <a:sym typeface="Symbol"/>
                  </a:rPr>
                  <a:t> </a:t>
                </a:r>
                <a:r>
                  <a:rPr lang="en-US" dirty="0" smtClean="0">
                    <a:sym typeface="Symbol"/>
                  </a:rPr>
                  <a:t>= .01</a:t>
                </a:r>
                <a:endParaRPr lang="en-US" dirty="0">
                  <a:sym typeface="Symbol"/>
                </a:endParaRPr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3352800"/>
                <a:ext cx="8686800" cy="3276600"/>
              </a:xfrm>
              <a:blipFill rotWithShape="1">
                <a:blip r:embed="rId2"/>
                <a:stretch>
                  <a:fillRect l="-1123" t="-2974" r="-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4376382" y="974095"/>
            <a:ext cx="1066800" cy="1861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Privacy: Recap </a:t>
            </a:r>
            <a:endParaRPr lang="en-US" sz="31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00200" y="1066800"/>
            <a:ext cx="1905000" cy="1447800"/>
            <a:chOff x="1152" y="1008"/>
            <a:chExt cx="1200" cy="912"/>
          </a:xfrm>
          <a:solidFill>
            <a:srgbClr val="00B050"/>
          </a:solidFill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52" y="1392"/>
              <a:ext cx="1200" cy="528"/>
              <a:chOff x="1152" y="960"/>
              <a:chExt cx="1200" cy="528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23" name="Oval 6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Oval 7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Oval 8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Oval 9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0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9" name="Oval 11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Oval 12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13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Oval 14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152" y="1008"/>
              <a:ext cx="1200" cy="528"/>
              <a:chOff x="1152" y="960"/>
              <a:chExt cx="1200" cy="528"/>
            </a:xfrm>
            <a:grpFill/>
          </p:grpSpPr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3" name="Oval 17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solidFill>
                  <a:srgbClr val="C00000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Oval 19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20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9" name="Oval 22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Oval 23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24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Oval 25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1611660" y="2750275"/>
            <a:ext cx="1844095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Database </a:t>
            </a:r>
            <a:r>
              <a:rPr lang="en-US" sz="2800" dirty="0" smtClean="0"/>
              <a:t>D</a:t>
            </a:r>
            <a:endParaRPr lang="en-US" sz="2800" baseline="30000" dirty="0">
              <a:latin typeface="Calibri"/>
            </a:endParaRPr>
          </a:p>
        </p:txBody>
      </p:sp>
      <p:sp>
        <p:nvSpPr>
          <p:cNvPr id="40" name="Line 42"/>
          <p:cNvSpPr>
            <a:spLocks noChangeShapeType="1"/>
          </p:cNvSpPr>
          <p:nvPr/>
        </p:nvSpPr>
        <p:spPr bwMode="auto">
          <a:xfrm>
            <a:off x="3505200" y="1828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>
            <a:off x="5410200" y="1146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4681194" y="1505634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5443182" y="143092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" name="Text Box 26"/>
          <p:cNvSpPr txBox="1">
            <a:spLocks noChangeArrowheads="1"/>
          </p:cNvSpPr>
          <p:nvPr/>
        </p:nvSpPr>
        <p:spPr bwMode="auto">
          <a:xfrm>
            <a:off x="4267199" y="2776210"/>
            <a:ext cx="1242841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curator</a:t>
            </a:r>
            <a:endParaRPr lang="en-US" sz="2800" baseline="30000" dirty="0">
              <a:latin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15000" y="810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15000" y="1109246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1" name="Line 43"/>
          <p:cNvSpPr>
            <a:spLocks noChangeShapeType="1"/>
          </p:cNvSpPr>
          <p:nvPr/>
        </p:nvSpPr>
        <p:spPr bwMode="auto">
          <a:xfrm>
            <a:off x="5410200" y="1707879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2" name="Line 43"/>
          <p:cNvSpPr>
            <a:spLocks noChangeShapeType="1"/>
          </p:cNvSpPr>
          <p:nvPr/>
        </p:nvSpPr>
        <p:spPr bwMode="auto">
          <a:xfrm>
            <a:off x="5453418" y="2009267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715000" y="1371600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35004" y="1670713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>
            <a:off x="5410200" y="2289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2" name="Line 43"/>
          <p:cNvSpPr>
            <a:spLocks noChangeShapeType="1"/>
          </p:cNvSpPr>
          <p:nvPr/>
        </p:nvSpPr>
        <p:spPr bwMode="auto">
          <a:xfrm>
            <a:off x="5443182" y="2590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724768" y="1953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35004" y="22522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65" name="Text Box 26"/>
          <p:cNvSpPr txBox="1">
            <a:spLocks noChangeArrowheads="1"/>
          </p:cNvSpPr>
          <p:nvPr/>
        </p:nvSpPr>
        <p:spPr bwMode="auto">
          <a:xfrm>
            <a:off x="6113425" y="2750275"/>
            <a:ext cx="2081981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data analysts</a:t>
            </a:r>
            <a:endParaRPr lang="en-US" sz="2800" baseline="30000" dirty="0">
              <a:latin typeface="Calibri"/>
            </a:endParaRPr>
          </a:p>
        </p:txBody>
      </p:sp>
      <p:grpSp>
        <p:nvGrpSpPr>
          <p:cNvPr id="67" name="Group 66"/>
          <p:cNvGrpSpPr>
            <a:grpSpLocks/>
          </p:cNvGrpSpPr>
          <p:nvPr/>
        </p:nvGrpSpPr>
        <p:grpSpPr bwMode="auto">
          <a:xfrm>
            <a:off x="1600200" y="1066800"/>
            <a:ext cx="1905000" cy="1447800"/>
            <a:chOff x="1152" y="1008"/>
            <a:chExt cx="1200" cy="912"/>
          </a:xfrm>
          <a:solidFill>
            <a:srgbClr val="00B050"/>
          </a:solidFill>
        </p:grpSpPr>
        <p:grpSp>
          <p:nvGrpSpPr>
            <p:cNvPr id="68" name="Group 67"/>
            <p:cNvGrpSpPr>
              <a:grpSpLocks/>
            </p:cNvGrpSpPr>
            <p:nvPr/>
          </p:nvGrpSpPr>
          <p:grpSpPr bwMode="auto">
            <a:xfrm>
              <a:off x="1152" y="1392"/>
              <a:ext cx="1200" cy="528"/>
              <a:chOff x="1152" y="960"/>
              <a:chExt cx="1200" cy="528"/>
            </a:xfrm>
            <a:grpFill/>
          </p:grpSpPr>
          <p:grpSp>
            <p:nvGrpSpPr>
              <p:cNvPr id="80" name="Group 5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86" name="Oval 6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Oval 7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Oval 8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Oval 9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10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82" name="Oval 11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Oval 12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Oval 13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Oval 14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9" name="Group 15"/>
            <p:cNvGrpSpPr>
              <a:grpSpLocks/>
            </p:cNvGrpSpPr>
            <p:nvPr/>
          </p:nvGrpSpPr>
          <p:grpSpPr bwMode="auto">
            <a:xfrm>
              <a:off x="1152" y="1008"/>
              <a:ext cx="1200" cy="528"/>
              <a:chOff x="1152" y="960"/>
              <a:chExt cx="1200" cy="528"/>
            </a:xfrm>
            <a:grpFill/>
          </p:grpSpPr>
          <p:grpSp>
            <p:nvGrpSpPr>
              <p:cNvPr id="70" name="Group 16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76" name="Oval 17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Oval 19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Oval 20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21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72" name="Oval 22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Oval 23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Oval 24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Oval 25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9" name="TextBox 48"/>
          <p:cNvSpPr txBox="1"/>
          <p:nvPr/>
        </p:nvSpPr>
        <p:spPr>
          <a:xfrm>
            <a:off x="3048000" y="2743200"/>
            <a:ext cx="492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D‘</a:t>
            </a:r>
            <a:endParaRPr lang="en-US" sz="2800" dirty="0">
              <a:solidFill>
                <a:srgbClr val="C0000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5894199" y="2644282"/>
            <a:ext cx="0" cy="263856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alilv\AppData\Local\Microsoft\Windows\Temporary Internet Files\Content.IE5\T5QY89YH\MC9000567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78" y="742544"/>
            <a:ext cx="1276690" cy="10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lilv\AppData\Local\Microsoft\Windows\Temporary Internet Files\Content.IE5\AZQEMEKK\MC90038884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79684" y="897145"/>
            <a:ext cx="1031443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lilv\AppData\Local\Microsoft\Windows\Temporary Internet Files\Content.IE5\PY5B4OXN\MC90023807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13" y="1868221"/>
            <a:ext cx="1286671" cy="99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Left Brace 90"/>
          <p:cNvSpPr/>
          <p:nvPr/>
        </p:nvSpPr>
        <p:spPr>
          <a:xfrm>
            <a:off x="1273990" y="1219200"/>
            <a:ext cx="228600" cy="114594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Box 91"/>
              <p:cNvSpPr txBox="1"/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948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973171" y="3348335"/>
                <a:ext cx="7355924" cy="46166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Distribution of C(D,q</a:t>
                </a:r>
                <a:r>
                  <a:rPr lang="en-US" sz="2400" baseline="-25000" dirty="0" smtClean="0"/>
                  <a:t>1</a:t>
                </a:r>
                <a:r>
                  <a:rPr lang="en-US" sz="2400" dirty="0"/>
                  <a:t>,…,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)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/>
                            <a:ea typeface="Cambria Math"/>
                          </a:rPr>
                          <m:t>≈</m:t>
                        </m:r>
                      </m:e>
                      <m:sub>
                        <m:r>
                          <a:rPr lang="en-US" sz="2400" i="1" dirty="0" smtClean="0">
                            <a:latin typeface="Cambria Math"/>
                            <a:ea typeface="Cambria Math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en-US" sz="2400" dirty="0" smtClean="0"/>
                  <a:t> Distribution of C(D</a:t>
                </a:r>
                <a:r>
                  <a:rPr lang="en-US" sz="2400" dirty="0"/>
                  <a:t>’,q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,…,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t</a:t>
                </a:r>
                <a:r>
                  <a:rPr lang="en-US" sz="2400" dirty="0" smtClean="0"/>
                  <a:t>)</a:t>
                </a:r>
                <a:endParaRPr lang="en-US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171" y="3348335"/>
                <a:ext cx="7355924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156" t="-7407" r="-826" b="-23457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4376382" y="974095"/>
            <a:ext cx="1066800" cy="1861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Privacy: Key Points </a:t>
            </a:r>
            <a:endParaRPr lang="en-US" sz="31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00200" y="1066800"/>
            <a:ext cx="1905000" cy="1447800"/>
            <a:chOff x="1152" y="1008"/>
            <a:chExt cx="1200" cy="912"/>
          </a:xfrm>
          <a:solidFill>
            <a:srgbClr val="00B050"/>
          </a:solidFill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52" y="1392"/>
              <a:ext cx="1200" cy="528"/>
              <a:chOff x="1152" y="960"/>
              <a:chExt cx="1200" cy="528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23" name="Oval 6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Oval 7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Oval 8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Oval 9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0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9" name="Oval 11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Oval 12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13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Oval 14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152" y="1008"/>
              <a:ext cx="1200" cy="528"/>
              <a:chOff x="1152" y="960"/>
              <a:chExt cx="1200" cy="528"/>
            </a:xfrm>
            <a:grpFill/>
          </p:grpSpPr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3" name="Oval 17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solidFill>
                  <a:srgbClr val="C00000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Oval 19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20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9" name="Oval 22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Oval 23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24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Oval 25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0" name="Line 42"/>
          <p:cNvSpPr>
            <a:spLocks noChangeShapeType="1"/>
          </p:cNvSpPr>
          <p:nvPr/>
        </p:nvSpPr>
        <p:spPr bwMode="auto">
          <a:xfrm>
            <a:off x="3505200" y="1828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>
            <a:off x="5410200" y="1146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4681194" y="1505634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5443182" y="143092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5715000" y="810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15000" y="1109246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1" name="Line 43"/>
          <p:cNvSpPr>
            <a:spLocks noChangeShapeType="1"/>
          </p:cNvSpPr>
          <p:nvPr/>
        </p:nvSpPr>
        <p:spPr bwMode="auto">
          <a:xfrm>
            <a:off x="5410200" y="1707879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2" name="Line 43"/>
          <p:cNvSpPr>
            <a:spLocks noChangeShapeType="1"/>
          </p:cNvSpPr>
          <p:nvPr/>
        </p:nvSpPr>
        <p:spPr bwMode="auto">
          <a:xfrm>
            <a:off x="5453418" y="2009267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715000" y="1371600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35004" y="1670713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>
            <a:off x="5410200" y="2289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2" name="Line 43"/>
          <p:cNvSpPr>
            <a:spLocks noChangeShapeType="1"/>
          </p:cNvSpPr>
          <p:nvPr/>
        </p:nvSpPr>
        <p:spPr bwMode="auto">
          <a:xfrm>
            <a:off x="5443182" y="2590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724768" y="1953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35004" y="22522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5894199" y="2644282"/>
            <a:ext cx="0" cy="263856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alilv\AppData\Local\Microsoft\Windows\Temporary Internet Files\Content.IE5\T5QY89YH\MC9000567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78" y="742544"/>
            <a:ext cx="1276690" cy="10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lilv\AppData\Local\Microsoft\Windows\Temporary Internet Files\Content.IE5\AZQEMEKK\MC90038884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79684" y="897145"/>
            <a:ext cx="1031443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lilv\AppData\Local\Microsoft\Windows\Temporary Internet Files\Content.IE5\PY5B4OXN\MC90023807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13" y="1868221"/>
            <a:ext cx="1286671" cy="99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81527" y="3657600"/>
                <a:ext cx="8229600" cy="2590800"/>
              </a:xfrm>
            </p:spPr>
            <p:txBody>
              <a:bodyPr/>
              <a:lstStyle/>
              <a:p>
                <a:endParaRPr lang="en-US" dirty="0" smtClean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Idea: </a:t>
                </a:r>
                <a:r>
                  <a:rPr lang="en-US" dirty="0" smtClean="0"/>
                  <a:t>inject random noise to obscure effect of each individual</a:t>
                </a:r>
                <a:endParaRPr lang="en-US" dirty="0"/>
              </a:p>
              <a:p>
                <a:pPr lvl="1"/>
                <a:r>
                  <a:rPr lang="en-US" dirty="0" smtClean="0"/>
                  <a:t>Not necessarily by adding noise to answer!</a:t>
                </a:r>
              </a:p>
              <a:p>
                <a:endParaRPr lang="en-US" dirty="0">
                  <a:solidFill>
                    <a:schemeClr val="accent5">
                      <a:lumMod val="50000"/>
                    </a:schemeClr>
                  </a:solidFill>
                </a:endParaRPr>
              </a:p>
              <a:p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Good for Big </a:t>
                </a:r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Data: </a:t>
                </a:r>
                <a:r>
                  <a:rPr lang="en-US" dirty="0" smtClean="0"/>
                  <a:t>more </a:t>
                </a:r>
                <a:r>
                  <a:rPr lang="en-US" dirty="0" smtClean="0"/>
                  <a:t>utility and more </a:t>
                </a:r>
                <a:r>
                  <a:rPr lang="en-US" dirty="0" smtClean="0"/>
                  <a:t>privacy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→∞.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9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1527" y="3657600"/>
                <a:ext cx="8229600" cy="2590800"/>
              </a:xfrm>
              <a:blipFill rotWithShape="1">
                <a:blip r:embed="rId6"/>
                <a:stretch>
                  <a:fillRect l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 Box 26"/>
          <p:cNvSpPr txBox="1">
            <a:spLocks noChangeArrowheads="1"/>
          </p:cNvSpPr>
          <p:nvPr/>
        </p:nvSpPr>
        <p:spPr bwMode="auto">
          <a:xfrm>
            <a:off x="1611660" y="2438400"/>
            <a:ext cx="1844095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Database </a:t>
            </a:r>
            <a:r>
              <a:rPr lang="en-US" sz="2800" dirty="0" smtClean="0"/>
              <a:t>D</a:t>
            </a:r>
            <a:endParaRPr lang="en-US" sz="2800" baseline="30000" dirty="0"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48000" y="2448580"/>
            <a:ext cx="492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D‘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7" name="Left Brace 56"/>
          <p:cNvSpPr/>
          <p:nvPr/>
        </p:nvSpPr>
        <p:spPr>
          <a:xfrm>
            <a:off x="1273990" y="1219200"/>
            <a:ext cx="228600" cy="114594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802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973171" y="3348335"/>
                <a:ext cx="7355924" cy="46166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Distribution of C(D,q</a:t>
                </a:r>
                <a:r>
                  <a:rPr lang="en-US" sz="2400" baseline="-25000" dirty="0" smtClean="0"/>
                  <a:t>1</a:t>
                </a:r>
                <a:r>
                  <a:rPr lang="en-US" sz="2400" dirty="0"/>
                  <a:t>,…,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t</a:t>
                </a:r>
                <a:r>
                  <a:rPr lang="en-US" sz="2400" dirty="0"/>
                  <a:t>)</a:t>
                </a: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/>
                            <a:ea typeface="Cambria Math"/>
                          </a:rPr>
                          <m:t>≈</m:t>
                        </m:r>
                      </m:e>
                      <m:sub>
                        <m:r>
                          <a:rPr lang="en-US" sz="2400" i="1" dirty="0" smtClean="0">
                            <a:latin typeface="Cambria Math"/>
                            <a:ea typeface="Cambria Math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en-US" sz="2400" dirty="0" smtClean="0"/>
                  <a:t> Distribution of C(D</a:t>
                </a:r>
                <a:r>
                  <a:rPr lang="en-US" sz="2400" dirty="0"/>
                  <a:t>’,q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,…,</a:t>
                </a:r>
                <a:r>
                  <a:rPr lang="en-US" sz="2400" dirty="0" err="1"/>
                  <a:t>q</a:t>
                </a:r>
                <a:r>
                  <a:rPr lang="en-US" sz="2400" baseline="-25000" dirty="0" err="1"/>
                  <a:t>t</a:t>
                </a:r>
                <a:r>
                  <a:rPr lang="en-US" sz="2400" dirty="0" smtClean="0"/>
                  <a:t>)</a:t>
                </a:r>
                <a:endParaRPr lang="en-US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171" y="3348335"/>
                <a:ext cx="7355924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156" t="-7407" r="-826" b="-23457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4376382" y="974095"/>
            <a:ext cx="1066800" cy="1861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8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Differential Privacy: Key Points </a:t>
            </a:r>
            <a:endParaRPr lang="en-US" sz="31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00200" y="1066800"/>
            <a:ext cx="1905000" cy="1447800"/>
            <a:chOff x="1152" y="1008"/>
            <a:chExt cx="1200" cy="912"/>
          </a:xfrm>
          <a:solidFill>
            <a:srgbClr val="00B050"/>
          </a:solidFill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152" y="1392"/>
              <a:ext cx="1200" cy="528"/>
              <a:chOff x="1152" y="960"/>
              <a:chExt cx="1200" cy="528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23" name="Oval 6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Oval 7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Oval 8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Oval 9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0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9" name="Oval 11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Oval 12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13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Oval 14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152" y="1008"/>
              <a:ext cx="1200" cy="528"/>
              <a:chOff x="1152" y="960"/>
              <a:chExt cx="1200" cy="528"/>
            </a:xfrm>
            <a:grpFill/>
          </p:grpSpPr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1152" y="1152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13" name="Oval 17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solidFill>
                  <a:srgbClr val="C00000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Oval 18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Oval 19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20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1152" y="960"/>
                <a:ext cx="1200" cy="336"/>
                <a:chOff x="1152" y="1152"/>
                <a:chExt cx="1200" cy="336"/>
              </a:xfrm>
              <a:grpFill/>
            </p:grpSpPr>
            <p:sp>
              <p:nvSpPr>
                <p:cNvPr id="9" name="Oval 22"/>
                <p:cNvSpPr>
                  <a:spLocks noChangeArrowheads="1"/>
                </p:cNvSpPr>
                <p:nvPr/>
              </p:nvSpPr>
              <p:spPr bwMode="auto">
                <a:xfrm>
                  <a:off x="1152" y="1296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Oval 23"/>
                <p:cNvSpPr>
                  <a:spLocks noChangeArrowheads="1"/>
                </p:cNvSpPr>
                <p:nvPr/>
              </p:nvSpPr>
              <p:spPr bwMode="auto">
                <a:xfrm>
                  <a:off x="1152" y="1248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Oval 24"/>
                <p:cNvSpPr>
                  <a:spLocks noChangeArrowheads="1"/>
                </p:cNvSpPr>
                <p:nvPr/>
              </p:nvSpPr>
              <p:spPr bwMode="auto">
                <a:xfrm>
                  <a:off x="1152" y="1200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" name="Oval 25"/>
                <p:cNvSpPr>
                  <a:spLocks noChangeArrowheads="1"/>
                </p:cNvSpPr>
                <p:nvPr/>
              </p:nvSpPr>
              <p:spPr bwMode="auto">
                <a:xfrm>
                  <a:off x="1152" y="1152"/>
                  <a:ext cx="1200" cy="192"/>
                </a:xfrm>
                <a:prstGeom prst="ellipse">
                  <a:avLst/>
                </a:prstGeom>
                <a:grpFill/>
                <a:ln w="254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1611660" y="2438400"/>
            <a:ext cx="1844095" cy="5232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Database </a:t>
            </a:r>
            <a:r>
              <a:rPr lang="en-US" sz="2800" dirty="0" smtClean="0"/>
              <a:t>D</a:t>
            </a:r>
            <a:endParaRPr lang="en-US" sz="2800" baseline="30000" dirty="0">
              <a:latin typeface="Calibri"/>
            </a:endParaRPr>
          </a:p>
        </p:txBody>
      </p:sp>
      <p:sp>
        <p:nvSpPr>
          <p:cNvPr id="40" name="Line 42"/>
          <p:cNvSpPr>
            <a:spLocks noChangeShapeType="1"/>
          </p:cNvSpPr>
          <p:nvPr/>
        </p:nvSpPr>
        <p:spPr bwMode="auto">
          <a:xfrm>
            <a:off x="3505200" y="1828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>
            <a:off x="5410200" y="1146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4681194" y="1505634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5443182" y="143092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5715000" y="810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15000" y="1109246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 smtClean="0">
                <a:latin typeface="Calibri"/>
              </a:rPr>
              <a:t>1</a:t>
            </a:r>
            <a:endParaRPr lang="en-US" sz="1600" baseline="-25000" dirty="0">
              <a:latin typeface="Calibri"/>
            </a:endParaRPr>
          </a:p>
        </p:txBody>
      </p:sp>
      <p:sp>
        <p:nvSpPr>
          <p:cNvPr id="51" name="Line 43"/>
          <p:cNvSpPr>
            <a:spLocks noChangeShapeType="1"/>
          </p:cNvSpPr>
          <p:nvPr/>
        </p:nvSpPr>
        <p:spPr bwMode="auto">
          <a:xfrm>
            <a:off x="5410200" y="1707879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2" name="Line 43"/>
          <p:cNvSpPr>
            <a:spLocks noChangeShapeType="1"/>
          </p:cNvSpPr>
          <p:nvPr/>
        </p:nvSpPr>
        <p:spPr bwMode="auto">
          <a:xfrm>
            <a:off x="5453418" y="2009267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5715000" y="1371600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735004" y="1670713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2</a:t>
            </a:r>
          </a:p>
        </p:txBody>
      </p:sp>
      <p:sp>
        <p:nvSpPr>
          <p:cNvPr id="61" name="Line 43"/>
          <p:cNvSpPr>
            <a:spLocks noChangeShapeType="1"/>
          </p:cNvSpPr>
          <p:nvPr/>
        </p:nvSpPr>
        <p:spPr bwMode="auto">
          <a:xfrm>
            <a:off x="5410200" y="2289412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2" name="Line 43"/>
          <p:cNvSpPr>
            <a:spLocks noChangeShapeType="1"/>
          </p:cNvSpPr>
          <p:nvPr/>
        </p:nvSpPr>
        <p:spPr bwMode="auto">
          <a:xfrm>
            <a:off x="5443182" y="25908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5724768" y="1953133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q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735004" y="22522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/>
              </a:rPr>
              <a:t>a</a:t>
            </a:r>
            <a:r>
              <a:rPr lang="en-US" sz="1600" baseline="-25000" dirty="0">
                <a:latin typeface="Calibri"/>
              </a:rPr>
              <a:t>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48000" y="2448580"/>
            <a:ext cx="4926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D‘</a:t>
            </a:r>
            <a:endParaRPr lang="en-US" sz="2800" dirty="0">
              <a:solidFill>
                <a:srgbClr val="C0000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5894199" y="2644282"/>
            <a:ext cx="0" cy="263856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alilv\AppData\Local\Microsoft\Windows\Temporary Internet Files\Content.IE5\T5QY89YH\MC90005673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278" y="742544"/>
            <a:ext cx="1276690" cy="10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lilv\AppData\Local\Microsoft\Windows\Temporary Internet Files\Content.IE5\AZQEMEKK\MC90038884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79684" y="897145"/>
            <a:ext cx="1031443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alilv\AppData\Local\Microsoft\Windows\Temporary Internet Files\Content.IE5\PY5B4OXN\MC90023807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013" y="1868221"/>
            <a:ext cx="1286671" cy="99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Content Placeholder 2"/>
          <p:cNvSpPr>
            <a:spLocks noGrp="1"/>
          </p:cNvSpPr>
          <p:nvPr>
            <p:ph idx="1"/>
          </p:nvPr>
        </p:nvSpPr>
        <p:spPr>
          <a:xfrm>
            <a:off x="481527" y="3657600"/>
            <a:ext cx="8229600" cy="2590800"/>
          </a:xfrm>
        </p:spPr>
        <p:txBody>
          <a:bodyPr/>
          <a:lstStyle/>
          <a:p>
            <a:endParaRPr lang="en-US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Strong guarantees: </a:t>
            </a:r>
            <a:r>
              <a:rPr lang="en-US" dirty="0" smtClean="0"/>
              <a:t>for all databases, regardless of adversary’s auxiliary knowledge</a:t>
            </a:r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Scalable: </a:t>
            </a:r>
            <a:r>
              <a:rPr lang="en-US" dirty="0" smtClean="0"/>
              <a:t>don’t require privacy expert in the loop for each database or release</a:t>
            </a:r>
            <a:endParaRPr lang="en-US" dirty="0"/>
          </a:p>
        </p:txBody>
      </p:sp>
      <p:sp>
        <p:nvSpPr>
          <p:cNvPr id="55" name="Left Brace 54"/>
          <p:cNvSpPr/>
          <p:nvPr/>
        </p:nvSpPr>
        <p:spPr>
          <a:xfrm>
            <a:off x="1273990" y="1219200"/>
            <a:ext cx="228600" cy="114594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190" y="1581090"/>
                <a:ext cx="394210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203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</a:t>
            </a:r>
            <a:r>
              <a:rPr lang="en-US" dirty="0" smtClean="0"/>
              <a:t>Differentially </a:t>
            </a:r>
            <a:r>
              <a:rPr lang="en-US" dirty="0" smtClean="0"/>
              <a:t>Private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27124"/>
            <a:ext cx="9067800" cy="55784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histograms [DMNS06]</a:t>
            </a:r>
          </a:p>
          <a:p>
            <a:r>
              <a:rPr lang="en-US" dirty="0" smtClean="0"/>
              <a:t>contingency </a:t>
            </a:r>
            <a:r>
              <a:rPr lang="en-US" dirty="0"/>
              <a:t>tables </a:t>
            </a:r>
            <a:r>
              <a:rPr lang="en-US" dirty="0" smtClean="0"/>
              <a:t>[BCDKMT07, GHRU11, TUV12, DNT14], </a:t>
            </a:r>
          </a:p>
          <a:p>
            <a:r>
              <a:rPr lang="en-US" dirty="0" smtClean="0"/>
              <a:t>machine </a:t>
            </a:r>
            <a:r>
              <a:rPr lang="en-US" dirty="0"/>
              <a:t>learning </a:t>
            </a:r>
            <a:r>
              <a:rPr lang="en-US" dirty="0" smtClean="0"/>
              <a:t>[BDMN05,KLNRS08], </a:t>
            </a:r>
          </a:p>
          <a:p>
            <a:r>
              <a:rPr lang="en-US" dirty="0" smtClean="0"/>
              <a:t>regression &amp; statistical estimation [</a:t>
            </a:r>
            <a:r>
              <a:rPr lang="en-US" dirty="0" smtClean="0"/>
              <a:t>CMS11,S11,KST11,ST12,JT13]</a:t>
            </a:r>
            <a:endParaRPr lang="en-US" dirty="0" smtClean="0"/>
          </a:p>
          <a:p>
            <a:r>
              <a:rPr lang="en-US" dirty="0" smtClean="0"/>
              <a:t>clustering [BDMN05,NRS07]</a:t>
            </a:r>
          </a:p>
          <a:p>
            <a:r>
              <a:rPr lang="en-US" dirty="0"/>
              <a:t>s</a:t>
            </a:r>
            <a:r>
              <a:rPr lang="en-US" dirty="0" smtClean="0"/>
              <a:t>ocial network analysis [HLMJ09,GRU11,KRSY11,KNRS13,BBDS13]</a:t>
            </a:r>
          </a:p>
          <a:p>
            <a:r>
              <a:rPr lang="en-US" dirty="0"/>
              <a:t>a</a:t>
            </a:r>
            <a:r>
              <a:rPr lang="en-US" dirty="0" smtClean="0"/>
              <a:t>pproximation algorithms [GLMRT10]</a:t>
            </a:r>
          </a:p>
          <a:p>
            <a:r>
              <a:rPr lang="en-US" dirty="0"/>
              <a:t>s</a:t>
            </a:r>
            <a:r>
              <a:rPr lang="en-US" dirty="0" smtClean="0"/>
              <a:t>ingular value decomposition [</a:t>
            </a:r>
            <a:r>
              <a:rPr lang="en-US" dirty="0" smtClean="0"/>
              <a:t>HR12,</a:t>
            </a:r>
            <a:r>
              <a:rPr lang="en-US" dirty="0" smtClean="0"/>
              <a:t> HR13, </a:t>
            </a:r>
            <a:r>
              <a:rPr lang="en-US" dirty="0"/>
              <a:t>KT13, DTTZ14</a:t>
            </a:r>
            <a:r>
              <a:rPr lang="en-US" dirty="0" smtClean="0"/>
              <a:t>]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treaming algorithms [DNRY10,DNPR10,MMNW11]</a:t>
            </a:r>
          </a:p>
          <a:p>
            <a:r>
              <a:rPr lang="en-US" dirty="0"/>
              <a:t>m</a:t>
            </a:r>
            <a:r>
              <a:rPr lang="en-US" dirty="0" smtClean="0"/>
              <a:t>echanism design </a:t>
            </a:r>
            <a:r>
              <a:rPr lang="en-US" sz="2000" dirty="0" smtClean="0"/>
              <a:t>[MT07,NST10,X11,NOS12,CCKMV12,HK12,KPRU12</a:t>
            </a:r>
            <a:r>
              <a:rPr lang="en-US" sz="2000" dirty="0"/>
              <a:t>]</a:t>
            </a:r>
            <a:endParaRPr lang="en-US" sz="2000" dirty="0" smtClean="0"/>
          </a:p>
          <a:p>
            <a:r>
              <a:rPr lang="en-US" dirty="0" smtClean="0"/>
              <a:t>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Simons Institute Workshop on Big Data &amp; Differential Privacy 12/13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77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Amazing Possibility I: Synthetic Data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9851" y="4496713"/>
                <a:ext cx="8648700" cy="228508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Theorem [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BLR08,HR10]:  </a:t>
                </a:r>
                <a:r>
                  <a:rPr lang="en-US" dirty="0" smtClean="0"/>
                  <a:t>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≫</m:t>
                    </m:r>
                    <m:r>
                      <a:rPr lang="en-US" b="0" i="1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, can generate diff. private synthetic data preserving exponentially many statistical properties of dataset (e.g. fraction of people w/each set of attributes).</a:t>
                </a:r>
              </a:p>
              <a:p>
                <a:r>
                  <a:rPr lang="en-US" sz="2000" dirty="0" smtClean="0"/>
                  <a:t>Computational complexity is a challenge [DNRRV09,UV11,U13]</a:t>
                </a:r>
              </a:p>
              <a:p>
                <a:r>
                  <a:rPr lang="en-US" sz="2000" dirty="0" smtClean="0"/>
                  <a:t>Practical implementations in [</a:t>
                </a:r>
                <a:r>
                  <a:rPr lang="en-US" sz="2000" dirty="0" smtClean="0"/>
                  <a:t>HLM12,GGHRW14</a:t>
                </a:r>
                <a:r>
                  <a:rPr lang="en-US" sz="2000" dirty="0" smtClean="0"/>
                  <a:t>]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9851" y="4496713"/>
                <a:ext cx="8648700" cy="2285087"/>
              </a:xfrm>
              <a:blipFill rotWithShape="1">
                <a:blip r:embed="rId2"/>
                <a:stretch>
                  <a:fillRect l="-1057" t="-2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5820427"/>
                  </p:ext>
                </p:extLst>
              </p:nvPr>
            </p:nvGraphicFramePr>
            <p:xfrm>
              <a:off x="609600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5820427"/>
                  </p:ext>
                </p:extLst>
              </p:nvPr>
            </p:nvGraphicFramePr>
            <p:xfrm>
              <a:off x="609600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8333" r="-262595" b="-6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2298809"/>
                  </p:ext>
                </p:extLst>
              </p:nvPr>
            </p:nvGraphicFramePr>
            <p:xfrm>
              <a:off x="5867400" y="1371600"/>
              <a:ext cx="2895600" cy="2219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2298809"/>
                  </p:ext>
                </p:extLst>
              </p:nvPr>
            </p:nvGraphicFramePr>
            <p:xfrm>
              <a:off x="5867400" y="1371600"/>
              <a:ext cx="2895600" cy="2219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763" t="-8333" r="-262595" b="-5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91000" y="1984612"/>
            <a:ext cx="1066800" cy="762000"/>
          </a:xfrm>
          <a:prstGeom prst="rect">
            <a:avLst/>
          </a:prstGeom>
          <a:solidFill>
            <a:schemeClr val="tx1"/>
          </a:solidFill>
          <a:ln w="25400">
            <a:solidFill>
              <a:srgbClr val="0000C6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" name="Line 42"/>
          <p:cNvSpPr>
            <a:spLocks noChangeShapeType="1"/>
          </p:cNvSpPr>
          <p:nvPr/>
        </p:nvSpPr>
        <p:spPr bwMode="auto">
          <a:xfrm>
            <a:off x="3473924" y="2362200"/>
            <a:ext cx="7170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5257800" y="2362200"/>
            <a:ext cx="6408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495824" y="2045732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1922344" y="2613262"/>
            <a:ext cx="228600" cy="277447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28800" y="4114800"/>
                <a:ext cx="39959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4114800"/>
                <a:ext cx="399597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705600" y="3636307"/>
            <a:ext cx="1467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“fake” people</a:t>
            </a:r>
            <a:endParaRPr lang="en-US" dirty="0"/>
          </a:p>
        </p:txBody>
      </p:sp>
      <p:sp>
        <p:nvSpPr>
          <p:cNvPr id="15" name="Left Brace 14"/>
          <p:cNvSpPr/>
          <p:nvPr/>
        </p:nvSpPr>
        <p:spPr>
          <a:xfrm>
            <a:off x="304800" y="1219200"/>
            <a:ext cx="228600" cy="260177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0" y="2286000"/>
                <a:ext cx="3942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86000"/>
                <a:ext cx="394210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171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/>
      <p:bldP spid="10" grpId="0" animBg="1"/>
      <p:bldP spid="11" grpId="0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Amazing Possibility I: Synthetic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4234239"/>
            <a:ext cx="8877300" cy="27761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Q: How could this be possible?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Would be easy if we could compromise privacy of “just a few” people.</a:t>
            </a:r>
          </a:p>
          <a:p>
            <a:r>
              <a:rPr lang="en-US" sz="2000" dirty="0" smtClean="0"/>
              <a:t>A few random rows preserves many statistical properties.</a:t>
            </a:r>
            <a:endParaRPr lang="en-US" sz="2000" dirty="0" smtClean="0"/>
          </a:p>
          <a:p>
            <a:r>
              <a:rPr lang="en-US" sz="2000" dirty="0" smtClean="0"/>
              <a:t>Differential privacy doesn’t allow this.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04782050"/>
                  </p:ext>
                </p:extLst>
              </p:nvPr>
            </p:nvGraphicFramePr>
            <p:xfrm>
              <a:off x="609600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5820427"/>
                  </p:ext>
                </p:extLst>
              </p:nvPr>
            </p:nvGraphicFramePr>
            <p:xfrm>
              <a:off x="609600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8333" r="-262595" b="-6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0224481"/>
                  </p:ext>
                </p:extLst>
              </p:nvPr>
            </p:nvGraphicFramePr>
            <p:xfrm>
              <a:off x="5867400" y="1371600"/>
              <a:ext cx="2895600" cy="2219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2298809"/>
                  </p:ext>
                </p:extLst>
              </p:nvPr>
            </p:nvGraphicFramePr>
            <p:xfrm>
              <a:off x="5867400" y="1371600"/>
              <a:ext cx="2895600" cy="2219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763" t="-8333" r="-262595" b="-5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91000" y="1984612"/>
            <a:ext cx="1066800" cy="762000"/>
          </a:xfrm>
          <a:prstGeom prst="rect">
            <a:avLst/>
          </a:prstGeom>
          <a:solidFill>
            <a:schemeClr val="tx1"/>
          </a:solidFill>
          <a:ln w="25400">
            <a:solidFill>
              <a:srgbClr val="0000C6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" name="Line 42"/>
          <p:cNvSpPr>
            <a:spLocks noChangeShapeType="1"/>
          </p:cNvSpPr>
          <p:nvPr/>
        </p:nvSpPr>
        <p:spPr bwMode="auto">
          <a:xfrm>
            <a:off x="3473924" y="2362200"/>
            <a:ext cx="7170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5257800" y="2362200"/>
            <a:ext cx="6408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495824" y="2045732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3636307"/>
            <a:ext cx="1467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“fake”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3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Amazing Possibility I: Synthetic Data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6700" y="4234239"/>
                <a:ext cx="8877300" cy="2776161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800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Q: How could this be possible?</a:t>
                </a:r>
                <a:endParaRPr lang="en-US" dirty="0" smtClean="0"/>
              </a:p>
              <a:p>
                <a:pPr marL="57150" indent="0">
                  <a:buNone/>
                </a:pPr>
                <a:r>
                  <a:rPr lang="en-US" dirty="0" smtClean="0"/>
                  <a:t>Construct </a:t>
                </a:r>
                <a:r>
                  <a:rPr lang="en-US" dirty="0"/>
                  <a:t>a </a:t>
                </a:r>
                <a:r>
                  <a:rPr lang="en-US" dirty="0" smtClean="0"/>
                  <a:t>“smooth” </a:t>
                </a:r>
                <a:r>
                  <a:rPr lang="en-US" dirty="0"/>
                  <a:t>distribution on synthetic datasets (via [MT07])</a:t>
                </a:r>
              </a:p>
              <a:p>
                <a:pPr marL="457200"/>
                <a:r>
                  <a:rPr lang="en-US" sz="2200" dirty="0" smtClean="0"/>
                  <a:t>Put higher </a:t>
                </a:r>
                <a:r>
                  <a:rPr lang="en-US" sz="2200" dirty="0"/>
                  <a:t>probability on synthetic datasets that agree more </a:t>
                </a:r>
                <a:r>
                  <a:rPr lang="en-US" sz="2200" dirty="0" smtClean="0"/>
                  <a:t/>
                </a:r>
                <a:br>
                  <a:rPr lang="en-US" sz="2200" dirty="0" smtClean="0"/>
                </a:br>
                <a:r>
                  <a:rPr lang="en-US" sz="2200" dirty="0" smtClean="0"/>
                  <a:t>with real </a:t>
                </a:r>
                <a:r>
                  <a:rPr lang="en-US" sz="2200" dirty="0"/>
                  <a:t>dataset on statistics of interest.</a:t>
                </a:r>
              </a:p>
              <a:p>
                <a:pPr marL="457200"/>
                <a:r>
                  <a:rPr lang="en-US" sz="2200" dirty="0" smtClean="0"/>
                  <a:t>Ensure (Probability </a:t>
                </a:r>
                <a:r>
                  <a:rPr lang="en-US" sz="2200" dirty="0"/>
                  <a:t>of each inaccurate synthetic dataset)</a:t>
                </a:r>
                <a:r>
                  <a:rPr lang="en-US" sz="2200" i="1" dirty="0" smtClean="0">
                    <a:latin typeface="Cambria Math"/>
                  </a:rPr>
                  <a:t/>
                </a:r>
                <a:br>
                  <a:rPr lang="en-US" sz="220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×</m:t>
                    </m:r>
                  </m:oMath>
                </a14:m>
                <a:r>
                  <a:rPr lang="en-US" sz="2200" dirty="0"/>
                  <a:t>(# of synthetic datasets)  </a:t>
                </a:r>
                <a:r>
                  <a:rPr lang="en-US" sz="2200" dirty="0" smtClean="0"/>
                  <a:t>is very </a:t>
                </a:r>
                <a:r>
                  <a:rPr lang="en-US" sz="2200" dirty="0"/>
                  <a:t>small.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6700" y="4234239"/>
                <a:ext cx="8877300" cy="2776161"/>
              </a:xfrm>
              <a:blipFill rotWithShape="1">
                <a:blip r:embed="rId2"/>
                <a:stretch>
                  <a:fillRect l="-481" t="-1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55700762"/>
                  </p:ext>
                </p:extLst>
              </p:nvPr>
            </p:nvGraphicFramePr>
            <p:xfrm>
              <a:off x="609600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35820427"/>
                  </p:ext>
                </p:extLst>
              </p:nvPr>
            </p:nvGraphicFramePr>
            <p:xfrm>
              <a:off x="609600" y="1219200"/>
              <a:ext cx="2895600" cy="25857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8333" r="-262595" b="-6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4869465"/>
                  </p:ext>
                </p:extLst>
              </p:nvPr>
            </p:nvGraphicFramePr>
            <p:xfrm>
              <a:off x="5867400" y="1371600"/>
              <a:ext cx="2895600" cy="2219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1422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/>
                                  </a:rPr>
                                  <m:t>≥</m:t>
                                </m:r>
                                <m:r>
                                  <a:rPr lang="en-US" b="1" i="1" smtClean="0">
                                    <a:latin typeface="Cambria Math"/>
                                  </a:rPr>
                                  <m:t>𝟒𝟎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2298809"/>
                  </p:ext>
                </p:extLst>
              </p:nvPr>
            </p:nvGraphicFramePr>
            <p:xfrm>
              <a:off x="5867400" y="1371600"/>
              <a:ext cx="2895600" cy="2219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00100"/>
                    <a:gridCol w="1104900"/>
                    <a:gridCol w="990600"/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763" t="-8333" r="-262595" b="-531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Smoke?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Cancer?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0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191000" y="1984612"/>
            <a:ext cx="1066800" cy="762000"/>
          </a:xfrm>
          <a:prstGeom prst="rect">
            <a:avLst/>
          </a:prstGeom>
          <a:solidFill>
            <a:schemeClr val="tx1"/>
          </a:solidFill>
          <a:ln w="25400">
            <a:solidFill>
              <a:srgbClr val="0000C6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" name="Line 42"/>
          <p:cNvSpPr>
            <a:spLocks noChangeShapeType="1"/>
          </p:cNvSpPr>
          <p:nvPr/>
        </p:nvSpPr>
        <p:spPr bwMode="auto">
          <a:xfrm>
            <a:off x="3473924" y="2362200"/>
            <a:ext cx="7170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8" name="Line 43"/>
          <p:cNvSpPr>
            <a:spLocks noChangeShapeType="1"/>
          </p:cNvSpPr>
          <p:nvPr/>
        </p:nvSpPr>
        <p:spPr bwMode="auto">
          <a:xfrm>
            <a:off x="5257800" y="2362200"/>
            <a:ext cx="64087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4495824" y="2045732"/>
            <a:ext cx="457176" cy="64633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3636307"/>
            <a:ext cx="1467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“fake”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41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DISPLAYSOURCE" val="\documentclass{article}\pagestyle{empty}&#10;\begin{document}&#10;&#10;\end{document}&#10;"/>
  <p:tag name="EMBEDFONTS" val="1"/>
  <p:tag name="FIRSTSALIL@9PTYBENFUVWXY5ML" val="4117"/>
  <p:tag name="FIRSTSALIL@QZHAVKNFUVWZY5H8" val="468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1805</TotalTime>
  <Words>947</Words>
  <Application>Microsoft Office PowerPoint</Application>
  <PresentationFormat>On-screen Show (4:3)</PresentationFormat>
  <Paragraphs>309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Cambria Math</vt:lpstr>
      <vt:lpstr>msbm10</vt:lpstr>
      <vt:lpstr>CMEX10</vt:lpstr>
      <vt:lpstr>CMMI10</vt:lpstr>
      <vt:lpstr>cmsy10</vt:lpstr>
      <vt:lpstr>Calibri</vt:lpstr>
      <vt:lpstr>Symbol</vt:lpstr>
      <vt:lpstr>CMR7</vt:lpstr>
      <vt:lpstr>CMR10</vt:lpstr>
      <vt:lpstr>CMMI7</vt:lpstr>
      <vt:lpstr>Office Theme</vt:lpstr>
      <vt:lpstr>Acrobat Document</vt:lpstr>
      <vt:lpstr>Current Developments in Differential Privacy</vt:lpstr>
      <vt:lpstr>Differential Privacy: Recap </vt:lpstr>
      <vt:lpstr>Differential Privacy: Recap </vt:lpstr>
      <vt:lpstr>Differential Privacy: Key Points </vt:lpstr>
      <vt:lpstr>Differential Privacy: Key Points </vt:lpstr>
      <vt:lpstr>Some Differentially Private Algorithms</vt:lpstr>
      <vt:lpstr>Amazing Possibility I: Synthetic Data</vt:lpstr>
      <vt:lpstr>Amazing Possibility I: Synthetic Data</vt:lpstr>
      <vt:lpstr>Amazing Possibility I: Synthetic Data</vt:lpstr>
      <vt:lpstr>Amazing Possibility II:  Statistical Inference &amp; Machine Learning </vt:lpstr>
      <vt:lpstr>Challenges for DP in Practice</vt:lpstr>
      <vt:lpstr>Some Efforts to Bring DP to Practice</vt:lpstr>
      <vt:lpstr>A project at Harvard: “Privacy Tools for Sharing Research Data” http://privacytools.seas.harvard.edu/ 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Harvard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Computational Complexity &amp; Differential Privacy</dc:title>
  <dc:creator>Salil</dc:creator>
  <cp:lastModifiedBy>Salil</cp:lastModifiedBy>
  <cp:revision>198</cp:revision>
  <dcterms:created xsi:type="dcterms:W3CDTF">2010-02-24T16:41:57Z</dcterms:created>
  <dcterms:modified xsi:type="dcterms:W3CDTF">2014-03-03T03:23:06Z</dcterms:modified>
</cp:coreProperties>
</file>