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9"/>
  </p:notesMasterIdLst>
  <p:sldIdLst>
    <p:sldId id="256" r:id="rId2"/>
    <p:sldId id="257" r:id="rId3"/>
    <p:sldId id="258" r:id="rId4"/>
    <p:sldId id="274" r:id="rId5"/>
    <p:sldId id="279" r:id="rId6"/>
    <p:sldId id="280" r:id="rId7"/>
    <p:sldId id="28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C00"/>
    <a:srgbClr val="FA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2" autoAdjust="0"/>
    <p:restoredTop sz="94681" autoAdjust="0"/>
  </p:normalViewPr>
  <p:slideViewPr>
    <p:cSldViewPr snapToGrid="0" snapToObjects="1">
      <p:cViewPr>
        <p:scale>
          <a:sx n="100" d="100"/>
          <a:sy n="100" d="100"/>
        </p:scale>
        <p:origin x="-40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1CEDBB-7F84-2344-8173-DF15DCB28CE3}" type="datetimeFigureOut">
              <a:rPr lang="en-US" smtClean="0"/>
              <a:t>3/2/14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E286EA-B4A2-704A-8D62-DABBF7DA0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89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Sunday, March 2,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Sunday, March 2,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Sunday, March 2,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Sunday, March 2,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Sunday, March 2,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Sunday, March 2,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Sunday, March 2,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Sunday, March 2,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Sunday, March 2,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Sunday, March 2,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Sunday, March 2,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Sunday, March 2,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4.pn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35200"/>
            <a:ext cx="7848600" cy="1927225"/>
          </a:xfrm>
        </p:spPr>
        <p:txBody>
          <a:bodyPr/>
          <a:lstStyle/>
          <a:p>
            <a:r>
              <a:rPr lang="en-US" sz="4000" b="1" dirty="0">
                <a:solidFill>
                  <a:schemeClr val="tx2">
                    <a:lumMod val="75000"/>
                  </a:schemeClr>
                </a:solidFill>
              </a:rPr>
              <a:t>Mobile Big 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Data </a:t>
            </a:r>
            <a:r>
              <a:rPr lang="en-US" sz="4000" dirty="0" smtClean="0"/>
              <a:t>Cars, Phones, and Sensors</a:t>
            </a:r>
            <a:br>
              <a:rPr lang="en-US" sz="4000" dirty="0" smtClean="0"/>
            </a:b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Sam Madden</a:t>
            </a:r>
          </a:p>
          <a:p>
            <a:r>
              <a:rPr lang="en-US" dirty="0" smtClean="0"/>
              <a:t>Professor EECS</a:t>
            </a:r>
          </a:p>
          <a:p>
            <a:r>
              <a:rPr lang="en-US" dirty="0" smtClean="0"/>
              <a:t>MIT CSAIL</a:t>
            </a:r>
          </a:p>
          <a:p>
            <a:endParaRPr lang="en-US" dirty="0" smtClean="0"/>
          </a:p>
          <a:p>
            <a:r>
              <a:rPr lang="en-US" dirty="0" err="1" smtClean="0"/>
              <a:t>madden@csail.mit.edu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3.3.2014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58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83"/>
    </mc:Choice>
    <mc:Fallback xmlns="">
      <p:transition xmlns:p14="http://schemas.microsoft.com/office/powerpoint/2010/main" spd="slow" advTm="648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Data Explosion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2011 – 5 </a:t>
            </a:r>
            <a:r>
              <a:rPr lang="en-US" dirty="0"/>
              <a:t>b</a:t>
            </a:r>
            <a:r>
              <a:rPr lang="en-US" dirty="0" smtClean="0"/>
              <a:t>illion cell phones (source ITU)</a:t>
            </a:r>
          </a:p>
          <a:p>
            <a:pPr lvl="1"/>
            <a:r>
              <a:rPr lang="en-US" dirty="0" smtClean="0"/>
              <a:t>More than # of people w/ shoes, toilets, toothbrushes, or electricity (source IEA)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1 billion “mobile broadband” connections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Incredible source of data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many new applications</a:t>
            </a:r>
          </a:p>
          <a:p>
            <a:pPr lvl="1"/>
            <a:r>
              <a:rPr lang="en-US" i="1" dirty="0" smtClean="0"/>
              <a:t>Sensor data</a:t>
            </a:r>
            <a:r>
              <a:rPr lang="en-US" dirty="0" smtClean="0"/>
              <a:t> – positions, movement, orientation, proximity, activity</a:t>
            </a:r>
            <a:endParaRPr lang="en-US" i="1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319083" y="704207"/>
            <a:ext cx="3327400" cy="3334393"/>
            <a:chOff x="2616200" y="567031"/>
            <a:chExt cx="3327400" cy="333439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16200" y="574024"/>
              <a:ext cx="3327400" cy="3327400"/>
            </a:xfrm>
            <a:prstGeom prst="rect">
              <a:avLst/>
            </a:prstGeom>
            <a:ln w="57150" cmpd="sng">
              <a:solidFill>
                <a:srgbClr val="4F81BD"/>
              </a:solidFill>
            </a:ln>
          </p:spPr>
        </p:pic>
        <p:sp>
          <p:nvSpPr>
            <p:cNvPr id="6" name="Rectangle 5"/>
            <p:cNvSpPr/>
            <p:nvPr/>
          </p:nvSpPr>
          <p:spPr>
            <a:xfrm>
              <a:off x="3970083" y="567031"/>
              <a:ext cx="197351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i="0" dirty="0" smtClean="0">
                  <a:solidFill>
                    <a:schemeClr val="bg1"/>
                  </a:solidFill>
                </a:rPr>
                <a:t>Source: http</a:t>
              </a:r>
              <a:r>
                <a:rPr lang="en-US" sz="1000" i="0" dirty="0">
                  <a:solidFill>
                    <a:schemeClr val="bg1"/>
                  </a:solidFill>
                </a:rPr>
                <a:t>://</a:t>
              </a:r>
              <a:r>
                <a:rPr lang="en-US" sz="1000" i="0" dirty="0" err="1" smtClean="0">
                  <a:solidFill>
                    <a:schemeClr val="bg1"/>
                  </a:solidFill>
                </a:rPr>
                <a:t>www.maclife.com</a:t>
              </a:r>
              <a:endParaRPr lang="en-US" sz="1000" i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50787" y="4825745"/>
            <a:ext cx="8540813" cy="2032255"/>
            <a:chOff x="450787" y="4825745"/>
            <a:chExt cx="8540813" cy="203225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0787" y="4825745"/>
              <a:ext cx="1050102" cy="2032255"/>
            </a:xfrm>
            <a:prstGeom prst="rect">
              <a:avLst/>
            </a:prstGeom>
          </p:spPr>
        </p:pic>
        <p:pic>
          <p:nvPicPr>
            <p:cNvPr id="7" name="Picture 4" descr="Screen shot 2010-07-30 at 4.21.22 P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6474" y="4922837"/>
              <a:ext cx="984889" cy="1935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70789" y="5033596"/>
              <a:ext cx="1768111" cy="165930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38900" y="4940300"/>
              <a:ext cx="1402080" cy="17526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744124" y="5033596"/>
              <a:ext cx="1247476" cy="1784666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11158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407"/>
    </mc:Choice>
    <mc:Fallback xmlns="">
      <p:transition xmlns:p14="http://schemas.microsoft.com/office/powerpoint/2010/main" spd="slow" advTm="78407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5159375" y="1699525"/>
            <a:ext cx="3959225" cy="3937333"/>
            <a:chOff x="5159375" y="1699525"/>
            <a:chExt cx="3959225" cy="3937333"/>
          </a:xfrm>
        </p:grpSpPr>
        <p:grpSp>
          <p:nvGrpSpPr>
            <p:cNvPr id="22" name="Group 21"/>
            <p:cNvGrpSpPr/>
            <p:nvPr/>
          </p:nvGrpSpPr>
          <p:grpSpPr>
            <a:xfrm>
              <a:off x="5159375" y="1699525"/>
              <a:ext cx="3959225" cy="3353982"/>
              <a:chOff x="5159375" y="1699525"/>
              <a:chExt cx="3959225" cy="3353982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59375" y="3483055"/>
                <a:ext cx="3959225" cy="1570452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5373353" y="2333860"/>
                <a:ext cx="1200150" cy="594432"/>
              </a:xfrm>
              <a:prstGeom prst="rect">
                <a:avLst/>
              </a:prstGeom>
            </p:spPr>
          </p:pic>
          <p:pic>
            <p:nvPicPr>
              <p:cNvPr id="18" name="Picture 4" descr="Screen shot 2010-07-30 at 4.21.22 PM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6312575" y="2203379"/>
                <a:ext cx="528475" cy="1038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7023100" y="1963772"/>
                <a:ext cx="17018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Data transformed to be in axes of travel of car</a:t>
                </a: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 flipV="1">
                <a:off x="6550732" y="1699525"/>
                <a:ext cx="0" cy="10169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7"/>
            <p:cNvSpPr txBox="1">
              <a:spLocks noChangeArrowheads="1"/>
            </p:cNvSpPr>
            <p:nvPr/>
          </p:nvSpPr>
          <p:spPr bwMode="auto">
            <a:xfrm>
              <a:off x="6368215" y="5175193"/>
              <a:ext cx="235668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2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ea typeface="+mn-ea"/>
                  <a:cs typeface="+mn-cs"/>
                </a:rPr>
                <a:t>Unsafe Driving</a:t>
              </a:r>
              <a:endParaRPr lang="en-US" altLang="ja-JP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CarTel</a:t>
            </a:r>
            <a:r>
              <a:rPr lang="en-US" dirty="0" smtClean="0"/>
              <a:t>:  Sensing Roads With Phones</a:t>
            </a:r>
            <a:endParaRPr lang="en-US" dirty="0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457200" y="2031001"/>
            <a:ext cx="2800767" cy="4031397"/>
            <a:chOff x="9525" y="1295400"/>
            <a:chExt cx="2800767" cy="4031397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295400"/>
              <a:ext cx="2209800" cy="2994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>
              <a:spLocks noChangeArrowheads="1"/>
            </p:cNvSpPr>
            <p:nvPr/>
          </p:nvSpPr>
          <p:spPr bwMode="auto">
            <a:xfrm>
              <a:off x="9525" y="4495800"/>
              <a:ext cx="2800767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24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ea typeface="+mn-ea"/>
                  <a:cs typeface="+mn-cs"/>
                </a:rPr>
                <a:t>Traffic monitoring</a:t>
              </a:r>
            </a:p>
            <a:p>
              <a:pPr>
                <a:defRPr/>
              </a:pPr>
              <a:r>
                <a:rPr lang="en-US" altLang="ja-JP" sz="24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ea typeface="+mn-ea"/>
                  <a:cs typeface="+mn-cs"/>
                </a:rPr>
                <a:t>and mitigation</a:t>
              </a:r>
            </a:p>
          </p:txBody>
        </p:sp>
      </p:grp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3257967" y="1917571"/>
            <a:ext cx="2804092" cy="3738265"/>
            <a:chOff x="3581400" y="1295400"/>
            <a:chExt cx="2804092" cy="3738265"/>
          </a:xfrm>
        </p:grpSpPr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400" y="1295400"/>
              <a:ext cx="1981200" cy="3281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7"/>
            <p:cNvSpPr txBox="1">
              <a:spLocks noChangeArrowheads="1"/>
            </p:cNvSpPr>
            <p:nvPr/>
          </p:nvSpPr>
          <p:spPr bwMode="auto">
            <a:xfrm>
              <a:off x="3584575" y="4572000"/>
              <a:ext cx="280091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2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ea typeface="+mn-ea"/>
                  <a:cs typeface="+mn-cs"/>
                </a:rPr>
                <a:t>Pothole Detection</a:t>
              </a:r>
              <a:endParaRPr lang="en-US" altLang="ja-JP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endParaRPr>
            </a:p>
          </p:txBody>
        </p:sp>
      </p:grpSp>
      <p:pic>
        <p:nvPicPr>
          <p:cNvPr id="4" name="Picture 4" descr="Figure 3.png"/>
          <p:cNvPicPr>
            <a:picLocks noGrp="1" noChangeAspect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15" b="15415"/>
          <a:stretch>
            <a:fillRect/>
          </a:stretch>
        </p:blipFill>
        <p:spPr bwMode="auto">
          <a:xfrm>
            <a:off x="660400" y="1715532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095500" y="1896104"/>
            <a:ext cx="6246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Commute portal – personal &amp; social</a:t>
            </a:r>
            <a:endParaRPr 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CarTel</a:t>
            </a:r>
            <a:r>
              <a:rPr lang="en-US" sz="1400" dirty="0" smtClean="0"/>
              <a:t> is a collaboration between Profs. Madden, Balakrishnan, and their students. See http://</a:t>
            </a:r>
            <a:r>
              <a:rPr lang="en-US" sz="1400" dirty="0" err="1" smtClean="0"/>
              <a:t>cartel.csail.mit.edu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82600" y="1346200"/>
            <a:ext cx="6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Crowdsourced</a:t>
            </a:r>
            <a:r>
              <a:rPr lang="en-US" dirty="0" smtClean="0"/>
              <a:t>”  collection of data from roads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813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783"/>
    </mc:Choice>
    <mc:Fallback xmlns="">
      <p:transition xmlns:p14="http://schemas.microsoft.com/office/powerpoint/2010/main" spd="slow" advTm="50783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Personal to Societal: Roads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Raw Data</a:t>
            </a:r>
            <a:r>
              <a:rPr lang="en-US" dirty="0" smtClean="0"/>
              <a:t>: Locations &amp; Sensors (Raw Data)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ym typeface="Wingdings"/>
              </a:rPr>
              <a:t>Personal Aggregates</a:t>
            </a:r>
            <a:r>
              <a:rPr lang="en-US" dirty="0" smtClean="0">
                <a:sym typeface="Wingdings"/>
              </a:rPr>
              <a:t>: Traffic, Potholes, Accidents, Risky Maneuvers</a:t>
            </a: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b="1" dirty="0" smtClean="0">
                <a:sym typeface="Wingdings"/>
              </a:rPr>
              <a:t>Societal Aggregates: </a:t>
            </a:r>
            <a:r>
              <a:rPr lang="en-US" dirty="0" smtClean="0">
                <a:sym typeface="Wingdings"/>
              </a:rPr>
              <a:t>Road / City Safety Scores; Driver Risk / Safety Scores;  Insurance Scores</a:t>
            </a: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982296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4-03-02 at 7.58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4154"/>
            <a:ext cx="5016500" cy="541649"/>
          </a:xfrm>
          <a:prstGeom prst="rect">
            <a:avLst/>
          </a:prstGeom>
        </p:spPr>
      </p:pic>
      <p:pic>
        <p:nvPicPr>
          <p:cNvPr id="9" name="Picture 8" descr="Screen Shot 2014-03-02 at 7.58.5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09800"/>
            <a:ext cx="5994400" cy="525129"/>
          </a:xfrm>
          <a:prstGeom prst="rect">
            <a:avLst/>
          </a:prstGeom>
        </p:spPr>
      </p:pic>
      <p:pic>
        <p:nvPicPr>
          <p:cNvPr id="10" name="Picture 9" descr="Screen Shot 2014-03-02 at 7.59.2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839758"/>
            <a:ext cx="5740400" cy="370042"/>
          </a:xfrm>
          <a:prstGeom prst="rect">
            <a:avLst/>
          </a:prstGeom>
        </p:spPr>
      </p:pic>
      <p:pic>
        <p:nvPicPr>
          <p:cNvPr id="11" name="Picture 10" descr="Screen Shot 2014-03-02 at 7.59.47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88032"/>
            <a:ext cx="3556000" cy="438770"/>
          </a:xfrm>
          <a:prstGeom prst="rect">
            <a:avLst/>
          </a:prstGeom>
        </p:spPr>
      </p:pic>
      <p:pic>
        <p:nvPicPr>
          <p:cNvPr id="12" name="Picture 11" descr="Screen Shot 2014-03-02 at 8.00.02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300" y="2687740"/>
            <a:ext cx="3784600" cy="737418"/>
          </a:xfrm>
          <a:prstGeom prst="rect">
            <a:avLst/>
          </a:prstGeom>
        </p:spPr>
      </p:pic>
      <p:pic>
        <p:nvPicPr>
          <p:cNvPr id="13" name="Picture 12" descr="Screen Shot 2014-03-02 at 8.00.21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2734929"/>
            <a:ext cx="3835400" cy="685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/>
          <a:srcRect l="20606" t="40547" r="15152"/>
          <a:stretch/>
        </p:blipFill>
        <p:spPr>
          <a:xfrm>
            <a:off x="6930448" y="533169"/>
            <a:ext cx="1887104" cy="1161637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28600" y="4156028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Raw Data</a:t>
            </a:r>
            <a:r>
              <a:rPr lang="en-US" dirty="0" smtClean="0"/>
              <a:t>: Images, sensor data, text</a:t>
            </a:r>
          </a:p>
          <a:p>
            <a:pPr marL="0" indent="0">
              <a:buNone/>
            </a:pPr>
            <a:r>
              <a:rPr lang="en-US" b="1" dirty="0" smtClean="0">
                <a:sym typeface="Wingdings"/>
              </a:rPr>
              <a:t>Personal Aggregates</a:t>
            </a:r>
            <a:r>
              <a:rPr lang="en-US" dirty="0" smtClean="0">
                <a:sym typeface="Wingdings"/>
              </a:rPr>
              <a:t>: Health metrics (e.g., activity level, disease severity, etc.)</a:t>
            </a:r>
          </a:p>
          <a:p>
            <a:pPr marL="0" indent="0">
              <a:buNone/>
            </a:pPr>
            <a:r>
              <a:rPr lang="en-US" b="1" dirty="0" smtClean="0">
                <a:sym typeface="Wingdings"/>
              </a:rPr>
              <a:t>Societal Aggregates: </a:t>
            </a:r>
            <a:r>
              <a:rPr lang="en-US" dirty="0" smtClean="0">
                <a:sym typeface="Wingdings"/>
              </a:rPr>
              <a:t>Expected progressions by demographics;  public health and disease tracking</a:t>
            </a: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68300" y="431800"/>
            <a:ext cx="8229600" cy="990600"/>
          </a:xfrm>
        </p:spPr>
        <p:txBody>
          <a:bodyPr>
            <a:noAutofit/>
          </a:bodyPr>
          <a:lstStyle/>
          <a:p>
            <a:r>
              <a:rPr lang="en-US" sz="3200" dirty="0"/>
              <a:t>From Personal to Societal: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Medical Monitoring &amp; Outpatient Care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95862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From Personal to Societal: </a:t>
            </a:r>
            <a:br>
              <a:rPr lang="en-US" dirty="0"/>
            </a:br>
            <a:r>
              <a:rPr lang="en-US" dirty="0" smtClean="0"/>
              <a:t>Exercise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050" y="3117402"/>
            <a:ext cx="1536700" cy="505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700" y="1139838"/>
            <a:ext cx="2857500" cy="7683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000" y="2786700"/>
            <a:ext cx="2159000" cy="12243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5050" y="1884353"/>
            <a:ext cx="1028700" cy="1028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8200" y="2184901"/>
            <a:ext cx="2984500" cy="55779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b="12226"/>
          <a:stretch/>
        </p:blipFill>
        <p:spPr>
          <a:xfrm>
            <a:off x="381000" y="1908162"/>
            <a:ext cx="1803400" cy="1181100"/>
          </a:xfrm>
          <a:prstGeom prst="rect">
            <a:avLst/>
          </a:prstGeom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3759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Raw Data</a:t>
            </a:r>
            <a:r>
              <a:rPr lang="en-US" dirty="0" smtClean="0"/>
              <a:t>: Heart rate, power, speed, steps,  ...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ym typeface="Wingdings"/>
              </a:rPr>
              <a:t>Personal Aggregates</a:t>
            </a:r>
            <a:r>
              <a:rPr lang="en-US" dirty="0" smtClean="0">
                <a:sym typeface="Wingdings"/>
              </a:rPr>
              <a:t>: Performance (</a:t>
            </a:r>
            <a:r>
              <a:rPr lang="en-US" dirty="0" err="1" smtClean="0">
                <a:sym typeface="Wingdings"/>
              </a:rPr>
              <a:t>vs</a:t>
            </a:r>
            <a:r>
              <a:rPr lang="en-US" dirty="0" smtClean="0">
                <a:sym typeface="Wingdings"/>
              </a:rPr>
              <a:t> friends)</a:t>
            </a: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b="1" dirty="0" smtClean="0">
                <a:sym typeface="Wingdings"/>
              </a:rPr>
              <a:t>Societal Aggregates: </a:t>
            </a:r>
            <a:r>
              <a:rPr lang="en-US" dirty="0" smtClean="0">
                <a:sym typeface="Wingdings"/>
              </a:rPr>
              <a:t>Performance by demographic;  wellness across groups, etc.</a:t>
            </a:r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499624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Privacy </a:t>
            </a:r>
            <a:r>
              <a:rPr lang="en-US" dirty="0" err="1" smtClean="0"/>
              <a:t>vs</a:t>
            </a:r>
            <a:r>
              <a:rPr lang="en-US" dirty="0" smtClean="0"/>
              <a:t> Public Good in Sensors and Smartphones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Societal apps all have privacy concerns</a:t>
            </a:r>
          </a:p>
          <a:p>
            <a:endParaRPr lang="en-US" dirty="0"/>
          </a:p>
          <a:p>
            <a:r>
              <a:rPr lang="en-US" dirty="0" smtClean="0"/>
              <a:t>Medicine, Safe Driving, Public Health are all areas where there are (potentially) compelling benefits</a:t>
            </a:r>
          </a:p>
          <a:p>
            <a:pPr lvl="1"/>
            <a:r>
              <a:rPr lang="en-US" dirty="0"/>
              <a:t>Ex: reducing risky driver behavior</a:t>
            </a:r>
          </a:p>
          <a:p>
            <a:pPr lvl="2"/>
            <a:r>
              <a:rPr lang="en-US" dirty="0"/>
              <a:t> (</a:t>
            </a:r>
            <a:r>
              <a:rPr lang="en-US" dirty="0" err="1"/>
              <a:t>McGehee</a:t>
            </a:r>
            <a:r>
              <a:rPr lang="en-US" dirty="0"/>
              <a:t> et al ‘07 report 72% reduction in teen driver risky maneuvers when being monitored)</a:t>
            </a:r>
          </a:p>
          <a:p>
            <a:pPr lvl="1"/>
            <a:r>
              <a:rPr lang="en-US" dirty="0" smtClean="0"/>
              <a:t>Ex: eliminating or reducing hospital stays</a:t>
            </a:r>
          </a:p>
          <a:p>
            <a:pPr lvl="1"/>
            <a:r>
              <a:rPr lang="en-US" dirty="0" smtClean="0"/>
              <a:t>Ex: improving overall health of population will dramatically reduce costs</a:t>
            </a:r>
          </a:p>
          <a:p>
            <a:pPr lvl="1"/>
            <a:endParaRPr lang="en-US" dirty="0"/>
          </a:p>
          <a:p>
            <a:r>
              <a:rPr lang="en-US" dirty="0" smtClean="0"/>
              <a:t>No clear cut answer:  we (society) has to decide what we are comfortable with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935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|22.9|13.7|7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4|8|9.6|8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4889</TotalTime>
  <Words>367</Words>
  <Application>Microsoft Macintosh PowerPoint</Application>
  <PresentationFormat>On-screen Show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Clarity</vt:lpstr>
      <vt:lpstr>Mobile Big Data Cars, Phones, and Sensors </vt:lpstr>
      <vt:lpstr>Cellular Data Explosion</vt:lpstr>
      <vt:lpstr>CarTel:  Sensing Roads With Phones</vt:lpstr>
      <vt:lpstr>From Personal to Societal: Roads</vt:lpstr>
      <vt:lpstr>From Personal to Societal:  Medical Monitoring &amp; Outpatient Care</vt:lpstr>
      <vt:lpstr>From Personal to Societal:  Exercise</vt:lpstr>
      <vt:lpstr>Privacy vs Public Good in Sensors and Smartphones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RISING TIDE OF MOBILE DATA</dc:title>
  <dc:creator>Sam Madden</dc:creator>
  <cp:lastModifiedBy>Marisol Diaz</cp:lastModifiedBy>
  <cp:revision>67</cp:revision>
  <dcterms:created xsi:type="dcterms:W3CDTF">2011-04-07T15:33:29Z</dcterms:created>
  <dcterms:modified xsi:type="dcterms:W3CDTF">2014-03-03T02:25:37Z</dcterms:modified>
</cp:coreProperties>
</file>