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9" r:id="rId1"/>
  </p:sldMasterIdLst>
  <p:notesMasterIdLst>
    <p:notesMasterId r:id="rId19"/>
  </p:notesMasterIdLst>
  <p:handoutMasterIdLst>
    <p:handoutMasterId r:id="rId20"/>
  </p:handoutMasterIdLst>
  <p:sldIdLst>
    <p:sldId id="426" r:id="rId2"/>
    <p:sldId id="522" r:id="rId3"/>
    <p:sldId id="524" r:id="rId4"/>
    <p:sldId id="520" r:id="rId5"/>
    <p:sldId id="515" r:id="rId6"/>
    <p:sldId id="526" r:id="rId7"/>
    <p:sldId id="506" r:id="rId8"/>
    <p:sldId id="527" r:id="rId9"/>
    <p:sldId id="528" r:id="rId10"/>
    <p:sldId id="530" r:id="rId11"/>
    <p:sldId id="531" r:id="rId12"/>
    <p:sldId id="521" r:id="rId13"/>
    <p:sldId id="535" r:id="rId14"/>
    <p:sldId id="533" r:id="rId15"/>
    <p:sldId id="534" r:id="rId16"/>
    <p:sldId id="490" r:id="rId17"/>
    <p:sldId id="462" r:id="rId1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gray" scaleToFitPaper="1" frameSlides="1"/>
  <p:clrMru>
    <a:srgbClr val="800080"/>
    <a:srgbClr val="FFFF00"/>
    <a:srgbClr val="0E3BC3"/>
    <a:srgbClr val="CB662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242" autoAdjust="0"/>
  </p:normalViewPr>
  <p:slideViewPr>
    <p:cSldViewPr>
      <p:cViewPr varScale="1">
        <p:scale>
          <a:sx n="75" d="100"/>
          <a:sy n="75" d="100"/>
        </p:scale>
        <p:origin x="-1192" y="-104"/>
      </p:cViewPr>
      <p:guideLst>
        <p:guide orient="horz" pos="230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5E5A6C-6473-AA42-A603-B6C4546C177C}" type="doc">
      <dgm:prSet loTypeId="urn:microsoft.com/office/officeart/2005/8/layout/cycle4" loCatId="" qsTypeId="urn:microsoft.com/office/officeart/2005/8/quickstyle/simple4" qsCatId="simple" csTypeId="urn:microsoft.com/office/officeart/2005/8/colors/accent1_2" csCatId="accent1" phldr="1"/>
      <dgm:spPr/>
      <dgm:t>
        <a:bodyPr/>
        <a:lstStyle/>
        <a:p>
          <a:endParaRPr lang="en-US"/>
        </a:p>
      </dgm:t>
    </dgm:pt>
    <dgm:pt modelId="{80B54DF4-11F3-4744-A33E-96BCB0AC23C8}">
      <dgm:prSet phldrT="[Text]" custT="1"/>
      <dgm:spPr/>
      <dgm:t>
        <a:bodyPr/>
        <a:lstStyle/>
        <a:p>
          <a:r>
            <a:rPr lang="en-US" sz="1400" dirty="0" smtClean="0"/>
            <a:t>Health care delivery and research</a:t>
          </a:r>
          <a:endParaRPr lang="en-US" sz="1400" dirty="0"/>
        </a:p>
      </dgm:t>
    </dgm:pt>
    <dgm:pt modelId="{0D2A699A-305B-9C41-8639-882F8B002DD2}" type="parTrans" cxnId="{5AB43A72-1011-0F41-B31C-7318D14573FF}">
      <dgm:prSet/>
      <dgm:spPr/>
      <dgm:t>
        <a:bodyPr/>
        <a:lstStyle/>
        <a:p>
          <a:endParaRPr lang="en-US"/>
        </a:p>
      </dgm:t>
    </dgm:pt>
    <dgm:pt modelId="{A93FD066-7494-E94A-8120-F9EEA535B2E5}" type="sibTrans" cxnId="{5AB43A72-1011-0F41-B31C-7318D14573FF}">
      <dgm:prSet/>
      <dgm:spPr/>
      <dgm:t>
        <a:bodyPr/>
        <a:lstStyle/>
        <a:p>
          <a:endParaRPr lang="en-US"/>
        </a:p>
      </dgm:t>
    </dgm:pt>
    <dgm:pt modelId="{7C9765F2-8B9A-4A4D-96C9-9FC8B728C158}">
      <dgm:prSet phldrT="[Text]" custT="1"/>
      <dgm:spPr/>
      <dgm:t>
        <a:bodyPr/>
        <a:lstStyle/>
        <a:p>
          <a:r>
            <a:rPr lang="en-US" sz="1000" dirty="0" smtClean="0"/>
            <a:t>Mine individual clinical data without risk of insurance discrimination</a:t>
          </a:r>
          <a:endParaRPr lang="en-US" sz="1000" dirty="0"/>
        </a:p>
      </dgm:t>
    </dgm:pt>
    <dgm:pt modelId="{ABB9D535-4778-9649-ABD1-1690BECD8BC4}" type="parTrans" cxnId="{AC0F41FC-E7AD-A947-9936-37D92CFB3FC6}">
      <dgm:prSet/>
      <dgm:spPr/>
      <dgm:t>
        <a:bodyPr/>
        <a:lstStyle/>
        <a:p>
          <a:endParaRPr lang="en-US"/>
        </a:p>
      </dgm:t>
    </dgm:pt>
    <dgm:pt modelId="{A274AD90-8F6A-E949-8598-D12F917ACE4C}" type="sibTrans" cxnId="{AC0F41FC-E7AD-A947-9936-37D92CFB3FC6}">
      <dgm:prSet/>
      <dgm:spPr/>
      <dgm:t>
        <a:bodyPr/>
        <a:lstStyle/>
        <a:p>
          <a:endParaRPr lang="en-US"/>
        </a:p>
      </dgm:t>
    </dgm:pt>
    <dgm:pt modelId="{461B8C75-0471-A649-9C4E-AB56E660109A}">
      <dgm:prSet phldrT="[Text]" custT="1"/>
      <dgm:spPr/>
      <dgm:t>
        <a:bodyPr/>
        <a:lstStyle/>
        <a:p>
          <a:r>
            <a:rPr lang="en-US" sz="1400" b="0" dirty="0" smtClean="0"/>
            <a:t>Law Enforcement and national security</a:t>
          </a:r>
          <a:endParaRPr lang="en-US" sz="1400" b="0" dirty="0"/>
        </a:p>
      </dgm:t>
    </dgm:pt>
    <dgm:pt modelId="{26C22AA4-1EB2-E54B-8412-B953030A026B}" type="parTrans" cxnId="{F935720E-6A27-8341-B275-5DFDB40CC0E5}">
      <dgm:prSet/>
      <dgm:spPr/>
      <dgm:t>
        <a:bodyPr/>
        <a:lstStyle/>
        <a:p>
          <a:endParaRPr lang="en-US"/>
        </a:p>
      </dgm:t>
    </dgm:pt>
    <dgm:pt modelId="{72DE802B-24E5-9B4F-9D22-A35F080913BC}" type="sibTrans" cxnId="{F935720E-6A27-8341-B275-5DFDB40CC0E5}">
      <dgm:prSet/>
      <dgm:spPr/>
      <dgm:t>
        <a:bodyPr/>
        <a:lstStyle/>
        <a:p>
          <a:endParaRPr lang="en-US"/>
        </a:p>
      </dgm:t>
    </dgm:pt>
    <dgm:pt modelId="{BA0AC999-7FA0-7F4B-B5B0-E46A343323DE}">
      <dgm:prSet phldrT="[Text]" custT="1"/>
      <dgm:spPr/>
      <dgm:t>
        <a:bodyPr/>
        <a:lstStyle/>
        <a:p>
          <a:pPr marL="57150" indent="0"/>
          <a:r>
            <a:rPr lang="en-US" sz="1000" dirty="0" smtClean="0"/>
            <a:t>Mine metadata without harming innocent </a:t>
          </a:r>
          <a:r>
            <a:rPr lang="en-US" sz="1000" dirty="0" smtClean="0"/>
            <a:t>citizens (FISA)</a:t>
          </a:r>
          <a:endParaRPr lang="en-US" sz="1000" dirty="0"/>
        </a:p>
      </dgm:t>
    </dgm:pt>
    <dgm:pt modelId="{8BE0996F-6C48-EF4D-BA64-A33A7A44946A}" type="parTrans" cxnId="{03CB7CF6-A2DE-564D-ACC3-E55C7F17CDB2}">
      <dgm:prSet/>
      <dgm:spPr/>
      <dgm:t>
        <a:bodyPr/>
        <a:lstStyle/>
        <a:p>
          <a:endParaRPr lang="en-US"/>
        </a:p>
      </dgm:t>
    </dgm:pt>
    <dgm:pt modelId="{9BB89FD2-0C12-9F4C-BFEC-E046279623CA}" type="sibTrans" cxnId="{03CB7CF6-A2DE-564D-ACC3-E55C7F17CDB2}">
      <dgm:prSet/>
      <dgm:spPr/>
      <dgm:t>
        <a:bodyPr/>
        <a:lstStyle/>
        <a:p>
          <a:endParaRPr lang="en-US"/>
        </a:p>
      </dgm:t>
    </dgm:pt>
    <dgm:pt modelId="{D355D49D-2A1F-C049-A16C-DD8281B2134F}">
      <dgm:prSet phldrT="[Text]" custT="1"/>
      <dgm:spPr/>
      <dgm:t>
        <a:bodyPr/>
        <a:lstStyle/>
        <a:p>
          <a:r>
            <a:rPr lang="en-US" sz="1400" dirty="0" smtClean="0"/>
            <a:t>Marketing Profiles</a:t>
          </a:r>
          <a:endParaRPr lang="en-US" sz="1400" dirty="0"/>
        </a:p>
      </dgm:t>
    </dgm:pt>
    <dgm:pt modelId="{150D890D-9911-8F48-8992-E96DD93C07CC}" type="parTrans" cxnId="{C6E6FE80-F59C-0545-98A7-D9A1A5C8C6C8}">
      <dgm:prSet/>
      <dgm:spPr/>
      <dgm:t>
        <a:bodyPr/>
        <a:lstStyle/>
        <a:p>
          <a:endParaRPr lang="en-US"/>
        </a:p>
      </dgm:t>
    </dgm:pt>
    <dgm:pt modelId="{6232385E-84B7-3741-99BD-3259CE483FDD}" type="sibTrans" cxnId="{C6E6FE80-F59C-0545-98A7-D9A1A5C8C6C8}">
      <dgm:prSet/>
      <dgm:spPr/>
      <dgm:t>
        <a:bodyPr/>
        <a:lstStyle/>
        <a:p>
          <a:endParaRPr lang="en-US"/>
        </a:p>
      </dgm:t>
    </dgm:pt>
    <dgm:pt modelId="{FA7F5382-770E-0249-BE12-6B17D6E3A737}">
      <dgm:prSet phldrT="[Text]" custT="1"/>
      <dgm:spPr/>
      <dgm:t>
        <a:bodyPr/>
        <a:lstStyle/>
        <a:p>
          <a:pPr marL="0" indent="0"/>
          <a:r>
            <a:rPr lang="en-US" sz="1400" dirty="0" smtClean="0"/>
            <a:t>Cyber-security</a:t>
          </a:r>
          <a:endParaRPr lang="en-US" sz="1400" dirty="0"/>
        </a:p>
      </dgm:t>
    </dgm:pt>
    <dgm:pt modelId="{89599A4A-1F3C-7540-85CE-AC559883C4B2}" type="parTrans" cxnId="{E8CE70B2-9F50-4B44-95B8-D95C1CCC24A3}">
      <dgm:prSet/>
      <dgm:spPr/>
      <dgm:t>
        <a:bodyPr/>
        <a:lstStyle/>
        <a:p>
          <a:endParaRPr lang="en-US"/>
        </a:p>
      </dgm:t>
    </dgm:pt>
    <dgm:pt modelId="{09260647-0E35-0F4F-97F3-76D6329D5B31}" type="sibTrans" cxnId="{E8CE70B2-9F50-4B44-95B8-D95C1CCC24A3}">
      <dgm:prSet/>
      <dgm:spPr/>
      <dgm:t>
        <a:bodyPr/>
        <a:lstStyle/>
        <a:p>
          <a:endParaRPr lang="en-US"/>
        </a:p>
      </dgm:t>
    </dgm:pt>
    <dgm:pt modelId="{13F99FBB-5896-2745-B211-96FDB7FAFC5F}">
      <dgm:prSet phldrT="[Text]"/>
      <dgm:spPr/>
      <dgm:t>
        <a:bodyPr/>
        <a:lstStyle/>
        <a:p>
          <a:r>
            <a:rPr lang="en-US" dirty="0" smtClean="0"/>
            <a:t>Mine threat data without misuse of personal information</a:t>
          </a:r>
          <a:endParaRPr lang="en-US" dirty="0"/>
        </a:p>
      </dgm:t>
    </dgm:pt>
    <dgm:pt modelId="{207F2796-8F45-3545-9FA3-2A20B5B6172F}" type="parTrans" cxnId="{B4C4D5D7-26A8-F341-85DD-048037380B2E}">
      <dgm:prSet/>
      <dgm:spPr/>
      <dgm:t>
        <a:bodyPr/>
        <a:lstStyle/>
        <a:p>
          <a:endParaRPr lang="en-US"/>
        </a:p>
      </dgm:t>
    </dgm:pt>
    <dgm:pt modelId="{C554926F-7051-7E42-8424-E973B87421B7}" type="sibTrans" cxnId="{B4C4D5D7-26A8-F341-85DD-048037380B2E}">
      <dgm:prSet/>
      <dgm:spPr/>
      <dgm:t>
        <a:bodyPr/>
        <a:lstStyle/>
        <a:p>
          <a:endParaRPr lang="en-US"/>
        </a:p>
      </dgm:t>
    </dgm:pt>
    <dgm:pt modelId="{3DB8A661-67C1-ED40-814B-F69BC57C59B6}">
      <dgm:prSet phldrT="[Text]" custT="1"/>
      <dgm:spPr/>
      <dgm:t>
        <a:bodyPr/>
        <a:lstStyle/>
        <a:p>
          <a:r>
            <a:rPr lang="en-US" sz="1000" dirty="0" smtClean="0"/>
            <a:t>Deliver personalized genomic medicine without employer </a:t>
          </a:r>
          <a:r>
            <a:rPr lang="en-US" sz="1000" dirty="0" smtClean="0"/>
            <a:t>misuse (GINA)</a:t>
          </a:r>
          <a:endParaRPr lang="en-US" sz="1000" dirty="0"/>
        </a:p>
      </dgm:t>
    </dgm:pt>
    <dgm:pt modelId="{817A8F09-3352-8E40-A6B8-11F80A584260}" type="parTrans" cxnId="{AC851D8A-157C-F449-A125-E21D780082D6}">
      <dgm:prSet/>
      <dgm:spPr/>
      <dgm:t>
        <a:bodyPr/>
        <a:lstStyle/>
        <a:p>
          <a:endParaRPr lang="en-US"/>
        </a:p>
      </dgm:t>
    </dgm:pt>
    <dgm:pt modelId="{86BB33DA-8088-4549-83B4-BE4207D4BE31}" type="sibTrans" cxnId="{AC851D8A-157C-F449-A125-E21D780082D6}">
      <dgm:prSet/>
      <dgm:spPr/>
      <dgm:t>
        <a:bodyPr/>
        <a:lstStyle/>
        <a:p>
          <a:endParaRPr lang="en-US"/>
        </a:p>
      </dgm:t>
    </dgm:pt>
    <dgm:pt modelId="{4465A746-D2CF-B640-BED5-E3CC21AC8D93}">
      <dgm:prSet phldrT="[Text]" custT="1"/>
      <dgm:spPr/>
      <dgm:t>
        <a:bodyPr/>
        <a:lstStyle/>
        <a:p>
          <a:pPr marL="233363" indent="0"/>
          <a:r>
            <a:rPr lang="en-US" sz="1000" dirty="0" smtClean="0"/>
            <a:t>Locate terrorist signatures in big data without harm to citizen</a:t>
          </a:r>
          <a:r>
            <a:rPr lang="en-US" sz="900" dirty="0" smtClean="0"/>
            <a:t>s</a:t>
          </a:r>
          <a:endParaRPr lang="en-US" sz="900" dirty="0"/>
        </a:p>
      </dgm:t>
    </dgm:pt>
    <dgm:pt modelId="{2034F7D6-3FBF-DE42-ACDB-A082521BFF65}" type="parTrans" cxnId="{7F3B7D75-9E85-8C4A-A43D-BEFA5DBA5508}">
      <dgm:prSet/>
      <dgm:spPr/>
      <dgm:t>
        <a:bodyPr/>
        <a:lstStyle/>
        <a:p>
          <a:endParaRPr lang="en-US"/>
        </a:p>
      </dgm:t>
    </dgm:pt>
    <dgm:pt modelId="{49BA2B0D-4CDD-F949-8E32-E1D4702CD49C}" type="sibTrans" cxnId="{7F3B7D75-9E85-8C4A-A43D-BEFA5DBA5508}">
      <dgm:prSet/>
      <dgm:spPr/>
      <dgm:t>
        <a:bodyPr/>
        <a:lstStyle/>
        <a:p>
          <a:endParaRPr lang="en-US"/>
        </a:p>
      </dgm:t>
    </dgm:pt>
    <dgm:pt modelId="{ADE31325-A77E-1D4C-891E-0AF30AE9CF18}">
      <dgm:prSet phldrT="[Text]" custT="1"/>
      <dgm:spPr/>
      <dgm:t>
        <a:bodyPr/>
        <a:lstStyle/>
        <a:p>
          <a:r>
            <a:rPr lang="en-US" sz="1000" dirty="0" smtClean="0"/>
            <a:t>Target </a:t>
          </a:r>
          <a:r>
            <a:rPr lang="en-US" sz="1000" dirty="0" smtClean="0"/>
            <a:t>ad and prices fairly without misuse for credit </a:t>
          </a:r>
          <a:r>
            <a:rPr lang="en-US" sz="1000" dirty="0" smtClean="0"/>
            <a:t>purposes (FCRA/DAA)</a:t>
          </a:r>
          <a:endParaRPr lang="en-US" sz="1000" dirty="0"/>
        </a:p>
      </dgm:t>
    </dgm:pt>
    <dgm:pt modelId="{0DD6B265-DBF1-594F-9DA7-34C49CA4377E}" type="parTrans" cxnId="{6D0E5244-724A-654C-B1EF-7D4645DF2A88}">
      <dgm:prSet/>
      <dgm:spPr/>
      <dgm:t>
        <a:bodyPr/>
        <a:lstStyle/>
        <a:p>
          <a:endParaRPr lang="en-US"/>
        </a:p>
      </dgm:t>
    </dgm:pt>
    <dgm:pt modelId="{CD8FB638-85CA-4043-90B9-3627224FDFE9}" type="sibTrans" cxnId="{6D0E5244-724A-654C-B1EF-7D4645DF2A88}">
      <dgm:prSet/>
      <dgm:spPr/>
      <dgm:t>
        <a:bodyPr/>
        <a:lstStyle/>
        <a:p>
          <a:endParaRPr lang="en-US"/>
        </a:p>
      </dgm:t>
    </dgm:pt>
    <dgm:pt modelId="{0619E7B7-EA9E-3242-93DF-1942C80BF6F0}">
      <dgm:prSet phldrT="[Text]" custT="1"/>
      <dgm:spPr/>
      <dgm:t>
        <a:bodyPr/>
        <a:lstStyle/>
        <a:p>
          <a:r>
            <a:rPr lang="en-US" sz="1000" dirty="0" smtClean="0"/>
            <a:t>Assure consumers no misuse in hiring or insurance </a:t>
          </a:r>
          <a:r>
            <a:rPr lang="en-US" sz="1000" dirty="0" smtClean="0"/>
            <a:t>decisions.</a:t>
          </a:r>
          <a:endParaRPr lang="en-US" sz="1000" dirty="0"/>
        </a:p>
      </dgm:t>
    </dgm:pt>
    <dgm:pt modelId="{C5493879-F496-BB40-9B8D-058BC5909C3E}" type="parTrans" cxnId="{DAD7FACA-40A7-A94B-8965-44A3ADE3EC67}">
      <dgm:prSet/>
      <dgm:spPr/>
      <dgm:t>
        <a:bodyPr/>
        <a:lstStyle/>
        <a:p>
          <a:endParaRPr lang="en-US"/>
        </a:p>
      </dgm:t>
    </dgm:pt>
    <dgm:pt modelId="{4D29759D-E227-644C-8206-EF423934EFBA}" type="sibTrans" cxnId="{DAD7FACA-40A7-A94B-8965-44A3ADE3EC67}">
      <dgm:prSet/>
      <dgm:spPr/>
      <dgm:t>
        <a:bodyPr/>
        <a:lstStyle/>
        <a:p>
          <a:endParaRPr lang="en-US"/>
        </a:p>
      </dgm:t>
    </dgm:pt>
    <dgm:pt modelId="{F2CDBADA-0272-634B-8A33-884DBCF567CE}">
      <dgm:prSet phldrT="[Text]"/>
      <dgm:spPr/>
      <dgm:t>
        <a:bodyPr/>
        <a:lstStyle/>
        <a:p>
          <a:r>
            <a:rPr lang="en-US" dirty="0" smtClean="0"/>
            <a:t>Audited </a:t>
          </a:r>
          <a:r>
            <a:rPr lang="en-US" dirty="0" smtClean="0"/>
            <a:t>sharing with governments</a:t>
          </a:r>
          <a:endParaRPr lang="en-US" dirty="0"/>
        </a:p>
      </dgm:t>
    </dgm:pt>
    <dgm:pt modelId="{10A6E85E-A2CC-7C4A-BF19-2B39DF0AA474}" type="parTrans" cxnId="{4475D0B2-8989-624E-9AE9-BBC05E406BC1}">
      <dgm:prSet/>
      <dgm:spPr/>
      <dgm:t>
        <a:bodyPr/>
        <a:lstStyle/>
        <a:p>
          <a:endParaRPr lang="en-US"/>
        </a:p>
      </dgm:t>
    </dgm:pt>
    <dgm:pt modelId="{2D6A65B0-5038-3943-A869-BF83DD2C26C7}" type="sibTrans" cxnId="{4475D0B2-8989-624E-9AE9-BBC05E406BC1}">
      <dgm:prSet/>
      <dgm:spPr/>
      <dgm:t>
        <a:bodyPr/>
        <a:lstStyle/>
        <a:p>
          <a:endParaRPr lang="en-US"/>
        </a:p>
      </dgm:t>
    </dgm:pt>
    <dgm:pt modelId="{2150E4F1-438A-F849-8B7B-2E1DD77DE51D}" type="pres">
      <dgm:prSet presAssocID="{025E5A6C-6473-AA42-A603-B6C4546C177C}" presName="cycleMatrixDiagram" presStyleCnt="0">
        <dgm:presLayoutVars>
          <dgm:chMax val="1"/>
          <dgm:dir/>
          <dgm:animLvl val="lvl"/>
          <dgm:resizeHandles val="exact"/>
        </dgm:presLayoutVars>
      </dgm:prSet>
      <dgm:spPr/>
      <dgm:t>
        <a:bodyPr/>
        <a:lstStyle/>
        <a:p>
          <a:endParaRPr lang="en-US"/>
        </a:p>
      </dgm:t>
    </dgm:pt>
    <dgm:pt modelId="{B2150977-A524-DD48-8CE1-EC160BC061F6}" type="pres">
      <dgm:prSet presAssocID="{025E5A6C-6473-AA42-A603-B6C4546C177C}" presName="children" presStyleCnt="0"/>
      <dgm:spPr/>
    </dgm:pt>
    <dgm:pt modelId="{DF319BA2-AA89-2345-B17F-57E3D7EEAE49}" type="pres">
      <dgm:prSet presAssocID="{025E5A6C-6473-AA42-A603-B6C4546C177C}" presName="child1group" presStyleCnt="0"/>
      <dgm:spPr/>
    </dgm:pt>
    <dgm:pt modelId="{F5EDC11C-063E-9247-93A1-D756F7F55A8F}" type="pres">
      <dgm:prSet presAssocID="{025E5A6C-6473-AA42-A603-B6C4546C177C}" presName="child1" presStyleLbl="bgAcc1" presStyleIdx="0" presStyleCnt="4"/>
      <dgm:spPr/>
      <dgm:t>
        <a:bodyPr/>
        <a:lstStyle/>
        <a:p>
          <a:endParaRPr lang="en-US"/>
        </a:p>
      </dgm:t>
    </dgm:pt>
    <dgm:pt modelId="{31E4A9F6-0DCF-C142-95A7-00D9577FFFB8}" type="pres">
      <dgm:prSet presAssocID="{025E5A6C-6473-AA42-A603-B6C4546C177C}" presName="child1Text" presStyleLbl="bgAcc1" presStyleIdx="0" presStyleCnt="4">
        <dgm:presLayoutVars>
          <dgm:bulletEnabled val="1"/>
        </dgm:presLayoutVars>
      </dgm:prSet>
      <dgm:spPr/>
      <dgm:t>
        <a:bodyPr/>
        <a:lstStyle/>
        <a:p>
          <a:endParaRPr lang="en-US"/>
        </a:p>
      </dgm:t>
    </dgm:pt>
    <dgm:pt modelId="{E28334C4-C835-074F-BF34-BA4C1D499FDA}" type="pres">
      <dgm:prSet presAssocID="{025E5A6C-6473-AA42-A603-B6C4546C177C}" presName="child2group" presStyleCnt="0"/>
      <dgm:spPr/>
    </dgm:pt>
    <dgm:pt modelId="{42F095EB-A026-954B-B05C-F658E51F6A57}" type="pres">
      <dgm:prSet presAssocID="{025E5A6C-6473-AA42-A603-B6C4546C177C}" presName="child2" presStyleLbl="bgAcc1" presStyleIdx="1" presStyleCnt="4"/>
      <dgm:spPr/>
      <dgm:t>
        <a:bodyPr/>
        <a:lstStyle/>
        <a:p>
          <a:endParaRPr lang="en-US"/>
        </a:p>
      </dgm:t>
    </dgm:pt>
    <dgm:pt modelId="{B5E03120-B8B4-2446-84DB-6B2A0FDBE42A}" type="pres">
      <dgm:prSet presAssocID="{025E5A6C-6473-AA42-A603-B6C4546C177C}" presName="child2Text" presStyleLbl="bgAcc1" presStyleIdx="1" presStyleCnt="4">
        <dgm:presLayoutVars>
          <dgm:bulletEnabled val="1"/>
        </dgm:presLayoutVars>
      </dgm:prSet>
      <dgm:spPr/>
      <dgm:t>
        <a:bodyPr/>
        <a:lstStyle/>
        <a:p>
          <a:endParaRPr lang="en-US"/>
        </a:p>
      </dgm:t>
    </dgm:pt>
    <dgm:pt modelId="{AC876E77-046A-D943-8B0D-A27849ED83A3}" type="pres">
      <dgm:prSet presAssocID="{025E5A6C-6473-AA42-A603-B6C4546C177C}" presName="child3group" presStyleCnt="0"/>
      <dgm:spPr/>
    </dgm:pt>
    <dgm:pt modelId="{B1D2AB0C-4313-1645-892F-BA2D84C036FA}" type="pres">
      <dgm:prSet presAssocID="{025E5A6C-6473-AA42-A603-B6C4546C177C}" presName="child3" presStyleLbl="bgAcc1" presStyleIdx="2" presStyleCnt="4"/>
      <dgm:spPr/>
      <dgm:t>
        <a:bodyPr/>
        <a:lstStyle/>
        <a:p>
          <a:endParaRPr lang="en-US"/>
        </a:p>
      </dgm:t>
    </dgm:pt>
    <dgm:pt modelId="{1E691672-2B27-844F-9455-C119CF79E6D8}" type="pres">
      <dgm:prSet presAssocID="{025E5A6C-6473-AA42-A603-B6C4546C177C}" presName="child3Text" presStyleLbl="bgAcc1" presStyleIdx="2" presStyleCnt="4">
        <dgm:presLayoutVars>
          <dgm:bulletEnabled val="1"/>
        </dgm:presLayoutVars>
      </dgm:prSet>
      <dgm:spPr/>
      <dgm:t>
        <a:bodyPr/>
        <a:lstStyle/>
        <a:p>
          <a:endParaRPr lang="en-US"/>
        </a:p>
      </dgm:t>
    </dgm:pt>
    <dgm:pt modelId="{A4974952-4040-0943-82A1-47E463A39158}" type="pres">
      <dgm:prSet presAssocID="{025E5A6C-6473-AA42-A603-B6C4546C177C}" presName="child4group" presStyleCnt="0"/>
      <dgm:spPr/>
    </dgm:pt>
    <dgm:pt modelId="{DC1E4F22-615C-FA47-BA56-8C47BE4E470D}" type="pres">
      <dgm:prSet presAssocID="{025E5A6C-6473-AA42-A603-B6C4546C177C}" presName="child4" presStyleLbl="bgAcc1" presStyleIdx="3" presStyleCnt="4"/>
      <dgm:spPr/>
      <dgm:t>
        <a:bodyPr/>
        <a:lstStyle/>
        <a:p>
          <a:endParaRPr lang="en-US"/>
        </a:p>
      </dgm:t>
    </dgm:pt>
    <dgm:pt modelId="{01570FFB-E33E-5A4A-AD27-5157FB3FD009}" type="pres">
      <dgm:prSet presAssocID="{025E5A6C-6473-AA42-A603-B6C4546C177C}" presName="child4Text" presStyleLbl="bgAcc1" presStyleIdx="3" presStyleCnt="4">
        <dgm:presLayoutVars>
          <dgm:bulletEnabled val="1"/>
        </dgm:presLayoutVars>
      </dgm:prSet>
      <dgm:spPr/>
      <dgm:t>
        <a:bodyPr/>
        <a:lstStyle/>
        <a:p>
          <a:endParaRPr lang="en-US"/>
        </a:p>
      </dgm:t>
    </dgm:pt>
    <dgm:pt modelId="{08F6A2C6-401F-0847-ADE9-8402ED7865A5}" type="pres">
      <dgm:prSet presAssocID="{025E5A6C-6473-AA42-A603-B6C4546C177C}" presName="childPlaceholder" presStyleCnt="0"/>
      <dgm:spPr/>
    </dgm:pt>
    <dgm:pt modelId="{F88CA071-3EA1-8440-ADBF-BB4427C504EF}" type="pres">
      <dgm:prSet presAssocID="{025E5A6C-6473-AA42-A603-B6C4546C177C}" presName="circle" presStyleCnt="0"/>
      <dgm:spPr/>
    </dgm:pt>
    <dgm:pt modelId="{E701472E-7E43-A740-B594-23902EF9F758}" type="pres">
      <dgm:prSet presAssocID="{025E5A6C-6473-AA42-A603-B6C4546C177C}" presName="quadrant1" presStyleLbl="node1" presStyleIdx="0" presStyleCnt="4">
        <dgm:presLayoutVars>
          <dgm:chMax val="1"/>
          <dgm:bulletEnabled val="1"/>
        </dgm:presLayoutVars>
      </dgm:prSet>
      <dgm:spPr/>
      <dgm:t>
        <a:bodyPr/>
        <a:lstStyle/>
        <a:p>
          <a:endParaRPr lang="en-US"/>
        </a:p>
      </dgm:t>
    </dgm:pt>
    <dgm:pt modelId="{894804E6-E218-0B47-8209-6033DFC855C9}" type="pres">
      <dgm:prSet presAssocID="{025E5A6C-6473-AA42-A603-B6C4546C177C}" presName="quadrant2" presStyleLbl="node1" presStyleIdx="1" presStyleCnt="4">
        <dgm:presLayoutVars>
          <dgm:chMax val="1"/>
          <dgm:bulletEnabled val="1"/>
        </dgm:presLayoutVars>
      </dgm:prSet>
      <dgm:spPr/>
      <dgm:t>
        <a:bodyPr/>
        <a:lstStyle/>
        <a:p>
          <a:endParaRPr lang="en-US"/>
        </a:p>
      </dgm:t>
    </dgm:pt>
    <dgm:pt modelId="{A76EF6E8-E924-0D4C-A1BC-E6A8743AB615}" type="pres">
      <dgm:prSet presAssocID="{025E5A6C-6473-AA42-A603-B6C4546C177C}" presName="quadrant3" presStyleLbl="node1" presStyleIdx="2" presStyleCnt="4">
        <dgm:presLayoutVars>
          <dgm:chMax val="1"/>
          <dgm:bulletEnabled val="1"/>
        </dgm:presLayoutVars>
      </dgm:prSet>
      <dgm:spPr/>
      <dgm:t>
        <a:bodyPr/>
        <a:lstStyle/>
        <a:p>
          <a:endParaRPr lang="en-US"/>
        </a:p>
      </dgm:t>
    </dgm:pt>
    <dgm:pt modelId="{0262DD8A-EA1A-484A-BEBE-CEE36B87053A}" type="pres">
      <dgm:prSet presAssocID="{025E5A6C-6473-AA42-A603-B6C4546C177C}" presName="quadrant4" presStyleLbl="node1" presStyleIdx="3" presStyleCnt="4">
        <dgm:presLayoutVars>
          <dgm:chMax val="1"/>
          <dgm:bulletEnabled val="1"/>
        </dgm:presLayoutVars>
      </dgm:prSet>
      <dgm:spPr/>
      <dgm:t>
        <a:bodyPr/>
        <a:lstStyle/>
        <a:p>
          <a:endParaRPr lang="en-US"/>
        </a:p>
      </dgm:t>
    </dgm:pt>
    <dgm:pt modelId="{9AB2F0C4-DB83-FA4B-86AA-0A6EE7777C96}" type="pres">
      <dgm:prSet presAssocID="{025E5A6C-6473-AA42-A603-B6C4546C177C}" presName="quadrantPlaceholder" presStyleCnt="0"/>
      <dgm:spPr/>
    </dgm:pt>
    <dgm:pt modelId="{DC557FF1-DB10-244B-B22B-325885767DA1}" type="pres">
      <dgm:prSet presAssocID="{025E5A6C-6473-AA42-A603-B6C4546C177C}" presName="center1" presStyleLbl="fgShp" presStyleIdx="0" presStyleCnt="2"/>
      <dgm:spPr/>
    </dgm:pt>
    <dgm:pt modelId="{8087FA4C-FB25-D54D-AF6A-A40670679D8E}" type="pres">
      <dgm:prSet presAssocID="{025E5A6C-6473-AA42-A603-B6C4546C177C}" presName="center2" presStyleLbl="fgShp" presStyleIdx="1" presStyleCnt="2"/>
      <dgm:spPr/>
    </dgm:pt>
  </dgm:ptLst>
  <dgm:cxnLst>
    <dgm:cxn modelId="{AC0F41FC-E7AD-A947-9936-37D92CFB3FC6}" srcId="{80B54DF4-11F3-4744-A33E-96BCB0AC23C8}" destId="{7C9765F2-8B9A-4A4D-96C9-9FC8B728C158}" srcOrd="0" destOrd="0" parTransId="{ABB9D535-4778-9649-ABD1-1690BECD8BC4}" sibTransId="{A274AD90-8F6A-E949-8598-D12F917ACE4C}"/>
    <dgm:cxn modelId="{F6FB1A7C-537B-254E-9997-D05ECB533378}" type="presOf" srcId="{0619E7B7-EA9E-3242-93DF-1942C80BF6F0}" destId="{B1D2AB0C-4313-1645-892F-BA2D84C036FA}" srcOrd="0" destOrd="1" presId="urn:microsoft.com/office/officeart/2005/8/layout/cycle4"/>
    <dgm:cxn modelId="{1D831E31-C565-0A41-A5F1-3ACE4E232E6B}" type="presOf" srcId="{4465A746-D2CF-B640-BED5-E3CC21AC8D93}" destId="{42F095EB-A026-954B-B05C-F658E51F6A57}" srcOrd="0" destOrd="1" presId="urn:microsoft.com/office/officeart/2005/8/layout/cycle4"/>
    <dgm:cxn modelId="{C6E6FE80-F59C-0545-98A7-D9A1A5C8C6C8}" srcId="{025E5A6C-6473-AA42-A603-B6C4546C177C}" destId="{D355D49D-2A1F-C049-A16C-DD8281B2134F}" srcOrd="2" destOrd="0" parTransId="{150D890D-9911-8F48-8992-E96DD93C07CC}" sibTransId="{6232385E-84B7-3741-99BD-3259CE483FDD}"/>
    <dgm:cxn modelId="{FBB9D43F-C754-C746-9D5A-DE5DDCBA80CC}" type="presOf" srcId="{ADE31325-A77E-1D4C-891E-0AF30AE9CF18}" destId="{1E691672-2B27-844F-9455-C119CF79E6D8}" srcOrd="1" destOrd="0" presId="urn:microsoft.com/office/officeart/2005/8/layout/cycle4"/>
    <dgm:cxn modelId="{B5FA076B-F1D8-554C-B174-BEF4A6197D42}" type="presOf" srcId="{7C9765F2-8B9A-4A4D-96C9-9FC8B728C158}" destId="{F5EDC11C-063E-9247-93A1-D756F7F55A8F}" srcOrd="0" destOrd="0" presId="urn:microsoft.com/office/officeart/2005/8/layout/cycle4"/>
    <dgm:cxn modelId="{61BD79BD-1C9E-D54D-9E59-5DEE7712D520}" type="presOf" srcId="{D355D49D-2A1F-C049-A16C-DD8281B2134F}" destId="{A76EF6E8-E924-0D4C-A1BC-E6A8743AB615}" srcOrd="0" destOrd="0" presId="urn:microsoft.com/office/officeart/2005/8/layout/cycle4"/>
    <dgm:cxn modelId="{6D0E5244-724A-654C-B1EF-7D4645DF2A88}" srcId="{D355D49D-2A1F-C049-A16C-DD8281B2134F}" destId="{ADE31325-A77E-1D4C-891E-0AF30AE9CF18}" srcOrd="0" destOrd="0" parTransId="{0DD6B265-DBF1-594F-9DA7-34C49CA4377E}" sibTransId="{CD8FB638-85CA-4043-90B9-3627224FDFE9}"/>
    <dgm:cxn modelId="{D2AD490F-F658-7C4E-86F1-6A49D0621A0B}" type="presOf" srcId="{13F99FBB-5896-2745-B211-96FDB7FAFC5F}" destId="{DC1E4F22-615C-FA47-BA56-8C47BE4E470D}" srcOrd="0" destOrd="0" presId="urn:microsoft.com/office/officeart/2005/8/layout/cycle4"/>
    <dgm:cxn modelId="{0C977C00-C9A9-9D4C-A96D-9B7F170D4243}" type="presOf" srcId="{461B8C75-0471-A649-9C4E-AB56E660109A}" destId="{894804E6-E218-0B47-8209-6033DFC855C9}" srcOrd="0" destOrd="0" presId="urn:microsoft.com/office/officeart/2005/8/layout/cycle4"/>
    <dgm:cxn modelId="{B4C4D5D7-26A8-F341-85DD-048037380B2E}" srcId="{FA7F5382-770E-0249-BE12-6B17D6E3A737}" destId="{13F99FBB-5896-2745-B211-96FDB7FAFC5F}" srcOrd="0" destOrd="0" parTransId="{207F2796-8F45-3545-9FA3-2A20B5B6172F}" sibTransId="{C554926F-7051-7E42-8424-E973B87421B7}"/>
    <dgm:cxn modelId="{715FD312-23DE-714C-85E8-71A1E9377889}" type="presOf" srcId="{FA7F5382-770E-0249-BE12-6B17D6E3A737}" destId="{0262DD8A-EA1A-484A-BEBE-CEE36B87053A}" srcOrd="0" destOrd="0" presId="urn:microsoft.com/office/officeart/2005/8/layout/cycle4"/>
    <dgm:cxn modelId="{DAD7FACA-40A7-A94B-8965-44A3ADE3EC67}" srcId="{D355D49D-2A1F-C049-A16C-DD8281B2134F}" destId="{0619E7B7-EA9E-3242-93DF-1942C80BF6F0}" srcOrd="1" destOrd="0" parTransId="{C5493879-F496-BB40-9B8D-058BC5909C3E}" sibTransId="{4D29759D-E227-644C-8206-EF423934EFBA}"/>
    <dgm:cxn modelId="{12D2E78A-9F10-2B4F-9BD2-A2986B795343}" type="presOf" srcId="{F2CDBADA-0272-634B-8A33-884DBCF567CE}" destId="{01570FFB-E33E-5A4A-AD27-5157FB3FD009}" srcOrd="1" destOrd="1" presId="urn:microsoft.com/office/officeart/2005/8/layout/cycle4"/>
    <dgm:cxn modelId="{3FD24DF7-87FD-A24A-BD83-BA16A9F977D0}" type="presOf" srcId="{BA0AC999-7FA0-7F4B-B5B0-E46A343323DE}" destId="{B5E03120-B8B4-2446-84DB-6B2A0FDBE42A}" srcOrd="1" destOrd="0" presId="urn:microsoft.com/office/officeart/2005/8/layout/cycle4"/>
    <dgm:cxn modelId="{6FFD0125-B990-4648-B128-9FECBF2BFCF2}" type="presOf" srcId="{ADE31325-A77E-1D4C-891E-0AF30AE9CF18}" destId="{B1D2AB0C-4313-1645-892F-BA2D84C036FA}" srcOrd="0" destOrd="0" presId="urn:microsoft.com/office/officeart/2005/8/layout/cycle4"/>
    <dgm:cxn modelId="{5E6EF57A-5BB5-5F47-A55A-ECDCFAAF55DF}" type="presOf" srcId="{3DB8A661-67C1-ED40-814B-F69BC57C59B6}" destId="{31E4A9F6-0DCF-C142-95A7-00D9577FFFB8}" srcOrd="1" destOrd="1" presId="urn:microsoft.com/office/officeart/2005/8/layout/cycle4"/>
    <dgm:cxn modelId="{E8CE70B2-9F50-4B44-95B8-D95C1CCC24A3}" srcId="{025E5A6C-6473-AA42-A603-B6C4546C177C}" destId="{FA7F5382-770E-0249-BE12-6B17D6E3A737}" srcOrd="3" destOrd="0" parTransId="{89599A4A-1F3C-7540-85CE-AC559883C4B2}" sibTransId="{09260647-0E35-0F4F-97F3-76D6329D5B31}"/>
    <dgm:cxn modelId="{03CB7CF6-A2DE-564D-ACC3-E55C7F17CDB2}" srcId="{461B8C75-0471-A649-9C4E-AB56E660109A}" destId="{BA0AC999-7FA0-7F4B-B5B0-E46A343323DE}" srcOrd="0" destOrd="0" parTransId="{8BE0996F-6C48-EF4D-BA64-A33A7A44946A}" sibTransId="{9BB89FD2-0C12-9F4C-BFEC-E046279623CA}"/>
    <dgm:cxn modelId="{7F3B7D75-9E85-8C4A-A43D-BEFA5DBA5508}" srcId="{461B8C75-0471-A649-9C4E-AB56E660109A}" destId="{4465A746-D2CF-B640-BED5-E3CC21AC8D93}" srcOrd="1" destOrd="0" parTransId="{2034F7D6-3FBF-DE42-ACDB-A082521BFF65}" sibTransId="{49BA2B0D-4CDD-F949-8E32-E1D4702CD49C}"/>
    <dgm:cxn modelId="{9CA4595F-5CA9-BD4E-8221-E39DFF5F9037}" type="presOf" srcId="{80B54DF4-11F3-4744-A33E-96BCB0AC23C8}" destId="{E701472E-7E43-A740-B594-23902EF9F758}" srcOrd="0" destOrd="0" presId="urn:microsoft.com/office/officeart/2005/8/layout/cycle4"/>
    <dgm:cxn modelId="{5D8A0845-7119-0C46-A124-DD9A6637491D}" type="presOf" srcId="{4465A746-D2CF-B640-BED5-E3CC21AC8D93}" destId="{B5E03120-B8B4-2446-84DB-6B2A0FDBE42A}" srcOrd="1" destOrd="1" presId="urn:microsoft.com/office/officeart/2005/8/layout/cycle4"/>
    <dgm:cxn modelId="{AC851D8A-157C-F449-A125-E21D780082D6}" srcId="{80B54DF4-11F3-4744-A33E-96BCB0AC23C8}" destId="{3DB8A661-67C1-ED40-814B-F69BC57C59B6}" srcOrd="1" destOrd="0" parTransId="{817A8F09-3352-8E40-A6B8-11F80A584260}" sibTransId="{86BB33DA-8088-4549-83B4-BE4207D4BE31}"/>
    <dgm:cxn modelId="{DB1A8317-6446-DA40-AB94-FF45B53EF8CE}" type="presOf" srcId="{BA0AC999-7FA0-7F4B-B5B0-E46A343323DE}" destId="{42F095EB-A026-954B-B05C-F658E51F6A57}" srcOrd="0" destOrd="0" presId="urn:microsoft.com/office/officeart/2005/8/layout/cycle4"/>
    <dgm:cxn modelId="{0F96C802-75BE-344D-BFEF-808034109246}" type="presOf" srcId="{13F99FBB-5896-2745-B211-96FDB7FAFC5F}" destId="{01570FFB-E33E-5A4A-AD27-5157FB3FD009}" srcOrd="1" destOrd="0" presId="urn:microsoft.com/office/officeart/2005/8/layout/cycle4"/>
    <dgm:cxn modelId="{C06A86EB-3407-B14B-A064-4ABF575D9C2F}" type="presOf" srcId="{7C9765F2-8B9A-4A4D-96C9-9FC8B728C158}" destId="{31E4A9F6-0DCF-C142-95A7-00D9577FFFB8}" srcOrd="1" destOrd="0" presId="urn:microsoft.com/office/officeart/2005/8/layout/cycle4"/>
    <dgm:cxn modelId="{C33A73F3-F502-1B4F-8121-FDDFA0B7FEE2}" type="presOf" srcId="{0619E7B7-EA9E-3242-93DF-1942C80BF6F0}" destId="{1E691672-2B27-844F-9455-C119CF79E6D8}" srcOrd="1" destOrd="1" presId="urn:microsoft.com/office/officeart/2005/8/layout/cycle4"/>
    <dgm:cxn modelId="{5AB43A72-1011-0F41-B31C-7318D14573FF}" srcId="{025E5A6C-6473-AA42-A603-B6C4546C177C}" destId="{80B54DF4-11F3-4744-A33E-96BCB0AC23C8}" srcOrd="0" destOrd="0" parTransId="{0D2A699A-305B-9C41-8639-882F8B002DD2}" sibTransId="{A93FD066-7494-E94A-8120-F9EEA535B2E5}"/>
    <dgm:cxn modelId="{65B2A351-DFC7-244D-AF68-029F1E411BFA}" type="presOf" srcId="{F2CDBADA-0272-634B-8A33-884DBCF567CE}" destId="{DC1E4F22-615C-FA47-BA56-8C47BE4E470D}" srcOrd="0" destOrd="1" presId="urn:microsoft.com/office/officeart/2005/8/layout/cycle4"/>
    <dgm:cxn modelId="{F935720E-6A27-8341-B275-5DFDB40CC0E5}" srcId="{025E5A6C-6473-AA42-A603-B6C4546C177C}" destId="{461B8C75-0471-A649-9C4E-AB56E660109A}" srcOrd="1" destOrd="0" parTransId="{26C22AA4-1EB2-E54B-8412-B953030A026B}" sibTransId="{72DE802B-24E5-9B4F-9D22-A35F080913BC}"/>
    <dgm:cxn modelId="{EDE4E001-085D-D74C-8149-6F09671DB7E9}" type="presOf" srcId="{3DB8A661-67C1-ED40-814B-F69BC57C59B6}" destId="{F5EDC11C-063E-9247-93A1-D756F7F55A8F}" srcOrd="0" destOrd="1" presId="urn:microsoft.com/office/officeart/2005/8/layout/cycle4"/>
    <dgm:cxn modelId="{7C7A01CC-8DDE-0042-B865-851574554D73}" type="presOf" srcId="{025E5A6C-6473-AA42-A603-B6C4546C177C}" destId="{2150E4F1-438A-F849-8B7B-2E1DD77DE51D}" srcOrd="0" destOrd="0" presId="urn:microsoft.com/office/officeart/2005/8/layout/cycle4"/>
    <dgm:cxn modelId="{4475D0B2-8989-624E-9AE9-BBC05E406BC1}" srcId="{FA7F5382-770E-0249-BE12-6B17D6E3A737}" destId="{F2CDBADA-0272-634B-8A33-884DBCF567CE}" srcOrd="1" destOrd="0" parTransId="{10A6E85E-A2CC-7C4A-BF19-2B39DF0AA474}" sibTransId="{2D6A65B0-5038-3943-A869-BF83DD2C26C7}"/>
    <dgm:cxn modelId="{5C08FB01-8FFC-4B46-A79B-92030890974D}" type="presParOf" srcId="{2150E4F1-438A-F849-8B7B-2E1DD77DE51D}" destId="{B2150977-A524-DD48-8CE1-EC160BC061F6}" srcOrd="0" destOrd="0" presId="urn:microsoft.com/office/officeart/2005/8/layout/cycle4"/>
    <dgm:cxn modelId="{E67BF6AC-7FF0-C04A-9886-F65B930FFFCC}" type="presParOf" srcId="{B2150977-A524-DD48-8CE1-EC160BC061F6}" destId="{DF319BA2-AA89-2345-B17F-57E3D7EEAE49}" srcOrd="0" destOrd="0" presId="urn:microsoft.com/office/officeart/2005/8/layout/cycle4"/>
    <dgm:cxn modelId="{93617D5B-5F4D-E64E-AD3B-861D3E4CA279}" type="presParOf" srcId="{DF319BA2-AA89-2345-B17F-57E3D7EEAE49}" destId="{F5EDC11C-063E-9247-93A1-D756F7F55A8F}" srcOrd="0" destOrd="0" presId="urn:microsoft.com/office/officeart/2005/8/layout/cycle4"/>
    <dgm:cxn modelId="{FC7C5836-DC18-8547-8EAC-D69B1F5FB065}" type="presParOf" srcId="{DF319BA2-AA89-2345-B17F-57E3D7EEAE49}" destId="{31E4A9F6-0DCF-C142-95A7-00D9577FFFB8}" srcOrd="1" destOrd="0" presId="urn:microsoft.com/office/officeart/2005/8/layout/cycle4"/>
    <dgm:cxn modelId="{41B520B6-DDA0-5148-BC21-CBDA0EDB2CC9}" type="presParOf" srcId="{B2150977-A524-DD48-8CE1-EC160BC061F6}" destId="{E28334C4-C835-074F-BF34-BA4C1D499FDA}" srcOrd="1" destOrd="0" presId="urn:microsoft.com/office/officeart/2005/8/layout/cycle4"/>
    <dgm:cxn modelId="{55102FC5-7A34-F546-B1C6-FED93E6CE275}" type="presParOf" srcId="{E28334C4-C835-074F-BF34-BA4C1D499FDA}" destId="{42F095EB-A026-954B-B05C-F658E51F6A57}" srcOrd="0" destOrd="0" presId="urn:microsoft.com/office/officeart/2005/8/layout/cycle4"/>
    <dgm:cxn modelId="{12BC033E-E29C-2B4E-A9D6-7696741C78EB}" type="presParOf" srcId="{E28334C4-C835-074F-BF34-BA4C1D499FDA}" destId="{B5E03120-B8B4-2446-84DB-6B2A0FDBE42A}" srcOrd="1" destOrd="0" presId="urn:microsoft.com/office/officeart/2005/8/layout/cycle4"/>
    <dgm:cxn modelId="{9A56E1D1-1DFA-DD43-AEA4-622EF9547651}" type="presParOf" srcId="{B2150977-A524-DD48-8CE1-EC160BC061F6}" destId="{AC876E77-046A-D943-8B0D-A27849ED83A3}" srcOrd="2" destOrd="0" presId="urn:microsoft.com/office/officeart/2005/8/layout/cycle4"/>
    <dgm:cxn modelId="{0D2CAA38-A0CF-A948-9DEF-995C687FCB43}" type="presParOf" srcId="{AC876E77-046A-D943-8B0D-A27849ED83A3}" destId="{B1D2AB0C-4313-1645-892F-BA2D84C036FA}" srcOrd="0" destOrd="0" presId="urn:microsoft.com/office/officeart/2005/8/layout/cycle4"/>
    <dgm:cxn modelId="{7205DA69-E658-5A4C-BD44-84BC9832F7FC}" type="presParOf" srcId="{AC876E77-046A-D943-8B0D-A27849ED83A3}" destId="{1E691672-2B27-844F-9455-C119CF79E6D8}" srcOrd="1" destOrd="0" presId="urn:microsoft.com/office/officeart/2005/8/layout/cycle4"/>
    <dgm:cxn modelId="{591C73E9-5153-4A48-A9A6-ABAEA0B9816B}" type="presParOf" srcId="{B2150977-A524-DD48-8CE1-EC160BC061F6}" destId="{A4974952-4040-0943-82A1-47E463A39158}" srcOrd="3" destOrd="0" presId="urn:microsoft.com/office/officeart/2005/8/layout/cycle4"/>
    <dgm:cxn modelId="{9F4D2150-0914-244D-9381-402CB19A9C6B}" type="presParOf" srcId="{A4974952-4040-0943-82A1-47E463A39158}" destId="{DC1E4F22-615C-FA47-BA56-8C47BE4E470D}" srcOrd="0" destOrd="0" presId="urn:microsoft.com/office/officeart/2005/8/layout/cycle4"/>
    <dgm:cxn modelId="{FEB87B26-9BC1-7B40-9AEE-626114270B0B}" type="presParOf" srcId="{A4974952-4040-0943-82A1-47E463A39158}" destId="{01570FFB-E33E-5A4A-AD27-5157FB3FD009}" srcOrd="1" destOrd="0" presId="urn:microsoft.com/office/officeart/2005/8/layout/cycle4"/>
    <dgm:cxn modelId="{35F6EA52-D975-FC4B-9292-24919276F5FF}" type="presParOf" srcId="{B2150977-A524-DD48-8CE1-EC160BC061F6}" destId="{08F6A2C6-401F-0847-ADE9-8402ED7865A5}" srcOrd="4" destOrd="0" presId="urn:microsoft.com/office/officeart/2005/8/layout/cycle4"/>
    <dgm:cxn modelId="{60235753-E9DC-F146-B1D1-C9589198183C}" type="presParOf" srcId="{2150E4F1-438A-F849-8B7B-2E1DD77DE51D}" destId="{F88CA071-3EA1-8440-ADBF-BB4427C504EF}" srcOrd="1" destOrd="0" presId="urn:microsoft.com/office/officeart/2005/8/layout/cycle4"/>
    <dgm:cxn modelId="{77755CBF-3602-1041-B00B-BC2E2E8C5463}" type="presParOf" srcId="{F88CA071-3EA1-8440-ADBF-BB4427C504EF}" destId="{E701472E-7E43-A740-B594-23902EF9F758}" srcOrd="0" destOrd="0" presId="urn:microsoft.com/office/officeart/2005/8/layout/cycle4"/>
    <dgm:cxn modelId="{6704B801-EB09-D74C-93B7-838D8AA96122}" type="presParOf" srcId="{F88CA071-3EA1-8440-ADBF-BB4427C504EF}" destId="{894804E6-E218-0B47-8209-6033DFC855C9}" srcOrd="1" destOrd="0" presId="urn:microsoft.com/office/officeart/2005/8/layout/cycle4"/>
    <dgm:cxn modelId="{2E819A46-4AE3-CF46-AE49-50159DF17BE1}" type="presParOf" srcId="{F88CA071-3EA1-8440-ADBF-BB4427C504EF}" destId="{A76EF6E8-E924-0D4C-A1BC-E6A8743AB615}" srcOrd="2" destOrd="0" presId="urn:microsoft.com/office/officeart/2005/8/layout/cycle4"/>
    <dgm:cxn modelId="{A590C743-4682-DE4D-9100-12DF6EAEDF2E}" type="presParOf" srcId="{F88CA071-3EA1-8440-ADBF-BB4427C504EF}" destId="{0262DD8A-EA1A-484A-BEBE-CEE36B87053A}" srcOrd="3" destOrd="0" presId="urn:microsoft.com/office/officeart/2005/8/layout/cycle4"/>
    <dgm:cxn modelId="{373D7DE3-3EEB-C547-8648-5C0BA6D91050}" type="presParOf" srcId="{F88CA071-3EA1-8440-ADBF-BB4427C504EF}" destId="{9AB2F0C4-DB83-FA4B-86AA-0A6EE7777C96}" srcOrd="4" destOrd="0" presId="urn:microsoft.com/office/officeart/2005/8/layout/cycle4"/>
    <dgm:cxn modelId="{AFE46BA2-A56B-7D4B-94F2-285923033792}" type="presParOf" srcId="{2150E4F1-438A-F849-8B7B-2E1DD77DE51D}" destId="{DC557FF1-DB10-244B-B22B-325885767DA1}" srcOrd="2" destOrd="0" presId="urn:microsoft.com/office/officeart/2005/8/layout/cycle4"/>
    <dgm:cxn modelId="{29808AA8-908C-EE44-9374-FD95FD92CE85}" type="presParOf" srcId="{2150E4F1-438A-F849-8B7B-2E1DD77DE51D}" destId="{8087FA4C-FB25-D54D-AF6A-A40670679D8E}"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A51A5A-C9D3-C345-AE43-DC601118D0E2}" type="doc">
      <dgm:prSet loTypeId="urn:microsoft.com/office/officeart/2005/8/layout/radial6" loCatId="" qsTypeId="urn:microsoft.com/office/officeart/2005/8/quickstyle/simple4" qsCatId="simple" csTypeId="urn:microsoft.com/office/officeart/2005/8/colors/accent1_2" csCatId="accent1" phldr="1"/>
      <dgm:spPr/>
      <dgm:t>
        <a:bodyPr/>
        <a:lstStyle/>
        <a:p>
          <a:endParaRPr lang="en-US"/>
        </a:p>
      </dgm:t>
    </dgm:pt>
    <dgm:pt modelId="{BFC253A1-5622-4D4C-9FF9-B06B6F215EDA}">
      <dgm:prSet phldrT="[Text]"/>
      <dgm:spPr/>
      <dgm:t>
        <a:bodyPr/>
        <a:lstStyle/>
        <a:p>
          <a:r>
            <a:rPr lang="en-US" dirty="0" smtClean="0"/>
            <a:t>Accountable Systems</a:t>
          </a:r>
          <a:endParaRPr lang="en-US" dirty="0"/>
        </a:p>
      </dgm:t>
    </dgm:pt>
    <dgm:pt modelId="{0AD2DEEE-B9E4-3940-B283-D4EC4E54FBCF}" type="parTrans" cxnId="{D013F6FF-C621-D046-9CFF-E38CCAAAE862}">
      <dgm:prSet/>
      <dgm:spPr/>
      <dgm:t>
        <a:bodyPr/>
        <a:lstStyle/>
        <a:p>
          <a:endParaRPr lang="en-US"/>
        </a:p>
      </dgm:t>
    </dgm:pt>
    <dgm:pt modelId="{96E6A8E2-800E-F146-A600-545AE2BD550D}" type="sibTrans" cxnId="{D013F6FF-C621-D046-9CFF-E38CCAAAE862}">
      <dgm:prSet/>
      <dgm:spPr/>
      <dgm:t>
        <a:bodyPr/>
        <a:lstStyle/>
        <a:p>
          <a:endParaRPr lang="en-US"/>
        </a:p>
      </dgm:t>
    </dgm:pt>
    <dgm:pt modelId="{051DE053-550E-DD49-8362-0FE894B077FA}">
      <dgm:prSet phldrT="[Text]"/>
      <dgm:spPr/>
      <dgm:t>
        <a:bodyPr/>
        <a:lstStyle/>
        <a:p>
          <a:r>
            <a:rPr lang="en-US" dirty="0" smtClean="0"/>
            <a:t>Share</a:t>
          </a:r>
          <a:r>
            <a:rPr lang="en-US" dirty="0" smtClean="0">
              <a:solidFill>
                <a:srgbClr val="008000"/>
              </a:solidFill>
            </a:rPr>
            <a:t> </a:t>
          </a:r>
          <a:r>
            <a:rPr lang="en-US" dirty="0" smtClean="0">
              <a:solidFill>
                <a:srgbClr val="660066"/>
              </a:solidFill>
            </a:rPr>
            <a:t>health information</a:t>
          </a:r>
          <a:r>
            <a:rPr lang="en-US" dirty="0" smtClean="0"/>
            <a:t> for research without risk of insurance bias</a:t>
          </a:r>
          <a:endParaRPr lang="en-US" dirty="0"/>
        </a:p>
      </dgm:t>
    </dgm:pt>
    <dgm:pt modelId="{D8F27A57-9D5E-3D41-BDE2-2C02A8794C41}" type="parTrans" cxnId="{8E0D924A-4973-6540-86AE-286B9504564E}">
      <dgm:prSet/>
      <dgm:spPr/>
      <dgm:t>
        <a:bodyPr/>
        <a:lstStyle/>
        <a:p>
          <a:endParaRPr lang="en-US"/>
        </a:p>
      </dgm:t>
    </dgm:pt>
    <dgm:pt modelId="{6034801B-0CB0-6A44-9AFC-6C6375AD94E2}" type="sibTrans" cxnId="{8E0D924A-4973-6540-86AE-286B9504564E}">
      <dgm:prSet/>
      <dgm:spPr/>
      <dgm:t>
        <a:bodyPr/>
        <a:lstStyle/>
        <a:p>
          <a:endParaRPr lang="en-US"/>
        </a:p>
      </dgm:t>
    </dgm:pt>
    <dgm:pt modelId="{782BA675-1D62-814C-BA59-A2AC1B5CBD12}">
      <dgm:prSet phldrT="[Text]"/>
      <dgm:spPr/>
      <dgm:t>
        <a:bodyPr/>
        <a:lstStyle/>
        <a:p>
          <a:r>
            <a:rPr lang="en-US" dirty="0" smtClean="0"/>
            <a:t>Share </a:t>
          </a:r>
          <a:r>
            <a:rPr lang="en-US" dirty="0" smtClean="0">
              <a:solidFill>
                <a:srgbClr val="660066"/>
              </a:solidFill>
            </a:rPr>
            <a:t>location</a:t>
          </a:r>
          <a:r>
            <a:rPr lang="en-US" dirty="0" smtClean="0">
              <a:solidFill>
                <a:srgbClr val="FFFF00"/>
              </a:solidFill>
            </a:rPr>
            <a:t> </a:t>
          </a:r>
          <a:r>
            <a:rPr lang="en-US" dirty="0" smtClean="0"/>
            <a:t>with friends without fear of intrusive tracking</a:t>
          </a:r>
          <a:endParaRPr lang="en-US" dirty="0"/>
        </a:p>
      </dgm:t>
    </dgm:pt>
    <dgm:pt modelId="{A7F5826E-54DD-0543-ACF4-A8AF9BF56B3F}" type="parTrans" cxnId="{85725195-3FE7-C04B-9FE5-14A2F98D455F}">
      <dgm:prSet/>
      <dgm:spPr/>
      <dgm:t>
        <a:bodyPr/>
        <a:lstStyle/>
        <a:p>
          <a:endParaRPr lang="en-US"/>
        </a:p>
      </dgm:t>
    </dgm:pt>
    <dgm:pt modelId="{0A990595-03F3-DE4B-B39E-3B1D0DE29378}" type="sibTrans" cxnId="{85725195-3FE7-C04B-9FE5-14A2F98D455F}">
      <dgm:prSet/>
      <dgm:spPr/>
      <dgm:t>
        <a:bodyPr/>
        <a:lstStyle/>
        <a:p>
          <a:endParaRPr lang="en-US"/>
        </a:p>
      </dgm:t>
    </dgm:pt>
    <dgm:pt modelId="{F5F75929-A24C-8A42-AD74-5002049B5E46}">
      <dgm:prSet phldrT="[Text]"/>
      <dgm:spPr/>
      <dgm:t>
        <a:bodyPr/>
        <a:lstStyle/>
        <a:p>
          <a:r>
            <a:rPr lang="en-US" dirty="0" smtClean="0"/>
            <a:t>Allow</a:t>
          </a:r>
          <a:r>
            <a:rPr lang="en-US" dirty="0" smtClean="0">
              <a:solidFill>
                <a:srgbClr val="008000"/>
              </a:solidFill>
            </a:rPr>
            <a:t> </a:t>
          </a:r>
          <a:r>
            <a:rPr lang="en-US" dirty="0" smtClean="0">
              <a:solidFill>
                <a:srgbClr val="660066"/>
              </a:solidFill>
            </a:rPr>
            <a:t>behavior profiling</a:t>
          </a:r>
          <a:r>
            <a:rPr lang="en-US" dirty="0" smtClean="0">
              <a:solidFill>
                <a:srgbClr val="008000"/>
              </a:solidFill>
            </a:rPr>
            <a:t> </a:t>
          </a:r>
          <a:r>
            <a:rPr lang="en-US" dirty="0" smtClean="0"/>
            <a:t>without risking financial discrimination</a:t>
          </a:r>
          <a:endParaRPr lang="en-US" dirty="0"/>
        </a:p>
      </dgm:t>
    </dgm:pt>
    <dgm:pt modelId="{FED77ED2-EC53-7C49-ACFB-263118719883}" type="parTrans" cxnId="{1F8C30A6-26DD-DD4E-826C-656AD9191FC3}">
      <dgm:prSet/>
      <dgm:spPr/>
      <dgm:t>
        <a:bodyPr/>
        <a:lstStyle/>
        <a:p>
          <a:endParaRPr lang="en-US"/>
        </a:p>
      </dgm:t>
    </dgm:pt>
    <dgm:pt modelId="{C50F1685-8AAD-9B42-B830-1F60776644E8}" type="sibTrans" cxnId="{1F8C30A6-26DD-DD4E-826C-656AD9191FC3}">
      <dgm:prSet/>
      <dgm:spPr/>
      <dgm:t>
        <a:bodyPr/>
        <a:lstStyle/>
        <a:p>
          <a:endParaRPr lang="en-US"/>
        </a:p>
      </dgm:t>
    </dgm:pt>
    <dgm:pt modelId="{798E9C06-9927-F84D-BD17-4522CD849DE0}">
      <dgm:prSet phldrT="[Text]"/>
      <dgm:spPr/>
      <dgm:t>
        <a:bodyPr/>
        <a:lstStyle/>
        <a:p>
          <a:r>
            <a:rPr lang="en-US" dirty="0" smtClean="0"/>
            <a:t>Participate in </a:t>
          </a:r>
          <a:r>
            <a:rPr lang="en-US" dirty="0" smtClean="0">
              <a:solidFill>
                <a:srgbClr val="660066"/>
              </a:solidFill>
            </a:rPr>
            <a:t>social networking </a:t>
          </a:r>
          <a:r>
            <a:rPr lang="en-US" dirty="0" smtClean="0"/>
            <a:t>without risk of job loss</a:t>
          </a:r>
          <a:endParaRPr lang="en-US" dirty="0"/>
        </a:p>
      </dgm:t>
    </dgm:pt>
    <dgm:pt modelId="{27BE6ED2-38F5-1447-AE4D-EF59EB029EC0}" type="parTrans" cxnId="{49CB9010-F46B-2B46-B224-80112BDFFF9F}">
      <dgm:prSet/>
      <dgm:spPr/>
      <dgm:t>
        <a:bodyPr/>
        <a:lstStyle/>
        <a:p>
          <a:endParaRPr lang="en-US"/>
        </a:p>
      </dgm:t>
    </dgm:pt>
    <dgm:pt modelId="{BED5B27C-983B-DB40-B95A-4486C5F8E678}" type="sibTrans" cxnId="{49CB9010-F46B-2B46-B224-80112BDFFF9F}">
      <dgm:prSet/>
      <dgm:spPr/>
      <dgm:t>
        <a:bodyPr/>
        <a:lstStyle/>
        <a:p>
          <a:endParaRPr lang="en-US"/>
        </a:p>
      </dgm:t>
    </dgm:pt>
    <dgm:pt modelId="{79F4E8DF-A54F-8641-9FCD-0478C481793A}">
      <dgm:prSet phldrT="[Text]"/>
      <dgm:spPr/>
      <dgm:t>
        <a:bodyPr/>
        <a:lstStyle/>
        <a:p>
          <a:r>
            <a:rPr lang="en-US" dirty="0" smtClean="0"/>
            <a:t>Leverage the power of the Web for </a:t>
          </a:r>
          <a:r>
            <a:rPr lang="en-US" dirty="0" smtClean="0">
              <a:solidFill>
                <a:srgbClr val="660066"/>
              </a:solidFill>
            </a:rPr>
            <a:t>democracy </a:t>
          </a:r>
          <a:r>
            <a:rPr lang="en-US" dirty="0" smtClean="0"/>
            <a:t>without chilling political activity</a:t>
          </a:r>
          <a:endParaRPr lang="en-US" dirty="0"/>
        </a:p>
      </dgm:t>
    </dgm:pt>
    <dgm:pt modelId="{DE942273-5103-FF4C-AC5B-5AF5ADF6D0F6}" type="parTrans" cxnId="{3D0981F6-9BB2-C940-A532-CF62819FF1D3}">
      <dgm:prSet/>
      <dgm:spPr/>
      <dgm:t>
        <a:bodyPr/>
        <a:lstStyle/>
        <a:p>
          <a:endParaRPr lang="en-US"/>
        </a:p>
      </dgm:t>
    </dgm:pt>
    <dgm:pt modelId="{60424522-A847-CA4B-9D08-3F45A1A32788}" type="sibTrans" cxnId="{3D0981F6-9BB2-C940-A532-CF62819FF1D3}">
      <dgm:prSet/>
      <dgm:spPr/>
      <dgm:t>
        <a:bodyPr/>
        <a:lstStyle/>
        <a:p>
          <a:endParaRPr lang="en-US"/>
        </a:p>
      </dgm:t>
    </dgm:pt>
    <dgm:pt modelId="{DD39BF28-7B1F-AA4D-8D4A-78E4C7EAB734}" type="pres">
      <dgm:prSet presAssocID="{72A51A5A-C9D3-C345-AE43-DC601118D0E2}" presName="Name0" presStyleCnt="0">
        <dgm:presLayoutVars>
          <dgm:chMax val="1"/>
          <dgm:dir/>
          <dgm:animLvl val="ctr"/>
          <dgm:resizeHandles val="exact"/>
        </dgm:presLayoutVars>
      </dgm:prSet>
      <dgm:spPr/>
      <dgm:t>
        <a:bodyPr/>
        <a:lstStyle/>
        <a:p>
          <a:endParaRPr lang="en-US"/>
        </a:p>
      </dgm:t>
    </dgm:pt>
    <dgm:pt modelId="{4F50604A-F2EA-234F-AEE8-6810B94EE052}" type="pres">
      <dgm:prSet presAssocID="{BFC253A1-5622-4D4C-9FF9-B06B6F215EDA}" presName="centerShape" presStyleLbl="node0" presStyleIdx="0" presStyleCnt="1" custLinFactNeighborX="-1692" custLinFactNeighborY="-4090"/>
      <dgm:spPr/>
      <dgm:t>
        <a:bodyPr/>
        <a:lstStyle/>
        <a:p>
          <a:endParaRPr lang="en-US"/>
        </a:p>
      </dgm:t>
    </dgm:pt>
    <dgm:pt modelId="{2121C632-D62C-5F44-8777-84CA7D27CC76}" type="pres">
      <dgm:prSet presAssocID="{051DE053-550E-DD49-8362-0FE894B077FA}" presName="node" presStyleLbl="node1" presStyleIdx="0" presStyleCnt="5">
        <dgm:presLayoutVars>
          <dgm:bulletEnabled val="1"/>
        </dgm:presLayoutVars>
      </dgm:prSet>
      <dgm:spPr/>
      <dgm:t>
        <a:bodyPr/>
        <a:lstStyle/>
        <a:p>
          <a:endParaRPr lang="en-US"/>
        </a:p>
      </dgm:t>
    </dgm:pt>
    <dgm:pt modelId="{351F0A52-14FF-6342-AEE6-B08289AD9670}" type="pres">
      <dgm:prSet presAssocID="{051DE053-550E-DD49-8362-0FE894B077FA}" presName="dummy" presStyleCnt="0"/>
      <dgm:spPr/>
    </dgm:pt>
    <dgm:pt modelId="{BE792AF6-4E6D-9F49-BF3D-AA145CA5A942}" type="pres">
      <dgm:prSet presAssocID="{6034801B-0CB0-6A44-9AFC-6C6375AD94E2}" presName="sibTrans" presStyleLbl="sibTrans2D1" presStyleIdx="0" presStyleCnt="5"/>
      <dgm:spPr/>
      <dgm:t>
        <a:bodyPr/>
        <a:lstStyle/>
        <a:p>
          <a:endParaRPr lang="en-US"/>
        </a:p>
      </dgm:t>
    </dgm:pt>
    <dgm:pt modelId="{3FA9B849-B01D-7049-84D8-90380CA94604}" type="pres">
      <dgm:prSet presAssocID="{782BA675-1D62-814C-BA59-A2AC1B5CBD12}" presName="node" presStyleLbl="node1" presStyleIdx="1" presStyleCnt="5">
        <dgm:presLayoutVars>
          <dgm:bulletEnabled val="1"/>
        </dgm:presLayoutVars>
      </dgm:prSet>
      <dgm:spPr/>
      <dgm:t>
        <a:bodyPr/>
        <a:lstStyle/>
        <a:p>
          <a:endParaRPr lang="en-US"/>
        </a:p>
      </dgm:t>
    </dgm:pt>
    <dgm:pt modelId="{9B65CC5D-38F2-1344-8855-60E178B38B01}" type="pres">
      <dgm:prSet presAssocID="{782BA675-1D62-814C-BA59-A2AC1B5CBD12}" presName="dummy" presStyleCnt="0"/>
      <dgm:spPr/>
    </dgm:pt>
    <dgm:pt modelId="{F827C17F-D5E7-9248-8060-265B3A3BA28D}" type="pres">
      <dgm:prSet presAssocID="{0A990595-03F3-DE4B-B39E-3B1D0DE29378}" presName="sibTrans" presStyleLbl="sibTrans2D1" presStyleIdx="1" presStyleCnt="5"/>
      <dgm:spPr/>
      <dgm:t>
        <a:bodyPr/>
        <a:lstStyle/>
        <a:p>
          <a:endParaRPr lang="en-US"/>
        </a:p>
      </dgm:t>
    </dgm:pt>
    <dgm:pt modelId="{8F8BC75D-23AE-6A48-A561-2934A2C875D0}" type="pres">
      <dgm:prSet presAssocID="{F5F75929-A24C-8A42-AD74-5002049B5E46}" presName="node" presStyleLbl="node1" presStyleIdx="2" presStyleCnt="5">
        <dgm:presLayoutVars>
          <dgm:bulletEnabled val="1"/>
        </dgm:presLayoutVars>
      </dgm:prSet>
      <dgm:spPr/>
      <dgm:t>
        <a:bodyPr/>
        <a:lstStyle/>
        <a:p>
          <a:endParaRPr lang="en-US"/>
        </a:p>
      </dgm:t>
    </dgm:pt>
    <dgm:pt modelId="{1999B5A9-14C2-354E-81D3-2490E69C9E97}" type="pres">
      <dgm:prSet presAssocID="{F5F75929-A24C-8A42-AD74-5002049B5E46}" presName="dummy" presStyleCnt="0"/>
      <dgm:spPr/>
    </dgm:pt>
    <dgm:pt modelId="{37E6767F-30F0-4649-9BB3-167A361437C6}" type="pres">
      <dgm:prSet presAssocID="{C50F1685-8AAD-9B42-B830-1F60776644E8}" presName="sibTrans" presStyleLbl="sibTrans2D1" presStyleIdx="2" presStyleCnt="5"/>
      <dgm:spPr/>
      <dgm:t>
        <a:bodyPr/>
        <a:lstStyle/>
        <a:p>
          <a:endParaRPr lang="en-US"/>
        </a:p>
      </dgm:t>
    </dgm:pt>
    <dgm:pt modelId="{58D01FB2-D301-4049-B68B-4952D1085A4E}" type="pres">
      <dgm:prSet presAssocID="{798E9C06-9927-F84D-BD17-4522CD849DE0}" presName="node" presStyleLbl="node1" presStyleIdx="3" presStyleCnt="5">
        <dgm:presLayoutVars>
          <dgm:bulletEnabled val="1"/>
        </dgm:presLayoutVars>
      </dgm:prSet>
      <dgm:spPr/>
      <dgm:t>
        <a:bodyPr/>
        <a:lstStyle/>
        <a:p>
          <a:endParaRPr lang="en-US"/>
        </a:p>
      </dgm:t>
    </dgm:pt>
    <dgm:pt modelId="{9EB5D7D0-3A98-AF42-AC1D-D4C0478E9364}" type="pres">
      <dgm:prSet presAssocID="{798E9C06-9927-F84D-BD17-4522CD849DE0}" presName="dummy" presStyleCnt="0"/>
      <dgm:spPr/>
    </dgm:pt>
    <dgm:pt modelId="{BD8E1322-0C9E-9B4A-B3D9-5BBDACD2D2EC}" type="pres">
      <dgm:prSet presAssocID="{BED5B27C-983B-DB40-B95A-4486C5F8E678}" presName="sibTrans" presStyleLbl="sibTrans2D1" presStyleIdx="3" presStyleCnt="5"/>
      <dgm:spPr/>
      <dgm:t>
        <a:bodyPr/>
        <a:lstStyle/>
        <a:p>
          <a:endParaRPr lang="en-US"/>
        </a:p>
      </dgm:t>
    </dgm:pt>
    <dgm:pt modelId="{AB3C101C-1B17-3D46-8B27-1197B7BC5FB5}" type="pres">
      <dgm:prSet presAssocID="{79F4E8DF-A54F-8641-9FCD-0478C481793A}" presName="node" presStyleLbl="node1" presStyleIdx="4" presStyleCnt="5">
        <dgm:presLayoutVars>
          <dgm:bulletEnabled val="1"/>
        </dgm:presLayoutVars>
      </dgm:prSet>
      <dgm:spPr/>
      <dgm:t>
        <a:bodyPr/>
        <a:lstStyle/>
        <a:p>
          <a:endParaRPr lang="en-US"/>
        </a:p>
      </dgm:t>
    </dgm:pt>
    <dgm:pt modelId="{9EC62A0A-80CC-E744-84EE-75E6C8C846C0}" type="pres">
      <dgm:prSet presAssocID="{79F4E8DF-A54F-8641-9FCD-0478C481793A}" presName="dummy" presStyleCnt="0"/>
      <dgm:spPr/>
    </dgm:pt>
    <dgm:pt modelId="{BA358B86-62DD-874E-ADA7-794D4B98BE5C}" type="pres">
      <dgm:prSet presAssocID="{60424522-A847-CA4B-9D08-3F45A1A32788}" presName="sibTrans" presStyleLbl="sibTrans2D1" presStyleIdx="4" presStyleCnt="5"/>
      <dgm:spPr/>
      <dgm:t>
        <a:bodyPr/>
        <a:lstStyle/>
        <a:p>
          <a:endParaRPr lang="en-US"/>
        </a:p>
      </dgm:t>
    </dgm:pt>
  </dgm:ptLst>
  <dgm:cxnLst>
    <dgm:cxn modelId="{B9F89002-1214-EE40-9745-BD5B8A3061F3}" type="presOf" srcId="{798E9C06-9927-F84D-BD17-4522CD849DE0}" destId="{58D01FB2-D301-4049-B68B-4952D1085A4E}" srcOrd="0" destOrd="0" presId="urn:microsoft.com/office/officeart/2005/8/layout/radial6"/>
    <dgm:cxn modelId="{E9F02FBD-B34E-0644-B4D5-7945128AD080}" type="presOf" srcId="{0A990595-03F3-DE4B-B39E-3B1D0DE29378}" destId="{F827C17F-D5E7-9248-8060-265B3A3BA28D}" srcOrd="0" destOrd="0" presId="urn:microsoft.com/office/officeart/2005/8/layout/radial6"/>
    <dgm:cxn modelId="{59D3438B-25E5-6F4E-A729-86C5B3BC6CBB}" type="presOf" srcId="{C50F1685-8AAD-9B42-B830-1F60776644E8}" destId="{37E6767F-30F0-4649-9BB3-167A361437C6}" srcOrd="0" destOrd="0" presId="urn:microsoft.com/office/officeart/2005/8/layout/radial6"/>
    <dgm:cxn modelId="{FB267A82-B56F-D94E-9777-978F81978979}" type="presOf" srcId="{6034801B-0CB0-6A44-9AFC-6C6375AD94E2}" destId="{BE792AF6-4E6D-9F49-BF3D-AA145CA5A942}" srcOrd="0" destOrd="0" presId="urn:microsoft.com/office/officeart/2005/8/layout/radial6"/>
    <dgm:cxn modelId="{3D0981F6-9BB2-C940-A532-CF62819FF1D3}" srcId="{BFC253A1-5622-4D4C-9FF9-B06B6F215EDA}" destId="{79F4E8DF-A54F-8641-9FCD-0478C481793A}" srcOrd="4" destOrd="0" parTransId="{DE942273-5103-FF4C-AC5B-5AF5ADF6D0F6}" sibTransId="{60424522-A847-CA4B-9D08-3F45A1A32788}"/>
    <dgm:cxn modelId="{956C0D96-F181-1140-89DF-52921E66A302}" type="presOf" srcId="{BED5B27C-983B-DB40-B95A-4486C5F8E678}" destId="{BD8E1322-0C9E-9B4A-B3D9-5BBDACD2D2EC}" srcOrd="0" destOrd="0" presId="urn:microsoft.com/office/officeart/2005/8/layout/radial6"/>
    <dgm:cxn modelId="{FAED9ADB-F581-4F4E-B817-F6510B653D65}" type="presOf" srcId="{782BA675-1D62-814C-BA59-A2AC1B5CBD12}" destId="{3FA9B849-B01D-7049-84D8-90380CA94604}" srcOrd="0" destOrd="0" presId="urn:microsoft.com/office/officeart/2005/8/layout/radial6"/>
    <dgm:cxn modelId="{0DA97ED9-4C56-9844-8E23-B96B8460A710}" type="presOf" srcId="{F5F75929-A24C-8A42-AD74-5002049B5E46}" destId="{8F8BC75D-23AE-6A48-A561-2934A2C875D0}" srcOrd="0" destOrd="0" presId="urn:microsoft.com/office/officeart/2005/8/layout/radial6"/>
    <dgm:cxn modelId="{6E716C97-A779-1746-A422-51B5D967C117}" type="presOf" srcId="{72A51A5A-C9D3-C345-AE43-DC601118D0E2}" destId="{DD39BF28-7B1F-AA4D-8D4A-78E4C7EAB734}" srcOrd="0" destOrd="0" presId="urn:microsoft.com/office/officeart/2005/8/layout/radial6"/>
    <dgm:cxn modelId="{85725195-3FE7-C04B-9FE5-14A2F98D455F}" srcId="{BFC253A1-5622-4D4C-9FF9-B06B6F215EDA}" destId="{782BA675-1D62-814C-BA59-A2AC1B5CBD12}" srcOrd="1" destOrd="0" parTransId="{A7F5826E-54DD-0543-ACF4-A8AF9BF56B3F}" sibTransId="{0A990595-03F3-DE4B-B39E-3B1D0DE29378}"/>
    <dgm:cxn modelId="{D013F6FF-C621-D046-9CFF-E38CCAAAE862}" srcId="{72A51A5A-C9D3-C345-AE43-DC601118D0E2}" destId="{BFC253A1-5622-4D4C-9FF9-B06B6F215EDA}" srcOrd="0" destOrd="0" parTransId="{0AD2DEEE-B9E4-3940-B283-D4EC4E54FBCF}" sibTransId="{96E6A8E2-800E-F146-A600-545AE2BD550D}"/>
    <dgm:cxn modelId="{8DFE5D41-5BA0-B441-873B-CE2361B81019}" type="presOf" srcId="{79F4E8DF-A54F-8641-9FCD-0478C481793A}" destId="{AB3C101C-1B17-3D46-8B27-1197B7BC5FB5}" srcOrd="0" destOrd="0" presId="urn:microsoft.com/office/officeart/2005/8/layout/radial6"/>
    <dgm:cxn modelId="{E2D246BC-5705-834E-8A92-D3CC4A40852B}" type="presOf" srcId="{051DE053-550E-DD49-8362-0FE894B077FA}" destId="{2121C632-D62C-5F44-8777-84CA7D27CC76}" srcOrd="0" destOrd="0" presId="urn:microsoft.com/office/officeart/2005/8/layout/radial6"/>
    <dgm:cxn modelId="{8E0D924A-4973-6540-86AE-286B9504564E}" srcId="{BFC253A1-5622-4D4C-9FF9-B06B6F215EDA}" destId="{051DE053-550E-DD49-8362-0FE894B077FA}" srcOrd="0" destOrd="0" parTransId="{D8F27A57-9D5E-3D41-BDE2-2C02A8794C41}" sibTransId="{6034801B-0CB0-6A44-9AFC-6C6375AD94E2}"/>
    <dgm:cxn modelId="{886AF16B-91E4-D74A-B9A5-EDAFA04777F7}" type="presOf" srcId="{60424522-A847-CA4B-9D08-3F45A1A32788}" destId="{BA358B86-62DD-874E-ADA7-794D4B98BE5C}" srcOrd="0" destOrd="0" presId="urn:microsoft.com/office/officeart/2005/8/layout/radial6"/>
    <dgm:cxn modelId="{1B98BB94-A536-2444-81D7-08CFF5A2B575}" type="presOf" srcId="{BFC253A1-5622-4D4C-9FF9-B06B6F215EDA}" destId="{4F50604A-F2EA-234F-AEE8-6810B94EE052}" srcOrd="0" destOrd="0" presId="urn:microsoft.com/office/officeart/2005/8/layout/radial6"/>
    <dgm:cxn modelId="{1F8C30A6-26DD-DD4E-826C-656AD9191FC3}" srcId="{BFC253A1-5622-4D4C-9FF9-B06B6F215EDA}" destId="{F5F75929-A24C-8A42-AD74-5002049B5E46}" srcOrd="2" destOrd="0" parTransId="{FED77ED2-EC53-7C49-ACFB-263118719883}" sibTransId="{C50F1685-8AAD-9B42-B830-1F60776644E8}"/>
    <dgm:cxn modelId="{49CB9010-F46B-2B46-B224-80112BDFFF9F}" srcId="{BFC253A1-5622-4D4C-9FF9-B06B6F215EDA}" destId="{798E9C06-9927-F84D-BD17-4522CD849DE0}" srcOrd="3" destOrd="0" parTransId="{27BE6ED2-38F5-1447-AE4D-EF59EB029EC0}" sibTransId="{BED5B27C-983B-DB40-B95A-4486C5F8E678}"/>
    <dgm:cxn modelId="{7275F702-2219-FE4C-AFBE-4249C780FF46}" type="presParOf" srcId="{DD39BF28-7B1F-AA4D-8D4A-78E4C7EAB734}" destId="{4F50604A-F2EA-234F-AEE8-6810B94EE052}" srcOrd="0" destOrd="0" presId="urn:microsoft.com/office/officeart/2005/8/layout/radial6"/>
    <dgm:cxn modelId="{DE5D3D93-9CC3-E046-A227-51EC2FC32A26}" type="presParOf" srcId="{DD39BF28-7B1F-AA4D-8D4A-78E4C7EAB734}" destId="{2121C632-D62C-5F44-8777-84CA7D27CC76}" srcOrd="1" destOrd="0" presId="urn:microsoft.com/office/officeart/2005/8/layout/radial6"/>
    <dgm:cxn modelId="{9027E3DB-B475-2842-84A9-E2F6E2F7815A}" type="presParOf" srcId="{DD39BF28-7B1F-AA4D-8D4A-78E4C7EAB734}" destId="{351F0A52-14FF-6342-AEE6-B08289AD9670}" srcOrd="2" destOrd="0" presId="urn:microsoft.com/office/officeart/2005/8/layout/radial6"/>
    <dgm:cxn modelId="{58EA6EEA-BAD4-C843-9AFB-2257B462E9FF}" type="presParOf" srcId="{DD39BF28-7B1F-AA4D-8D4A-78E4C7EAB734}" destId="{BE792AF6-4E6D-9F49-BF3D-AA145CA5A942}" srcOrd="3" destOrd="0" presId="urn:microsoft.com/office/officeart/2005/8/layout/radial6"/>
    <dgm:cxn modelId="{82A8C6A7-4393-A74C-B0D9-ACE0B6CED608}" type="presParOf" srcId="{DD39BF28-7B1F-AA4D-8D4A-78E4C7EAB734}" destId="{3FA9B849-B01D-7049-84D8-90380CA94604}" srcOrd="4" destOrd="0" presId="urn:microsoft.com/office/officeart/2005/8/layout/radial6"/>
    <dgm:cxn modelId="{D17D1495-14B5-FF40-8DCC-8FAE61045164}" type="presParOf" srcId="{DD39BF28-7B1F-AA4D-8D4A-78E4C7EAB734}" destId="{9B65CC5D-38F2-1344-8855-60E178B38B01}" srcOrd="5" destOrd="0" presId="urn:microsoft.com/office/officeart/2005/8/layout/radial6"/>
    <dgm:cxn modelId="{B3219738-DDD2-C840-A42E-ABD34021FD7D}" type="presParOf" srcId="{DD39BF28-7B1F-AA4D-8D4A-78E4C7EAB734}" destId="{F827C17F-D5E7-9248-8060-265B3A3BA28D}" srcOrd="6" destOrd="0" presId="urn:microsoft.com/office/officeart/2005/8/layout/radial6"/>
    <dgm:cxn modelId="{18ECD8C5-B672-6B4F-840B-AB6F9801C695}" type="presParOf" srcId="{DD39BF28-7B1F-AA4D-8D4A-78E4C7EAB734}" destId="{8F8BC75D-23AE-6A48-A561-2934A2C875D0}" srcOrd="7" destOrd="0" presId="urn:microsoft.com/office/officeart/2005/8/layout/radial6"/>
    <dgm:cxn modelId="{A73CAC60-6FA3-704A-A798-DB98181DA751}" type="presParOf" srcId="{DD39BF28-7B1F-AA4D-8D4A-78E4C7EAB734}" destId="{1999B5A9-14C2-354E-81D3-2490E69C9E97}" srcOrd="8" destOrd="0" presId="urn:microsoft.com/office/officeart/2005/8/layout/radial6"/>
    <dgm:cxn modelId="{5A34A537-56AC-C044-B799-18E39C20A941}" type="presParOf" srcId="{DD39BF28-7B1F-AA4D-8D4A-78E4C7EAB734}" destId="{37E6767F-30F0-4649-9BB3-167A361437C6}" srcOrd="9" destOrd="0" presId="urn:microsoft.com/office/officeart/2005/8/layout/radial6"/>
    <dgm:cxn modelId="{E62449FE-940D-0B43-8BDB-7AE9307A315F}" type="presParOf" srcId="{DD39BF28-7B1F-AA4D-8D4A-78E4C7EAB734}" destId="{58D01FB2-D301-4049-B68B-4952D1085A4E}" srcOrd="10" destOrd="0" presId="urn:microsoft.com/office/officeart/2005/8/layout/radial6"/>
    <dgm:cxn modelId="{482AC908-CFAC-A54A-B272-E307DFAAF22A}" type="presParOf" srcId="{DD39BF28-7B1F-AA4D-8D4A-78E4C7EAB734}" destId="{9EB5D7D0-3A98-AF42-AC1D-D4C0478E9364}" srcOrd="11" destOrd="0" presId="urn:microsoft.com/office/officeart/2005/8/layout/radial6"/>
    <dgm:cxn modelId="{30695A63-074C-4E4B-8F59-8D8EEE609672}" type="presParOf" srcId="{DD39BF28-7B1F-AA4D-8D4A-78E4C7EAB734}" destId="{BD8E1322-0C9E-9B4A-B3D9-5BBDACD2D2EC}" srcOrd="12" destOrd="0" presId="urn:microsoft.com/office/officeart/2005/8/layout/radial6"/>
    <dgm:cxn modelId="{88AAE6F2-6E20-B341-85D5-2FBD609B2159}" type="presParOf" srcId="{DD39BF28-7B1F-AA4D-8D4A-78E4C7EAB734}" destId="{AB3C101C-1B17-3D46-8B27-1197B7BC5FB5}" srcOrd="13" destOrd="0" presId="urn:microsoft.com/office/officeart/2005/8/layout/radial6"/>
    <dgm:cxn modelId="{BF6546EA-E5BF-564E-B5E9-3519C91C8AE4}" type="presParOf" srcId="{DD39BF28-7B1F-AA4D-8D4A-78E4C7EAB734}" destId="{9EC62A0A-80CC-E744-84EE-75E6C8C846C0}" srcOrd="14" destOrd="0" presId="urn:microsoft.com/office/officeart/2005/8/layout/radial6"/>
    <dgm:cxn modelId="{CC2D5916-9FAB-8C4F-B8CA-7B375AEC3D73}" type="presParOf" srcId="{DD39BF28-7B1F-AA4D-8D4A-78E4C7EAB734}" destId="{BA358B86-62DD-874E-ADA7-794D4B98BE5C}"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D2AB0C-4313-1645-892F-BA2D84C036FA}">
      <dsp:nvSpPr>
        <dsp:cNvPr id="0" name=""/>
        <dsp:cNvSpPr/>
      </dsp:nvSpPr>
      <dsp:spPr>
        <a:xfrm>
          <a:off x="3747820" y="2884423"/>
          <a:ext cx="2095449" cy="135737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Target </a:t>
          </a:r>
          <a:r>
            <a:rPr lang="en-US" sz="1000" kern="1200" dirty="0" smtClean="0"/>
            <a:t>ad and prices fairly without misuse for credit </a:t>
          </a:r>
          <a:r>
            <a:rPr lang="en-US" sz="1000" kern="1200" dirty="0" smtClean="0"/>
            <a:t>purposes (FCRA/DAA)</a:t>
          </a:r>
          <a:endParaRPr lang="en-US" sz="1000" kern="1200" dirty="0"/>
        </a:p>
        <a:p>
          <a:pPr marL="57150" lvl="1" indent="-57150" algn="l" defTabSz="444500">
            <a:lnSpc>
              <a:spcPct val="90000"/>
            </a:lnSpc>
            <a:spcBef>
              <a:spcPct val="0"/>
            </a:spcBef>
            <a:spcAft>
              <a:spcPct val="15000"/>
            </a:spcAft>
            <a:buChar char="••"/>
          </a:pPr>
          <a:r>
            <a:rPr lang="en-US" sz="1000" kern="1200" dirty="0" smtClean="0"/>
            <a:t>Assure consumers no misuse in hiring or insurance </a:t>
          </a:r>
          <a:r>
            <a:rPr lang="en-US" sz="1000" kern="1200" dirty="0" smtClean="0"/>
            <a:t>decisions.</a:t>
          </a:r>
          <a:endParaRPr lang="en-US" sz="1000" kern="1200" dirty="0"/>
        </a:p>
      </dsp:txBody>
      <dsp:txXfrm>
        <a:off x="4406272" y="3253584"/>
        <a:ext cx="1407180" cy="958398"/>
      </dsp:txXfrm>
    </dsp:sp>
    <dsp:sp modelId="{DC1E4F22-615C-FA47-BA56-8C47BE4E470D}">
      <dsp:nvSpPr>
        <dsp:cNvPr id="0" name=""/>
        <dsp:cNvSpPr/>
      </dsp:nvSpPr>
      <dsp:spPr>
        <a:xfrm>
          <a:off x="328929" y="2884423"/>
          <a:ext cx="2095449" cy="135737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Mine threat data without misuse of personal information</a:t>
          </a:r>
          <a:endParaRPr lang="en-US" sz="1000" kern="1200" dirty="0"/>
        </a:p>
        <a:p>
          <a:pPr marL="57150" lvl="1" indent="-57150" algn="l" defTabSz="444500">
            <a:lnSpc>
              <a:spcPct val="90000"/>
            </a:lnSpc>
            <a:spcBef>
              <a:spcPct val="0"/>
            </a:spcBef>
            <a:spcAft>
              <a:spcPct val="15000"/>
            </a:spcAft>
            <a:buChar char="••"/>
          </a:pPr>
          <a:r>
            <a:rPr lang="en-US" sz="1000" kern="1200" dirty="0" smtClean="0"/>
            <a:t>Audited </a:t>
          </a:r>
          <a:r>
            <a:rPr lang="en-US" sz="1000" kern="1200" dirty="0" smtClean="0"/>
            <a:t>sharing with governments</a:t>
          </a:r>
          <a:endParaRPr lang="en-US" sz="1000" kern="1200" dirty="0"/>
        </a:p>
      </dsp:txBody>
      <dsp:txXfrm>
        <a:off x="358746" y="3253584"/>
        <a:ext cx="1407180" cy="958398"/>
      </dsp:txXfrm>
    </dsp:sp>
    <dsp:sp modelId="{42F095EB-A026-954B-B05C-F658E51F6A57}">
      <dsp:nvSpPr>
        <dsp:cNvPr id="0" name=""/>
        <dsp:cNvSpPr/>
      </dsp:nvSpPr>
      <dsp:spPr>
        <a:xfrm>
          <a:off x="3747820" y="0"/>
          <a:ext cx="2095449" cy="135737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57150" lvl="1" indent="0" algn="l" defTabSz="444500">
            <a:lnSpc>
              <a:spcPct val="90000"/>
            </a:lnSpc>
            <a:spcBef>
              <a:spcPct val="0"/>
            </a:spcBef>
            <a:spcAft>
              <a:spcPct val="15000"/>
            </a:spcAft>
            <a:buChar char="••"/>
          </a:pPr>
          <a:r>
            <a:rPr lang="en-US" sz="1000" kern="1200" dirty="0" smtClean="0"/>
            <a:t>Mine metadata without harming innocent </a:t>
          </a:r>
          <a:r>
            <a:rPr lang="en-US" sz="1000" kern="1200" dirty="0" smtClean="0"/>
            <a:t>citizens (FISA)</a:t>
          </a:r>
          <a:endParaRPr lang="en-US" sz="1000" kern="1200" dirty="0"/>
        </a:p>
        <a:p>
          <a:pPr marL="233363" lvl="1" indent="0" algn="l" defTabSz="444500">
            <a:lnSpc>
              <a:spcPct val="90000"/>
            </a:lnSpc>
            <a:spcBef>
              <a:spcPct val="0"/>
            </a:spcBef>
            <a:spcAft>
              <a:spcPct val="15000"/>
            </a:spcAft>
            <a:buChar char="••"/>
          </a:pPr>
          <a:r>
            <a:rPr lang="en-US" sz="1000" kern="1200" dirty="0" smtClean="0"/>
            <a:t>Locate terrorist signatures in big data without harm to citizen</a:t>
          </a:r>
          <a:r>
            <a:rPr lang="en-US" sz="900" kern="1200" dirty="0" smtClean="0"/>
            <a:t>s</a:t>
          </a:r>
          <a:endParaRPr lang="en-US" sz="900" kern="1200" dirty="0"/>
        </a:p>
      </dsp:txBody>
      <dsp:txXfrm>
        <a:off x="4406272" y="29817"/>
        <a:ext cx="1407180" cy="958398"/>
      </dsp:txXfrm>
    </dsp:sp>
    <dsp:sp modelId="{F5EDC11C-063E-9247-93A1-D756F7F55A8F}">
      <dsp:nvSpPr>
        <dsp:cNvPr id="0" name=""/>
        <dsp:cNvSpPr/>
      </dsp:nvSpPr>
      <dsp:spPr>
        <a:xfrm>
          <a:off x="328929" y="0"/>
          <a:ext cx="2095449" cy="1357376"/>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Mine individual clinical data without risk of insurance discrimination</a:t>
          </a:r>
          <a:endParaRPr lang="en-US" sz="1000" kern="1200" dirty="0"/>
        </a:p>
        <a:p>
          <a:pPr marL="57150" lvl="1" indent="-57150" algn="l" defTabSz="444500">
            <a:lnSpc>
              <a:spcPct val="90000"/>
            </a:lnSpc>
            <a:spcBef>
              <a:spcPct val="0"/>
            </a:spcBef>
            <a:spcAft>
              <a:spcPct val="15000"/>
            </a:spcAft>
            <a:buChar char="••"/>
          </a:pPr>
          <a:r>
            <a:rPr lang="en-US" sz="1000" kern="1200" dirty="0" smtClean="0"/>
            <a:t>Deliver personalized genomic medicine without employer </a:t>
          </a:r>
          <a:r>
            <a:rPr lang="en-US" sz="1000" kern="1200" dirty="0" smtClean="0"/>
            <a:t>misuse (GINA)</a:t>
          </a:r>
          <a:endParaRPr lang="en-US" sz="1000" kern="1200" dirty="0"/>
        </a:p>
      </dsp:txBody>
      <dsp:txXfrm>
        <a:off x="358746" y="29817"/>
        <a:ext cx="1407180" cy="958398"/>
      </dsp:txXfrm>
    </dsp:sp>
    <dsp:sp modelId="{E701472E-7E43-A740-B594-23902EF9F758}">
      <dsp:nvSpPr>
        <dsp:cNvPr id="0" name=""/>
        <dsp:cNvSpPr/>
      </dsp:nvSpPr>
      <dsp:spPr>
        <a:xfrm>
          <a:off x="1206982" y="241782"/>
          <a:ext cx="1836699" cy="1836699"/>
        </a:xfrm>
        <a:prstGeom prst="pieWedg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Health care delivery and research</a:t>
          </a:r>
          <a:endParaRPr lang="en-US" sz="1400" kern="1200" dirty="0"/>
        </a:p>
      </dsp:txBody>
      <dsp:txXfrm>
        <a:off x="1744939" y="779739"/>
        <a:ext cx="1298742" cy="1298742"/>
      </dsp:txXfrm>
    </dsp:sp>
    <dsp:sp modelId="{894804E6-E218-0B47-8209-6033DFC855C9}">
      <dsp:nvSpPr>
        <dsp:cNvPr id="0" name=""/>
        <dsp:cNvSpPr/>
      </dsp:nvSpPr>
      <dsp:spPr>
        <a:xfrm rot="5400000">
          <a:off x="3128518" y="241782"/>
          <a:ext cx="1836699" cy="1836699"/>
        </a:xfrm>
        <a:prstGeom prst="pieWedg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b="0" kern="1200" dirty="0" smtClean="0"/>
            <a:t>Law Enforcement and national security</a:t>
          </a:r>
          <a:endParaRPr lang="en-US" sz="1400" b="0" kern="1200" dirty="0"/>
        </a:p>
      </dsp:txBody>
      <dsp:txXfrm rot="-5400000">
        <a:off x="3128518" y="779739"/>
        <a:ext cx="1298742" cy="1298742"/>
      </dsp:txXfrm>
    </dsp:sp>
    <dsp:sp modelId="{A76EF6E8-E924-0D4C-A1BC-E6A8743AB615}">
      <dsp:nvSpPr>
        <dsp:cNvPr id="0" name=""/>
        <dsp:cNvSpPr/>
      </dsp:nvSpPr>
      <dsp:spPr>
        <a:xfrm rot="10800000">
          <a:off x="3128518" y="2163318"/>
          <a:ext cx="1836699" cy="1836699"/>
        </a:xfrm>
        <a:prstGeom prst="pieWedg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Marketing Profiles</a:t>
          </a:r>
          <a:endParaRPr lang="en-US" sz="1400" kern="1200" dirty="0"/>
        </a:p>
      </dsp:txBody>
      <dsp:txXfrm rot="10800000">
        <a:off x="3128518" y="2163318"/>
        <a:ext cx="1298742" cy="1298742"/>
      </dsp:txXfrm>
    </dsp:sp>
    <dsp:sp modelId="{0262DD8A-EA1A-484A-BEBE-CEE36B87053A}">
      <dsp:nvSpPr>
        <dsp:cNvPr id="0" name=""/>
        <dsp:cNvSpPr/>
      </dsp:nvSpPr>
      <dsp:spPr>
        <a:xfrm rot="16200000">
          <a:off x="1206982" y="2163318"/>
          <a:ext cx="1836699" cy="1836699"/>
        </a:xfrm>
        <a:prstGeom prst="pieWedg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pPr>
          <a:r>
            <a:rPr lang="en-US" sz="1400" kern="1200" dirty="0" smtClean="0"/>
            <a:t>Cyber-security</a:t>
          </a:r>
          <a:endParaRPr lang="en-US" sz="1400" kern="1200" dirty="0"/>
        </a:p>
      </dsp:txBody>
      <dsp:txXfrm rot="5400000">
        <a:off x="1744939" y="2163318"/>
        <a:ext cx="1298742" cy="1298742"/>
      </dsp:txXfrm>
    </dsp:sp>
    <dsp:sp modelId="{DC557FF1-DB10-244B-B22B-325885767DA1}">
      <dsp:nvSpPr>
        <dsp:cNvPr id="0" name=""/>
        <dsp:cNvSpPr/>
      </dsp:nvSpPr>
      <dsp:spPr>
        <a:xfrm>
          <a:off x="2769025" y="1739138"/>
          <a:ext cx="634149" cy="551434"/>
        </a:xfrm>
        <a:prstGeom prst="circularArrow">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dsp:style>
    </dsp:sp>
    <dsp:sp modelId="{8087FA4C-FB25-D54D-AF6A-A40670679D8E}">
      <dsp:nvSpPr>
        <dsp:cNvPr id="0" name=""/>
        <dsp:cNvSpPr/>
      </dsp:nvSpPr>
      <dsp:spPr>
        <a:xfrm rot="10800000">
          <a:off x="2769025" y="1951228"/>
          <a:ext cx="634149" cy="551434"/>
        </a:xfrm>
        <a:prstGeom prst="circularArrow">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358B86-62DD-874E-ADA7-794D4B98BE5C}">
      <dsp:nvSpPr>
        <dsp:cNvPr id="0" name=""/>
        <dsp:cNvSpPr/>
      </dsp:nvSpPr>
      <dsp:spPr>
        <a:xfrm>
          <a:off x="2107292" y="601122"/>
          <a:ext cx="4015014" cy="4015014"/>
        </a:xfrm>
        <a:prstGeom prst="blockArc">
          <a:avLst>
            <a:gd name="adj1" fmla="val 11880000"/>
            <a:gd name="adj2" fmla="val 16200000"/>
            <a:gd name="adj3" fmla="val 4641"/>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BD8E1322-0C9E-9B4A-B3D9-5BBDACD2D2EC}">
      <dsp:nvSpPr>
        <dsp:cNvPr id="0" name=""/>
        <dsp:cNvSpPr/>
      </dsp:nvSpPr>
      <dsp:spPr>
        <a:xfrm>
          <a:off x="2107292" y="601122"/>
          <a:ext cx="4015014" cy="4015014"/>
        </a:xfrm>
        <a:prstGeom prst="blockArc">
          <a:avLst>
            <a:gd name="adj1" fmla="val 7560000"/>
            <a:gd name="adj2" fmla="val 11880000"/>
            <a:gd name="adj3" fmla="val 4641"/>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37E6767F-30F0-4649-9BB3-167A361437C6}">
      <dsp:nvSpPr>
        <dsp:cNvPr id="0" name=""/>
        <dsp:cNvSpPr/>
      </dsp:nvSpPr>
      <dsp:spPr>
        <a:xfrm>
          <a:off x="2107292" y="601122"/>
          <a:ext cx="4015014" cy="4015014"/>
        </a:xfrm>
        <a:prstGeom prst="blockArc">
          <a:avLst>
            <a:gd name="adj1" fmla="val 3240000"/>
            <a:gd name="adj2" fmla="val 7560000"/>
            <a:gd name="adj3" fmla="val 4641"/>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F827C17F-D5E7-9248-8060-265B3A3BA28D}">
      <dsp:nvSpPr>
        <dsp:cNvPr id="0" name=""/>
        <dsp:cNvSpPr/>
      </dsp:nvSpPr>
      <dsp:spPr>
        <a:xfrm>
          <a:off x="2107292" y="601122"/>
          <a:ext cx="4015014" cy="4015014"/>
        </a:xfrm>
        <a:prstGeom prst="blockArc">
          <a:avLst>
            <a:gd name="adj1" fmla="val 20520000"/>
            <a:gd name="adj2" fmla="val 3240000"/>
            <a:gd name="adj3" fmla="val 4641"/>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BE792AF6-4E6D-9F49-BF3D-AA145CA5A942}">
      <dsp:nvSpPr>
        <dsp:cNvPr id="0" name=""/>
        <dsp:cNvSpPr/>
      </dsp:nvSpPr>
      <dsp:spPr>
        <a:xfrm>
          <a:off x="2107292" y="601122"/>
          <a:ext cx="4015014" cy="4015014"/>
        </a:xfrm>
        <a:prstGeom prst="blockArc">
          <a:avLst>
            <a:gd name="adj1" fmla="val 16200000"/>
            <a:gd name="adj2" fmla="val 20520000"/>
            <a:gd name="adj3" fmla="val 4641"/>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4F50604A-F2EA-234F-AEE8-6810B94EE052}">
      <dsp:nvSpPr>
        <dsp:cNvPr id="0" name=""/>
        <dsp:cNvSpPr/>
      </dsp:nvSpPr>
      <dsp:spPr>
        <a:xfrm>
          <a:off x="3124219" y="1524003"/>
          <a:ext cx="1848445" cy="1848445"/>
        </a:xfrm>
        <a:prstGeom prst="ellips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Accountable Systems</a:t>
          </a:r>
          <a:endParaRPr lang="en-US" sz="1800" kern="1200" dirty="0"/>
        </a:p>
      </dsp:txBody>
      <dsp:txXfrm>
        <a:off x="3394918" y="1794702"/>
        <a:ext cx="1307047" cy="1307047"/>
      </dsp:txXfrm>
    </dsp:sp>
    <dsp:sp modelId="{2121C632-D62C-5F44-8777-84CA7D27CC76}">
      <dsp:nvSpPr>
        <dsp:cNvPr id="0" name=""/>
        <dsp:cNvSpPr/>
      </dsp:nvSpPr>
      <dsp:spPr>
        <a:xfrm>
          <a:off x="3467844" y="747"/>
          <a:ext cx="1293911" cy="1293911"/>
        </a:xfrm>
        <a:prstGeom prst="ellips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Share</a:t>
          </a:r>
          <a:r>
            <a:rPr lang="en-US" sz="1000" kern="1200" dirty="0" smtClean="0">
              <a:solidFill>
                <a:srgbClr val="008000"/>
              </a:solidFill>
            </a:rPr>
            <a:t> </a:t>
          </a:r>
          <a:r>
            <a:rPr lang="en-US" sz="1000" kern="1200" dirty="0" smtClean="0">
              <a:solidFill>
                <a:srgbClr val="660066"/>
              </a:solidFill>
            </a:rPr>
            <a:t>health information</a:t>
          </a:r>
          <a:r>
            <a:rPr lang="en-US" sz="1000" kern="1200" dirty="0" smtClean="0"/>
            <a:t> for research without risk of insurance bias</a:t>
          </a:r>
          <a:endParaRPr lang="en-US" sz="1000" kern="1200" dirty="0"/>
        </a:p>
      </dsp:txBody>
      <dsp:txXfrm>
        <a:off x="3657333" y="190236"/>
        <a:ext cx="914933" cy="914933"/>
      </dsp:txXfrm>
    </dsp:sp>
    <dsp:sp modelId="{3FA9B849-B01D-7049-84D8-90380CA94604}">
      <dsp:nvSpPr>
        <dsp:cNvPr id="0" name=""/>
        <dsp:cNvSpPr/>
      </dsp:nvSpPr>
      <dsp:spPr>
        <a:xfrm>
          <a:off x="5332796" y="1355714"/>
          <a:ext cx="1293911" cy="1293911"/>
        </a:xfrm>
        <a:prstGeom prst="ellips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Share </a:t>
          </a:r>
          <a:r>
            <a:rPr lang="en-US" sz="1000" kern="1200" dirty="0" smtClean="0">
              <a:solidFill>
                <a:srgbClr val="660066"/>
              </a:solidFill>
            </a:rPr>
            <a:t>location</a:t>
          </a:r>
          <a:r>
            <a:rPr lang="en-US" sz="1000" kern="1200" dirty="0" smtClean="0">
              <a:solidFill>
                <a:srgbClr val="FFFF00"/>
              </a:solidFill>
            </a:rPr>
            <a:t> </a:t>
          </a:r>
          <a:r>
            <a:rPr lang="en-US" sz="1000" kern="1200" dirty="0" smtClean="0"/>
            <a:t>with friends without fear of intrusive tracking</a:t>
          </a:r>
          <a:endParaRPr lang="en-US" sz="1000" kern="1200" dirty="0"/>
        </a:p>
      </dsp:txBody>
      <dsp:txXfrm>
        <a:off x="5522285" y="1545203"/>
        <a:ext cx="914933" cy="914933"/>
      </dsp:txXfrm>
    </dsp:sp>
    <dsp:sp modelId="{8F8BC75D-23AE-6A48-A561-2934A2C875D0}">
      <dsp:nvSpPr>
        <dsp:cNvPr id="0" name=""/>
        <dsp:cNvSpPr/>
      </dsp:nvSpPr>
      <dsp:spPr>
        <a:xfrm>
          <a:off x="4620447" y="3548097"/>
          <a:ext cx="1293911" cy="1293911"/>
        </a:xfrm>
        <a:prstGeom prst="ellips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Allow</a:t>
          </a:r>
          <a:r>
            <a:rPr lang="en-US" sz="1000" kern="1200" dirty="0" smtClean="0">
              <a:solidFill>
                <a:srgbClr val="008000"/>
              </a:solidFill>
            </a:rPr>
            <a:t> </a:t>
          </a:r>
          <a:r>
            <a:rPr lang="en-US" sz="1000" kern="1200" dirty="0" smtClean="0">
              <a:solidFill>
                <a:srgbClr val="660066"/>
              </a:solidFill>
            </a:rPr>
            <a:t>behavior profiling</a:t>
          </a:r>
          <a:r>
            <a:rPr lang="en-US" sz="1000" kern="1200" dirty="0" smtClean="0">
              <a:solidFill>
                <a:srgbClr val="008000"/>
              </a:solidFill>
            </a:rPr>
            <a:t> </a:t>
          </a:r>
          <a:r>
            <a:rPr lang="en-US" sz="1000" kern="1200" dirty="0" smtClean="0"/>
            <a:t>without risking financial discrimination</a:t>
          </a:r>
          <a:endParaRPr lang="en-US" sz="1000" kern="1200" dirty="0"/>
        </a:p>
      </dsp:txBody>
      <dsp:txXfrm>
        <a:off x="4809936" y="3737586"/>
        <a:ext cx="914933" cy="914933"/>
      </dsp:txXfrm>
    </dsp:sp>
    <dsp:sp modelId="{58D01FB2-D301-4049-B68B-4952D1085A4E}">
      <dsp:nvSpPr>
        <dsp:cNvPr id="0" name=""/>
        <dsp:cNvSpPr/>
      </dsp:nvSpPr>
      <dsp:spPr>
        <a:xfrm>
          <a:off x="2315240" y="3548097"/>
          <a:ext cx="1293911" cy="1293911"/>
        </a:xfrm>
        <a:prstGeom prst="ellips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Participate in </a:t>
          </a:r>
          <a:r>
            <a:rPr lang="en-US" sz="1000" kern="1200" dirty="0" smtClean="0">
              <a:solidFill>
                <a:srgbClr val="660066"/>
              </a:solidFill>
            </a:rPr>
            <a:t>social networking </a:t>
          </a:r>
          <a:r>
            <a:rPr lang="en-US" sz="1000" kern="1200" dirty="0" smtClean="0"/>
            <a:t>without risk of job loss</a:t>
          </a:r>
          <a:endParaRPr lang="en-US" sz="1000" kern="1200" dirty="0"/>
        </a:p>
      </dsp:txBody>
      <dsp:txXfrm>
        <a:off x="2504729" y="3737586"/>
        <a:ext cx="914933" cy="914933"/>
      </dsp:txXfrm>
    </dsp:sp>
    <dsp:sp modelId="{AB3C101C-1B17-3D46-8B27-1197B7BC5FB5}">
      <dsp:nvSpPr>
        <dsp:cNvPr id="0" name=""/>
        <dsp:cNvSpPr/>
      </dsp:nvSpPr>
      <dsp:spPr>
        <a:xfrm>
          <a:off x="1602892" y="1355714"/>
          <a:ext cx="1293911" cy="1293911"/>
        </a:xfrm>
        <a:prstGeom prst="ellipse">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US" sz="1000" kern="1200" dirty="0" smtClean="0"/>
            <a:t>Leverage the power of the Web for </a:t>
          </a:r>
          <a:r>
            <a:rPr lang="en-US" sz="1000" kern="1200" dirty="0" smtClean="0">
              <a:solidFill>
                <a:srgbClr val="660066"/>
              </a:solidFill>
            </a:rPr>
            <a:t>democracy </a:t>
          </a:r>
          <a:r>
            <a:rPr lang="en-US" sz="1000" kern="1200" dirty="0" smtClean="0"/>
            <a:t>without chilling political activity</a:t>
          </a:r>
          <a:endParaRPr lang="en-US" sz="1000" kern="1200" dirty="0"/>
        </a:p>
      </dsp:txBody>
      <dsp:txXfrm>
        <a:off x="1792381" y="1545203"/>
        <a:ext cx="914933" cy="914933"/>
      </dsp:txXfrm>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pitchFamily="-110" charset="0"/>
                <a:ea typeface="ＭＳ Ｐゴシック" pitchFamily="-110" charset="-128"/>
                <a:cs typeface="ＭＳ Ｐゴシック" pitchFamily="-110" charset="-128"/>
              </a:defRPr>
            </a:lvl1pPr>
          </a:lstStyle>
          <a:p>
            <a:pPr>
              <a:defRPr/>
            </a:pPr>
            <a:endParaRPr lang="en-US"/>
          </a:p>
        </p:txBody>
      </p:sp>
      <p:sp>
        <p:nvSpPr>
          <p:cNvPr id="9523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pitchFamily="-110" charset="0"/>
                <a:ea typeface="ＭＳ Ｐゴシック" pitchFamily="-110" charset="-128"/>
                <a:cs typeface="ＭＳ Ｐゴシック" pitchFamily="-110" charset="-128"/>
              </a:defRPr>
            </a:lvl1pPr>
          </a:lstStyle>
          <a:p>
            <a:pPr>
              <a:defRPr/>
            </a:pPr>
            <a:endParaRPr lang="en-US"/>
          </a:p>
        </p:txBody>
      </p:sp>
      <p:sp>
        <p:nvSpPr>
          <p:cNvPr id="9523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pitchFamily="-110" charset="0"/>
                <a:ea typeface="ＭＳ Ｐゴシック" pitchFamily="-110" charset="-128"/>
                <a:cs typeface="ＭＳ Ｐゴシック" pitchFamily="-110" charset="-128"/>
              </a:defRPr>
            </a:lvl1pPr>
          </a:lstStyle>
          <a:p>
            <a:pPr>
              <a:defRPr/>
            </a:pPr>
            <a:endParaRPr lang="en-US"/>
          </a:p>
        </p:txBody>
      </p:sp>
      <p:sp>
        <p:nvSpPr>
          <p:cNvPr id="9523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vl1pPr>
          </a:lstStyle>
          <a:p>
            <a:fld id="{CBE3FD14-1BBF-8A4C-AA48-9DB3193C92C5}" type="slidenum">
              <a:rPr lang="en-US"/>
              <a:pPr/>
              <a:t>‹#›</a:t>
            </a:fld>
            <a:endParaRPr lang="en-US"/>
          </a:p>
        </p:txBody>
      </p:sp>
    </p:spTree>
    <p:extLst>
      <p:ext uri="{BB962C8B-B14F-4D97-AF65-F5344CB8AC3E}">
        <p14:creationId xmlns:p14="http://schemas.microsoft.com/office/powerpoint/2010/main" val="798781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pitchFamily="-110" charset="0"/>
                <a:ea typeface="ＭＳ Ｐゴシック" pitchFamily="-110" charset="-128"/>
                <a:cs typeface="ＭＳ Ｐゴシック" pitchFamily="-110" charset="-128"/>
              </a:defRPr>
            </a:lvl1pPr>
          </a:lstStyle>
          <a:p>
            <a:pPr>
              <a:defRPr/>
            </a:pPr>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pitchFamily="-110" charset="0"/>
                <a:ea typeface="ＭＳ Ｐゴシック" pitchFamily="-110" charset="-128"/>
                <a:cs typeface="ＭＳ Ｐゴシック" pitchFamily="-110" charset="-128"/>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pitchFamily="-110" charset="0"/>
                <a:ea typeface="ＭＳ Ｐゴシック" pitchFamily="-110" charset="-128"/>
                <a:cs typeface="ＭＳ Ｐゴシック" pitchFamily="-110" charset="-128"/>
              </a:defRPr>
            </a:lvl1pPr>
          </a:lstStyle>
          <a:p>
            <a:pPr>
              <a:defRPr/>
            </a:pPr>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vl1pPr>
          </a:lstStyle>
          <a:p>
            <a:fld id="{D0F6DABA-BDAA-5748-92B3-EE371664AC75}" type="slidenum">
              <a:rPr lang="en-US"/>
              <a:pPr/>
              <a:t>‹#›</a:t>
            </a:fld>
            <a:endParaRPr lang="en-US"/>
          </a:p>
        </p:txBody>
      </p:sp>
    </p:spTree>
    <p:extLst>
      <p:ext uri="{BB962C8B-B14F-4D97-AF65-F5344CB8AC3E}">
        <p14:creationId xmlns:p14="http://schemas.microsoft.com/office/powerpoint/2010/main" val="224842634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mn-cs"/>
      </a:defRPr>
    </a:lvl2pPr>
    <a:lvl3pPr marL="914400"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mn-cs"/>
      </a:defRPr>
    </a:lvl3pPr>
    <a:lvl4pPr marL="1371600"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mn-cs"/>
      </a:defRPr>
    </a:lvl4pPr>
    <a:lvl5pPr marL="1828800" algn="l" rtl="0" eaLnBrk="0" fontAlgn="base" hangingPunct="0">
      <a:spcBef>
        <a:spcPct val="30000"/>
      </a:spcBef>
      <a:spcAft>
        <a:spcPct val="0"/>
      </a:spcAft>
      <a:defRPr sz="1200" kern="1200">
        <a:solidFill>
          <a:schemeClr val="tx1"/>
        </a:solidFill>
        <a:latin typeface="Arial" pitchFamily="-65" charset="0"/>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Casablanca</a:t>
            </a:r>
            <a:r>
              <a:rPr lang="en-US" baseline="0" dirty="0" smtClean="0"/>
              <a:t> – </a:t>
            </a:r>
          </a:p>
          <a:p>
            <a:r>
              <a:rPr lang="en-US" baseline="0" dirty="0" err="1" smtClean="0"/>
              <a:t>Capt.Renault</a:t>
            </a:r>
            <a:r>
              <a:rPr lang="en-US" baseline="0" dirty="0" smtClean="0"/>
              <a:t> to Rick (Humphrey Bogart): “I’m shocked to find that there’s gambling going in in </a:t>
            </a:r>
            <a:r>
              <a:rPr lang="en-US" baseline="0" smtClean="0"/>
              <a:t>this establishment”</a:t>
            </a:r>
            <a:endParaRPr lang="en-US" dirty="0"/>
          </a:p>
        </p:txBody>
      </p:sp>
      <p:sp>
        <p:nvSpPr>
          <p:cNvPr id="4" name="Slide Number Placeholder 3"/>
          <p:cNvSpPr>
            <a:spLocks noGrp="1"/>
          </p:cNvSpPr>
          <p:nvPr>
            <p:ph type="sldNum" sz="quarter" idx="10"/>
          </p:nvPr>
        </p:nvSpPr>
        <p:spPr/>
        <p:txBody>
          <a:bodyPr/>
          <a:lstStyle/>
          <a:p>
            <a:fld id="{D0F6DABA-BDAA-5748-92B3-EE371664AC75}" type="slidenum">
              <a:rPr lang="en-US" smtClean="0"/>
              <a:pPr/>
              <a:t>1</a:t>
            </a:fld>
            <a:endParaRPr lang="en-US"/>
          </a:p>
        </p:txBody>
      </p:sp>
    </p:spTree>
    <p:extLst>
      <p:ext uri="{BB962C8B-B14F-4D97-AF65-F5344CB8AC3E}">
        <p14:creationId xmlns:p14="http://schemas.microsoft.com/office/powerpoint/2010/main" val="1193684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Information accountability will be good for social acceptance of big data because it will increase trust. </a:t>
            </a:r>
          </a:p>
          <a:p>
            <a:r>
              <a:rPr lang="en-US" baseline="0" dirty="0" smtClean="0"/>
              <a:t>-DOES NOT answer the question of what information privacy rules should be – those will have to evolve</a:t>
            </a:r>
          </a:p>
          <a:p>
            <a:r>
              <a:rPr lang="en-US" baseline="0" dirty="0" smtClean="0"/>
              <a:t>-but will help trust</a:t>
            </a:r>
          </a:p>
        </p:txBody>
      </p:sp>
      <p:sp>
        <p:nvSpPr>
          <p:cNvPr id="4" name="Slide Number Placeholder 3"/>
          <p:cNvSpPr>
            <a:spLocks noGrp="1"/>
          </p:cNvSpPr>
          <p:nvPr>
            <p:ph type="sldNum" sz="quarter" idx="10"/>
          </p:nvPr>
        </p:nvSpPr>
        <p:spPr/>
        <p:txBody>
          <a:bodyPr/>
          <a:lstStyle/>
          <a:p>
            <a:fld id="{D0F6DABA-BDAA-5748-92B3-EE371664AC75}" type="slidenum">
              <a:rPr lang="en-US" smtClean="0"/>
              <a:pPr/>
              <a:t>16</a:t>
            </a:fld>
            <a:endParaRPr lang="en-US"/>
          </a:p>
        </p:txBody>
      </p:sp>
    </p:spTree>
    <p:extLst>
      <p:ext uri="{BB962C8B-B14F-4D97-AF65-F5344CB8AC3E}">
        <p14:creationId xmlns:p14="http://schemas.microsoft.com/office/powerpoint/2010/main" val="3485637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E733E600-ACD7-9049-895E-0870D6419432}" type="slidenum">
              <a:rPr lang="en-US" sz="1200"/>
              <a:pPr/>
              <a:t>3</a:t>
            </a:fld>
            <a:endParaRPr 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800" b="0" dirty="0" smtClean="0">
                <a:latin typeface="Times" charset="0"/>
                <a:ea typeface="ＭＳ Ｐゴシック" charset="0"/>
                <a:cs typeface="ＭＳ Ｐゴシック" charset="0"/>
              </a:rPr>
              <a:t>Traditional approach to privacy</a:t>
            </a:r>
            <a:r>
              <a:rPr lang="en-US" sz="800" b="0" baseline="0" dirty="0" smtClean="0">
                <a:latin typeface="Times" charset="0"/>
                <a:ea typeface="ＭＳ Ｐゴシック" charset="0"/>
                <a:cs typeface="ＭＳ Ｐゴシック" charset="0"/>
              </a:rPr>
              <a:t> in computer science does little to help with respecting context. Data either flows or it does not, without regard to context</a:t>
            </a:r>
            <a:r>
              <a:rPr lang="en-US" sz="800" b="0" baseline="0" dirty="0" smtClean="0">
                <a:latin typeface="Times" charset="0"/>
                <a:ea typeface="ＭＳ Ｐゴシック" charset="0"/>
                <a:cs typeface="ＭＳ Ｐゴシック" charset="0"/>
              </a:rPr>
              <a:t>.</a:t>
            </a:r>
          </a:p>
          <a:p>
            <a:r>
              <a:rPr lang="en-US" sz="800" b="0" baseline="0" dirty="0" smtClean="0">
                <a:latin typeface="Times" charset="0"/>
                <a:ea typeface="ＭＳ Ｐゴシック" charset="0"/>
                <a:cs typeface="ＭＳ Ｐゴシック" charset="0"/>
              </a:rPr>
              <a:t>Translates the design requirement that equates privacy with confidentiality.</a:t>
            </a:r>
            <a:endParaRPr lang="en-US" sz="800" b="0" dirty="0">
              <a:latin typeface="Times"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Building privacy capability that is solely about limiting</a:t>
            </a:r>
            <a:r>
              <a:rPr lang="en-US" baseline="0" dirty="0" smtClean="0"/>
              <a:t> access and communication of personal data </a:t>
            </a:r>
          </a:p>
          <a:p>
            <a:endParaRPr lang="en-US" dirty="0" smtClean="0"/>
          </a:p>
          <a:p>
            <a:r>
              <a:rPr lang="en-US" dirty="0" smtClean="0"/>
              <a:t>Data </a:t>
            </a:r>
            <a:r>
              <a:rPr lang="en-US" dirty="0" smtClean="0"/>
              <a:t>volume and analytic power has overwhelmed traditional privacy strategies:</a:t>
            </a:r>
          </a:p>
          <a:p>
            <a:pPr marL="171450" indent="-171450">
              <a:buFont typeface="Arial"/>
              <a:buChar char="•"/>
            </a:pPr>
            <a:r>
              <a:rPr lang="en-US" dirty="0" smtClean="0"/>
              <a:t>Health </a:t>
            </a:r>
            <a:r>
              <a:rPr lang="en-US" dirty="0" smtClean="0"/>
              <a:t>Information and personalized medicine</a:t>
            </a:r>
          </a:p>
          <a:p>
            <a:pPr marL="171450" indent="-171450">
              <a:buFont typeface="Arial"/>
              <a:buChar char="•"/>
            </a:pPr>
            <a:r>
              <a:rPr lang="en-US" dirty="0" smtClean="0"/>
              <a:t>Law enforcement &amp; National security</a:t>
            </a:r>
          </a:p>
          <a:p>
            <a:pPr marL="171450" indent="-171450">
              <a:buFont typeface="Arial"/>
              <a:buChar char="•"/>
            </a:pPr>
            <a:r>
              <a:rPr lang="en-US" dirty="0" err="1" smtClean="0"/>
              <a:t>Cybersecurity</a:t>
            </a:r>
            <a:endParaRPr lang="en-US" dirty="0" smtClean="0"/>
          </a:p>
          <a:p>
            <a:endParaRPr lang="en-US" dirty="0"/>
          </a:p>
        </p:txBody>
      </p:sp>
      <p:sp>
        <p:nvSpPr>
          <p:cNvPr id="4" name="Slide Number Placeholder 3"/>
          <p:cNvSpPr>
            <a:spLocks noGrp="1"/>
          </p:cNvSpPr>
          <p:nvPr>
            <p:ph type="sldNum" sz="quarter" idx="10"/>
          </p:nvPr>
        </p:nvSpPr>
        <p:spPr/>
        <p:txBody>
          <a:bodyPr/>
          <a:lstStyle/>
          <a:p>
            <a:fld id="{D0F6DABA-BDAA-5748-92B3-EE371664AC75}" type="slidenum">
              <a:rPr lang="en-US" smtClean="0"/>
              <a:pPr/>
              <a:t>4</a:t>
            </a:fld>
            <a:endParaRPr lang="en-US"/>
          </a:p>
        </p:txBody>
      </p:sp>
      <p:sp>
        <p:nvSpPr>
          <p:cNvPr id="5" name="Header Placeholder 4"/>
          <p:cNvSpPr>
            <a:spLocks noGrp="1"/>
          </p:cNvSpPr>
          <p:nvPr>
            <p:ph type="hdr" sz="quarter" idx="11"/>
          </p:nvPr>
        </p:nvSpPr>
        <p:spPr/>
        <p:txBody>
          <a:bodyPr/>
          <a:lstStyle/>
          <a:p>
            <a:pPr>
              <a:defRPr/>
            </a:pPr>
            <a:r>
              <a:rPr lang="en-US" smtClean="0"/>
              <a:t>The Need</a:t>
            </a:r>
            <a:endParaRPr lang="en-US"/>
          </a:p>
        </p:txBody>
      </p:sp>
    </p:spTree>
    <p:extLst>
      <p:ext uri="{BB962C8B-B14F-4D97-AF65-F5344CB8AC3E}">
        <p14:creationId xmlns:p14="http://schemas.microsoft.com/office/powerpoint/2010/main" val="1001306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28344" indent="-3747118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159" eaLnBrk="0" fontAlgn="base" hangingPunct="0">
              <a:spcBef>
                <a:spcPct val="0"/>
              </a:spcBef>
              <a:spcAft>
                <a:spcPct val="0"/>
              </a:spcAft>
              <a:defRPr sz="2400">
                <a:solidFill>
                  <a:schemeClr val="tx1"/>
                </a:solidFill>
                <a:latin typeface="Arial" charset="0"/>
                <a:ea typeface="ＭＳ Ｐゴシック" charset="0"/>
              </a:defRPr>
            </a:lvl6pPr>
            <a:lvl7pPr marL="914318" eaLnBrk="0" fontAlgn="base" hangingPunct="0">
              <a:spcBef>
                <a:spcPct val="0"/>
              </a:spcBef>
              <a:spcAft>
                <a:spcPct val="0"/>
              </a:spcAft>
              <a:defRPr sz="2400">
                <a:solidFill>
                  <a:schemeClr val="tx1"/>
                </a:solidFill>
                <a:latin typeface="Arial" charset="0"/>
                <a:ea typeface="ＭＳ Ｐゴシック" charset="0"/>
              </a:defRPr>
            </a:lvl7pPr>
            <a:lvl8pPr marL="1371477" eaLnBrk="0" fontAlgn="base" hangingPunct="0">
              <a:spcBef>
                <a:spcPct val="0"/>
              </a:spcBef>
              <a:spcAft>
                <a:spcPct val="0"/>
              </a:spcAft>
              <a:defRPr sz="2400">
                <a:solidFill>
                  <a:schemeClr val="tx1"/>
                </a:solidFill>
                <a:latin typeface="Arial" charset="0"/>
                <a:ea typeface="ＭＳ Ｐゴシック" charset="0"/>
              </a:defRPr>
            </a:lvl8pPr>
            <a:lvl9pPr marL="1828637" eaLnBrk="0" fontAlgn="base" hangingPunct="0">
              <a:spcBef>
                <a:spcPct val="0"/>
              </a:spcBef>
              <a:spcAft>
                <a:spcPct val="0"/>
              </a:spcAft>
              <a:defRPr sz="2400">
                <a:solidFill>
                  <a:schemeClr val="tx1"/>
                </a:solidFill>
                <a:latin typeface="Arial" charset="0"/>
                <a:ea typeface="ＭＳ Ｐゴシック" charset="0"/>
              </a:defRPr>
            </a:lvl9pPr>
          </a:lstStyle>
          <a:p>
            <a:fld id="{2C77FDDD-F779-334A-ABC3-473F5641930A}" type="slidenum">
              <a:rPr lang="en-US" sz="1200"/>
              <a:pPr/>
              <a:t>6</a:t>
            </a:fld>
            <a:endParaRPr 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ea typeface="ＭＳ Ｐゴシック" charset="0"/>
                <a:cs typeface="ＭＳ Ｐゴシック" charset="0"/>
              </a:rPr>
              <a:t>Need more nuanced</a:t>
            </a:r>
            <a:r>
              <a:rPr lang="en-US" baseline="0" dirty="0" smtClean="0">
                <a:ea typeface="ＭＳ Ｐゴシック" charset="0"/>
                <a:cs typeface="ＭＳ Ｐゴシック" charset="0"/>
              </a:rPr>
              <a:t> instrumentation of how personal information is used</a:t>
            </a:r>
          </a:p>
          <a:p>
            <a:pPr eaLnBrk="1" hangingPunct="1"/>
            <a:endParaRPr lang="en-US" dirty="0" smtClean="0">
              <a:ea typeface="ＭＳ Ｐゴシック" charset="0"/>
              <a:cs typeface="ＭＳ Ｐゴシック" charset="0"/>
            </a:endParaRPr>
          </a:p>
          <a:p>
            <a:pPr eaLnBrk="1" hangingPunct="1"/>
            <a:r>
              <a:rPr lang="en-US" dirty="0" smtClean="0">
                <a:ea typeface="ＭＳ Ｐゴシック" charset="0"/>
                <a:cs typeface="ＭＳ Ｐゴシック" charset="0"/>
              </a:rPr>
              <a:t>Information </a:t>
            </a:r>
            <a:r>
              <a:rPr lang="en-US" dirty="0">
                <a:ea typeface="ＭＳ Ｐゴシック" charset="0"/>
                <a:cs typeface="ＭＳ Ｐゴシック" charset="0"/>
              </a:rPr>
              <a:t>accountability – emphasizes accountability to rules governing usage, not just accountability for access.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latin typeface="Arial" charset="0"/>
                <a:ea typeface="ＭＳ Ｐゴシック" charset="0"/>
                <a:cs typeface="ＭＳ Ｐゴシック" charset="0"/>
              </a:rPr>
              <a:t>Explanation:</a:t>
            </a:r>
          </a:p>
          <a:p>
            <a:pPr eaLnBrk="1" hangingPunct="1"/>
            <a:r>
              <a:rPr lang="en-US" dirty="0">
                <a:latin typeface="Arial" charset="0"/>
                <a:ea typeface="ＭＳ Ｐゴシック" charset="0"/>
                <a:cs typeface="ＭＳ Ｐゴシック" charset="0"/>
              </a:rPr>
              <a:t>-health information</a:t>
            </a:r>
          </a:p>
          <a:p>
            <a:pPr eaLnBrk="1" hangingPunct="1"/>
            <a:r>
              <a:rPr lang="en-US" dirty="0">
                <a:latin typeface="Arial" charset="0"/>
                <a:ea typeface="ＭＳ Ｐゴシック" charset="0"/>
                <a:cs typeface="ＭＳ Ｐゴシック" charset="0"/>
              </a:rPr>
              <a:t>-not permitted to be USED for decisions regarding delivery of public services</a:t>
            </a: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28344" indent="-3747118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159" eaLnBrk="0" fontAlgn="base" hangingPunct="0">
              <a:spcBef>
                <a:spcPct val="0"/>
              </a:spcBef>
              <a:spcAft>
                <a:spcPct val="0"/>
              </a:spcAft>
              <a:defRPr sz="2400">
                <a:solidFill>
                  <a:schemeClr val="tx1"/>
                </a:solidFill>
                <a:latin typeface="Arial" charset="0"/>
                <a:ea typeface="ＭＳ Ｐゴシック" charset="0"/>
              </a:defRPr>
            </a:lvl6pPr>
            <a:lvl7pPr marL="914318" eaLnBrk="0" fontAlgn="base" hangingPunct="0">
              <a:spcBef>
                <a:spcPct val="0"/>
              </a:spcBef>
              <a:spcAft>
                <a:spcPct val="0"/>
              </a:spcAft>
              <a:defRPr sz="2400">
                <a:solidFill>
                  <a:schemeClr val="tx1"/>
                </a:solidFill>
                <a:latin typeface="Arial" charset="0"/>
                <a:ea typeface="ＭＳ Ｐゴシック" charset="0"/>
              </a:defRPr>
            </a:lvl7pPr>
            <a:lvl8pPr marL="1371477" eaLnBrk="0" fontAlgn="base" hangingPunct="0">
              <a:spcBef>
                <a:spcPct val="0"/>
              </a:spcBef>
              <a:spcAft>
                <a:spcPct val="0"/>
              </a:spcAft>
              <a:defRPr sz="2400">
                <a:solidFill>
                  <a:schemeClr val="tx1"/>
                </a:solidFill>
                <a:latin typeface="Arial" charset="0"/>
                <a:ea typeface="ＭＳ Ｐゴシック" charset="0"/>
              </a:defRPr>
            </a:lvl8pPr>
            <a:lvl9pPr marL="1828637" eaLnBrk="0" fontAlgn="base" hangingPunct="0">
              <a:spcBef>
                <a:spcPct val="0"/>
              </a:spcBef>
              <a:spcAft>
                <a:spcPct val="0"/>
              </a:spcAft>
              <a:defRPr sz="2400">
                <a:solidFill>
                  <a:schemeClr val="tx1"/>
                </a:solidFill>
                <a:latin typeface="Arial" charset="0"/>
                <a:ea typeface="ＭＳ Ｐゴシック" charset="0"/>
              </a:defRPr>
            </a:lvl9pPr>
          </a:lstStyle>
          <a:p>
            <a:fld id="{B977AA38-80D6-2747-9E5E-D6F06A61C7D2}" type="slidenum">
              <a:rPr lang="en-US" sz="1200"/>
              <a:pPr/>
              <a:t>7</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Or – </a:t>
            </a:r>
            <a:r>
              <a:rPr lang="en-US" dirty="0" err="1" smtClean="0"/>
              <a:t>lex</a:t>
            </a:r>
            <a:r>
              <a:rPr lang="en-US" dirty="0" smtClean="0"/>
              <a:t> </a:t>
            </a:r>
            <a:r>
              <a:rPr lang="en-US" dirty="0" err="1" smtClean="0"/>
              <a:t>calcula</a:t>
            </a:r>
            <a:endParaRPr lang="en-US" dirty="0"/>
          </a:p>
        </p:txBody>
      </p:sp>
      <p:sp>
        <p:nvSpPr>
          <p:cNvPr id="4" name="Slide Number Placeholder 3"/>
          <p:cNvSpPr>
            <a:spLocks noGrp="1"/>
          </p:cNvSpPr>
          <p:nvPr>
            <p:ph type="sldNum" sz="quarter" idx="10"/>
          </p:nvPr>
        </p:nvSpPr>
        <p:spPr/>
        <p:txBody>
          <a:bodyPr/>
          <a:lstStyle/>
          <a:p>
            <a:fld id="{D0F6DABA-BDAA-5748-92B3-EE371664AC75}" type="slidenum">
              <a:rPr lang="en-US" smtClean="0"/>
              <a:pPr/>
              <a:t>12</a:t>
            </a:fld>
            <a:endParaRPr lang="en-US"/>
          </a:p>
        </p:txBody>
      </p:sp>
      <p:sp>
        <p:nvSpPr>
          <p:cNvPr id="5" name="Header Placeholder 4"/>
          <p:cNvSpPr>
            <a:spLocks noGrp="1"/>
          </p:cNvSpPr>
          <p:nvPr>
            <p:ph type="hdr" sz="quarter" idx="11"/>
          </p:nvPr>
        </p:nvSpPr>
        <p:spPr/>
        <p:txBody>
          <a:bodyPr/>
          <a:lstStyle/>
          <a:p>
            <a:pPr>
              <a:defRPr/>
            </a:pPr>
            <a:r>
              <a:rPr lang="en-US" smtClean="0"/>
              <a:t>The Need</a:t>
            </a:r>
            <a:endParaRPr lang="en-US"/>
          </a:p>
        </p:txBody>
      </p:sp>
    </p:spTree>
    <p:extLst>
      <p:ext uri="{BB962C8B-B14F-4D97-AF65-F5344CB8AC3E}">
        <p14:creationId xmlns:p14="http://schemas.microsoft.com/office/powerpoint/2010/main" val="4076914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 of a larger community</a:t>
            </a:r>
            <a:r>
              <a:rPr lang="en-US" baseline="0" dirty="0" smtClean="0"/>
              <a:t> of researchers working on bringing accountability to system design – bridges the gap between law and behavior of computer systems:</a:t>
            </a:r>
          </a:p>
          <a:p>
            <a:endParaRPr lang="en-US" baseline="0" dirty="0" smtClean="0"/>
          </a:p>
          <a:p>
            <a:endParaRPr lang="en-US" baseline="0" dirty="0" smtClean="0"/>
          </a:p>
          <a:p>
            <a:r>
              <a:rPr lang="en-US" baseline="0" dirty="0" err="1" smtClean="0"/>
              <a:t>Datta</a:t>
            </a:r>
            <a:r>
              <a:rPr lang="en-US" baseline="0" dirty="0" smtClean="0"/>
              <a:t> et al – inferring data usage purposes through planning</a:t>
            </a:r>
          </a:p>
          <a:p>
            <a:r>
              <a:rPr lang="en-US" baseline="0" dirty="0" err="1" smtClean="0"/>
              <a:t>Feigenbaum</a:t>
            </a:r>
            <a:r>
              <a:rPr lang="en-US" baseline="0" dirty="0" smtClean="0"/>
              <a:t> et al – formal description of properties of accountable systems – controlling utility function based on information traces</a:t>
            </a:r>
          </a:p>
          <a:p>
            <a:r>
              <a:rPr lang="en-US" baseline="0" dirty="0" err="1" smtClean="0"/>
              <a:t>Kaashoek</a:t>
            </a:r>
            <a:r>
              <a:rPr lang="en-US" baseline="0" dirty="0" smtClean="0"/>
              <a:t> et al Resin – application-level data flow assertions</a:t>
            </a:r>
          </a:p>
          <a:p>
            <a:endParaRPr lang="en-US" dirty="0"/>
          </a:p>
        </p:txBody>
      </p:sp>
      <p:sp>
        <p:nvSpPr>
          <p:cNvPr id="4" name="Slide Number Placeholder 3"/>
          <p:cNvSpPr>
            <a:spLocks noGrp="1"/>
          </p:cNvSpPr>
          <p:nvPr>
            <p:ph type="sldNum" sz="quarter" idx="10"/>
          </p:nvPr>
        </p:nvSpPr>
        <p:spPr/>
        <p:txBody>
          <a:bodyPr/>
          <a:lstStyle/>
          <a:p>
            <a:fld id="{D0F6DABA-BDAA-5748-92B3-EE371664AC75}" type="slidenum">
              <a:rPr lang="en-US" smtClean="0"/>
              <a:pPr/>
              <a:t>13</a:t>
            </a:fld>
            <a:endParaRPr lang="en-US"/>
          </a:p>
        </p:txBody>
      </p:sp>
    </p:spTree>
    <p:extLst>
      <p:ext uri="{BB962C8B-B14F-4D97-AF65-F5344CB8AC3E}">
        <p14:creationId xmlns:p14="http://schemas.microsoft.com/office/powerpoint/2010/main" val="2804011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our ultimate goal:</a:t>
            </a:r>
            <a:endParaRPr lang="en-US" baseline="0" dirty="0" smtClean="0"/>
          </a:p>
          <a:p>
            <a:pPr marL="171450" indent="-171450">
              <a:buFont typeface="Arial"/>
              <a:buChar char="•"/>
            </a:pPr>
            <a:r>
              <a:rPr lang="en-US" baseline="0" dirty="0" smtClean="0"/>
              <a:t>Predictable and reliable application of public rules to privacy data (red) producing a summary representation of any given financial entity (green)</a:t>
            </a:r>
            <a:endParaRPr lang="en-US" dirty="0" smtClean="0"/>
          </a:p>
          <a:p>
            <a:r>
              <a:rPr lang="en-US" dirty="0" smtClean="0"/>
              <a:t>This is the basis for trillions</a:t>
            </a:r>
            <a:r>
              <a:rPr lang="en-US" baseline="0" dirty="0" smtClean="0"/>
              <a:t> of economic activity around the world – we should be aspire to this.</a:t>
            </a:r>
            <a:endParaRPr lang="en-US" dirty="0"/>
          </a:p>
        </p:txBody>
      </p:sp>
      <p:sp>
        <p:nvSpPr>
          <p:cNvPr id="4" name="Slide Number Placeholder 3"/>
          <p:cNvSpPr>
            <a:spLocks noGrp="1"/>
          </p:cNvSpPr>
          <p:nvPr>
            <p:ph type="sldNum" sz="quarter" idx="10"/>
          </p:nvPr>
        </p:nvSpPr>
        <p:spPr/>
        <p:txBody>
          <a:bodyPr/>
          <a:lstStyle/>
          <a:p>
            <a:fld id="{D0F6DABA-BDAA-5748-92B3-EE371664AC75}" type="slidenum">
              <a:rPr lang="en-US" smtClean="0"/>
              <a:pPr/>
              <a:t>14</a:t>
            </a:fld>
            <a:endParaRPr lang="en-US"/>
          </a:p>
        </p:txBody>
      </p:sp>
    </p:spTree>
    <p:extLst>
      <p:ext uri="{BB962C8B-B14F-4D97-AF65-F5344CB8AC3E}">
        <p14:creationId xmlns:p14="http://schemas.microsoft.com/office/powerpoint/2010/main" val="703892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Applying information</a:t>
            </a:r>
            <a:r>
              <a:rPr lang="en-US" baseline="0" dirty="0" smtClean="0"/>
              <a:t> accountability techniques to produce trust in information usage</a:t>
            </a:r>
          </a:p>
          <a:p>
            <a:endParaRPr lang="en-US" baseline="0" dirty="0" smtClean="0"/>
          </a:p>
          <a:p>
            <a:r>
              <a:rPr lang="en-US" baseline="0" dirty="0" smtClean="0"/>
              <a:t>How?</a:t>
            </a:r>
          </a:p>
          <a:p>
            <a:endParaRPr lang="en-US" baseline="0" dirty="0" smtClean="0"/>
          </a:p>
          <a:p>
            <a:r>
              <a:rPr lang="en-US" dirty="0" smtClean="0"/>
              <a:t>What is the balance that produces</a:t>
            </a:r>
            <a:r>
              <a:rPr lang="en-US" baseline="0" dirty="0" smtClean="0"/>
              <a:t> trust</a:t>
            </a:r>
            <a:r>
              <a:rPr lang="en-US" dirty="0" smtClean="0"/>
              <a:t>?</a:t>
            </a:r>
          </a:p>
          <a:p>
            <a:pPr marL="228600" indent="-228600">
              <a:buAutoNum type="arabicPeriod"/>
            </a:pPr>
            <a:r>
              <a:rPr lang="en-US" dirty="0" smtClean="0"/>
              <a:t>All transactions accounted for</a:t>
            </a:r>
          </a:p>
          <a:p>
            <a:pPr marL="228600" indent="-228600">
              <a:buAutoNum type="arabicPeriod"/>
            </a:pPr>
            <a:r>
              <a:rPr lang="en-US" dirty="0" smtClean="0"/>
              <a:t>Rate of non-compliance</a:t>
            </a:r>
            <a:r>
              <a:rPr lang="en-US" baseline="0" dirty="0" smtClean="0"/>
              <a:t> at reasonable level</a:t>
            </a:r>
            <a:endParaRPr lang="en-US" dirty="0"/>
          </a:p>
        </p:txBody>
      </p:sp>
      <p:sp>
        <p:nvSpPr>
          <p:cNvPr id="4" name="Slide Number Placeholder 3"/>
          <p:cNvSpPr>
            <a:spLocks noGrp="1"/>
          </p:cNvSpPr>
          <p:nvPr>
            <p:ph type="sldNum" sz="quarter" idx="10"/>
          </p:nvPr>
        </p:nvSpPr>
        <p:spPr/>
        <p:txBody>
          <a:bodyPr/>
          <a:lstStyle/>
          <a:p>
            <a:fld id="{D0F6DABA-BDAA-5748-92B3-EE371664AC75}" type="slidenum">
              <a:rPr lang="en-US" smtClean="0"/>
              <a:pPr/>
              <a:t>15</a:t>
            </a:fld>
            <a:endParaRPr lang="en-US"/>
          </a:p>
        </p:txBody>
      </p:sp>
    </p:spTree>
    <p:extLst>
      <p:ext uri="{BB962C8B-B14F-4D97-AF65-F5344CB8AC3E}">
        <p14:creationId xmlns:p14="http://schemas.microsoft.com/office/powerpoint/2010/main" val="48654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A41E288-35CF-B14B-8911-2E63E59605DE}" type="datetime2">
              <a:rPr lang="en-US" smtClean="0"/>
              <a:t>Sunday, March 2,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C7E39F-4944-324F-9390-A72CB1333705}" type="datetime2">
              <a:rPr lang="en-US" smtClean="0"/>
              <a:t>Sunday, March 2,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DBF50C-51F2-CC4D-B42B-FDC52ECA9C58}" type="datetime2">
              <a:rPr lang="en-US" smtClean="0"/>
              <a:t>Sunday, March 2,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5EAD1C-3850-D94F-B1AD-B492E096CE7C}" type="datetime2">
              <a:rPr lang="en-US" smtClean="0"/>
              <a:t>Sunday, March 2,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992F03-0062-5941-A643-E8CA214C02BA}" type="datetime2">
              <a:rPr lang="en-US" smtClean="0"/>
              <a:t>Sunday, March 2, 14</a:t>
            </a:fld>
            <a:endParaRPr lang="en-US"/>
          </a:p>
        </p:txBody>
      </p:sp>
      <p:sp>
        <p:nvSpPr>
          <p:cNvPr id="5" name="Footer Placeholder 4"/>
          <p:cNvSpPr>
            <a:spLocks noGrp="1"/>
          </p:cNvSpPr>
          <p:nvPr>
            <p:ph type="ftr" sz="quarter" idx="11"/>
          </p:nvPr>
        </p:nvSpPr>
        <p:spPr/>
        <p:txBody>
          <a:bodyPr/>
          <a:lstStyle/>
          <a:p>
            <a:pPr algn="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0489DE-0450-E448-9D33-A07ED46800B5}" type="datetime2">
              <a:rPr lang="en-US" smtClean="0"/>
              <a:t>Sunday, March 2, 14</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038665F-5D28-2C4C-B9F4-A79323E5CB5D}" type="datetime2">
              <a:rPr lang="en-US" smtClean="0"/>
              <a:t>Sunday, March 2, 14</a:t>
            </a:fld>
            <a:endParaRPr lang="en-US"/>
          </a:p>
        </p:txBody>
      </p:sp>
      <p:sp>
        <p:nvSpPr>
          <p:cNvPr id="8" name="Footer Placeholder 7"/>
          <p:cNvSpPr>
            <a:spLocks noGrp="1"/>
          </p:cNvSpPr>
          <p:nvPr>
            <p:ph type="ftr" sz="quarter" idx="11"/>
          </p:nvPr>
        </p:nvSpPr>
        <p:spPr/>
        <p:txBody>
          <a:bodyPr/>
          <a:lstStyle/>
          <a:p>
            <a:pPr algn="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722D0B-B23F-2C47-B4C9-09ABDE5B785E}" type="datetime2">
              <a:rPr lang="en-US" smtClean="0"/>
              <a:t>Sunday, March 2, 14</a:t>
            </a:fld>
            <a:endParaRPr lang="en-US"/>
          </a:p>
        </p:txBody>
      </p:sp>
      <p:sp>
        <p:nvSpPr>
          <p:cNvPr id="4" name="Footer Placeholder 3"/>
          <p:cNvSpPr>
            <a:spLocks noGrp="1"/>
          </p:cNvSpPr>
          <p:nvPr>
            <p:ph type="ftr" sz="quarter" idx="11"/>
          </p:nvPr>
        </p:nvSpPr>
        <p:spPr/>
        <p:txBody>
          <a:bodyPr/>
          <a:lstStyle/>
          <a:p>
            <a:pPr algn="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6284EF-B0D8-E34F-904F-88FDF656CB68}" type="datetime2">
              <a:rPr lang="en-US" smtClean="0"/>
              <a:t>Sunday, March 2, 14</a:t>
            </a:fld>
            <a:endParaRPr lang="en-US"/>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F1F838-C4BA-DF4B-8EF5-2821E1FF9474}" type="datetime2">
              <a:rPr lang="en-US" smtClean="0"/>
              <a:t>Sunday, March 2, 14</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E82BC8-6326-E940-B498-6A40E8C4CCAA}" type="datetime2">
              <a:rPr lang="en-US" smtClean="0"/>
              <a:t>Sunday, March 2, 14</a:t>
            </a:fld>
            <a:endParaRPr lang="en-US"/>
          </a:p>
        </p:txBody>
      </p:sp>
      <p:sp>
        <p:nvSpPr>
          <p:cNvPr id="6" name="Footer Placeholder 5"/>
          <p:cNvSpPr>
            <a:spLocks noGrp="1"/>
          </p:cNvSpPr>
          <p:nvPr>
            <p:ph type="ftr" sz="quarter" idx="11"/>
          </p:nvPr>
        </p:nvSpPr>
        <p:spPr/>
        <p:txBody>
          <a:bodyPr/>
          <a:lstStyle/>
          <a:p>
            <a:pPr algn="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44DFEFDE-65B2-4E47-A0DE-81D74C8E5972}" type="datetime2">
              <a:rPr lang="en-US" smtClean="0"/>
              <a:t>Sunday, March 2, 14</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pPr algn="r"/>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CFEC368-1D7A-4F81-ABF6-AE0E36BAF64C}" type="slidenum">
              <a:rPr lang="en-US" smtClean="0"/>
              <a:pPr/>
              <a:t>‹#›</a:t>
            </a:fld>
            <a:endParaRPr lang="en-US" dirty="0"/>
          </a:p>
        </p:txBody>
      </p:sp>
      <p:pic>
        <p:nvPicPr>
          <p:cNvPr id="9" name="Picture 1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6324600"/>
            <a:ext cx="25908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5"/>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8382000" y="6172200"/>
            <a:ext cx="7620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ransition xmlns:p14="http://schemas.microsoft.com/office/powerpoint/2010/main" spd="slow">
    <p:fade/>
  </p:transition>
  <p:timing>
    <p:tnLst>
      <p:par>
        <p:cTn xmlns:p14="http://schemas.microsoft.com/office/powerpoint/2010/main" id="1" dur="indefinite" restart="never" nodeType="tmRoot"/>
      </p:par>
    </p:tnLst>
  </p:timing>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tiff"/><Relationship Id="rId4" Type="http://schemas.openxmlformats.org/officeDocument/2006/relationships/image" Target="../media/image12.tiff"/><Relationship Id="rId5" Type="http://schemas.openxmlformats.org/officeDocument/2006/relationships/image" Target="../media/image13.tiff"/><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hyperlink" Target="http://dig.csail.mit.edu/2013/07/pclob-weitzner-accountability.pdf" TargetMode="External"/><Relationship Id="rId4" Type="http://schemas.openxmlformats.org/officeDocument/2006/relationships/hyperlink" Target="http://dig.csail.mit.edu/2008/Papers/IEEE%20Policy/air-overview.pdf" TargetMode="External"/><Relationship Id="rId5" Type="http://schemas.openxmlformats.org/officeDocument/2006/relationships/hyperlink" Target="http://dig.csail.mit.edu/2011/Papers/PASSAT_AINTNO/aintno.pdf" TargetMode="External"/><Relationship Id="rId6" Type="http://schemas.openxmlformats.org/officeDocument/2006/relationships/hyperlink" Target="http://dig.csail.mit.edu/2010/Papers/RR2010/paper.pdf" TargetMode="External"/><Relationship Id="rId7" Type="http://schemas.openxmlformats.org/officeDocument/2006/relationships/hyperlink" Target="http://dig.csail.mit.edu/2010/Papers/IEEE-HST/ieee_hst.pdf" TargetMode="External"/><Relationship Id="rId8" Type="http://schemas.openxmlformats.org/officeDocument/2006/relationships/hyperlink" Target="http://dig.csail.mit.edu/2012/Papers/WWW_PhD_Symposium/paper.pdf" TargetMode="External"/><Relationship Id="rId9" Type="http://schemas.openxmlformats.org/officeDocument/2006/relationships/hyperlink" Target="http://dig.csail.mit.edu/" TargetMode="External"/><Relationship Id="rId1" Type="http://schemas.openxmlformats.org/officeDocument/2006/relationships/slideLayout" Target="../slideLayouts/slideLayout4.xml"/><Relationship Id="rId2" Type="http://schemas.openxmlformats.org/officeDocument/2006/relationships/hyperlink" Target="http://dig.csail.mit.edu/2008/06/info-accountability-cacm-weitzner.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jpeg"/><Relationship Id="rId1" Type="http://schemas.openxmlformats.org/officeDocument/2006/relationships/slideLayout" Target="../slideLayouts/slideLayout10.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a:xfrm>
            <a:off x="762000" y="914400"/>
            <a:ext cx="7772400" cy="2209800"/>
          </a:xfrm>
        </p:spPr>
        <p:txBody>
          <a:bodyPr anchor="t"/>
          <a:lstStyle/>
          <a:p>
            <a:pPr algn="ctr"/>
            <a:r>
              <a:rPr lang="en-US" sz="3200" i="1" cap="none" dirty="0" smtClean="0"/>
              <a:t>Accountable Systems</a:t>
            </a:r>
            <a:r>
              <a:rPr lang="en-US" sz="3200" cap="none" dirty="0" smtClean="0"/>
              <a:t>: Or, what does Law have to do with Computer Science?</a:t>
            </a:r>
            <a:endParaRPr lang="en-US" sz="3200" b="0" cap="none" dirty="0">
              <a:latin typeface="Arial" charset="0"/>
              <a:ea typeface="ＭＳ Ｐゴシック" charset="0"/>
              <a:cs typeface="ＭＳ Ｐゴシック" charset="0"/>
            </a:endParaRPr>
          </a:p>
        </p:txBody>
      </p:sp>
      <p:sp>
        <p:nvSpPr>
          <p:cNvPr id="19459" name="Subtitle 2"/>
          <p:cNvSpPr>
            <a:spLocks noGrp="1"/>
          </p:cNvSpPr>
          <p:nvPr>
            <p:ph type="subTitle" idx="1"/>
          </p:nvPr>
        </p:nvSpPr>
        <p:spPr>
          <a:xfrm>
            <a:off x="685800" y="3810000"/>
            <a:ext cx="7467600" cy="2286000"/>
          </a:xfrm>
        </p:spPr>
        <p:txBody>
          <a:bodyPr>
            <a:normAutofit/>
          </a:bodyPr>
          <a:lstStyle/>
          <a:p>
            <a:pPr>
              <a:lnSpc>
                <a:spcPct val="100000"/>
              </a:lnSpc>
              <a:spcBef>
                <a:spcPts val="0"/>
              </a:spcBef>
            </a:pPr>
            <a:r>
              <a:rPr lang="en-US" b="0" dirty="0" smtClean="0">
                <a:latin typeface="Arial" charset="0"/>
                <a:ea typeface="ＭＳ Ｐゴシック" charset="0"/>
                <a:cs typeface="ＭＳ Ｐゴシック" charset="0"/>
              </a:rPr>
              <a:t>Daniel J. Weitzner</a:t>
            </a:r>
          </a:p>
          <a:p>
            <a:pPr>
              <a:lnSpc>
                <a:spcPct val="100000"/>
              </a:lnSpc>
              <a:spcBef>
                <a:spcPts val="0"/>
              </a:spcBef>
            </a:pPr>
            <a:r>
              <a:rPr lang="en-US" b="0" dirty="0" smtClean="0">
                <a:latin typeface="Arial" charset="0"/>
                <a:ea typeface="ＭＳ Ｐゴシック" charset="0"/>
                <a:cs typeface="ＭＳ Ｐゴシック" charset="0"/>
              </a:rPr>
              <a:t>Director, CSAIL Decentralized Information Group</a:t>
            </a:r>
          </a:p>
          <a:p>
            <a:pPr>
              <a:lnSpc>
                <a:spcPct val="100000"/>
              </a:lnSpc>
              <a:spcBef>
                <a:spcPts val="0"/>
              </a:spcBef>
            </a:pPr>
            <a:r>
              <a:rPr lang="en-US" b="0" dirty="0" smtClean="0">
                <a:latin typeface="Arial" charset="0"/>
                <a:ea typeface="ＭＳ Ｐゴシック" charset="0"/>
                <a:cs typeface="ＭＳ Ｐゴシック" charset="0"/>
              </a:rPr>
              <a:t>Massachusetts Institute of Technology</a:t>
            </a:r>
            <a:endParaRPr lang="en-US" b="0" dirty="0">
              <a:latin typeface="Arial" charset="0"/>
              <a:ea typeface="ＭＳ Ｐゴシック" charset="0"/>
              <a:cs typeface="ＭＳ Ｐゴシック" charset="0"/>
            </a:endParaRPr>
          </a:p>
          <a:p>
            <a:pPr>
              <a:lnSpc>
                <a:spcPct val="100000"/>
              </a:lnSpc>
              <a:spcBef>
                <a:spcPts val="0"/>
              </a:spcBef>
            </a:pPr>
            <a:endParaRPr lang="en-US" b="0" dirty="0" smtClean="0">
              <a:latin typeface="Arial" charset="0"/>
              <a:ea typeface="ＭＳ Ｐゴシック" charset="0"/>
              <a:cs typeface="ＭＳ Ｐゴシック" charset="0"/>
            </a:endParaRPr>
          </a:p>
          <a:p>
            <a:pPr>
              <a:lnSpc>
                <a:spcPct val="100000"/>
              </a:lnSpc>
              <a:spcBef>
                <a:spcPts val="0"/>
              </a:spcBef>
            </a:pPr>
            <a:r>
              <a:rPr lang="en-US" dirty="0" smtClean="0">
                <a:latin typeface="Arial" charset="0"/>
                <a:ea typeface="ＭＳ Ｐゴシック" charset="0"/>
                <a:cs typeface="ＭＳ Ｐゴシック" charset="0"/>
              </a:rPr>
              <a:t>March 3, 2014</a:t>
            </a:r>
            <a:endParaRPr lang="en-US" b="0" dirty="0" smtClean="0">
              <a:latin typeface="Arial" charset="0"/>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fld id="{0CFEC368-1D7A-4F81-ABF6-AE0E36BAF64C}" type="slidenum">
              <a:rPr lang="en-US" smtClean="0"/>
              <a:pPr/>
              <a:t>1</a:t>
            </a:fld>
            <a:endParaRPr lang="en-US"/>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 y="960438"/>
            <a:ext cx="8763000" cy="4906962"/>
          </a:xfrm>
        </p:spPr>
      </p:pic>
      <p:sp>
        <p:nvSpPr>
          <p:cNvPr id="16387" name="Text Box 5"/>
          <p:cNvSpPr txBox="1">
            <a:spLocks noChangeArrowheads="1"/>
          </p:cNvSpPr>
          <p:nvPr/>
        </p:nvSpPr>
        <p:spPr bwMode="auto">
          <a:xfrm>
            <a:off x="4648200" y="381000"/>
            <a:ext cx="4130675" cy="396875"/>
          </a:xfrm>
          <a:prstGeom prst="rect">
            <a:avLst/>
          </a:prstGeom>
          <a:solidFill>
            <a:schemeClr val="accent5">
              <a:lumMod val="40000"/>
              <a:lumOff val="60000"/>
            </a:schemeClr>
          </a:solidFill>
          <a:ln>
            <a:noFill/>
          </a:ln>
          <a:effec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dirty="0"/>
              <a:t>Simple Compliance Answer</a:t>
            </a:r>
          </a:p>
        </p:txBody>
      </p:sp>
      <p:sp>
        <p:nvSpPr>
          <p:cNvPr id="16388" name="Oval 6"/>
          <p:cNvSpPr>
            <a:spLocks noChangeArrowheads="1"/>
          </p:cNvSpPr>
          <p:nvPr/>
        </p:nvSpPr>
        <p:spPr bwMode="auto">
          <a:xfrm>
            <a:off x="0" y="2209800"/>
            <a:ext cx="4876800" cy="3810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89" name="Oval 16"/>
          <p:cNvSpPr>
            <a:spLocks noChangeArrowheads="1"/>
          </p:cNvSpPr>
          <p:nvPr/>
        </p:nvSpPr>
        <p:spPr bwMode="auto">
          <a:xfrm>
            <a:off x="3886200" y="2590800"/>
            <a:ext cx="3962400" cy="7620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i="1"/>
              <a:t>“Transaction is compliant with </a:t>
            </a:r>
          </a:p>
          <a:p>
            <a:pPr algn="ctr"/>
            <a:r>
              <a:rPr lang="en-US" sz="1200" i="1"/>
              <a:t>Massachusetts General Law, Part I, Title II,</a:t>
            </a:r>
          </a:p>
          <a:p>
            <a:pPr algn="ctr"/>
            <a:r>
              <a:rPr lang="en-US" sz="1200" i="1"/>
              <a:t>Chapter 6, Section 172.”</a:t>
            </a:r>
          </a:p>
        </p:txBody>
      </p:sp>
      <p:sp>
        <p:nvSpPr>
          <p:cNvPr id="2" name="Slide Number Placeholder 1"/>
          <p:cNvSpPr>
            <a:spLocks noGrp="1"/>
          </p:cNvSpPr>
          <p:nvPr>
            <p:ph type="sldNum" sz="quarter" idx="12"/>
          </p:nvPr>
        </p:nvSpPr>
        <p:spPr/>
        <p:txBody>
          <a:bodyPr/>
          <a:lstStyle/>
          <a:p>
            <a:fld id="{0CFEC368-1D7A-4F81-ABF6-AE0E36BAF64C}" type="slidenum">
              <a:rPr lang="en-US" smtClean="0"/>
              <a:pPr/>
              <a:t>10</a:t>
            </a:fld>
            <a:endParaRPr lang="en-US"/>
          </a:p>
        </p:txBody>
      </p:sp>
    </p:spTree>
    <p:extLst>
      <p:ext uri="{BB962C8B-B14F-4D97-AF65-F5344CB8AC3E}">
        <p14:creationId xmlns:p14="http://schemas.microsoft.com/office/powerpoint/2010/main" val="63334642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9144000" cy="597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1" name="Text Box 6"/>
          <p:cNvSpPr txBox="1">
            <a:spLocks noChangeArrowheads="1"/>
          </p:cNvSpPr>
          <p:nvPr/>
        </p:nvSpPr>
        <p:spPr bwMode="auto">
          <a:xfrm>
            <a:off x="4648200" y="457200"/>
            <a:ext cx="4130675" cy="396875"/>
          </a:xfrm>
          <a:prstGeom prst="rect">
            <a:avLst/>
          </a:prstGeom>
          <a:solidFill>
            <a:schemeClr val="accent5">
              <a:lumMod val="40000"/>
              <a:lumOff val="60000"/>
            </a:schemeClr>
          </a:solidFill>
          <a:ln>
            <a:noFill/>
          </a:ln>
          <a:effectLst/>
        </p:spPr>
        <p:txBody>
          <a:bodyP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dirty="0"/>
              <a:t>Detailed Explanation</a:t>
            </a:r>
          </a:p>
        </p:txBody>
      </p:sp>
      <p:sp>
        <p:nvSpPr>
          <p:cNvPr id="17412" name="Oval 7"/>
          <p:cNvSpPr>
            <a:spLocks noChangeArrowheads="1"/>
          </p:cNvSpPr>
          <p:nvPr/>
        </p:nvSpPr>
        <p:spPr bwMode="auto">
          <a:xfrm>
            <a:off x="4267200" y="3276600"/>
            <a:ext cx="4419600" cy="3048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3" name="Oval 8"/>
          <p:cNvSpPr>
            <a:spLocks noChangeArrowheads="1"/>
          </p:cNvSpPr>
          <p:nvPr/>
        </p:nvSpPr>
        <p:spPr bwMode="auto">
          <a:xfrm>
            <a:off x="4572000" y="2286000"/>
            <a:ext cx="3962400" cy="7620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i="1"/>
              <a:t>“[Recipient,] Fred Agenti, is a member of a </a:t>
            </a:r>
          </a:p>
          <a:p>
            <a:pPr algn="ctr"/>
            <a:r>
              <a:rPr lang="en-US" sz="1200" i="1"/>
              <a:t>Criminal Justice Agency…”</a:t>
            </a:r>
          </a:p>
        </p:txBody>
      </p:sp>
      <p:sp>
        <p:nvSpPr>
          <p:cNvPr id="6" name="Oval 7"/>
          <p:cNvSpPr>
            <a:spLocks noChangeArrowheads="1"/>
          </p:cNvSpPr>
          <p:nvPr/>
        </p:nvSpPr>
        <p:spPr bwMode="auto">
          <a:xfrm>
            <a:off x="286657" y="4343400"/>
            <a:ext cx="4419600" cy="3048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Oval 8"/>
          <p:cNvSpPr>
            <a:spLocks noChangeArrowheads="1"/>
          </p:cNvSpPr>
          <p:nvPr/>
        </p:nvSpPr>
        <p:spPr bwMode="auto">
          <a:xfrm>
            <a:off x="5105400" y="5181600"/>
            <a:ext cx="3962400" cy="7620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200" i="1" dirty="0" smtClean="0"/>
              <a:t>“Inquiry is about Robert B. Guy and is based on a </a:t>
            </a:r>
          </a:p>
          <a:p>
            <a:pPr algn="ctr"/>
            <a:r>
              <a:rPr lang="en-US" sz="1200" i="1" dirty="0"/>
              <a:t>p</a:t>
            </a:r>
            <a:r>
              <a:rPr lang="en-US" sz="1200" i="1" dirty="0" smtClean="0"/>
              <a:t>ersonally identifying characteristic…”</a:t>
            </a:r>
            <a:endParaRPr lang="en-US" sz="1200" i="1" dirty="0"/>
          </a:p>
        </p:txBody>
      </p:sp>
      <p:cxnSp>
        <p:nvCxnSpPr>
          <p:cNvPr id="3" name="Straight Arrow Connector 2"/>
          <p:cNvCxnSpPr/>
          <p:nvPr/>
        </p:nvCxnSpPr>
        <p:spPr>
          <a:xfrm>
            <a:off x="6553200" y="3048000"/>
            <a:ext cx="0" cy="228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 name="Straight Arrow Connector 4"/>
          <p:cNvCxnSpPr/>
          <p:nvPr/>
        </p:nvCxnSpPr>
        <p:spPr>
          <a:xfrm flipH="1" flipV="1">
            <a:off x="4572000" y="4572000"/>
            <a:ext cx="2438400" cy="609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 name="Slide Number Placeholder 1"/>
          <p:cNvSpPr>
            <a:spLocks noGrp="1"/>
          </p:cNvSpPr>
          <p:nvPr>
            <p:ph type="sldNum" sz="quarter" idx="12"/>
          </p:nvPr>
        </p:nvSpPr>
        <p:spPr/>
        <p:txBody>
          <a:bodyPr/>
          <a:lstStyle/>
          <a:p>
            <a:fld id="{0CFEC368-1D7A-4F81-ABF6-AE0E36BAF64C}" type="slidenum">
              <a:rPr lang="en-US" smtClean="0"/>
              <a:pPr/>
              <a:t>11</a:t>
            </a:fld>
            <a:endParaRPr lang="en-US"/>
          </a:p>
        </p:txBody>
      </p:sp>
    </p:spTree>
    <p:extLst>
      <p:ext uri="{BB962C8B-B14F-4D97-AF65-F5344CB8AC3E}">
        <p14:creationId xmlns:p14="http://schemas.microsoft.com/office/powerpoint/2010/main" val="6890112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Accountable Systems Architecture</a:t>
            </a:r>
          </a:p>
        </p:txBody>
      </p:sp>
      <p:sp>
        <p:nvSpPr>
          <p:cNvPr id="5" name="Content Placeholder 4"/>
          <p:cNvSpPr>
            <a:spLocks noGrp="1"/>
          </p:cNvSpPr>
          <p:nvPr>
            <p:ph sz="half" idx="2"/>
          </p:nvPr>
        </p:nvSpPr>
        <p:spPr>
          <a:xfrm>
            <a:off x="4876800" y="1676400"/>
            <a:ext cx="4038600" cy="4718304"/>
          </a:xfrm>
        </p:spPr>
        <p:txBody>
          <a:bodyPr/>
          <a:lstStyle/>
          <a:p>
            <a:r>
              <a:rPr lang="en-US" dirty="0" smtClean="0"/>
              <a:t>Expressivity</a:t>
            </a:r>
          </a:p>
          <a:p>
            <a:r>
              <a:rPr lang="en-US" dirty="0" smtClean="0"/>
              <a:t>Evaluation of usage post-collection &amp; analysis</a:t>
            </a:r>
          </a:p>
          <a:p>
            <a:r>
              <a:rPr lang="en-US" dirty="0" smtClean="0"/>
              <a:t>Explanation</a:t>
            </a:r>
          </a:p>
          <a:p>
            <a:r>
              <a:rPr lang="en-US" dirty="0" smtClean="0"/>
              <a:t>Support incompleteness and inconsistency</a:t>
            </a:r>
            <a:endParaRPr lang="en-US" dirty="0"/>
          </a:p>
        </p:txBody>
      </p:sp>
      <p:sp>
        <p:nvSpPr>
          <p:cNvPr id="2" name="Slide Number Placeholder 1"/>
          <p:cNvSpPr>
            <a:spLocks noGrp="1"/>
          </p:cNvSpPr>
          <p:nvPr>
            <p:ph type="sldNum" sz="quarter" idx="12"/>
          </p:nvPr>
        </p:nvSpPr>
        <p:spPr/>
        <p:txBody>
          <a:bodyPr/>
          <a:lstStyle/>
          <a:p>
            <a:fld id="{0CFEC368-1D7A-4F81-ABF6-AE0E36BAF64C}" type="slidenum">
              <a:rPr lang="en-US" smtClean="0"/>
              <a:pPr/>
              <a:t>12</a:t>
            </a:fld>
            <a:endParaRPr lang="en-US"/>
          </a:p>
        </p:txBody>
      </p:sp>
      <p:grpSp>
        <p:nvGrpSpPr>
          <p:cNvPr id="21" name="Group 20"/>
          <p:cNvGrpSpPr/>
          <p:nvPr/>
        </p:nvGrpSpPr>
        <p:grpSpPr>
          <a:xfrm>
            <a:off x="457200" y="2057400"/>
            <a:ext cx="4216635" cy="3352563"/>
            <a:chOff x="1193564" y="990836"/>
            <a:chExt cx="6756871" cy="4876327"/>
          </a:xfrm>
        </p:grpSpPr>
        <p:grpSp>
          <p:nvGrpSpPr>
            <p:cNvPr id="6" name="Group 5"/>
            <p:cNvGrpSpPr/>
            <p:nvPr/>
          </p:nvGrpSpPr>
          <p:grpSpPr>
            <a:xfrm>
              <a:off x="1193564" y="990836"/>
              <a:ext cx="1778124" cy="1778124"/>
              <a:chOff x="914176" y="236"/>
              <a:chExt cx="1778124" cy="1778124"/>
            </a:xfrm>
          </p:grpSpPr>
          <p:sp>
            <p:nvSpPr>
              <p:cNvPr id="19" name="Oval 18"/>
              <p:cNvSpPr/>
              <p:nvPr/>
            </p:nvSpPr>
            <p:spPr>
              <a:xfrm>
                <a:off x="914176" y="236"/>
                <a:ext cx="1778124" cy="1778124"/>
              </a:xfrm>
              <a:prstGeom prst="ellipse">
                <a:avLst/>
              </a:prstGeom>
              <a:blipFill rotWithShape="0">
                <a:blip r:embed="rId3">
                  <a:alphaModFix amt="51000"/>
                </a:blip>
                <a:stretch>
                  <a:fillRect/>
                </a:stretch>
              </a:blip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0" name="Oval 4"/>
              <p:cNvSpPr/>
              <p:nvPr/>
            </p:nvSpPr>
            <p:spPr>
              <a:xfrm>
                <a:off x="1174576" y="260636"/>
                <a:ext cx="1257324" cy="12573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400" kern="1200" dirty="0" smtClean="0">
                    <a:solidFill>
                      <a:schemeClr val="accent2"/>
                    </a:solidFill>
                  </a:rPr>
                  <a:t>Trans-action </a:t>
                </a:r>
              </a:p>
              <a:p>
                <a:pPr lvl="0" algn="ctr" defTabSz="800100">
                  <a:lnSpc>
                    <a:spcPct val="90000"/>
                  </a:lnSpc>
                  <a:spcBef>
                    <a:spcPct val="0"/>
                  </a:spcBef>
                  <a:spcAft>
                    <a:spcPct val="35000"/>
                  </a:spcAft>
                </a:pPr>
                <a:r>
                  <a:rPr lang="en-US" sz="1400" kern="1200" dirty="0" smtClean="0">
                    <a:solidFill>
                      <a:schemeClr val="accent2"/>
                    </a:solidFill>
                  </a:rPr>
                  <a:t>Log</a:t>
                </a:r>
                <a:endParaRPr lang="en-US" sz="1400" kern="1200" dirty="0">
                  <a:solidFill>
                    <a:schemeClr val="accent2"/>
                  </a:solidFill>
                </a:endParaRPr>
              </a:p>
            </p:txBody>
          </p:sp>
        </p:grpSp>
        <p:grpSp>
          <p:nvGrpSpPr>
            <p:cNvPr id="7" name="Group 6"/>
            <p:cNvGrpSpPr/>
            <p:nvPr/>
          </p:nvGrpSpPr>
          <p:grpSpPr>
            <a:xfrm>
              <a:off x="1566970" y="2913344"/>
              <a:ext cx="1031311" cy="1031311"/>
              <a:chOff x="1287582" y="1922744"/>
              <a:chExt cx="1031311" cy="1031311"/>
            </a:xfrm>
          </p:grpSpPr>
          <p:sp>
            <p:nvSpPr>
              <p:cNvPr id="17" name="Plus 16"/>
              <p:cNvSpPr/>
              <p:nvPr/>
            </p:nvSpPr>
            <p:spPr>
              <a:xfrm>
                <a:off x="1287582" y="1922744"/>
                <a:ext cx="1031311" cy="1031311"/>
              </a:xfrm>
              <a:prstGeom prst="mathPlus">
                <a:avLst/>
              </a:prstGeom>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18" name="Plus 6"/>
              <p:cNvSpPr/>
              <p:nvPr/>
            </p:nvSpPr>
            <p:spPr>
              <a:xfrm>
                <a:off x="1424282" y="2317117"/>
                <a:ext cx="757911" cy="24256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p:txBody>
          </p:sp>
        </p:grpSp>
        <p:grpSp>
          <p:nvGrpSpPr>
            <p:cNvPr id="8" name="Group 7"/>
            <p:cNvGrpSpPr/>
            <p:nvPr/>
          </p:nvGrpSpPr>
          <p:grpSpPr>
            <a:xfrm>
              <a:off x="1193564" y="4089039"/>
              <a:ext cx="1778124" cy="1778124"/>
              <a:chOff x="914176" y="3098439"/>
              <a:chExt cx="1778124" cy="1778124"/>
            </a:xfrm>
          </p:grpSpPr>
          <p:sp>
            <p:nvSpPr>
              <p:cNvPr id="15" name="Oval 14"/>
              <p:cNvSpPr/>
              <p:nvPr/>
            </p:nvSpPr>
            <p:spPr>
              <a:xfrm>
                <a:off x="914176" y="3098439"/>
                <a:ext cx="1778124" cy="1778124"/>
              </a:xfrm>
              <a:prstGeom prst="ellipse">
                <a:avLst/>
              </a:prstGeom>
              <a:blipFill rotWithShape="0">
                <a:blip r:embed="rId4">
                  <a:alphaModFix amt="50000"/>
                </a:blip>
                <a:stretch>
                  <a:fillRect/>
                </a:stretch>
              </a:blip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6" name="Oval 8"/>
              <p:cNvSpPr/>
              <p:nvPr/>
            </p:nvSpPr>
            <p:spPr>
              <a:xfrm>
                <a:off x="1174576" y="3358839"/>
                <a:ext cx="1257324" cy="12573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400" kern="1200" dirty="0" smtClean="0">
                    <a:solidFill>
                      <a:srgbClr val="FF0000"/>
                    </a:solidFill>
                  </a:rPr>
                  <a:t>Policies &amp; Rules</a:t>
                </a:r>
                <a:endParaRPr lang="en-US" sz="1400" kern="1200" dirty="0">
                  <a:solidFill>
                    <a:srgbClr val="FF0000"/>
                  </a:solidFill>
                </a:endParaRPr>
              </a:p>
            </p:txBody>
          </p:sp>
        </p:grpSp>
        <p:grpSp>
          <p:nvGrpSpPr>
            <p:cNvPr id="9" name="Group 8"/>
            <p:cNvGrpSpPr/>
            <p:nvPr/>
          </p:nvGrpSpPr>
          <p:grpSpPr>
            <a:xfrm>
              <a:off x="2896513" y="2764171"/>
              <a:ext cx="1542665" cy="1330002"/>
              <a:chOff x="2617125" y="1773571"/>
              <a:chExt cx="1542665" cy="1330002"/>
            </a:xfrm>
          </p:grpSpPr>
          <p:sp>
            <p:nvSpPr>
              <p:cNvPr id="13" name="Right Arrow 12"/>
              <p:cNvSpPr/>
              <p:nvPr/>
            </p:nvSpPr>
            <p:spPr>
              <a:xfrm>
                <a:off x="2617125" y="1773571"/>
                <a:ext cx="1542665" cy="1330002"/>
              </a:xfrm>
              <a:prstGeom prst="rightArrow">
                <a:avLst>
                  <a:gd name="adj1" fmla="val 60000"/>
                  <a:gd name="adj2" fmla="val 50000"/>
                </a:avLst>
              </a:prstGeom>
              <a:solidFill>
                <a:srgbClr val="008000"/>
              </a:solidFill>
              <a:effectLst>
                <a:glow rad="139700">
                  <a:schemeClr val="accent4">
                    <a:satMod val="175000"/>
                    <a:alpha val="40000"/>
                  </a:schemeClr>
                </a:glow>
                <a:outerShdw blurRad="38100" dist="25400" dir="2700000" algn="br" rotWithShape="0">
                  <a:srgbClr val="000000">
                    <a:alpha val="60000"/>
                  </a:srgbClr>
                </a:outerShdw>
              </a:effectLst>
            </p:spPr>
            <p:style>
              <a:lnRef idx="0">
                <a:schemeClr val="accent1">
                  <a:tint val="60000"/>
                  <a:hueOff val="0"/>
                  <a:satOff val="0"/>
                  <a:lumOff val="0"/>
                  <a:alphaOff val="0"/>
                </a:schemeClr>
              </a:lnRef>
              <a:fillRef idx="3">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14" name="Right Arrow 10"/>
              <p:cNvSpPr/>
              <p:nvPr/>
            </p:nvSpPr>
            <p:spPr>
              <a:xfrm>
                <a:off x="2617125" y="2127835"/>
                <a:ext cx="1232101" cy="6211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200" kern="1200" dirty="0" smtClean="0">
                    <a:solidFill>
                      <a:srgbClr val="660066"/>
                    </a:solidFill>
                  </a:rPr>
                  <a:t>Policy Analytics </a:t>
                </a:r>
                <a:r>
                  <a:rPr lang="en-US" sz="1200" kern="1200" dirty="0" err="1" smtClean="0">
                    <a:solidFill>
                      <a:srgbClr val="660066"/>
                    </a:solidFill>
                  </a:rPr>
                  <a:t>Reasoner</a:t>
                </a:r>
                <a:endParaRPr lang="en-US" sz="1200" kern="1200" dirty="0">
                  <a:solidFill>
                    <a:srgbClr val="660066"/>
                  </a:solidFill>
                </a:endParaRPr>
              </a:p>
            </p:txBody>
          </p:sp>
        </p:grpSp>
        <p:grpSp>
          <p:nvGrpSpPr>
            <p:cNvPr id="10" name="Group 9"/>
            <p:cNvGrpSpPr/>
            <p:nvPr/>
          </p:nvGrpSpPr>
          <p:grpSpPr>
            <a:xfrm>
              <a:off x="4394187" y="1650875"/>
              <a:ext cx="3556248" cy="3556248"/>
              <a:chOff x="4114799" y="660275"/>
              <a:chExt cx="3556248" cy="3556248"/>
            </a:xfrm>
          </p:grpSpPr>
          <p:sp>
            <p:nvSpPr>
              <p:cNvPr id="11" name="Oval 10"/>
              <p:cNvSpPr/>
              <p:nvPr/>
            </p:nvSpPr>
            <p:spPr>
              <a:xfrm>
                <a:off x="4114799" y="660275"/>
                <a:ext cx="3556248" cy="3556248"/>
              </a:xfrm>
              <a:prstGeom prst="ellipse">
                <a:avLst/>
              </a:prstGeom>
              <a:blipFill rotWithShape="0">
                <a:blip r:embed="rId5">
                  <a:alphaModFix amt="50000"/>
                </a:blip>
                <a:stretch>
                  <a:fillRect/>
                </a:stretch>
              </a:blip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2" name="Oval 12"/>
              <p:cNvSpPr/>
              <p:nvPr/>
            </p:nvSpPr>
            <p:spPr>
              <a:xfrm>
                <a:off x="4635599" y="1181075"/>
                <a:ext cx="2514648" cy="25146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sz="1800" kern="1200" dirty="0" smtClean="0">
                    <a:solidFill>
                      <a:srgbClr val="FF6600"/>
                    </a:solidFill>
                  </a:rPr>
                  <a:t>Accountability Assessment</a:t>
                </a:r>
                <a:endParaRPr lang="en-US" sz="1800" kern="1200" dirty="0">
                  <a:solidFill>
                    <a:srgbClr val="FF6600"/>
                  </a:solidFill>
                </a:endParaRPr>
              </a:p>
            </p:txBody>
          </p:sp>
        </p:grpSp>
      </p:grpSp>
      <p:sp>
        <p:nvSpPr>
          <p:cNvPr id="4" name="Footer Placeholder 3"/>
          <p:cNvSpPr>
            <a:spLocks noGrp="1"/>
          </p:cNvSpPr>
          <p:nvPr>
            <p:ph type="ftr" sz="quarter" idx="11"/>
          </p:nvPr>
        </p:nvSpPr>
        <p:spPr/>
        <p:txBody>
          <a:bodyPr/>
          <a:lstStyle/>
          <a:p>
            <a:pPr algn="r"/>
            <a:r>
              <a:rPr lang="en-US" dirty="0" smtClean="0"/>
              <a:t>Technical Solution</a:t>
            </a:r>
            <a:endParaRPr lang="en-US" dirty="0"/>
          </a:p>
        </p:txBody>
      </p:sp>
    </p:spTree>
    <p:extLst>
      <p:ext uri="{BB962C8B-B14F-4D97-AF65-F5344CB8AC3E}">
        <p14:creationId xmlns:p14="http://schemas.microsoft.com/office/powerpoint/2010/main" val="424477507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dirty="0" smtClean="0"/>
              <a:t>Accountable Systems Research – Formalizing system behavior to conform to policy</a:t>
            </a:r>
            <a:endParaRPr lang="en-US" sz="3200" dirty="0"/>
          </a:p>
        </p:txBody>
      </p:sp>
      <p:sp>
        <p:nvSpPr>
          <p:cNvPr id="4" name="Content Placeholder 3"/>
          <p:cNvSpPr>
            <a:spLocks noGrp="1"/>
          </p:cNvSpPr>
          <p:nvPr>
            <p:ph idx="1"/>
          </p:nvPr>
        </p:nvSpPr>
        <p:spPr/>
        <p:txBody>
          <a:bodyPr/>
          <a:lstStyle/>
          <a:p>
            <a:r>
              <a:rPr lang="en-US" dirty="0" smtClean="0"/>
              <a:t>Policy languages and </a:t>
            </a:r>
            <a:r>
              <a:rPr lang="en-US" dirty="0" err="1" smtClean="0"/>
              <a:t>reasoners</a:t>
            </a:r>
            <a:r>
              <a:rPr lang="en-US" dirty="0" smtClean="0"/>
              <a:t>: compliance check and explanation</a:t>
            </a:r>
            <a:r>
              <a:rPr lang="en-US" sz="1600" dirty="0" smtClean="0"/>
              <a:t> [KBKJBH2010]</a:t>
            </a:r>
          </a:p>
          <a:p>
            <a:r>
              <a:rPr lang="en-US" dirty="0" smtClean="0"/>
              <a:t>Inferring purposes and other properties through statistical methods</a:t>
            </a:r>
            <a:r>
              <a:rPr lang="en-US" sz="1600" dirty="0" smtClean="0"/>
              <a:t> [TschantzDattaWing2013]</a:t>
            </a:r>
          </a:p>
          <a:p>
            <a:r>
              <a:rPr lang="en-US" dirty="0" smtClean="0"/>
              <a:t>Formal definition of accountable systems to assess reliability of systems</a:t>
            </a:r>
            <a:r>
              <a:rPr lang="en-US" sz="1600" dirty="0" smtClean="0"/>
              <a:t> [FeigenbaumJaggardWright2011]</a:t>
            </a:r>
          </a:p>
          <a:p>
            <a:r>
              <a:rPr lang="en-US" dirty="0" smtClean="0"/>
              <a:t>Operating System and Hardware-level architectures to ground enforcement and accountability in silicon </a:t>
            </a:r>
            <a:r>
              <a:rPr lang="en-US" sz="1600" dirty="0" smtClean="0"/>
              <a:t>[YXZK2009]</a:t>
            </a:r>
            <a:endParaRPr lang="en-US" sz="1600" dirty="0"/>
          </a:p>
        </p:txBody>
      </p:sp>
      <p:sp>
        <p:nvSpPr>
          <p:cNvPr id="2" name="Slide Number Placeholder 1"/>
          <p:cNvSpPr>
            <a:spLocks noGrp="1"/>
          </p:cNvSpPr>
          <p:nvPr>
            <p:ph type="sldNum" sz="quarter" idx="12"/>
          </p:nvPr>
        </p:nvSpPr>
        <p:spPr/>
        <p:txBody>
          <a:bodyPr/>
          <a:lstStyle/>
          <a:p>
            <a:fld id="{0CFEC368-1D7A-4F81-ABF6-AE0E36BAF64C}" type="slidenum">
              <a:rPr lang="en-US" smtClean="0"/>
              <a:pPr/>
              <a:t>13</a:t>
            </a:fld>
            <a:endParaRPr lang="en-US" dirty="0"/>
          </a:p>
        </p:txBody>
      </p:sp>
    </p:spTree>
    <p:extLst>
      <p:ext uri="{BB962C8B-B14F-4D97-AF65-F5344CB8AC3E}">
        <p14:creationId xmlns:p14="http://schemas.microsoft.com/office/powerpoint/2010/main" val="410169383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A Goal by Analogy: Financial Accounting</a:t>
            </a: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14</a:t>
            </a:fld>
            <a:endParaRPr lang="en-US"/>
          </a:p>
        </p:txBody>
      </p:sp>
      <p:sp>
        <p:nvSpPr>
          <p:cNvPr id="6" name="Multidocument 5"/>
          <p:cNvSpPr/>
          <p:nvPr/>
        </p:nvSpPr>
        <p:spPr>
          <a:xfrm>
            <a:off x="1219200" y="2743200"/>
            <a:ext cx="1088375" cy="3098959"/>
          </a:xfrm>
          <a:prstGeom prst="flowChartMultidocument">
            <a:avLst/>
          </a:prstGeom>
          <a:solidFill>
            <a:srgbClr val="FF0000">
              <a:alpha val="50000"/>
            </a:srgb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a:t>
            </a:r>
          </a:p>
          <a:p>
            <a:r>
              <a:rPr lang="en-US" dirty="0" smtClean="0"/>
              <a:t>.</a:t>
            </a:r>
          </a:p>
          <a:p>
            <a:r>
              <a:rPr lang="en-US" dirty="0" smtClean="0"/>
              <a:t>.</a:t>
            </a:r>
          </a:p>
          <a:p>
            <a:r>
              <a:rPr lang="en-US" dirty="0" smtClean="0"/>
              <a:t>.</a:t>
            </a:r>
          </a:p>
          <a:p>
            <a:r>
              <a:rPr lang="en-US" dirty="0" smtClean="0"/>
              <a:t>.</a:t>
            </a:r>
          </a:p>
          <a:p>
            <a:endParaRPr lang="en-US" dirty="0"/>
          </a:p>
        </p:txBody>
      </p:sp>
      <p:sp>
        <p:nvSpPr>
          <p:cNvPr id="8" name="TextBox 7"/>
          <p:cNvSpPr txBox="1"/>
          <p:nvPr/>
        </p:nvSpPr>
        <p:spPr>
          <a:xfrm>
            <a:off x="685800" y="1752600"/>
            <a:ext cx="2326278" cy="830997"/>
          </a:xfrm>
          <a:prstGeom prst="rect">
            <a:avLst/>
          </a:prstGeom>
          <a:noFill/>
        </p:spPr>
        <p:txBody>
          <a:bodyPr wrap="none" rtlCol="0">
            <a:spAutoFit/>
          </a:bodyPr>
          <a:lstStyle/>
          <a:p>
            <a:pPr algn="ctr"/>
            <a:r>
              <a:rPr lang="en-US" dirty="0" smtClean="0"/>
              <a:t>General Ledger</a:t>
            </a:r>
          </a:p>
          <a:p>
            <a:r>
              <a:rPr lang="en-US" dirty="0" smtClean="0"/>
              <a:t>Transactions</a:t>
            </a:r>
            <a:endParaRPr lang="en-US" dirty="0"/>
          </a:p>
        </p:txBody>
      </p:sp>
      <p:sp>
        <p:nvSpPr>
          <p:cNvPr id="10" name="Document 9"/>
          <p:cNvSpPr/>
          <p:nvPr/>
        </p:nvSpPr>
        <p:spPr>
          <a:xfrm>
            <a:off x="4572000" y="2743200"/>
            <a:ext cx="1905000" cy="3200400"/>
          </a:xfrm>
          <a:prstGeom prst="flowChartDocument">
            <a:avLst/>
          </a:prstGeom>
          <a:solidFill>
            <a:srgbClr val="008000">
              <a:alpha val="50000"/>
            </a:srgbClr>
          </a:solidFill>
          <a:ln/>
        </p:spPr>
        <p:style>
          <a:lnRef idx="1">
            <a:schemeClr val="accent1"/>
          </a:lnRef>
          <a:fillRef idx="3">
            <a:schemeClr val="accent1"/>
          </a:fillRef>
          <a:effectRef idx="2">
            <a:schemeClr val="accent1"/>
          </a:effectRef>
          <a:fontRef idx="minor">
            <a:schemeClr val="lt1"/>
          </a:fontRef>
        </p:style>
        <p:txBody>
          <a:bodyPr/>
          <a:lstStyle/>
          <a:p>
            <a:r>
              <a:rPr lang="en-US" sz="2000" dirty="0" smtClean="0"/>
              <a:t>Assets</a:t>
            </a:r>
          </a:p>
          <a:p>
            <a:r>
              <a:rPr lang="en-US" sz="2000" dirty="0" smtClean="0"/>
              <a:t>…</a:t>
            </a:r>
          </a:p>
          <a:p>
            <a:r>
              <a:rPr lang="en-US" sz="2000" dirty="0" smtClean="0"/>
              <a:t>…</a:t>
            </a:r>
            <a:endParaRPr lang="en-US" sz="2000" dirty="0"/>
          </a:p>
          <a:p>
            <a:r>
              <a:rPr lang="en-US" sz="2000" dirty="0" smtClean="0"/>
              <a:t>Liabilities</a:t>
            </a:r>
          </a:p>
          <a:p>
            <a:r>
              <a:rPr lang="en-US" sz="2000" dirty="0" smtClean="0"/>
              <a:t>…</a:t>
            </a:r>
          </a:p>
          <a:p>
            <a:r>
              <a:rPr lang="en-US" sz="2000" dirty="0" smtClean="0"/>
              <a:t>…</a:t>
            </a:r>
          </a:p>
          <a:p>
            <a:r>
              <a:rPr lang="en-US" sz="2000" dirty="0" smtClean="0"/>
              <a:t>Net Assets</a:t>
            </a:r>
            <a:endParaRPr lang="en-US" sz="2000" dirty="0"/>
          </a:p>
          <a:p>
            <a:r>
              <a:rPr lang="en-US" sz="2000" dirty="0" smtClean="0"/>
              <a:t>Owners Equity</a:t>
            </a:r>
            <a:endParaRPr lang="en-US" sz="2000" dirty="0"/>
          </a:p>
        </p:txBody>
      </p:sp>
      <p:sp>
        <p:nvSpPr>
          <p:cNvPr id="11" name="TextBox 10"/>
          <p:cNvSpPr txBox="1"/>
          <p:nvPr/>
        </p:nvSpPr>
        <p:spPr>
          <a:xfrm>
            <a:off x="4572000" y="1828800"/>
            <a:ext cx="2186716" cy="830997"/>
          </a:xfrm>
          <a:prstGeom prst="rect">
            <a:avLst/>
          </a:prstGeom>
          <a:noFill/>
        </p:spPr>
        <p:txBody>
          <a:bodyPr wrap="none" rtlCol="0">
            <a:spAutoFit/>
          </a:bodyPr>
          <a:lstStyle/>
          <a:p>
            <a:pPr algn="ctr"/>
            <a:r>
              <a:rPr lang="en-US" dirty="0" smtClean="0"/>
              <a:t>Financial </a:t>
            </a:r>
          </a:p>
          <a:p>
            <a:r>
              <a:rPr lang="en-US" dirty="0" smtClean="0"/>
              <a:t>Balance Sheet</a:t>
            </a:r>
            <a:endParaRPr lang="en-US" dirty="0"/>
          </a:p>
        </p:txBody>
      </p:sp>
      <p:sp>
        <p:nvSpPr>
          <p:cNvPr id="12" name="Right Arrow 11"/>
          <p:cNvSpPr/>
          <p:nvPr/>
        </p:nvSpPr>
        <p:spPr>
          <a:xfrm>
            <a:off x="2667000" y="3581400"/>
            <a:ext cx="1676399"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r>
              <a:rPr lang="en-US" sz="1200" dirty="0" smtClean="0"/>
              <a:t>Accounting rules</a:t>
            </a:r>
            <a:endParaRPr lang="en-US" sz="1200" dirty="0"/>
          </a:p>
        </p:txBody>
      </p:sp>
      <p:sp>
        <p:nvSpPr>
          <p:cNvPr id="13" name="Right Arrow 12"/>
          <p:cNvSpPr/>
          <p:nvPr/>
        </p:nvSpPr>
        <p:spPr>
          <a:xfrm>
            <a:off x="6934200" y="3581400"/>
            <a:ext cx="822960" cy="76200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TextBox 13"/>
          <p:cNvSpPr txBox="1"/>
          <p:nvPr/>
        </p:nvSpPr>
        <p:spPr>
          <a:xfrm>
            <a:off x="8001000" y="3505200"/>
            <a:ext cx="1022936" cy="830997"/>
          </a:xfrm>
          <a:prstGeom prst="rect">
            <a:avLst/>
          </a:prstGeom>
          <a:noFill/>
        </p:spPr>
        <p:txBody>
          <a:bodyPr wrap="none" rtlCol="0">
            <a:spAutoFit/>
          </a:bodyPr>
          <a:lstStyle/>
          <a:p>
            <a:r>
              <a:rPr lang="en-US" dirty="0" smtClean="0">
                <a:solidFill>
                  <a:srgbClr val="3366FF"/>
                </a:solidFill>
              </a:rPr>
              <a:t>Public </a:t>
            </a:r>
          </a:p>
          <a:p>
            <a:r>
              <a:rPr lang="en-US" dirty="0" smtClean="0">
                <a:solidFill>
                  <a:srgbClr val="3366FF"/>
                </a:solidFill>
              </a:rPr>
              <a:t>Trust</a:t>
            </a:r>
            <a:endParaRPr lang="en-US" dirty="0">
              <a:solidFill>
                <a:srgbClr val="3366FF"/>
              </a:solidFill>
            </a:endParaRPr>
          </a:p>
        </p:txBody>
      </p:sp>
    </p:spTree>
    <p:extLst>
      <p:ext uri="{BB962C8B-B14F-4D97-AF65-F5344CB8AC3E}">
        <p14:creationId xmlns:p14="http://schemas.microsoft.com/office/powerpoint/2010/main" val="37202452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Personal Information Accountability</a:t>
            </a: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15</a:t>
            </a:fld>
            <a:endParaRPr lang="en-US"/>
          </a:p>
        </p:txBody>
      </p:sp>
      <p:sp>
        <p:nvSpPr>
          <p:cNvPr id="6" name="Multidocument 5"/>
          <p:cNvSpPr/>
          <p:nvPr/>
        </p:nvSpPr>
        <p:spPr>
          <a:xfrm>
            <a:off x="1219200" y="2743200"/>
            <a:ext cx="1088375" cy="3098959"/>
          </a:xfrm>
          <a:prstGeom prst="flowChartMultidocument">
            <a:avLst/>
          </a:prstGeom>
          <a:solidFill>
            <a:srgbClr val="FF0000">
              <a:alpha val="50000"/>
            </a:srgbClr>
          </a:solidFill>
          <a:ln/>
        </p:spPr>
        <p:style>
          <a:lnRef idx="1">
            <a:schemeClr val="accent1"/>
          </a:lnRef>
          <a:fillRef idx="3">
            <a:schemeClr val="accent1"/>
          </a:fillRef>
          <a:effectRef idx="2">
            <a:schemeClr val="accent1"/>
          </a:effectRef>
          <a:fontRef idx="minor">
            <a:schemeClr val="lt1"/>
          </a:fontRef>
        </p:style>
        <p:txBody>
          <a:bodyPr/>
          <a:lstStyle/>
          <a:p>
            <a:r>
              <a:rPr lang="en-US" dirty="0" smtClean="0"/>
              <a:t>.</a:t>
            </a:r>
          </a:p>
          <a:p>
            <a:r>
              <a:rPr lang="en-US" dirty="0" smtClean="0"/>
              <a:t>.</a:t>
            </a:r>
          </a:p>
          <a:p>
            <a:r>
              <a:rPr lang="en-US" dirty="0" smtClean="0"/>
              <a:t>.</a:t>
            </a:r>
          </a:p>
          <a:p>
            <a:r>
              <a:rPr lang="en-US" dirty="0" smtClean="0"/>
              <a:t>.</a:t>
            </a:r>
          </a:p>
          <a:p>
            <a:r>
              <a:rPr lang="en-US" dirty="0" smtClean="0"/>
              <a:t>.</a:t>
            </a:r>
          </a:p>
          <a:p>
            <a:endParaRPr lang="en-US" dirty="0"/>
          </a:p>
        </p:txBody>
      </p:sp>
      <p:sp>
        <p:nvSpPr>
          <p:cNvPr id="8" name="TextBox 7"/>
          <p:cNvSpPr txBox="1"/>
          <p:nvPr/>
        </p:nvSpPr>
        <p:spPr>
          <a:xfrm>
            <a:off x="336672" y="1752600"/>
            <a:ext cx="3024536" cy="830997"/>
          </a:xfrm>
          <a:prstGeom prst="rect">
            <a:avLst/>
          </a:prstGeom>
          <a:noFill/>
        </p:spPr>
        <p:txBody>
          <a:bodyPr wrap="none" rtlCol="0">
            <a:spAutoFit/>
          </a:bodyPr>
          <a:lstStyle/>
          <a:p>
            <a:pPr algn="ctr"/>
            <a:r>
              <a:rPr lang="en-US" dirty="0" smtClean="0"/>
              <a:t>Personal Information</a:t>
            </a:r>
          </a:p>
          <a:p>
            <a:r>
              <a:rPr lang="en-US" dirty="0" smtClean="0"/>
              <a:t>Transactions</a:t>
            </a:r>
            <a:endParaRPr lang="en-US" dirty="0"/>
          </a:p>
        </p:txBody>
      </p:sp>
      <p:sp>
        <p:nvSpPr>
          <p:cNvPr id="10" name="Document 9"/>
          <p:cNvSpPr/>
          <p:nvPr/>
        </p:nvSpPr>
        <p:spPr>
          <a:xfrm>
            <a:off x="4572000" y="2743200"/>
            <a:ext cx="2133600" cy="3505200"/>
          </a:xfrm>
          <a:prstGeom prst="flowChartDocument">
            <a:avLst/>
          </a:prstGeom>
          <a:solidFill>
            <a:srgbClr val="008000">
              <a:alpha val="50000"/>
            </a:srgbClr>
          </a:solidFill>
          <a:ln/>
        </p:spPr>
        <p:style>
          <a:lnRef idx="1">
            <a:schemeClr val="accent1"/>
          </a:lnRef>
          <a:fillRef idx="3">
            <a:schemeClr val="accent1"/>
          </a:fillRef>
          <a:effectRef idx="2">
            <a:schemeClr val="accent1"/>
          </a:effectRef>
          <a:fontRef idx="minor">
            <a:schemeClr val="lt1"/>
          </a:fontRef>
        </p:style>
        <p:txBody>
          <a:bodyPr/>
          <a:lstStyle/>
          <a:p>
            <a:r>
              <a:rPr lang="en-US" sz="1800" dirty="0" smtClean="0"/>
              <a:t>Compliance</a:t>
            </a:r>
          </a:p>
          <a:p>
            <a:pPr marL="342900" indent="-342900">
              <a:buFont typeface="Arial"/>
              <a:buChar char="•"/>
              <a:tabLst>
                <a:tab pos="1376363" algn="ctr"/>
              </a:tabLst>
            </a:pPr>
            <a:r>
              <a:rPr lang="en-US" sz="1200" dirty="0" smtClean="0"/>
              <a:t>FCRA	#</a:t>
            </a:r>
          </a:p>
          <a:p>
            <a:pPr marL="342900" indent="-342900">
              <a:buFont typeface="Arial"/>
              <a:buChar char="•"/>
              <a:tabLst>
                <a:tab pos="1376363" algn="ctr"/>
              </a:tabLst>
            </a:pPr>
            <a:r>
              <a:rPr lang="en-US" sz="1200" dirty="0" smtClean="0"/>
              <a:t>DAA	#</a:t>
            </a:r>
          </a:p>
          <a:p>
            <a:pPr marL="342900" indent="-342900">
              <a:buFont typeface="Arial"/>
              <a:buChar char="•"/>
              <a:tabLst>
                <a:tab pos="1376363" algn="ctr"/>
              </a:tabLst>
            </a:pPr>
            <a:r>
              <a:rPr lang="en-US" sz="1200" dirty="0" smtClean="0"/>
              <a:t>FISA	#</a:t>
            </a:r>
          </a:p>
          <a:p>
            <a:pPr marL="342900" indent="-342900">
              <a:buFont typeface="Arial"/>
              <a:buChar char="•"/>
              <a:tabLst>
                <a:tab pos="1376363" algn="ctr"/>
              </a:tabLst>
            </a:pPr>
            <a:r>
              <a:rPr lang="en-US" sz="1200" dirty="0" smtClean="0"/>
              <a:t>ECPA	#</a:t>
            </a:r>
            <a:endParaRPr lang="en-US" sz="1200" dirty="0"/>
          </a:p>
          <a:p>
            <a:r>
              <a:rPr lang="en-US" sz="1800" dirty="0" smtClean="0"/>
              <a:t>Non-compliance</a:t>
            </a:r>
          </a:p>
          <a:p>
            <a:pPr marL="342900" indent="-342900">
              <a:buFont typeface="Arial"/>
              <a:buChar char="•"/>
              <a:tabLst>
                <a:tab pos="1376363" algn="ctr"/>
              </a:tabLst>
            </a:pPr>
            <a:r>
              <a:rPr lang="en-US" sz="1200" dirty="0"/>
              <a:t>FCRA	#</a:t>
            </a:r>
          </a:p>
          <a:p>
            <a:pPr marL="342900" indent="-342900">
              <a:buFont typeface="Arial"/>
              <a:buChar char="•"/>
              <a:tabLst>
                <a:tab pos="1376363" algn="ctr"/>
              </a:tabLst>
            </a:pPr>
            <a:r>
              <a:rPr lang="en-US" sz="1200" dirty="0"/>
              <a:t>DAA	#</a:t>
            </a:r>
          </a:p>
          <a:p>
            <a:pPr marL="342900" indent="-342900">
              <a:buFont typeface="Arial"/>
              <a:buChar char="•"/>
              <a:tabLst>
                <a:tab pos="1376363" algn="ctr"/>
              </a:tabLst>
            </a:pPr>
            <a:r>
              <a:rPr lang="en-US" sz="1200" dirty="0"/>
              <a:t>FISA	#</a:t>
            </a:r>
          </a:p>
          <a:p>
            <a:pPr marL="342900" indent="-342900">
              <a:buFont typeface="Arial"/>
              <a:buChar char="•"/>
              <a:tabLst>
                <a:tab pos="1376363" algn="ctr"/>
              </a:tabLst>
            </a:pPr>
            <a:r>
              <a:rPr lang="en-US" sz="1200" dirty="0"/>
              <a:t>ECPA	#</a:t>
            </a:r>
          </a:p>
          <a:p>
            <a:r>
              <a:rPr lang="en-US" sz="1800" dirty="0" smtClean="0"/>
              <a:t>Total Transactions</a:t>
            </a:r>
          </a:p>
          <a:p>
            <a:r>
              <a:rPr lang="en-US" sz="1800" dirty="0" smtClean="0"/>
              <a:t>Net Accountability</a:t>
            </a:r>
          </a:p>
          <a:p>
            <a:endParaRPr lang="en-US" dirty="0"/>
          </a:p>
        </p:txBody>
      </p:sp>
      <p:sp>
        <p:nvSpPr>
          <p:cNvPr id="11" name="TextBox 10"/>
          <p:cNvSpPr txBox="1"/>
          <p:nvPr/>
        </p:nvSpPr>
        <p:spPr>
          <a:xfrm>
            <a:off x="4153091" y="1828800"/>
            <a:ext cx="3024536" cy="830997"/>
          </a:xfrm>
          <a:prstGeom prst="rect">
            <a:avLst/>
          </a:prstGeom>
          <a:noFill/>
        </p:spPr>
        <p:txBody>
          <a:bodyPr wrap="none" rtlCol="0">
            <a:spAutoFit/>
          </a:bodyPr>
          <a:lstStyle/>
          <a:p>
            <a:pPr algn="ctr"/>
            <a:r>
              <a:rPr lang="en-US" dirty="0" smtClean="0"/>
              <a:t>Personal Information</a:t>
            </a:r>
          </a:p>
          <a:p>
            <a:r>
              <a:rPr lang="en-US" dirty="0" smtClean="0"/>
              <a:t>Balance Sheet</a:t>
            </a:r>
            <a:endParaRPr lang="en-US" dirty="0"/>
          </a:p>
        </p:txBody>
      </p:sp>
      <p:sp>
        <p:nvSpPr>
          <p:cNvPr id="12" name="Right Arrow 11"/>
          <p:cNvSpPr/>
          <p:nvPr/>
        </p:nvSpPr>
        <p:spPr>
          <a:xfrm>
            <a:off x="2590800" y="3581400"/>
            <a:ext cx="1752599" cy="82296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r>
              <a:rPr lang="en-US" sz="1200" dirty="0" smtClean="0"/>
              <a:t>Accountable Systems Reasoning</a:t>
            </a:r>
            <a:endParaRPr lang="en-US" sz="1200" dirty="0"/>
          </a:p>
        </p:txBody>
      </p:sp>
      <p:sp>
        <p:nvSpPr>
          <p:cNvPr id="13" name="Right Arrow 12"/>
          <p:cNvSpPr/>
          <p:nvPr/>
        </p:nvSpPr>
        <p:spPr>
          <a:xfrm>
            <a:off x="6934200" y="3581400"/>
            <a:ext cx="822960" cy="76200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TextBox 13"/>
          <p:cNvSpPr txBox="1"/>
          <p:nvPr/>
        </p:nvSpPr>
        <p:spPr>
          <a:xfrm>
            <a:off x="8001000" y="3505200"/>
            <a:ext cx="1022936" cy="830997"/>
          </a:xfrm>
          <a:prstGeom prst="rect">
            <a:avLst/>
          </a:prstGeom>
          <a:noFill/>
        </p:spPr>
        <p:txBody>
          <a:bodyPr wrap="none" rtlCol="0">
            <a:spAutoFit/>
          </a:bodyPr>
          <a:lstStyle/>
          <a:p>
            <a:r>
              <a:rPr lang="en-US" dirty="0" smtClean="0">
                <a:solidFill>
                  <a:srgbClr val="3366FF"/>
                </a:solidFill>
              </a:rPr>
              <a:t>Public </a:t>
            </a:r>
          </a:p>
          <a:p>
            <a:r>
              <a:rPr lang="en-US" dirty="0" smtClean="0">
                <a:solidFill>
                  <a:srgbClr val="3366FF"/>
                </a:solidFill>
              </a:rPr>
              <a:t>Trust</a:t>
            </a:r>
            <a:endParaRPr lang="en-US" dirty="0">
              <a:solidFill>
                <a:srgbClr val="3366FF"/>
              </a:solidFill>
            </a:endParaRPr>
          </a:p>
        </p:txBody>
      </p:sp>
    </p:spTree>
    <p:extLst>
      <p:ext uri="{BB962C8B-B14F-4D97-AF65-F5344CB8AC3E}">
        <p14:creationId xmlns:p14="http://schemas.microsoft.com/office/powerpoint/2010/main" val="236284924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96962"/>
          </a:xfrm>
        </p:spPr>
        <p:txBody>
          <a:bodyPr>
            <a:normAutofit/>
          </a:bodyPr>
          <a:lstStyle/>
          <a:p>
            <a:pPr algn="ctr"/>
            <a:r>
              <a:rPr lang="en-US" sz="3200" dirty="0"/>
              <a:t>T</a:t>
            </a:r>
            <a:r>
              <a:rPr lang="en-US" sz="3200" dirty="0" smtClean="0"/>
              <a:t>he world with </a:t>
            </a:r>
            <a:r>
              <a:rPr lang="en-US" sz="3200" dirty="0" smtClean="0"/>
              <a:t>Accountable Systems</a:t>
            </a:r>
            <a:endParaRPr lang="en-US" sz="32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46433014"/>
              </p:ext>
            </p:extLst>
          </p:nvPr>
        </p:nvGraphicFramePr>
        <p:xfrm>
          <a:off x="457200" y="1275961"/>
          <a:ext cx="8229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0CFEC368-1D7A-4F81-ABF6-AE0E36BAF64C}" type="slidenum">
              <a:rPr lang="en-US" smtClean="0"/>
              <a:pPr/>
              <a:t>16</a:t>
            </a:fld>
            <a:endParaRPr lang="en-US"/>
          </a:p>
        </p:txBody>
      </p:sp>
    </p:spTree>
    <p:extLst>
      <p:ext uri="{BB962C8B-B14F-4D97-AF65-F5344CB8AC3E}">
        <p14:creationId xmlns:p14="http://schemas.microsoft.com/office/powerpoint/2010/main" val="1237318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half" idx="1"/>
          </p:nvPr>
        </p:nvSpPr>
        <p:spPr>
          <a:xfrm>
            <a:off x="457200" y="1295400"/>
            <a:ext cx="8077200" cy="4876800"/>
          </a:xfrm>
        </p:spPr>
        <p:txBody>
          <a:bodyPr>
            <a:normAutofit fontScale="85000" lnSpcReduction="20000"/>
          </a:bodyPr>
          <a:lstStyle/>
          <a:p>
            <a:r>
              <a:rPr lang="en-US" sz="1600" b="0" dirty="0" smtClean="0">
                <a:ea typeface="ＭＳ Ｐゴシック" charset="0"/>
                <a:cs typeface="ＭＳ Ｐゴシック" charset="0"/>
              </a:rPr>
              <a:t>Weitzner</a:t>
            </a:r>
            <a:r>
              <a:rPr lang="en-US" sz="1600" b="0" dirty="0">
                <a:ea typeface="ＭＳ Ｐゴシック" charset="0"/>
                <a:cs typeface="ＭＳ Ｐゴシック" charset="0"/>
              </a:rPr>
              <a:t>, Abelson, Berners-Lee, </a:t>
            </a:r>
            <a:r>
              <a:rPr lang="en-US" sz="1600" b="0" dirty="0" err="1">
                <a:ea typeface="ＭＳ Ｐゴシック" charset="0"/>
                <a:cs typeface="ＭＳ Ｐゴシック" charset="0"/>
              </a:rPr>
              <a:t>Feigenbaum</a:t>
            </a:r>
            <a:r>
              <a:rPr lang="en-US" sz="1600" b="0" dirty="0">
                <a:ea typeface="ＭＳ Ｐゴシック" charset="0"/>
                <a:cs typeface="ＭＳ Ｐゴシック" charset="0"/>
              </a:rPr>
              <a:t>, </a:t>
            </a:r>
            <a:r>
              <a:rPr lang="en-US" sz="1600" b="0" dirty="0" err="1">
                <a:ea typeface="ＭＳ Ｐゴシック" charset="0"/>
                <a:cs typeface="ＭＳ Ｐゴシック" charset="0"/>
              </a:rPr>
              <a:t>Hendler</a:t>
            </a:r>
            <a:r>
              <a:rPr lang="en-US" sz="1600" b="0" dirty="0">
                <a:ea typeface="ＭＳ Ｐゴシック" charset="0"/>
                <a:cs typeface="ＭＳ Ｐゴシック" charset="0"/>
              </a:rPr>
              <a:t>, </a:t>
            </a:r>
            <a:r>
              <a:rPr lang="en-US" sz="1600" b="0" dirty="0" err="1" smtClean="0">
                <a:ea typeface="ＭＳ Ｐゴシック" charset="0"/>
                <a:cs typeface="ＭＳ Ｐゴシック" charset="0"/>
              </a:rPr>
              <a:t>Sussman</a:t>
            </a:r>
            <a:r>
              <a:rPr lang="en-US" sz="1600" b="0" dirty="0">
                <a:ea typeface="ＭＳ Ｐゴシック" charset="0"/>
                <a:cs typeface="ＭＳ Ｐゴシック" charset="0"/>
              </a:rPr>
              <a:t>, </a:t>
            </a:r>
            <a:br>
              <a:rPr lang="en-US" sz="1600" b="0" dirty="0">
                <a:ea typeface="ＭＳ Ｐゴシック" charset="0"/>
                <a:cs typeface="ＭＳ Ｐゴシック" charset="0"/>
              </a:rPr>
            </a:br>
            <a:r>
              <a:rPr lang="en-US" sz="1600" b="0" dirty="0">
                <a:ea typeface="ＭＳ Ｐゴシック" charset="0"/>
                <a:cs typeface="ＭＳ Ｐゴシック" charset="0"/>
                <a:hlinkClick r:id="rId2"/>
              </a:rPr>
              <a:t>Information Accountability</a:t>
            </a:r>
            <a:r>
              <a:rPr lang="en-US" sz="1600" b="0" dirty="0">
                <a:ea typeface="ＭＳ Ｐゴシック" charset="0"/>
                <a:cs typeface="ＭＳ Ｐゴシック" charset="0"/>
              </a:rPr>
              <a:t>, </a:t>
            </a:r>
            <a:r>
              <a:rPr lang="en-US" sz="1600" b="0" i="1" dirty="0">
                <a:ea typeface="ＭＳ Ｐゴシック" charset="0"/>
                <a:cs typeface="ＭＳ Ｐゴシック" charset="0"/>
              </a:rPr>
              <a:t>Communications of the ACM, Jun. 2008, 82-87</a:t>
            </a:r>
            <a:r>
              <a:rPr lang="en-US" sz="1600" b="0" i="1" dirty="0" smtClean="0">
                <a:ea typeface="ＭＳ Ｐゴシック" charset="0"/>
                <a:cs typeface="ＭＳ Ｐゴシック" charset="0"/>
              </a:rPr>
              <a:t>.</a:t>
            </a:r>
            <a:endParaRPr lang="en-US" sz="1600" b="0" i="1" dirty="0">
              <a:ea typeface="ＭＳ Ｐゴシック" charset="0"/>
              <a:cs typeface="ＭＳ Ｐゴシック" charset="0"/>
            </a:endParaRPr>
          </a:p>
          <a:p>
            <a:r>
              <a:rPr lang="en-US" sz="1600" dirty="0" smtClean="0">
                <a:ea typeface="ＭＳ Ｐゴシック" charset="0"/>
                <a:cs typeface="ＭＳ Ｐゴシック" charset="0"/>
              </a:rPr>
              <a:t>Weitzner, </a:t>
            </a:r>
            <a:r>
              <a:rPr lang="en-US" sz="1600" dirty="0" smtClean="0">
                <a:ea typeface="ＭＳ Ｐゴシック" charset="0"/>
                <a:cs typeface="ＭＳ Ｐゴシック" charset="0"/>
                <a:hlinkClick r:id="rId3"/>
              </a:rPr>
              <a:t>Needles in Haystacks: Creating Information Balance Sheets for Personal Data</a:t>
            </a:r>
            <a:r>
              <a:rPr lang="en-US" sz="1600" dirty="0">
                <a:ea typeface="ＭＳ Ｐゴシック" charset="0"/>
                <a:cs typeface="ＭＳ Ｐゴシック" charset="0"/>
              </a:rPr>
              <a:t>, </a:t>
            </a:r>
            <a:r>
              <a:rPr lang="en-US" sz="1600" dirty="0" smtClean="0">
                <a:ea typeface="ＭＳ Ｐゴシック" charset="0"/>
                <a:cs typeface="ＭＳ Ｐゴシック" charset="0"/>
              </a:rPr>
              <a:t>Remarks before </a:t>
            </a:r>
            <a:r>
              <a:rPr lang="en-US" sz="1600" dirty="0">
                <a:ea typeface="ＭＳ Ｐゴシック" charset="0"/>
                <a:cs typeface="ＭＳ Ｐゴシック" charset="0"/>
              </a:rPr>
              <a:t>the United States Privacy and Civil Liberties Oversight </a:t>
            </a:r>
            <a:r>
              <a:rPr lang="en-US" sz="1600" dirty="0" smtClean="0">
                <a:ea typeface="ＭＳ Ｐゴシック" charset="0"/>
                <a:cs typeface="ＭＳ Ｐゴシック" charset="0"/>
              </a:rPr>
              <a:t>Board Workshop </a:t>
            </a:r>
            <a:r>
              <a:rPr lang="en-US" sz="1600" dirty="0">
                <a:ea typeface="ＭＳ Ｐゴシック" charset="0"/>
                <a:cs typeface="ＭＳ Ｐゴシック" charset="0"/>
              </a:rPr>
              <a:t>Regarding Surveillance Programs Operated Pursuant to Section 215 of the USA PATRIOT Act and Section 702 of Foreign Intelligence Surveillance </a:t>
            </a:r>
            <a:r>
              <a:rPr lang="en-US" sz="1600" dirty="0" smtClean="0">
                <a:ea typeface="ＭＳ Ｐゴシック" charset="0"/>
                <a:cs typeface="ＭＳ Ｐゴシック" charset="0"/>
              </a:rPr>
              <a:t>Act, July </a:t>
            </a:r>
            <a:r>
              <a:rPr lang="en-US" sz="1600" dirty="0">
                <a:ea typeface="ＭＳ Ｐゴシック" charset="0"/>
                <a:cs typeface="ＭＳ Ｐゴシック" charset="0"/>
              </a:rPr>
              <a:t>9, </a:t>
            </a:r>
            <a:r>
              <a:rPr lang="en-US" sz="1600" dirty="0" smtClean="0">
                <a:ea typeface="ＭＳ Ｐゴシック" charset="0"/>
                <a:cs typeface="ＭＳ Ｐゴシック" charset="0"/>
              </a:rPr>
              <a:t>2013</a:t>
            </a:r>
            <a:endParaRPr lang="en-US" sz="1600" b="0" dirty="0" smtClean="0">
              <a:ea typeface="ＭＳ Ｐゴシック" charset="0"/>
              <a:cs typeface="ＭＳ Ｐゴシック" charset="0"/>
            </a:endParaRPr>
          </a:p>
          <a:p>
            <a:r>
              <a:rPr lang="en-US" sz="1600" b="0" dirty="0" smtClean="0">
                <a:ea typeface="ＭＳ Ｐゴシック" charset="0"/>
                <a:cs typeface="ＭＳ Ｐゴシック" charset="0"/>
              </a:rPr>
              <a:t>C</a:t>
            </a:r>
            <a:r>
              <a:rPr lang="en-US" sz="1600" b="0" dirty="0">
                <a:ea typeface="ＭＳ Ｐゴシック" charset="0"/>
                <a:cs typeface="ＭＳ Ｐゴシック" charset="0"/>
              </a:rPr>
              <a:t>. Hanson, L. </a:t>
            </a:r>
            <a:r>
              <a:rPr lang="en-US" sz="1600" b="0" dirty="0" err="1">
                <a:ea typeface="ＭＳ Ｐゴシック" charset="0"/>
                <a:cs typeface="ＭＳ Ｐゴシック" charset="0"/>
              </a:rPr>
              <a:t>Kagal</a:t>
            </a:r>
            <a:r>
              <a:rPr lang="en-US" sz="1600" b="0" dirty="0">
                <a:ea typeface="ＭＳ Ｐゴシック" charset="0"/>
                <a:cs typeface="ＭＳ Ｐゴシック" charset="0"/>
              </a:rPr>
              <a:t>, D. </a:t>
            </a:r>
            <a:r>
              <a:rPr lang="en-US" sz="1600" b="0" dirty="0" smtClean="0">
                <a:ea typeface="ＭＳ Ｐゴシック" charset="0"/>
                <a:cs typeface="ＭＳ Ｐゴシック" charset="0"/>
              </a:rPr>
              <a:t>Weitzner, </a:t>
            </a:r>
            <a:r>
              <a:rPr lang="ja-JP" altLang="en-US" sz="1600" dirty="0" smtClean="0">
                <a:ea typeface="ＭＳ Ｐゴシック" charset="0"/>
                <a:cs typeface="ＭＳ Ｐゴシック" charset="0"/>
                <a:hlinkClick r:id="rId4"/>
              </a:rPr>
              <a:t>“</a:t>
            </a:r>
            <a:r>
              <a:rPr lang="en-US" sz="1600" dirty="0">
                <a:ea typeface="ＭＳ Ｐゴシック" charset="0"/>
                <a:cs typeface="ＭＳ Ｐゴシック" charset="0"/>
                <a:hlinkClick r:id="rId4"/>
              </a:rPr>
              <a:t>Integrated Policy Explanations via Dependency Tracking</a:t>
            </a:r>
            <a:r>
              <a:rPr lang="ja-JP" altLang="en-US" sz="1600" dirty="0">
                <a:ea typeface="ＭＳ Ｐゴシック" charset="0"/>
                <a:cs typeface="ＭＳ Ｐゴシック" charset="0"/>
              </a:rPr>
              <a:t>”</a:t>
            </a:r>
            <a:r>
              <a:rPr lang="en-US" sz="1600" dirty="0">
                <a:ea typeface="ＭＳ Ｐゴシック" charset="0"/>
                <a:cs typeface="ＭＳ Ｐゴシック" charset="0"/>
              </a:rPr>
              <a:t> </a:t>
            </a:r>
            <a:r>
              <a:rPr lang="en-US" sz="1600" b="0" dirty="0" smtClean="0">
                <a:ea typeface="ＭＳ Ｐゴシック" charset="0"/>
                <a:cs typeface="ＭＳ Ｐゴシック" charset="0"/>
              </a:rPr>
              <a:t>(IEEE </a:t>
            </a:r>
            <a:r>
              <a:rPr lang="en-US" sz="1600" b="0" dirty="0">
                <a:ea typeface="ＭＳ Ｐゴシック" charset="0"/>
                <a:cs typeface="ＭＳ Ｐゴシック" charset="0"/>
              </a:rPr>
              <a:t>Policy 2008)</a:t>
            </a:r>
          </a:p>
          <a:p>
            <a:r>
              <a:rPr lang="en-US" sz="1600" b="0" dirty="0" err="1" smtClean="0"/>
              <a:t>Pato</a:t>
            </a:r>
            <a:r>
              <a:rPr lang="en-US" sz="1600" b="0" dirty="0" smtClean="0"/>
              <a:t> et all, </a:t>
            </a:r>
            <a:r>
              <a:rPr lang="en-US" sz="1600" b="0" dirty="0" err="1" smtClean="0"/>
              <a:t>Aintno</a:t>
            </a:r>
            <a:r>
              <a:rPr lang="en-US" sz="1600" b="0" dirty="0"/>
              <a:t>: </a:t>
            </a:r>
            <a:r>
              <a:rPr lang="en-US" sz="1600" b="0" dirty="0">
                <a:hlinkClick r:id="rId5"/>
              </a:rPr>
              <a:t>Demonstration of Information Accountability on the </a:t>
            </a:r>
            <a:r>
              <a:rPr lang="en-US" sz="1600" b="0" dirty="0" smtClean="0">
                <a:hlinkClick r:id="rId5"/>
              </a:rPr>
              <a:t>Web</a:t>
            </a:r>
            <a:r>
              <a:rPr lang="en-US" sz="1600" b="0" dirty="0" smtClean="0"/>
              <a:t>, Third </a:t>
            </a:r>
            <a:r>
              <a:rPr lang="en-US" sz="1600" b="0" dirty="0"/>
              <a:t>IEEE International Conference on Information Privacy, Security, Risk and Trust (PASSAT </a:t>
            </a:r>
            <a:r>
              <a:rPr lang="en-US" sz="1600" b="0" dirty="0" smtClean="0"/>
              <a:t>2011)</a:t>
            </a:r>
          </a:p>
          <a:p>
            <a:r>
              <a:rPr lang="en-US" sz="1600" dirty="0" smtClean="0"/>
              <a:t>A. </a:t>
            </a:r>
            <a:r>
              <a:rPr lang="en-US" sz="1600" dirty="0" err="1" smtClean="0"/>
              <a:t>Khandelwal</a:t>
            </a:r>
            <a:r>
              <a:rPr lang="en-US" sz="1600" dirty="0" smtClean="0"/>
              <a:t>, J. </a:t>
            </a:r>
            <a:r>
              <a:rPr lang="en-US" sz="1600" dirty="0" err="1" smtClean="0"/>
              <a:t>Bao</a:t>
            </a:r>
            <a:r>
              <a:rPr lang="en-US" sz="1600" dirty="0" smtClean="0"/>
              <a:t>, L. </a:t>
            </a:r>
            <a:r>
              <a:rPr lang="en-US" sz="1600" dirty="0" err="1" smtClean="0"/>
              <a:t>Kagal</a:t>
            </a:r>
            <a:r>
              <a:rPr lang="en-US" sz="1600" dirty="0" smtClean="0"/>
              <a:t>, I Jacobi, L. Ding, J. </a:t>
            </a:r>
            <a:r>
              <a:rPr lang="en-US" sz="1600" dirty="0" err="1" smtClean="0"/>
              <a:t>Hendler</a:t>
            </a:r>
            <a:r>
              <a:rPr lang="en-US" sz="1600" dirty="0" smtClean="0"/>
              <a:t>, </a:t>
            </a:r>
            <a:r>
              <a:rPr lang="en-US" sz="1600" dirty="0" smtClean="0">
                <a:hlinkClick r:id="rId6"/>
              </a:rPr>
              <a:t>Analyzing </a:t>
            </a:r>
            <a:r>
              <a:rPr lang="en-US" sz="1600" dirty="0">
                <a:hlinkClick r:id="rId6"/>
              </a:rPr>
              <a:t>the AIR Language: A Semantic </a:t>
            </a:r>
            <a:r>
              <a:rPr lang="en-US" sz="1600" dirty="0" smtClean="0">
                <a:hlinkClick r:id="rId6"/>
              </a:rPr>
              <a:t>Web (</a:t>
            </a:r>
            <a:r>
              <a:rPr lang="en-US" sz="1600" dirty="0">
                <a:hlinkClick r:id="rId6"/>
              </a:rPr>
              <a:t>Production) Rule </a:t>
            </a:r>
            <a:r>
              <a:rPr lang="en-US" sz="1600" dirty="0" smtClean="0">
                <a:hlinkClick r:id="rId6"/>
              </a:rPr>
              <a:t>Language</a:t>
            </a:r>
            <a:r>
              <a:rPr lang="en-US" sz="1600" dirty="0"/>
              <a:t> </a:t>
            </a:r>
            <a:r>
              <a:rPr lang="en-US" sz="1600" dirty="0" smtClean="0"/>
              <a:t>2010</a:t>
            </a:r>
            <a:endParaRPr lang="en-US" sz="1600" dirty="0"/>
          </a:p>
          <a:p>
            <a:r>
              <a:rPr lang="en-US" sz="1600" b="0" dirty="0" smtClean="0"/>
              <a:t>Waterman </a:t>
            </a:r>
            <a:r>
              <a:rPr lang="en-US" sz="1600" b="0" dirty="0" smtClean="0"/>
              <a:t>and Wang, </a:t>
            </a:r>
            <a:r>
              <a:rPr lang="en-US" sz="1600" b="0" dirty="0" smtClean="0">
                <a:hlinkClick r:id="rId7"/>
              </a:rPr>
              <a:t>Prototyping </a:t>
            </a:r>
            <a:r>
              <a:rPr lang="en-US" sz="1600" b="0" dirty="0">
                <a:hlinkClick r:id="rId7"/>
              </a:rPr>
              <a:t>Fusion Center Information Sharing</a:t>
            </a:r>
            <a:r>
              <a:rPr lang="en-US" sz="1600" b="0" dirty="0"/>
              <a:t>; Implementing Policy Reasoning Over Cross-Jurisdictional Data Transactions Occurring in a Decentralized </a:t>
            </a:r>
            <a:r>
              <a:rPr lang="en-US" sz="1600" b="0" dirty="0" smtClean="0"/>
              <a:t>Environment, IEEE </a:t>
            </a:r>
            <a:r>
              <a:rPr lang="en-US" sz="1600" b="0" dirty="0"/>
              <a:t>Conference on Homeland Security Technologies (IEEE HST 2010</a:t>
            </a:r>
            <a:r>
              <a:rPr lang="en-US" sz="1600" b="0" dirty="0" smtClean="0"/>
              <a:t>)</a:t>
            </a:r>
          </a:p>
          <a:p>
            <a:r>
              <a:rPr lang="en-US" sz="1600" b="0" dirty="0" err="1" smtClean="0"/>
              <a:t>Senevirante</a:t>
            </a:r>
            <a:r>
              <a:rPr lang="en-US" sz="1600" b="0" dirty="0" smtClean="0"/>
              <a:t>, </a:t>
            </a:r>
            <a:r>
              <a:rPr lang="en-US" sz="1600" b="0" dirty="0" smtClean="0">
                <a:hlinkClick r:id="rId8"/>
              </a:rPr>
              <a:t>Augmenting </a:t>
            </a:r>
            <a:r>
              <a:rPr lang="en-US" sz="1600" b="0" dirty="0">
                <a:hlinkClick r:id="rId8"/>
              </a:rPr>
              <a:t>the Web with </a:t>
            </a:r>
            <a:r>
              <a:rPr lang="en-US" sz="1600" b="0" dirty="0" smtClean="0">
                <a:hlinkClick r:id="rId8"/>
              </a:rPr>
              <a:t>Accountability</a:t>
            </a:r>
            <a:r>
              <a:rPr lang="en-US" sz="1600" b="0" dirty="0" smtClean="0"/>
              <a:t>, World </a:t>
            </a:r>
            <a:r>
              <a:rPr lang="en-US" sz="1600" b="0" dirty="0"/>
              <a:t>Wide Web Conference 2012 PhD </a:t>
            </a:r>
            <a:r>
              <a:rPr lang="en-US" sz="1600" b="0" dirty="0" smtClean="0"/>
              <a:t>Symposium, April </a:t>
            </a:r>
            <a:r>
              <a:rPr lang="en-US" sz="1600" b="0" dirty="0" smtClean="0"/>
              <a:t>2012</a:t>
            </a:r>
          </a:p>
          <a:p>
            <a:r>
              <a:rPr lang="en-US" sz="1600" dirty="0" smtClean="0"/>
              <a:t>Second International Workshop on Accountable Systems: Science, Technology </a:t>
            </a:r>
            <a:r>
              <a:rPr lang="en-US" sz="1600" dirty="0"/>
              <a:t>and Policy. http://</a:t>
            </a:r>
            <a:r>
              <a:rPr lang="en-US" sz="1600" dirty="0" err="1"/>
              <a:t>dig.csail.mit.edu</a:t>
            </a:r>
            <a:r>
              <a:rPr lang="en-US" sz="1600" dirty="0"/>
              <a:t>/2014/AccountableSystems2014/</a:t>
            </a:r>
            <a:endParaRPr lang="en-US" sz="1600" b="0" dirty="0" smtClean="0"/>
          </a:p>
          <a:p>
            <a:r>
              <a:rPr lang="en-US" sz="1600" b="0" dirty="0" smtClean="0"/>
              <a:t>For more: </a:t>
            </a:r>
            <a:r>
              <a:rPr lang="en-US" sz="1600" b="0" dirty="0" smtClean="0">
                <a:hlinkClick r:id="rId9"/>
              </a:rPr>
              <a:t>http://</a:t>
            </a:r>
            <a:r>
              <a:rPr lang="en-US" sz="1600" b="0" dirty="0" err="1" smtClean="0">
                <a:hlinkClick r:id="rId9"/>
              </a:rPr>
              <a:t>dig.csail.mit.edu</a:t>
            </a:r>
            <a:r>
              <a:rPr lang="en-US" sz="1600" b="0" dirty="0" smtClean="0">
                <a:hlinkClick r:id="rId9"/>
              </a:rPr>
              <a:t>/</a:t>
            </a:r>
            <a:endParaRPr lang="en-US" sz="1600" b="0" dirty="0" smtClean="0"/>
          </a:p>
          <a:p>
            <a:pPr marL="0" indent="0">
              <a:buNone/>
            </a:pPr>
            <a:endParaRPr lang="en-US" sz="1200" b="0" dirty="0" smtClean="0">
              <a:latin typeface="Arial" charset="0"/>
              <a:ea typeface="ＭＳ Ｐゴシック" charset="0"/>
            </a:endParaRPr>
          </a:p>
          <a:p>
            <a:pPr marL="0" indent="0">
              <a:buNone/>
            </a:pPr>
            <a:endParaRPr lang="en-US" sz="1200" dirty="0">
              <a:latin typeface="Arial" charset="0"/>
              <a:ea typeface="ＭＳ Ｐゴシック" charset="0"/>
            </a:endParaRPr>
          </a:p>
          <a:p>
            <a:pPr marL="0" indent="0">
              <a:buNone/>
            </a:pPr>
            <a:r>
              <a:rPr lang="en-US" sz="1200" b="0" dirty="0" smtClean="0">
                <a:latin typeface="Arial" charset="0"/>
                <a:ea typeface="ＭＳ Ｐゴシック" charset="0"/>
              </a:rPr>
              <a:t>Work s</a:t>
            </a:r>
            <a:r>
              <a:rPr lang="en-US" sz="1200" b="0" dirty="0" smtClean="0"/>
              <a:t>upported </a:t>
            </a:r>
            <a:r>
              <a:rPr lang="en-US" sz="1200" b="0" dirty="0"/>
              <a:t>by National Science Foundation grant CNS-0831442 CT-M: Theory and Practice of Accountable Systems, IARPA Policy Assurance for Private Information Retrieval grant FA8750-07-2-0031  and the Department of Homeland Security Accountable Information Systems grant N66001-12-C-0082.</a:t>
            </a:r>
          </a:p>
          <a:p>
            <a:pPr marL="0" indent="0">
              <a:buNone/>
            </a:pP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17</a:t>
            </a:fld>
            <a:endParaRPr lang="en-US"/>
          </a:p>
        </p:txBody>
      </p:sp>
    </p:spTree>
    <p:extLst>
      <p:ext uri="{BB962C8B-B14F-4D97-AF65-F5344CB8AC3E}">
        <p14:creationId xmlns:p14="http://schemas.microsoft.com/office/powerpoint/2010/main" val="239160696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a:t>
            </a:r>
            <a:endParaRPr lang="en-US" dirty="0"/>
          </a:p>
        </p:txBody>
      </p:sp>
      <p:sp>
        <p:nvSpPr>
          <p:cNvPr id="3" name="Content Placeholder 2"/>
          <p:cNvSpPr>
            <a:spLocks noGrp="1"/>
          </p:cNvSpPr>
          <p:nvPr>
            <p:ph idx="1"/>
          </p:nvPr>
        </p:nvSpPr>
        <p:spPr/>
        <p:txBody>
          <a:bodyPr>
            <a:normAutofit lnSpcReduction="10000"/>
          </a:bodyPr>
          <a:lstStyle/>
          <a:p>
            <a:r>
              <a:rPr lang="en-US" dirty="0" smtClean="0"/>
              <a:t>A short </a:t>
            </a:r>
            <a:r>
              <a:rPr lang="en-US" dirty="0"/>
              <a:t>h</a:t>
            </a:r>
            <a:r>
              <a:rPr lang="en-US" dirty="0" smtClean="0"/>
              <a:t>istory of Computer Science and privacy</a:t>
            </a:r>
          </a:p>
          <a:p>
            <a:r>
              <a:rPr lang="en-US" dirty="0" smtClean="0"/>
              <a:t>Accountable Systems*: New strategies for meeting privacy challenges</a:t>
            </a:r>
          </a:p>
          <a:p>
            <a:r>
              <a:rPr lang="en-US" dirty="0" smtClean="0"/>
              <a:t>Various approaches to accountability</a:t>
            </a:r>
          </a:p>
          <a:p>
            <a:r>
              <a:rPr lang="en-US" dirty="0" smtClean="0"/>
              <a:t>Conclusion – what the world an look like with accountable systems and the right rules</a:t>
            </a:r>
          </a:p>
          <a:p>
            <a:endParaRPr lang="en-US" dirty="0"/>
          </a:p>
          <a:p>
            <a:endParaRPr lang="en-US" dirty="0" smtClean="0"/>
          </a:p>
          <a:p>
            <a:endParaRPr lang="en-US" dirty="0" smtClean="0"/>
          </a:p>
          <a:p>
            <a:pPr marL="0" indent="0">
              <a:buNone/>
            </a:pPr>
            <a:endParaRPr lang="en-US" dirty="0" smtClean="0"/>
          </a:p>
          <a:p>
            <a:pPr marL="0" indent="0">
              <a:buNone/>
            </a:pPr>
            <a:r>
              <a:rPr lang="en-US" sz="1900" i="1" dirty="0" smtClean="0"/>
              <a:t>*Full disclosure: Weitzner is co-founder of a startup venture developing policy analytics tools for enterprise systems.</a:t>
            </a:r>
            <a:endParaRPr lang="en-US" sz="1900" i="1"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2</a:t>
            </a:fld>
            <a:endParaRPr lang="en-US"/>
          </a:p>
        </p:txBody>
      </p:sp>
    </p:spTree>
    <p:extLst>
      <p:ext uri="{BB962C8B-B14F-4D97-AF65-F5344CB8AC3E}">
        <p14:creationId xmlns:p14="http://schemas.microsoft.com/office/powerpoint/2010/main" val="283571952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r>
              <a:rPr lang="en-US" dirty="0" smtClean="0">
                <a:latin typeface="Arial" charset="0"/>
                <a:ea typeface="ＭＳ Ｐゴシック" charset="0"/>
                <a:cs typeface="ＭＳ Ｐゴシック" charset="0"/>
              </a:rPr>
              <a:t>Original computer </a:t>
            </a:r>
            <a:r>
              <a:rPr lang="en-US" dirty="0" smtClean="0">
                <a:latin typeface="Arial" charset="0"/>
                <a:ea typeface="ＭＳ Ｐゴシック" charset="0"/>
                <a:cs typeface="ＭＳ Ｐゴシック" charset="0"/>
              </a:rPr>
              <a:t>science approach </a:t>
            </a:r>
            <a:r>
              <a:rPr lang="en-US" dirty="0">
                <a:latin typeface="Arial" charset="0"/>
                <a:ea typeface="ＭＳ Ｐゴシック" charset="0"/>
                <a:cs typeface="ＭＳ Ｐゴシック" charset="0"/>
              </a:rPr>
              <a:t>to privacy</a:t>
            </a:r>
          </a:p>
        </p:txBody>
      </p:sp>
      <p:sp>
        <p:nvSpPr>
          <p:cNvPr id="24579" name="Vertical Text Placeholder 5"/>
          <p:cNvSpPr>
            <a:spLocks noGrp="1"/>
          </p:cNvSpPr>
          <p:nvPr>
            <p:ph type="body" orient="vert" idx="1"/>
          </p:nvPr>
        </p:nvSpPr>
        <p:spPr>
          <a:xfrm>
            <a:off x="457200" y="1600200"/>
            <a:ext cx="8229600" cy="2667000"/>
          </a:xfrm>
        </p:spPr>
        <p:txBody>
          <a:bodyPr vert="horz"/>
          <a:lstStyle/>
          <a:p>
            <a:pPr marL="0" indent="0" algn="ctr">
              <a:buFontTx/>
              <a:buNone/>
            </a:pPr>
            <a:r>
              <a:rPr lang="en-US" sz="2800" b="0" dirty="0">
                <a:ea typeface="ＭＳ Ｐゴシック" charset="0"/>
                <a:cs typeface="ＭＳ Ｐゴシック" charset="0"/>
              </a:rPr>
              <a:t>Privacy is the claim of individuals, groups, or institutions to determine for themselves when, how, and to what extent information about them i</a:t>
            </a:r>
            <a:r>
              <a:rPr lang="en-US" sz="2800" b="0" i="1" dirty="0">
                <a:ea typeface="ＭＳ Ｐゴシック" charset="0"/>
                <a:cs typeface="ＭＳ Ｐゴシック" charset="0"/>
              </a:rPr>
              <a:t>s communicated to </a:t>
            </a:r>
            <a:r>
              <a:rPr lang="en-US" sz="2800" b="0" dirty="0">
                <a:ea typeface="ＭＳ Ｐゴシック" charset="0"/>
                <a:cs typeface="ＭＳ Ｐゴシック" charset="0"/>
              </a:rPr>
              <a:t>others.</a:t>
            </a:r>
            <a:endParaRPr lang="en-US" sz="2800" dirty="0">
              <a:ea typeface="ＭＳ Ｐゴシック" charset="0"/>
              <a:cs typeface="ＭＳ Ｐゴシック" charset="0"/>
            </a:endParaRPr>
          </a:p>
        </p:txBody>
      </p:sp>
      <p:pic>
        <p:nvPicPr>
          <p:cNvPr id="24580" name="Picture 4" descr="httpsBrowserLo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445000"/>
            <a:ext cx="21844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5" descr="180px-RSA-SecurID-Token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4267200"/>
            <a:ext cx="24384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Box 4"/>
          <p:cNvSpPr txBox="1">
            <a:spLocks noChangeArrowheads="1"/>
          </p:cNvSpPr>
          <p:nvPr/>
        </p:nvSpPr>
        <p:spPr bwMode="auto">
          <a:xfrm>
            <a:off x="2514600" y="3276600"/>
            <a:ext cx="4584659"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smtClean="0">
                <a:latin typeface="Times" charset="0"/>
              </a:rPr>
              <a:t/>
            </a:r>
            <a:br>
              <a:rPr lang="en-US" sz="1800" dirty="0" smtClean="0">
                <a:latin typeface="Times" charset="0"/>
              </a:rPr>
            </a:br>
            <a:r>
              <a:rPr lang="en-US" sz="1800" dirty="0" smtClean="0">
                <a:latin typeface="+mn-lt"/>
              </a:rPr>
              <a:t>Alan </a:t>
            </a:r>
            <a:r>
              <a:rPr lang="en-US" sz="1800" dirty="0">
                <a:latin typeface="+mn-lt"/>
              </a:rPr>
              <a:t>Westin, Privacy and Freedom (1967)</a:t>
            </a:r>
            <a:br>
              <a:rPr lang="en-US" sz="1800" dirty="0">
                <a:latin typeface="+mn-lt"/>
              </a:rPr>
            </a:br>
            <a:r>
              <a:rPr lang="en-US" sz="1800" dirty="0" smtClean="0">
                <a:latin typeface="+mn-lt"/>
              </a:rPr>
              <a:t>Jerry </a:t>
            </a:r>
            <a:r>
              <a:rPr lang="en-US" sz="1800" dirty="0" err="1" smtClean="0">
                <a:latin typeface="+mn-lt"/>
              </a:rPr>
              <a:t>Salzer</a:t>
            </a:r>
            <a:r>
              <a:rPr lang="en-US" sz="1800" dirty="0" smtClean="0">
                <a:latin typeface="+mn-lt"/>
              </a:rPr>
              <a:t>/Mike Schroeder </a:t>
            </a:r>
            <a:r>
              <a:rPr lang="en-US" sz="1800" dirty="0">
                <a:latin typeface="+mn-lt"/>
              </a:rPr>
              <a:t>(CACM 1974)</a:t>
            </a:r>
            <a:r>
              <a:rPr lang="en-US" dirty="0">
                <a:latin typeface="Times" charset="0"/>
              </a:rPr>
              <a:t/>
            </a:r>
            <a:br>
              <a:rPr lang="en-US" dirty="0">
                <a:latin typeface="Times" charset="0"/>
              </a:rPr>
            </a:br>
            <a:endParaRPr lang="en-US" dirty="0"/>
          </a:p>
        </p:txBody>
      </p:sp>
      <p:sp>
        <p:nvSpPr>
          <p:cNvPr id="2" name="Slide Number Placeholder 1"/>
          <p:cNvSpPr>
            <a:spLocks noGrp="1"/>
          </p:cNvSpPr>
          <p:nvPr>
            <p:ph type="sldNum" sz="quarter" idx="12"/>
          </p:nvPr>
        </p:nvSpPr>
        <p:spPr/>
        <p:txBody>
          <a:bodyPr/>
          <a:lstStyle/>
          <a:p>
            <a:fld id="{0CFEC368-1D7A-4F81-ABF6-AE0E36BAF64C}" type="slidenum">
              <a:rPr lang="en-US" smtClean="0"/>
              <a:pPr/>
              <a:t>3</a:t>
            </a:fld>
            <a:endParaRPr lang="en-US"/>
          </a:p>
        </p:txBody>
      </p:sp>
      <p:sp>
        <p:nvSpPr>
          <p:cNvPr id="11" name="Slide Number Placeholder 1"/>
          <p:cNvSpPr txBox="1">
            <a:spLocks/>
          </p:cNvSpPr>
          <p:nvPr/>
        </p:nvSpPr>
        <p:spPr>
          <a:xfrm>
            <a:off x="6553200" y="22225"/>
            <a:ext cx="1066800" cy="329184"/>
          </a:xfrm>
          <a:prstGeom prst="rect">
            <a:avLst/>
          </a:prstGeom>
        </p:spPr>
        <p:txBody>
          <a:bodyPr vert="horz" lIns="91440" tIns="45720" rIns="91440" bIns="45720" rtlCol="0" anchor="ctr"/>
          <a:lstStyle>
            <a:defPPr>
              <a:defRPr lang="en-US"/>
            </a:defPPr>
            <a:lvl1pPr algn="l" rtl="0" fontAlgn="base">
              <a:spcBef>
                <a:spcPct val="0"/>
              </a:spcBef>
              <a:spcAft>
                <a:spcPct val="0"/>
              </a:spcAft>
              <a:defRPr sz="1400" b="1" kern="1200">
                <a:solidFill>
                  <a:srgbClr val="FFFFFF"/>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r>
              <a:rPr lang="en-US" dirty="0"/>
              <a:t>H</a:t>
            </a:r>
            <a:r>
              <a:rPr lang="en-US" dirty="0" smtClean="0"/>
              <a:t>istory</a:t>
            </a:r>
            <a:endParaRPr lang="en-US" dirty="0"/>
          </a:p>
        </p:txBody>
      </p:sp>
    </p:spTree>
    <p:extLst>
      <p:ext uri="{BB962C8B-B14F-4D97-AF65-F5344CB8AC3E}">
        <p14:creationId xmlns:p14="http://schemas.microsoft.com/office/powerpoint/2010/main" val="17500167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33400"/>
            <a:ext cx="8229600" cy="762000"/>
          </a:xfrm>
        </p:spPr>
        <p:txBody>
          <a:bodyPr/>
          <a:lstStyle/>
          <a:p>
            <a:r>
              <a:rPr lang="en-US" dirty="0" smtClean="0"/>
              <a:t>Unanswered Privacy Challenges</a:t>
            </a:r>
            <a:endParaRPr lang="en-US" dirty="0"/>
          </a:p>
        </p:txBody>
      </p:sp>
      <p:sp>
        <p:nvSpPr>
          <p:cNvPr id="2" name="Slide Number Placeholder 1"/>
          <p:cNvSpPr>
            <a:spLocks noGrp="1"/>
          </p:cNvSpPr>
          <p:nvPr>
            <p:ph type="sldNum" sz="quarter" idx="12"/>
          </p:nvPr>
        </p:nvSpPr>
        <p:spPr/>
        <p:txBody>
          <a:bodyPr/>
          <a:lstStyle/>
          <a:p>
            <a:fld id="{0CFEC368-1D7A-4F81-ABF6-AE0E36BAF64C}" type="slidenum">
              <a:rPr lang="en-US" smtClean="0"/>
              <a:pPr/>
              <a:t>4</a:t>
            </a:fld>
            <a:endParaRPr lang="en-US" dirty="0"/>
          </a:p>
        </p:txBody>
      </p:sp>
      <p:graphicFrame>
        <p:nvGraphicFramePr>
          <p:cNvPr id="3" name="Diagram 2"/>
          <p:cNvGraphicFramePr/>
          <p:nvPr>
            <p:extLst>
              <p:ext uri="{D42A27DB-BD31-4B8C-83A1-F6EECF244321}">
                <p14:modId xmlns:p14="http://schemas.microsoft.com/office/powerpoint/2010/main" val="3392557245"/>
              </p:ext>
            </p:extLst>
          </p:nvPr>
        </p:nvGraphicFramePr>
        <p:xfrm>
          <a:off x="1524000" y="1397000"/>
          <a:ext cx="6172200" cy="4241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ooter Placeholder 4"/>
          <p:cNvSpPr>
            <a:spLocks noGrp="1"/>
          </p:cNvSpPr>
          <p:nvPr>
            <p:ph type="ftr" sz="quarter" idx="11"/>
          </p:nvPr>
        </p:nvSpPr>
        <p:spPr/>
        <p:txBody>
          <a:bodyPr/>
          <a:lstStyle/>
          <a:p>
            <a:pPr algn="r"/>
            <a:r>
              <a:rPr lang="en-US" dirty="0" smtClean="0"/>
              <a:t>The Need</a:t>
            </a:r>
            <a:endParaRPr lang="en-US" dirty="0"/>
          </a:p>
        </p:txBody>
      </p:sp>
    </p:spTree>
    <p:extLst>
      <p:ext uri="{BB962C8B-B14F-4D97-AF65-F5344CB8AC3E}">
        <p14:creationId xmlns:p14="http://schemas.microsoft.com/office/powerpoint/2010/main" val="291830807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Trust Challenge</a:t>
            </a:r>
            <a:endParaRPr lang="en-US" dirty="0"/>
          </a:p>
        </p:txBody>
      </p:sp>
      <p:sp>
        <p:nvSpPr>
          <p:cNvPr id="6" name="Text Placeholder 5"/>
          <p:cNvSpPr>
            <a:spLocks noGrp="1"/>
          </p:cNvSpPr>
          <p:nvPr>
            <p:ph type="body" idx="1"/>
          </p:nvPr>
        </p:nvSpPr>
        <p:spPr/>
        <p:txBody>
          <a:bodyPr>
            <a:normAutofit fontScale="85000" lnSpcReduction="10000"/>
          </a:bodyPr>
          <a:lstStyle/>
          <a:p>
            <a:r>
              <a:rPr lang="en-US" dirty="0" smtClean="0"/>
              <a:t>Judge Reggie B. Walton, Chief Judge, Foreign Intelligence Surveillance Court</a:t>
            </a:r>
            <a:endParaRPr lang="en-US" dirty="0"/>
          </a:p>
        </p:txBody>
      </p:sp>
      <p:pic>
        <p:nvPicPr>
          <p:cNvPr id="11" name="Content Placeholder 10" descr="judge-walton.jpg"/>
          <p:cNvPicPr>
            <a:picLocks noGrp="1" noChangeAspect="1"/>
          </p:cNvPicPr>
          <p:nvPr>
            <p:ph sz="half" idx="2"/>
          </p:nvPr>
        </p:nvPicPr>
        <p:blipFill>
          <a:blip r:embed="rId2">
            <a:extLst>
              <a:ext uri="{28A0092B-C50C-407E-A947-70E740481C1C}">
                <a14:useLocalDpi xmlns:a14="http://schemas.microsoft.com/office/drawing/2010/main" val="0"/>
              </a:ext>
            </a:extLst>
          </a:blip>
          <a:srcRect l="11572" r="11572"/>
          <a:stretch>
            <a:fillRect/>
          </a:stretch>
        </p:blipFill>
        <p:spPr>
          <a:xfrm>
            <a:off x="457200" y="2438400"/>
            <a:ext cx="3810000" cy="3828767"/>
          </a:xfrm>
        </p:spPr>
      </p:pic>
      <p:sp>
        <p:nvSpPr>
          <p:cNvPr id="9" name="Content Placeholder 8"/>
          <p:cNvSpPr>
            <a:spLocks noGrp="1"/>
          </p:cNvSpPr>
          <p:nvPr>
            <p:ph sz="quarter" idx="4"/>
          </p:nvPr>
        </p:nvSpPr>
        <p:spPr/>
        <p:txBody>
          <a:bodyPr/>
          <a:lstStyle/>
          <a:p>
            <a:pPr marL="0" indent="0">
              <a:buNone/>
            </a:pPr>
            <a:r>
              <a:rPr lang="en-US" dirty="0"/>
              <a:t>“the court lacks the tools to independently verify how often the government’s surveillance breaks the court’s rules that aim to protect Americans’ privacy”</a:t>
            </a:r>
          </a:p>
          <a:p>
            <a:r>
              <a:rPr lang="en-US" sz="2000" dirty="0"/>
              <a:t>Washington Post, August 15, 2013</a:t>
            </a:r>
          </a:p>
        </p:txBody>
      </p:sp>
      <p:sp>
        <p:nvSpPr>
          <p:cNvPr id="4" name="Slide Number Placeholder 3"/>
          <p:cNvSpPr>
            <a:spLocks noGrp="1"/>
          </p:cNvSpPr>
          <p:nvPr>
            <p:ph type="sldNum" sz="quarter" idx="12"/>
          </p:nvPr>
        </p:nvSpPr>
        <p:spPr/>
        <p:txBody>
          <a:bodyPr/>
          <a:lstStyle/>
          <a:p>
            <a:fld id="{0CFEC368-1D7A-4F81-ABF6-AE0E36BAF64C}" type="slidenum">
              <a:rPr lang="en-US" smtClean="0"/>
              <a:pPr/>
              <a:t>5</a:t>
            </a:fld>
            <a:endParaRPr lang="en-US"/>
          </a:p>
        </p:txBody>
      </p:sp>
      <p:sp>
        <p:nvSpPr>
          <p:cNvPr id="7" name="Slide Number Placeholder 1"/>
          <p:cNvSpPr txBox="1">
            <a:spLocks/>
          </p:cNvSpPr>
          <p:nvPr/>
        </p:nvSpPr>
        <p:spPr>
          <a:xfrm>
            <a:off x="6324600" y="9525"/>
            <a:ext cx="1066800" cy="329184"/>
          </a:xfrm>
          <a:prstGeom prst="rect">
            <a:avLst/>
          </a:prstGeom>
        </p:spPr>
        <p:txBody>
          <a:bodyPr vert="horz" lIns="91440" tIns="45720" rIns="91440" bIns="45720" rtlCol="0" anchor="ctr"/>
          <a:lstStyle>
            <a:defPPr>
              <a:defRPr lang="en-US"/>
            </a:defPPr>
            <a:lvl1pPr algn="l" rtl="0" fontAlgn="base">
              <a:spcBef>
                <a:spcPct val="0"/>
              </a:spcBef>
              <a:spcAft>
                <a:spcPct val="0"/>
              </a:spcAft>
              <a:defRPr sz="1400" b="1" kern="1200">
                <a:solidFill>
                  <a:srgbClr val="FFFFFF"/>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r>
              <a:rPr lang="en-US" dirty="0" smtClean="0"/>
              <a:t>The Need</a:t>
            </a:r>
            <a:endParaRPr lang="en-US" dirty="0"/>
          </a:p>
        </p:txBody>
      </p:sp>
    </p:spTree>
    <p:extLst>
      <p:ext uri="{BB962C8B-B14F-4D97-AF65-F5344CB8AC3E}">
        <p14:creationId xmlns:p14="http://schemas.microsoft.com/office/powerpoint/2010/main" val="673208015"/>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381000"/>
            <a:ext cx="8270875" cy="990600"/>
          </a:xfrm>
        </p:spPr>
        <p:txBody>
          <a:bodyPr anchor="t"/>
          <a:lstStyle/>
          <a:p>
            <a:r>
              <a:rPr lang="en-US" dirty="0">
                <a:latin typeface="Arial" charset="0"/>
              </a:rPr>
              <a:t>Information Accountability</a:t>
            </a:r>
          </a:p>
        </p:txBody>
      </p:sp>
      <p:sp>
        <p:nvSpPr>
          <p:cNvPr id="49155" name="Rectangle 3"/>
          <p:cNvSpPr>
            <a:spLocks noGrp="1" noChangeArrowheads="1"/>
          </p:cNvSpPr>
          <p:nvPr>
            <p:ph idx="1"/>
          </p:nvPr>
        </p:nvSpPr>
        <p:spPr>
          <a:xfrm>
            <a:off x="457200" y="1143000"/>
            <a:ext cx="8229600" cy="2590800"/>
          </a:xfrm>
        </p:spPr>
        <p:txBody>
          <a:bodyPr anchor="ctr"/>
          <a:lstStyle/>
          <a:p>
            <a:pPr algn="ctr">
              <a:buFontTx/>
              <a:buNone/>
            </a:pPr>
            <a:r>
              <a:rPr lang="en-US" sz="2800" b="0" dirty="0">
                <a:cs typeface="Times" charset="0"/>
              </a:rPr>
              <a:t>When information has been used, it should to possible to determine what happened, and to pinpoint use that is inappropriate</a:t>
            </a:r>
          </a:p>
        </p:txBody>
      </p:sp>
      <p:sp>
        <p:nvSpPr>
          <p:cNvPr id="49156" name="TextBox 4"/>
          <p:cNvSpPr txBox="1">
            <a:spLocks noChangeArrowheads="1"/>
          </p:cNvSpPr>
          <p:nvPr/>
        </p:nvSpPr>
        <p:spPr bwMode="auto">
          <a:xfrm>
            <a:off x="1524000" y="3962400"/>
            <a:ext cx="603268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r>
              <a:rPr lang="ja-JP" altLang="en-US" sz="1800" dirty="0"/>
              <a:t>“</a:t>
            </a:r>
            <a:r>
              <a:rPr lang="en-US" sz="1800" dirty="0"/>
              <a:t>Information Accountability,</a:t>
            </a:r>
            <a:r>
              <a:rPr lang="ja-JP" altLang="en-US" sz="1800" dirty="0" smtClean="0"/>
              <a:t>”</a:t>
            </a:r>
            <a:r>
              <a:rPr lang="en-US" altLang="ja-JP" sz="1800" dirty="0"/>
              <a:t> </a:t>
            </a:r>
            <a:r>
              <a:rPr lang="en-US" sz="1800" dirty="0" smtClean="0"/>
              <a:t>Weitzner</a:t>
            </a:r>
            <a:r>
              <a:rPr lang="en-US" sz="1800" dirty="0"/>
              <a:t>, D. J., Abelson, H., </a:t>
            </a:r>
            <a:r>
              <a:rPr lang="en-US" sz="1800" dirty="0" smtClean="0"/>
              <a:t/>
            </a:r>
            <a:br>
              <a:rPr lang="en-US" sz="1800" dirty="0" smtClean="0"/>
            </a:br>
            <a:r>
              <a:rPr lang="en-US" sz="1800" dirty="0" smtClean="0"/>
              <a:t>Berners</a:t>
            </a:r>
            <a:r>
              <a:rPr lang="en-US" sz="1800" dirty="0"/>
              <a:t>-Lee, T.,  </a:t>
            </a:r>
            <a:r>
              <a:rPr lang="en-US" sz="1800" i="1" dirty="0"/>
              <a:t>et al.</a:t>
            </a:r>
          </a:p>
          <a:p>
            <a:r>
              <a:rPr lang="en-US" sz="1800" dirty="0"/>
              <a:t>Communications of the ACM (Jun. 2008), 82-87.</a:t>
            </a:r>
            <a:endParaRPr lang="en-US" dirty="0"/>
          </a:p>
        </p:txBody>
      </p:sp>
      <p:sp>
        <p:nvSpPr>
          <p:cNvPr id="2" name="Slide Number Placeholder 1"/>
          <p:cNvSpPr>
            <a:spLocks noGrp="1"/>
          </p:cNvSpPr>
          <p:nvPr>
            <p:ph type="sldNum" sz="quarter" idx="12"/>
          </p:nvPr>
        </p:nvSpPr>
        <p:spPr/>
        <p:txBody>
          <a:bodyPr/>
          <a:lstStyle/>
          <a:p>
            <a:fld id="{0CFEC368-1D7A-4F81-ABF6-AE0E36BAF64C}" type="slidenum">
              <a:rPr lang="en-US" smtClean="0"/>
              <a:pPr/>
              <a:t>6</a:t>
            </a:fld>
            <a:endParaRPr lang="en-US"/>
          </a:p>
        </p:txBody>
      </p:sp>
      <p:sp>
        <p:nvSpPr>
          <p:cNvPr id="6" name="Slide Number Placeholder 1"/>
          <p:cNvSpPr txBox="1">
            <a:spLocks/>
          </p:cNvSpPr>
          <p:nvPr/>
        </p:nvSpPr>
        <p:spPr>
          <a:xfrm>
            <a:off x="6096000" y="25400"/>
            <a:ext cx="1524000" cy="279400"/>
          </a:xfrm>
          <a:prstGeom prst="rect">
            <a:avLst/>
          </a:prstGeom>
        </p:spPr>
        <p:txBody>
          <a:bodyPr vert="horz" lIns="91440" tIns="45720" rIns="91440" bIns="45720" rtlCol="0" anchor="ctr"/>
          <a:lstStyle>
            <a:defPPr>
              <a:defRPr lang="en-US"/>
            </a:defPPr>
            <a:lvl1pPr algn="l" rtl="0" fontAlgn="base">
              <a:spcBef>
                <a:spcPct val="0"/>
              </a:spcBef>
              <a:spcAft>
                <a:spcPct val="0"/>
              </a:spcAft>
              <a:defRPr sz="1400" b="1" kern="1200">
                <a:solidFill>
                  <a:srgbClr val="FFFFFF"/>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r>
              <a:rPr lang="en-US" dirty="0" smtClean="0"/>
              <a:t>New Approach</a:t>
            </a:r>
            <a:endParaRPr lang="en-US" dirty="0"/>
          </a:p>
        </p:txBody>
      </p:sp>
    </p:spTree>
    <p:extLst>
      <p:ext uri="{BB962C8B-B14F-4D97-AF65-F5344CB8AC3E}">
        <p14:creationId xmlns:p14="http://schemas.microsoft.com/office/powerpoint/2010/main" val="3511257157"/>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Content Placeholder 6" descr="tami9reasonerwhy.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4200" y="1198563"/>
            <a:ext cx="7975600" cy="565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5" name="Rounded Rectangular Callout 4"/>
          <p:cNvSpPr/>
          <p:nvPr/>
        </p:nvSpPr>
        <p:spPr bwMode="auto">
          <a:xfrm>
            <a:off x="6553200" y="2514600"/>
            <a:ext cx="2260600" cy="1447800"/>
          </a:xfrm>
          <a:prstGeom prst="wedgeRoundRectCallout">
            <a:avLst>
              <a:gd name="adj1" fmla="val -185192"/>
              <a:gd name="adj2" fmla="val -49359"/>
              <a:gd name="adj3" fmla="val 16667"/>
            </a:avLst>
          </a:prstGeom>
          <a:solidFill>
            <a:srgbClr val="FF0000"/>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buFont typeface="Times" charset="0"/>
              <a:buNone/>
            </a:pPr>
            <a:r>
              <a:rPr lang="ja-JP" altLang="en-US" sz="2000" dirty="0">
                <a:solidFill>
                  <a:schemeClr val="tx1"/>
                </a:solidFill>
                <a:latin typeface="Arial" charset="0"/>
                <a:ea typeface="ＭＳ Ｐゴシック" charset="0"/>
                <a:cs typeface="ＭＳ Ｐゴシック" charset="0"/>
              </a:rPr>
              <a:t>“</a:t>
            </a:r>
            <a:r>
              <a:rPr lang="en-US" sz="2000" dirty="0">
                <a:solidFill>
                  <a:schemeClr val="tx1"/>
                </a:solidFill>
                <a:latin typeface="Arial" charset="0"/>
                <a:ea typeface="ＭＳ Ｐゴシック" charset="0"/>
                <a:cs typeface="ＭＳ Ｐゴシック" charset="0"/>
              </a:rPr>
              <a:t>Service denial violates anti-discrimination law</a:t>
            </a:r>
            <a:r>
              <a:rPr lang="ja-JP" altLang="en-US" sz="2000" dirty="0">
                <a:solidFill>
                  <a:schemeClr val="tx1"/>
                </a:solidFill>
                <a:latin typeface="Arial" charset="0"/>
                <a:ea typeface="ＭＳ Ｐゴシック" charset="0"/>
                <a:cs typeface="ＭＳ Ｐゴシック" charset="0"/>
              </a:rPr>
              <a:t>”</a:t>
            </a:r>
            <a:endParaRPr lang="en-US" sz="2000" dirty="0">
              <a:solidFill>
                <a:schemeClr val="tx1"/>
              </a:solidFill>
              <a:latin typeface="Arial" charset="0"/>
              <a:ea typeface="ＭＳ Ｐゴシック" charset="0"/>
              <a:cs typeface="ＭＳ Ｐゴシック" charset="0"/>
            </a:endParaRPr>
          </a:p>
        </p:txBody>
      </p:sp>
      <p:sp>
        <p:nvSpPr>
          <p:cNvPr id="6" name="Rounded Rectangular Callout 5"/>
          <p:cNvSpPr/>
          <p:nvPr/>
        </p:nvSpPr>
        <p:spPr bwMode="auto">
          <a:xfrm>
            <a:off x="533400" y="4572000"/>
            <a:ext cx="2819400" cy="1981200"/>
          </a:xfrm>
          <a:prstGeom prst="wedgeRoundRectCallout">
            <a:avLst>
              <a:gd name="adj1" fmla="val 20808"/>
              <a:gd name="adj2" fmla="val -125039"/>
              <a:gd name="adj3" fmla="val 16667"/>
            </a:avLst>
          </a:prstGeom>
          <a:solidFill>
            <a:schemeClr val="accent6">
              <a:alpha val="75000"/>
            </a:schemeClr>
          </a:solidFill>
          <a:ln w="9525" cap="flat" cmpd="sng" algn="ctr">
            <a:solidFill>
              <a:schemeClr val="bg2"/>
            </a:solidFill>
            <a:prstDash val="solid"/>
            <a:round/>
            <a:headEnd type="none" w="med" len="med"/>
            <a:tailEnd type="none" w="med" len="med"/>
          </a:ln>
          <a:effectLst/>
        </p:spPr>
        <p:txBody>
          <a:bodyPr/>
          <a:lstStyle/>
          <a:p>
            <a:pPr>
              <a:buFont typeface="Times" charset="0"/>
              <a:buNone/>
            </a:pPr>
            <a:r>
              <a:rPr lang="en-US" sz="2000"/>
              <a:t>Explanation: </a:t>
            </a:r>
            <a:r>
              <a:rPr lang="ja-JP" altLang="en-US" sz="2000"/>
              <a:t>“</a:t>
            </a:r>
            <a:r>
              <a:rPr lang="en-US" sz="2000"/>
              <a:t>illegal to use health information as a condition of delivering a public service</a:t>
            </a:r>
            <a:r>
              <a:rPr lang="ja-JP" altLang="en-US" sz="2000"/>
              <a:t>”</a:t>
            </a:r>
            <a:endParaRPr lang="en-US" sz="2000"/>
          </a:p>
        </p:txBody>
      </p:sp>
      <p:sp>
        <p:nvSpPr>
          <p:cNvPr id="51205" name="Title 6"/>
          <p:cNvSpPr>
            <a:spLocks noGrp="1"/>
          </p:cNvSpPr>
          <p:nvPr>
            <p:ph type="title"/>
          </p:nvPr>
        </p:nvSpPr>
        <p:spPr>
          <a:xfrm>
            <a:off x="457200" y="533400"/>
            <a:ext cx="8229600" cy="533400"/>
          </a:xfrm>
        </p:spPr>
        <p:txBody>
          <a:bodyPr>
            <a:normAutofit fontScale="90000"/>
          </a:bodyPr>
          <a:lstStyle/>
          <a:p>
            <a:pPr algn="ctr"/>
            <a:r>
              <a:rPr lang="en-US" sz="3200" dirty="0" smtClean="0">
                <a:latin typeface="Arial" charset="0"/>
                <a:ea typeface="ＭＳ Ｐゴシック" charset="0"/>
                <a:cs typeface="ＭＳ Ｐゴシック" charset="0"/>
              </a:rPr>
              <a:t>Policy analytics yields human</a:t>
            </a:r>
            <a:r>
              <a:rPr lang="en-US" sz="3200" dirty="0">
                <a:latin typeface="Arial" charset="0"/>
                <a:ea typeface="ＭＳ Ｐゴシック" charset="0"/>
                <a:cs typeface="ＭＳ Ｐゴシック" charset="0"/>
              </a:rPr>
              <a:t>-readable result with explanation</a:t>
            </a:r>
          </a:p>
        </p:txBody>
      </p:sp>
      <p:sp>
        <p:nvSpPr>
          <p:cNvPr id="7" name="Slide Number Placeholder 1"/>
          <p:cNvSpPr>
            <a:spLocks noGrp="1"/>
          </p:cNvSpPr>
          <p:nvPr>
            <p:ph type="sldNum" sz="quarter" idx="12"/>
          </p:nvPr>
        </p:nvSpPr>
        <p:spPr>
          <a:xfrm>
            <a:off x="7620000" y="18288"/>
            <a:ext cx="1066800" cy="329184"/>
          </a:xfrm>
        </p:spPr>
        <p:txBody>
          <a:bodyPr/>
          <a:lstStyle/>
          <a:p>
            <a:fld id="{0CFEC368-1D7A-4F81-ABF6-AE0E36BAF64C}" type="slidenum">
              <a:rPr lang="en-US" smtClean="0"/>
              <a:pPr/>
              <a:t>7</a:t>
            </a:fld>
            <a:endParaRPr lang="en-US"/>
          </a:p>
        </p:txBody>
      </p:sp>
    </p:spTree>
    <p:extLst>
      <p:ext uri="{BB962C8B-B14F-4D97-AF65-F5344CB8AC3E}">
        <p14:creationId xmlns:p14="http://schemas.microsoft.com/office/powerpoint/2010/main" val="3155650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z="1400" dirty="0" smtClean="0"/>
              <a:t>Mass. Gen. Law Chapter 6: Section 172. Dissemination of record information; certification; eligibility for access; scope of inquiry; listing; access limited; rules; use of information </a:t>
            </a:r>
            <a:br>
              <a:rPr lang="en-US" sz="1400" dirty="0" smtClean="0"/>
            </a:br>
            <a:endParaRPr lang="en-US" sz="1400" dirty="0" smtClean="0"/>
          </a:p>
        </p:txBody>
      </p:sp>
      <p:sp>
        <p:nvSpPr>
          <p:cNvPr id="14339" name="Content Placeholder 2"/>
          <p:cNvSpPr>
            <a:spLocks noGrp="1"/>
          </p:cNvSpPr>
          <p:nvPr>
            <p:ph idx="1"/>
          </p:nvPr>
        </p:nvSpPr>
        <p:spPr>
          <a:xfrm>
            <a:off x="457200" y="1295400"/>
            <a:ext cx="8229600" cy="4830763"/>
          </a:xfrm>
        </p:spPr>
        <p:txBody>
          <a:bodyPr/>
          <a:lstStyle/>
          <a:p>
            <a:pPr marL="0" indent="0" eaLnBrk="1" hangingPunct="1">
              <a:buFontTx/>
              <a:buNone/>
            </a:pPr>
            <a:r>
              <a:rPr lang="en-US" sz="900" dirty="0" smtClean="0"/>
              <a:t>Section 172. Except as otherwise provided in this section and sections one hundred and seventy-three to one hundred and seventy-five, inclusive, criminal offender record information, and where present, evaluative information, shall be disseminated, whether directly or through any intermediary, only to (a) criminal justice agencies; (b) such other agencies and individuals required to have access to such information by statute including United States Armed Forces recruiting offices for the purpose of determining whether a person enlisting has been convicted of a felony as set forth in Title 10, section 504 of the United States Code; to the active or organized militia of the commonwealth for the purpose of determining whether a person enlisting has been convicted of a felony, and (c) any other agencies and individuals where it has been determined that the public interest in disseminating such information to these parties clearly outweighs the interest in security and privacy. The extent of such access shall be limited to that necessary for the actual performance of the criminal justice duties of criminal justice agencies under clause (a); to that necessary for the actual performance of the statutory duties of agencies and individuals granted access under clause (b); and to that necessary for the actual performance of the actions or duties sustaining the public interest as to agencies or individuals granted access under clause (c). Agencies or individuals granted access under clause (c) shall be eligible to receive criminal offender record information obtained through interstate systems if the board determines that such information is necessary for the performance of the actions or duties sustaining the public interest with respect to such agencies or individuals. </a:t>
            </a:r>
          </a:p>
          <a:p>
            <a:pPr marL="0" indent="0" eaLnBrk="1" hangingPunct="1">
              <a:buFontTx/>
              <a:buNone/>
            </a:pPr>
            <a:r>
              <a:rPr lang="en-US" sz="900" dirty="0" smtClean="0"/>
              <a:t>The board shall certify those agencies and individuals requesting access to criminal offender record information that qualify for such access under clauses (a) or (b) of this section, and shall specify for each such agency or individual certified, the extent of its access. The board shall make a finding in writing of eligibility, or </a:t>
            </a:r>
            <a:r>
              <a:rPr lang="en-US" sz="900" dirty="0" err="1" smtClean="0"/>
              <a:t>noneligibility</a:t>
            </a:r>
            <a:r>
              <a:rPr lang="en-US" sz="900" dirty="0" smtClean="0"/>
              <a:t> of each such agency or individual which requests such access. No such information shall be disseminated to any agency or individual prior to the board’s determination of eligibility, or, in cases in which the board’s decision is appealed, prior to the final judgment of a court of competent jurisdiction that such agency or individual is so eligible. </a:t>
            </a:r>
          </a:p>
          <a:p>
            <a:pPr marL="0" indent="0" eaLnBrk="1" hangingPunct="1">
              <a:buFontTx/>
              <a:buNone/>
            </a:pPr>
            <a:r>
              <a:rPr lang="en-US" sz="900" dirty="0" smtClean="0"/>
              <a:t>No agency or individual shall have access to criminal offender record information under clause (c), unless the board, by a two-thirds majority of the members present and voting, determines and certifies that the public interest in disseminating such information to such party clearly outweighs the interest in security and privacy. The extent of access to such information under clause (c) shall also be determined by such a two-thirds majority vote of the board. Certification for access under clause (c) may be either access to information relating to a specific identifiable individual, or individuals, on a single occasion; or a general grant of access for a specified period of time not to exceed two years. A general grant of access need not relate to a request for access by the party or parties to be certified. Except as otherwise provided in this paragraph the procedure and requirements for certifying agencies and individuals under clause (c) shall be according to the provisions of the preceding paragraphs of this section. </a:t>
            </a:r>
          </a:p>
          <a:p>
            <a:pPr marL="0" indent="0" eaLnBrk="1" hangingPunct="1">
              <a:buFontTx/>
              <a:buNone/>
            </a:pPr>
            <a:r>
              <a:rPr lang="en-US" sz="900" dirty="0" smtClean="0"/>
              <a:t>Each agency holding or receiving criminal offender record information shall maintain, for such period as the board shall determine, a listing of the agencies or individuals to which it has released or communicated such information. Such listings, or reasonable samples thereof, may from time to time, be reviewed by the board or the council to determine whether any statutory provisions or regulations have been violated. …</a:t>
            </a:r>
          </a:p>
        </p:txBody>
      </p:sp>
      <p:sp>
        <p:nvSpPr>
          <p:cNvPr id="2" name="Slide Number Placeholder 1"/>
          <p:cNvSpPr>
            <a:spLocks noGrp="1"/>
          </p:cNvSpPr>
          <p:nvPr>
            <p:ph type="sldNum" sz="quarter" idx="12"/>
          </p:nvPr>
        </p:nvSpPr>
        <p:spPr/>
        <p:txBody>
          <a:bodyPr/>
          <a:lstStyle/>
          <a:p>
            <a:fld id="{0CFEC368-1D7A-4F81-ABF6-AE0E36BAF64C}" type="slidenum">
              <a:rPr lang="en-US" smtClean="0"/>
              <a:pPr/>
              <a:t>8</a:t>
            </a:fld>
            <a:endParaRPr lang="en-US"/>
          </a:p>
        </p:txBody>
      </p:sp>
    </p:spTree>
    <p:extLst>
      <p:ext uri="{BB962C8B-B14F-4D97-AF65-F5344CB8AC3E}">
        <p14:creationId xmlns:p14="http://schemas.microsoft.com/office/powerpoint/2010/main" val="233978987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439400" cy="6264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395" name="Rectangle 5"/>
          <p:cNvSpPr>
            <a:spLocks noChangeArrowheads="1"/>
          </p:cNvSpPr>
          <p:nvPr/>
        </p:nvSpPr>
        <p:spPr bwMode="auto">
          <a:xfrm>
            <a:off x="0" y="6019800"/>
            <a:ext cx="10668000" cy="228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396" name="Rectangle 6"/>
          <p:cNvSpPr>
            <a:spLocks noChangeArrowheads="1"/>
          </p:cNvSpPr>
          <p:nvPr/>
        </p:nvSpPr>
        <p:spPr bwMode="auto">
          <a:xfrm>
            <a:off x="0" y="0"/>
            <a:ext cx="10668000" cy="228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398" name="Oval 8"/>
          <p:cNvSpPr>
            <a:spLocks noChangeArrowheads="1"/>
          </p:cNvSpPr>
          <p:nvPr/>
        </p:nvSpPr>
        <p:spPr bwMode="auto">
          <a:xfrm>
            <a:off x="4114800" y="3810000"/>
            <a:ext cx="4572000" cy="1676400"/>
          </a:xfrm>
          <a:prstGeom prst="ellipse">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1400"/>
              <a:t>      </a:t>
            </a:r>
          </a:p>
          <a:p>
            <a:pPr>
              <a:buFontTx/>
              <a:buChar char="•"/>
            </a:pPr>
            <a:r>
              <a:rPr lang="en-US" sz="1400"/>
              <a:t> Each policy is represented as</a:t>
            </a:r>
          </a:p>
          <a:p>
            <a:pPr lvl="1">
              <a:buFontTx/>
              <a:buChar char="•"/>
            </a:pPr>
            <a:r>
              <a:rPr lang="en-US" sz="1400"/>
              <a:t> rules and patterns in a policy file </a:t>
            </a:r>
          </a:p>
          <a:p>
            <a:pPr lvl="1">
              <a:buFontTx/>
              <a:buChar char="•"/>
            </a:pPr>
            <a:r>
              <a:rPr lang="en-US" sz="1400"/>
              <a:t> definitions and classifications in</a:t>
            </a:r>
          </a:p>
          <a:p>
            <a:pPr lvl="1"/>
            <a:r>
              <a:rPr lang="en-US" sz="1400"/>
              <a:t>an ontology file.</a:t>
            </a:r>
          </a:p>
        </p:txBody>
      </p:sp>
      <p:sp>
        <p:nvSpPr>
          <p:cNvPr id="2" name="Slide Number Placeholder 1"/>
          <p:cNvSpPr>
            <a:spLocks noGrp="1"/>
          </p:cNvSpPr>
          <p:nvPr>
            <p:ph type="sldNum" sz="quarter" idx="12"/>
          </p:nvPr>
        </p:nvSpPr>
        <p:spPr/>
        <p:txBody>
          <a:bodyPr/>
          <a:lstStyle/>
          <a:p>
            <a:fld id="{0CFEC368-1D7A-4F81-ABF6-AE0E36BAF64C}" type="slidenum">
              <a:rPr lang="en-US" smtClean="0"/>
              <a:pPr/>
              <a:t>9</a:t>
            </a:fld>
            <a:endParaRPr lang="en-US"/>
          </a:p>
        </p:txBody>
      </p:sp>
    </p:spTree>
    <p:extLst>
      <p:ext uri="{BB962C8B-B14F-4D97-AF65-F5344CB8AC3E}">
        <p14:creationId xmlns:p14="http://schemas.microsoft.com/office/powerpoint/2010/main" val="1047472154"/>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21097</TotalTime>
  <Words>1757</Words>
  <Application>Microsoft Macintosh PowerPoint</Application>
  <PresentationFormat>On-screen Show (4:3)</PresentationFormat>
  <Paragraphs>215</Paragraphs>
  <Slides>17</Slides>
  <Notes>10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Clarity</vt:lpstr>
      <vt:lpstr>Accountable Systems: Or, what does Law have to do with Computer Science?</vt:lpstr>
      <vt:lpstr>Roadmap</vt:lpstr>
      <vt:lpstr>Original computer science approach to privacy</vt:lpstr>
      <vt:lpstr>Unanswered Privacy Challenges</vt:lpstr>
      <vt:lpstr>Trust Challenge</vt:lpstr>
      <vt:lpstr>Information Accountability</vt:lpstr>
      <vt:lpstr>Policy analytics yields human-readable result with explanation</vt:lpstr>
      <vt:lpstr>Mass. Gen. Law Chapter 6: Section 172. Dissemination of record information; certification; eligibility for access; scope of inquiry; listing; access limited; rules; use of information  </vt:lpstr>
      <vt:lpstr>PowerPoint Presentation</vt:lpstr>
      <vt:lpstr>PowerPoint Presentation</vt:lpstr>
      <vt:lpstr>PowerPoint Presentation</vt:lpstr>
      <vt:lpstr>Accountable Systems Architecture</vt:lpstr>
      <vt:lpstr>Accountable Systems Research – Formalizing system behavior to conform to policy</vt:lpstr>
      <vt:lpstr>A Goal by Analogy: Financial Accounting</vt:lpstr>
      <vt:lpstr>Personal Information Accountability</vt:lpstr>
      <vt:lpstr>The world with Accountable Systems</vt:lpstr>
      <vt:lpstr>References</vt:lpstr>
    </vt:vector>
  </TitlesOfParts>
  <Manager/>
  <Company>MIT CSAIL</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e2esa reverse site visit overview January 2008</dc:title>
  <dc:subject/>
  <dc:creator>Daniel Weitzner</dc:creator>
  <cp:keywords/>
  <dc:description/>
  <cp:lastModifiedBy>Danny Weitzner</cp:lastModifiedBy>
  <cp:revision>479</cp:revision>
  <cp:lastPrinted>2013-04-24T03:38:17Z</cp:lastPrinted>
  <dcterms:created xsi:type="dcterms:W3CDTF">2010-11-01T19:27:07Z</dcterms:created>
  <dcterms:modified xsi:type="dcterms:W3CDTF">2014-03-03T16:42:49Z</dcterms:modified>
  <cp:category/>
</cp:coreProperties>
</file>