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601200" cy="7315200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 autoAdjust="0"/>
  </p:normalViewPr>
  <p:slideViewPr>
    <p:cSldViewPr snapToObjects="1">
      <p:cViewPr>
        <p:scale>
          <a:sx n="150" d="100"/>
          <a:sy n="150" d="100"/>
        </p:scale>
        <p:origin x="2370" y="210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971" cy="46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16" tIns="46758" rIns="93516" bIns="46758" numCol="1" anchor="t" anchorCtr="0" compatLnSpc="1">
            <a:prstTxWarp prst="textNoShape">
              <a:avLst/>
            </a:prstTxWarp>
          </a:bodyPr>
          <a:lstStyle>
            <a:lvl1pPr defTabSz="934377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4730" y="0"/>
            <a:ext cx="3032971" cy="46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16" tIns="46758" rIns="93516" bIns="46758" numCol="1" anchor="t" anchorCtr="0" compatLnSpc="1">
            <a:prstTxWarp prst="textNoShape">
              <a:avLst/>
            </a:prstTxWarp>
          </a:bodyPr>
          <a:lstStyle>
            <a:lvl1pPr algn="r" defTabSz="934377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7134"/>
            <a:ext cx="3032971" cy="46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16" tIns="46758" rIns="93516" bIns="46758" numCol="1" anchor="b" anchorCtr="0" compatLnSpc="1">
            <a:prstTxWarp prst="textNoShape">
              <a:avLst/>
            </a:prstTxWarp>
          </a:bodyPr>
          <a:lstStyle>
            <a:lvl1pPr defTabSz="934377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4730" y="8807134"/>
            <a:ext cx="3032971" cy="46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16" tIns="46758" rIns="93516" bIns="46758" numCol="1" anchor="b" anchorCtr="0" compatLnSpc="1">
            <a:prstTxWarp prst="textNoShape">
              <a:avLst/>
            </a:prstTxWarp>
          </a:bodyPr>
          <a:lstStyle>
            <a:lvl1pPr algn="r" defTabSz="934377" eaLnBrk="0" hangingPunct="0">
              <a:defRPr sz="1200"/>
            </a:lvl1pPr>
          </a:lstStyle>
          <a:p>
            <a:pPr>
              <a:defRPr/>
            </a:pPr>
            <a:fld id="{2A582CF6-774D-4BFE-8847-A4E2438DEF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971" cy="46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1" tIns="45610" rIns="91221" bIns="4561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146" y="0"/>
            <a:ext cx="3032971" cy="46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1" tIns="45610" rIns="91221" bIns="4561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6D553D6-4E42-4243-A296-44398A3A2B9F}" type="datetimeFigureOut">
              <a:rPr lang="en-US"/>
              <a:pPr>
                <a:defRPr/>
              </a:pPr>
              <a:t>10/20/2009</a:t>
            </a:fld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7613" y="695325"/>
            <a:ext cx="4562475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404" y="4404359"/>
            <a:ext cx="5596892" cy="4171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1" tIns="45610" rIns="91221" bIns="456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550"/>
            <a:ext cx="3032971" cy="46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1" tIns="45610" rIns="91221" bIns="4561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146" y="8805550"/>
            <a:ext cx="3032971" cy="46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1" tIns="45610" rIns="91221" bIns="4561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395CA33-137A-4913-A841-0A7F4FF6EB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725" y="2271713"/>
            <a:ext cx="8159750" cy="15684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9863" y="4144963"/>
            <a:ext cx="6721475" cy="18700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53451-B0B2-4676-8891-FF2866C2B3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8E8C38-3AA4-4509-A796-784F1D20ED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0538" y="650875"/>
            <a:ext cx="203993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650875"/>
            <a:ext cx="596741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F1E6B-A48E-4B72-9AAF-84C37E390E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B9E15-BA4D-459C-A2A3-509911A969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83A2B-4FEF-48C4-B530-C11CAEB360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725" y="2112963"/>
            <a:ext cx="4003675" cy="4389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2112963"/>
            <a:ext cx="4003675" cy="4389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2056A-C9D0-4491-BF4D-00208E0DB4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F0FB8-01F5-40DD-BC7B-CE884591E2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B0EDFD-65F8-428E-9DC1-EE43BAE78D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A8FE8-3A56-427C-918E-8ADAC46F49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2BC83-8F80-47CC-B112-8EB0872F2D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ED6B6-D164-4BE5-AFCB-A143ED83D3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650875"/>
            <a:ext cx="81597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2112963"/>
            <a:ext cx="815975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5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5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02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500"/>
            </a:lvl1pPr>
          </a:lstStyle>
          <a:p>
            <a:pPr>
              <a:defRPr/>
            </a:pPr>
            <a:fld id="{359221A2-406D-45C7-8711-A15539A192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966788" rtl="0" eaLnBrk="0" fontAlgn="base" hangingPunct="0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66788" rtl="0" eaLnBrk="0" fontAlgn="base" hangingPunct="0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Times New Roman" pitchFamily="18" charset="0"/>
        </a:defRPr>
      </a:lvl2pPr>
      <a:lvl3pPr algn="ctr" defTabSz="966788" rtl="0" eaLnBrk="0" fontAlgn="base" hangingPunct="0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Times New Roman" pitchFamily="18" charset="0"/>
        </a:defRPr>
      </a:lvl3pPr>
      <a:lvl4pPr algn="ctr" defTabSz="966788" rtl="0" eaLnBrk="0" fontAlgn="base" hangingPunct="0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Times New Roman" pitchFamily="18" charset="0"/>
        </a:defRPr>
      </a:lvl4pPr>
      <a:lvl5pPr algn="ctr" defTabSz="966788" rtl="0" eaLnBrk="0" fontAlgn="base" hangingPunct="0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Times New Roman" pitchFamily="18" charset="0"/>
        </a:defRPr>
      </a:lvl5pPr>
      <a:lvl6pPr marL="457200" algn="ctr" defTabSz="966788" rtl="0" eaLnBrk="0" fontAlgn="base" hangingPunct="0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Times New Roman" pitchFamily="18" charset="0"/>
        </a:defRPr>
      </a:lvl6pPr>
      <a:lvl7pPr marL="914400" algn="ctr" defTabSz="966788" rtl="0" eaLnBrk="0" fontAlgn="base" hangingPunct="0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Times New Roman" pitchFamily="18" charset="0"/>
        </a:defRPr>
      </a:lvl7pPr>
      <a:lvl8pPr marL="1371600" algn="ctr" defTabSz="966788" rtl="0" eaLnBrk="0" fontAlgn="base" hangingPunct="0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Times New Roman" pitchFamily="18" charset="0"/>
        </a:defRPr>
      </a:lvl8pPr>
      <a:lvl9pPr marL="1828800" algn="ctr" defTabSz="966788" rtl="0" eaLnBrk="0" fontAlgn="base" hangingPunct="0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Times New Roman" pitchFamily="18" charset="0"/>
        </a:defRPr>
      </a:lvl9pPr>
    </p:titleStyle>
    <p:bodyStyle>
      <a:lvl1pPr marL="361950" indent="-361950" algn="l" defTabSz="966788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</a:defRPr>
      </a:lvl1pPr>
      <a:lvl2pPr marL="785813" indent="-303213" algn="l" defTabSz="966788" rtl="0" eaLnBrk="0" fontAlgn="base" hangingPunct="0">
        <a:spcBef>
          <a:spcPct val="20000"/>
        </a:spcBef>
        <a:spcAft>
          <a:spcPct val="0"/>
        </a:spcAft>
        <a:buChar char="–"/>
        <a:defRPr sz="3000">
          <a:solidFill>
            <a:schemeClr val="tx1"/>
          </a:solidFill>
          <a:latin typeface="+mn-lt"/>
        </a:defRPr>
      </a:lvl2pPr>
      <a:lvl3pPr marL="1208088" indent="-241300" algn="l" defTabSz="966788" rtl="0" eaLnBrk="0" fontAlgn="base" hangingPunct="0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</a:defRPr>
      </a:lvl3pPr>
      <a:lvl4pPr marL="1692275" indent="-242888" algn="l" defTabSz="966788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4pPr>
      <a:lvl5pPr marL="2174875" indent="-241300" algn="l" defTabSz="966788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5pPr>
      <a:lvl6pPr marL="2632075" indent="-241300" algn="l" defTabSz="966788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6pPr>
      <a:lvl7pPr marL="3089275" indent="-241300" algn="l" defTabSz="966788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7pPr>
      <a:lvl8pPr marL="3546475" indent="-241300" algn="l" defTabSz="966788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8pPr>
      <a:lvl9pPr marL="4003675" indent="-241300" algn="l" defTabSz="966788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Line 183"/>
          <p:cNvSpPr>
            <a:spLocks noChangeShapeType="1"/>
          </p:cNvSpPr>
          <p:nvPr/>
        </p:nvSpPr>
        <p:spPr bwMode="auto">
          <a:xfrm>
            <a:off x="4800600" y="1009650"/>
            <a:ext cx="0" cy="895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2" name="Line 137"/>
          <p:cNvSpPr>
            <a:spLocks noChangeShapeType="1"/>
          </p:cNvSpPr>
          <p:nvPr/>
        </p:nvSpPr>
        <p:spPr bwMode="auto">
          <a:xfrm flipH="1">
            <a:off x="3200400" y="2057400"/>
            <a:ext cx="4763" cy="3400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Line 83"/>
          <p:cNvSpPr>
            <a:spLocks noChangeShapeType="1"/>
          </p:cNvSpPr>
          <p:nvPr/>
        </p:nvSpPr>
        <p:spPr bwMode="auto">
          <a:xfrm>
            <a:off x="5105400" y="641350"/>
            <a:ext cx="0" cy="141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Line 65"/>
          <p:cNvSpPr>
            <a:spLocks noChangeShapeType="1"/>
          </p:cNvSpPr>
          <p:nvPr/>
        </p:nvSpPr>
        <p:spPr bwMode="auto">
          <a:xfrm>
            <a:off x="2066925" y="20574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67"/>
          <p:cNvSpPr>
            <a:spLocks noChangeShapeType="1"/>
          </p:cNvSpPr>
          <p:nvPr/>
        </p:nvSpPr>
        <p:spPr bwMode="auto">
          <a:xfrm>
            <a:off x="6553200" y="2057400"/>
            <a:ext cx="0" cy="271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Text Box 12"/>
          <p:cNvSpPr txBox="1">
            <a:spLocks noChangeArrowheads="1"/>
          </p:cNvSpPr>
          <p:nvPr/>
        </p:nvSpPr>
        <p:spPr bwMode="auto">
          <a:xfrm>
            <a:off x="1609725" y="2147888"/>
            <a:ext cx="981075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/>
              <a:t>Safety Program</a:t>
            </a:r>
          </a:p>
          <a:p>
            <a:pPr algn="ctr" defTabSz="966788" eaLnBrk="0" hangingPunct="0"/>
            <a:r>
              <a:rPr lang="en-US" altLang="en-US" sz="600"/>
              <a:t> DEPUTY DIRECTOR</a:t>
            </a:r>
          </a:p>
          <a:p>
            <a:pPr algn="ctr" defTabSz="966788" eaLnBrk="0" hangingPunct="0"/>
            <a:r>
              <a:rPr lang="en-US" altLang="en-US" sz="600"/>
              <a:t>Peter Bochnak</a:t>
            </a:r>
          </a:p>
        </p:txBody>
      </p:sp>
      <p:sp>
        <p:nvSpPr>
          <p:cNvPr id="15367" name="Line 69"/>
          <p:cNvSpPr>
            <a:spLocks noChangeShapeType="1"/>
          </p:cNvSpPr>
          <p:nvPr/>
        </p:nvSpPr>
        <p:spPr bwMode="auto">
          <a:xfrm flipV="1">
            <a:off x="2066925" y="2057400"/>
            <a:ext cx="6924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Text Box 4"/>
          <p:cNvSpPr txBox="1">
            <a:spLocks noChangeArrowheads="1"/>
          </p:cNvSpPr>
          <p:nvPr/>
        </p:nvSpPr>
        <p:spPr bwMode="auto">
          <a:xfrm>
            <a:off x="4038600" y="765175"/>
            <a:ext cx="2209800" cy="2444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>
              <a:lnSpc>
                <a:spcPct val="75000"/>
              </a:lnSpc>
            </a:pPr>
            <a:r>
              <a:rPr lang="en-US" altLang="en-US" sz="600"/>
              <a:t>DIRECTOR OF ENVIRONMENT, HEALTH AND SAFETY</a:t>
            </a:r>
          </a:p>
          <a:p>
            <a:pPr algn="ctr" defTabSz="966788" eaLnBrk="0" hangingPunct="0">
              <a:lnSpc>
                <a:spcPct val="75000"/>
              </a:lnSpc>
            </a:pPr>
            <a:r>
              <a:rPr lang="en-US" altLang="en-US" sz="600"/>
              <a:t>Lou DiBerardinis</a:t>
            </a:r>
          </a:p>
        </p:txBody>
      </p:sp>
      <p:sp>
        <p:nvSpPr>
          <p:cNvPr id="15369" name="Line 70"/>
          <p:cNvSpPr>
            <a:spLocks noChangeShapeType="1"/>
          </p:cNvSpPr>
          <p:nvPr/>
        </p:nvSpPr>
        <p:spPr bwMode="auto">
          <a:xfrm>
            <a:off x="4191000" y="2060575"/>
            <a:ext cx="0" cy="4111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Text Box 23"/>
          <p:cNvSpPr txBox="1">
            <a:spLocks noChangeArrowheads="1"/>
          </p:cNvSpPr>
          <p:nvPr/>
        </p:nvSpPr>
        <p:spPr bwMode="auto">
          <a:xfrm>
            <a:off x="3733800" y="2136775"/>
            <a:ext cx="914400" cy="56515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/>
              <a:t>Campus Radiation Protection Program</a:t>
            </a:r>
          </a:p>
          <a:p>
            <a:pPr algn="ctr" defTabSz="966788" eaLnBrk="0" hangingPunct="0"/>
            <a:r>
              <a:rPr lang="en-US" altLang="en-US" sz="600"/>
              <a:t> DEPUTY DIRECTOR</a:t>
            </a:r>
          </a:p>
          <a:p>
            <a:pPr algn="ctr" defTabSz="966788" eaLnBrk="0" hangingPunct="0"/>
            <a:r>
              <a:rPr lang="en-US" altLang="en-US" sz="600"/>
              <a:t>Mitch Galanek</a:t>
            </a:r>
          </a:p>
        </p:txBody>
      </p:sp>
      <p:sp>
        <p:nvSpPr>
          <p:cNvPr id="15371" name="Line 71"/>
          <p:cNvSpPr>
            <a:spLocks noChangeShapeType="1"/>
          </p:cNvSpPr>
          <p:nvPr/>
        </p:nvSpPr>
        <p:spPr bwMode="auto">
          <a:xfrm>
            <a:off x="8991600" y="2060575"/>
            <a:ext cx="0" cy="382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Text Box 54"/>
          <p:cNvSpPr txBox="1">
            <a:spLocks noChangeArrowheads="1"/>
          </p:cNvSpPr>
          <p:nvPr/>
        </p:nvSpPr>
        <p:spPr bwMode="auto">
          <a:xfrm>
            <a:off x="8534400" y="2136775"/>
            <a:ext cx="914400" cy="4730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/>
              <a:t>Reactor Radiation Protection Program DEPUTY DIRECTOR</a:t>
            </a:r>
          </a:p>
          <a:p>
            <a:pPr algn="ctr" defTabSz="966788" eaLnBrk="0" hangingPunct="0"/>
            <a:r>
              <a:rPr lang="en-US" altLang="en-US" sz="600"/>
              <a:t>Bill McCarthy</a:t>
            </a:r>
          </a:p>
        </p:txBody>
      </p:sp>
      <p:sp>
        <p:nvSpPr>
          <p:cNvPr id="15373" name="Text Box 43"/>
          <p:cNvSpPr txBox="1">
            <a:spLocks noChangeArrowheads="1"/>
          </p:cNvSpPr>
          <p:nvPr/>
        </p:nvSpPr>
        <p:spPr bwMode="auto">
          <a:xfrm>
            <a:off x="6096000" y="2136775"/>
            <a:ext cx="914400" cy="4730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/>
              <a:t>BioSafety Program DEPUTY  DIRECTOR</a:t>
            </a:r>
          </a:p>
          <a:p>
            <a:pPr algn="ctr" defTabSz="966788" eaLnBrk="0" hangingPunct="0"/>
            <a:r>
              <a:rPr lang="en-US" altLang="en-US" sz="600"/>
              <a:t>Claudia Mickelson</a:t>
            </a:r>
          </a:p>
        </p:txBody>
      </p:sp>
      <p:sp>
        <p:nvSpPr>
          <p:cNvPr id="15374" name="Line 72"/>
          <p:cNvSpPr>
            <a:spLocks noChangeShapeType="1"/>
          </p:cNvSpPr>
          <p:nvPr/>
        </p:nvSpPr>
        <p:spPr bwMode="auto">
          <a:xfrm>
            <a:off x="5410200" y="2060575"/>
            <a:ext cx="0" cy="388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Text Box 33"/>
          <p:cNvSpPr txBox="1">
            <a:spLocks noChangeArrowheads="1"/>
          </p:cNvSpPr>
          <p:nvPr/>
        </p:nvSpPr>
        <p:spPr bwMode="auto">
          <a:xfrm>
            <a:off x="4953000" y="2136775"/>
            <a:ext cx="914400" cy="56515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/>
              <a:t>Industrial Hygiene Program</a:t>
            </a:r>
          </a:p>
          <a:p>
            <a:pPr algn="ctr" defTabSz="966788" eaLnBrk="0" hangingPunct="0"/>
            <a:r>
              <a:rPr lang="en-US" altLang="en-US" sz="600"/>
              <a:t> DEPUTY DIRECTOR</a:t>
            </a:r>
          </a:p>
          <a:p>
            <a:pPr algn="ctr" defTabSz="966788" eaLnBrk="0" hangingPunct="0"/>
            <a:r>
              <a:rPr lang="en-US" altLang="en-US" sz="600"/>
              <a:t>Pam Greenley</a:t>
            </a:r>
          </a:p>
        </p:txBody>
      </p:sp>
      <p:sp>
        <p:nvSpPr>
          <p:cNvPr id="15376" name="Text Box 34"/>
          <p:cNvSpPr txBox="1">
            <a:spLocks noChangeArrowheads="1"/>
          </p:cNvSpPr>
          <p:nvPr/>
        </p:nvSpPr>
        <p:spPr bwMode="auto">
          <a:xfrm>
            <a:off x="4953000" y="3127375"/>
            <a:ext cx="1009650" cy="2889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/>
              <a:t>SENIOR OFFICER, IHP</a:t>
            </a:r>
          </a:p>
          <a:p>
            <a:pPr algn="ctr" defTabSz="966788" eaLnBrk="0" hangingPunct="0"/>
            <a:r>
              <a:rPr lang="en-US" altLang="en-US" sz="600"/>
              <a:t>Bob Edwards</a:t>
            </a:r>
          </a:p>
        </p:txBody>
      </p:sp>
      <p:sp>
        <p:nvSpPr>
          <p:cNvPr id="15377" name="Text Box 16"/>
          <p:cNvSpPr txBox="1">
            <a:spLocks noChangeArrowheads="1"/>
          </p:cNvSpPr>
          <p:nvPr/>
        </p:nvSpPr>
        <p:spPr bwMode="auto">
          <a:xfrm>
            <a:off x="2667000" y="3825875"/>
            <a:ext cx="914400" cy="4730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 dirty="0"/>
              <a:t>EMP OFFICER</a:t>
            </a:r>
          </a:p>
          <a:p>
            <a:pPr algn="ctr" defTabSz="966788" eaLnBrk="0" hangingPunct="0"/>
            <a:r>
              <a:rPr lang="en-US" altLang="en-US" sz="600" dirty="0" err="1"/>
              <a:t>Zhanna</a:t>
            </a:r>
            <a:r>
              <a:rPr lang="en-US" altLang="en-US" sz="600" dirty="0"/>
              <a:t> </a:t>
            </a:r>
            <a:r>
              <a:rPr lang="en-US" altLang="en-US" sz="600" dirty="0" err="1"/>
              <a:t>Davidovitz</a:t>
            </a:r>
            <a:endParaRPr lang="en-US" altLang="en-US" sz="600" dirty="0"/>
          </a:p>
          <a:p>
            <a:pPr algn="ctr" defTabSz="966788" eaLnBrk="0" hangingPunct="0"/>
            <a:r>
              <a:rPr lang="en-US" altLang="en-US" sz="600" dirty="0"/>
              <a:t>Dan </a:t>
            </a:r>
            <a:r>
              <a:rPr lang="en-US" altLang="en-US" sz="600" dirty="0" err="1"/>
              <a:t>Kallin</a:t>
            </a:r>
            <a:endParaRPr lang="en-US" altLang="en-US" sz="600" dirty="0"/>
          </a:p>
          <a:p>
            <a:pPr algn="ctr" defTabSz="966788" eaLnBrk="0" hangingPunct="0"/>
            <a:r>
              <a:rPr lang="en-US" altLang="en-US" sz="600" b="1" dirty="0" smtClean="0"/>
              <a:t>Open</a:t>
            </a:r>
            <a:endParaRPr lang="en-US" altLang="en-US" sz="600" b="1" dirty="0"/>
          </a:p>
        </p:txBody>
      </p:sp>
      <p:sp>
        <p:nvSpPr>
          <p:cNvPr id="15378" name="Text Box 26"/>
          <p:cNvSpPr txBox="1">
            <a:spLocks noChangeArrowheads="1"/>
          </p:cNvSpPr>
          <p:nvPr/>
        </p:nvSpPr>
        <p:spPr bwMode="auto">
          <a:xfrm>
            <a:off x="3733800" y="3733800"/>
            <a:ext cx="914400" cy="743937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 dirty="0"/>
              <a:t>RPP OFFICER</a:t>
            </a:r>
          </a:p>
          <a:p>
            <a:pPr algn="ctr" defTabSz="966788" eaLnBrk="0" hangingPunct="0"/>
            <a:r>
              <a:rPr lang="en-US" altLang="en-US" sz="600" dirty="0"/>
              <a:t>Hans Richter</a:t>
            </a:r>
          </a:p>
          <a:p>
            <a:pPr algn="ctr" defTabSz="966788" eaLnBrk="0" hangingPunct="0"/>
            <a:r>
              <a:rPr lang="en-US" altLang="en-US" sz="600" dirty="0"/>
              <a:t>Judi Reilly</a:t>
            </a:r>
          </a:p>
          <a:p>
            <a:pPr algn="ctr" defTabSz="966788" eaLnBrk="0" hangingPunct="0"/>
            <a:r>
              <a:rPr lang="en-US" altLang="en-US" sz="600" dirty="0"/>
              <a:t>Chris Tavares</a:t>
            </a:r>
          </a:p>
          <a:p>
            <a:pPr algn="ctr" defTabSz="966788" eaLnBrk="0" hangingPunct="0"/>
            <a:r>
              <a:rPr lang="en-US" altLang="en-US" sz="600" dirty="0" err="1"/>
              <a:t>Deying</a:t>
            </a:r>
            <a:r>
              <a:rPr lang="en-US" altLang="en-US" sz="600" dirty="0"/>
              <a:t> </a:t>
            </a:r>
            <a:r>
              <a:rPr lang="en-US" altLang="en-US" sz="600" dirty="0" smtClean="0"/>
              <a:t>Sun</a:t>
            </a:r>
          </a:p>
          <a:p>
            <a:pPr algn="ctr" defTabSz="966788" eaLnBrk="0" hangingPunct="0"/>
            <a:r>
              <a:rPr lang="en-US" altLang="en-US" sz="600" dirty="0" smtClean="0"/>
              <a:t>Fred McWilliams</a:t>
            </a:r>
            <a:endParaRPr lang="en-US" altLang="en-US" sz="600" dirty="0"/>
          </a:p>
          <a:p>
            <a:pPr algn="ctr" defTabSz="966788" eaLnBrk="0" hangingPunct="0"/>
            <a:r>
              <a:rPr lang="en-US" altLang="en-US" sz="600" dirty="0"/>
              <a:t>Justin </a:t>
            </a:r>
            <a:r>
              <a:rPr lang="en-US" altLang="en-US" sz="600" dirty="0" smtClean="0"/>
              <a:t>Quinn (T)</a:t>
            </a:r>
            <a:endParaRPr lang="en-US" altLang="en-US" sz="600" b="1" dirty="0"/>
          </a:p>
        </p:txBody>
      </p:sp>
      <p:sp>
        <p:nvSpPr>
          <p:cNvPr id="15379" name="Text Box 36"/>
          <p:cNvSpPr txBox="1">
            <a:spLocks noChangeArrowheads="1"/>
          </p:cNvSpPr>
          <p:nvPr/>
        </p:nvSpPr>
        <p:spPr bwMode="auto">
          <a:xfrm>
            <a:off x="4953000" y="3736975"/>
            <a:ext cx="914400" cy="6572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 dirty="0"/>
              <a:t>IHP OFFICER</a:t>
            </a:r>
          </a:p>
          <a:p>
            <a:pPr algn="ctr" defTabSz="966788" eaLnBrk="0" hangingPunct="0"/>
            <a:r>
              <a:rPr lang="en-US" altLang="en-US" sz="600" dirty="0"/>
              <a:t>Marilyn </a:t>
            </a:r>
            <a:r>
              <a:rPr lang="en-US" altLang="en-US" sz="600" dirty="0" err="1"/>
              <a:t>Hallock</a:t>
            </a:r>
            <a:endParaRPr lang="en-US" altLang="en-US" sz="600" dirty="0"/>
          </a:p>
          <a:p>
            <a:pPr algn="ctr" defTabSz="966788" eaLnBrk="0" hangingPunct="0"/>
            <a:r>
              <a:rPr lang="en-US" altLang="en-US" sz="600" dirty="0"/>
              <a:t>Andy Kalil</a:t>
            </a:r>
          </a:p>
          <a:p>
            <a:pPr algn="ctr" defTabSz="966788" eaLnBrk="0" hangingPunct="0"/>
            <a:r>
              <a:rPr lang="en-US" altLang="en-US" sz="600" dirty="0"/>
              <a:t>Emily Ranken</a:t>
            </a:r>
          </a:p>
          <a:p>
            <a:pPr algn="ctr" defTabSz="966788" eaLnBrk="0" hangingPunct="0"/>
            <a:r>
              <a:rPr lang="en-US" altLang="en-US" sz="600" dirty="0"/>
              <a:t>Nancy Doherty*</a:t>
            </a:r>
          </a:p>
          <a:p>
            <a:pPr algn="ctr" defTabSz="966788" eaLnBrk="0" hangingPunct="0"/>
            <a:r>
              <a:rPr lang="en-US" altLang="en-US" sz="600" dirty="0">
                <a:solidFill>
                  <a:srgbClr val="FF0000"/>
                </a:solidFill>
              </a:rPr>
              <a:t>Susan Leite</a:t>
            </a:r>
            <a:endParaRPr lang="en-US" altLang="en-US" sz="600" b="1" dirty="0">
              <a:solidFill>
                <a:srgbClr val="FF0000"/>
              </a:solidFill>
            </a:endParaRPr>
          </a:p>
        </p:txBody>
      </p:sp>
      <p:sp>
        <p:nvSpPr>
          <p:cNvPr id="15380" name="Line 73"/>
          <p:cNvSpPr>
            <a:spLocks noChangeShapeType="1"/>
          </p:cNvSpPr>
          <p:nvPr/>
        </p:nvSpPr>
        <p:spPr bwMode="auto">
          <a:xfrm>
            <a:off x="7772400" y="2057400"/>
            <a:ext cx="0" cy="4298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1" name="Text Box 53"/>
          <p:cNvSpPr txBox="1">
            <a:spLocks noChangeArrowheads="1"/>
          </p:cNvSpPr>
          <p:nvPr/>
        </p:nvSpPr>
        <p:spPr bwMode="auto">
          <a:xfrm>
            <a:off x="7315200" y="2136775"/>
            <a:ext cx="914400" cy="4730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/>
              <a:t>Bates Radiation Protection Program DEPUTY DIRECTOR</a:t>
            </a:r>
          </a:p>
          <a:p>
            <a:pPr algn="ctr" defTabSz="966788" eaLnBrk="0" hangingPunct="0"/>
            <a:r>
              <a:rPr lang="en-US" altLang="en-US" sz="600"/>
              <a:t>Gerry Fallon</a:t>
            </a:r>
          </a:p>
        </p:txBody>
      </p:sp>
      <p:sp>
        <p:nvSpPr>
          <p:cNvPr id="15382" name="Text Box 56"/>
          <p:cNvSpPr txBox="1">
            <a:spLocks noChangeArrowheads="1"/>
          </p:cNvSpPr>
          <p:nvPr/>
        </p:nvSpPr>
        <p:spPr bwMode="auto">
          <a:xfrm>
            <a:off x="8534400" y="3733800"/>
            <a:ext cx="914400" cy="2889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 dirty="0"/>
              <a:t>RRPP OFFICER</a:t>
            </a:r>
          </a:p>
          <a:p>
            <a:pPr algn="ctr" defTabSz="966788" eaLnBrk="0" hangingPunct="0"/>
            <a:r>
              <a:rPr lang="en-US" altLang="en-US" sz="600" dirty="0">
                <a:solidFill>
                  <a:srgbClr val="FF0000"/>
                </a:solidFill>
              </a:rPr>
              <a:t>John </a:t>
            </a:r>
            <a:r>
              <a:rPr lang="en-US" altLang="en-US" sz="600" dirty="0" err="1">
                <a:solidFill>
                  <a:srgbClr val="FF0000"/>
                </a:solidFill>
              </a:rPr>
              <a:t>Quattrochi</a:t>
            </a:r>
            <a:endParaRPr lang="en-US" altLang="en-US" sz="600" dirty="0">
              <a:solidFill>
                <a:srgbClr val="FF0000"/>
              </a:solidFill>
            </a:endParaRPr>
          </a:p>
        </p:txBody>
      </p:sp>
      <p:sp>
        <p:nvSpPr>
          <p:cNvPr id="15383" name="Text Box 37"/>
          <p:cNvSpPr txBox="1">
            <a:spLocks noChangeArrowheads="1"/>
          </p:cNvSpPr>
          <p:nvPr/>
        </p:nvSpPr>
        <p:spPr bwMode="auto">
          <a:xfrm>
            <a:off x="6096000" y="4498975"/>
            <a:ext cx="914400" cy="37460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 dirty="0"/>
              <a:t>ASST. BSP OFFICER</a:t>
            </a:r>
          </a:p>
          <a:p>
            <a:pPr algn="ctr" defTabSz="966788" eaLnBrk="0" hangingPunct="0"/>
            <a:r>
              <a:rPr lang="en-US" altLang="en-US" sz="600" dirty="0" smtClean="0"/>
              <a:t>Shawna </a:t>
            </a:r>
            <a:r>
              <a:rPr lang="en-US" altLang="en-US" sz="600" dirty="0"/>
              <a:t>MacDonald</a:t>
            </a:r>
          </a:p>
          <a:p>
            <a:pPr algn="ctr" defTabSz="966788" eaLnBrk="0" hangingPunct="0"/>
            <a:r>
              <a:rPr lang="en-US" altLang="en-US" sz="600" dirty="0"/>
              <a:t>Christine Tafoya (T)</a:t>
            </a:r>
          </a:p>
        </p:txBody>
      </p:sp>
      <p:sp>
        <p:nvSpPr>
          <p:cNvPr id="15384" name="Text Box 19"/>
          <p:cNvSpPr txBox="1">
            <a:spLocks noChangeArrowheads="1"/>
          </p:cNvSpPr>
          <p:nvPr/>
        </p:nvSpPr>
        <p:spPr bwMode="auto">
          <a:xfrm>
            <a:off x="2628900" y="5359400"/>
            <a:ext cx="1028700" cy="2889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/>
              <a:t>TECHNOLOGIST</a:t>
            </a:r>
          </a:p>
          <a:p>
            <a:pPr algn="ctr" defTabSz="966788" eaLnBrk="0" hangingPunct="0"/>
            <a:r>
              <a:rPr lang="en-US" altLang="en-US" sz="600"/>
              <a:t>Heidi Montanari</a:t>
            </a:r>
          </a:p>
        </p:txBody>
      </p:sp>
      <p:sp>
        <p:nvSpPr>
          <p:cNvPr id="15385" name="Text Box 17"/>
          <p:cNvSpPr txBox="1">
            <a:spLocks noChangeArrowheads="1"/>
          </p:cNvSpPr>
          <p:nvPr/>
        </p:nvSpPr>
        <p:spPr bwMode="auto">
          <a:xfrm>
            <a:off x="2628900" y="4503738"/>
            <a:ext cx="1028700" cy="2889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/>
              <a:t>EMP ASST. OFFICER</a:t>
            </a:r>
          </a:p>
          <a:p>
            <a:pPr algn="ctr" defTabSz="966788" eaLnBrk="0" hangingPunct="0"/>
            <a:r>
              <a:rPr lang="en-US" altLang="en-US" sz="600">
                <a:solidFill>
                  <a:srgbClr val="FF0000"/>
                </a:solidFill>
              </a:rPr>
              <a:t>Niamh Kelly*</a:t>
            </a:r>
          </a:p>
        </p:txBody>
      </p:sp>
      <p:sp>
        <p:nvSpPr>
          <p:cNvPr id="15386" name="Text Box 39"/>
          <p:cNvSpPr txBox="1">
            <a:spLocks noChangeArrowheads="1"/>
          </p:cNvSpPr>
          <p:nvPr/>
        </p:nvSpPr>
        <p:spPr bwMode="auto">
          <a:xfrm>
            <a:off x="4953000" y="5359400"/>
            <a:ext cx="1009650" cy="37460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 dirty="0"/>
              <a:t>TECHNOLOGIST</a:t>
            </a:r>
          </a:p>
          <a:p>
            <a:pPr algn="ctr" defTabSz="966788" eaLnBrk="0" hangingPunct="0"/>
            <a:r>
              <a:rPr lang="en-US" altLang="en-US" sz="600" dirty="0"/>
              <a:t>Jeff Doucette</a:t>
            </a:r>
          </a:p>
          <a:p>
            <a:pPr algn="ctr" defTabSz="966788" eaLnBrk="0" hangingPunct="0"/>
            <a:r>
              <a:rPr lang="en-US" altLang="en-US" sz="600" dirty="0"/>
              <a:t>Tim </a:t>
            </a:r>
            <a:r>
              <a:rPr lang="en-US" altLang="en-US" sz="600" dirty="0" smtClean="0"/>
              <a:t>Beaulieu </a:t>
            </a:r>
            <a:endParaRPr lang="en-US" altLang="en-US" sz="600" dirty="0"/>
          </a:p>
        </p:txBody>
      </p:sp>
      <p:sp>
        <p:nvSpPr>
          <p:cNvPr id="15387" name="Text Box 40"/>
          <p:cNvSpPr txBox="1">
            <a:spLocks noChangeArrowheads="1"/>
          </p:cNvSpPr>
          <p:nvPr/>
        </p:nvSpPr>
        <p:spPr bwMode="auto">
          <a:xfrm>
            <a:off x="4953000" y="5883275"/>
            <a:ext cx="914400" cy="2889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/>
              <a:t>TECHNICIAN</a:t>
            </a:r>
          </a:p>
          <a:p>
            <a:pPr algn="ctr" defTabSz="966788" eaLnBrk="0" hangingPunct="0"/>
            <a:r>
              <a:rPr lang="en-US" altLang="en-US" sz="600">
                <a:solidFill>
                  <a:srgbClr val="FF0000"/>
                </a:solidFill>
              </a:rPr>
              <a:t>Robert Farley</a:t>
            </a:r>
          </a:p>
        </p:txBody>
      </p:sp>
      <p:sp>
        <p:nvSpPr>
          <p:cNvPr id="15388" name="Text Box 50"/>
          <p:cNvSpPr txBox="1">
            <a:spLocks noChangeArrowheads="1"/>
          </p:cNvSpPr>
          <p:nvPr/>
        </p:nvSpPr>
        <p:spPr bwMode="auto">
          <a:xfrm>
            <a:off x="7010400" y="5883275"/>
            <a:ext cx="1449388" cy="4730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/>
              <a:t>TECHNICIANS</a:t>
            </a:r>
          </a:p>
          <a:p>
            <a:pPr algn="ctr" defTabSz="966788" eaLnBrk="0" hangingPunct="0"/>
            <a:r>
              <a:rPr lang="en-US" altLang="en-US" sz="600">
                <a:solidFill>
                  <a:srgbClr val="FF0000"/>
                </a:solidFill>
              </a:rPr>
              <a:t>Harry Eisner</a:t>
            </a:r>
          </a:p>
          <a:p>
            <a:pPr algn="ctr" defTabSz="966788" eaLnBrk="0" hangingPunct="0"/>
            <a:r>
              <a:rPr lang="en-US" altLang="en-US" sz="600">
                <a:solidFill>
                  <a:srgbClr val="FF0000"/>
                </a:solidFill>
              </a:rPr>
              <a:t>Hamid Moazeni</a:t>
            </a:r>
          </a:p>
          <a:p>
            <a:pPr algn="ctr" defTabSz="966788" eaLnBrk="0" hangingPunct="0"/>
            <a:r>
              <a:rPr lang="en-US" altLang="en-US" sz="600" b="1"/>
              <a:t>Open</a:t>
            </a:r>
          </a:p>
        </p:txBody>
      </p:sp>
      <p:sp>
        <p:nvSpPr>
          <p:cNvPr id="15389" name="Text Box 11"/>
          <p:cNvSpPr txBox="1">
            <a:spLocks noChangeArrowheads="1"/>
          </p:cNvSpPr>
          <p:nvPr/>
        </p:nvSpPr>
        <p:spPr bwMode="auto">
          <a:xfrm>
            <a:off x="76200" y="4122738"/>
            <a:ext cx="10668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/>
              <a:t>PERSONNEL ADMINISTRATOR</a:t>
            </a:r>
          </a:p>
          <a:p>
            <a:pPr algn="ctr" defTabSz="966788" eaLnBrk="0" hangingPunct="0"/>
            <a:r>
              <a:rPr lang="en-US" altLang="en-US" sz="600"/>
              <a:t>Nadia Morrison</a:t>
            </a:r>
          </a:p>
        </p:txBody>
      </p:sp>
      <p:sp>
        <p:nvSpPr>
          <p:cNvPr id="15390" name="Text Box 77"/>
          <p:cNvSpPr txBox="1">
            <a:spLocks noChangeArrowheads="1"/>
          </p:cNvSpPr>
          <p:nvPr/>
        </p:nvSpPr>
        <p:spPr bwMode="auto">
          <a:xfrm>
            <a:off x="3733800" y="5883275"/>
            <a:ext cx="914400" cy="6572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/>
              <a:t>TECHNICIAN</a:t>
            </a:r>
          </a:p>
          <a:p>
            <a:pPr algn="ctr" defTabSz="966788" eaLnBrk="0" hangingPunct="0"/>
            <a:r>
              <a:rPr lang="en-US" altLang="en-US" sz="600"/>
              <a:t>Ron Stoute</a:t>
            </a:r>
          </a:p>
          <a:p>
            <a:pPr algn="ctr" defTabSz="966788" eaLnBrk="0" hangingPunct="0"/>
            <a:r>
              <a:rPr lang="en-US" altLang="en-US" sz="600">
                <a:solidFill>
                  <a:srgbClr val="FF0000"/>
                </a:solidFill>
              </a:rPr>
              <a:t>Rosario Silvestri</a:t>
            </a:r>
          </a:p>
          <a:p>
            <a:pPr algn="ctr" defTabSz="966788" eaLnBrk="0" hangingPunct="0"/>
            <a:r>
              <a:rPr lang="en-US" altLang="en-US" sz="600">
                <a:solidFill>
                  <a:srgbClr val="FF0000"/>
                </a:solidFill>
              </a:rPr>
              <a:t>Ryan Samz</a:t>
            </a:r>
          </a:p>
          <a:p>
            <a:pPr algn="ctr" defTabSz="966788" eaLnBrk="0" hangingPunct="0"/>
            <a:r>
              <a:rPr lang="en-US" altLang="en-US" sz="600"/>
              <a:t>Michael DeBerio</a:t>
            </a:r>
          </a:p>
          <a:p>
            <a:pPr algn="ctr" defTabSz="966788" eaLnBrk="0" hangingPunct="0"/>
            <a:r>
              <a:rPr lang="en-US" altLang="en-US" sz="600" b="1"/>
              <a:t>Open</a:t>
            </a:r>
          </a:p>
        </p:txBody>
      </p:sp>
      <p:sp>
        <p:nvSpPr>
          <p:cNvPr id="15391" name="Text Box 60"/>
          <p:cNvSpPr txBox="1">
            <a:spLocks noChangeArrowheads="1"/>
          </p:cNvSpPr>
          <p:nvPr/>
        </p:nvSpPr>
        <p:spPr bwMode="auto">
          <a:xfrm>
            <a:off x="8534400" y="5791200"/>
            <a:ext cx="9144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/>
              <a:t>TECHNICIANS</a:t>
            </a:r>
          </a:p>
          <a:p>
            <a:pPr algn="ctr" defTabSz="966788" eaLnBrk="0" hangingPunct="0"/>
            <a:r>
              <a:rPr lang="en-US" altLang="en-US" sz="600"/>
              <a:t>Beth Rice</a:t>
            </a:r>
          </a:p>
          <a:p>
            <a:pPr algn="ctr" defTabSz="966788" eaLnBrk="0" hangingPunct="0"/>
            <a:r>
              <a:rPr lang="en-US" altLang="en-US" sz="600"/>
              <a:t>Diane Cormier</a:t>
            </a:r>
          </a:p>
        </p:txBody>
      </p:sp>
      <p:sp>
        <p:nvSpPr>
          <p:cNvPr id="15392" name="Text Box 82"/>
          <p:cNvSpPr txBox="1">
            <a:spLocks noChangeArrowheads="1"/>
          </p:cNvSpPr>
          <p:nvPr/>
        </p:nvSpPr>
        <p:spPr bwMode="auto">
          <a:xfrm>
            <a:off x="3467100" y="350838"/>
            <a:ext cx="3276600" cy="2968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>
              <a:lnSpc>
                <a:spcPct val="75000"/>
              </a:lnSpc>
              <a:spcBef>
                <a:spcPct val="50000"/>
              </a:spcBef>
            </a:pPr>
            <a:r>
              <a:rPr lang="en-US" altLang="en-US" sz="600"/>
              <a:t>MANAGING DIRECTOR, EHS PROGRAMS</a:t>
            </a:r>
          </a:p>
          <a:p>
            <a:pPr algn="ctr" defTabSz="966788" eaLnBrk="0" hangingPunct="0"/>
            <a:r>
              <a:rPr lang="en-US" altLang="en-US" sz="800"/>
              <a:t>Bill VanSchalkwyk</a:t>
            </a:r>
          </a:p>
        </p:txBody>
      </p:sp>
      <p:sp>
        <p:nvSpPr>
          <p:cNvPr id="15393" name="Text Box 94"/>
          <p:cNvSpPr txBox="1">
            <a:spLocks noChangeArrowheads="1"/>
          </p:cNvSpPr>
          <p:nvPr/>
        </p:nvSpPr>
        <p:spPr bwMode="auto">
          <a:xfrm>
            <a:off x="3671888" y="76200"/>
            <a:ext cx="25765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600" b="1" dirty="0">
                <a:latin typeface="Arial" charset="0"/>
              </a:rPr>
              <a:t>EHS Headquarters Organizational Chart – </a:t>
            </a:r>
            <a:r>
              <a:rPr lang="en-US" sz="600" b="1" dirty="0" smtClean="0">
                <a:latin typeface="Arial" charset="0"/>
              </a:rPr>
              <a:t>October </a:t>
            </a:r>
            <a:r>
              <a:rPr lang="en-US" sz="600" b="1" dirty="0" smtClean="0">
                <a:latin typeface="Arial" charset="0"/>
              </a:rPr>
              <a:t>21, 2009</a:t>
            </a:r>
            <a:endParaRPr lang="en-US" sz="600" b="1" dirty="0"/>
          </a:p>
        </p:txBody>
      </p:sp>
      <p:sp>
        <p:nvSpPr>
          <p:cNvPr id="15394" name="Text Box 100"/>
          <p:cNvSpPr txBox="1">
            <a:spLocks noChangeArrowheads="1"/>
          </p:cNvSpPr>
          <p:nvPr/>
        </p:nvSpPr>
        <p:spPr bwMode="auto">
          <a:xfrm>
            <a:off x="76200" y="1014413"/>
            <a:ext cx="990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/>
              <a:t>ASSIST. PROJECT MANAGER EHS-MS Laurie Veal</a:t>
            </a:r>
          </a:p>
        </p:txBody>
      </p:sp>
      <p:sp>
        <p:nvSpPr>
          <p:cNvPr id="15395" name="Line 107"/>
          <p:cNvSpPr>
            <a:spLocks noChangeShapeType="1"/>
          </p:cNvSpPr>
          <p:nvPr/>
        </p:nvSpPr>
        <p:spPr bwMode="auto">
          <a:xfrm flipH="1">
            <a:off x="1143000" y="647700"/>
            <a:ext cx="0" cy="2146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96" name="Line 132"/>
          <p:cNvSpPr>
            <a:spLocks noChangeShapeType="1"/>
          </p:cNvSpPr>
          <p:nvPr/>
        </p:nvSpPr>
        <p:spPr bwMode="auto">
          <a:xfrm>
            <a:off x="1143000" y="641350"/>
            <a:ext cx="2324100" cy="6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97" name="Text Box 133"/>
          <p:cNvSpPr txBox="1">
            <a:spLocks noChangeArrowheads="1"/>
          </p:cNvSpPr>
          <p:nvPr/>
        </p:nvSpPr>
        <p:spPr bwMode="auto">
          <a:xfrm>
            <a:off x="2743200" y="2142912"/>
            <a:ext cx="914400" cy="466938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 dirty="0"/>
              <a:t>Environmental Management Program DEPUTY DIRECTOR</a:t>
            </a:r>
          </a:p>
          <a:p>
            <a:pPr algn="ctr" defTabSz="966788" eaLnBrk="0" hangingPunct="0"/>
            <a:r>
              <a:rPr lang="en-US" altLang="en-US" sz="600" dirty="0"/>
              <a:t>Joseph Pinciaro</a:t>
            </a:r>
          </a:p>
        </p:txBody>
      </p:sp>
      <p:sp>
        <p:nvSpPr>
          <p:cNvPr id="15398" name="Text Box 138"/>
          <p:cNvSpPr txBox="1">
            <a:spLocks noChangeArrowheads="1"/>
          </p:cNvSpPr>
          <p:nvPr/>
        </p:nvSpPr>
        <p:spPr bwMode="auto">
          <a:xfrm>
            <a:off x="85725" y="4800600"/>
            <a:ext cx="1066800" cy="6572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 dirty="0"/>
              <a:t>ADMIN. ASSISTANTS</a:t>
            </a:r>
          </a:p>
          <a:p>
            <a:pPr algn="ctr" defTabSz="966788" eaLnBrk="0" hangingPunct="0"/>
            <a:r>
              <a:rPr lang="en-US" altLang="en-US" sz="600" dirty="0"/>
              <a:t>Melissa Kavlakli</a:t>
            </a:r>
          </a:p>
          <a:p>
            <a:pPr algn="ctr" defTabSz="966788" eaLnBrk="0" hangingPunct="0"/>
            <a:r>
              <a:rPr lang="en-US" altLang="en-US" sz="600" dirty="0"/>
              <a:t>Robert Kirby</a:t>
            </a:r>
          </a:p>
          <a:p>
            <a:pPr algn="ctr" defTabSz="966788" eaLnBrk="0" hangingPunct="0"/>
            <a:r>
              <a:rPr lang="en-US" altLang="en-US" sz="600" dirty="0"/>
              <a:t>Jackie Leahy*</a:t>
            </a:r>
          </a:p>
          <a:p>
            <a:pPr algn="ctr" defTabSz="966788" eaLnBrk="0" hangingPunct="0"/>
            <a:r>
              <a:rPr lang="en-US" altLang="en-US" sz="600" dirty="0"/>
              <a:t>Jessica Van</a:t>
            </a:r>
          </a:p>
          <a:p>
            <a:pPr algn="ctr" defTabSz="966788" eaLnBrk="0" hangingPunct="0"/>
            <a:r>
              <a:rPr lang="en-US" altLang="en-US" sz="600" dirty="0" smtClean="0"/>
              <a:t>Lauren Russo</a:t>
            </a:r>
            <a:endParaRPr lang="en-US" altLang="en-US" sz="600" dirty="0"/>
          </a:p>
        </p:txBody>
      </p:sp>
      <p:sp>
        <p:nvSpPr>
          <p:cNvPr id="15399" name="Line 155"/>
          <p:cNvSpPr>
            <a:spLocks noChangeShapeType="1"/>
          </p:cNvSpPr>
          <p:nvPr/>
        </p:nvSpPr>
        <p:spPr bwMode="auto">
          <a:xfrm flipV="1">
            <a:off x="3205163" y="5486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00" name="Text Box 160"/>
          <p:cNvSpPr txBox="1">
            <a:spLocks noChangeArrowheads="1"/>
          </p:cNvSpPr>
          <p:nvPr/>
        </p:nvSpPr>
        <p:spPr bwMode="auto">
          <a:xfrm>
            <a:off x="166688" y="1692275"/>
            <a:ext cx="904875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 dirty="0"/>
              <a:t>IT CONSULTANT I Hao Nguyen (T)</a:t>
            </a:r>
          </a:p>
          <a:p>
            <a:pPr algn="ctr" defTabSz="966788" eaLnBrk="0" hangingPunct="0"/>
            <a:r>
              <a:rPr lang="en-US" altLang="en-US" sz="600" dirty="0"/>
              <a:t>John </a:t>
            </a:r>
            <a:r>
              <a:rPr lang="en-US" altLang="en-US" sz="600" dirty="0" smtClean="0"/>
              <a:t>Archambault</a:t>
            </a:r>
            <a:endParaRPr lang="en-US" altLang="en-US" sz="600" dirty="0"/>
          </a:p>
        </p:txBody>
      </p:sp>
      <p:grpSp>
        <p:nvGrpSpPr>
          <p:cNvPr id="15401" name="Group 85"/>
          <p:cNvGrpSpPr>
            <a:grpSpLocks/>
          </p:cNvGrpSpPr>
          <p:nvPr/>
        </p:nvGrpSpPr>
        <p:grpSpPr bwMode="auto">
          <a:xfrm>
            <a:off x="3352800" y="1222375"/>
            <a:ext cx="3600450" cy="277813"/>
            <a:chOff x="1824" y="345"/>
            <a:chExt cx="2268" cy="175"/>
          </a:xfrm>
        </p:grpSpPr>
        <p:sp>
          <p:nvSpPr>
            <p:cNvPr id="15430" name="Rectangle 84"/>
            <p:cNvSpPr>
              <a:spLocks noChangeArrowheads="1"/>
            </p:cNvSpPr>
            <p:nvPr/>
          </p:nvSpPr>
          <p:spPr bwMode="auto">
            <a:xfrm>
              <a:off x="2025" y="363"/>
              <a:ext cx="1866" cy="14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5431" name="Text Box 62"/>
            <p:cNvSpPr txBox="1">
              <a:spLocks noChangeArrowheads="1"/>
            </p:cNvSpPr>
            <p:nvPr/>
          </p:nvSpPr>
          <p:spPr bwMode="auto">
            <a:xfrm>
              <a:off x="1824" y="345"/>
              <a:ext cx="2268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6661" tIns="48331" rIns="96661" bIns="48331">
              <a:spAutoFit/>
            </a:bodyPr>
            <a:lstStyle/>
            <a:p>
              <a:pPr algn="ctr" defTabSz="966788" eaLnBrk="0" hangingPunct="0">
                <a:spcBef>
                  <a:spcPct val="50000"/>
                </a:spcBef>
              </a:pPr>
              <a:r>
                <a:rPr lang="en-US" altLang="en-US" sz="1200" b="1">
                  <a:latin typeface="Arial" charset="0"/>
                </a:rPr>
                <a:t>Environment, Health and Safety Office</a:t>
              </a:r>
              <a:endParaRPr lang="en-US" altLang="en-US" sz="1400" b="1">
                <a:latin typeface="Arial" charset="0"/>
              </a:endParaRPr>
            </a:p>
          </p:txBody>
        </p:sp>
      </p:grpSp>
      <p:sp>
        <p:nvSpPr>
          <p:cNvPr id="15402" name="Text Box 171"/>
          <p:cNvSpPr txBox="1">
            <a:spLocks noChangeArrowheads="1"/>
          </p:cNvSpPr>
          <p:nvPr/>
        </p:nvSpPr>
        <p:spPr bwMode="auto">
          <a:xfrm>
            <a:off x="4953000" y="6396038"/>
            <a:ext cx="1447800" cy="5556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defTabSz="966788" eaLnBrk="0" hangingPunct="0"/>
            <a:r>
              <a:rPr lang="en-US" altLang="en-US" sz="600" b="1"/>
              <a:t>* = PART  Time	</a:t>
            </a:r>
          </a:p>
          <a:p>
            <a:pPr defTabSz="966788" eaLnBrk="0" hangingPunct="0"/>
            <a:r>
              <a:rPr lang="en-US" altLang="en-US" sz="600" b="1"/>
              <a:t>T = 1 Year Term	</a:t>
            </a:r>
          </a:p>
          <a:p>
            <a:pPr defTabSz="966788" eaLnBrk="0" hangingPunct="0"/>
            <a:r>
              <a:rPr lang="en-US" altLang="en-US" sz="600" b="1"/>
              <a:t>1 = DoF Funds 50%</a:t>
            </a:r>
          </a:p>
          <a:p>
            <a:pPr defTabSz="966788" eaLnBrk="0" hangingPunct="0"/>
            <a:r>
              <a:rPr lang="en-US" altLang="en-US" sz="600" b="1">
                <a:solidFill>
                  <a:srgbClr val="FF0000"/>
                </a:solidFill>
              </a:rPr>
              <a:t>Red</a:t>
            </a:r>
            <a:r>
              <a:rPr lang="en-US" altLang="en-US" sz="600" b="1"/>
              <a:t> = Shared Programs</a:t>
            </a:r>
          </a:p>
          <a:p>
            <a:pPr defTabSz="966788" eaLnBrk="0" hangingPunct="0"/>
            <a:endParaRPr lang="en-US" altLang="en-US" sz="600" b="1"/>
          </a:p>
        </p:txBody>
      </p:sp>
      <p:sp>
        <p:nvSpPr>
          <p:cNvPr id="15403" name="Text Box 7"/>
          <p:cNvSpPr txBox="1">
            <a:spLocks noChangeArrowheads="1"/>
          </p:cNvSpPr>
          <p:nvPr/>
        </p:nvSpPr>
        <p:spPr bwMode="auto">
          <a:xfrm>
            <a:off x="1619250" y="4503738"/>
            <a:ext cx="9144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/>
              <a:t>SP ASST. OFFICER</a:t>
            </a:r>
          </a:p>
          <a:p>
            <a:pPr algn="ctr" defTabSz="966788" eaLnBrk="0" hangingPunct="0"/>
            <a:r>
              <a:rPr lang="en-US" altLang="en-US" sz="600"/>
              <a:t>Katie Blass</a:t>
            </a:r>
          </a:p>
          <a:p>
            <a:pPr algn="ctr" defTabSz="966788" eaLnBrk="0" hangingPunct="0"/>
            <a:r>
              <a:rPr lang="en-US" altLang="en-US" sz="600"/>
              <a:t>Cary Williams</a:t>
            </a:r>
          </a:p>
        </p:txBody>
      </p:sp>
      <p:sp>
        <p:nvSpPr>
          <p:cNvPr id="15404" name="Text Box 47"/>
          <p:cNvSpPr txBox="1">
            <a:spLocks noChangeArrowheads="1"/>
          </p:cNvSpPr>
          <p:nvPr/>
        </p:nvSpPr>
        <p:spPr bwMode="auto">
          <a:xfrm>
            <a:off x="157163" y="3276600"/>
            <a:ext cx="914400" cy="2889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/>
              <a:t>NETWORK ADMN.</a:t>
            </a:r>
          </a:p>
          <a:p>
            <a:pPr algn="ctr" defTabSz="966788" eaLnBrk="0" hangingPunct="0"/>
            <a:r>
              <a:rPr lang="en-US" altLang="en-US" sz="600"/>
              <a:t>Rick Petithory (T)</a:t>
            </a:r>
          </a:p>
        </p:txBody>
      </p:sp>
      <p:sp>
        <p:nvSpPr>
          <p:cNvPr id="15405" name="Text Box 172"/>
          <p:cNvSpPr txBox="1">
            <a:spLocks noChangeArrowheads="1"/>
          </p:cNvSpPr>
          <p:nvPr/>
        </p:nvSpPr>
        <p:spPr bwMode="auto">
          <a:xfrm>
            <a:off x="4953000" y="4503738"/>
            <a:ext cx="914400" cy="2889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eaLnBrk="0" hangingPunct="0"/>
            <a:r>
              <a:rPr lang="en-US" sz="600"/>
              <a:t>ASST. IHP OFFICER</a:t>
            </a:r>
          </a:p>
          <a:p>
            <a:pPr algn="ctr" eaLnBrk="0" hangingPunct="0"/>
            <a:r>
              <a:rPr lang="en-US" sz="600"/>
              <a:t>Barry Mendes</a:t>
            </a:r>
          </a:p>
        </p:txBody>
      </p:sp>
      <p:sp>
        <p:nvSpPr>
          <p:cNvPr id="15406" name="Text Box 173"/>
          <p:cNvSpPr txBox="1">
            <a:spLocks noChangeArrowheads="1"/>
          </p:cNvSpPr>
          <p:nvPr/>
        </p:nvSpPr>
        <p:spPr bwMode="auto">
          <a:xfrm>
            <a:off x="6096000" y="3127375"/>
            <a:ext cx="1066800" cy="2889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eaLnBrk="0" hangingPunct="0"/>
            <a:r>
              <a:rPr lang="en-US" sz="600"/>
              <a:t>SENIOR OFFICER, BSP</a:t>
            </a:r>
          </a:p>
          <a:p>
            <a:pPr algn="ctr" eaLnBrk="0" hangingPunct="0"/>
            <a:r>
              <a:rPr lang="en-US" sz="600"/>
              <a:t>Carolyn Stahl</a:t>
            </a:r>
          </a:p>
        </p:txBody>
      </p:sp>
      <p:sp>
        <p:nvSpPr>
          <p:cNvPr id="15407" name="Text Box 178"/>
          <p:cNvSpPr txBox="1">
            <a:spLocks noChangeArrowheads="1"/>
          </p:cNvSpPr>
          <p:nvPr/>
        </p:nvSpPr>
        <p:spPr bwMode="auto">
          <a:xfrm>
            <a:off x="7324725" y="6934200"/>
            <a:ext cx="2276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15408" name="Line 184"/>
          <p:cNvSpPr>
            <a:spLocks noChangeShapeType="1"/>
          </p:cNvSpPr>
          <p:nvPr/>
        </p:nvSpPr>
        <p:spPr bwMode="auto">
          <a:xfrm flipH="1">
            <a:off x="1371600" y="19050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09" name="Line 190"/>
          <p:cNvSpPr>
            <a:spLocks noChangeShapeType="1"/>
          </p:cNvSpPr>
          <p:nvPr/>
        </p:nvSpPr>
        <p:spPr bwMode="auto">
          <a:xfrm flipH="1">
            <a:off x="1365250" y="1905000"/>
            <a:ext cx="6350" cy="2393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11" name="Text Box 203"/>
          <p:cNvSpPr txBox="1">
            <a:spLocks noChangeArrowheads="1"/>
          </p:cNvSpPr>
          <p:nvPr/>
        </p:nvSpPr>
        <p:spPr bwMode="auto">
          <a:xfrm>
            <a:off x="152400" y="2147888"/>
            <a:ext cx="914400" cy="28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/>
              <a:t>DEPUTY DIRECTOR</a:t>
            </a:r>
          </a:p>
          <a:p>
            <a:pPr algn="ctr" defTabSz="966788" eaLnBrk="0" hangingPunct="0"/>
            <a:r>
              <a:rPr lang="en-US" altLang="en-US" sz="600"/>
              <a:t>Steve Lanou</a:t>
            </a:r>
          </a:p>
        </p:txBody>
      </p:sp>
      <p:sp>
        <p:nvSpPr>
          <p:cNvPr id="15412" name="Line 232"/>
          <p:cNvSpPr>
            <a:spLocks noChangeShapeType="1"/>
          </p:cNvSpPr>
          <p:nvPr/>
        </p:nvSpPr>
        <p:spPr bwMode="auto">
          <a:xfrm>
            <a:off x="533400" y="1395413"/>
            <a:ext cx="0" cy="296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13" name="Line 234"/>
          <p:cNvSpPr>
            <a:spLocks noChangeShapeType="1"/>
          </p:cNvSpPr>
          <p:nvPr/>
        </p:nvSpPr>
        <p:spPr bwMode="auto">
          <a:xfrm>
            <a:off x="1066800" y="1250950"/>
            <a:ext cx="66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14" name="Text Box 238"/>
          <p:cNvSpPr txBox="1">
            <a:spLocks noChangeArrowheads="1"/>
          </p:cNvSpPr>
          <p:nvPr/>
        </p:nvSpPr>
        <p:spPr bwMode="auto">
          <a:xfrm>
            <a:off x="1600200" y="3825875"/>
            <a:ext cx="914400" cy="4730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/>
              <a:t>SP OFFICER</a:t>
            </a:r>
          </a:p>
          <a:p>
            <a:pPr algn="ctr" defTabSz="966788" eaLnBrk="0" hangingPunct="0"/>
            <a:r>
              <a:rPr lang="en-US" altLang="en-US" sz="600">
                <a:solidFill>
                  <a:srgbClr val="FF0000"/>
                </a:solidFill>
              </a:rPr>
              <a:t>Bret Dyer</a:t>
            </a:r>
          </a:p>
          <a:p>
            <a:pPr algn="ctr" defTabSz="966788" eaLnBrk="0" hangingPunct="0"/>
            <a:r>
              <a:rPr lang="en-US" altLang="en-US" sz="600"/>
              <a:t>Joseph MacLeod</a:t>
            </a:r>
            <a:r>
              <a:rPr lang="en-US" altLang="en-US" sz="600" baseline="30000"/>
              <a:t>1</a:t>
            </a:r>
          </a:p>
          <a:p>
            <a:pPr algn="ctr" defTabSz="966788" eaLnBrk="0" hangingPunct="0"/>
            <a:r>
              <a:rPr lang="en-US" altLang="en-US" sz="600"/>
              <a:t>Jim Rowlings</a:t>
            </a:r>
          </a:p>
        </p:txBody>
      </p:sp>
      <p:sp>
        <p:nvSpPr>
          <p:cNvPr id="15415" name="Text Box 244"/>
          <p:cNvSpPr txBox="1">
            <a:spLocks noChangeArrowheads="1"/>
          </p:cNvSpPr>
          <p:nvPr/>
        </p:nvSpPr>
        <p:spPr bwMode="auto">
          <a:xfrm>
            <a:off x="8458200" y="3135464"/>
            <a:ext cx="1066800" cy="282272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 dirty="0"/>
              <a:t>SENIOR  OFFICER, RRPP</a:t>
            </a:r>
          </a:p>
          <a:p>
            <a:pPr algn="ctr" defTabSz="966788" eaLnBrk="0" hangingPunct="0"/>
            <a:r>
              <a:rPr lang="en-US" altLang="en-US" sz="600" b="1" dirty="0" smtClean="0"/>
              <a:t>Open</a:t>
            </a:r>
            <a:endParaRPr lang="en-US" altLang="en-US" sz="600" b="1" dirty="0"/>
          </a:p>
        </p:txBody>
      </p:sp>
      <p:sp>
        <p:nvSpPr>
          <p:cNvPr id="15417" name="Line 182"/>
          <p:cNvSpPr>
            <a:spLocks noChangeShapeType="1"/>
          </p:cNvSpPr>
          <p:nvPr/>
        </p:nvSpPr>
        <p:spPr bwMode="auto">
          <a:xfrm>
            <a:off x="6743700" y="523875"/>
            <a:ext cx="8953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18" name="Text Box 43"/>
          <p:cNvSpPr txBox="1">
            <a:spLocks noChangeArrowheads="1"/>
          </p:cNvSpPr>
          <p:nvPr/>
        </p:nvSpPr>
        <p:spPr bwMode="auto">
          <a:xfrm>
            <a:off x="7639050" y="379413"/>
            <a:ext cx="914400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/>
              <a:t>DLC COORDINATORS</a:t>
            </a:r>
          </a:p>
        </p:txBody>
      </p:sp>
      <p:sp>
        <p:nvSpPr>
          <p:cNvPr id="15419" name="Line 194"/>
          <p:cNvSpPr>
            <a:spLocks noChangeShapeType="1"/>
          </p:cNvSpPr>
          <p:nvPr/>
        </p:nvSpPr>
        <p:spPr bwMode="auto">
          <a:xfrm>
            <a:off x="1152525" y="4298950"/>
            <a:ext cx="219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20" name="Line 194"/>
          <p:cNvSpPr>
            <a:spLocks noChangeShapeType="1"/>
          </p:cNvSpPr>
          <p:nvPr/>
        </p:nvSpPr>
        <p:spPr bwMode="auto">
          <a:xfrm>
            <a:off x="609600" y="4503738"/>
            <a:ext cx="0" cy="284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21" name="Line 67"/>
          <p:cNvSpPr>
            <a:spLocks noChangeShapeType="1"/>
          </p:cNvSpPr>
          <p:nvPr/>
        </p:nvSpPr>
        <p:spPr bwMode="auto">
          <a:xfrm>
            <a:off x="1066800" y="1892300"/>
            <a:ext cx="4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22" name="Line 228"/>
          <p:cNvSpPr>
            <a:spLocks noChangeShapeType="1"/>
          </p:cNvSpPr>
          <p:nvPr/>
        </p:nvSpPr>
        <p:spPr bwMode="auto">
          <a:xfrm>
            <a:off x="1066800" y="2286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23" name="Text Box 203"/>
          <p:cNvSpPr txBox="1">
            <a:spLocks noChangeArrowheads="1"/>
          </p:cNvSpPr>
          <p:nvPr/>
        </p:nvSpPr>
        <p:spPr bwMode="auto">
          <a:xfrm>
            <a:off x="85725" y="2649538"/>
            <a:ext cx="981075" cy="28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/>
              <a:t>BUSINESS MANAGER</a:t>
            </a:r>
          </a:p>
          <a:p>
            <a:pPr algn="ctr" defTabSz="966788" eaLnBrk="0" hangingPunct="0"/>
            <a:r>
              <a:rPr lang="en-US" altLang="en-US" sz="600" b="1"/>
              <a:t>Open</a:t>
            </a:r>
          </a:p>
        </p:txBody>
      </p:sp>
      <p:sp>
        <p:nvSpPr>
          <p:cNvPr id="15424" name="Line 234"/>
          <p:cNvSpPr>
            <a:spLocks noChangeShapeType="1"/>
          </p:cNvSpPr>
          <p:nvPr/>
        </p:nvSpPr>
        <p:spPr bwMode="auto">
          <a:xfrm>
            <a:off x="1066800" y="2286000"/>
            <a:ext cx="66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25" name="Line 234"/>
          <p:cNvSpPr>
            <a:spLocks noChangeShapeType="1"/>
          </p:cNvSpPr>
          <p:nvPr/>
        </p:nvSpPr>
        <p:spPr bwMode="auto">
          <a:xfrm>
            <a:off x="1071563" y="2794000"/>
            <a:ext cx="80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26" name="Line 195"/>
          <p:cNvSpPr>
            <a:spLocks noChangeShapeType="1"/>
          </p:cNvSpPr>
          <p:nvPr/>
        </p:nvSpPr>
        <p:spPr bwMode="auto">
          <a:xfrm>
            <a:off x="1066800" y="340995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27" name="Line 195"/>
          <p:cNvSpPr>
            <a:spLocks noChangeShapeType="1"/>
          </p:cNvSpPr>
          <p:nvPr/>
        </p:nvSpPr>
        <p:spPr bwMode="auto">
          <a:xfrm>
            <a:off x="1071563" y="1143000"/>
            <a:ext cx="1857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28" name="Line 195"/>
          <p:cNvSpPr>
            <a:spLocks noChangeShapeType="1"/>
          </p:cNvSpPr>
          <p:nvPr/>
        </p:nvSpPr>
        <p:spPr bwMode="auto">
          <a:xfrm flipV="1">
            <a:off x="1238250" y="11430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29" name="Line 195"/>
          <p:cNvSpPr>
            <a:spLocks noChangeShapeType="1"/>
          </p:cNvSpPr>
          <p:nvPr/>
        </p:nvSpPr>
        <p:spPr bwMode="auto">
          <a:xfrm>
            <a:off x="1071563" y="3276600"/>
            <a:ext cx="1857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3" name="Text Box 37"/>
          <p:cNvSpPr txBox="1">
            <a:spLocks noChangeArrowheads="1"/>
          </p:cNvSpPr>
          <p:nvPr/>
        </p:nvSpPr>
        <p:spPr bwMode="auto">
          <a:xfrm>
            <a:off x="6096000" y="3740453"/>
            <a:ext cx="914400" cy="282272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61" tIns="48331" rIns="96661" bIns="48331">
            <a:spAutoFit/>
          </a:bodyPr>
          <a:lstStyle/>
          <a:p>
            <a:pPr algn="ctr" defTabSz="966788" eaLnBrk="0" hangingPunct="0"/>
            <a:r>
              <a:rPr lang="en-US" altLang="en-US" sz="600" dirty="0" smtClean="0"/>
              <a:t>BSP </a:t>
            </a:r>
            <a:r>
              <a:rPr lang="en-US" altLang="en-US" sz="600" dirty="0"/>
              <a:t>OFFICER</a:t>
            </a:r>
          </a:p>
          <a:p>
            <a:pPr algn="ctr" defTabSz="966788" eaLnBrk="0" hangingPunct="0"/>
            <a:r>
              <a:rPr lang="en-US" altLang="en-US" sz="600" dirty="0"/>
              <a:t>Angela </a:t>
            </a:r>
            <a:r>
              <a:rPr lang="en-US" altLang="en-US" sz="600" dirty="0" err="1" smtClean="0"/>
              <a:t>Birnbaum</a:t>
            </a:r>
            <a:endParaRPr lang="en-US" altLang="en-US" sz="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1350</TotalTime>
  <Words>274</Words>
  <Application>Microsoft Office PowerPoint</Application>
  <PresentationFormat>Custom</PresentationFormat>
  <Paragraphs>106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Company>MIT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Seth Seligman</dc:creator>
  <cp:lastModifiedBy> </cp:lastModifiedBy>
  <cp:revision>176</cp:revision>
  <cp:lastPrinted>2002-05-08T15:33:10Z</cp:lastPrinted>
  <dcterms:created xsi:type="dcterms:W3CDTF">2001-04-24T20:51:33Z</dcterms:created>
  <dcterms:modified xsi:type="dcterms:W3CDTF">2009-10-20T19:09:16Z</dcterms:modified>
</cp:coreProperties>
</file>