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62" r:id="rId9"/>
    <p:sldId id="264" r:id="rId10"/>
    <p:sldId id="265" r:id="rId11"/>
    <p:sldId id="284" r:id="rId12"/>
    <p:sldId id="266" r:id="rId13"/>
    <p:sldId id="269" r:id="rId14"/>
    <p:sldId id="267" r:id="rId15"/>
    <p:sldId id="268" r:id="rId16"/>
    <p:sldId id="278" r:id="rId17"/>
    <p:sldId id="270" r:id="rId18"/>
    <p:sldId id="273" r:id="rId19"/>
    <p:sldId id="287" r:id="rId20"/>
    <p:sldId id="279" r:id="rId21"/>
    <p:sldId id="271" r:id="rId22"/>
    <p:sldId id="272" r:id="rId23"/>
    <p:sldId id="274" r:id="rId24"/>
    <p:sldId id="280" r:id="rId25"/>
    <p:sldId id="281" r:id="rId26"/>
    <p:sldId id="286" r:id="rId27"/>
    <p:sldId id="283" r:id="rId28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706"/>
    <a:srgbClr val="00823B"/>
    <a:srgbClr val="FDEFB1"/>
    <a:srgbClr val="FCE996"/>
    <a:srgbClr val="B2C63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0921" autoAdjust="0"/>
  </p:normalViewPr>
  <p:slideViewPr>
    <p:cSldViewPr>
      <p:cViewPr varScale="1">
        <p:scale>
          <a:sx n="69" d="100"/>
          <a:sy n="69" d="100"/>
        </p:scale>
        <p:origin x="-11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rowth_rates_1_2100m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rowth_rates_1_2100m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rowth_rates_1_2100m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rowth_rates_1_2100m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worth_rates_2_2100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worth_rates_2_2100m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worth_rates_2_2100m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worth_rates_2_2100m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haivat\Desktop\2008%20Jlab%20work\Gworth_rates_2_2100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 sz="2000">
                <a:solidFill>
                  <a:schemeClr val="accent2"/>
                </a:solidFill>
              </a:rPr>
              <a:t>30</a:t>
            </a:r>
            <a:r>
              <a:rPr lang="en-US" sz="2000" baseline="0">
                <a:solidFill>
                  <a:schemeClr val="accent2"/>
                </a:solidFill>
              </a:rPr>
              <a:t> GeV - Martini Numerical</a:t>
            </a:r>
            <a:endParaRPr lang="en-US" sz="2000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('30GeV'!$D$17,'30GeV'!$D$21:$D$29)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('30GeV'!$J$17,'30GeV'!$J$21:$J$29)</c:f>
              <c:numCache>
                <c:formatCode>#,##0.00</c:formatCode>
                <c:ptCount val="10"/>
                <c:pt idx="0">
                  <c:v>247.00756510069635</c:v>
                </c:pt>
                <c:pt idx="1">
                  <c:v>229.87376501503596</c:v>
                </c:pt>
                <c:pt idx="2">
                  <c:v>221.21493305167306</c:v>
                </c:pt>
                <c:pt idx="3">
                  <c:v>214.75074616628541</c:v>
                </c:pt>
                <c:pt idx="4">
                  <c:v>211.6936823281649</c:v>
                </c:pt>
                <c:pt idx="5">
                  <c:v>210.21796595270638</c:v>
                </c:pt>
                <c:pt idx="6">
                  <c:v>208.78598840271761</c:v>
                </c:pt>
                <c:pt idx="7">
                  <c:v>208.0905868632596</c:v>
                </c:pt>
                <c:pt idx="8">
                  <c:v>207.08388276078418</c:v>
                </c:pt>
                <c:pt idx="9">
                  <c:v>206.6062687908387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('30GeV'!$D$17,'30GeV'!$D$21:$D$29)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('30GeV'!$K$17,'30GeV'!$K$21:$K$29)</c:f>
              <c:numCache>
                <c:formatCode>#,##0.00</c:formatCode>
                <c:ptCount val="10"/>
                <c:pt idx="0">
                  <c:v>11486.230256628947</c:v>
                </c:pt>
                <c:pt idx="1">
                  <c:v>10675.920417833071</c:v>
                </c:pt>
                <c:pt idx="2">
                  <c:v>10265.159284306212</c:v>
                </c:pt>
                <c:pt idx="3">
                  <c:v>9957.3358231133698</c:v>
                </c:pt>
                <c:pt idx="4">
                  <c:v>9811.0864896663006</c:v>
                </c:pt>
                <c:pt idx="5">
                  <c:v>9740.2123863830275</c:v>
                </c:pt>
                <c:pt idx="6">
                  <c:v>9671.1585400543627</c:v>
                </c:pt>
                <c:pt idx="7">
                  <c:v>9637.4719961084902</c:v>
                </c:pt>
                <c:pt idx="8">
                  <c:v>9588.3958441353407</c:v>
                </c:pt>
                <c:pt idx="9">
                  <c:v>9564.8662933414435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0.00E+00" sourceLinked="0"/>
            <c:dLblPos val="t"/>
            <c:showVal val="1"/>
          </c:dLbls>
          <c:cat>
            <c:numRef>
              <c:f>('30GeV'!$D$17,'30GeV'!$D$21:$D$29)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('30GeV'!$L$17,'30GeV'!$L$21:$L$29)</c:f>
              <c:numCache>
                <c:formatCode>#,##0.00</c:formatCode>
                <c:ptCount val="10"/>
                <c:pt idx="0">
                  <c:v>339218.36904483859</c:v>
                </c:pt>
                <c:pt idx="1">
                  <c:v>319517.62858157034</c:v>
                </c:pt>
                <c:pt idx="2">
                  <c:v>309971.62461473612</c:v>
                </c:pt>
                <c:pt idx="3">
                  <c:v>303223.4153647864</c:v>
                </c:pt>
                <c:pt idx="4">
                  <c:v>300247.37309009524</c:v>
                </c:pt>
                <c:pt idx="5">
                  <c:v>298898.66938439442</c:v>
                </c:pt>
                <c:pt idx="6">
                  <c:v>297678.75258576061</c:v>
                </c:pt>
                <c:pt idx="7">
                  <c:v>297134.40389658633</c:v>
                </c:pt>
                <c:pt idx="8">
                  <c:v>296443.51857979421</c:v>
                </c:pt>
                <c:pt idx="9">
                  <c:v>296192.59799520689</c:v>
                </c:pt>
              </c:numCache>
            </c:numRef>
          </c:val>
        </c:ser>
        <c:marker val="1"/>
        <c:axId val="7926528"/>
        <c:axId val="7928448"/>
      </c:lineChart>
      <c:catAx>
        <c:axId val="7926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numbrer</a:t>
                </a:r>
                <a:r>
                  <a:rPr lang="en-US" baseline="0">
                    <a:solidFill>
                      <a:schemeClr val="accent2"/>
                    </a:solidFill>
                  </a:rPr>
                  <a:t> of intervals in z direction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crossAx val="7928448"/>
        <c:crosses val="autoZero"/>
        <c:auto val="1"/>
        <c:lblAlgn val="ctr"/>
        <c:lblOffset val="100"/>
      </c:catAx>
      <c:valAx>
        <c:axId val="7928448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51880731028095E-2"/>
              <c:y val="0.44122152239135426"/>
            </c:manualLayout>
          </c:layout>
        </c:title>
        <c:numFmt formatCode="#,##0.00" sourceLinked="1"/>
        <c:majorTickMark val="none"/>
        <c:tickLblPos val="nextTo"/>
        <c:crossAx val="7926528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 sz="2000">
                <a:solidFill>
                  <a:schemeClr val="accent2"/>
                </a:solidFill>
              </a:rPr>
              <a:t>30</a:t>
            </a:r>
            <a:r>
              <a:rPr lang="en-US" sz="2000" baseline="0">
                <a:solidFill>
                  <a:schemeClr val="accent2"/>
                </a:solidFill>
              </a:rPr>
              <a:t> GeV - Martini Coulomb Logarithm</a:t>
            </a:r>
            <a:endParaRPr lang="en-US" sz="2000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'30GeV'!$D$102:$D$106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'30GeV'!$J$102:$J$106</c:f>
              <c:numCache>
                <c:formatCode>#,##0.00</c:formatCode>
                <c:ptCount val="5"/>
                <c:pt idx="0">
                  <c:v>260.37644745597476</c:v>
                </c:pt>
                <c:pt idx="1">
                  <c:v>223.17981210512136</c:v>
                </c:pt>
                <c:pt idx="2">
                  <c:v>200.28957494206512</c:v>
                </c:pt>
                <c:pt idx="3">
                  <c:v>195.28233559198131</c:v>
                </c:pt>
                <c:pt idx="4">
                  <c:v>173.58429830398362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'30GeV'!$D$102:$D$106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'30GeV'!$K$102:$K$106</c:f>
              <c:numCache>
                <c:formatCode>#,##0.00</c:formatCode>
                <c:ptCount val="5"/>
                <c:pt idx="0">
                  <c:v>14705.271394328081</c:v>
                </c:pt>
                <c:pt idx="1">
                  <c:v>12604.518337730708</c:v>
                </c:pt>
                <c:pt idx="2">
                  <c:v>11311.747226022357</c:v>
                </c:pt>
                <c:pt idx="3">
                  <c:v>11028.953545340602</c:v>
                </c:pt>
                <c:pt idx="4">
                  <c:v>9803.5142614437536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0.00E+00" sourceLinked="0"/>
            <c:dLblPos val="t"/>
            <c:showVal val="1"/>
          </c:dLbls>
          <c:cat>
            <c:numRef>
              <c:f>'30GeV'!$D$102:$D$106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'30GeV'!$L$102:$L$106</c:f>
              <c:numCache>
                <c:formatCode>#,##0.00</c:formatCode>
                <c:ptCount val="5"/>
                <c:pt idx="0">
                  <c:v>134106.72587375977</c:v>
                </c:pt>
                <c:pt idx="1">
                  <c:v>114948.6221753062</c:v>
                </c:pt>
                <c:pt idx="2">
                  <c:v>103159.01990182794</c:v>
                </c:pt>
                <c:pt idx="3">
                  <c:v>100580.04441206406</c:v>
                </c:pt>
                <c:pt idx="4">
                  <c:v>89404.483911843243</c:v>
                </c:pt>
              </c:numCache>
            </c:numRef>
          </c:val>
        </c:ser>
        <c:marker val="1"/>
        <c:axId val="20272640"/>
        <c:axId val="20274560"/>
      </c:lineChart>
      <c:catAx>
        <c:axId val="20272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Coulomb logarithm number</a:t>
                </a:r>
              </a:p>
            </c:rich>
          </c:tx>
        </c:title>
        <c:numFmt formatCode="General" sourceLinked="1"/>
        <c:majorTickMark val="none"/>
        <c:tickLblPos val="nextTo"/>
        <c:crossAx val="20274560"/>
        <c:crosses val="autoZero"/>
        <c:auto val="1"/>
        <c:lblAlgn val="ctr"/>
        <c:lblOffset val="100"/>
      </c:catAx>
      <c:valAx>
        <c:axId val="20274560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51880731028095E-2"/>
              <c:y val="0.4412215223913542"/>
            </c:manualLayout>
          </c:layout>
        </c:title>
        <c:numFmt formatCode="#,##0.00" sourceLinked="1"/>
        <c:majorTickMark val="none"/>
        <c:tickLblPos val="nextTo"/>
        <c:crossAx val="20272640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 sz="2000" baseline="0">
                <a:solidFill>
                  <a:schemeClr val="accent2"/>
                </a:solidFill>
              </a:rPr>
              <a:t>100 GeV - Martini Numerical</a:t>
            </a:r>
            <a:endParaRPr lang="en-US" sz="2000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'100GeV'!$D$17:$D$26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'100GeV'!$J$17:$J$26</c:f>
              <c:numCache>
                <c:formatCode>#,##0.00</c:formatCode>
                <c:ptCount val="10"/>
                <c:pt idx="0">
                  <c:v>427.68561644819334</c:v>
                </c:pt>
                <c:pt idx="1">
                  <c:v>398.06157879591768</c:v>
                </c:pt>
                <c:pt idx="2">
                  <c:v>383.09462478683076</c:v>
                </c:pt>
                <c:pt idx="3">
                  <c:v>371.92489092422045</c:v>
                </c:pt>
                <c:pt idx="4">
                  <c:v>366.64460408426754</c:v>
                </c:pt>
                <c:pt idx="5">
                  <c:v>364.09656368663349</c:v>
                </c:pt>
                <c:pt idx="6">
                  <c:v>361.62493552399172</c:v>
                </c:pt>
                <c:pt idx="7">
                  <c:v>360.42513934335915</c:v>
                </c:pt>
                <c:pt idx="8">
                  <c:v>358.68922660731022</c:v>
                </c:pt>
                <c:pt idx="9">
                  <c:v>357.86643265103066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'100GeV'!$D$17:$D$26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'100GeV'!$K$17:$K$26</c:f>
              <c:numCache>
                <c:formatCode>#,##0.00</c:formatCode>
                <c:ptCount val="10"/>
                <c:pt idx="0">
                  <c:v>3703.1998312475557</c:v>
                </c:pt>
                <c:pt idx="1">
                  <c:v>3444.6582356651547</c:v>
                </c:pt>
                <c:pt idx="2">
                  <c:v>3313.8441200910752</c:v>
                </c:pt>
                <c:pt idx="3">
                  <c:v>3216.0404623429299</c:v>
                </c:pt>
                <c:pt idx="4">
                  <c:v>3169.7035494943857</c:v>
                </c:pt>
                <c:pt idx="5">
                  <c:v>3147.3014475909772</c:v>
                </c:pt>
                <c:pt idx="6">
                  <c:v>3125.5286196787188</c:v>
                </c:pt>
                <c:pt idx="7">
                  <c:v>3114.9363735604929</c:v>
                </c:pt>
                <c:pt idx="8">
                  <c:v>3099.5641253756467</c:v>
                </c:pt>
                <c:pt idx="9">
                  <c:v>3092.2405752926056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0.00E+00" sourceLinked="0"/>
            <c:dLblPos val="t"/>
            <c:showVal val="1"/>
          </c:dLbls>
          <c:cat>
            <c:numRef>
              <c:f>'100GeV'!$D$17:$D$26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'100GeV'!$L$17:$L$26</c:f>
              <c:numCache>
                <c:formatCode>#,##0.00</c:formatCode>
                <c:ptCount val="10"/>
                <c:pt idx="0">
                  <c:v>17142.412351132782</c:v>
                </c:pt>
                <c:pt idx="1">
                  <c:v>15951.68267730863</c:v>
                </c:pt>
                <c:pt idx="2">
                  <c:v>15349.774933050105</c:v>
                </c:pt>
                <c:pt idx="3">
                  <c:v>14900.281829205211</c:v>
                </c:pt>
                <c:pt idx="4">
                  <c:v>14687.623996914979</c:v>
                </c:pt>
                <c:pt idx="5">
                  <c:v>14584.935375754962</c:v>
                </c:pt>
                <c:pt idx="6">
                  <c:v>14485.256149074707</c:v>
                </c:pt>
                <c:pt idx="7">
                  <c:v>14436.831020394557</c:v>
                </c:pt>
                <c:pt idx="8">
                  <c:v>14366.690234714373</c:v>
                </c:pt>
                <c:pt idx="9">
                  <c:v>14333.38312100849</c:v>
                </c:pt>
              </c:numCache>
            </c:numRef>
          </c:val>
        </c:ser>
        <c:marker val="1"/>
        <c:axId val="23548672"/>
        <c:axId val="23550592"/>
      </c:lineChart>
      <c:catAx>
        <c:axId val="23548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number</a:t>
                </a:r>
                <a:r>
                  <a:rPr lang="en-US" baseline="0">
                    <a:solidFill>
                      <a:schemeClr val="accent2"/>
                    </a:solidFill>
                  </a:rPr>
                  <a:t> of intervals in z direction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crossAx val="23550592"/>
        <c:crosses val="autoZero"/>
        <c:auto val="1"/>
        <c:lblAlgn val="ctr"/>
        <c:lblOffset val="100"/>
      </c:catAx>
      <c:valAx>
        <c:axId val="23550592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51880731028095E-2"/>
              <c:y val="0.44122152239135426"/>
            </c:manualLayout>
          </c:layout>
        </c:title>
        <c:numFmt formatCode="#,##0.00" sourceLinked="1"/>
        <c:majorTickMark val="none"/>
        <c:tickLblPos val="nextTo"/>
        <c:crossAx val="23548672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 sz="2000" baseline="0">
                <a:solidFill>
                  <a:schemeClr val="accent2"/>
                </a:solidFill>
              </a:rPr>
              <a:t>100 GeV - Martini Coulomb Logarithm</a:t>
            </a:r>
            <a:endParaRPr lang="en-US" sz="2000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'100GeV'!$D$92:$D$96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'100GeV'!$J$92:$J$96</c:f>
              <c:numCache>
                <c:formatCode>#,##0.00</c:formatCode>
                <c:ptCount val="5"/>
                <c:pt idx="0">
                  <c:v>444.22584169747995</c:v>
                </c:pt>
                <c:pt idx="1">
                  <c:v>380.76500714510468</c:v>
                </c:pt>
                <c:pt idx="2">
                  <c:v>341.71218595616853</c:v>
                </c:pt>
                <c:pt idx="3">
                  <c:v>333.16938134711131</c:v>
                </c:pt>
                <c:pt idx="4">
                  <c:v>296.15056117550625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'100GeV'!$D$92:$D$96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'100GeV'!$K$92:$K$96</c:f>
              <c:numCache>
                <c:formatCode>#,##0.00</c:formatCode>
                <c:ptCount val="5"/>
                <c:pt idx="0">
                  <c:v>4185.3054378925635</c:v>
                </c:pt>
                <c:pt idx="1">
                  <c:v>3587.4046616942405</c:v>
                </c:pt>
                <c:pt idx="2">
                  <c:v>3219.4657221813673</c:v>
                </c:pt>
                <c:pt idx="3">
                  <c:v>3138.9790784194229</c:v>
                </c:pt>
                <c:pt idx="4">
                  <c:v>2790.2036256509696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0.00E+00" sourceLinked="0"/>
            <c:dLblPos val="t"/>
            <c:showVal val="1"/>
          </c:dLbls>
          <c:cat>
            <c:numRef>
              <c:f>'100GeV'!$D$92:$D$96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'100GeV'!$L$92:$L$96</c:f>
              <c:numCache>
                <c:formatCode>#,##0.00</c:formatCode>
                <c:ptCount val="5"/>
                <c:pt idx="0">
                  <c:v>18331.934739008211</c:v>
                </c:pt>
                <c:pt idx="1">
                  <c:v>15713.086919561383</c:v>
                </c:pt>
                <c:pt idx="2">
                  <c:v>14101.488260974395</c:v>
                </c:pt>
                <c:pt idx="3">
                  <c:v>13748.951054886269</c:v>
                </c:pt>
                <c:pt idx="4">
                  <c:v>12221.289826752272</c:v>
                </c:pt>
              </c:numCache>
            </c:numRef>
          </c:val>
        </c:ser>
        <c:marker val="1"/>
        <c:axId val="24143360"/>
        <c:axId val="24145280"/>
      </c:lineChart>
      <c:catAx>
        <c:axId val="241433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Coulomb </a:t>
                </a:r>
                <a:r>
                  <a:rPr lang="en-US" baseline="0">
                    <a:solidFill>
                      <a:schemeClr val="accent2"/>
                    </a:solidFill>
                  </a:rPr>
                  <a:t> logarithm number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crossAx val="24145280"/>
        <c:crosses val="autoZero"/>
        <c:auto val="1"/>
        <c:lblAlgn val="ctr"/>
        <c:lblOffset val="100"/>
      </c:catAx>
      <c:valAx>
        <c:axId val="24145280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51880731028095E-2"/>
              <c:y val="0.44122152239135426"/>
            </c:manualLayout>
          </c:layout>
        </c:title>
        <c:numFmt formatCode="#,##0.00" sourceLinked="1"/>
        <c:majorTickMark val="none"/>
        <c:tickLblPos val="nextTo"/>
        <c:crossAx val="24143360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 sz="2000" baseline="0">
                <a:solidFill>
                  <a:schemeClr val="accent2"/>
                </a:solidFill>
              </a:rPr>
              <a:t>150 GeV - Martini Numerical</a:t>
            </a:r>
            <a:endParaRPr lang="en-US" sz="2000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'150GeV'!$D$17:$D$26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'150GeV'!$J$17:$J$26</c:f>
              <c:numCache>
                <c:formatCode>#,##0.00</c:formatCode>
                <c:ptCount val="10"/>
                <c:pt idx="0">
                  <c:v>745.64483689104202</c:v>
                </c:pt>
                <c:pt idx="1">
                  <c:v>694.01759663294149</c:v>
                </c:pt>
                <c:pt idx="2">
                  <c:v>667.93590519114707</c:v>
                </c:pt>
                <c:pt idx="3">
                  <c:v>648.47312583178541</c:v>
                </c:pt>
                <c:pt idx="4">
                  <c:v>639.27348951128704</c:v>
                </c:pt>
                <c:pt idx="5">
                  <c:v>634.83456304290291</c:v>
                </c:pt>
                <c:pt idx="6">
                  <c:v>630.52918569881444</c:v>
                </c:pt>
                <c:pt idx="7">
                  <c:v>628.43947201124843</c:v>
                </c:pt>
                <c:pt idx="8">
                  <c:v>625.41646638850887</c:v>
                </c:pt>
                <c:pt idx="9">
                  <c:v>623.98399026804714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'150GeV'!$D$17:$D$26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'150GeV'!$K$17:$K$26</c:f>
              <c:numCache>
                <c:formatCode>#,##0.00</c:formatCode>
                <c:ptCount val="10"/>
                <c:pt idx="0">
                  <c:v>5652.213311181993</c:v>
                </c:pt>
                <c:pt idx="1">
                  <c:v>5257.8397365094224</c:v>
                </c:pt>
                <c:pt idx="2">
                  <c:v>5058.3210071787653</c:v>
                </c:pt>
                <c:pt idx="3">
                  <c:v>4909.1707438106978</c:v>
                </c:pt>
                <c:pt idx="4">
                  <c:v>4838.518921152111</c:v>
                </c:pt>
                <c:pt idx="5">
                  <c:v>4804.3663465014561</c:v>
                </c:pt>
                <c:pt idx="6">
                  <c:v>4771.1780280640896</c:v>
                </c:pt>
                <c:pt idx="7">
                  <c:v>4755.0349342407271</c:v>
                </c:pt>
                <c:pt idx="8">
                  <c:v>4731.6122860794867</c:v>
                </c:pt>
                <c:pt idx="9">
                  <c:v>4720.4577024140453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0.00E+00" sourceLinked="0"/>
            <c:dLblPos val="t"/>
            <c:showVal val="1"/>
          </c:dLbls>
          <c:cat>
            <c:numRef>
              <c:f>'150GeV'!$D$17:$D$26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'150GeV'!$L$17:$L$26</c:f>
              <c:numCache>
                <c:formatCode>#,##0.00</c:formatCode>
                <c:ptCount val="10"/>
                <c:pt idx="0">
                  <c:v>24462.712402756861</c:v>
                </c:pt>
                <c:pt idx="1">
                  <c:v>22761.924814271737</c:v>
                </c:pt>
                <c:pt idx="2">
                  <c:v>21902.03712509666</c:v>
                </c:pt>
                <c:pt idx="3">
                  <c:v>21259.751562097859</c:v>
                </c:pt>
                <c:pt idx="4">
                  <c:v>20955.803431844583</c:v>
                </c:pt>
                <c:pt idx="5">
                  <c:v>20808.999947746088</c:v>
                </c:pt>
                <c:pt idx="6">
                  <c:v>20666.465782970437</c:v>
                </c:pt>
                <c:pt idx="7">
                  <c:v>20597.203440078676</c:v>
                </c:pt>
                <c:pt idx="8">
                  <c:v>20496.844977531331</c:v>
                </c:pt>
                <c:pt idx="9">
                  <c:v>20449.159849478081</c:v>
                </c:pt>
              </c:numCache>
            </c:numRef>
          </c:val>
        </c:ser>
        <c:marker val="1"/>
        <c:axId val="24190976"/>
        <c:axId val="24192896"/>
      </c:lineChart>
      <c:catAx>
        <c:axId val="24190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Number of intervals in z direction</a:t>
                </a:r>
              </a:p>
            </c:rich>
          </c:tx>
        </c:title>
        <c:numFmt formatCode="General" sourceLinked="1"/>
        <c:majorTickMark val="none"/>
        <c:tickLblPos val="nextTo"/>
        <c:crossAx val="24192896"/>
        <c:crosses val="autoZero"/>
        <c:auto val="1"/>
        <c:lblAlgn val="ctr"/>
        <c:lblOffset val="100"/>
      </c:catAx>
      <c:valAx>
        <c:axId val="24192896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51880731028095E-2"/>
              <c:y val="0.44122152239135426"/>
            </c:manualLayout>
          </c:layout>
        </c:title>
        <c:numFmt formatCode="#,##0.00" sourceLinked="1"/>
        <c:majorTickMark val="none"/>
        <c:tickLblPos val="nextTo"/>
        <c:crossAx val="24190976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 sz="2000" baseline="0">
                <a:solidFill>
                  <a:schemeClr val="accent2"/>
                </a:solidFill>
              </a:rPr>
              <a:t>150 GeV - Martini Coulomb Logarithm</a:t>
            </a:r>
            <a:endParaRPr lang="en-US" sz="2000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'150GeV'!$D$92:$D$96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'150GeV'!$J$92:$J$96</c:f>
              <c:numCache>
                <c:formatCode>#,##0.00</c:formatCode>
                <c:ptCount val="5"/>
                <c:pt idx="0">
                  <c:v>771.35501508044854</c:v>
                </c:pt>
                <c:pt idx="1">
                  <c:v>661.16144157038434</c:v>
                </c:pt>
                <c:pt idx="2">
                  <c:v>593.35001170596411</c:v>
                </c:pt>
                <c:pt idx="3">
                  <c:v>578.51626142189741</c:v>
                </c:pt>
                <c:pt idx="4">
                  <c:v>514.23667685251939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'150GeV'!$D$92:$D$96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'150GeV'!$K$92:$K$96</c:f>
              <c:numCache>
                <c:formatCode>#,##0.00</c:formatCode>
                <c:ptCount val="5"/>
                <c:pt idx="0">
                  <c:v>6344.8891577114082</c:v>
                </c:pt>
                <c:pt idx="1">
                  <c:v>5438.4764189236885</c:v>
                </c:pt>
                <c:pt idx="2">
                  <c:v>4880.6839665174748</c:v>
                </c:pt>
                <c:pt idx="3">
                  <c:v>4758.6668675287301</c:v>
                </c:pt>
                <c:pt idx="4">
                  <c:v>4229.9261051409394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0.00E+00" sourceLinked="0"/>
            <c:dLblPos val="t"/>
            <c:showVal val="1"/>
          </c:dLbls>
          <c:cat>
            <c:numRef>
              <c:f>'150GeV'!$D$92:$D$96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39</c:v>
                </c:pt>
                <c:pt idx="3">
                  <c:v>40</c:v>
                </c:pt>
                <c:pt idx="4">
                  <c:v>45</c:v>
                </c:pt>
              </c:numCache>
            </c:numRef>
          </c:cat>
          <c:val>
            <c:numRef>
              <c:f>'150GeV'!$L$92:$L$96</c:f>
              <c:numCache>
                <c:formatCode>#,##0.00</c:formatCode>
                <c:ptCount val="5"/>
                <c:pt idx="0">
                  <c:v>26419.274697348323</c:v>
                </c:pt>
                <c:pt idx="1">
                  <c:v>22645.092595163162</c:v>
                </c:pt>
                <c:pt idx="2">
                  <c:v>20322.518998373256</c:v>
                </c:pt>
                <c:pt idx="3">
                  <c:v>19814.456023011269</c:v>
                </c:pt>
                <c:pt idx="4">
                  <c:v>17612.849796681156</c:v>
                </c:pt>
              </c:numCache>
            </c:numRef>
          </c:val>
        </c:ser>
        <c:marker val="1"/>
        <c:axId val="24294144"/>
        <c:axId val="24296064"/>
      </c:lineChart>
      <c:catAx>
        <c:axId val="24294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Coulomb logarithm </a:t>
                </a:r>
                <a:r>
                  <a:rPr lang="en-US" baseline="0">
                    <a:solidFill>
                      <a:schemeClr val="accent2"/>
                    </a:solidFill>
                  </a:rPr>
                  <a:t> number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crossAx val="24296064"/>
        <c:crosses val="autoZero"/>
        <c:auto val="1"/>
        <c:lblAlgn val="ctr"/>
        <c:lblOffset val="100"/>
      </c:catAx>
      <c:valAx>
        <c:axId val="24296064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51880731028095E-2"/>
              <c:y val="0.44122152239135426"/>
            </c:manualLayout>
          </c:layout>
        </c:title>
        <c:numFmt formatCode="#,##0.00" sourceLinked="1"/>
        <c:majorTickMark val="none"/>
        <c:tickLblPos val="nextTo"/>
        <c:crossAx val="24294144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 sz="2000" baseline="0">
                <a:solidFill>
                  <a:schemeClr val="accent2"/>
                </a:solidFill>
              </a:rPr>
              <a:t>225 GeV - Martini Numerical</a:t>
            </a:r>
            <a:endParaRPr lang="en-US" sz="2000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'225GeV'!$D$18:$D$27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'225GeV'!$J$18:$J$27</c:f>
              <c:numCache>
                <c:formatCode>#,##0.00</c:formatCode>
                <c:ptCount val="10"/>
                <c:pt idx="0">
                  <c:v>1473.8086348190325</c:v>
                </c:pt>
                <c:pt idx="1">
                  <c:v>1371.5979878261401</c:v>
                </c:pt>
                <c:pt idx="2">
                  <c:v>1319.9462092088959</c:v>
                </c:pt>
                <c:pt idx="3">
                  <c:v>1281.3877797874702</c:v>
                </c:pt>
                <c:pt idx="4">
                  <c:v>1263.1536488918321</c:v>
                </c:pt>
                <c:pt idx="5">
                  <c:v>1254.3520349075966</c:v>
                </c:pt>
                <c:pt idx="6">
                  <c:v>1245.8117273555088</c:v>
                </c:pt>
                <c:pt idx="7">
                  <c:v>1241.6645919817165</c:v>
                </c:pt>
                <c:pt idx="8">
                  <c:v>1235.6614352134425</c:v>
                </c:pt>
                <c:pt idx="9">
                  <c:v>1232.81371887464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'225GeV'!$D$18:$D$27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'225GeV'!$K$18:$K$27</c:f>
              <c:numCache>
                <c:formatCode>#,##0.00</c:formatCode>
                <c:ptCount val="10"/>
                <c:pt idx="0">
                  <c:v>26799.074260711262</c:v>
                </c:pt>
                <c:pt idx="1">
                  <c:v>24924.590234757859</c:v>
                </c:pt>
                <c:pt idx="2">
                  <c:v>23975.836756594916</c:v>
                </c:pt>
                <c:pt idx="3">
                  <c:v>23266.19797146615</c:v>
                </c:pt>
                <c:pt idx="4">
                  <c:v>22929.817375049897</c:v>
                </c:pt>
                <c:pt idx="5">
                  <c:v>22767.120066797386</c:v>
                </c:pt>
                <c:pt idx="6">
                  <c:v>22608.921625396557</c:v>
                </c:pt>
                <c:pt idx="7">
                  <c:v>22531.92109428667</c:v>
                </c:pt>
                <c:pt idx="8">
                  <c:v>22420.0938243485</c:v>
                </c:pt>
                <c:pt idx="9">
                  <c:v>22366.75556044386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0.00E+00" sourceLinked="0"/>
            <c:dLblPos val="t"/>
            <c:showVal val="1"/>
          </c:dLbls>
          <c:cat>
            <c:numRef>
              <c:f>'225GeV'!$D$18:$D$27</c:f>
              <c:numCache>
                <c:formatCode>General</c:formatCode>
                <c:ptCount val="10"/>
                <c:pt idx="0">
                  <c:v>50</c:v>
                </c:pt>
                <c:pt idx="1">
                  <c:v>80</c:v>
                </c:pt>
                <c:pt idx="2">
                  <c:v>120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600</c:v>
                </c:pt>
                <c:pt idx="7">
                  <c:v>800</c:v>
                </c:pt>
                <c:pt idx="8">
                  <c:v>1600</c:v>
                </c:pt>
                <c:pt idx="9">
                  <c:v>3200</c:v>
                </c:pt>
              </c:numCache>
            </c:numRef>
          </c:cat>
          <c:val>
            <c:numRef>
              <c:f>'225GeV'!$L$18:$L$27</c:f>
              <c:numCache>
                <c:formatCode>#,##0.00</c:formatCode>
                <c:ptCount val="10"/>
                <c:pt idx="0">
                  <c:v>43769.128805341672</c:v>
                </c:pt>
                <c:pt idx="1">
                  <c:v>40720.406306064091</c:v>
                </c:pt>
                <c:pt idx="2">
                  <c:v>39178.499855412942</c:v>
                </c:pt>
                <c:pt idx="3">
                  <c:v>38026.295826969232</c:v>
                </c:pt>
                <c:pt idx="4">
                  <c:v>37480.758549834216</c:v>
                </c:pt>
                <c:pt idx="5">
                  <c:v>37217.155013730982</c:v>
                </c:pt>
                <c:pt idx="6">
                  <c:v>36961.100647407089</c:v>
                </c:pt>
                <c:pt idx="7">
                  <c:v>36836.611381140821</c:v>
                </c:pt>
                <c:pt idx="8">
                  <c:v>36656.102368189197</c:v>
                </c:pt>
                <c:pt idx="9">
                  <c:v>36570.231522010588</c:v>
                </c:pt>
              </c:numCache>
            </c:numRef>
          </c:val>
        </c:ser>
        <c:marker val="1"/>
        <c:axId val="24198144"/>
        <c:axId val="24310912"/>
      </c:lineChart>
      <c:catAx>
        <c:axId val="241981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Number of intervals in z direction</a:t>
                </a:r>
              </a:p>
            </c:rich>
          </c:tx>
        </c:title>
        <c:numFmt formatCode="General" sourceLinked="1"/>
        <c:majorTickMark val="none"/>
        <c:tickLblPos val="nextTo"/>
        <c:crossAx val="24310912"/>
        <c:crosses val="autoZero"/>
        <c:auto val="1"/>
        <c:lblAlgn val="ctr"/>
        <c:lblOffset val="100"/>
      </c:catAx>
      <c:valAx>
        <c:axId val="24310912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51880731028095E-2"/>
              <c:y val="0.44122152239135426"/>
            </c:manualLayout>
          </c:layout>
        </c:title>
        <c:numFmt formatCode="#,##0.00" sourceLinked="1"/>
        <c:majorTickMark val="none"/>
        <c:tickLblPos val="nextTo"/>
        <c:crossAx val="24198144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>
                <a:solidFill>
                  <a:schemeClr val="accent2"/>
                </a:solidFill>
              </a:rPr>
              <a:t>IBS</a:t>
            </a:r>
            <a:r>
              <a:rPr lang="en-US" baseline="0">
                <a:solidFill>
                  <a:schemeClr val="accent2"/>
                </a:solidFill>
              </a:rPr>
              <a:t> life time vs Beam Energy - Martini model</a:t>
            </a:r>
            <a:endParaRPr lang="en-US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'Lifetime vs Energy'!$B$4:$B$7</c:f>
              <c:numCache>
                <c:formatCode>General</c:formatCode>
                <c:ptCount val="4"/>
                <c:pt idx="0">
                  <c:v>30</c:v>
                </c:pt>
                <c:pt idx="1">
                  <c:v>100</c:v>
                </c:pt>
                <c:pt idx="2">
                  <c:v>150</c:v>
                </c:pt>
                <c:pt idx="3">
                  <c:v>225</c:v>
                </c:pt>
              </c:numCache>
            </c:numRef>
          </c:cat>
          <c:val>
            <c:numRef>
              <c:f>'Lifetime vs Energy'!$C$4:$C$7</c:f>
              <c:numCache>
                <c:formatCode>#,##0.00</c:formatCode>
                <c:ptCount val="4"/>
                <c:pt idx="0">
                  <c:v>206.6062687908387</c:v>
                </c:pt>
                <c:pt idx="1">
                  <c:v>357.86643265103066</c:v>
                </c:pt>
                <c:pt idx="2">
                  <c:v>623.98399026804714</c:v>
                </c:pt>
                <c:pt idx="3">
                  <c:v>1232.81371887464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'Lifetime vs Energy'!$B$4:$B$7</c:f>
              <c:numCache>
                <c:formatCode>General</c:formatCode>
                <c:ptCount val="4"/>
                <c:pt idx="0">
                  <c:v>30</c:v>
                </c:pt>
                <c:pt idx="1">
                  <c:v>100</c:v>
                </c:pt>
                <c:pt idx="2">
                  <c:v>150</c:v>
                </c:pt>
                <c:pt idx="3">
                  <c:v>225</c:v>
                </c:pt>
              </c:numCache>
            </c:numRef>
          </c:cat>
          <c:val>
            <c:numRef>
              <c:f>'Lifetime vs Energy'!$D$4:$D$7</c:f>
              <c:numCache>
                <c:formatCode>#,##0.00</c:formatCode>
                <c:ptCount val="4"/>
                <c:pt idx="0">
                  <c:v>9564.8662933414435</c:v>
                </c:pt>
                <c:pt idx="1">
                  <c:v>3092.2405752926056</c:v>
                </c:pt>
                <c:pt idx="2">
                  <c:v>4720.4577024140453</c:v>
                </c:pt>
                <c:pt idx="3">
                  <c:v>22366.75556044386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#,##0" sourceLinked="0"/>
            <c:dLblPos val="t"/>
            <c:showVal val="1"/>
          </c:dLbls>
          <c:cat>
            <c:numRef>
              <c:f>'Lifetime vs Energy'!$B$4:$B$7</c:f>
              <c:numCache>
                <c:formatCode>General</c:formatCode>
                <c:ptCount val="4"/>
                <c:pt idx="0">
                  <c:v>30</c:v>
                </c:pt>
                <c:pt idx="1">
                  <c:v>100</c:v>
                </c:pt>
                <c:pt idx="2">
                  <c:v>150</c:v>
                </c:pt>
                <c:pt idx="3">
                  <c:v>225</c:v>
                </c:pt>
              </c:numCache>
            </c:numRef>
          </c:cat>
          <c:val>
            <c:numRef>
              <c:f>'Lifetime vs Energy'!$E$4:$E$7</c:f>
              <c:numCache>
                <c:formatCode>#,##0.00</c:formatCode>
                <c:ptCount val="4"/>
                <c:pt idx="0">
                  <c:v>296192.59799520689</c:v>
                </c:pt>
                <c:pt idx="1">
                  <c:v>14333.38312100849</c:v>
                </c:pt>
                <c:pt idx="2">
                  <c:v>20449.159849478081</c:v>
                </c:pt>
                <c:pt idx="3">
                  <c:v>36570.231522010588</c:v>
                </c:pt>
              </c:numCache>
            </c:numRef>
          </c:val>
        </c:ser>
        <c:marker val="1"/>
        <c:axId val="24335104"/>
        <c:axId val="24337024"/>
      </c:lineChart>
      <c:catAx>
        <c:axId val="243351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Beam Energy (GeV)</a:t>
                </a:r>
              </a:p>
            </c:rich>
          </c:tx>
        </c:title>
        <c:numFmt formatCode="General" sourceLinked="1"/>
        <c:majorTickMark val="none"/>
        <c:tickLblPos val="nextTo"/>
        <c:crossAx val="24337024"/>
        <c:crosses val="autoZero"/>
        <c:auto val="1"/>
        <c:lblAlgn val="ctr"/>
        <c:lblOffset val="100"/>
      </c:catAx>
      <c:valAx>
        <c:axId val="24337024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</c:title>
        <c:numFmt formatCode="#,##0.00" sourceLinked="1"/>
        <c:majorTickMark val="none"/>
        <c:tickLblPos val="nextTo"/>
        <c:crossAx val="24335104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en-US">
                <a:solidFill>
                  <a:schemeClr val="accent2"/>
                </a:solidFill>
              </a:rPr>
              <a:t>IBS</a:t>
            </a:r>
            <a:r>
              <a:rPr lang="en-US" baseline="0">
                <a:solidFill>
                  <a:schemeClr val="accent2"/>
                </a:solidFill>
              </a:rPr>
              <a:t> life time vs Beam Energy - Bjorken Mtingwa</a:t>
            </a:r>
            <a:endParaRPr lang="en-US">
              <a:solidFill>
                <a:schemeClr val="accent2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v>Horizontal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'Lifetime vs Energy'!$B$4:$B$7</c:f>
              <c:numCache>
                <c:formatCode>General</c:formatCode>
                <c:ptCount val="4"/>
                <c:pt idx="0">
                  <c:v>30</c:v>
                </c:pt>
                <c:pt idx="1">
                  <c:v>100</c:v>
                </c:pt>
                <c:pt idx="2">
                  <c:v>150</c:v>
                </c:pt>
                <c:pt idx="3">
                  <c:v>225</c:v>
                </c:pt>
              </c:numCache>
            </c:numRef>
          </c:cat>
          <c:val>
            <c:numRef>
              <c:f>'Lifetime vs Energy'!$G$4:$G$7</c:f>
              <c:numCache>
                <c:formatCode>#,##0.00</c:formatCode>
                <c:ptCount val="4"/>
                <c:pt idx="0">
                  <c:v>26.201408315111568</c:v>
                </c:pt>
                <c:pt idx="1">
                  <c:v>323.39481121084407</c:v>
                </c:pt>
                <c:pt idx="2">
                  <c:v>969.71766170874741</c:v>
                </c:pt>
                <c:pt idx="3">
                  <c:v>1973.6334394553055</c:v>
                </c:pt>
              </c:numCache>
            </c:numRef>
          </c:val>
        </c:ser>
        <c:ser>
          <c:idx val="1"/>
          <c:order val="1"/>
          <c:tx>
            <c:v>Vertical</c:v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numFmt formatCode="#,##0" sourceLinked="0"/>
            <c:dLblPos val="b"/>
            <c:showVal val="1"/>
          </c:dLbls>
          <c:cat>
            <c:numRef>
              <c:f>'Lifetime vs Energy'!$B$4:$B$7</c:f>
              <c:numCache>
                <c:formatCode>General</c:formatCode>
                <c:ptCount val="4"/>
                <c:pt idx="0">
                  <c:v>30</c:v>
                </c:pt>
                <c:pt idx="1">
                  <c:v>100</c:v>
                </c:pt>
                <c:pt idx="2">
                  <c:v>150</c:v>
                </c:pt>
                <c:pt idx="3">
                  <c:v>225</c:v>
                </c:pt>
              </c:numCache>
            </c:numRef>
          </c:cat>
          <c:val>
            <c:numRef>
              <c:f>'Lifetime vs Energy'!$H$4:$H$7</c:f>
              <c:numCache>
                <c:formatCode>#,##0.00</c:formatCode>
                <c:ptCount val="4"/>
                <c:pt idx="0">
                  <c:v>26.201408315111568</c:v>
                </c:pt>
                <c:pt idx="1">
                  <c:v>27.720264804171919</c:v>
                </c:pt>
                <c:pt idx="2">
                  <c:v>38.788706460827079</c:v>
                </c:pt>
                <c:pt idx="3">
                  <c:v>78.960536898361141</c:v>
                </c:pt>
              </c:numCache>
            </c:numRef>
          </c:val>
        </c:ser>
        <c:ser>
          <c:idx val="2"/>
          <c:order val="2"/>
          <c:tx>
            <c:v>Longitudinal</c:v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numFmt formatCode="#,##0" sourceLinked="0"/>
            <c:dLblPos val="t"/>
            <c:showVal val="1"/>
          </c:dLbls>
          <c:cat>
            <c:numRef>
              <c:f>'Lifetime vs Energy'!$B$4:$B$7</c:f>
              <c:numCache>
                <c:formatCode>General</c:formatCode>
                <c:ptCount val="4"/>
                <c:pt idx="0">
                  <c:v>30</c:v>
                </c:pt>
                <c:pt idx="1">
                  <c:v>100</c:v>
                </c:pt>
                <c:pt idx="2">
                  <c:v>150</c:v>
                </c:pt>
                <c:pt idx="3">
                  <c:v>225</c:v>
                </c:pt>
              </c:numCache>
            </c:numRef>
          </c:cat>
          <c:val>
            <c:numRef>
              <c:f>'Lifetime vs Energy'!$I$4:$I$7</c:f>
              <c:numCache>
                <c:formatCode>#,##0.00</c:formatCode>
                <c:ptCount val="4"/>
                <c:pt idx="0">
                  <c:v>491.46750897264707</c:v>
                </c:pt>
                <c:pt idx="1">
                  <c:v>5614.1583265710797</c:v>
                </c:pt>
                <c:pt idx="2">
                  <c:v>17621.960555476457</c:v>
                </c:pt>
                <c:pt idx="3">
                  <c:v>42950.067789230154</c:v>
                </c:pt>
              </c:numCache>
            </c:numRef>
          </c:val>
        </c:ser>
        <c:marker val="1"/>
        <c:axId val="24405504"/>
        <c:axId val="24407424"/>
      </c:lineChart>
      <c:catAx>
        <c:axId val="244055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Beam Energy (GeV)</a:t>
                </a:r>
              </a:p>
            </c:rich>
          </c:tx>
        </c:title>
        <c:numFmt formatCode="General" sourceLinked="1"/>
        <c:majorTickMark val="none"/>
        <c:tickLblPos val="nextTo"/>
        <c:crossAx val="24407424"/>
        <c:crosses val="autoZero"/>
        <c:auto val="1"/>
        <c:lblAlgn val="ctr"/>
        <c:lblOffset val="100"/>
      </c:catAx>
      <c:valAx>
        <c:axId val="24407424"/>
        <c:scaling>
          <c:logBase val="10"/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r>
                  <a:rPr lang="en-US">
                    <a:solidFill>
                      <a:schemeClr val="accent2"/>
                    </a:solidFill>
                  </a:rPr>
                  <a:t>Life</a:t>
                </a:r>
                <a:r>
                  <a:rPr lang="en-US" baseline="0">
                    <a:solidFill>
                      <a:schemeClr val="accent2"/>
                    </a:solidFill>
                  </a:rPr>
                  <a:t> time (sec)</a:t>
                </a:r>
                <a:endParaRPr lang="en-US">
                  <a:solidFill>
                    <a:schemeClr val="accent2"/>
                  </a:solidFill>
                </a:endParaRPr>
              </a:p>
            </c:rich>
          </c:tx>
        </c:title>
        <c:numFmt formatCode="#,##0.00" sourceLinked="1"/>
        <c:majorTickMark val="none"/>
        <c:tickLblPos val="nextTo"/>
        <c:crossAx val="24405504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5A18D5F-048D-496B-B7EB-72F5BF4CF1B0}" type="datetimeFigureOut">
              <a:rPr lang="en-US"/>
              <a:pPr>
                <a:defRPr/>
              </a:pPr>
              <a:t>5/20/2008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A6042DA-0F87-446F-A7EA-8AEA74B51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C02579F-62FC-4A89-BFA0-A27E2AECB312}" type="datetimeFigureOut">
              <a:rPr lang="en-US"/>
              <a:pPr>
                <a:defRPr/>
              </a:pPr>
              <a:t>5/20/2008</a:t>
            </a:fld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97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55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7C92FA-565C-4E8D-A733-65E7476F8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752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Arial" charset="0"/>
                <a:cs typeface="Arial" charset="0"/>
              </a:rPr>
              <a:t>Initial Calculations of Intrabeam Scattering life times in ELIC lattices by Betacool code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400800" cy="2819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cs typeface="Arial" charset="0"/>
              </a:rPr>
              <a:t>Chaivat  Tengsirivattana</a:t>
            </a:r>
          </a:p>
          <a:p>
            <a:pPr eaLnBrk="1" hangingPunct="1"/>
            <a:r>
              <a:rPr lang="en-US" sz="1800" smtClean="0">
                <a:solidFill>
                  <a:srgbClr val="C00000"/>
                </a:solidFill>
              </a:rPr>
              <a:t>CASA, Jefferson Lab</a:t>
            </a:r>
          </a:p>
          <a:p>
            <a:pPr eaLnBrk="1" hangingPunct="1"/>
            <a:r>
              <a:rPr lang="en-US" sz="1800" smtClean="0">
                <a:solidFill>
                  <a:srgbClr val="C00000"/>
                </a:solidFill>
              </a:rPr>
              <a:t>University of Virginia</a:t>
            </a:r>
          </a:p>
          <a:p>
            <a:pPr eaLnBrk="1" hangingPunct="1"/>
            <a:endParaRPr lang="en-US" sz="1800" smtClean="0">
              <a:solidFill>
                <a:schemeClr val="accent2"/>
              </a:solidFill>
            </a:endParaRPr>
          </a:p>
          <a:p>
            <a:pPr eaLnBrk="1" hangingPunct="1"/>
            <a:endParaRPr lang="en-US" smtClean="0"/>
          </a:p>
          <a:p>
            <a:pPr eaLnBrk="1" hangingPunct="1"/>
            <a:r>
              <a:rPr lang="en-US" sz="2000" i="1" smtClean="0">
                <a:solidFill>
                  <a:srgbClr val="016706"/>
                </a:solidFill>
                <a:latin typeface="Arial" charset="0"/>
                <a:cs typeface="Arial" charset="0"/>
              </a:rPr>
              <a:t>The 4</a:t>
            </a:r>
            <a:r>
              <a:rPr lang="en-US" sz="2000" i="1" baseline="30000" smtClean="0">
                <a:solidFill>
                  <a:srgbClr val="016706"/>
                </a:solidFill>
                <a:latin typeface="Arial" charset="0"/>
                <a:cs typeface="Arial" charset="0"/>
              </a:rPr>
              <a:t>th</a:t>
            </a:r>
            <a:r>
              <a:rPr lang="en-US" sz="2000" i="1" smtClean="0">
                <a:solidFill>
                  <a:srgbClr val="016706"/>
                </a:solidFill>
                <a:latin typeface="Arial" charset="0"/>
                <a:cs typeface="Arial" charset="0"/>
              </a:rPr>
              <a:t> Electron-Ion Collider Workshop</a:t>
            </a:r>
          </a:p>
          <a:p>
            <a:pPr eaLnBrk="1" hangingPunct="1"/>
            <a:r>
              <a:rPr lang="en-US" sz="1600" smtClean="0">
                <a:solidFill>
                  <a:srgbClr val="016706"/>
                </a:solidFill>
              </a:rPr>
              <a:t>Hampton University, VA</a:t>
            </a:r>
          </a:p>
          <a:p>
            <a:pPr eaLnBrk="1" hangingPunct="1"/>
            <a:r>
              <a:rPr lang="en-US" sz="1600" smtClean="0">
                <a:solidFill>
                  <a:srgbClr val="016706"/>
                </a:solidFill>
              </a:rPr>
              <a:t>May 20,2008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2362200" y="457200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Coulomb logarithm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733800" y="1219200"/>
          <a:ext cx="1457325" cy="750888"/>
        </p:xfrm>
        <a:graphic>
          <a:graphicData uri="http://schemas.openxmlformats.org/presentationml/2006/ole">
            <p:oleObj spid="_x0000_s27650" name="Equation" r:id="rId4" imgW="838080" imgH="431640" progId="Equation.DSMT4">
              <p:embed/>
            </p:oleObj>
          </a:graphicData>
        </a:graphic>
      </p:graphicFrame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1371600" y="13716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C00000"/>
                </a:solidFill>
                <a:latin typeface="Arial" charset="0"/>
              </a:rPr>
              <a:t>Definition 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743200" y="2209800"/>
          <a:ext cx="4000500" cy="2308225"/>
        </p:xfrm>
        <a:graphic>
          <a:graphicData uri="http://schemas.openxmlformats.org/presentationml/2006/ole">
            <p:oleObj spid="_x0000_s27652" name="Equation" r:id="rId5" imgW="2400120" imgH="1384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524000"/>
          <a:ext cx="739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447800"/>
                <a:gridCol w="1657350"/>
                <a:gridCol w="1771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Longitudinal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Numerical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3.4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2.6 hr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82.3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Analytical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3.4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2.6 hr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82.3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Coulomb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Log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3.4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2.6 hr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82.3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Bjorken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Mtingwa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26.2 sec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26.2 sec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8.2 min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969" name="TextBox 3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I: Beam Energy 30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71600"/>
          <a:ext cx="5562600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7620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ircumference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2,100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bunches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10,509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 rms emittance</a:t>
                      </a:r>
                      <a:endParaRPr lang="en-US" sz="15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0.006511</a:t>
                      </a:r>
                      <a:endParaRPr lang="en-US" sz="15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r>
                        <a:rPr lang="en-US" sz="15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rms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0.0005581</a:t>
                      </a:r>
                      <a:endParaRPr lang="en-US" sz="15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Particles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× 10</a:t>
                      </a:r>
                      <a:r>
                        <a:rPr lang="en-US" sz="15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RF Voltage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23" name="TextBox 4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II: Beam Energy 100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524000"/>
          <a:ext cx="739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447800"/>
                <a:gridCol w="1657350"/>
                <a:gridCol w="1771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Longitudinal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Numerical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5.97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51.5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3.98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Analytical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5.97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51.5 min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3.98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Coulomb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Log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5.97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51.5 min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3.98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Bjorken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Mtingwa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5.39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27.7 sec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93.6 min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161" name="TextBox 2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II: Beam Energy 100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71600"/>
          <a:ext cx="5562600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7620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ircumference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2,100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bunches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10,509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 rms emittance</a:t>
                      </a:r>
                      <a:endParaRPr lang="en-US" sz="15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0.006220</a:t>
                      </a:r>
                      <a:endParaRPr lang="en-US" sz="15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r>
                        <a:rPr lang="en-US" sz="15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rms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0.0002488</a:t>
                      </a:r>
                      <a:endParaRPr lang="en-US" sz="15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Particles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× 10</a:t>
                      </a:r>
                      <a:r>
                        <a:rPr lang="en-US" sz="15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RF Voltage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215" name="TextBox 4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III: Beam Energy 150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600200" y="1066800"/>
          <a:ext cx="6172200" cy="5554663"/>
        </p:xfrm>
        <a:graphic>
          <a:graphicData uri="http://schemas.openxmlformats.org/presentationml/2006/ole">
            <p:oleObj spid="_x0000_s1026" name="Acrobat Document" r:id="rId4" imgW="6857143" imgH="6171429" progId="AcroExch.Document.7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853113" y="5410200"/>
            <a:ext cx="1831975" cy="5905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3-9 GeV electrons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rgbClr val="C00000"/>
                </a:solidFill>
                <a:latin typeface="+mn-lt"/>
                <a:cs typeface="+mn-cs"/>
              </a:rPr>
              <a:t>3-9 GeV positrons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391400" y="3505200"/>
            <a:ext cx="1219200" cy="865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12 GeV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+mn-cs"/>
              </a:rPr>
              <a:t>CEBAF</a:t>
            </a:r>
          </a:p>
          <a:p>
            <a:pPr algn="ctr"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Upgrade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14800" y="1676400"/>
            <a:ext cx="1371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cs typeface="+mn-cs"/>
              </a:rPr>
              <a:t>Pre-booster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0" y="1143000"/>
            <a:ext cx="2447925" cy="1320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C00000"/>
                </a:solidFill>
              </a:rPr>
              <a:t>Ion ring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30-225 GeV protons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15-100 GeV/u ions</a:t>
            </a:r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391400" cy="533400"/>
          </a:xfrm>
        </p:spPr>
        <p:txBody>
          <a:bodyPr/>
          <a:lstStyle/>
          <a:p>
            <a:r>
              <a:rPr lang="en-US" sz="3200" smtClean="0">
                <a:solidFill>
                  <a:schemeClr val="accent2"/>
                </a:solidFill>
                <a:latin typeface="Arial" charset="0"/>
                <a:cs typeface="Arial" charset="0"/>
              </a:rPr>
              <a:t>ELIC Conceptual Design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524000"/>
          <a:ext cx="739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447800"/>
                <a:gridCol w="1657350"/>
                <a:gridCol w="1771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Longitudinal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Numerical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10.4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78.7 min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5.68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Analytical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10.4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78.7 min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5.68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Coulomb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Log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10.4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78.7 min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5.68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Bjorken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Mtingwa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16.2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38.8 sec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4.90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53" name="TextBox 2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III: Beam Energy 150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71600"/>
          <a:ext cx="5562600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7620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225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ircumference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2,100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bunches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10,509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 rms emittance</a:t>
                      </a:r>
                      <a:endParaRPr lang="en-US" sz="15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0.005194</a:t>
                      </a:r>
                      <a:endParaRPr lang="en-US" sz="15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r>
                        <a:rPr lang="en-US" sz="15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rms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0.0002078</a:t>
                      </a:r>
                      <a:endParaRPr lang="en-US" sz="15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Particles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4.2 × 10</a:t>
                      </a:r>
                      <a:r>
                        <a:rPr lang="en-US" sz="15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RF Voltage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407" name="TextBox 4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IV: Beam Energy 225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524000"/>
          <a:ext cx="7391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447800"/>
                <a:gridCol w="1657350"/>
                <a:gridCol w="1771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Model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Longitudinal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Numerical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20.6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6.2 hr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10.2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Analytical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20.6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6.2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10.2 hr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Martini – Coulomb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Log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20.6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6.2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10.2 hr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Bjorken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Mtingwa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32.9 min</a:t>
                      </a:r>
                      <a:endParaRPr lang="en-US" sz="16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80.0 sec</a:t>
                      </a:r>
                      <a:endParaRPr lang="en-US" sz="16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11.93 hr</a:t>
                      </a:r>
                      <a:endParaRPr lang="en-US" sz="1600" b="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497" name="TextBox 2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IV: Beam Energy 225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91" name="Group 83"/>
          <p:cNvGraphicFramePr>
            <a:graphicFrameLocks noGrp="1"/>
          </p:cNvGraphicFramePr>
          <p:nvPr/>
        </p:nvGraphicFramePr>
        <p:xfrm>
          <a:off x="1219200" y="1219200"/>
          <a:ext cx="6781800" cy="1524000"/>
        </p:xfrm>
        <a:graphic>
          <a:graphicData uri="http://schemas.openxmlformats.org/drawingml/2006/table">
            <a:tbl>
              <a:tblPr/>
              <a:tblGrid>
                <a:gridCol w="2667000"/>
                <a:gridCol w="2057400"/>
                <a:gridCol w="2057400"/>
              </a:tblGrid>
              <a:tr h="381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Cooling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E-Cooling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Initial Cooling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-1.1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Cooling rate at Equilibrium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-5.6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-1.7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8687" name="Group 79"/>
          <p:cNvGraphicFramePr>
            <a:graphicFrameLocks noGrp="1"/>
          </p:cNvGraphicFramePr>
          <p:nvPr/>
        </p:nvGraphicFramePr>
        <p:xfrm>
          <a:off x="1219200" y="3048000"/>
          <a:ext cx="6781800" cy="2971800"/>
        </p:xfrm>
        <a:graphic>
          <a:graphicData uri="http://schemas.openxmlformats.org/drawingml/2006/table">
            <a:tbl>
              <a:tblPr/>
              <a:tblGrid>
                <a:gridCol w="1695450"/>
                <a:gridCol w="1695450"/>
                <a:gridCol w="1695450"/>
                <a:gridCol w="1695450"/>
              </a:tblGrid>
              <a:tr h="371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Growth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Horizontal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Longitudinal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Martini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4.8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1.0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3.4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Bjorken – Mtingwa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/>
                          <a:cs typeface="Arial" charset="0"/>
                        </a:rPr>
                        <a:t>3.8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"/>
                          <a:cs typeface="Arial" charset="0"/>
                        </a:rPr>
                        <a:t>-2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3.8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2.0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225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Martini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8.1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4.5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Bjorken – Mtingwa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5.1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2.3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-5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8677" name="TextBox 4"/>
          <p:cNvSpPr txBox="1">
            <a:spLocks noChangeArrowheads="1"/>
          </p:cNvSpPr>
          <p:nvPr/>
        </p:nvSpPr>
        <p:spPr bwMode="auto">
          <a:xfrm>
            <a:off x="2667000" y="3810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chemeClr val="accent2"/>
                </a:solidFill>
                <a:latin typeface="Arial" charset="0"/>
              </a:rPr>
              <a:t>Electron Cooling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1"/>
          <p:cNvSpPr txBox="1">
            <a:spLocks noChangeArrowheads="1"/>
          </p:cNvSpPr>
          <p:nvPr/>
        </p:nvSpPr>
        <p:spPr bwMode="auto">
          <a:xfrm>
            <a:off x="3124200" y="6858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chemeClr val="accent2"/>
                </a:solidFill>
                <a:latin typeface="Arial" charset="0"/>
              </a:rPr>
              <a:t>Summary</a:t>
            </a:r>
          </a:p>
        </p:txBody>
      </p:sp>
      <p:sp>
        <p:nvSpPr>
          <p:cNvPr id="70658" name="TextBox 2"/>
          <p:cNvSpPr txBox="1">
            <a:spLocks noChangeArrowheads="1"/>
          </p:cNvSpPr>
          <p:nvPr/>
        </p:nvSpPr>
        <p:spPr bwMode="auto">
          <a:xfrm>
            <a:off x="1219200" y="1447800"/>
            <a:ext cx="6172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- Growth rates of new ring, 2100m, has been calculated.</a:t>
            </a:r>
          </a:p>
          <a:p>
            <a:pPr eaLnBrk="0" hangingPunct="0">
              <a:buFontTx/>
              <a:buChar char="-"/>
            </a:pPr>
            <a:endParaRPr lang="en-US" sz="160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en-US" sz="1600">
                <a:latin typeface="Arial" charset="0"/>
              </a:rPr>
              <a:t> Horizontal and Longitudinal life times are agreed between different models.</a:t>
            </a:r>
          </a:p>
          <a:p>
            <a:pPr eaLnBrk="0" hangingPunct="0">
              <a:buFontTx/>
              <a:buChar char="-"/>
            </a:pPr>
            <a:endParaRPr lang="en-US" sz="160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en-US" sz="1600">
                <a:latin typeface="Arial" charset="0"/>
              </a:rPr>
              <a:t> Discrepancy of life times in vertical (small) direction between models, trying to understand.</a:t>
            </a:r>
          </a:p>
          <a:p>
            <a:pPr eaLnBrk="0" hangingPunct="0">
              <a:buFontTx/>
              <a:buChar char="-"/>
            </a:pPr>
            <a:endParaRPr lang="en-US" sz="1600">
              <a:latin typeface="Arial" charset="0"/>
            </a:endParaRPr>
          </a:p>
          <a:p>
            <a:pPr eaLnBrk="0" hangingPunct="0">
              <a:buFontTx/>
              <a:buChar char="-"/>
            </a:pPr>
            <a:r>
              <a:rPr lang="en-US" sz="1600">
                <a:latin typeface="Arial" charset="0"/>
              </a:rPr>
              <a:t> Beam could be cooled by electron cooling for longer life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4588" cy="91440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Figure-8 Ring with 80 deg. Crossing </a:t>
            </a:r>
            <a:br>
              <a:rPr lang="en-US" sz="2800" smtClean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r>
              <a:rPr lang="en-US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(2100 m circumference) 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971800" y="6400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C00000"/>
                </a:solidFill>
              </a:rPr>
              <a:t>Courtesy of Dr. Alex Bogacz</a:t>
            </a:r>
          </a:p>
        </p:txBody>
      </p:sp>
      <p:grpSp>
        <p:nvGrpSpPr>
          <p:cNvPr id="17415" name="Group 12"/>
          <p:cNvGrpSpPr>
            <a:grpSpLocks/>
          </p:cNvGrpSpPr>
          <p:nvPr/>
        </p:nvGrpSpPr>
        <p:grpSpPr bwMode="auto">
          <a:xfrm>
            <a:off x="228600" y="1066800"/>
            <a:ext cx="8734425" cy="5326063"/>
            <a:chOff x="117" y="835"/>
            <a:chExt cx="5502" cy="2952"/>
          </a:xfrm>
        </p:grpSpPr>
        <p:graphicFrame>
          <p:nvGraphicFramePr>
            <p:cNvPr id="17412" name="Object 13"/>
            <p:cNvGraphicFramePr>
              <a:graphicFrameLocks noChangeAspect="1"/>
            </p:cNvGraphicFramePr>
            <p:nvPr/>
          </p:nvGraphicFramePr>
          <p:xfrm>
            <a:off x="117" y="835"/>
            <a:ext cx="5502" cy="2952"/>
          </p:xfrm>
          <a:graphic>
            <a:graphicData uri="http://schemas.openxmlformats.org/presentationml/2006/ole">
              <p:oleObj spid="_x0000_s17412" r:id="rId4" imgW="8730229" imgH="5328366" progId="Excel.Chart.8">
                <p:embed/>
              </p:oleObj>
            </a:graphicData>
          </a:graphic>
        </p:graphicFrame>
        <p:sp>
          <p:nvSpPr>
            <p:cNvPr id="17416" name="Line 4"/>
            <p:cNvSpPr>
              <a:spLocks noChangeShapeType="1"/>
            </p:cNvSpPr>
            <p:nvPr/>
          </p:nvSpPr>
          <p:spPr bwMode="auto">
            <a:xfrm flipH="1" flipV="1">
              <a:off x="3612" y="1686"/>
              <a:ext cx="450" cy="63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7417" name="Line 5"/>
            <p:cNvSpPr>
              <a:spLocks noChangeShapeType="1"/>
            </p:cNvSpPr>
            <p:nvPr/>
          </p:nvSpPr>
          <p:spPr bwMode="auto">
            <a:xfrm flipH="1">
              <a:off x="1921" y="1674"/>
              <a:ext cx="1686" cy="1290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 type="triangle" w="med" len="med"/>
              <a:tailEnd type="triangle" w="med" len="med"/>
            </a:ln>
          </p:spPr>
          <p:txBody>
            <a:bodyPr lIns="90488" tIns="44450" rIns="90488" bIns="44450" anchor="ctr"/>
            <a:lstStyle/>
            <a:p>
              <a:endParaRPr lang="en-US"/>
            </a:p>
          </p:txBody>
        </p:sp>
        <p:sp>
          <p:nvSpPr>
            <p:cNvPr id="17418" name="Text Box 6"/>
            <p:cNvSpPr txBox="1">
              <a:spLocks noChangeArrowheads="1"/>
            </p:cNvSpPr>
            <p:nvPr/>
          </p:nvSpPr>
          <p:spPr bwMode="auto">
            <a:xfrm rot="-2310051">
              <a:off x="2751" y="1933"/>
              <a:ext cx="432" cy="16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/>
                <a:t>330 m</a:t>
              </a:r>
            </a:p>
          </p:txBody>
        </p:sp>
        <p:sp>
          <p:nvSpPr>
            <p:cNvPr id="17419" name="Text Box 7"/>
            <p:cNvSpPr txBox="1">
              <a:spLocks noChangeArrowheads="1"/>
            </p:cNvSpPr>
            <p:nvPr/>
          </p:nvSpPr>
          <p:spPr bwMode="auto">
            <a:xfrm>
              <a:off x="3774" y="1806"/>
              <a:ext cx="456" cy="168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/>
                <a:t>150 m</a:t>
              </a:r>
            </a:p>
          </p:txBody>
        </p:sp>
        <p:sp>
          <p:nvSpPr>
            <p:cNvPr id="17420" name="Arc 8"/>
            <p:cNvSpPr>
              <a:spLocks/>
            </p:cNvSpPr>
            <p:nvPr/>
          </p:nvSpPr>
          <p:spPr bwMode="auto">
            <a:xfrm>
              <a:off x="3012" y="2136"/>
              <a:ext cx="66" cy="17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US"/>
            </a:p>
          </p:txBody>
        </p:sp>
        <p:sp>
          <p:nvSpPr>
            <p:cNvPr id="17421" name="Arc 9"/>
            <p:cNvSpPr>
              <a:spLocks/>
            </p:cNvSpPr>
            <p:nvPr/>
          </p:nvSpPr>
          <p:spPr bwMode="auto">
            <a:xfrm flipV="1">
              <a:off x="3012" y="2322"/>
              <a:ext cx="66" cy="174"/>
            </a:xfrm>
            <a:custGeom>
              <a:avLst/>
              <a:gdLst>
                <a:gd name="T0" fmla="*/ 0 w 21583"/>
                <a:gd name="T1" fmla="*/ 0 h 21600"/>
                <a:gd name="T2" fmla="*/ 0 w 21583"/>
                <a:gd name="T3" fmla="*/ 0 h 21600"/>
                <a:gd name="T4" fmla="*/ 0 w 2158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83"/>
                <a:gd name="T10" fmla="*/ 0 h 21600"/>
                <a:gd name="T11" fmla="*/ 21583 w 2158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3" h="21600" fill="none" extrusionOk="0">
                  <a:moveTo>
                    <a:pt x="-1" y="0"/>
                  </a:moveTo>
                  <a:cubicBezTo>
                    <a:pt x="11594" y="0"/>
                    <a:pt x="21120" y="9153"/>
                    <a:pt x="21582" y="20738"/>
                  </a:cubicBezTo>
                </a:path>
                <a:path w="21583" h="21600" stroke="0" extrusionOk="0">
                  <a:moveTo>
                    <a:pt x="-1" y="0"/>
                  </a:moveTo>
                  <a:cubicBezTo>
                    <a:pt x="11594" y="0"/>
                    <a:pt x="21120" y="9153"/>
                    <a:pt x="21582" y="2073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pPr eaLnBrk="0" hangingPunct="0"/>
              <a:endParaRPr lang="en-US"/>
            </a:p>
          </p:txBody>
        </p:sp>
        <p:sp>
          <p:nvSpPr>
            <p:cNvPr id="17422" name="Text Box 10"/>
            <p:cNvSpPr txBox="1">
              <a:spLocks noChangeArrowheads="1"/>
            </p:cNvSpPr>
            <p:nvPr/>
          </p:nvSpPr>
          <p:spPr bwMode="auto">
            <a:xfrm>
              <a:off x="2874" y="2220"/>
              <a:ext cx="456" cy="167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/>
                <a:t>80 deg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6"/>
          <p:cNvGrpSpPr>
            <a:grpSpLocks/>
          </p:cNvGrpSpPr>
          <p:nvPr/>
        </p:nvGrpSpPr>
        <p:grpSpPr bwMode="auto">
          <a:xfrm>
            <a:off x="114300" y="979488"/>
            <a:ext cx="8886825" cy="3141662"/>
            <a:chOff x="114300" y="979488"/>
            <a:chExt cx="8886825" cy="3141662"/>
          </a:xfrm>
        </p:grpSpPr>
        <p:grpSp>
          <p:nvGrpSpPr>
            <p:cNvPr id="22534" name="Group 17"/>
            <p:cNvGrpSpPr>
              <a:grpSpLocks/>
            </p:cNvGrpSpPr>
            <p:nvPr/>
          </p:nvGrpSpPr>
          <p:grpSpPr bwMode="auto">
            <a:xfrm>
              <a:off x="258763" y="3632200"/>
              <a:ext cx="8637587" cy="230188"/>
              <a:chOff x="258763" y="3632200"/>
              <a:chExt cx="8637587" cy="230188"/>
            </a:xfrm>
          </p:grpSpPr>
          <p:sp>
            <p:nvSpPr>
              <p:cNvPr id="22542" name="AutoShape 3"/>
              <p:cNvSpPr>
                <a:spLocks/>
              </p:cNvSpPr>
              <p:nvPr/>
            </p:nvSpPr>
            <p:spPr bwMode="auto">
              <a:xfrm rot="16200000" flipV="1">
                <a:off x="4471988" y="2130425"/>
                <a:ext cx="203200" cy="3260725"/>
              </a:xfrm>
              <a:prstGeom prst="leftBrace">
                <a:avLst>
                  <a:gd name="adj1" fmla="val 133724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543" name="AutoShape 4"/>
              <p:cNvSpPr>
                <a:spLocks/>
              </p:cNvSpPr>
              <p:nvPr/>
            </p:nvSpPr>
            <p:spPr bwMode="auto">
              <a:xfrm rot="16200000" flipV="1">
                <a:off x="2038350" y="2932113"/>
                <a:ext cx="201613" cy="1627187"/>
              </a:xfrm>
              <a:prstGeom prst="leftBrace">
                <a:avLst>
                  <a:gd name="adj1" fmla="val 67257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544" name="AutoShape 7"/>
              <p:cNvSpPr>
                <a:spLocks/>
              </p:cNvSpPr>
              <p:nvPr/>
            </p:nvSpPr>
            <p:spPr bwMode="auto">
              <a:xfrm rot="16200000" flipV="1">
                <a:off x="682626" y="3217862"/>
                <a:ext cx="209550" cy="1057275"/>
              </a:xfrm>
              <a:prstGeom prst="leftBrace">
                <a:avLst>
                  <a:gd name="adj1" fmla="val 42045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545" name="AutoShape 9"/>
              <p:cNvSpPr>
                <a:spLocks/>
              </p:cNvSpPr>
              <p:nvPr/>
            </p:nvSpPr>
            <p:spPr bwMode="auto">
              <a:xfrm rot="16200000" flipV="1">
                <a:off x="8255000" y="3219450"/>
                <a:ext cx="228600" cy="1054100"/>
              </a:xfrm>
              <a:prstGeom prst="leftBrace">
                <a:avLst>
                  <a:gd name="adj1" fmla="val 38426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2546" name="AutoShape 34"/>
              <p:cNvSpPr>
                <a:spLocks/>
              </p:cNvSpPr>
              <p:nvPr/>
            </p:nvSpPr>
            <p:spPr bwMode="auto">
              <a:xfrm rot="16200000" flipV="1">
                <a:off x="6924676" y="2924175"/>
                <a:ext cx="201612" cy="1627187"/>
              </a:xfrm>
              <a:prstGeom prst="leftBrace">
                <a:avLst>
                  <a:gd name="adj1" fmla="val 67257"/>
                  <a:gd name="adj2" fmla="val 50000"/>
                </a:avLst>
              </a:prstGeom>
              <a:noFill/>
              <a:ln w="12699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pPr eaLnBrk="0" hangingPunct="0"/>
                <a:endParaRPr lang="en-US"/>
              </a:p>
            </p:txBody>
          </p:sp>
        </p:grpSp>
        <p:grpSp>
          <p:nvGrpSpPr>
            <p:cNvPr id="22535" name="Group 18"/>
            <p:cNvGrpSpPr>
              <a:grpSpLocks/>
            </p:cNvGrpSpPr>
            <p:nvPr/>
          </p:nvGrpSpPr>
          <p:grpSpPr bwMode="auto">
            <a:xfrm>
              <a:off x="223838" y="3802063"/>
              <a:ext cx="8736012" cy="319087"/>
              <a:chOff x="223838" y="3802063"/>
              <a:chExt cx="8736012" cy="319087"/>
            </a:xfrm>
          </p:grpSpPr>
          <p:sp>
            <p:nvSpPr>
              <p:cNvPr id="22537" name="Text Box 5"/>
              <p:cNvSpPr txBox="1">
                <a:spLocks noChangeArrowheads="1"/>
              </p:cNvSpPr>
              <p:nvPr/>
            </p:nvSpPr>
            <p:spPr bwMode="auto">
              <a:xfrm>
                <a:off x="4064000" y="3849688"/>
                <a:ext cx="1047750" cy="27146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800080"/>
                    </a:solidFill>
                  </a:rPr>
                  <a:t>30 full cells</a:t>
                </a:r>
              </a:p>
            </p:txBody>
          </p:sp>
          <p:sp>
            <p:nvSpPr>
              <p:cNvPr id="22538" name="Text Box 8"/>
              <p:cNvSpPr txBox="1">
                <a:spLocks noChangeArrowheads="1"/>
              </p:cNvSpPr>
              <p:nvPr/>
            </p:nvSpPr>
            <p:spPr bwMode="auto">
              <a:xfrm>
                <a:off x="223838" y="3802063"/>
                <a:ext cx="1152525" cy="27146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800080"/>
                    </a:solidFill>
                  </a:rPr>
                  <a:t>8 empty cells</a:t>
                </a:r>
              </a:p>
            </p:txBody>
          </p:sp>
          <p:sp>
            <p:nvSpPr>
              <p:cNvPr id="22539" name="Text Box 35"/>
              <p:cNvSpPr txBox="1">
                <a:spLocks noChangeArrowheads="1"/>
              </p:cNvSpPr>
              <p:nvPr/>
            </p:nvSpPr>
            <p:spPr bwMode="auto">
              <a:xfrm>
                <a:off x="7807325" y="3811588"/>
                <a:ext cx="1152525" cy="271462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800080"/>
                    </a:solidFill>
                  </a:rPr>
                  <a:t>8 empty cells</a:t>
                </a:r>
              </a:p>
            </p:txBody>
          </p:sp>
          <p:sp>
            <p:nvSpPr>
              <p:cNvPr id="22540" name="Text Box 36"/>
              <p:cNvSpPr txBox="1">
                <a:spLocks noChangeArrowheads="1"/>
              </p:cNvSpPr>
              <p:nvPr/>
            </p:nvSpPr>
            <p:spPr bwMode="auto">
              <a:xfrm>
                <a:off x="1541463" y="3803650"/>
                <a:ext cx="1276350" cy="271463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800080"/>
                    </a:solidFill>
                  </a:rPr>
                  <a:t>3 transition cells</a:t>
                </a:r>
              </a:p>
            </p:txBody>
          </p:sp>
          <p:sp>
            <p:nvSpPr>
              <p:cNvPr id="22541" name="Text Box 37"/>
              <p:cNvSpPr txBox="1">
                <a:spLocks noChangeArrowheads="1"/>
              </p:cNvSpPr>
              <p:nvPr/>
            </p:nvSpPr>
            <p:spPr bwMode="auto">
              <a:xfrm>
                <a:off x="6419850" y="3803650"/>
                <a:ext cx="1276350" cy="271463"/>
              </a:xfrm>
              <a:prstGeom prst="rect">
                <a:avLst/>
              </a:prstGeom>
              <a:noFill/>
              <a:ln w="12699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800080"/>
                    </a:solidFill>
                  </a:rPr>
                  <a:t>3 transition cells</a:t>
                </a:r>
              </a:p>
            </p:txBody>
          </p:sp>
        </p:grpSp>
        <p:pic>
          <p:nvPicPr>
            <p:cNvPr id="22536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" y="979488"/>
              <a:ext cx="8886825" cy="2654300"/>
            </a:xfrm>
            <a:prstGeom prst="rect">
              <a:avLst/>
            </a:prstGeom>
            <a:noFill/>
            <a:ln w="12699">
              <a:noFill/>
              <a:miter lim="800000"/>
              <a:headEnd/>
              <a:tailEnd/>
            </a:ln>
          </p:spPr>
        </p:pic>
      </p:grpSp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305800" cy="387350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  <a:latin typeface="Arial" charset="0"/>
                <a:cs typeface="Arial" charset="0"/>
              </a:rPr>
              <a:t>Figure-8 Ion Ring (half) - Lattice at 225 GeV</a:t>
            </a:r>
          </a:p>
        </p:txBody>
      </p:sp>
      <p:sp>
        <p:nvSpPr>
          <p:cNvPr id="22531" name="TextBox 19"/>
          <p:cNvSpPr txBox="1">
            <a:spLocks noChangeArrowheads="1"/>
          </p:cNvSpPr>
          <p:nvPr/>
        </p:nvSpPr>
        <p:spPr bwMode="auto">
          <a:xfrm>
            <a:off x="5562600" y="7620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C00000"/>
                </a:solidFill>
              </a:rPr>
              <a:t>Courtesy of Dr. Alex Bogacz</a:t>
            </a:r>
          </a:p>
        </p:txBody>
      </p:sp>
      <p:pic>
        <p:nvPicPr>
          <p:cNvPr id="22532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91000"/>
            <a:ext cx="3590925" cy="23780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6096000" y="4191000"/>
            <a:ext cx="1811338" cy="202882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400" b="1">
                <a:solidFill>
                  <a:srgbClr val="800080"/>
                </a:solidFill>
                <a:latin typeface="Arial" charset="0"/>
              </a:rPr>
              <a:t>Arc dipoles:</a:t>
            </a:r>
            <a:r>
              <a:rPr lang="en-US" sz="1200">
                <a:solidFill>
                  <a:srgbClr val="800080"/>
                </a:solidFill>
                <a:latin typeface="Arial" charset="0"/>
              </a:rPr>
              <a:t>:</a:t>
            </a:r>
          </a:p>
          <a:p>
            <a:pPr eaLnBrk="0" hangingPunct="0"/>
            <a:endParaRPr lang="en-US" sz="1200">
              <a:solidFill>
                <a:srgbClr val="800080"/>
              </a:solidFill>
            </a:endParaRPr>
          </a:p>
          <a:p>
            <a:pPr eaLnBrk="0" hangingPunct="0"/>
            <a:r>
              <a:rPr lang="en-US" sz="1200">
                <a:solidFill>
                  <a:srgbClr val="800080"/>
                </a:solidFill>
              </a:rPr>
              <a:t>$Lb=170 cm</a:t>
            </a:r>
          </a:p>
          <a:p>
            <a:pPr eaLnBrk="0" hangingPunct="0"/>
            <a:r>
              <a:rPr lang="en-US" sz="1200">
                <a:solidFill>
                  <a:srgbClr val="800080"/>
                </a:solidFill>
              </a:rPr>
              <a:t>$B=73.4 kG</a:t>
            </a:r>
          </a:p>
          <a:p>
            <a:pPr eaLnBrk="0" hangingPunct="0"/>
            <a:r>
              <a:rPr lang="en-US" sz="1200">
                <a:solidFill>
                  <a:srgbClr val="800080"/>
                </a:solidFill>
              </a:rPr>
              <a:t>$rho =102 m</a:t>
            </a:r>
          </a:p>
          <a:p>
            <a:pPr eaLnBrk="0" hangingPunct="0"/>
            <a:endParaRPr lang="en-US" sz="1200">
              <a:solidFill>
                <a:srgbClr val="800080"/>
              </a:solidFill>
            </a:endParaRPr>
          </a:p>
          <a:p>
            <a:pPr eaLnBrk="0" hangingPunct="0"/>
            <a:r>
              <a:rPr lang="en-US" sz="1400" b="1">
                <a:solidFill>
                  <a:srgbClr val="800080"/>
                </a:solidFill>
              </a:rPr>
              <a:t>Arc quadrupoles:</a:t>
            </a:r>
          </a:p>
          <a:p>
            <a:pPr eaLnBrk="0" hangingPunct="0"/>
            <a:endParaRPr lang="de-DE" sz="1200" b="1">
              <a:solidFill>
                <a:srgbClr val="800080"/>
              </a:solidFill>
            </a:endParaRPr>
          </a:p>
          <a:p>
            <a:pPr eaLnBrk="0" hangingPunct="0"/>
            <a:r>
              <a:rPr lang="en-US" sz="1200">
                <a:solidFill>
                  <a:srgbClr val="800080"/>
                </a:solidFill>
              </a:rPr>
              <a:t>$Lb=100 cm</a:t>
            </a:r>
          </a:p>
          <a:p>
            <a:pPr eaLnBrk="0" hangingPunct="0"/>
            <a:r>
              <a:rPr lang="de-DE" sz="1200">
                <a:solidFill>
                  <a:srgbClr val="800080"/>
                </a:solidFill>
              </a:rPr>
              <a:t>$G= 10.4 kG/cm</a:t>
            </a:r>
            <a:endParaRPr lang="en-US" sz="1200" b="1">
              <a:solidFill>
                <a:srgbClr val="80008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4"/>
          <p:cNvSpPr txBox="1">
            <a:spLocks noChangeArrowheads="1"/>
          </p:cNvSpPr>
          <p:nvPr/>
        </p:nvSpPr>
        <p:spPr bwMode="auto">
          <a:xfrm>
            <a:off x="685800" y="381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 b="1">
                <a:solidFill>
                  <a:schemeClr val="accent2"/>
                </a:solidFill>
                <a:latin typeface="Arial" charset="0"/>
              </a:rPr>
              <a:t>ELIC design parameters of ion ring</a:t>
            </a:r>
          </a:p>
        </p:txBody>
      </p:sp>
      <p:sp>
        <p:nvSpPr>
          <p:cNvPr id="24578" name="TextBox 19"/>
          <p:cNvSpPr txBox="1">
            <a:spLocks noChangeArrowheads="1"/>
          </p:cNvSpPr>
          <p:nvPr/>
        </p:nvSpPr>
        <p:spPr bwMode="auto">
          <a:xfrm>
            <a:off x="3200400" y="5943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C00000"/>
                </a:solidFill>
              </a:rPr>
              <a:t>Courtesy of Dr. Yuhong Zhang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219200"/>
          <a:ext cx="7315200" cy="4572000"/>
        </p:xfrm>
        <a:graphic>
          <a:graphicData uri="http://schemas.openxmlformats.org/drawingml/2006/table">
            <a:tbl>
              <a:tblPr/>
              <a:tblGrid>
                <a:gridCol w="2704999"/>
                <a:gridCol w="861646"/>
                <a:gridCol w="951389"/>
                <a:gridCol w="922889"/>
                <a:gridCol w="922889"/>
                <a:gridCol w="951389"/>
              </a:tblGrid>
              <a:tr h="2872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Cordia New"/>
                        </a:rPr>
                        <a:t>Parameter</a:t>
                      </a:r>
                      <a:endParaRPr lang="en-US" sz="1000" dirty="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Unit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Ion Ring</a:t>
                      </a:r>
                      <a:endParaRPr lang="en-US" sz="1000" dirty="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Beam energy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GeV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225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150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100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30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92655" algn="l"/>
                        </a:tabLs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e/A ring circumference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km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2.1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1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Bunch collision frequency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GHz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1.5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Number of particles/bunch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10</a:t>
                      </a:r>
                      <a:r>
                        <a:rPr lang="en-US" sz="1200" b="1" baseline="30000">
                          <a:latin typeface="Arial"/>
                          <a:ea typeface="Times New Roman"/>
                          <a:cs typeface="Cordia New"/>
                        </a:rPr>
                        <a:t>10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0.42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0.4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0.4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0.12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Beam current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A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Cordia New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0.3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Energy spread, rms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10</a:t>
                      </a:r>
                      <a:r>
                        <a:rPr lang="en-US" sz="1200" b="1" baseline="30000">
                          <a:latin typeface="Arial"/>
                          <a:ea typeface="Times New Roman"/>
                          <a:cs typeface="Cordia New"/>
                        </a:rPr>
                        <a:t>-4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3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Bunch length, rms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Cordia New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Beta*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mm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Cordia New"/>
                        </a:rPr>
                        <a:t>5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Horizontal emittance, norm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</a:t>
                      </a: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m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1.25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0.7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0.2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Vertical emittance, norm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</a:t>
                      </a: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m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0.05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0.04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0.06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0.2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Beam-beam tune shift (vertical) per IP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0.006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0.01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0.01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0.009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4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Peak luminosity per IP, 10</a:t>
                      </a:r>
                      <a:r>
                        <a:rPr lang="en-US" sz="1200" b="1" baseline="300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34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cm</a:t>
                      </a:r>
                      <a:r>
                        <a:rPr lang="en-US" sz="1200" b="1" baseline="300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-2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 s</a:t>
                      </a:r>
                      <a:r>
                        <a:rPr lang="en-US" sz="1200" b="1" baseline="300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-1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7.4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7.7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5.5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Cordia New"/>
                        </a:rPr>
                        <a:t>0.8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  <a:cs typeface="Cordia New"/>
                        </a:rPr>
                        <a:t>Number of IPs</a:t>
                      </a: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Cordia New"/>
                        </a:rPr>
                        <a:t>4</a:t>
                      </a:r>
                      <a:endParaRPr lang="en-US" sz="1000" dirty="0">
                        <a:latin typeface="Times New Roman"/>
                        <a:ea typeface="Times New Roman"/>
                        <a:cs typeface="Cordia New"/>
                      </a:endParaRPr>
                    </a:p>
                  </a:txBody>
                  <a:tcPr marL="54573" marR="54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5"/>
          <p:cNvSpPr txBox="1">
            <a:spLocks noChangeArrowheads="1"/>
          </p:cNvSpPr>
          <p:nvPr/>
        </p:nvSpPr>
        <p:spPr bwMode="auto">
          <a:xfrm>
            <a:off x="1066800" y="609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Touschek Effect and Intrabeam Scattering</a:t>
            </a:r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2133600" y="1447800"/>
            <a:ext cx="4953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1800">
                <a:solidFill>
                  <a:srgbClr val="C00000"/>
                </a:solidFill>
              </a:rPr>
              <a:t>Touschek Effect</a:t>
            </a:r>
          </a:p>
          <a:p>
            <a:pPr marL="457200" indent="-457200" eaLnBrk="0" hangingPunct="0">
              <a:buFontTx/>
              <a:buChar char="-"/>
            </a:pPr>
            <a:r>
              <a:rPr lang="en-US" sz="1800">
                <a:solidFill>
                  <a:schemeClr val="accent2"/>
                </a:solidFill>
              </a:rPr>
              <a:t>Large angle</a:t>
            </a:r>
          </a:p>
          <a:p>
            <a:pPr marL="457200" indent="-457200" eaLnBrk="0" hangingPunct="0">
              <a:buFontTx/>
              <a:buChar char="-"/>
            </a:pPr>
            <a:r>
              <a:rPr lang="en-US" sz="1800">
                <a:solidFill>
                  <a:schemeClr val="accent2"/>
                </a:solidFill>
              </a:rPr>
              <a:t>transformation of a small transverse momentum into a large longitudinal momentum, due to relativistic effect</a:t>
            </a:r>
          </a:p>
          <a:p>
            <a:pPr marL="457200" indent="-457200" eaLnBrk="0" hangingPunct="0">
              <a:buFontTx/>
              <a:buChar char="-"/>
            </a:pPr>
            <a:r>
              <a:rPr lang="en-US" sz="1800">
                <a:solidFill>
                  <a:schemeClr val="accent2"/>
                </a:solidFill>
              </a:rPr>
              <a:t>Both particles are lost immediately</a:t>
            </a:r>
          </a:p>
          <a:p>
            <a:pPr marL="457200" indent="-457200" eaLnBrk="0" hangingPunct="0"/>
            <a:endParaRPr lang="en-US" sz="1800">
              <a:solidFill>
                <a:srgbClr val="C00000"/>
              </a:solidFill>
            </a:endParaRPr>
          </a:p>
          <a:p>
            <a:pPr marL="457200" indent="-457200" eaLnBrk="0" hangingPunct="0">
              <a:buFont typeface="Times"/>
              <a:buAutoNum type="arabicPeriod" startAt="2"/>
            </a:pPr>
            <a:r>
              <a:rPr lang="en-US" sz="1800">
                <a:solidFill>
                  <a:srgbClr val="C00000"/>
                </a:solidFill>
              </a:rPr>
              <a:t>Intrabeam Scattering</a:t>
            </a:r>
          </a:p>
          <a:p>
            <a:pPr marL="457200" indent="-457200" eaLnBrk="0" hangingPunct="0">
              <a:buFontTx/>
              <a:buChar char="-"/>
            </a:pPr>
            <a:r>
              <a:rPr lang="en-US" sz="1800">
                <a:solidFill>
                  <a:schemeClr val="accent2"/>
                </a:solidFill>
              </a:rPr>
              <a:t>Small angle</a:t>
            </a:r>
          </a:p>
          <a:p>
            <a:pPr marL="457200" indent="-457200" eaLnBrk="0" hangingPunct="0">
              <a:buFontTx/>
              <a:buChar char="-"/>
            </a:pPr>
            <a:r>
              <a:rPr lang="en-US" sz="1800">
                <a:solidFill>
                  <a:schemeClr val="accent2"/>
                </a:solidFill>
              </a:rPr>
              <a:t>Multiple scattering</a:t>
            </a:r>
          </a:p>
          <a:p>
            <a:pPr marL="457200" indent="-457200" eaLnBrk="0" hangingPunct="0">
              <a:buFontTx/>
              <a:buChar char="-"/>
            </a:pPr>
            <a:r>
              <a:rPr lang="en-US" sz="1800">
                <a:solidFill>
                  <a:schemeClr val="accent2"/>
                </a:solidFill>
              </a:rPr>
              <a:t>Diffusion in all three dimension, change the beam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5695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295400" y="381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BETACOOL code – LEPTA lab, JINR, Russia</a:t>
            </a:r>
          </a:p>
        </p:txBody>
      </p:sp>
      <p:sp>
        <p:nvSpPr>
          <p:cNvPr id="28675" name="TextBox 19"/>
          <p:cNvSpPr txBox="1">
            <a:spLocks noChangeArrowheads="1"/>
          </p:cNvSpPr>
          <p:nvPr/>
        </p:nvSpPr>
        <p:spPr bwMode="auto">
          <a:xfrm>
            <a:off x="2743200" y="60198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C00000"/>
                </a:solidFill>
              </a:rPr>
              <a:t>Courtesy of Dr. Anatoly Sidorin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705600" y="1905000"/>
            <a:ext cx="1828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C00000"/>
                </a:solidFill>
                <a:latin typeface="Arial" charset="0"/>
              </a:rPr>
              <a:t>Lattice structure</a:t>
            </a:r>
          </a:p>
          <a:p>
            <a:pPr eaLnBrk="0" hangingPunct="0">
              <a:buFontTx/>
              <a:buChar char="-"/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ELIC lattice</a:t>
            </a:r>
          </a:p>
          <a:p>
            <a:pPr eaLnBrk="0" hangingPunct="0"/>
            <a:endParaRPr lang="en-US" sz="1600">
              <a:solidFill>
                <a:srgbClr val="C00000"/>
              </a:solidFill>
              <a:latin typeface="Arial" charset="0"/>
            </a:endParaRPr>
          </a:p>
          <a:p>
            <a:pPr eaLnBrk="0" hangingPunct="0"/>
            <a:r>
              <a:rPr lang="en-US" sz="1600">
                <a:solidFill>
                  <a:srgbClr val="C00000"/>
                </a:solidFill>
                <a:latin typeface="Arial" charset="0"/>
              </a:rPr>
              <a:t>Beam parameters</a:t>
            </a:r>
          </a:p>
          <a:p>
            <a:pPr eaLnBrk="0" hangingPunct="0">
              <a:buFontTx/>
              <a:buChar char="-"/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Set values</a:t>
            </a:r>
          </a:p>
          <a:p>
            <a:pPr eaLnBrk="0" hangingPunct="0">
              <a:buFontTx/>
              <a:buChar char="-"/>
            </a:pPr>
            <a:endParaRPr lang="en-US" sz="1600">
              <a:solidFill>
                <a:srgbClr val="C00000"/>
              </a:solidFill>
              <a:latin typeface="Arial" charset="0"/>
            </a:endParaRPr>
          </a:p>
          <a:p>
            <a:pPr eaLnBrk="0" hangingPunct="0"/>
            <a:r>
              <a:rPr lang="en-US" sz="1600">
                <a:solidFill>
                  <a:srgbClr val="C00000"/>
                </a:solidFill>
                <a:latin typeface="Arial" charset="0"/>
              </a:rPr>
              <a:t>Ring parameters</a:t>
            </a:r>
          </a:p>
          <a:p>
            <a:pPr eaLnBrk="0" hangingPunct="0">
              <a:buFontTx/>
              <a:buChar char="-"/>
            </a:pPr>
            <a:r>
              <a:rPr lang="en-US" sz="1600">
                <a:solidFill>
                  <a:schemeClr val="accent2"/>
                </a:solidFill>
                <a:latin typeface="Arial" charset="0"/>
              </a:rPr>
              <a:t>Set values</a:t>
            </a:r>
          </a:p>
          <a:p>
            <a:pPr eaLnBrk="0" hangingPunct="0"/>
            <a:endParaRPr lang="en-US" sz="160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71600"/>
          <a:ext cx="5562600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7620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Unit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Beam Energy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Ring</a:t>
                      </a:r>
                      <a:r>
                        <a:rPr lang="en-US" sz="1500" baseline="0" dirty="0" smtClean="0"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ircumference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2,100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bunches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10,509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Horizontal rms emittance</a:t>
                      </a:r>
                      <a:endParaRPr lang="en-US" sz="15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0.006026</a:t>
                      </a:r>
                      <a:endParaRPr lang="en-US" sz="1500" b="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Vertical</a:t>
                      </a:r>
                      <a:r>
                        <a:rPr lang="en-US" sz="1500" baseline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rms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µm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0.006026</a:t>
                      </a:r>
                      <a:endParaRPr lang="en-US" sz="1500" b="0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Number of Particles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 × 10</a:t>
                      </a:r>
                      <a:r>
                        <a:rPr lang="en-US" sz="1500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smtClean="0">
                          <a:latin typeface="Arial" pitchFamily="34" charset="0"/>
                          <a:cs typeface="Arial" pitchFamily="34" charset="0"/>
                        </a:rPr>
                        <a:t>RF Voltage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MV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59" name="TextBox 4"/>
          <p:cNvSpPr txBox="1">
            <a:spLocks noChangeArrowheads="1"/>
          </p:cNvSpPr>
          <p:nvPr/>
        </p:nvSpPr>
        <p:spPr bwMode="auto">
          <a:xfrm>
            <a:off x="22098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C00000"/>
                </a:solidFill>
                <a:latin typeface="Arial" charset="0"/>
              </a:rPr>
              <a:t>Case I: Beam Energy 30 GeV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9389" y="284907"/>
          <a:ext cx="8665221" cy="6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2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JLab_PowerPoint2-2</Template>
  <TotalTime>17014</TotalTime>
  <Words>740</Words>
  <Application>Microsoft PowerPoint</Application>
  <PresentationFormat>On-screen Show (4:3)</PresentationFormat>
  <Paragraphs>338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Times</vt:lpstr>
      <vt:lpstr>Arial</vt:lpstr>
      <vt:lpstr>Calibri</vt:lpstr>
      <vt:lpstr>Times New Roman</vt:lpstr>
      <vt:lpstr>Cordia New</vt:lpstr>
      <vt:lpstr>Symbol</vt:lpstr>
      <vt:lpstr>JLab_PowerPoint2-2</vt:lpstr>
      <vt:lpstr>Acrobat Document</vt:lpstr>
      <vt:lpstr>Microsoft Excel Chart</vt:lpstr>
      <vt:lpstr>Equation</vt:lpstr>
      <vt:lpstr>Initial Calculations of Intrabeam Scattering life times in ELIC lattices by Betacool code</vt:lpstr>
      <vt:lpstr>ELIC Conceptual Design</vt:lpstr>
      <vt:lpstr>Figure-8 Ring with 80 deg. Crossing  (2100 m circumference) </vt:lpstr>
      <vt:lpstr>Figure-8 Ion Ring (half) - Lattice at 225 GeV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anichols</dc:creator>
  <cp:lastModifiedBy>Chaivat</cp:lastModifiedBy>
  <cp:revision>286</cp:revision>
  <dcterms:created xsi:type="dcterms:W3CDTF">2008-04-15T20:15:25Z</dcterms:created>
  <dcterms:modified xsi:type="dcterms:W3CDTF">2008-05-20T15:22:32Z</dcterms:modified>
</cp:coreProperties>
</file>