
<file path=[Content_Types].xml><?xml version="1.0" encoding="utf-8"?>
<Types xmlns="http://schemas.openxmlformats.org/package/2006/content-types">
  <Default Extension="jpg" ContentType="image/jpeg"/>
  <Default Extension="emf" ContentType="image/x-emf"/>
  <Default Extension="jpeg" ContentType="image/jpeg"/>
  <Default Extension="xml" ContentType="application/xml"/>
  <Default Extension="vml" ContentType="application/vnd.openxmlformats-officedocument.vmlDrawing"/>
  <Default Extension="tif" ContentType="image/tiff"/>
  <Default Extension="bin" ContentType="application/vnd.openxmlformats-officedocument.presentationml.printerSettings"/>
  <Default Extension="png" ContentType="image/png"/>
  <Default Extension="wmf" ContentType="image/x-wmf"/>
  <Default Extension="docx" ContentType="application/vnd.openxmlformats-officedocument.wordprocessingml.document"/>
  <Default Extension="rels" ContentType="application/vnd.openxmlformats-package.relationships+xml"/>
  <Default Extension="mov" ContentType="video/unknown"/>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0"/>
  </p:notesMasterIdLst>
  <p:sldIdLst>
    <p:sldId id="256" r:id="rId2"/>
    <p:sldId id="355" r:id="rId3"/>
    <p:sldId id="311" r:id="rId4"/>
    <p:sldId id="313" r:id="rId5"/>
    <p:sldId id="312" r:id="rId6"/>
    <p:sldId id="328" r:id="rId7"/>
    <p:sldId id="276" r:id="rId8"/>
    <p:sldId id="274" r:id="rId9"/>
    <p:sldId id="315" r:id="rId10"/>
    <p:sldId id="284" r:id="rId11"/>
    <p:sldId id="277" r:id="rId12"/>
    <p:sldId id="332" r:id="rId13"/>
    <p:sldId id="279" r:id="rId14"/>
    <p:sldId id="282" r:id="rId15"/>
    <p:sldId id="283" r:id="rId16"/>
    <p:sldId id="285" r:id="rId17"/>
    <p:sldId id="257" r:id="rId18"/>
    <p:sldId id="261" r:id="rId19"/>
    <p:sldId id="268" r:id="rId20"/>
    <p:sldId id="349" r:id="rId21"/>
    <p:sldId id="269" r:id="rId22"/>
    <p:sldId id="295" r:id="rId23"/>
    <p:sldId id="294" r:id="rId24"/>
    <p:sldId id="296" r:id="rId25"/>
    <p:sldId id="291" r:id="rId26"/>
    <p:sldId id="293" r:id="rId27"/>
    <p:sldId id="292" r:id="rId28"/>
    <p:sldId id="333" r:id="rId29"/>
    <p:sldId id="329" r:id="rId30"/>
    <p:sldId id="330" r:id="rId31"/>
    <p:sldId id="270" r:id="rId32"/>
    <p:sldId id="310" r:id="rId33"/>
    <p:sldId id="348" r:id="rId34"/>
    <p:sldId id="334" r:id="rId35"/>
    <p:sldId id="287" r:id="rId36"/>
    <p:sldId id="288" r:id="rId37"/>
    <p:sldId id="289" r:id="rId38"/>
    <p:sldId id="308" r:id="rId39"/>
    <p:sldId id="263" r:id="rId40"/>
    <p:sldId id="290" r:id="rId41"/>
    <p:sldId id="272" r:id="rId42"/>
    <p:sldId id="317" r:id="rId43"/>
    <p:sldId id="352" r:id="rId44"/>
    <p:sldId id="351" r:id="rId45"/>
    <p:sldId id="350" r:id="rId46"/>
    <p:sldId id="318" r:id="rId47"/>
    <p:sldId id="319" r:id="rId48"/>
    <p:sldId id="323" r:id="rId49"/>
    <p:sldId id="324" r:id="rId50"/>
    <p:sldId id="340" r:id="rId51"/>
    <p:sldId id="341" r:id="rId52"/>
    <p:sldId id="342" r:id="rId53"/>
    <p:sldId id="343" r:id="rId54"/>
    <p:sldId id="344" r:id="rId55"/>
    <p:sldId id="345" r:id="rId56"/>
    <p:sldId id="320" r:id="rId57"/>
    <p:sldId id="321" r:id="rId58"/>
    <p:sldId id="322" r:id="rId59"/>
    <p:sldId id="325" r:id="rId60"/>
    <p:sldId id="327" r:id="rId61"/>
    <p:sldId id="326" r:id="rId62"/>
    <p:sldId id="306" r:id="rId63"/>
    <p:sldId id="307" r:id="rId64"/>
    <p:sldId id="336" r:id="rId65"/>
    <p:sldId id="267" r:id="rId66"/>
    <p:sldId id="337" r:id="rId67"/>
    <p:sldId id="354" r:id="rId68"/>
    <p:sldId id="347" r:id="rId69"/>
    <p:sldId id="346" r:id="rId70"/>
    <p:sldId id="305" r:id="rId71"/>
    <p:sldId id="338" r:id="rId72"/>
    <p:sldId id="266" r:id="rId73"/>
    <p:sldId id="301" r:id="rId74"/>
    <p:sldId id="304" r:id="rId75"/>
    <p:sldId id="303" r:id="rId76"/>
    <p:sldId id="297" r:id="rId77"/>
    <p:sldId id="302" r:id="rId78"/>
    <p:sldId id="300" r:id="rId7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125" d="100"/>
          <a:sy n="125" d="100"/>
        </p:scale>
        <p:origin x="-1200" y="-33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notesMaster" Target="notesMasters/notesMaster1.xml"/><Relationship Id="rId81" Type="http://schemas.openxmlformats.org/officeDocument/2006/relationships/printerSettings" Target="printerSettings/printerSettings1.bin"/><Relationship Id="rId82" Type="http://schemas.openxmlformats.org/officeDocument/2006/relationships/presProps" Target="presProps.xml"/><Relationship Id="rId83" Type="http://schemas.openxmlformats.org/officeDocument/2006/relationships/viewProps" Target="viewProps.xml"/><Relationship Id="rId84" Type="http://schemas.openxmlformats.org/officeDocument/2006/relationships/theme" Target="theme/theme1.xml"/><Relationship Id="rId85"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775C4D-35FE-A243-AE45-BAF45AEF45A4}" type="datetimeFigureOut">
              <a:rPr lang="en-US" smtClean="0"/>
              <a:t>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1289-D9D1-8548-A22E-7CB5CBB7CFA1}" type="slidenum">
              <a:rPr lang="en-US" smtClean="0"/>
              <a:t>‹#›</a:t>
            </a:fld>
            <a:endParaRPr lang="en-US"/>
          </a:p>
        </p:txBody>
      </p:sp>
    </p:spTree>
    <p:extLst>
      <p:ext uri="{BB962C8B-B14F-4D97-AF65-F5344CB8AC3E}">
        <p14:creationId xmlns:p14="http://schemas.microsoft.com/office/powerpoint/2010/main" val="205598642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FE60D4-34FF-494F-A726-DF945405966F}" type="slidenum">
              <a:rPr lang="en-US"/>
              <a:pPr/>
              <a:t>26</a:t>
            </a:fld>
            <a:endParaRPr lang="en-US"/>
          </a:p>
        </p:txBody>
      </p:sp>
      <p:sp>
        <p:nvSpPr>
          <p:cNvPr id="972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97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96F7C8-D8C9-0D44-825D-FCC6371E9865}" type="slidenum">
              <a:rPr lang="en-US"/>
              <a:pPr/>
              <a:t>35</a:t>
            </a:fld>
            <a:endParaRPr lang="en-US"/>
          </a:p>
        </p:txBody>
      </p:sp>
      <p:sp>
        <p:nvSpPr>
          <p:cNvPr id="849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4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6832AB-CD22-0741-BF29-42028671D559}" type="slidenum">
              <a:rPr lang="en-US"/>
              <a:pPr/>
              <a:t>36</a:t>
            </a:fld>
            <a:endParaRPr lang="en-US"/>
          </a:p>
        </p:txBody>
      </p:sp>
      <p:sp>
        <p:nvSpPr>
          <p:cNvPr id="870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7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F5B80A-C5CF-F14F-BA12-5008444D7222}" type="slidenum">
              <a:rPr lang="en-US"/>
              <a:pPr/>
              <a:t>37</a:t>
            </a:fld>
            <a:endParaRPr lang="en-US"/>
          </a:p>
        </p:txBody>
      </p:sp>
      <p:sp>
        <p:nvSpPr>
          <p:cNvPr id="890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9091"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0E794BA-12E8-ED49-9965-50914D5DE065}" type="datetimeFigureOut">
              <a:rPr lang="en-US" smtClean="0"/>
              <a:t>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6AEC7-0133-6F4F-B4CE-7C10EE771ECC}" type="slidenum">
              <a:rPr lang="en-US" smtClean="0"/>
              <a:t>‹#›</a:t>
            </a:fld>
            <a:endParaRPr lang="en-US"/>
          </a:p>
        </p:txBody>
      </p:sp>
    </p:spTree>
    <p:extLst>
      <p:ext uri="{BB962C8B-B14F-4D97-AF65-F5344CB8AC3E}">
        <p14:creationId xmlns:p14="http://schemas.microsoft.com/office/powerpoint/2010/main" val="29192179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E794BA-12E8-ED49-9965-50914D5DE065}" type="datetimeFigureOut">
              <a:rPr lang="en-US" smtClean="0"/>
              <a:t>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6AEC7-0133-6F4F-B4CE-7C10EE771ECC}" type="slidenum">
              <a:rPr lang="en-US" smtClean="0"/>
              <a:t>‹#›</a:t>
            </a:fld>
            <a:endParaRPr lang="en-US"/>
          </a:p>
        </p:txBody>
      </p:sp>
    </p:spTree>
    <p:extLst>
      <p:ext uri="{BB962C8B-B14F-4D97-AF65-F5344CB8AC3E}">
        <p14:creationId xmlns:p14="http://schemas.microsoft.com/office/powerpoint/2010/main" val="1336014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E794BA-12E8-ED49-9965-50914D5DE065}" type="datetimeFigureOut">
              <a:rPr lang="en-US" smtClean="0"/>
              <a:t>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6AEC7-0133-6F4F-B4CE-7C10EE771ECC}" type="slidenum">
              <a:rPr lang="en-US" smtClean="0"/>
              <a:t>‹#›</a:t>
            </a:fld>
            <a:endParaRPr lang="en-US"/>
          </a:p>
        </p:txBody>
      </p:sp>
    </p:spTree>
    <p:extLst>
      <p:ext uri="{BB962C8B-B14F-4D97-AF65-F5344CB8AC3E}">
        <p14:creationId xmlns:p14="http://schemas.microsoft.com/office/powerpoint/2010/main" val="318275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E794BA-12E8-ED49-9965-50914D5DE065}" type="datetimeFigureOut">
              <a:rPr lang="en-US" smtClean="0"/>
              <a:t>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6AEC7-0133-6F4F-B4CE-7C10EE771ECC}" type="slidenum">
              <a:rPr lang="en-US" smtClean="0"/>
              <a:t>‹#›</a:t>
            </a:fld>
            <a:endParaRPr lang="en-US"/>
          </a:p>
        </p:txBody>
      </p:sp>
    </p:spTree>
    <p:extLst>
      <p:ext uri="{BB962C8B-B14F-4D97-AF65-F5344CB8AC3E}">
        <p14:creationId xmlns:p14="http://schemas.microsoft.com/office/powerpoint/2010/main" val="593309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0E794BA-12E8-ED49-9965-50914D5DE065}" type="datetimeFigureOut">
              <a:rPr lang="en-US" smtClean="0"/>
              <a:t>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6AEC7-0133-6F4F-B4CE-7C10EE771ECC}" type="slidenum">
              <a:rPr lang="en-US" smtClean="0"/>
              <a:t>‹#›</a:t>
            </a:fld>
            <a:endParaRPr lang="en-US"/>
          </a:p>
        </p:txBody>
      </p:sp>
    </p:spTree>
    <p:extLst>
      <p:ext uri="{BB962C8B-B14F-4D97-AF65-F5344CB8AC3E}">
        <p14:creationId xmlns:p14="http://schemas.microsoft.com/office/powerpoint/2010/main" val="3004644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0E794BA-12E8-ED49-9965-50914D5DE065}" type="datetimeFigureOut">
              <a:rPr lang="en-US" smtClean="0"/>
              <a:t>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66AEC7-0133-6F4F-B4CE-7C10EE771ECC}" type="slidenum">
              <a:rPr lang="en-US" smtClean="0"/>
              <a:t>‹#›</a:t>
            </a:fld>
            <a:endParaRPr lang="en-US"/>
          </a:p>
        </p:txBody>
      </p:sp>
    </p:spTree>
    <p:extLst>
      <p:ext uri="{BB962C8B-B14F-4D97-AF65-F5344CB8AC3E}">
        <p14:creationId xmlns:p14="http://schemas.microsoft.com/office/powerpoint/2010/main" val="2561478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0E794BA-12E8-ED49-9965-50914D5DE065}" type="datetimeFigureOut">
              <a:rPr lang="en-US" smtClean="0"/>
              <a:t>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66AEC7-0133-6F4F-B4CE-7C10EE771ECC}" type="slidenum">
              <a:rPr lang="en-US" smtClean="0"/>
              <a:t>‹#›</a:t>
            </a:fld>
            <a:endParaRPr lang="en-US"/>
          </a:p>
        </p:txBody>
      </p:sp>
    </p:spTree>
    <p:extLst>
      <p:ext uri="{BB962C8B-B14F-4D97-AF65-F5344CB8AC3E}">
        <p14:creationId xmlns:p14="http://schemas.microsoft.com/office/powerpoint/2010/main" val="3977348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0E794BA-12E8-ED49-9965-50914D5DE065}" type="datetimeFigureOut">
              <a:rPr lang="en-US" smtClean="0"/>
              <a:t>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66AEC7-0133-6F4F-B4CE-7C10EE771ECC}" type="slidenum">
              <a:rPr lang="en-US" smtClean="0"/>
              <a:t>‹#›</a:t>
            </a:fld>
            <a:endParaRPr lang="en-US"/>
          </a:p>
        </p:txBody>
      </p:sp>
    </p:spTree>
    <p:extLst>
      <p:ext uri="{BB962C8B-B14F-4D97-AF65-F5344CB8AC3E}">
        <p14:creationId xmlns:p14="http://schemas.microsoft.com/office/powerpoint/2010/main" val="229676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E794BA-12E8-ED49-9965-50914D5DE065}" type="datetimeFigureOut">
              <a:rPr lang="en-US" smtClean="0"/>
              <a:t>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66AEC7-0133-6F4F-B4CE-7C10EE771ECC}" type="slidenum">
              <a:rPr lang="en-US" smtClean="0"/>
              <a:t>‹#›</a:t>
            </a:fld>
            <a:endParaRPr lang="en-US"/>
          </a:p>
        </p:txBody>
      </p:sp>
    </p:spTree>
    <p:extLst>
      <p:ext uri="{BB962C8B-B14F-4D97-AF65-F5344CB8AC3E}">
        <p14:creationId xmlns:p14="http://schemas.microsoft.com/office/powerpoint/2010/main" val="35663249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E794BA-12E8-ED49-9965-50914D5DE065}" type="datetimeFigureOut">
              <a:rPr lang="en-US" smtClean="0"/>
              <a:t>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66AEC7-0133-6F4F-B4CE-7C10EE771ECC}" type="slidenum">
              <a:rPr lang="en-US" smtClean="0"/>
              <a:t>‹#›</a:t>
            </a:fld>
            <a:endParaRPr lang="en-US"/>
          </a:p>
        </p:txBody>
      </p:sp>
    </p:spTree>
    <p:extLst>
      <p:ext uri="{BB962C8B-B14F-4D97-AF65-F5344CB8AC3E}">
        <p14:creationId xmlns:p14="http://schemas.microsoft.com/office/powerpoint/2010/main" val="27295141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E794BA-12E8-ED49-9965-50914D5DE065}" type="datetimeFigureOut">
              <a:rPr lang="en-US" smtClean="0"/>
              <a:t>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66AEC7-0133-6F4F-B4CE-7C10EE771ECC}" type="slidenum">
              <a:rPr lang="en-US" smtClean="0"/>
              <a:t>‹#›</a:t>
            </a:fld>
            <a:endParaRPr lang="en-US"/>
          </a:p>
        </p:txBody>
      </p:sp>
    </p:spTree>
    <p:extLst>
      <p:ext uri="{BB962C8B-B14F-4D97-AF65-F5344CB8AC3E}">
        <p14:creationId xmlns:p14="http://schemas.microsoft.com/office/powerpoint/2010/main" val="224647722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E794BA-12E8-ED49-9965-50914D5DE065}" type="datetimeFigureOut">
              <a:rPr lang="en-US" smtClean="0"/>
              <a:t>8/20/14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Fiber Optics in Astronomy - IV</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66AEC7-0133-6F4F-B4CE-7C10EE771ECC}" type="slidenum">
              <a:rPr lang="en-US" smtClean="0"/>
              <a:t>‹#›</a:t>
            </a:fld>
            <a:endParaRPr lang="en-US" dirty="0"/>
          </a:p>
        </p:txBody>
      </p:sp>
    </p:spTree>
    <p:extLst>
      <p:ext uri="{BB962C8B-B14F-4D97-AF65-F5344CB8AC3E}">
        <p14:creationId xmlns:p14="http://schemas.microsoft.com/office/powerpoint/2010/main" val="2803206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adsabs.harvard.edu/abs/2004ApJ...613L.177L" TargetMode="External"/><Relationship Id="rId4" Type="http://schemas.openxmlformats.org/officeDocument/2006/relationships/hyperlink" Target="http://adsabs.harvard.edu/abs/2006SPIE.6269E..18L" TargetMode="External"/><Relationship Id="rId5" Type="http://schemas.openxmlformats.org/officeDocument/2006/relationships/hyperlink" Target="http://adsabs.harvard.edu/abs/2012SPIE.8446E..1DL" TargetMode="External"/><Relationship Id="rId1" Type="http://schemas.openxmlformats.org/officeDocument/2006/relationships/slideLayout" Target="../slideLayouts/slideLayout2.xml"/><Relationship Id="rId2" Type="http://schemas.openxmlformats.org/officeDocument/2006/relationships/hyperlink" Target="http://adsabs.harvard.edu/abs/1985SoPh...97..223M"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png"/><Relationship Id="rId1" Type="http://schemas.microsoft.com/office/2007/relationships/media" Target="../media/media1.mov"/><Relationship Id="rId2" Type="http://schemas.openxmlformats.org/officeDocument/2006/relationships/video" Target="../media/media1.mov"/></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jpeg"/><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jpeg"/><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jpeg"/><Relationship Id="rId3" Type="http://schemas.openxmlformats.org/officeDocument/2006/relationships/image" Target="../media/image1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jpe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emf"/></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wmf"/><Relationship Id="rId5" Type="http://schemas.openxmlformats.org/officeDocument/2006/relationships/image" Target="../media/image28.emf"/><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9.wmf"/></Relationships>
</file>

<file path=ppt/slides/_rels/slide37.xml.rels><?xml version="1.0" encoding="UTF-8" standalone="yes"?>
<Relationships xmlns="http://schemas.openxmlformats.org/package/2006/relationships"><Relationship Id="rId3" Type="http://schemas.openxmlformats.org/officeDocument/2006/relationships/hyperlink" Target="Alex%5Cmovies%5Cpore1.gif" TargetMode="External"/><Relationship Id="rId4" Type="http://schemas.openxmlformats.org/officeDocument/2006/relationships/image" Target="../media/image30.wmf"/><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tif"/></Relationships>
</file>

<file path=ppt/slides/_rels/slide41.xml.rels><?xml version="1.0" encoding="UTF-8" standalone="yes"?>
<Relationships xmlns="http://schemas.openxmlformats.org/package/2006/relationships"><Relationship Id="rId3" Type="http://schemas.openxmlformats.org/officeDocument/2006/relationships/image" Target="../media/image33.tiff"/><Relationship Id="rId4" Type="http://schemas.openxmlformats.org/officeDocument/2006/relationships/image" Target="../media/image34.tiff"/><Relationship Id="rId5" Type="http://schemas.openxmlformats.org/officeDocument/2006/relationships/image" Target="../media/image35.tiff"/><Relationship Id="rId1" Type="http://schemas.openxmlformats.org/officeDocument/2006/relationships/slideLayout" Target="../slideLayouts/slideLayout2.xml"/><Relationship Id="rId2" Type="http://schemas.openxmlformats.org/officeDocument/2006/relationships/image" Target="../media/image32.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g"/><Relationship Id="rId3" Type="http://schemas.openxmlformats.org/officeDocument/2006/relationships/image" Target="../media/image3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 Id="rId3" Type="http://schemas.openxmlformats.org/officeDocument/2006/relationships/image" Target="../media/image39.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e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4.jpeg"/></Relationships>
</file>

<file path=ppt/slides/_rels/slide52.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1" Type="http://schemas.openxmlformats.org/officeDocument/2006/relationships/slideLayout" Target="../slideLayouts/slideLayout6.xml"/><Relationship Id="rId2" Type="http://schemas.openxmlformats.org/officeDocument/2006/relationships/image" Target="../media/image45.png"/></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1" Type="http://schemas.openxmlformats.org/officeDocument/2006/relationships/slideLayout" Target="../slideLayouts/slideLayout6.xml"/><Relationship Id="rId2" Type="http://schemas.openxmlformats.org/officeDocument/2006/relationships/image" Target="../media/image4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e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emf"/></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package" Target="../embeddings/Microsoft_Word_Document1.docx"/><Relationship Id="rId5" Type="http://schemas.openxmlformats.org/officeDocument/2006/relationships/image" Target="../media/image54.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emf"/></Relationships>
</file>

<file path=ppt/slides/_rels/slide61.xml.rels><?xml version="1.0" encoding="UTF-8" standalone="yes"?>
<Relationships xmlns="http://schemas.openxmlformats.org/package/2006/relationships"><Relationship Id="rId3" Type="http://schemas.openxmlformats.org/officeDocument/2006/relationships/image" Target="../media/image58.emf"/><Relationship Id="rId4" Type="http://schemas.openxmlformats.org/officeDocument/2006/relationships/image" Target="../media/image59.emf"/><Relationship Id="rId5" Type="http://schemas.openxmlformats.org/officeDocument/2006/relationships/oleObject" Target="../embeddings/oleObject2.bin"/><Relationship Id="rId6" Type="http://schemas.openxmlformats.org/officeDocument/2006/relationships/image" Target="../media/image57.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emf"/></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3.bin"/><Relationship Id="rId4" Type="http://schemas.openxmlformats.org/officeDocument/2006/relationships/image" Target="../media/image64.emf"/><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png"/><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png"/><Relationship Id="rId3" Type="http://schemas.openxmlformats.org/officeDocument/2006/relationships/image" Target="../media/image6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70.png"/><Relationship Id="rId1" Type="http://schemas.microsoft.com/office/2007/relationships/media" Target="../media/media2.mov"/><Relationship Id="rId2" Type="http://schemas.openxmlformats.org/officeDocument/2006/relationships/video" Target="../media/media2.mov"/></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png"/><Relationship Id="rId1" Type="http://schemas.microsoft.com/office/2007/relationships/media" Target="../media/media1.mov"/><Relationship Id="rId2" Type="http://schemas.openxmlformats.org/officeDocument/2006/relationships/video" Target="../media/media1.mov"/></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 Id="rId3" Type="http://schemas.openxmlformats.org/officeDocument/2006/relationships/image" Target="../media/image72.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png"/><Relationship Id="rId3" Type="http://schemas.openxmlformats.org/officeDocument/2006/relationships/image" Target="../media/image74.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5.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77.png"/><Relationship Id="rId1" Type="http://schemas.microsoft.com/office/2007/relationships/media" Target="../media/media3.mov"/><Relationship Id="rId2" Type="http://schemas.openxmlformats.org/officeDocument/2006/relationships/video" Target="../media/media3.mov"/></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 Id="rId3"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4" Type="http://schemas.openxmlformats.org/officeDocument/2006/relationships/image" Target="../media/image7.emf"/><Relationship Id="rId1" Type="http://schemas.openxmlformats.org/officeDocument/2006/relationships/slideLayout" Target="../slideLayouts/slideLayout2.xml"/><Relationship Id="rId2"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IFU for Spectropolarimetry Applications</a:t>
            </a:r>
            <a:endParaRPr lang="en-US" dirty="0"/>
          </a:p>
        </p:txBody>
      </p:sp>
      <p:sp>
        <p:nvSpPr>
          <p:cNvPr id="3" name="Subtitle 2"/>
          <p:cNvSpPr>
            <a:spLocks noGrp="1"/>
          </p:cNvSpPr>
          <p:nvPr>
            <p:ph type="subTitle" idx="1"/>
          </p:nvPr>
        </p:nvSpPr>
        <p:spPr/>
        <p:txBody>
          <a:bodyPr>
            <a:normAutofit fontScale="70000" lnSpcReduction="20000"/>
          </a:bodyPr>
          <a:lstStyle/>
          <a:p>
            <a:r>
              <a:rPr lang="en-US" dirty="0" smtClean="0"/>
              <a:t>Haosheng Lin, Tom </a:t>
            </a:r>
            <a:r>
              <a:rPr lang="en-US" dirty="0" err="1" smtClean="0"/>
              <a:t>Schad</a:t>
            </a:r>
            <a:r>
              <a:rPr lang="en-US" dirty="0" smtClean="0"/>
              <a:t>, </a:t>
            </a:r>
          </a:p>
          <a:p>
            <a:r>
              <a:rPr lang="en-US" i="1" dirty="0" smtClean="0"/>
              <a:t>Institute for Astronomy, University of Hawaii</a:t>
            </a:r>
          </a:p>
          <a:p>
            <a:r>
              <a:rPr lang="en-US" dirty="0" smtClean="0"/>
              <a:t>Yukio </a:t>
            </a:r>
            <a:r>
              <a:rPr lang="en-US" dirty="0" err="1" smtClean="0"/>
              <a:t>Kasukawa</a:t>
            </a:r>
            <a:endParaRPr lang="en-US" dirty="0"/>
          </a:p>
          <a:p>
            <a:r>
              <a:rPr lang="en-US" i="1" dirty="0" smtClean="0"/>
              <a:t>National Astronomical Observatory of Japan</a:t>
            </a:r>
          </a:p>
          <a:p>
            <a:r>
              <a:rPr lang="en-US" dirty="0" smtClean="0"/>
              <a:t>Kiyoshi </a:t>
            </a:r>
            <a:r>
              <a:rPr lang="en-US" dirty="0" err="1" smtClean="0"/>
              <a:t>Ichimoto</a:t>
            </a:r>
            <a:endParaRPr lang="en-US" dirty="0" smtClean="0"/>
          </a:p>
          <a:p>
            <a:r>
              <a:rPr lang="en-US" i="1" dirty="0" smtClean="0"/>
              <a:t>Kyoto University</a:t>
            </a:r>
            <a:endParaRPr lang="en-US" i="1" dirty="0"/>
          </a:p>
        </p:txBody>
      </p:sp>
    </p:spTree>
    <p:extLst>
      <p:ext uri="{BB962C8B-B14F-4D97-AF65-F5344CB8AC3E}">
        <p14:creationId xmlns:p14="http://schemas.microsoft.com/office/powerpoint/2010/main" val="207457879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Time-Differenced Polarimetry</a:t>
            </a:r>
            <a:endParaRPr lang="en-US" dirty="0"/>
          </a:p>
        </p:txBody>
      </p:sp>
      <p:sp>
        <p:nvSpPr>
          <p:cNvPr id="3" name="Content Placeholder 2"/>
          <p:cNvSpPr>
            <a:spLocks noGrp="1"/>
          </p:cNvSpPr>
          <p:nvPr>
            <p:ph idx="1"/>
          </p:nvPr>
        </p:nvSpPr>
        <p:spPr/>
        <p:txBody>
          <a:bodyPr/>
          <a:lstStyle/>
          <a:p>
            <a:r>
              <a:rPr lang="en-US" dirty="0" smtClean="0"/>
              <a:t>Typical polarimeters measure </a:t>
            </a:r>
            <a:r>
              <a:rPr lang="en-US" i="1" dirty="0" smtClean="0"/>
              <a:t>I</a:t>
            </a:r>
            <a:r>
              <a:rPr lang="en-US" i="1" baseline="30000" dirty="0" smtClean="0"/>
              <a:t>‘</a:t>
            </a:r>
            <a:r>
              <a:rPr lang="en-US" i="1" baseline="-25000" dirty="0" smtClean="0"/>
              <a:t>1</a:t>
            </a:r>
            <a:r>
              <a:rPr lang="en-US" i="1" dirty="0" smtClean="0"/>
              <a:t>, I</a:t>
            </a:r>
            <a:r>
              <a:rPr lang="en-US" i="1" baseline="30000" dirty="0" smtClean="0"/>
              <a:t>‘</a:t>
            </a:r>
            <a:r>
              <a:rPr lang="en-US" i="1" baseline="-25000" dirty="0"/>
              <a:t>2</a:t>
            </a:r>
            <a:r>
              <a:rPr lang="en-US" dirty="0" smtClean="0"/>
              <a:t>, </a:t>
            </a:r>
            <a:r>
              <a:rPr lang="en-US" i="1" dirty="0" smtClean="0"/>
              <a:t>I</a:t>
            </a:r>
            <a:r>
              <a:rPr lang="en-US" i="1" baseline="30000" dirty="0" smtClean="0"/>
              <a:t>‘</a:t>
            </a:r>
            <a:r>
              <a:rPr lang="en-US" i="1" baseline="-25000" dirty="0"/>
              <a:t>3</a:t>
            </a:r>
            <a:r>
              <a:rPr lang="en-US" dirty="0" smtClean="0"/>
              <a:t>, and </a:t>
            </a:r>
            <a:r>
              <a:rPr lang="en-US" i="1" dirty="0" smtClean="0"/>
              <a:t>I</a:t>
            </a:r>
            <a:r>
              <a:rPr lang="en-US" i="1" baseline="30000" dirty="0" smtClean="0"/>
              <a:t>‘</a:t>
            </a:r>
            <a:r>
              <a:rPr lang="en-US" i="1" baseline="-25000" dirty="0"/>
              <a:t>4</a:t>
            </a:r>
            <a:r>
              <a:rPr lang="en-US" i="1" baseline="-25000" dirty="0" smtClean="0"/>
              <a:t> </a:t>
            </a:r>
            <a:r>
              <a:rPr lang="en-US" i="1" dirty="0" smtClean="0">
                <a:solidFill>
                  <a:srgbClr val="0000FF"/>
                </a:solidFill>
              </a:rPr>
              <a:t>sequentially in time</a:t>
            </a:r>
            <a:r>
              <a:rPr lang="en-US" i="1" dirty="0" smtClean="0"/>
              <a:t>…</a:t>
            </a:r>
          </a:p>
          <a:p>
            <a:endParaRPr lang="en-US" i="1" dirty="0"/>
          </a:p>
          <a:p>
            <a:endParaRPr lang="en-US" i="1" dirty="0" smtClean="0"/>
          </a:p>
          <a:p>
            <a:endParaRPr lang="en-US" i="1" dirty="0"/>
          </a:p>
          <a:p>
            <a:endParaRPr lang="en-US" i="1" dirty="0" smtClean="0"/>
          </a:p>
          <a:p>
            <a:pPr marL="0" indent="0">
              <a:buNone/>
            </a:pPr>
            <a:endParaRPr lang="en-US" i="1" dirty="0"/>
          </a:p>
          <a:p>
            <a:r>
              <a:rPr lang="en-US" i="1" dirty="0" smtClean="0"/>
              <a:t>Seeing and evolution of solar features will results in errors in polarization measurements…</a:t>
            </a:r>
            <a:endParaRPr lang="en-US" dirty="0" smtClean="0"/>
          </a:p>
          <a:p>
            <a:pPr marL="0" indent="0">
              <a:buNone/>
            </a:pPr>
            <a:endParaRPr lang="en-US" dirty="0" smtClean="0"/>
          </a:p>
        </p:txBody>
      </p:sp>
      <p:pic>
        <p:nvPicPr>
          <p:cNvPr id="6" name="Picture 5"/>
          <p:cNvPicPr>
            <a:picLocks noChangeAspect="1"/>
          </p:cNvPicPr>
          <p:nvPr/>
        </p:nvPicPr>
        <p:blipFill>
          <a:blip r:embed="rId2"/>
          <a:stretch>
            <a:fillRect/>
          </a:stretch>
        </p:blipFill>
        <p:spPr>
          <a:xfrm>
            <a:off x="1741487" y="2280920"/>
            <a:ext cx="4852353" cy="2043096"/>
          </a:xfrm>
          <a:prstGeom prst="rect">
            <a:avLst/>
          </a:prstGeom>
        </p:spPr>
      </p:pic>
    </p:spTree>
    <p:extLst>
      <p:ext uri="{BB962C8B-B14F-4D97-AF65-F5344CB8AC3E}">
        <p14:creationId xmlns:p14="http://schemas.microsoft.com/office/powerpoint/2010/main" val="183551221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Errors in Polarimetry</a:t>
            </a:r>
            <a:endParaRPr lang="en-US" dirty="0"/>
          </a:p>
        </p:txBody>
      </p:sp>
      <p:sp>
        <p:nvSpPr>
          <p:cNvPr id="4" name="Content Placeholder 2"/>
          <p:cNvSpPr>
            <a:spLocks noGrp="1"/>
          </p:cNvSpPr>
          <p:nvPr>
            <p:ph idx="1"/>
          </p:nvPr>
        </p:nvSpPr>
        <p:spPr>
          <a:xfrm>
            <a:off x="457200" y="1600200"/>
            <a:ext cx="8229600" cy="4525963"/>
          </a:xfrm>
        </p:spPr>
        <p:txBody>
          <a:bodyPr/>
          <a:lstStyle/>
          <a:p>
            <a:r>
              <a:rPr lang="en-US" dirty="0" smtClean="0"/>
              <a:t>Time-Differenced Polarization Measurements:</a:t>
            </a:r>
          </a:p>
          <a:p>
            <a:pPr lvl="1"/>
            <a:r>
              <a:rPr lang="en-US" dirty="0" smtClean="0"/>
              <a:t>Stokes parameters are obtained from differencing two polarimeter measurements obtained at different time…</a:t>
            </a:r>
          </a:p>
          <a:p>
            <a:r>
              <a:rPr lang="en-US" dirty="0" smtClean="0"/>
              <a:t>Source of Spurious Polarization Signals in time-differenced polarization measurement</a:t>
            </a:r>
          </a:p>
          <a:p>
            <a:pPr lvl="1"/>
            <a:r>
              <a:rPr lang="en-US" dirty="0" smtClean="0"/>
              <a:t>large intensity and velocity gradient across the field of view in the presence of seeing or instrument induced image motion</a:t>
            </a:r>
          </a:p>
          <a:p>
            <a:pPr lvl="1"/>
            <a:r>
              <a:rPr lang="en-US" dirty="0" smtClean="0"/>
              <a:t>Fast evolving solar features</a:t>
            </a:r>
          </a:p>
          <a:p>
            <a:pPr marL="400050"/>
            <a:r>
              <a:rPr lang="en-US" dirty="0" smtClean="0"/>
              <a:t>Spurious polarization-like signals can be minimized with </a:t>
            </a:r>
          </a:p>
          <a:p>
            <a:pPr marL="800100" lvl="1"/>
            <a:r>
              <a:rPr lang="en-US" sz="2400" b="1" dirty="0" smtClean="0">
                <a:solidFill>
                  <a:srgbClr val="0000FF"/>
                </a:solidFill>
              </a:rPr>
              <a:t>dual-beam polarimetry</a:t>
            </a:r>
          </a:p>
          <a:p>
            <a:pPr marL="800100" lvl="1"/>
            <a:r>
              <a:rPr lang="en-US" sz="2400" b="1" dirty="0" smtClean="0">
                <a:solidFill>
                  <a:srgbClr val="0000FF"/>
                </a:solidFill>
              </a:rPr>
              <a:t>kHz modulation – </a:t>
            </a:r>
            <a:r>
              <a:rPr lang="en-US" sz="2400" b="1" dirty="0" smtClean="0">
                <a:solidFill>
                  <a:srgbClr val="FF6600"/>
                </a:solidFill>
              </a:rPr>
              <a:t>not possible with large format FPAs…</a:t>
            </a:r>
            <a:endParaRPr lang="en-US" sz="2400" b="1" dirty="0">
              <a:solidFill>
                <a:srgbClr val="FF6600"/>
              </a:solidFill>
            </a:endParaRPr>
          </a:p>
        </p:txBody>
      </p:sp>
    </p:spTree>
    <p:extLst>
      <p:ext uri="{BB962C8B-B14F-4D97-AF65-F5344CB8AC3E}">
        <p14:creationId xmlns:p14="http://schemas.microsoft.com/office/powerpoint/2010/main" val="339401026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Dual-Beam Polarimeter</a:t>
            </a:r>
            <a:endParaRPr lang="en-US" dirty="0"/>
          </a:p>
        </p:txBody>
      </p:sp>
      <p:pic>
        <p:nvPicPr>
          <p:cNvPr id="4" name="Picture 3"/>
          <p:cNvPicPr>
            <a:picLocks noChangeAspect="1"/>
          </p:cNvPicPr>
          <p:nvPr/>
        </p:nvPicPr>
        <p:blipFill>
          <a:blip r:embed="rId2"/>
          <a:stretch>
            <a:fillRect/>
          </a:stretch>
        </p:blipFill>
        <p:spPr>
          <a:xfrm>
            <a:off x="0" y="1417638"/>
            <a:ext cx="6536541" cy="4194572"/>
          </a:xfrm>
          <a:prstGeom prst="rect">
            <a:avLst/>
          </a:prstGeom>
        </p:spPr>
      </p:pic>
      <p:cxnSp>
        <p:nvCxnSpPr>
          <p:cNvPr id="7" name="Straight Arrow Connector 6"/>
          <p:cNvCxnSpPr/>
          <p:nvPr/>
        </p:nvCxnSpPr>
        <p:spPr>
          <a:xfrm flipV="1">
            <a:off x="4368800" y="2626360"/>
            <a:ext cx="2021840" cy="680720"/>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4368800" y="2047240"/>
            <a:ext cx="1666240" cy="125984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461865" y="2524760"/>
            <a:ext cx="931528" cy="369332"/>
          </a:xfrm>
          <a:prstGeom prst="rect">
            <a:avLst/>
          </a:prstGeom>
          <a:solidFill>
            <a:schemeClr val="bg1"/>
          </a:solidFill>
        </p:spPr>
        <p:txBody>
          <a:bodyPr wrap="none" rtlCol="0">
            <a:spAutoFit/>
          </a:bodyPr>
          <a:lstStyle/>
          <a:p>
            <a:r>
              <a:rPr lang="en-US" dirty="0" err="1" smtClean="0">
                <a:solidFill>
                  <a:srgbClr val="0000FF"/>
                </a:solidFill>
              </a:rPr>
              <a:t>I</a:t>
            </a:r>
            <a:r>
              <a:rPr lang="en-US" baseline="-25000" dirty="0" err="1" smtClean="0">
                <a:solidFill>
                  <a:srgbClr val="0000FF"/>
                </a:solidFill>
              </a:rPr>
              <a:t>p</a:t>
            </a:r>
            <a:r>
              <a:rPr lang="en-US" dirty="0" smtClean="0">
                <a:solidFill>
                  <a:srgbClr val="0000FF"/>
                </a:solidFill>
              </a:rPr>
              <a:t> = I - Q</a:t>
            </a:r>
            <a:endParaRPr lang="en-US" dirty="0">
              <a:solidFill>
                <a:srgbClr val="0000FF"/>
              </a:solidFill>
            </a:endParaRPr>
          </a:p>
        </p:txBody>
      </p:sp>
      <p:sp>
        <p:nvSpPr>
          <p:cNvPr id="10" name="TextBox 9"/>
          <p:cNvSpPr txBox="1"/>
          <p:nvPr/>
        </p:nvSpPr>
        <p:spPr>
          <a:xfrm>
            <a:off x="6035040" y="1677908"/>
            <a:ext cx="985253" cy="369332"/>
          </a:xfrm>
          <a:prstGeom prst="rect">
            <a:avLst/>
          </a:prstGeom>
          <a:solidFill>
            <a:schemeClr val="bg1"/>
          </a:solidFill>
        </p:spPr>
        <p:txBody>
          <a:bodyPr wrap="none" rtlCol="0">
            <a:spAutoFit/>
          </a:bodyPr>
          <a:lstStyle/>
          <a:p>
            <a:r>
              <a:rPr lang="en-US" dirty="0" smtClean="0">
                <a:solidFill>
                  <a:srgbClr val="FF0000"/>
                </a:solidFill>
              </a:rPr>
              <a:t>I</a:t>
            </a:r>
            <a:r>
              <a:rPr lang="en-US" baseline="-25000" dirty="0" smtClean="0">
                <a:solidFill>
                  <a:srgbClr val="FF0000"/>
                </a:solidFill>
              </a:rPr>
              <a:t>s</a:t>
            </a:r>
            <a:r>
              <a:rPr lang="en-US" dirty="0" smtClean="0">
                <a:solidFill>
                  <a:srgbClr val="FF0000"/>
                </a:solidFill>
              </a:rPr>
              <a:t> = I + Q</a:t>
            </a:r>
            <a:endParaRPr lang="en-US" dirty="0">
              <a:solidFill>
                <a:srgbClr val="FF0000"/>
              </a:solidFill>
            </a:endParaRPr>
          </a:p>
        </p:txBody>
      </p:sp>
      <p:sp>
        <p:nvSpPr>
          <p:cNvPr id="12" name="TextBox 11"/>
          <p:cNvSpPr txBox="1"/>
          <p:nvPr/>
        </p:nvSpPr>
        <p:spPr>
          <a:xfrm>
            <a:off x="5069629" y="3307080"/>
            <a:ext cx="3617171" cy="369332"/>
          </a:xfrm>
          <a:prstGeom prst="rect">
            <a:avLst/>
          </a:prstGeom>
          <a:solidFill>
            <a:schemeClr val="bg1"/>
          </a:solidFill>
        </p:spPr>
        <p:txBody>
          <a:bodyPr wrap="none" rtlCol="0">
            <a:spAutoFit/>
          </a:bodyPr>
          <a:lstStyle/>
          <a:p>
            <a:r>
              <a:rPr lang="en-US" dirty="0" smtClean="0">
                <a:solidFill>
                  <a:srgbClr val="0000FF"/>
                </a:solidFill>
              </a:rPr>
              <a:t>Wollaston Polarization Beam Splitter</a:t>
            </a:r>
            <a:endParaRPr lang="en-US" dirty="0">
              <a:solidFill>
                <a:srgbClr val="0000FF"/>
              </a:solidFill>
            </a:endParaRPr>
          </a:p>
        </p:txBody>
      </p:sp>
    </p:spTree>
    <p:extLst>
      <p:ext uri="{BB962C8B-B14F-4D97-AF65-F5344CB8AC3E}">
        <p14:creationId xmlns:p14="http://schemas.microsoft.com/office/powerpoint/2010/main" val="684135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a:t>
            </a:r>
            <a:endParaRPr lang="en-US" dirty="0"/>
          </a:p>
        </p:txBody>
      </p:sp>
      <p:pic>
        <p:nvPicPr>
          <p:cNvPr id="4" name="Picture 3"/>
          <p:cNvPicPr>
            <a:picLocks noChangeAspect="1"/>
          </p:cNvPicPr>
          <p:nvPr/>
        </p:nvPicPr>
        <p:blipFill>
          <a:blip r:embed="rId2"/>
          <a:stretch>
            <a:fillRect/>
          </a:stretch>
        </p:blipFill>
        <p:spPr>
          <a:xfrm>
            <a:off x="0" y="122667"/>
            <a:ext cx="8107680" cy="6735333"/>
          </a:xfrm>
          <a:prstGeom prst="rect">
            <a:avLst/>
          </a:prstGeom>
        </p:spPr>
      </p:pic>
      <p:sp>
        <p:nvSpPr>
          <p:cNvPr id="2" name="Title 1"/>
          <p:cNvSpPr>
            <a:spLocks noGrp="1"/>
          </p:cNvSpPr>
          <p:nvPr>
            <p:ph type="title"/>
          </p:nvPr>
        </p:nvSpPr>
        <p:spPr>
          <a:xfrm>
            <a:off x="5963920" y="346505"/>
            <a:ext cx="3180080" cy="1828482"/>
          </a:xfrm>
        </p:spPr>
        <p:txBody>
          <a:bodyPr>
            <a:normAutofit/>
          </a:bodyPr>
          <a:lstStyle/>
          <a:p>
            <a:r>
              <a:rPr lang="en-US" dirty="0" smtClean="0"/>
              <a:t>Quiet Sun Magnetic Fields: </a:t>
            </a:r>
            <a:r>
              <a:rPr lang="en-US" b="1" i="1" dirty="0" smtClean="0">
                <a:solidFill>
                  <a:srgbClr val="0000FF"/>
                </a:solidFill>
              </a:rPr>
              <a:t>Are they real?</a:t>
            </a:r>
            <a:endParaRPr lang="en-US" b="1" i="1" dirty="0">
              <a:solidFill>
                <a:srgbClr val="0000FF"/>
              </a:solidFill>
            </a:endParaRPr>
          </a:p>
        </p:txBody>
      </p:sp>
      <p:sp>
        <p:nvSpPr>
          <p:cNvPr id="6" name="Rectangle 5"/>
          <p:cNvSpPr/>
          <p:nvPr/>
        </p:nvSpPr>
        <p:spPr>
          <a:xfrm>
            <a:off x="985520" y="3444240"/>
            <a:ext cx="2824480" cy="75184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4551680" y="3444240"/>
            <a:ext cx="2824480" cy="75184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i="1" dirty="0" smtClean="0">
                <a:solidFill>
                  <a:srgbClr val="0000FF"/>
                </a:solidFill>
              </a:rPr>
              <a:t>Anti-symmetric Stokes Q? </a:t>
            </a:r>
            <a:endParaRPr lang="en-US" i="1" dirty="0">
              <a:solidFill>
                <a:srgbClr val="0000FF"/>
              </a:solidFill>
            </a:endParaRPr>
          </a:p>
        </p:txBody>
      </p:sp>
      <p:sp>
        <p:nvSpPr>
          <p:cNvPr id="8" name="Rectangle 7"/>
          <p:cNvSpPr/>
          <p:nvPr/>
        </p:nvSpPr>
        <p:spPr>
          <a:xfrm>
            <a:off x="985520" y="5588000"/>
            <a:ext cx="2824480" cy="75184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i="1" dirty="0" smtClean="0">
                <a:solidFill>
                  <a:srgbClr val="0000FF"/>
                </a:solidFill>
              </a:rPr>
              <a:t>Anti-symmetric Stokes U?</a:t>
            </a:r>
            <a:r>
              <a:rPr lang="en-US" dirty="0" smtClean="0">
                <a:solidFill>
                  <a:srgbClr val="0000FF"/>
                </a:solidFill>
              </a:rPr>
              <a:t> </a:t>
            </a:r>
            <a:endParaRPr lang="en-US" dirty="0">
              <a:solidFill>
                <a:srgbClr val="0000FF"/>
              </a:solidFill>
            </a:endParaRPr>
          </a:p>
        </p:txBody>
      </p:sp>
      <p:sp>
        <p:nvSpPr>
          <p:cNvPr id="9" name="Rectangle 8"/>
          <p:cNvSpPr/>
          <p:nvPr/>
        </p:nvSpPr>
        <p:spPr>
          <a:xfrm>
            <a:off x="4551680" y="5588000"/>
            <a:ext cx="2824480" cy="75184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i="1" dirty="0" smtClean="0">
                <a:solidFill>
                  <a:srgbClr val="0000FF"/>
                </a:solidFill>
              </a:rPr>
              <a:t>Are these weak polarization signals real?</a:t>
            </a:r>
            <a:endParaRPr lang="en-US" i="1" dirty="0">
              <a:solidFill>
                <a:srgbClr val="0000FF"/>
              </a:solidFill>
            </a:endParaRPr>
          </a:p>
        </p:txBody>
      </p:sp>
      <p:sp>
        <p:nvSpPr>
          <p:cNvPr id="10" name="Rectangle 9"/>
          <p:cNvSpPr/>
          <p:nvPr/>
        </p:nvSpPr>
        <p:spPr>
          <a:xfrm>
            <a:off x="985520" y="1300480"/>
            <a:ext cx="1209040" cy="75184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1059387" y="2710934"/>
            <a:ext cx="299306" cy="369332"/>
          </a:xfrm>
          <a:prstGeom prst="rect">
            <a:avLst/>
          </a:prstGeom>
          <a:noFill/>
        </p:spPr>
        <p:txBody>
          <a:bodyPr wrap="none" rtlCol="0">
            <a:spAutoFit/>
          </a:bodyPr>
          <a:lstStyle/>
          <a:p>
            <a:r>
              <a:rPr lang="en-US" i="1" dirty="0" smtClean="0"/>
              <a:t>I</a:t>
            </a:r>
            <a:endParaRPr lang="en-US" i="1" dirty="0"/>
          </a:p>
        </p:txBody>
      </p:sp>
      <p:sp>
        <p:nvSpPr>
          <p:cNvPr id="12" name="TextBox 11"/>
          <p:cNvSpPr txBox="1"/>
          <p:nvPr/>
        </p:nvSpPr>
        <p:spPr>
          <a:xfrm>
            <a:off x="4767787" y="2710934"/>
            <a:ext cx="394434" cy="369332"/>
          </a:xfrm>
          <a:prstGeom prst="rect">
            <a:avLst/>
          </a:prstGeom>
          <a:noFill/>
        </p:spPr>
        <p:txBody>
          <a:bodyPr wrap="none" rtlCol="0">
            <a:spAutoFit/>
          </a:bodyPr>
          <a:lstStyle/>
          <a:p>
            <a:r>
              <a:rPr lang="en-US" i="1" dirty="0" smtClean="0">
                <a:solidFill>
                  <a:srgbClr val="FFFF00"/>
                </a:solidFill>
              </a:rPr>
              <a:t>Q</a:t>
            </a:r>
            <a:endParaRPr lang="en-US" i="1" dirty="0">
              <a:solidFill>
                <a:srgbClr val="FFFF00"/>
              </a:solidFill>
            </a:endParaRPr>
          </a:p>
        </p:txBody>
      </p:sp>
      <p:sp>
        <p:nvSpPr>
          <p:cNvPr id="13" name="TextBox 12"/>
          <p:cNvSpPr txBox="1"/>
          <p:nvPr/>
        </p:nvSpPr>
        <p:spPr>
          <a:xfrm>
            <a:off x="1211787" y="4873228"/>
            <a:ext cx="389249" cy="369332"/>
          </a:xfrm>
          <a:prstGeom prst="rect">
            <a:avLst/>
          </a:prstGeom>
          <a:noFill/>
        </p:spPr>
        <p:txBody>
          <a:bodyPr wrap="none" rtlCol="0">
            <a:spAutoFit/>
          </a:bodyPr>
          <a:lstStyle/>
          <a:p>
            <a:r>
              <a:rPr lang="en-US" i="1" dirty="0" smtClean="0">
                <a:solidFill>
                  <a:srgbClr val="FFFF00"/>
                </a:solidFill>
              </a:rPr>
              <a:t>U</a:t>
            </a:r>
            <a:endParaRPr lang="en-US" i="1" dirty="0">
              <a:solidFill>
                <a:srgbClr val="FFFF00"/>
              </a:solidFill>
            </a:endParaRPr>
          </a:p>
        </p:txBody>
      </p:sp>
      <p:sp>
        <p:nvSpPr>
          <p:cNvPr id="14" name="TextBox 13"/>
          <p:cNvSpPr txBox="1"/>
          <p:nvPr/>
        </p:nvSpPr>
        <p:spPr>
          <a:xfrm>
            <a:off x="4767787" y="4873228"/>
            <a:ext cx="372117" cy="369332"/>
          </a:xfrm>
          <a:prstGeom prst="rect">
            <a:avLst/>
          </a:prstGeom>
          <a:noFill/>
        </p:spPr>
        <p:txBody>
          <a:bodyPr wrap="none" rtlCol="0">
            <a:spAutoFit/>
          </a:bodyPr>
          <a:lstStyle/>
          <a:p>
            <a:r>
              <a:rPr lang="en-US" i="1" dirty="0" smtClean="0">
                <a:solidFill>
                  <a:srgbClr val="FFFF00"/>
                </a:solidFill>
              </a:rPr>
              <a:t>V</a:t>
            </a:r>
            <a:endParaRPr lang="en-US" i="1" dirty="0">
              <a:solidFill>
                <a:srgbClr val="FFFF00"/>
              </a:solidFill>
            </a:endParaRPr>
          </a:p>
        </p:txBody>
      </p:sp>
      <p:sp>
        <p:nvSpPr>
          <p:cNvPr id="15" name="TextBox 14"/>
          <p:cNvSpPr txBox="1"/>
          <p:nvPr/>
        </p:nvSpPr>
        <p:spPr>
          <a:xfrm>
            <a:off x="5963920" y="4873228"/>
            <a:ext cx="1116785" cy="369332"/>
          </a:xfrm>
          <a:prstGeom prst="rect">
            <a:avLst/>
          </a:prstGeom>
          <a:noFill/>
        </p:spPr>
        <p:txBody>
          <a:bodyPr wrap="none" rtlCol="0">
            <a:spAutoFit/>
          </a:bodyPr>
          <a:lstStyle/>
          <a:p>
            <a:r>
              <a:rPr lang="en-US" i="1" dirty="0" smtClean="0">
                <a:solidFill>
                  <a:srgbClr val="FFFF00"/>
                </a:solidFill>
              </a:rPr>
              <a:t>V</a:t>
            </a:r>
            <a:r>
              <a:rPr lang="en-US" dirty="0" smtClean="0">
                <a:solidFill>
                  <a:srgbClr val="FFFF00"/>
                </a:solidFill>
              </a:rPr>
              <a:t> ~ 10</a:t>
            </a:r>
            <a:r>
              <a:rPr lang="en-US" baseline="30000" dirty="0" smtClean="0">
                <a:solidFill>
                  <a:srgbClr val="FFFF00"/>
                </a:solidFill>
              </a:rPr>
              <a:t>-3</a:t>
            </a:r>
            <a:r>
              <a:rPr lang="en-US" dirty="0" smtClean="0">
                <a:solidFill>
                  <a:srgbClr val="FFFF00"/>
                </a:solidFill>
              </a:rPr>
              <a:t> </a:t>
            </a:r>
            <a:r>
              <a:rPr lang="en-US" i="1" dirty="0" err="1" smtClean="0">
                <a:solidFill>
                  <a:srgbClr val="FFFF00"/>
                </a:solidFill>
              </a:rPr>
              <a:t>I</a:t>
            </a:r>
            <a:r>
              <a:rPr lang="en-US" i="1" baseline="-25000" dirty="0" err="1" smtClean="0">
                <a:solidFill>
                  <a:srgbClr val="FFFF00"/>
                </a:solidFill>
              </a:rPr>
              <a:t>c</a:t>
            </a:r>
            <a:endParaRPr lang="en-US" i="1" dirty="0">
              <a:solidFill>
                <a:srgbClr val="FFFF00"/>
              </a:solidFill>
            </a:endParaRPr>
          </a:p>
        </p:txBody>
      </p:sp>
      <p:sp>
        <p:nvSpPr>
          <p:cNvPr id="16" name="TextBox 15"/>
          <p:cNvSpPr txBox="1"/>
          <p:nvPr/>
        </p:nvSpPr>
        <p:spPr>
          <a:xfrm>
            <a:off x="2702560" y="821174"/>
            <a:ext cx="479618" cy="369332"/>
          </a:xfrm>
          <a:prstGeom prst="rect">
            <a:avLst/>
          </a:prstGeom>
          <a:noFill/>
        </p:spPr>
        <p:txBody>
          <a:bodyPr wrap="none" rtlCol="0">
            <a:spAutoFit/>
          </a:bodyPr>
          <a:lstStyle/>
          <a:p>
            <a:r>
              <a:rPr lang="en-US" dirty="0" smtClean="0"/>
              <a:t>Slit</a:t>
            </a:r>
            <a:endParaRPr lang="en-US" dirty="0"/>
          </a:p>
        </p:txBody>
      </p:sp>
      <p:cxnSp>
        <p:nvCxnSpPr>
          <p:cNvPr id="17" name="Straight Arrow Connector 16"/>
          <p:cNvCxnSpPr>
            <a:stCxn id="16" idx="1"/>
          </p:cNvCxnSpPr>
          <p:nvPr/>
        </p:nvCxnSpPr>
        <p:spPr>
          <a:xfrm flipH="1">
            <a:off x="1211788" y="1005840"/>
            <a:ext cx="1490772" cy="0"/>
          </a:xfrm>
          <a:prstGeom prst="straightConnector1">
            <a:avLst/>
          </a:prstGeom>
          <a:ln w="19050">
            <a:solidFill>
              <a:srgbClr val="0000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4598273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a:t>
            </a:r>
            <a:endParaRPr lang="en-US" dirty="0"/>
          </a:p>
        </p:txBody>
      </p:sp>
      <p:pic>
        <p:nvPicPr>
          <p:cNvPr id="4" name="Picture 3"/>
          <p:cNvPicPr>
            <a:picLocks noChangeAspect="1"/>
          </p:cNvPicPr>
          <p:nvPr/>
        </p:nvPicPr>
        <p:blipFill>
          <a:blip r:embed="rId2"/>
          <a:stretch>
            <a:fillRect/>
          </a:stretch>
        </p:blipFill>
        <p:spPr>
          <a:xfrm>
            <a:off x="0" y="122667"/>
            <a:ext cx="8107680" cy="6735333"/>
          </a:xfrm>
          <a:prstGeom prst="rect">
            <a:avLst/>
          </a:prstGeom>
        </p:spPr>
      </p:pic>
      <p:sp>
        <p:nvSpPr>
          <p:cNvPr id="2" name="Title 1"/>
          <p:cNvSpPr>
            <a:spLocks noGrp="1"/>
          </p:cNvSpPr>
          <p:nvPr>
            <p:ph type="title"/>
          </p:nvPr>
        </p:nvSpPr>
        <p:spPr>
          <a:xfrm>
            <a:off x="5963920" y="346505"/>
            <a:ext cx="3180080" cy="1828482"/>
          </a:xfrm>
        </p:spPr>
        <p:txBody>
          <a:bodyPr>
            <a:normAutofit/>
          </a:bodyPr>
          <a:lstStyle/>
          <a:p>
            <a:r>
              <a:rPr lang="en-US" dirty="0" smtClean="0"/>
              <a:t>Quiet Sun Magnetic Fields: </a:t>
            </a:r>
            <a:r>
              <a:rPr lang="en-US" b="1" i="1" dirty="0" smtClean="0">
                <a:solidFill>
                  <a:srgbClr val="0000FF"/>
                </a:solidFill>
              </a:rPr>
              <a:t>Are they real?</a:t>
            </a:r>
            <a:endParaRPr lang="en-US" b="1" i="1" dirty="0">
              <a:solidFill>
                <a:srgbClr val="0000FF"/>
              </a:solidFill>
            </a:endParaRPr>
          </a:p>
        </p:txBody>
      </p:sp>
      <p:sp>
        <p:nvSpPr>
          <p:cNvPr id="11" name="TextBox 10"/>
          <p:cNvSpPr txBox="1"/>
          <p:nvPr/>
        </p:nvSpPr>
        <p:spPr>
          <a:xfrm>
            <a:off x="1059387" y="2710934"/>
            <a:ext cx="299306" cy="369332"/>
          </a:xfrm>
          <a:prstGeom prst="rect">
            <a:avLst/>
          </a:prstGeom>
          <a:noFill/>
        </p:spPr>
        <p:txBody>
          <a:bodyPr wrap="none" rtlCol="0">
            <a:spAutoFit/>
          </a:bodyPr>
          <a:lstStyle/>
          <a:p>
            <a:r>
              <a:rPr lang="en-US" i="1" dirty="0" smtClean="0"/>
              <a:t>I</a:t>
            </a:r>
            <a:endParaRPr lang="en-US" i="1" dirty="0"/>
          </a:p>
        </p:txBody>
      </p:sp>
      <p:sp>
        <p:nvSpPr>
          <p:cNvPr id="12" name="TextBox 11"/>
          <p:cNvSpPr txBox="1"/>
          <p:nvPr/>
        </p:nvSpPr>
        <p:spPr>
          <a:xfrm>
            <a:off x="4767787" y="2710934"/>
            <a:ext cx="394434" cy="369332"/>
          </a:xfrm>
          <a:prstGeom prst="rect">
            <a:avLst/>
          </a:prstGeom>
          <a:noFill/>
        </p:spPr>
        <p:txBody>
          <a:bodyPr wrap="none" rtlCol="0">
            <a:spAutoFit/>
          </a:bodyPr>
          <a:lstStyle/>
          <a:p>
            <a:r>
              <a:rPr lang="en-US" i="1" dirty="0" smtClean="0">
                <a:solidFill>
                  <a:srgbClr val="FFFF00"/>
                </a:solidFill>
              </a:rPr>
              <a:t>Q</a:t>
            </a:r>
            <a:endParaRPr lang="en-US" i="1" dirty="0">
              <a:solidFill>
                <a:srgbClr val="FFFF00"/>
              </a:solidFill>
            </a:endParaRPr>
          </a:p>
        </p:txBody>
      </p:sp>
      <p:sp>
        <p:nvSpPr>
          <p:cNvPr id="13" name="TextBox 12"/>
          <p:cNvSpPr txBox="1"/>
          <p:nvPr/>
        </p:nvSpPr>
        <p:spPr>
          <a:xfrm>
            <a:off x="1211787" y="4873228"/>
            <a:ext cx="389249" cy="369332"/>
          </a:xfrm>
          <a:prstGeom prst="rect">
            <a:avLst/>
          </a:prstGeom>
          <a:noFill/>
        </p:spPr>
        <p:txBody>
          <a:bodyPr wrap="none" rtlCol="0">
            <a:spAutoFit/>
          </a:bodyPr>
          <a:lstStyle/>
          <a:p>
            <a:r>
              <a:rPr lang="en-US" i="1" dirty="0" smtClean="0">
                <a:solidFill>
                  <a:srgbClr val="FFFF00"/>
                </a:solidFill>
              </a:rPr>
              <a:t>U</a:t>
            </a:r>
            <a:endParaRPr lang="en-US" i="1" dirty="0">
              <a:solidFill>
                <a:srgbClr val="FFFF00"/>
              </a:solidFill>
            </a:endParaRPr>
          </a:p>
        </p:txBody>
      </p:sp>
      <p:sp>
        <p:nvSpPr>
          <p:cNvPr id="14" name="TextBox 13"/>
          <p:cNvSpPr txBox="1"/>
          <p:nvPr/>
        </p:nvSpPr>
        <p:spPr>
          <a:xfrm>
            <a:off x="4767787" y="4873228"/>
            <a:ext cx="372117" cy="369332"/>
          </a:xfrm>
          <a:prstGeom prst="rect">
            <a:avLst/>
          </a:prstGeom>
          <a:noFill/>
        </p:spPr>
        <p:txBody>
          <a:bodyPr wrap="none" rtlCol="0">
            <a:spAutoFit/>
          </a:bodyPr>
          <a:lstStyle/>
          <a:p>
            <a:r>
              <a:rPr lang="en-US" i="1" dirty="0" smtClean="0">
                <a:solidFill>
                  <a:srgbClr val="FFFF00"/>
                </a:solidFill>
              </a:rPr>
              <a:t>V</a:t>
            </a:r>
            <a:endParaRPr lang="en-US" i="1" dirty="0">
              <a:solidFill>
                <a:srgbClr val="FFFF00"/>
              </a:solidFill>
            </a:endParaRPr>
          </a:p>
        </p:txBody>
      </p:sp>
      <p:sp>
        <p:nvSpPr>
          <p:cNvPr id="15" name="TextBox 14"/>
          <p:cNvSpPr txBox="1"/>
          <p:nvPr/>
        </p:nvSpPr>
        <p:spPr>
          <a:xfrm>
            <a:off x="5963920" y="4873228"/>
            <a:ext cx="1116785" cy="369332"/>
          </a:xfrm>
          <a:prstGeom prst="rect">
            <a:avLst/>
          </a:prstGeom>
          <a:noFill/>
        </p:spPr>
        <p:txBody>
          <a:bodyPr wrap="none" rtlCol="0">
            <a:spAutoFit/>
          </a:bodyPr>
          <a:lstStyle/>
          <a:p>
            <a:r>
              <a:rPr lang="en-US" i="1" dirty="0" smtClean="0">
                <a:solidFill>
                  <a:srgbClr val="FFFF00"/>
                </a:solidFill>
              </a:rPr>
              <a:t>V</a:t>
            </a:r>
            <a:r>
              <a:rPr lang="en-US" dirty="0" smtClean="0">
                <a:solidFill>
                  <a:srgbClr val="FFFF00"/>
                </a:solidFill>
              </a:rPr>
              <a:t> ~ 10</a:t>
            </a:r>
            <a:r>
              <a:rPr lang="en-US" baseline="30000" dirty="0" smtClean="0">
                <a:solidFill>
                  <a:srgbClr val="FFFF00"/>
                </a:solidFill>
              </a:rPr>
              <a:t>-3</a:t>
            </a:r>
            <a:r>
              <a:rPr lang="en-US" dirty="0" smtClean="0">
                <a:solidFill>
                  <a:srgbClr val="FFFF00"/>
                </a:solidFill>
              </a:rPr>
              <a:t> </a:t>
            </a:r>
            <a:r>
              <a:rPr lang="en-US" i="1" dirty="0" err="1" smtClean="0">
                <a:solidFill>
                  <a:srgbClr val="FFFF00"/>
                </a:solidFill>
              </a:rPr>
              <a:t>I</a:t>
            </a:r>
            <a:r>
              <a:rPr lang="en-US" i="1" baseline="-25000" dirty="0" err="1" smtClean="0">
                <a:solidFill>
                  <a:srgbClr val="FFFF00"/>
                </a:solidFill>
              </a:rPr>
              <a:t>c</a:t>
            </a:r>
            <a:endParaRPr lang="en-US" i="1" dirty="0">
              <a:solidFill>
                <a:srgbClr val="FFFF00"/>
              </a:solidFill>
            </a:endParaRPr>
          </a:p>
        </p:txBody>
      </p:sp>
      <p:sp>
        <p:nvSpPr>
          <p:cNvPr id="5" name="TextBox 4"/>
          <p:cNvSpPr txBox="1"/>
          <p:nvPr/>
        </p:nvSpPr>
        <p:spPr>
          <a:xfrm>
            <a:off x="2702560" y="821174"/>
            <a:ext cx="479618" cy="369332"/>
          </a:xfrm>
          <a:prstGeom prst="rect">
            <a:avLst/>
          </a:prstGeom>
          <a:noFill/>
        </p:spPr>
        <p:txBody>
          <a:bodyPr wrap="none" rtlCol="0">
            <a:spAutoFit/>
          </a:bodyPr>
          <a:lstStyle/>
          <a:p>
            <a:r>
              <a:rPr lang="en-US" dirty="0" smtClean="0"/>
              <a:t>Slit</a:t>
            </a:r>
            <a:endParaRPr lang="en-US" dirty="0"/>
          </a:p>
        </p:txBody>
      </p:sp>
      <p:cxnSp>
        <p:nvCxnSpPr>
          <p:cNvPr id="17" name="Straight Arrow Connector 16"/>
          <p:cNvCxnSpPr>
            <a:stCxn id="5" idx="1"/>
          </p:cNvCxnSpPr>
          <p:nvPr/>
        </p:nvCxnSpPr>
        <p:spPr>
          <a:xfrm flipH="1">
            <a:off x="1211788" y="1005840"/>
            <a:ext cx="1490772" cy="0"/>
          </a:xfrm>
          <a:prstGeom prst="straightConnector1">
            <a:avLst/>
          </a:prstGeom>
          <a:ln w="19050">
            <a:solidFill>
              <a:srgbClr val="0000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2410509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6308783" y="1600200"/>
            <a:ext cx="2378017" cy="4525963"/>
          </a:xfrm>
        </p:spPr>
        <p:txBody>
          <a:bodyPr/>
          <a:lstStyle/>
          <a:p>
            <a:r>
              <a:rPr lang="en-US" dirty="0" smtClean="0"/>
              <a:t>Seeing induced spurious signals are reduced when the two beams are combined…to reveal true solar polarization signals</a:t>
            </a:r>
            <a:endParaRPr lang="en-US" dirty="0"/>
          </a:p>
        </p:txBody>
      </p:sp>
      <p:pic>
        <p:nvPicPr>
          <p:cNvPr id="4" name="Picture 3"/>
          <p:cNvPicPr>
            <a:picLocks noChangeAspect="1"/>
          </p:cNvPicPr>
          <p:nvPr/>
        </p:nvPicPr>
        <p:blipFill>
          <a:blip r:embed="rId2"/>
          <a:stretch>
            <a:fillRect/>
          </a:stretch>
        </p:blipFill>
        <p:spPr>
          <a:xfrm>
            <a:off x="0" y="1358900"/>
            <a:ext cx="6308783" cy="5499100"/>
          </a:xfrm>
          <a:prstGeom prst="rect">
            <a:avLst/>
          </a:prstGeom>
        </p:spPr>
      </p:pic>
    </p:spTree>
    <p:extLst>
      <p:ext uri="{BB962C8B-B14F-4D97-AF65-F5344CB8AC3E}">
        <p14:creationId xmlns:p14="http://schemas.microsoft.com/office/powerpoint/2010/main" val="2458957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Dual-Beam Polarimetry with Fibers?</a:t>
            </a:r>
            <a:endParaRPr lang="en-US" dirty="0"/>
          </a:p>
        </p:txBody>
      </p:sp>
      <p:sp>
        <p:nvSpPr>
          <p:cNvPr id="3" name="Content Placeholder 2"/>
          <p:cNvSpPr>
            <a:spLocks noGrp="1"/>
          </p:cNvSpPr>
          <p:nvPr>
            <p:ph idx="1"/>
          </p:nvPr>
        </p:nvSpPr>
        <p:spPr/>
        <p:txBody>
          <a:bodyPr/>
          <a:lstStyle/>
          <a:p>
            <a:r>
              <a:rPr lang="en-US" dirty="0" smtClean="0"/>
              <a:t>Standard </a:t>
            </a:r>
            <a:r>
              <a:rPr lang="en-US" dirty="0" err="1" smtClean="0"/>
              <a:t>ptical</a:t>
            </a:r>
            <a:r>
              <a:rPr lang="en-US" dirty="0" smtClean="0"/>
              <a:t> fibers scramble polarization signals as the EM waves are guided through the fibers…</a:t>
            </a:r>
          </a:p>
          <a:p>
            <a:pPr lvl="1"/>
            <a:r>
              <a:rPr lang="en-US" dirty="0" smtClean="0"/>
              <a:t>Billions of stress induced, randomly oriented birefringent </a:t>
            </a:r>
            <a:r>
              <a:rPr lang="en-US" dirty="0" err="1" smtClean="0"/>
              <a:t>waveplates</a:t>
            </a:r>
            <a:r>
              <a:rPr lang="en-US" dirty="0" smtClean="0"/>
              <a:t> change the output polarization states of the waves… </a:t>
            </a:r>
          </a:p>
          <a:p>
            <a:r>
              <a:rPr lang="en-US" dirty="0" smtClean="0"/>
              <a:t>Dual-beam polarimetry can be performed BEFORE the fiber arrays</a:t>
            </a:r>
          </a:p>
          <a:p>
            <a:pPr lvl="1"/>
            <a:r>
              <a:rPr lang="en-US" i="1" dirty="0" smtClean="0">
                <a:solidFill>
                  <a:srgbClr val="FF0000"/>
                </a:solidFill>
              </a:rPr>
              <a:t>Requires twice the number of fibers for the same field of view…</a:t>
            </a:r>
          </a:p>
          <a:p>
            <a:pPr marL="457200" lvl="1" indent="0">
              <a:buNone/>
            </a:pPr>
            <a:r>
              <a:rPr lang="en-US" i="1" dirty="0" smtClean="0">
                <a:solidFill>
                  <a:srgbClr val="FF0000"/>
                </a:solidFill>
              </a:rPr>
              <a:t>						</a:t>
            </a:r>
            <a:r>
              <a:rPr lang="en-US" sz="2800" b="1" i="1" dirty="0" err="1" smtClean="0">
                <a:solidFill>
                  <a:srgbClr val="0000FF"/>
                </a:solidFill>
              </a:rPr>
              <a:t>ESPaDOnS</a:t>
            </a:r>
            <a:r>
              <a:rPr lang="en-US" sz="2800" b="1" i="1" dirty="0" smtClean="0">
                <a:solidFill>
                  <a:srgbClr val="0000FF"/>
                </a:solidFill>
              </a:rPr>
              <a:t>!</a:t>
            </a:r>
            <a:endParaRPr lang="en-US" b="1" i="1" dirty="0" smtClean="0">
              <a:solidFill>
                <a:srgbClr val="0000FF"/>
              </a:solidFill>
            </a:endParaRPr>
          </a:p>
          <a:p>
            <a:r>
              <a:rPr lang="en-US" b="1" dirty="0" smtClean="0">
                <a:solidFill>
                  <a:srgbClr val="0000FF"/>
                </a:solidFill>
              </a:rPr>
              <a:t>Polarization maintenance fibers </a:t>
            </a:r>
            <a:r>
              <a:rPr lang="en-US" dirty="0" smtClean="0"/>
              <a:t>can preserve S &amp; P polarization states…and can be used for dual-beam polarimetry!</a:t>
            </a:r>
            <a:endParaRPr lang="en-US" dirty="0"/>
          </a:p>
        </p:txBody>
      </p:sp>
    </p:spTree>
    <p:extLst>
      <p:ext uri="{BB962C8B-B14F-4D97-AF65-F5344CB8AC3E}">
        <p14:creationId xmlns:p14="http://schemas.microsoft.com/office/powerpoint/2010/main" val="246082822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of Solar IFUs</a:t>
            </a:r>
            <a:endParaRPr lang="en-US" dirty="0"/>
          </a:p>
        </p:txBody>
      </p:sp>
      <p:sp>
        <p:nvSpPr>
          <p:cNvPr id="3" name="Content Placeholder 2"/>
          <p:cNvSpPr>
            <a:spLocks noGrp="1"/>
          </p:cNvSpPr>
          <p:nvPr>
            <p:ph idx="1"/>
          </p:nvPr>
        </p:nvSpPr>
        <p:spPr>
          <a:xfrm>
            <a:off x="457200" y="1600200"/>
            <a:ext cx="8229600" cy="4953000"/>
          </a:xfrm>
        </p:spPr>
        <p:txBody>
          <a:bodyPr>
            <a:normAutofit fontScale="92500" lnSpcReduction="20000"/>
          </a:bodyPr>
          <a:lstStyle/>
          <a:p>
            <a:r>
              <a:rPr lang="en-US" dirty="0" smtClean="0"/>
              <a:t>Spectral Resolution &amp; Spectral FOV</a:t>
            </a:r>
          </a:p>
          <a:p>
            <a:pPr lvl="1"/>
            <a:r>
              <a:rPr lang="en-US" dirty="0" smtClean="0"/>
              <a:t>R ~ 300,000 </a:t>
            </a:r>
            <a:r>
              <a:rPr lang="en-US" dirty="0" smtClean="0">
                <a:latin typeface="Wingdings"/>
                <a:ea typeface="Wingdings"/>
                <a:cs typeface="Wingdings"/>
                <a:sym typeface="Wingdings"/>
              </a:rPr>
              <a:t></a:t>
            </a:r>
            <a:r>
              <a:rPr lang="en-US" dirty="0">
                <a:sym typeface="Wingdings"/>
              </a:rPr>
              <a:t> </a:t>
            </a:r>
            <a:r>
              <a:rPr lang="en-US" sz="2600" b="1" dirty="0" smtClean="0">
                <a:solidFill>
                  <a:srgbClr val="0000FF"/>
                </a:solidFill>
                <a:sym typeface="Wingdings"/>
              </a:rPr>
              <a:t>small core fiber</a:t>
            </a:r>
            <a:endParaRPr lang="en-US" sz="2600" b="1" dirty="0" smtClean="0">
              <a:solidFill>
                <a:srgbClr val="0000FF"/>
              </a:solidFill>
            </a:endParaRPr>
          </a:p>
          <a:p>
            <a:pPr lvl="1"/>
            <a:r>
              <a:rPr lang="en-US" dirty="0" err="1" smtClean="0"/>
              <a:t>Δλ</a:t>
            </a:r>
            <a:r>
              <a:rPr lang="en-US" dirty="0" smtClean="0"/>
              <a:t> ~ </a:t>
            </a:r>
            <a:r>
              <a:rPr lang="en-US" dirty="0" err="1" smtClean="0"/>
              <a:t>λ</a:t>
            </a:r>
            <a:r>
              <a:rPr lang="en-US" dirty="0" smtClean="0"/>
              <a:t>/1,000</a:t>
            </a:r>
          </a:p>
          <a:p>
            <a:pPr lvl="1"/>
            <a:r>
              <a:rPr lang="en-US" i="1" dirty="0" err="1" smtClean="0"/>
              <a:t>n</a:t>
            </a:r>
            <a:r>
              <a:rPr lang="en-US" i="1" baseline="-25000" dirty="0" err="1" smtClean="0"/>
              <a:t>λ</a:t>
            </a:r>
            <a:r>
              <a:rPr lang="en-US" dirty="0" smtClean="0"/>
              <a:t> ~ 200</a:t>
            </a:r>
          </a:p>
          <a:p>
            <a:r>
              <a:rPr lang="en-US" dirty="0" smtClean="0"/>
              <a:t>Spatial Resolution &amp; Spatial FOV</a:t>
            </a:r>
          </a:p>
          <a:p>
            <a:pPr lvl="1"/>
            <a:r>
              <a:rPr lang="en-US" dirty="0" smtClean="0"/>
              <a:t>Diffraction limited over a substantial FOV</a:t>
            </a:r>
          </a:p>
          <a:p>
            <a:pPr lvl="1"/>
            <a:r>
              <a:rPr lang="en-US" dirty="0" smtClean="0"/>
              <a:t>E.g., 0.03” pixel over 30” FOV</a:t>
            </a:r>
          </a:p>
          <a:p>
            <a:pPr lvl="1"/>
            <a:r>
              <a:rPr lang="en-US" i="1" dirty="0" err="1" smtClean="0"/>
              <a:t>n</a:t>
            </a:r>
            <a:r>
              <a:rPr lang="en-US" i="1" baseline="-25000" dirty="0" err="1" smtClean="0"/>
              <a:t>x</a:t>
            </a:r>
            <a:r>
              <a:rPr lang="en-US" dirty="0" smtClean="0"/>
              <a:t> x </a:t>
            </a:r>
            <a:r>
              <a:rPr lang="en-US" i="1" dirty="0" err="1" smtClean="0"/>
              <a:t>n</a:t>
            </a:r>
            <a:r>
              <a:rPr lang="en-US" i="1" baseline="-25000" dirty="0" err="1" smtClean="0"/>
              <a:t>y</a:t>
            </a:r>
            <a:r>
              <a:rPr lang="en-US" dirty="0" smtClean="0"/>
              <a:t> ~ 1,000 x 1,000 </a:t>
            </a:r>
          </a:p>
          <a:p>
            <a:pPr lvl="1">
              <a:buFont typeface="Wingdings" charset="0"/>
              <a:buChar char="è"/>
            </a:pPr>
            <a:r>
              <a:rPr lang="en-US" sz="2600" b="1" dirty="0" smtClean="0">
                <a:solidFill>
                  <a:srgbClr val="0000FF"/>
                </a:solidFill>
                <a:sym typeface="Wingdings"/>
              </a:rPr>
              <a:t>Need vary large format IFUs </a:t>
            </a:r>
          </a:p>
          <a:p>
            <a:pPr lvl="1">
              <a:buFont typeface="Wingdings" charset="0"/>
              <a:buChar char="è"/>
            </a:pPr>
            <a:r>
              <a:rPr lang="en-US" sz="2600" b="1" dirty="0" smtClean="0">
                <a:solidFill>
                  <a:srgbClr val="0000FF"/>
                </a:solidFill>
                <a:sym typeface="Wingdings"/>
              </a:rPr>
              <a:t>Need </a:t>
            </a:r>
            <a:r>
              <a:rPr lang="en-US" sz="2600" b="1" dirty="0">
                <a:solidFill>
                  <a:srgbClr val="0000FF"/>
                </a:solidFill>
                <a:sym typeface="Wingdings"/>
              </a:rPr>
              <a:t>many spectrographs and </a:t>
            </a:r>
            <a:r>
              <a:rPr lang="en-US" sz="2600" b="1" dirty="0" smtClean="0">
                <a:solidFill>
                  <a:srgbClr val="0000FF"/>
                </a:solidFill>
                <a:sym typeface="Wingdings"/>
              </a:rPr>
              <a:t>cameras</a:t>
            </a:r>
          </a:p>
          <a:p>
            <a:pPr lvl="1">
              <a:buFont typeface="Wingdings" charset="0"/>
              <a:buChar char="è"/>
            </a:pPr>
            <a:r>
              <a:rPr lang="en-US" sz="2600" b="1" dirty="0" smtClean="0">
                <a:solidFill>
                  <a:srgbClr val="0000FF"/>
                </a:solidFill>
                <a:sym typeface="Wingdings"/>
              </a:rPr>
              <a:t>Need to maximize no. of fibers per spectrograph </a:t>
            </a:r>
          </a:p>
          <a:p>
            <a:pPr marL="457200" lvl="1" indent="0">
              <a:buNone/>
            </a:pPr>
            <a:endParaRPr lang="en-US" dirty="0" smtClean="0"/>
          </a:p>
          <a:p>
            <a:r>
              <a:rPr lang="en-US" dirty="0" smtClean="0"/>
              <a:t>Preserve polarization </a:t>
            </a:r>
            <a:r>
              <a:rPr lang="en-US" dirty="0" smtClean="0">
                <a:latin typeface="Wingdings"/>
                <a:ea typeface="Wingdings"/>
                <a:cs typeface="Wingdings"/>
                <a:sym typeface="Wingdings"/>
              </a:rPr>
              <a:t></a:t>
            </a:r>
            <a:r>
              <a:rPr lang="en-US" dirty="0">
                <a:sym typeface="Wingdings"/>
              </a:rPr>
              <a:t> </a:t>
            </a:r>
            <a:r>
              <a:rPr lang="en-US" sz="2600" b="1" dirty="0" smtClean="0">
                <a:solidFill>
                  <a:srgbClr val="0000FF"/>
                </a:solidFill>
                <a:sym typeface="Wingdings"/>
              </a:rPr>
              <a:t>polarization maintenance fibers</a:t>
            </a:r>
          </a:p>
          <a:p>
            <a:pPr lvl="1"/>
            <a:r>
              <a:rPr lang="en-US" dirty="0" smtClean="0">
                <a:sym typeface="Wingdings"/>
              </a:rPr>
              <a:t>Preserve E</a:t>
            </a:r>
            <a:r>
              <a:rPr lang="en-US" baseline="-25000" dirty="0" smtClean="0">
                <a:sym typeface="Wingdings"/>
              </a:rPr>
              <a:t>x</a:t>
            </a:r>
            <a:r>
              <a:rPr lang="en-US" dirty="0" smtClean="0">
                <a:sym typeface="Wingdings"/>
              </a:rPr>
              <a:t> and </a:t>
            </a:r>
            <a:r>
              <a:rPr lang="en-US" dirty="0" err="1" smtClean="0">
                <a:sym typeface="Wingdings"/>
              </a:rPr>
              <a:t>E</a:t>
            </a:r>
            <a:r>
              <a:rPr lang="en-US" baseline="-25000" dirty="0" err="1" smtClean="0">
                <a:sym typeface="Wingdings"/>
              </a:rPr>
              <a:t>y</a:t>
            </a:r>
            <a:r>
              <a:rPr lang="en-US" dirty="0">
                <a:sym typeface="Wingdings"/>
              </a:rPr>
              <a:t> </a:t>
            </a:r>
            <a:r>
              <a:rPr lang="en-US" dirty="0" smtClean="0">
                <a:sym typeface="Wingdings"/>
              </a:rPr>
              <a:t>of light guided through the fibers</a:t>
            </a:r>
            <a:endParaRPr lang="en-US" baseline="-25000" dirty="0"/>
          </a:p>
        </p:txBody>
      </p:sp>
    </p:spTree>
    <p:extLst>
      <p:ext uri="{BB962C8B-B14F-4D97-AF65-F5344CB8AC3E}">
        <p14:creationId xmlns:p14="http://schemas.microsoft.com/office/powerpoint/2010/main" val="119924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Fiber Optics in Solar Astronomy</a:t>
            </a:r>
            <a:endParaRPr lang="en-US" dirty="0"/>
          </a:p>
        </p:txBody>
      </p:sp>
      <p:sp>
        <p:nvSpPr>
          <p:cNvPr id="3" name="Subtitle 2"/>
          <p:cNvSpPr>
            <a:spLocks noGrp="1"/>
          </p:cNvSpPr>
          <p:nvPr>
            <p:ph type="subTitle" idx="1"/>
          </p:nvPr>
        </p:nvSpPr>
        <p:spPr/>
        <p:txBody>
          <a:bodyPr/>
          <a:lstStyle/>
          <a:p>
            <a:r>
              <a:rPr lang="en-US" dirty="0" smtClean="0"/>
              <a:t>A Brief History</a:t>
            </a:r>
            <a:endParaRPr lang="en-US" dirty="0"/>
          </a:p>
        </p:txBody>
      </p:sp>
    </p:spTree>
    <p:extLst>
      <p:ext uri="{BB962C8B-B14F-4D97-AF65-F5344CB8AC3E}">
        <p14:creationId xmlns:p14="http://schemas.microsoft.com/office/powerpoint/2010/main" val="346424129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993966249"/>
              </p:ext>
            </p:extLst>
          </p:nvPr>
        </p:nvGraphicFramePr>
        <p:xfrm>
          <a:off x="0" y="19680"/>
          <a:ext cx="9144000" cy="683832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386654">
                <a:tc>
                  <a:txBody>
                    <a:bodyPr/>
                    <a:lstStyle/>
                    <a:p>
                      <a:r>
                        <a:rPr lang="en-US" sz="1600" dirty="0" smtClean="0"/>
                        <a:t>Year</a:t>
                      </a:r>
                      <a:endParaRPr lang="en-US" sz="1600" dirty="0"/>
                    </a:p>
                  </a:txBody>
                  <a:tcPr/>
                </a:tc>
                <a:tc>
                  <a:txBody>
                    <a:bodyPr/>
                    <a:lstStyle/>
                    <a:p>
                      <a:r>
                        <a:rPr lang="en-US" sz="1600" dirty="0" smtClean="0"/>
                        <a:t>1985</a:t>
                      </a:r>
                      <a:endParaRPr lang="en-US" sz="1600" dirty="0"/>
                    </a:p>
                  </a:txBody>
                  <a:tcPr/>
                </a:tc>
                <a:tc>
                  <a:txBody>
                    <a:bodyPr/>
                    <a:lstStyle/>
                    <a:p>
                      <a:r>
                        <a:rPr lang="en-US" sz="1600" dirty="0" smtClean="0"/>
                        <a:t>2003</a:t>
                      </a:r>
                      <a:endParaRPr lang="en-US" sz="1600" dirty="0"/>
                    </a:p>
                  </a:txBody>
                  <a:tcPr/>
                </a:tc>
                <a:tc>
                  <a:txBody>
                    <a:bodyPr/>
                    <a:lstStyle/>
                    <a:p>
                      <a:r>
                        <a:rPr lang="en-US" sz="1600" dirty="0" smtClean="0"/>
                        <a:t>2004</a:t>
                      </a:r>
                      <a:endParaRPr lang="en-US" sz="1600" dirty="0"/>
                    </a:p>
                  </a:txBody>
                  <a:tcPr/>
                </a:tc>
                <a:tc>
                  <a:txBody>
                    <a:bodyPr/>
                    <a:lstStyle/>
                    <a:p>
                      <a:r>
                        <a:rPr lang="en-US" sz="1600" dirty="0" smtClean="0"/>
                        <a:t>2009</a:t>
                      </a:r>
                      <a:endParaRPr lang="en-US" sz="1600" dirty="0"/>
                    </a:p>
                  </a:txBody>
                  <a:tcPr/>
                </a:tc>
                <a:tc>
                  <a:txBody>
                    <a:bodyPr/>
                    <a:lstStyle/>
                    <a:p>
                      <a:r>
                        <a:rPr lang="en-US" sz="1600" dirty="0" smtClean="0"/>
                        <a:t>2013</a:t>
                      </a:r>
                      <a:endParaRPr lang="en-US" sz="1600" dirty="0"/>
                    </a:p>
                  </a:txBody>
                  <a:tcPr/>
                </a:tc>
              </a:tr>
              <a:tr h="858056">
                <a:tc>
                  <a:txBody>
                    <a:bodyPr/>
                    <a:lstStyle/>
                    <a:p>
                      <a:r>
                        <a:rPr lang="en-US" sz="1600" dirty="0" smtClean="0"/>
                        <a:t>Instrument</a:t>
                      </a:r>
                      <a:endParaRPr lang="en-US" sz="1600" dirty="0"/>
                    </a:p>
                  </a:txBody>
                  <a:tcPr/>
                </a:tc>
                <a:tc>
                  <a:txBody>
                    <a:bodyPr/>
                    <a:lstStyle/>
                    <a:p>
                      <a:r>
                        <a:rPr lang="en-US" sz="1600" dirty="0" smtClean="0"/>
                        <a:t>Haleakala Stokes Polarimeter</a:t>
                      </a:r>
                      <a:endParaRPr lang="en-US" sz="1600" dirty="0"/>
                    </a:p>
                  </a:txBody>
                  <a:tcPr/>
                </a:tc>
                <a:tc>
                  <a:txBody>
                    <a:bodyPr/>
                    <a:lstStyle/>
                    <a:p>
                      <a:r>
                        <a:rPr lang="en-US" sz="1600" dirty="0" smtClean="0"/>
                        <a:t>OFIS</a:t>
                      </a:r>
                      <a:endParaRPr lang="en-US" sz="1600" dirty="0"/>
                    </a:p>
                  </a:txBody>
                  <a:tcPr/>
                </a:tc>
                <a:tc>
                  <a:txBody>
                    <a:bodyPr/>
                    <a:lstStyle/>
                    <a:p>
                      <a:r>
                        <a:rPr lang="en-US" sz="1600" dirty="0" smtClean="0"/>
                        <a:t>BiFOIS-1K</a:t>
                      </a:r>
                      <a:endParaRPr lang="en-US" sz="1600" dirty="0"/>
                    </a:p>
                  </a:txBody>
                  <a:tcPr/>
                </a:tc>
                <a:tc>
                  <a:txBody>
                    <a:bodyPr/>
                    <a:lstStyle/>
                    <a:p>
                      <a:r>
                        <a:rPr lang="en-US" sz="1600" dirty="0" smtClean="0"/>
                        <a:t>SPIES-2K</a:t>
                      </a:r>
                      <a:endParaRPr lang="en-US" sz="1600" dirty="0"/>
                    </a:p>
                  </a:txBody>
                  <a:tcPr/>
                </a:tc>
                <a:tc>
                  <a:txBody>
                    <a:bodyPr/>
                    <a:lstStyle/>
                    <a:p>
                      <a:r>
                        <a:rPr lang="en-US" sz="1600" dirty="0" smtClean="0"/>
                        <a:t>BiFOIS-4K</a:t>
                      </a:r>
                      <a:endParaRPr lang="en-US" sz="1600" dirty="0"/>
                    </a:p>
                  </a:txBody>
                  <a:tcPr/>
                </a:tc>
              </a:tr>
              <a:tr h="603818">
                <a:tc>
                  <a:txBody>
                    <a:bodyPr/>
                    <a:lstStyle/>
                    <a:p>
                      <a:r>
                        <a:rPr lang="en-US" sz="1600" dirty="0" smtClean="0"/>
                        <a:t>No. of Imaging</a:t>
                      </a:r>
                      <a:r>
                        <a:rPr lang="en-US" sz="1600" baseline="0" dirty="0" smtClean="0"/>
                        <a:t> Elements</a:t>
                      </a:r>
                      <a:endParaRPr lang="en-US" sz="1600" dirty="0"/>
                    </a:p>
                  </a:txBody>
                  <a:tcPr/>
                </a:tc>
                <a:tc>
                  <a:txBody>
                    <a:bodyPr/>
                    <a:lstStyle/>
                    <a:p>
                      <a:r>
                        <a:rPr lang="en-US" sz="1600" dirty="0" smtClean="0"/>
                        <a:t>1</a:t>
                      </a:r>
                      <a:endParaRPr lang="en-US" sz="1600" dirty="0"/>
                    </a:p>
                  </a:txBody>
                  <a:tcPr/>
                </a:tc>
                <a:tc>
                  <a:txBody>
                    <a:bodyPr/>
                    <a:lstStyle/>
                    <a:p>
                      <a:r>
                        <a:rPr lang="en-US" sz="1600" dirty="0" smtClean="0"/>
                        <a:t>128</a:t>
                      </a:r>
                      <a:endParaRPr lang="en-US" sz="1600" dirty="0"/>
                    </a:p>
                  </a:txBody>
                  <a:tcPr/>
                </a:tc>
                <a:tc>
                  <a:txBody>
                    <a:bodyPr/>
                    <a:lstStyle/>
                    <a:p>
                      <a:r>
                        <a:rPr lang="en-US" sz="1600" dirty="0" smtClean="0"/>
                        <a:t>1,024</a:t>
                      </a:r>
                      <a:endParaRPr lang="en-US" sz="1600" dirty="0"/>
                    </a:p>
                  </a:txBody>
                  <a:tcPr/>
                </a:tc>
                <a:tc>
                  <a:txBody>
                    <a:bodyPr/>
                    <a:lstStyle/>
                    <a:p>
                      <a:r>
                        <a:rPr lang="en-US" sz="1600" dirty="0" smtClean="0"/>
                        <a:t>2,048</a:t>
                      </a:r>
                      <a:endParaRPr lang="en-US" sz="1600" dirty="0"/>
                    </a:p>
                  </a:txBody>
                  <a:tcPr/>
                </a:tc>
                <a:tc>
                  <a:txBody>
                    <a:bodyPr/>
                    <a:lstStyle/>
                    <a:p>
                      <a:r>
                        <a:rPr lang="en-US" sz="1600" dirty="0" smtClean="0"/>
                        <a:t>3,840</a:t>
                      </a:r>
                      <a:endParaRPr lang="en-US" sz="1600" dirty="0"/>
                    </a:p>
                  </a:txBody>
                  <a:tcPr/>
                </a:tc>
              </a:tr>
              <a:tr h="386654">
                <a:tc>
                  <a:txBody>
                    <a:bodyPr/>
                    <a:lstStyle/>
                    <a:p>
                      <a:r>
                        <a:rPr lang="en-US" sz="1600" dirty="0" smtClean="0"/>
                        <a:t>Input Array</a:t>
                      </a:r>
                      <a:endParaRPr lang="en-US" sz="1600" dirty="0"/>
                    </a:p>
                  </a:txBody>
                  <a:tcPr/>
                </a:tc>
                <a:tc>
                  <a:txBody>
                    <a:bodyPr/>
                    <a:lstStyle/>
                    <a:p>
                      <a:r>
                        <a:rPr lang="en-US" sz="1600" dirty="0" smtClean="0"/>
                        <a:t>1</a:t>
                      </a:r>
                      <a:endParaRPr lang="en-US" sz="1600" dirty="0"/>
                    </a:p>
                  </a:txBody>
                  <a:tcPr/>
                </a:tc>
                <a:tc>
                  <a:txBody>
                    <a:bodyPr/>
                    <a:lstStyle/>
                    <a:p>
                      <a:r>
                        <a:rPr lang="en-US" sz="1600" dirty="0" smtClean="0"/>
                        <a:t>16</a:t>
                      </a:r>
                      <a:r>
                        <a:rPr lang="en-US" sz="1600" baseline="0" dirty="0" smtClean="0"/>
                        <a:t> x 8</a:t>
                      </a:r>
                      <a:endParaRPr lang="en-US" sz="1600" dirty="0"/>
                    </a:p>
                  </a:txBody>
                  <a:tcPr/>
                </a:tc>
                <a:tc>
                  <a:txBody>
                    <a:bodyPr/>
                    <a:lstStyle/>
                    <a:p>
                      <a:r>
                        <a:rPr lang="en-US" sz="1600" dirty="0" smtClean="0"/>
                        <a:t>32 x 32</a:t>
                      </a:r>
                      <a:endParaRPr lang="en-US" sz="1600" dirty="0"/>
                    </a:p>
                  </a:txBody>
                  <a:tcPr/>
                </a:tc>
                <a:tc>
                  <a:txBody>
                    <a:bodyPr/>
                    <a:lstStyle/>
                    <a:p>
                      <a:r>
                        <a:rPr lang="en-US" sz="1600" dirty="0" smtClean="0"/>
                        <a:t>64</a:t>
                      </a:r>
                      <a:r>
                        <a:rPr lang="en-US" sz="1600" baseline="0" dirty="0" smtClean="0"/>
                        <a:t> x 32</a:t>
                      </a:r>
                      <a:endParaRPr lang="en-US" sz="1600" dirty="0"/>
                    </a:p>
                  </a:txBody>
                  <a:tcPr/>
                </a:tc>
                <a:tc>
                  <a:txBody>
                    <a:bodyPr/>
                    <a:lstStyle/>
                    <a:p>
                      <a:r>
                        <a:rPr lang="en-US" sz="1600" dirty="0" smtClean="0"/>
                        <a:t>64</a:t>
                      </a:r>
                      <a:r>
                        <a:rPr lang="en-US" sz="1600" baseline="0" dirty="0" smtClean="0"/>
                        <a:t> x 60</a:t>
                      </a:r>
                      <a:endParaRPr lang="en-US" sz="1600" dirty="0"/>
                    </a:p>
                  </a:txBody>
                  <a:tcPr/>
                </a:tc>
              </a:tr>
              <a:tr h="386654">
                <a:tc>
                  <a:txBody>
                    <a:bodyPr/>
                    <a:lstStyle/>
                    <a:p>
                      <a:r>
                        <a:rPr lang="en-US" sz="1600" dirty="0" smtClean="0"/>
                        <a:t>Output Array</a:t>
                      </a:r>
                      <a:endParaRPr lang="en-US" sz="1600" dirty="0"/>
                    </a:p>
                  </a:txBody>
                  <a:tcPr/>
                </a:tc>
                <a:tc>
                  <a:txBody>
                    <a:bodyPr/>
                    <a:lstStyle/>
                    <a:p>
                      <a:r>
                        <a:rPr lang="en-US" sz="1600" dirty="0" smtClean="0"/>
                        <a:t>2</a:t>
                      </a:r>
                      <a:endParaRPr lang="en-US" sz="1600" dirty="0"/>
                    </a:p>
                  </a:txBody>
                  <a:tcPr/>
                </a:tc>
                <a:tc>
                  <a:txBody>
                    <a:bodyPr/>
                    <a:lstStyle/>
                    <a:p>
                      <a:r>
                        <a:rPr lang="en-US" sz="1600" dirty="0" smtClean="0"/>
                        <a:t>2 x 64</a:t>
                      </a:r>
                      <a:endParaRPr lang="en-US" sz="1600" dirty="0"/>
                    </a:p>
                  </a:txBody>
                  <a:tcPr/>
                </a:tc>
                <a:tc>
                  <a:txBody>
                    <a:bodyPr/>
                    <a:lstStyle/>
                    <a:p>
                      <a:r>
                        <a:rPr lang="en-US" sz="1600" dirty="0" smtClean="0"/>
                        <a:t>2</a:t>
                      </a:r>
                      <a:r>
                        <a:rPr lang="en-US" sz="1600" baseline="0" dirty="0" smtClean="0"/>
                        <a:t> x 512</a:t>
                      </a:r>
                      <a:endParaRPr lang="en-US" sz="1600" dirty="0"/>
                    </a:p>
                  </a:txBody>
                  <a:tcPr/>
                </a:tc>
                <a:tc>
                  <a:txBody>
                    <a:bodyPr/>
                    <a:lstStyle/>
                    <a:p>
                      <a:r>
                        <a:rPr lang="en-US" sz="1600" dirty="0" smtClean="0"/>
                        <a:t>8 x 256</a:t>
                      </a:r>
                      <a:endParaRPr lang="en-US" sz="1600" dirty="0"/>
                    </a:p>
                  </a:txBody>
                  <a:tcPr/>
                </a:tc>
                <a:tc>
                  <a:txBody>
                    <a:bodyPr/>
                    <a:lstStyle/>
                    <a:p>
                      <a:r>
                        <a:rPr lang="en-US" sz="1600" dirty="0" smtClean="0"/>
                        <a:t>4 x 960</a:t>
                      </a:r>
                      <a:endParaRPr lang="en-US" sz="1600" dirty="0"/>
                    </a:p>
                  </a:txBody>
                  <a:tcPr/>
                </a:tc>
              </a:tr>
              <a:tr h="715402">
                <a:tc>
                  <a:txBody>
                    <a:bodyPr/>
                    <a:lstStyle/>
                    <a:p>
                      <a:r>
                        <a:rPr lang="en-US" sz="1600" dirty="0" smtClean="0"/>
                        <a:t>Array Construction</a:t>
                      </a:r>
                      <a:endParaRPr lang="en-US" sz="1600" dirty="0"/>
                    </a:p>
                  </a:txBody>
                  <a:tcPr/>
                </a:tc>
                <a:tc>
                  <a:txBody>
                    <a:bodyPr/>
                    <a:lstStyle/>
                    <a:p>
                      <a:r>
                        <a:rPr lang="en-US" sz="1600" dirty="0" smtClean="0"/>
                        <a:t>Conventional fibers</a:t>
                      </a:r>
                      <a:endParaRPr lang="en-US" sz="1600" dirty="0"/>
                    </a:p>
                  </a:txBody>
                  <a:tcPr/>
                </a:tc>
                <a:tc>
                  <a:txBody>
                    <a:bodyPr/>
                    <a:lstStyle/>
                    <a:p>
                      <a:r>
                        <a:rPr lang="en-US" sz="1600" dirty="0" smtClean="0"/>
                        <a:t>Conventional</a:t>
                      </a:r>
                      <a:endParaRPr lang="en-US" sz="1600" dirty="0"/>
                    </a:p>
                  </a:txBody>
                  <a:tcPr/>
                </a:tc>
                <a:tc>
                  <a:txBody>
                    <a:bodyPr/>
                    <a:lstStyle/>
                    <a:p>
                      <a:r>
                        <a:rPr lang="en-US" sz="2000" b="1" dirty="0" smtClean="0">
                          <a:solidFill>
                            <a:srgbClr val="0000FF"/>
                          </a:solidFill>
                        </a:rPr>
                        <a:t>Stacked</a:t>
                      </a:r>
                      <a:r>
                        <a:rPr lang="en-US" sz="2000" b="1" baseline="0" dirty="0" smtClean="0">
                          <a:solidFill>
                            <a:srgbClr val="0000FF"/>
                          </a:solidFill>
                        </a:rPr>
                        <a:t> Ribbon</a:t>
                      </a:r>
                      <a:endParaRPr lang="en-US" sz="2000" b="1" dirty="0">
                        <a:solidFill>
                          <a:srgbClr val="0000FF"/>
                        </a:solidFill>
                      </a:endParaRPr>
                    </a:p>
                  </a:txBody>
                  <a:tcPr/>
                </a:tc>
                <a:tc>
                  <a:txBody>
                    <a:bodyPr/>
                    <a:lstStyle/>
                    <a:p>
                      <a:r>
                        <a:rPr lang="en-US" sz="1600" dirty="0" smtClean="0"/>
                        <a:t>Conventional fibers</a:t>
                      </a:r>
                      <a:endParaRPr lang="en-US" sz="1600" dirty="0"/>
                    </a:p>
                  </a:txBody>
                  <a:tcPr/>
                </a:tc>
                <a:tc>
                  <a:txBody>
                    <a:bodyPr/>
                    <a:lstStyle/>
                    <a:p>
                      <a:r>
                        <a:rPr lang="en-US" sz="2000" b="1" dirty="0" smtClean="0">
                          <a:solidFill>
                            <a:srgbClr val="0000FF"/>
                          </a:solidFill>
                        </a:rPr>
                        <a:t>Stacked Ribbon</a:t>
                      </a:r>
                      <a:endParaRPr lang="en-US" sz="2000" b="1" dirty="0">
                        <a:solidFill>
                          <a:srgbClr val="0000FF"/>
                        </a:solidFill>
                      </a:endParaRPr>
                    </a:p>
                  </a:txBody>
                  <a:tcPr/>
                </a:tc>
              </a:tr>
              <a:tr h="386654">
                <a:tc>
                  <a:txBody>
                    <a:bodyPr/>
                    <a:lstStyle/>
                    <a:p>
                      <a:r>
                        <a:rPr lang="en-US" sz="1600" baseline="0" dirty="0" smtClean="0"/>
                        <a:t>Fiber </a:t>
                      </a:r>
                      <a:endParaRPr lang="en-US" sz="1600" dirty="0"/>
                    </a:p>
                  </a:txBody>
                  <a:tcPr/>
                </a:tc>
                <a:tc>
                  <a:txBody>
                    <a:bodyPr/>
                    <a:lstStyle/>
                    <a:p>
                      <a:r>
                        <a:rPr lang="en-US" sz="1600" dirty="0" smtClean="0"/>
                        <a:t>Fujikura </a:t>
                      </a:r>
                      <a:endParaRPr lang="en-US" sz="1600" dirty="0"/>
                    </a:p>
                  </a:txBody>
                  <a:tcPr/>
                </a:tc>
                <a:tc>
                  <a:txBody>
                    <a:bodyPr/>
                    <a:lstStyle/>
                    <a:p>
                      <a:r>
                        <a:rPr lang="en-US" sz="1600" baseline="0" dirty="0" smtClean="0"/>
                        <a:t>Fused Silica</a:t>
                      </a:r>
                      <a:endParaRPr lang="en-US" sz="1600" dirty="0"/>
                    </a:p>
                  </a:txBody>
                  <a:tcPr/>
                </a:tc>
                <a:tc>
                  <a:txBody>
                    <a:bodyPr/>
                    <a:lstStyle/>
                    <a:p>
                      <a:r>
                        <a:rPr lang="en-US" sz="1600" dirty="0" smtClean="0"/>
                        <a:t>Borosilicate</a:t>
                      </a:r>
                      <a:r>
                        <a:rPr lang="en-US" sz="1600" baseline="0" dirty="0" smtClean="0"/>
                        <a:t> </a:t>
                      </a:r>
                      <a:endParaRPr lang="en-US" sz="1600" dirty="0"/>
                    </a:p>
                  </a:txBody>
                  <a:tcPr/>
                </a:tc>
                <a:tc>
                  <a:txBody>
                    <a:bodyPr/>
                    <a:lstStyle/>
                    <a:p>
                      <a:r>
                        <a:rPr lang="en-US" sz="1600" dirty="0" smtClean="0"/>
                        <a:t>Fused Silica</a:t>
                      </a:r>
                      <a:endParaRPr lang="en-US" sz="1600" dirty="0"/>
                    </a:p>
                  </a:txBody>
                  <a:tcPr/>
                </a:tc>
                <a:tc>
                  <a:txBody>
                    <a:bodyPr/>
                    <a:lstStyle/>
                    <a:p>
                      <a:r>
                        <a:rPr lang="en-US" sz="1600" dirty="0" smtClean="0"/>
                        <a:t>Borosilicate</a:t>
                      </a:r>
                      <a:endParaRPr lang="en-US" sz="1600" dirty="0"/>
                    </a:p>
                  </a:txBody>
                  <a:tcPr/>
                </a:tc>
              </a:tr>
              <a:tr h="603818">
                <a:tc>
                  <a:txBody>
                    <a:bodyPr/>
                    <a:lstStyle/>
                    <a:p>
                      <a:r>
                        <a:rPr lang="en-US" sz="1600" dirty="0" smtClean="0"/>
                        <a:t>Core/Cladding [um]</a:t>
                      </a:r>
                      <a:endParaRPr lang="en-US" sz="1600" dirty="0"/>
                    </a:p>
                  </a:txBody>
                  <a:tcPr/>
                </a:tc>
                <a:tc>
                  <a:txBody>
                    <a:bodyPr/>
                    <a:lstStyle/>
                    <a:p>
                      <a:r>
                        <a:rPr lang="en-US" sz="1600" dirty="0" smtClean="0"/>
                        <a:t>80/125</a:t>
                      </a:r>
                      <a:endParaRPr lang="en-US" sz="1600" dirty="0"/>
                    </a:p>
                  </a:txBody>
                  <a:tcPr/>
                </a:tc>
                <a:tc>
                  <a:txBody>
                    <a:bodyPr/>
                    <a:lstStyle/>
                    <a:p>
                      <a:r>
                        <a:rPr lang="en-US" sz="1600" dirty="0" smtClean="0"/>
                        <a:t>50/125</a:t>
                      </a:r>
                      <a:endParaRPr lang="en-US" sz="1600" dirty="0"/>
                    </a:p>
                  </a:txBody>
                  <a:tcPr/>
                </a:tc>
                <a:tc>
                  <a:txBody>
                    <a:bodyPr/>
                    <a:lstStyle/>
                    <a:p>
                      <a:r>
                        <a:rPr lang="en-US" sz="1600" dirty="0" smtClean="0"/>
                        <a:t>38 x8/40</a:t>
                      </a:r>
                      <a:r>
                        <a:rPr lang="en-US" sz="1600" baseline="0" dirty="0" smtClean="0"/>
                        <a:t>x10</a:t>
                      </a:r>
                      <a:endParaRPr lang="en-US" sz="1600" dirty="0"/>
                    </a:p>
                  </a:txBody>
                  <a:tcPr/>
                </a:tc>
                <a:tc>
                  <a:txBody>
                    <a:bodyPr/>
                    <a:lstStyle/>
                    <a:p>
                      <a:r>
                        <a:rPr lang="en-US" sz="1600" dirty="0" smtClean="0"/>
                        <a:t>50/125</a:t>
                      </a:r>
                      <a:endParaRPr lang="en-US" sz="1600" dirty="0"/>
                    </a:p>
                  </a:txBody>
                  <a:tcPr/>
                </a:tc>
                <a:tc>
                  <a:txBody>
                    <a:bodyPr/>
                    <a:lstStyle/>
                    <a:p>
                      <a:r>
                        <a:rPr lang="en-US" sz="1600" dirty="0" smtClean="0"/>
                        <a:t>38x8/40x10</a:t>
                      </a:r>
                    </a:p>
                  </a:txBody>
                  <a:tcPr/>
                </a:tc>
              </a:tr>
              <a:tr h="858056">
                <a:tc>
                  <a:txBody>
                    <a:bodyPr/>
                    <a:lstStyle/>
                    <a:p>
                      <a:r>
                        <a:rPr lang="en-US" sz="1600" dirty="0" smtClean="0"/>
                        <a:t>Imaging Element Size [um]</a:t>
                      </a:r>
                      <a:endParaRPr lang="en-US" sz="1600" dirty="0"/>
                    </a:p>
                  </a:txBody>
                  <a:tcPr/>
                </a:tc>
                <a:tc>
                  <a:txBody>
                    <a:bodyPr/>
                    <a:lstStyle/>
                    <a:p>
                      <a:r>
                        <a:rPr lang="en-US" sz="1600" dirty="0" smtClean="0"/>
                        <a:t>Φ80</a:t>
                      </a:r>
                      <a:endParaRPr lang="en-US" sz="1600" dirty="0"/>
                    </a:p>
                  </a:txBody>
                  <a:tcPr/>
                </a:tc>
                <a:tc>
                  <a:txBody>
                    <a:bodyPr/>
                    <a:lstStyle/>
                    <a:p>
                      <a:r>
                        <a:rPr lang="en-US" sz="1600" dirty="0" smtClean="0"/>
                        <a:t>Φ160</a:t>
                      </a:r>
                      <a:endParaRPr lang="en-US" sz="1600" dirty="0"/>
                    </a:p>
                  </a:txBody>
                  <a:tcPr/>
                </a:tc>
                <a:tc>
                  <a:txBody>
                    <a:bodyPr/>
                    <a:lstStyle/>
                    <a:p>
                      <a:r>
                        <a:rPr lang="en-US" sz="1600" dirty="0" smtClean="0"/>
                        <a:t>40</a:t>
                      </a:r>
                      <a:r>
                        <a:rPr lang="en-US" sz="1600" baseline="0" dirty="0" smtClean="0"/>
                        <a:t> </a:t>
                      </a:r>
                      <a:r>
                        <a:rPr lang="en-US" sz="1600" dirty="0" smtClean="0"/>
                        <a:t>x 40</a:t>
                      </a:r>
                      <a:endParaRPr lang="en-US" sz="16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smtClean="0"/>
                        <a:t>Φ160</a:t>
                      </a:r>
                    </a:p>
                    <a:p>
                      <a:endParaRPr lang="en-US" sz="1600" dirty="0"/>
                    </a:p>
                  </a:txBody>
                  <a:tcPr/>
                </a:tc>
                <a:tc>
                  <a:txBody>
                    <a:bodyPr/>
                    <a:lstStyle/>
                    <a:p>
                      <a:r>
                        <a:rPr lang="en-US" sz="1600" dirty="0" smtClean="0"/>
                        <a:t>4</a:t>
                      </a:r>
                      <a:r>
                        <a:rPr lang="en-US" sz="1600" baseline="0" dirty="0" smtClean="0"/>
                        <a:t>0 x 40 </a:t>
                      </a:r>
                      <a:endParaRPr lang="en-US" sz="1600" dirty="0"/>
                    </a:p>
                  </a:txBody>
                  <a:tcPr/>
                </a:tc>
              </a:tr>
              <a:tr h="858056">
                <a:tc>
                  <a:txBody>
                    <a:bodyPr/>
                    <a:lstStyle/>
                    <a:p>
                      <a:r>
                        <a:rPr lang="en-US" sz="1600" dirty="0" smtClean="0"/>
                        <a:t>Imaging Element Filling Factor</a:t>
                      </a:r>
                      <a:endParaRPr lang="en-US" sz="1600" dirty="0"/>
                    </a:p>
                  </a:txBody>
                  <a:tcPr/>
                </a:tc>
                <a:tc>
                  <a:txBody>
                    <a:bodyPr/>
                    <a:lstStyle/>
                    <a:p>
                      <a:r>
                        <a:rPr lang="en-US" sz="1600" dirty="0" smtClean="0"/>
                        <a:t>100%</a:t>
                      </a:r>
                      <a:endParaRPr lang="en-US" sz="1600" dirty="0"/>
                    </a:p>
                  </a:txBody>
                  <a:tcPr/>
                </a:tc>
                <a:tc>
                  <a:txBody>
                    <a:bodyPr/>
                    <a:lstStyle/>
                    <a:p>
                      <a:r>
                        <a:rPr lang="en-US" sz="1600" dirty="0" smtClean="0"/>
                        <a:t>NA</a:t>
                      </a:r>
                      <a:endParaRPr lang="en-US" sz="1600" dirty="0"/>
                    </a:p>
                  </a:txBody>
                  <a:tcPr/>
                </a:tc>
                <a:tc>
                  <a:txBody>
                    <a:bodyPr/>
                    <a:lstStyle/>
                    <a:p>
                      <a:r>
                        <a:rPr lang="en-US" sz="1600" dirty="0" smtClean="0"/>
                        <a:t>78%</a:t>
                      </a:r>
                      <a:endParaRPr lang="en-US" sz="1600" dirty="0"/>
                    </a:p>
                  </a:txBody>
                  <a:tcPr/>
                </a:tc>
                <a:tc>
                  <a:txBody>
                    <a:bodyPr/>
                    <a:lstStyle/>
                    <a:p>
                      <a:r>
                        <a:rPr lang="en-US" sz="1600" dirty="0" smtClean="0"/>
                        <a:t>NA</a:t>
                      </a:r>
                      <a:endParaRPr lang="en-US" sz="1600" dirty="0"/>
                    </a:p>
                  </a:txBody>
                  <a:tcPr/>
                </a:tc>
                <a:tc>
                  <a:txBody>
                    <a:bodyPr/>
                    <a:lstStyle/>
                    <a:p>
                      <a:r>
                        <a:rPr lang="en-US" sz="1600" dirty="0" smtClean="0"/>
                        <a:t>78%</a:t>
                      </a:r>
                      <a:endParaRPr lang="en-US" sz="1600" dirty="0"/>
                    </a:p>
                  </a:txBody>
                  <a:tcPr/>
                </a:tc>
              </a:tr>
              <a:tr h="794498">
                <a:tc>
                  <a:txBody>
                    <a:bodyPr/>
                    <a:lstStyle/>
                    <a:p>
                      <a:r>
                        <a:rPr lang="en-US" sz="1600" dirty="0" smtClean="0"/>
                        <a:t>References</a:t>
                      </a:r>
                      <a:endParaRPr lang="en-US" sz="1600" dirty="0"/>
                    </a:p>
                  </a:txBody>
                  <a:tcPr/>
                </a:tc>
                <a:tc>
                  <a:txBody>
                    <a:bodyPr/>
                    <a:lstStyle/>
                    <a:p>
                      <a:r>
                        <a:rPr lang="en-US" sz="1100" dirty="0" smtClean="0">
                          <a:hlinkClick r:id="rId2"/>
                        </a:rPr>
                        <a:t>http://</a:t>
                      </a:r>
                      <a:r>
                        <a:rPr lang="en-US" sz="1100" dirty="0" err="1" smtClean="0">
                          <a:hlinkClick r:id="rId2"/>
                        </a:rPr>
                        <a:t>adsabs.harvard.edu</a:t>
                      </a:r>
                      <a:r>
                        <a:rPr lang="en-US" sz="1100" dirty="0" smtClean="0">
                          <a:hlinkClick r:id="rId2"/>
                        </a:rPr>
                        <a:t>/abs/1985SoPh...97..223M</a:t>
                      </a:r>
                      <a:endParaRPr lang="en-US" sz="1100" dirty="0"/>
                    </a:p>
                  </a:txBody>
                  <a:tcPr/>
                </a:tc>
                <a:tc>
                  <a:txBody>
                    <a:bodyPr/>
                    <a:lstStyle/>
                    <a:p>
                      <a:r>
                        <a:rPr lang="en-US" sz="1100" dirty="0" smtClean="0">
                          <a:hlinkClick r:id="rId3"/>
                        </a:rPr>
                        <a:t>http://</a:t>
                      </a:r>
                      <a:r>
                        <a:rPr lang="en-US" sz="1100" dirty="0" err="1" smtClean="0">
                          <a:hlinkClick r:id="rId3"/>
                        </a:rPr>
                        <a:t>adsabs.harvard.edu</a:t>
                      </a:r>
                      <a:r>
                        <a:rPr lang="en-US" sz="1100" dirty="0" smtClean="0">
                          <a:hlinkClick r:id="rId3"/>
                        </a:rPr>
                        <a:t>/abs/2004ApJ...613L.177L</a:t>
                      </a:r>
                      <a:endParaRPr lang="en-US" sz="1100" dirty="0"/>
                    </a:p>
                  </a:txBody>
                  <a:tcPr/>
                </a:tc>
                <a:tc>
                  <a:txBody>
                    <a:bodyPr/>
                    <a:lstStyle/>
                    <a:p>
                      <a:r>
                        <a:rPr lang="en-US" sz="1100" dirty="0" smtClean="0">
                          <a:hlinkClick r:id="rId4"/>
                        </a:rPr>
                        <a:t>http://adsabs.harvard.edu/abs/2006SPIE.6269E..18L</a:t>
                      </a:r>
                      <a:endParaRPr lang="en-US" sz="1100" dirty="0"/>
                    </a:p>
                  </a:txBody>
                  <a:tcPr/>
                </a:tc>
                <a:tc>
                  <a:txBody>
                    <a:bodyPr/>
                    <a:lstStyle/>
                    <a:p>
                      <a:r>
                        <a:rPr lang="en-US" sz="1100" dirty="0" smtClean="0">
                          <a:hlinkClick r:id="rId5"/>
                        </a:rPr>
                        <a:t>http://</a:t>
                      </a:r>
                      <a:r>
                        <a:rPr lang="en-US" sz="1100" dirty="0" err="1" smtClean="0">
                          <a:hlinkClick r:id="rId5"/>
                        </a:rPr>
                        <a:t>adsabs.harvard.edu</a:t>
                      </a:r>
                      <a:r>
                        <a:rPr lang="en-US" sz="1100" dirty="0" smtClean="0">
                          <a:hlinkClick r:id="rId5"/>
                        </a:rPr>
                        <a:t>/abs/2012SPIE.8446E..1DL</a:t>
                      </a:r>
                      <a:endParaRPr lang="en-US" sz="1100" dirty="0"/>
                    </a:p>
                  </a:txBody>
                  <a:tcPr/>
                </a:tc>
                <a:tc>
                  <a:txBody>
                    <a:bodyPr/>
                    <a:lstStyle/>
                    <a:p>
                      <a:r>
                        <a:rPr lang="en-US" sz="1600" dirty="0" smtClean="0"/>
                        <a:t>SPIE 2004 in press</a:t>
                      </a:r>
                      <a:endParaRPr lang="en-US" sz="1600" dirty="0"/>
                    </a:p>
                  </a:txBody>
                  <a:tcPr/>
                </a:tc>
              </a:tr>
            </a:tbl>
          </a:graphicData>
        </a:graphic>
      </p:graphicFrame>
      <p:sp>
        <p:nvSpPr>
          <p:cNvPr id="3" name="Title 2"/>
          <p:cNvSpPr>
            <a:spLocks noGrp="1"/>
          </p:cNvSpPr>
          <p:nvPr>
            <p:ph type="title"/>
          </p:nvPr>
        </p:nvSpPr>
        <p:spPr/>
        <p:txBody>
          <a:bodyPr/>
          <a:lstStyle/>
          <a:p>
            <a:endParaRPr lang="en-US" dirty="0"/>
          </a:p>
        </p:txBody>
      </p:sp>
    </p:spTree>
    <p:extLst>
      <p:ext uri="{BB962C8B-B14F-4D97-AF65-F5344CB8AC3E}">
        <p14:creationId xmlns:p14="http://schemas.microsoft.com/office/powerpoint/2010/main" val="15622076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High Resolution (spatial, spectral, and temporal) </a:t>
            </a:r>
            <a:r>
              <a:rPr lang="en-US" smtClean="0"/>
              <a:t>Imaging Spectroscopy</a:t>
            </a:r>
            <a:r>
              <a:rPr lang="en-US"/>
              <a:t> </a:t>
            </a:r>
            <a:r>
              <a:rPr lang="en-US" smtClean="0"/>
              <a:t>&amp; Polarimetry </a:t>
            </a:r>
            <a:br>
              <a:rPr lang="en-US" smtClean="0"/>
            </a:br>
            <a:r>
              <a:rPr lang="en-US" smtClean="0"/>
              <a:t>He </a:t>
            </a:r>
            <a:r>
              <a:rPr lang="en-US" dirty="0"/>
              <a:t>I 1083 nm line</a:t>
            </a:r>
          </a:p>
        </p:txBody>
      </p:sp>
      <p:sp>
        <p:nvSpPr>
          <p:cNvPr id="3" name="Content Placeholder 2"/>
          <p:cNvSpPr>
            <a:spLocks noGrp="1"/>
          </p:cNvSpPr>
          <p:nvPr>
            <p:ph idx="1"/>
          </p:nvPr>
        </p:nvSpPr>
        <p:spPr/>
        <p:txBody>
          <a:bodyPr/>
          <a:lstStyle/>
          <a:p>
            <a:r>
              <a:rPr lang="en-US" dirty="0" smtClean="0"/>
              <a:t> </a:t>
            </a:r>
            <a:endParaRPr lang="en-US" dirty="0"/>
          </a:p>
        </p:txBody>
      </p:sp>
      <p:pic>
        <p:nvPicPr>
          <p:cNvPr id="4" name="spies2d_20140124_sunspot_wspec.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600200"/>
            <a:ext cx="9144000" cy="4572000"/>
          </a:xfrm>
          <a:prstGeom prst="rect">
            <a:avLst/>
          </a:prstGeom>
        </p:spPr>
      </p:pic>
    </p:spTree>
    <p:extLst>
      <p:ext uri="{BB962C8B-B14F-4D97-AF65-F5344CB8AC3E}">
        <p14:creationId xmlns:p14="http://schemas.microsoft.com/office/powerpoint/2010/main" val="23160564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Dual-Beam Polarimetry With Conventional Fibers</a:t>
            </a:r>
            <a:endParaRPr lang="en-US" dirty="0"/>
          </a:p>
        </p:txBody>
      </p:sp>
      <p:sp>
        <p:nvSpPr>
          <p:cNvPr id="3" name="Content Placeholder 2"/>
          <p:cNvSpPr>
            <a:spLocks noGrp="1"/>
          </p:cNvSpPr>
          <p:nvPr>
            <p:ph idx="1"/>
          </p:nvPr>
        </p:nvSpPr>
        <p:spPr/>
        <p:txBody>
          <a:bodyPr/>
          <a:lstStyle/>
          <a:p>
            <a:r>
              <a:rPr lang="en-US" dirty="0" smtClean="0"/>
              <a:t>Haleakala Stokes Polarimeter</a:t>
            </a:r>
          </a:p>
          <a:p>
            <a:r>
              <a:rPr lang="en-US" dirty="0" err="1" smtClean="0"/>
              <a:t>ESPADons</a:t>
            </a:r>
            <a:endParaRPr lang="en-US" dirty="0"/>
          </a:p>
        </p:txBody>
      </p:sp>
      <p:sp>
        <p:nvSpPr>
          <p:cNvPr id="4" name="Rectangle 3"/>
          <p:cNvSpPr/>
          <p:nvPr/>
        </p:nvSpPr>
        <p:spPr>
          <a:xfrm>
            <a:off x="775645" y="4880331"/>
            <a:ext cx="254000" cy="1310640"/>
          </a:xfrm>
          <a:prstGeom prst="rect">
            <a:avLst/>
          </a:prstGeom>
          <a:ln>
            <a:solidFill>
              <a:schemeClr val="tx2">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1219199" y="4891682"/>
            <a:ext cx="254000" cy="1310640"/>
          </a:xfrm>
          <a:prstGeom prst="rect">
            <a:avLst/>
          </a:prstGeom>
          <a:ln>
            <a:solidFill>
              <a:schemeClr val="tx2">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2113279" y="4903033"/>
            <a:ext cx="2924485" cy="425529"/>
          </a:xfrm>
          <a:prstGeom prst="rect">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7711439" y="4880331"/>
            <a:ext cx="1158240" cy="436880"/>
          </a:xfrm>
          <a:prstGeom prst="rect">
            <a:avLst/>
          </a:prstGeom>
          <a:solidFill>
            <a:srgbClr val="3366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Camera 1</a:t>
            </a:r>
            <a:endParaRPr lang="en-US" dirty="0"/>
          </a:p>
        </p:txBody>
      </p:sp>
      <p:sp>
        <p:nvSpPr>
          <p:cNvPr id="9" name="TextBox 8"/>
          <p:cNvSpPr txBox="1"/>
          <p:nvPr/>
        </p:nvSpPr>
        <p:spPr>
          <a:xfrm>
            <a:off x="2966813" y="4891682"/>
            <a:ext cx="829486" cy="369332"/>
          </a:xfrm>
          <a:prstGeom prst="rect">
            <a:avLst/>
          </a:prstGeom>
          <a:noFill/>
        </p:spPr>
        <p:txBody>
          <a:bodyPr wrap="none" rtlCol="0">
            <a:spAutoFit/>
          </a:bodyPr>
          <a:lstStyle/>
          <a:p>
            <a:r>
              <a:rPr lang="en-US" dirty="0" smtClean="0"/>
              <a:t>Fiber 1</a:t>
            </a:r>
            <a:endParaRPr lang="en-US" dirty="0"/>
          </a:p>
        </p:txBody>
      </p:sp>
      <p:sp>
        <p:nvSpPr>
          <p:cNvPr id="10" name="TextBox 9"/>
          <p:cNvSpPr txBox="1"/>
          <p:nvPr/>
        </p:nvSpPr>
        <p:spPr>
          <a:xfrm>
            <a:off x="5356166" y="3024107"/>
            <a:ext cx="3379586" cy="1200329"/>
          </a:xfrm>
          <a:prstGeom prst="rect">
            <a:avLst/>
          </a:prstGeom>
          <a:noFill/>
        </p:spPr>
        <p:txBody>
          <a:bodyPr wrap="square" rtlCol="0">
            <a:spAutoFit/>
          </a:bodyPr>
          <a:lstStyle/>
          <a:p>
            <a:r>
              <a:rPr lang="en-US" b="1" dirty="0" smtClean="0"/>
              <a:t>Polarization Analyzer </a:t>
            </a:r>
          </a:p>
          <a:p>
            <a:r>
              <a:rPr lang="en-US" dirty="0" smtClean="0"/>
              <a:t>(e.g., Wollaston) Filter out U and V states and separates E</a:t>
            </a:r>
            <a:r>
              <a:rPr lang="en-US" baseline="-25000" dirty="0" smtClean="0"/>
              <a:t>x</a:t>
            </a:r>
            <a:r>
              <a:rPr lang="en-US" dirty="0" smtClean="0"/>
              <a:t> and </a:t>
            </a:r>
            <a:r>
              <a:rPr lang="en-US" dirty="0" err="1" smtClean="0"/>
              <a:t>E</a:t>
            </a:r>
            <a:r>
              <a:rPr lang="en-US" baseline="-25000" dirty="0" err="1" smtClean="0"/>
              <a:t>y</a:t>
            </a:r>
            <a:r>
              <a:rPr lang="en-US" dirty="0" smtClean="0"/>
              <a:t> beams</a:t>
            </a:r>
          </a:p>
        </p:txBody>
      </p:sp>
      <p:sp>
        <p:nvSpPr>
          <p:cNvPr id="11" name="TextBox 10"/>
          <p:cNvSpPr txBox="1"/>
          <p:nvPr/>
        </p:nvSpPr>
        <p:spPr>
          <a:xfrm>
            <a:off x="457200" y="3004461"/>
            <a:ext cx="2824480" cy="1477328"/>
          </a:xfrm>
          <a:prstGeom prst="rect">
            <a:avLst/>
          </a:prstGeom>
          <a:noFill/>
        </p:spPr>
        <p:txBody>
          <a:bodyPr wrap="square" rtlCol="0">
            <a:spAutoFit/>
          </a:bodyPr>
          <a:lstStyle/>
          <a:p>
            <a:r>
              <a:rPr lang="en-US" b="1" dirty="0" smtClean="0"/>
              <a:t>Polarization Modulator </a:t>
            </a:r>
            <a:r>
              <a:rPr lang="en-US" dirty="0" smtClean="0"/>
              <a:t>(e.g., </a:t>
            </a:r>
            <a:r>
              <a:rPr lang="en-US" dirty="0" err="1" smtClean="0"/>
              <a:t>λ</a:t>
            </a:r>
            <a:r>
              <a:rPr lang="en-US" dirty="0" smtClean="0"/>
              <a:t>/3 retarder) encodes polarization measurements in the Ex and </a:t>
            </a:r>
            <a:r>
              <a:rPr lang="en-US" dirty="0" err="1" smtClean="0"/>
              <a:t>Ey</a:t>
            </a:r>
            <a:r>
              <a:rPr lang="en-US" dirty="0" smtClean="0"/>
              <a:t> components of light </a:t>
            </a:r>
            <a:endParaRPr lang="en-US" dirty="0"/>
          </a:p>
        </p:txBody>
      </p:sp>
      <p:cxnSp>
        <p:nvCxnSpPr>
          <p:cNvPr id="15" name="Straight Arrow Connector 14"/>
          <p:cNvCxnSpPr>
            <a:stCxn id="5" idx="3"/>
            <a:endCxn id="6" idx="1"/>
          </p:cNvCxnSpPr>
          <p:nvPr/>
        </p:nvCxnSpPr>
        <p:spPr>
          <a:xfrm flipV="1">
            <a:off x="1473199" y="5115798"/>
            <a:ext cx="640080" cy="431204"/>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20" name="Rectangle 19"/>
          <p:cNvSpPr/>
          <p:nvPr/>
        </p:nvSpPr>
        <p:spPr>
          <a:xfrm>
            <a:off x="7711439" y="5788816"/>
            <a:ext cx="1158240" cy="436880"/>
          </a:xfrm>
          <a:prstGeom prst="rect">
            <a:avLst/>
          </a:prstGeom>
          <a:solidFill>
            <a:srgbClr val="3366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Camera 2</a:t>
            </a:r>
            <a:endParaRPr lang="en-US" dirty="0"/>
          </a:p>
        </p:txBody>
      </p:sp>
      <p:cxnSp>
        <p:nvCxnSpPr>
          <p:cNvPr id="22" name="Straight Arrow Connector 21"/>
          <p:cNvCxnSpPr/>
          <p:nvPr/>
        </p:nvCxnSpPr>
        <p:spPr>
          <a:xfrm>
            <a:off x="1452879" y="5592643"/>
            <a:ext cx="660400" cy="44434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6" name="Rectangle 25"/>
          <p:cNvSpPr/>
          <p:nvPr/>
        </p:nvSpPr>
        <p:spPr>
          <a:xfrm>
            <a:off x="5201919" y="4857907"/>
            <a:ext cx="1452880" cy="1367789"/>
          </a:xfrm>
          <a:prstGeom prst="rect">
            <a:avLst/>
          </a:prstGeom>
          <a:solidFill>
            <a:srgbClr val="3366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Spectrograph</a:t>
            </a:r>
            <a:endParaRPr lang="en-US" dirty="0"/>
          </a:p>
          <a:p>
            <a:pPr algn="ctr"/>
            <a:endParaRPr lang="en-US" dirty="0"/>
          </a:p>
        </p:txBody>
      </p:sp>
      <p:cxnSp>
        <p:nvCxnSpPr>
          <p:cNvPr id="13" name="Straight Arrow Connector 12"/>
          <p:cNvCxnSpPr>
            <a:endCxn id="5" idx="3"/>
          </p:cNvCxnSpPr>
          <p:nvPr/>
        </p:nvCxnSpPr>
        <p:spPr>
          <a:xfrm>
            <a:off x="172719" y="5513228"/>
            <a:ext cx="1300480" cy="33774"/>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H="1">
            <a:off x="1473199" y="3624272"/>
            <a:ext cx="3882967" cy="140314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p:nvPr/>
        </p:nvCxnSpPr>
        <p:spPr>
          <a:xfrm>
            <a:off x="929639" y="4502665"/>
            <a:ext cx="0" cy="37766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3" name="Rectangle 22"/>
          <p:cNvSpPr/>
          <p:nvPr/>
        </p:nvSpPr>
        <p:spPr>
          <a:xfrm>
            <a:off x="2113279" y="5800168"/>
            <a:ext cx="2924485" cy="425529"/>
          </a:xfrm>
          <a:prstGeom prst="rect">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7" name="Straight Arrow Connector 26"/>
          <p:cNvCxnSpPr/>
          <p:nvPr/>
        </p:nvCxnSpPr>
        <p:spPr>
          <a:xfrm flipV="1">
            <a:off x="2113279" y="5103773"/>
            <a:ext cx="5720080" cy="12025"/>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flipV="1">
            <a:off x="2113279" y="6012933"/>
            <a:ext cx="5720080" cy="120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546577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Conventional Fiber-Optic IFUs</a:t>
            </a:r>
            <a:endParaRPr lang="en-US" dirty="0"/>
          </a:p>
        </p:txBody>
      </p:sp>
      <p:sp>
        <p:nvSpPr>
          <p:cNvPr id="3" name="Subtitle 2"/>
          <p:cNvSpPr>
            <a:spLocks noGrp="1"/>
          </p:cNvSpPr>
          <p:nvPr>
            <p:ph type="subTitle" idx="1"/>
          </p:nvPr>
        </p:nvSpPr>
        <p:spPr/>
        <p:txBody>
          <a:bodyPr/>
          <a:lstStyle/>
          <a:p>
            <a:pPr marL="342900" indent="-342900" algn="l">
              <a:buFont typeface="Arial"/>
              <a:buChar char="•"/>
            </a:pPr>
            <a:r>
              <a:rPr lang="en-US" dirty="0" smtClean="0"/>
              <a:t>OFIS: 128 fibers, 16 x 8 -&gt; 2 x 64</a:t>
            </a:r>
          </a:p>
          <a:p>
            <a:pPr marL="342900" indent="-342900" algn="l">
              <a:buFont typeface="Arial"/>
              <a:buChar char="•"/>
            </a:pPr>
            <a:r>
              <a:rPr lang="en-US" dirty="0" smtClean="0"/>
              <a:t>SPIES-2K: 2,048 fibers, 64 x 32 -&gt; 8 x 256</a:t>
            </a:r>
            <a:endParaRPr lang="en-US" dirty="0"/>
          </a:p>
        </p:txBody>
      </p:sp>
    </p:spTree>
    <p:extLst>
      <p:ext uri="{BB962C8B-B14F-4D97-AF65-F5344CB8AC3E}">
        <p14:creationId xmlns:p14="http://schemas.microsoft.com/office/powerpoint/2010/main" val="242231935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Date Placeholder 1"/>
          <p:cNvSpPr>
            <a:spLocks noGrp="1"/>
          </p:cNvSpPr>
          <p:nvPr>
            <p:ph type="dt" sz="half" idx="10"/>
          </p:nvPr>
        </p:nvSpPr>
        <p:spPr/>
        <p:txBody>
          <a:bodyPr/>
          <a:lstStyle/>
          <a:p>
            <a:r>
              <a:rPr lang="en-US"/>
              <a:t>Nov. 18 – 22, 2008</a:t>
            </a:r>
          </a:p>
        </p:txBody>
      </p:sp>
      <p:sp>
        <p:nvSpPr>
          <p:cNvPr id="15" name="Footer Placeholder 2"/>
          <p:cNvSpPr>
            <a:spLocks noGrp="1"/>
          </p:cNvSpPr>
          <p:nvPr>
            <p:ph type="ftr" sz="quarter" idx="11"/>
          </p:nvPr>
        </p:nvSpPr>
        <p:spPr/>
        <p:txBody>
          <a:bodyPr/>
          <a:lstStyle/>
          <a:p>
            <a:r>
              <a:rPr lang="en-US"/>
              <a:t>Solar-C Science Definition Meeting, ISAS, JAPAN</a:t>
            </a:r>
          </a:p>
        </p:txBody>
      </p:sp>
      <p:sp>
        <p:nvSpPr>
          <p:cNvPr id="134146" name="Rectangle 2"/>
          <p:cNvSpPr>
            <a:spLocks noGrp="1" noChangeArrowheads="1"/>
          </p:cNvSpPr>
          <p:nvPr>
            <p:ph type="title" idx="4294967295"/>
          </p:nvPr>
        </p:nvSpPr>
        <p:spPr>
          <a:xfrm>
            <a:off x="0" y="0"/>
            <a:ext cx="9144000" cy="838200"/>
          </a:xfrm>
        </p:spPr>
        <p:txBody>
          <a:bodyPr/>
          <a:lstStyle/>
          <a:p>
            <a:r>
              <a:rPr lang="en-US">
                <a:solidFill>
                  <a:schemeClr val="tx1"/>
                </a:solidFill>
              </a:rPr>
              <a:t>OFIS: A True Imaging Spectropolarimeter</a:t>
            </a:r>
          </a:p>
        </p:txBody>
      </p:sp>
      <p:pic>
        <p:nvPicPr>
          <p:cNvPr id="134147" name="Picture 3" descr="If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503988"/>
            <a:ext cx="9144000"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148" name="Picture 4" descr="ifu_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295400"/>
            <a:ext cx="4114800" cy="3729038"/>
          </a:xfrm>
          <a:prstGeom prst="rect">
            <a:avLst/>
          </a:prstGeom>
          <a:noFill/>
          <a:extLst>
            <a:ext uri="{909E8E84-426E-40dd-AFC4-6F175D3DCCD1}">
              <a14:hiddenFill xmlns:a14="http://schemas.microsoft.com/office/drawing/2010/main">
                <a:solidFill>
                  <a:srgbClr val="FFFFFF"/>
                </a:solidFill>
              </a14:hiddenFill>
            </a:ext>
          </a:extLst>
        </p:spPr>
      </p:pic>
      <p:sp>
        <p:nvSpPr>
          <p:cNvPr id="134149" name="Text Box 5"/>
          <p:cNvSpPr txBox="1">
            <a:spLocks noChangeArrowheads="1"/>
          </p:cNvSpPr>
          <p:nvPr/>
        </p:nvSpPr>
        <p:spPr bwMode="auto">
          <a:xfrm>
            <a:off x="4724400" y="5029200"/>
            <a:ext cx="4206875"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1400">
                <a:latin typeface="Times New Roman" charset="0"/>
              </a:rPr>
              <a:t>The coherent optical fiber-bundle rearrange the 2-dimensional image sampled by the 16 </a:t>
            </a:r>
            <a:r>
              <a:rPr lang="en-US" sz="1400" b="1">
                <a:latin typeface="Times New Roman" charset="0"/>
                <a:cs typeface="Times New Roman" charset="0"/>
              </a:rPr>
              <a:t>×</a:t>
            </a:r>
            <a:r>
              <a:rPr lang="en-US" sz="1400">
                <a:latin typeface="Times New Roman" charset="0"/>
              </a:rPr>
              <a:t> 8 input array to two linear array (2 </a:t>
            </a:r>
            <a:r>
              <a:rPr lang="en-US" sz="1400" b="1">
                <a:latin typeface="Times New Roman" charset="0"/>
                <a:cs typeface="Times New Roman" charset="0"/>
              </a:rPr>
              <a:t>×</a:t>
            </a:r>
            <a:r>
              <a:rPr lang="en-US" sz="1400">
                <a:latin typeface="Times New Roman" charset="0"/>
              </a:rPr>
              <a:t> 64 ). The two linear arrays act as the slits of the spectrograph, thus allowing for the simultaneous recording of the spectra from all the field points in the 2-D image plane. </a:t>
            </a:r>
          </a:p>
        </p:txBody>
      </p:sp>
      <p:grpSp>
        <p:nvGrpSpPr>
          <p:cNvPr id="134150" name="Group 6"/>
          <p:cNvGrpSpPr>
            <a:grpSpLocks/>
          </p:cNvGrpSpPr>
          <p:nvPr/>
        </p:nvGrpSpPr>
        <p:grpSpPr bwMode="auto">
          <a:xfrm>
            <a:off x="228600" y="3048000"/>
            <a:ext cx="4343400" cy="3257550"/>
            <a:chOff x="144" y="1920"/>
            <a:chExt cx="2736" cy="2052"/>
          </a:xfrm>
        </p:grpSpPr>
        <p:pic>
          <p:nvPicPr>
            <p:cNvPr id="134151" name="Picture 7" descr="ifu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 y="1920"/>
              <a:ext cx="2736" cy="2052"/>
            </a:xfrm>
            <a:prstGeom prst="rect">
              <a:avLst/>
            </a:prstGeom>
            <a:noFill/>
            <a:extLst>
              <a:ext uri="{909E8E84-426E-40dd-AFC4-6F175D3DCCD1}">
                <a14:hiddenFill xmlns:a14="http://schemas.microsoft.com/office/drawing/2010/main">
                  <a:solidFill>
                    <a:srgbClr val="FFFFFF"/>
                  </a:solidFill>
                </a14:hiddenFill>
              </a:ext>
            </a:extLst>
          </p:spPr>
        </p:pic>
        <p:sp>
          <p:nvSpPr>
            <p:cNvPr id="134152" name="Text Box 8"/>
            <p:cNvSpPr txBox="1">
              <a:spLocks noChangeArrowheads="1"/>
            </p:cNvSpPr>
            <p:nvPr/>
          </p:nvSpPr>
          <p:spPr bwMode="auto">
            <a:xfrm>
              <a:off x="2256" y="2784"/>
              <a:ext cx="621"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200">
                  <a:solidFill>
                    <a:srgbClr val="FFFF00"/>
                  </a:solidFill>
                  <a:latin typeface="Times New Roman" charset="0"/>
                </a:rPr>
                <a:t>Fiber Bundle</a:t>
              </a:r>
            </a:p>
          </p:txBody>
        </p:sp>
        <p:sp>
          <p:nvSpPr>
            <p:cNvPr id="134153" name="Text Box 9"/>
            <p:cNvSpPr txBox="1">
              <a:spLocks noChangeArrowheads="1"/>
            </p:cNvSpPr>
            <p:nvPr/>
          </p:nvSpPr>
          <p:spPr bwMode="auto">
            <a:xfrm>
              <a:off x="2160" y="2352"/>
              <a:ext cx="534"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200">
                  <a:solidFill>
                    <a:srgbClr val="FFFF00"/>
                  </a:solidFill>
                  <a:latin typeface="Times New Roman" charset="0"/>
                </a:rPr>
                <a:t>Collimator</a:t>
              </a:r>
            </a:p>
          </p:txBody>
        </p:sp>
        <p:sp>
          <p:nvSpPr>
            <p:cNvPr id="134154" name="Text Box 10"/>
            <p:cNvSpPr txBox="1">
              <a:spLocks noChangeArrowheads="1"/>
            </p:cNvSpPr>
            <p:nvPr/>
          </p:nvSpPr>
          <p:spPr bwMode="auto">
            <a:xfrm>
              <a:off x="1776" y="2112"/>
              <a:ext cx="724"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200">
                  <a:solidFill>
                    <a:srgbClr val="FFFF00"/>
                  </a:solidFill>
                  <a:latin typeface="Times New Roman" charset="0"/>
                </a:rPr>
                <a:t>Echelle Grating</a:t>
              </a:r>
            </a:p>
          </p:txBody>
        </p:sp>
        <p:sp>
          <p:nvSpPr>
            <p:cNvPr id="134155" name="Text Box 11"/>
            <p:cNvSpPr txBox="1">
              <a:spLocks noChangeArrowheads="1"/>
            </p:cNvSpPr>
            <p:nvPr/>
          </p:nvSpPr>
          <p:spPr bwMode="auto">
            <a:xfrm>
              <a:off x="1248" y="2256"/>
              <a:ext cx="627"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200">
                  <a:solidFill>
                    <a:srgbClr val="FFFF00"/>
                  </a:solidFill>
                  <a:latin typeface="Times New Roman" charset="0"/>
                </a:rPr>
                <a:t>Camera Lens</a:t>
              </a:r>
            </a:p>
          </p:txBody>
        </p:sp>
        <p:sp>
          <p:nvSpPr>
            <p:cNvPr id="134156" name="Text Box 12"/>
            <p:cNvSpPr txBox="1">
              <a:spLocks noChangeArrowheads="1"/>
            </p:cNvSpPr>
            <p:nvPr/>
          </p:nvSpPr>
          <p:spPr bwMode="auto">
            <a:xfrm>
              <a:off x="432" y="2784"/>
              <a:ext cx="959"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200">
                  <a:solidFill>
                    <a:srgbClr val="FFFF00"/>
                  </a:solidFill>
                  <a:latin typeface="Times New Roman" charset="0"/>
                </a:rPr>
                <a:t>NICMOS3 IR camera</a:t>
              </a:r>
            </a:p>
          </p:txBody>
        </p:sp>
      </p:grpSp>
      <p:sp>
        <p:nvSpPr>
          <p:cNvPr id="134157" name="Text Box 13"/>
          <p:cNvSpPr txBox="1">
            <a:spLocks noChangeArrowheads="1"/>
          </p:cNvSpPr>
          <p:nvPr/>
        </p:nvSpPr>
        <p:spPr bwMode="auto">
          <a:xfrm>
            <a:off x="0" y="762000"/>
            <a:ext cx="4572000"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457200" indent="-457200">
              <a:defRPr>
                <a:solidFill>
                  <a:schemeClr val="tx1"/>
                </a:solidFill>
                <a:latin typeface="Arial" charset="0"/>
                <a:ea typeface="ＭＳ Ｐゴシック" charset="0"/>
              </a:defRPr>
            </a:lvl1pPr>
            <a:lvl2pPr marL="914400" indent="-457200">
              <a:defRPr>
                <a:solidFill>
                  <a:schemeClr val="tx1"/>
                </a:solidFill>
                <a:latin typeface="Arial" charset="0"/>
                <a:ea typeface="ＭＳ Ｐゴシック" charset="0"/>
              </a:defRPr>
            </a:lvl2pPr>
            <a:lvl3pPr marL="1371600" indent="-457200">
              <a:defRPr>
                <a:solidFill>
                  <a:schemeClr val="tx1"/>
                </a:solidFill>
                <a:latin typeface="Arial" charset="0"/>
                <a:ea typeface="ＭＳ Ｐゴシック" charset="0"/>
              </a:defRPr>
            </a:lvl3pPr>
            <a:lvl4pPr marL="1828800" indent="-457200">
              <a:defRPr>
                <a:solidFill>
                  <a:schemeClr val="tx1"/>
                </a:solidFill>
                <a:latin typeface="Arial" charset="0"/>
                <a:ea typeface="ＭＳ Ｐゴシック" charset="0"/>
              </a:defRPr>
            </a:lvl4pPr>
            <a:lvl5pPr marL="2286000" indent="-457200">
              <a:defRPr>
                <a:solidFill>
                  <a:schemeClr val="tx1"/>
                </a:solidFill>
                <a:latin typeface="Arial" charset="0"/>
                <a:ea typeface="ＭＳ Ｐゴシック" charset="0"/>
              </a:defRPr>
            </a:lvl5pPr>
            <a:lvl6pPr marL="2743200" indent="-457200" fontAlgn="base">
              <a:spcBef>
                <a:spcPct val="0"/>
              </a:spcBef>
              <a:spcAft>
                <a:spcPct val="0"/>
              </a:spcAft>
              <a:defRPr>
                <a:solidFill>
                  <a:schemeClr val="tx1"/>
                </a:solidFill>
                <a:latin typeface="Arial" charset="0"/>
                <a:ea typeface="ＭＳ Ｐゴシック" charset="0"/>
              </a:defRPr>
            </a:lvl6pPr>
            <a:lvl7pPr marL="3200400" indent="-457200" fontAlgn="base">
              <a:spcBef>
                <a:spcPct val="0"/>
              </a:spcBef>
              <a:spcAft>
                <a:spcPct val="0"/>
              </a:spcAft>
              <a:defRPr>
                <a:solidFill>
                  <a:schemeClr val="tx1"/>
                </a:solidFill>
                <a:latin typeface="Arial" charset="0"/>
                <a:ea typeface="ＭＳ Ｐゴシック" charset="0"/>
              </a:defRPr>
            </a:lvl7pPr>
            <a:lvl8pPr marL="3657600" indent="-457200" fontAlgn="base">
              <a:spcBef>
                <a:spcPct val="0"/>
              </a:spcBef>
              <a:spcAft>
                <a:spcPct val="0"/>
              </a:spcAft>
              <a:defRPr>
                <a:solidFill>
                  <a:schemeClr val="tx1"/>
                </a:solidFill>
                <a:latin typeface="Arial" charset="0"/>
                <a:ea typeface="ＭＳ Ｐゴシック" charset="0"/>
              </a:defRPr>
            </a:lvl8pPr>
            <a:lvl9pPr marL="4114800" indent="-457200" fontAlgn="base">
              <a:spcBef>
                <a:spcPct val="0"/>
              </a:spcBef>
              <a:spcAft>
                <a:spcPct val="0"/>
              </a:spcAft>
              <a:defRPr>
                <a:solidFill>
                  <a:schemeClr val="tx1"/>
                </a:solidFill>
                <a:latin typeface="Arial" charset="0"/>
                <a:ea typeface="ＭＳ Ｐゴシック" charset="0"/>
              </a:defRPr>
            </a:lvl9pPr>
          </a:lstStyle>
          <a:p>
            <a:pPr>
              <a:buFontTx/>
              <a:buChar char="•"/>
            </a:pPr>
            <a:r>
              <a:rPr lang="en-US" sz="1800">
                <a:latin typeface="Lucida Sans" charset="0"/>
              </a:rPr>
              <a:t>NICMOS3 IR Camera</a:t>
            </a:r>
          </a:p>
          <a:p>
            <a:pPr>
              <a:buFontTx/>
              <a:buChar char="•"/>
            </a:pPr>
            <a:r>
              <a:rPr lang="en-US" sz="1800">
                <a:latin typeface="Lucida Sans" charset="0"/>
              </a:rPr>
              <a:t>16 </a:t>
            </a:r>
            <a:r>
              <a:rPr lang="en-US" sz="1800">
                <a:latin typeface="Lucida Sans" charset="0"/>
                <a:sym typeface="Symbol" charset="0"/>
              </a:rPr>
              <a:t></a:t>
            </a:r>
            <a:r>
              <a:rPr lang="en-US" sz="1800">
                <a:latin typeface="Lucida Sans" charset="0"/>
              </a:rPr>
              <a:t> 8 =&gt; 2 </a:t>
            </a:r>
            <a:r>
              <a:rPr lang="en-US" sz="1800">
                <a:latin typeface="Lucida Sans" charset="0"/>
                <a:sym typeface="Symbol" charset="0"/>
              </a:rPr>
              <a:t></a:t>
            </a:r>
            <a:r>
              <a:rPr lang="en-US" sz="1800">
                <a:latin typeface="Lucida Sans" charset="0"/>
              </a:rPr>
              <a:t> 64 optical fiber-bundle</a:t>
            </a:r>
          </a:p>
          <a:p>
            <a:pPr>
              <a:buFontTx/>
              <a:buChar char="•"/>
            </a:pPr>
            <a:r>
              <a:rPr lang="en-US" sz="1800">
                <a:latin typeface="Lucida Sans" charset="0"/>
              </a:rPr>
              <a:t>160 </a:t>
            </a:r>
            <a:r>
              <a:rPr lang="en-US" sz="1800">
                <a:latin typeface="Lucida Sans" charset="0"/>
                <a:sym typeface="Symbol" charset="0"/>
              </a:rPr>
              <a:t></a:t>
            </a:r>
            <a:r>
              <a:rPr lang="en-US" sz="1800">
                <a:latin typeface="Lucida Sans" charset="0"/>
              </a:rPr>
              <a:t> 308 mm, 79 lines/mm echelle grating with 63.5 blaze angle</a:t>
            </a:r>
          </a:p>
          <a:p>
            <a:pPr>
              <a:buFontTx/>
              <a:buChar char="•"/>
            </a:pPr>
            <a:r>
              <a:rPr lang="en-US" sz="1800">
                <a:latin typeface="Lucida Sans" charset="0"/>
              </a:rPr>
              <a:t>f = 800 mm, </a:t>
            </a:r>
            <a:r>
              <a:rPr lang="en-US" sz="1800">
                <a:latin typeface="Lucida Sans" charset="0"/>
                <a:sym typeface="Symbol" charset="0"/>
              </a:rPr>
              <a:t></a:t>
            </a:r>
            <a:r>
              <a:rPr lang="en-US" sz="1800">
                <a:latin typeface="Lucida Sans" charset="0"/>
              </a:rPr>
              <a:t> = 150 mm (F/5.3) collimator and camera lens</a:t>
            </a:r>
          </a:p>
        </p:txBody>
      </p:sp>
    </p:spTree>
    <p:extLst>
      <p:ext uri="{BB962C8B-B14F-4D97-AF65-F5344CB8AC3E}">
        <p14:creationId xmlns:p14="http://schemas.microsoft.com/office/powerpoint/2010/main" val="311090524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Date Placeholder 1"/>
          <p:cNvSpPr>
            <a:spLocks noGrp="1"/>
          </p:cNvSpPr>
          <p:nvPr>
            <p:ph type="dt" sz="half" idx="10"/>
          </p:nvPr>
        </p:nvSpPr>
        <p:spPr/>
        <p:txBody>
          <a:bodyPr/>
          <a:lstStyle/>
          <a:p>
            <a:r>
              <a:rPr lang="en-US"/>
              <a:t>Nov. 18 – 22, 2008</a:t>
            </a:r>
          </a:p>
        </p:txBody>
      </p:sp>
      <p:sp>
        <p:nvSpPr>
          <p:cNvPr id="16" name="Footer Placeholder 2"/>
          <p:cNvSpPr>
            <a:spLocks noGrp="1"/>
          </p:cNvSpPr>
          <p:nvPr>
            <p:ph type="ftr" sz="quarter" idx="11"/>
          </p:nvPr>
        </p:nvSpPr>
        <p:spPr/>
        <p:txBody>
          <a:bodyPr/>
          <a:lstStyle/>
          <a:p>
            <a:r>
              <a:rPr lang="en-US"/>
              <a:t>Solar-C Science Definition Meeting, ISAS, JAPAN</a:t>
            </a:r>
          </a:p>
        </p:txBody>
      </p:sp>
      <p:sp>
        <p:nvSpPr>
          <p:cNvPr id="133122" name="Rectangle 2"/>
          <p:cNvSpPr>
            <a:spLocks noGrp="1" noChangeArrowheads="1"/>
          </p:cNvSpPr>
          <p:nvPr>
            <p:ph type="title" idx="4294967295"/>
          </p:nvPr>
        </p:nvSpPr>
        <p:spPr>
          <a:xfrm>
            <a:off x="0" y="0"/>
            <a:ext cx="9144000" cy="838200"/>
          </a:xfrm>
        </p:spPr>
        <p:txBody>
          <a:bodyPr/>
          <a:lstStyle/>
          <a:p>
            <a:r>
              <a:rPr lang="en-US" sz="2400" dirty="0">
                <a:solidFill>
                  <a:srgbClr val="3333FF"/>
                </a:solidFill>
              </a:rPr>
              <a:t>SOLARC </a:t>
            </a:r>
            <a:r>
              <a:rPr lang="en-US" sz="2400" dirty="0">
                <a:solidFill>
                  <a:schemeClr val="tx1"/>
                </a:solidFill>
              </a:rPr>
              <a:t>– </a:t>
            </a:r>
            <a:r>
              <a:rPr lang="en-US" sz="2400" dirty="0">
                <a:solidFill>
                  <a:srgbClr val="3333FF"/>
                </a:solidFill>
              </a:rPr>
              <a:t>S</a:t>
            </a:r>
            <a:r>
              <a:rPr lang="en-US" sz="2400" dirty="0">
                <a:solidFill>
                  <a:schemeClr val="tx1"/>
                </a:solidFill>
              </a:rPr>
              <a:t>olar </a:t>
            </a:r>
            <a:r>
              <a:rPr lang="en-US" sz="2400" dirty="0">
                <a:solidFill>
                  <a:srgbClr val="3333FF"/>
                </a:solidFill>
              </a:rPr>
              <a:t>O</a:t>
            </a:r>
            <a:r>
              <a:rPr lang="en-US" sz="2400" dirty="0">
                <a:solidFill>
                  <a:schemeClr val="tx1"/>
                </a:solidFill>
              </a:rPr>
              <a:t>bservatory for the </a:t>
            </a:r>
            <a:r>
              <a:rPr lang="en-US" sz="2400" dirty="0">
                <a:solidFill>
                  <a:srgbClr val="3333FF"/>
                </a:solidFill>
              </a:rPr>
              <a:t>L</a:t>
            </a:r>
            <a:r>
              <a:rPr lang="en-US" sz="2400" dirty="0">
                <a:solidFill>
                  <a:schemeClr val="tx1"/>
                </a:solidFill>
              </a:rPr>
              <a:t>imb and </a:t>
            </a:r>
            <a:r>
              <a:rPr lang="en-US" sz="2400" dirty="0">
                <a:solidFill>
                  <a:srgbClr val="3333FF"/>
                </a:solidFill>
              </a:rPr>
              <a:t>A</a:t>
            </a:r>
            <a:r>
              <a:rPr lang="en-US" sz="2400" dirty="0">
                <a:solidFill>
                  <a:schemeClr val="tx1"/>
                </a:solidFill>
              </a:rPr>
              <a:t>ctive </a:t>
            </a:r>
            <a:r>
              <a:rPr lang="en-US" sz="2400" dirty="0">
                <a:solidFill>
                  <a:srgbClr val="3333FF"/>
                </a:solidFill>
              </a:rPr>
              <a:t>R</a:t>
            </a:r>
            <a:r>
              <a:rPr lang="en-US" sz="2400" dirty="0">
                <a:solidFill>
                  <a:schemeClr val="tx1"/>
                </a:solidFill>
              </a:rPr>
              <a:t>egion </a:t>
            </a:r>
            <a:r>
              <a:rPr lang="en-US" sz="2400" dirty="0" smtClean="0">
                <a:solidFill>
                  <a:srgbClr val="3333FF"/>
                </a:solidFill>
              </a:rPr>
              <a:t>C</a:t>
            </a:r>
            <a:r>
              <a:rPr lang="en-US" sz="2400" dirty="0" smtClean="0">
                <a:solidFill>
                  <a:schemeClr val="tx1"/>
                </a:solidFill>
              </a:rPr>
              <a:t>oronae</a:t>
            </a:r>
            <a:br>
              <a:rPr lang="en-US" sz="2400" dirty="0" smtClean="0">
                <a:solidFill>
                  <a:schemeClr val="tx1"/>
                </a:solidFill>
              </a:rPr>
            </a:br>
            <a:r>
              <a:rPr lang="en-US" sz="2400" dirty="0" smtClean="0">
                <a:solidFill>
                  <a:schemeClr val="tx1"/>
                </a:solidFill>
              </a:rPr>
              <a:t>J</a:t>
            </a:r>
            <a:r>
              <a:rPr lang="en-US" sz="2400" dirty="0">
                <a:solidFill>
                  <a:schemeClr val="tx1"/>
                </a:solidFill>
              </a:rPr>
              <a:t>. R. Kuhn</a:t>
            </a:r>
          </a:p>
        </p:txBody>
      </p:sp>
      <p:pic>
        <p:nvPicPr>
          <p:cNvPr id="133123" name="Picture 3" descr="If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503988"/>
            <a:ext cx="9144000"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990600"/>
            <a:ext cx="3952875" cy="5410200"/>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pic>
        <p:nvPicPr>
          <p:cNvPr id="1331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2895600"/>
            <a:ext cx="4727575" cy="3487738"/>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sp>
        <p:nvSpPr>
          <p:cNvPr id="133126" name="Text Box 6"/>
          <p:cNvSpPr txBox="1">
            <a:spLocks noChangeArrowheads="1"/>
          </p:cNvSpPr>
          <p:nvPr/>
        </p:nvSpPr>
        <p:spPr bwMode="auto">
          <a:xfrm>
            <a:off x="6172200" y="2362200"/>
            <a:ext cx="21955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1400">
                <a:latin typeface="Times New Roman" charset="0"/>
              </a:rPr>
              <a:t>LCVR Polarimeter</a:t>
            </a:r>
          </a:p>
        </p:txBody>
      </p:sp>
      <p:sp>
        <p:nvSpPr>
          <p:cNvPr id="133127" name="Text Box 7"/>
          <p:cNvSpPr txBox="1">
            <a:spLocks noChangeArrowheads="1"/>
          </p:cNvSpPr>
          <p:nvPr/>
        </p:nvSpPr>
        <p:spPr bwMode="auto">
          <a:xfrm>
            <a:off x="6172200" y="2819400"/>
            <a:ext cx="2743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1400">
                <a:latin typeface="Times New Roman" charset="0"/>
              </a:rPr>
              <a:t>Input array of fiber optics bundle</a:t>
            </a:r>
          </a:p>
        </p:txBody>
      </p:sp>
      <p:sp>
        <p:nvSpPr>
          <p:cNvPr id="133128" name="Text Box 8"/>
          <p:cNvSpPr txBox="1">
            <a:spLocks noChangeArrowheads="1"/>
          </p:cNvSpPr>
          <p:nvPr/>
        </p:nvSpPr>
        <p:spPr bwMode="auto">
          <a:xfrm>
            <a:off x="6019800" y="2057400"/>
            <a:ext cx="21955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1400">
                <a:latin typeface="Times New Roman" charset="0"/>
              </a:rPr>
              <a:t>Re-imaging lens </a:t>
            </a:r>
          </a:p>
        </p:txBody>
      </p:sp>
      <p:sp>
        <p:nvSpPr>
          <p:cNvPr id="133129" name="Text Box 9"/>
          <p:cNvSpPr txBox="1">
            <a:spLocks noChangeArrowheads="1"/>
          </p:cNvSpPr>
          <p:nvPr/>
        </p:nvSpPr>
        <p:spPr bwMode="auto">
          <a:xfrm>
            <a:off x="5867400" y="1371600"/>
            <a:ext cx="3048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1400">
                <a:latin typeface="Times New Roman" charset="0"/>
              </a:rPr>
              <a:t>Prime focus inverse occulter/field stop </a:t>
            </a:r>
          </a:p>
        </p:txBody>
      </p:sp>
      <p:sp>
        <p:nvSpPr>
          <p:cNvPr id="133130" name="Text Box 10"/>
          <p:cNvSpPr txBox="1">
            <a:spLocks noChangeArrowheads="1"/>
          </p:cNvSpPr>
          <p:nvPr/>
        </p:nvSpPr>
        <p:spPr bwMode="auto">
          <a:xfrm>
            <a:off x="5638800" y="1066800"/>
            <a:ext cx="1447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1400">
                <a:latin typeface="Times New Roman" charset="0"/>
              </a:rPr>
              <a:t>Secondary mirror</a:t>
            </a:r>
          </a:p>
        </p:txBody>
      </p:sp>
      <p:sp>
        <p:nvSpPr>
          <p:cNvPr id="133131" name="Text Box 11"/>
          <p:cNvSpPr txBox="1">
            <a:spLocks noChangeArrowheads="1"/>
          </p:cNvSpPr>
          <p:nvPr/>
        </p:nvSpPr>
        <p:spPr bwMode="auto">
          <a:xfrm>
            <a:off x="6324600" y="5638800"/>
            <a:ext cx="1371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1400">
                <a:latin typeface="Times New Roman" charset="0"/>
              </a:rPr>
              <a:t>Primary mirror</a:t>
            </a:r>
          </a:p>
        </p:txBody>
      </p:sp>
      <p:sp>
        <p:nvSpPr>
          <p:cNvPr id="133132" name="Text Box 12"/>
          <p:cNvSpPr txBox="1">
            <a:spLocks noChangeArrowheads="1"/>
          </p:cNvSpPr>
          <p:nvPr/>
        </p:nvSpPr>
        <p:spPr bwMode="auto">
          <a:xfrm>
            <a:off x="152400" y="2895600"/>
            <a:ext cx="43084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i="1">
                <a:latin typeface="Times New Roman" charset="0"/>
              </a:rPr>
              <a:t>SOLARC and its dome on the summit of Haleakala, Maui.</a:t>
            </a:r>
          </a:p>
        </p:txBody>
      </p:sp>
      <p:sp>
        <p:nvSpPr>
          <p:cNvPr id="133133" name="Text Box 13"/>
          <p:cNvSpPr txBox="1">
            <a:spLocks noChangeArrowheads="1"/>
          </p:cNvSpPr>
          <p:nvPr/>
        </p:nvSpPr>
        <p:spPr bwMode="auto">
          <a:xfrm>
            <a:off x="5410200" y="6096000"/>
            <a:ext cx="3505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r>
              <a:rPr lang="en-US" sz="1400">
                <a:latin typeface="Times New Roman" charset="0"/>
              </a:rPr>
              <a:t>Optical Configuration of SOLARC and OFIS</a:t>
            </a:r>
          </a:p>
        </p:txBody>
      </p:sp>
      <p:sp>
        <p:nvSpPr>
          <p:cNvPr id="133134" name="Text Box 14"/>
          <p:cNvSpPr txBox="1">
            <a:spLocks noChangeArrowheads="1"/>
          </p:cNvSpPr>
          <p:nvPr/>
        </p:nvSpPr>
        <p:spPr bwMode="auto">
          <a:xfrm>
            <a:off x="152400" y="914400"/>
            <a:ext cx="4816475"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457200" indent="-457200">
              <a:defRPr>
                <a:solidFill>
                  <a:schemeClr val="tx1"/>
                </a:solidFill>
                <a:latin typeface="Arial" charset="0"/>
                <a:ea typeface="ＭＳ Ｐゴシック" charset="0"/>
              </a:defRPr>
            </a:lvl1pPr>
            <a:lvl2pPr marL="914400" indent="-457200">
              <a:defRPr>
                <a:solidFill>
                  <a:schemeClr val="tx1"/>
                </a:solidFill>
                <a:latin typeface="Arial" charset="0"/>
                <a:ea typeface="ＭＳ Ｐゴシック" charset="0"/>
              </a:defRPr>
            </a:lvl2pPr>
            <a:lvl3pPr marL="1371600" indent="-457200">
              <a:defRPr>
                <a:solidFill>
                  <a:schemeClr val="tx1"/>
                </a:solidFill>
                <a:latin typeface="Arial" charset="0"/>
                <a:ea typeface="ＭＳ Ｐゴシック" charset="0"/>
              </a:defRPr>
            </a:lvl3pPr>
            <a:lvl4pPr marL="1828800" indent="-457200">
              <a:defRPr>
                <a:solidFill>
                  <a:schemeClr val="tx1"/>
                </a:solidFill>
                <a:latin typeface="Arial" charset="0"/>
                <a:ea typeface="ＭＳ Ｐゴシック" charset="0"/>
              </a:defRPr>
            </a:lvl4pPr>
            <a:lvl5pPr marL="2286000" indent="-457200">
              <a:defRPr>
                <a:solidFill>
                  <a:schemeClr val="tx1"/>
                </a:solidFill>
                <a:latin typeface="Arial" charset="0"/>
                <a:ea typeface="ＭＳ Ｐゴシック" charset="0"/>
              </a:defRPr>
            </a:lvl5pPr>
            <a:lvl6pPr marL="2743200" indent="-457200" fontAlgn="base">
              <a:spcBef>
                <a:spcPct val="0"/>
              </a:spcBef>
              <a:spcAft>
                <a:spcPct val="0"/>
              </a:spcAft>
              <a:defRPr>
                <a:solidFill>
                  <a:schemeClr val="tx1"/>
                </a:solidFill>
                <a:latin typeface="Arial" charset="0"/>
                <a:ea typeface="ＭＳ Ｐゴシック" charset="0"/>
              </a:defRPr>
            </a:lvl6pPr>
            <a:lvl7pPr marL="3200400" indent="-457200" fontAlgn="base">
              <a:spcBef>
                <a:spcPct val="0"/>
              </a:spcBef>
              <a:spcAft>
                <a:spcPct val="0"/>
              </a:spcAft>
              <a:defRPr>
                <a:solidFill>
                  <a:schemeClr val="tx1"/>
                </a:solidFill>
                <a:latin typeface="Arial" charset="0"/>
                <a:ea typeface="ＭＳ Ｐゴシック" charset="0"/>
              </a:defRPr>
            </a:lvl7pPr>
            <a:lvl8pPr marL="3657600" indent="-457200" fontAlgn="base">
              <a:spcBef>
                <a:spcPct val="0"/>
              </a:spcBef>
              <a:spcAft>
                <a:spcPct val="0"/>
              </a:spcAft>
              <a:defRPr>
                <a:solidFill>
                  <a:schemeClr val="tx1"/>
                </a:solidFill>
                <a:latin typeface="Arial" charset="0"/>
                <a:ea typeface="ＭＳ Ｐゴシック" charset="0"/>
              </a:defRPr>
            </a:lvl8pPr>
            <a:lvl9pPr marL="4114800" indent="-457200" fontAlgn="base">
              <a:spcBef>
                <a:spcPct val="0"/>
              </a:spcBef>
              <a:spcAft>
                <a:spcPct val="0"/>
              </a:spcAft>
              <a:defRPr>
                <a:solidFill>
                  <a:schemeClr val="tx1"/>
                </a:solidFill>
                <a:latin typeface="Arial" charset="0"/>
                <a:ea typeface="ＭＳ Ｐゴシック" charset="0"/>
              </a:defRPr>
            </a:lvl9pPr>
          </a:lstStyle>
          <a:p>
            <a:pPr>
              <a:buFontTx/>
              <a:buChar char="•"/>
            </a:pPr>
            <a:r>
              <a:rPr lang="en-US" sz="2000" dirty="0" smtClean="0">
                <a:latin typeface="Times New Roman" charset="0"/>
              </a:rPr>
              <a:t>50 </a:t>
            </a:r>
            <a:r>
              <a:rPr lang="en-US" sz="2000" dirty="0">
                <a:latin typeface="Times New Roman" charset="0"/>
              </a:rPr>
              <a:t>cm aperture off-axis </a:t>
            </a:r>
            <a:r>
              <a:rPr lang="en-US" sz="2000" dirty="0" err="1">
                <a:latin typeface="Times New Roman" charset="0"/>
              </a:rPr>
              <a:t>gregorian</a:t>
            </a:r>
            <a:r>
              <a:rPr lang="en-US" sz="2000" dirty="0">
                <a:latin typeface="Times New Roman" charset="0"/>
              </a:rPr>
              <a:t> telescope</a:t>
            </a:r>
          </a:p>
          <a:p>
            <a:pPr>
              <a:buFontTx/>
              <a:buChar char="•"/>
            </a:pPr>
            <a:r>
              <a:rPr lang="en-US" sz="2000" dirty="0">
                <a:latin typeface="Times New Roman" charset="0"/>
              </a:rPr>
              <a:t>No secondary mirror and spider structure in the optical path for </a:t>
            </a:r>
            <a:r>
              <a:rPr lang="en-US" sz="2000" dirty="0" err="1">
                <a:latin typeface="Times New Roman" charset="0"/>
              </a:rPr>
              <a:t>coronagraphic</a:t>
            </a:r>
            <a:r>
              <a:rPr lang="en-US" sz="2000" dirty="0">
                <a:latin typeface="Times New Roman" charset="0"/>
              </a:rPr>
              <a:t> performance</a:t>
            </a:r>
          </a:p>
        </p:txBody>
      </p:sp>
    </p:spTree>
    <p:extLst>
      <p:ext uri="{BB962C8B-B14F-4D97-AF65-F5344CB8AC3E}">
        <p14:creationId xmlns:p14="http://schemas.microsoft.com/office/powerpoint/2010/main" val="174740783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Placeholder 1"/>
          <p:cNvSpPr>
            <a:spLocks noGrp="1"/>
          </p:cNvSpPr>
          <p:nvPr>
            <p:ph type="dt" sz="half" idx="10"/>
          </p:nvPr>
        </p:nvSpPr>
        <p:spPr/>
        <p:txBody>
          <a:bodyPr/>
          <a:lstStyle/>
          <a:p>
            <a:endParaRPr lang="en-US" dirty="0"/>
          </a:p>
        </p:txBody>
      </p:sp>
      <p:sp>
        <p:nvSpPr>
          <p:cNvPr id="9" name="Footer Placeholder 2"/>
          <p:cNvSpPr>
            <a:spLocks noGrp="1"/>
          </p:cNvSpPr>
          <p:nvPr>
            <p:ph type="ftr" sz="quarter" idx="11"/>
          </p:nvPr>
        </p:nvSpPr>
        <p:spPr/>
        <p:txBody>
          <a:bodyPr/>
          <a:lstStyle/>
          <a:p>
            <a:endParaRPr lang="en-US" dirty="0"/>
          </a:p>
        </p:txBody>
      </p:sp>
      <p:sp>
        <p:nvSpPr>
          <p:cNvPr id="135170" name="Rectangle 2"/>
          <p:cNvSpPr>
            <a:spLocks noGrp="1" noChangeArrowheads="1"/>
          </p:cNvSpPr>
          <p:nvPr>
            <p:ph type="title" idx="4294967295"/>
          </p:nvPr>
        </p:nvSpPr>
        <p:spPr>
          <a:xfrm>
            <a:off x="314960" y="233680"/>
            <a:ext cx="8564880" cy="1127760"/>
          </a:xfrm>
        </p:spPr>
        <p:txBody>
          <a:bodyPr/>
          <a:lstStyle/>
          <a:p>
            <a:r>
              <a:rPr lang="en-US" b="0" dirty="0">
                <a:solidFill>
                  <a:schemeClr val="tx1"/>
                </a:solidFill>
              </a:rPr>
              <a:t>Sample </a:t>
            </a:r>
            <a:r>
              <a:rPr lang="en-US" b="0" dirty="0" smtClean="0">
                <a:solidFill>
                  <a:schemeClr val="tx1"/>
                </a:solidFill>
              </a:rPr>
              <a:t>Coronal Emission Line </a:t>
            </a:r>
            <a:r>
              <a:rPr lang="en-US" b="0" dirty="0">
                <a:solidFill>
                  <a:schemeClr val="tx1"/>
                </a:solidFill>
              </a:rPr>
              <a:t>Spectra from OFIS</a:t>
            </a:r>
          </a:p>
        </p:txBody>
      </p:sp>
      <p:pic>
        <p:nvPicPr>
          <p:cNvPr id="135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752600"/>
            <a:ext cx="4267200" cy="426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pic>
        <p:nvPicPr>
          <p:cNvPr id="1351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752600"/>
            <a:ext cx="4303713" cy="4303713"/>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sp>
        <p:nvSpPr>
          <p:cNvPr id="135174" name="Text Box 6"/>
          <p:cNvSpPr txBox="1">
            <a:spLocks noChangeArrowheads="1"/>
          </p:cNvSpPr>
          <p:nvPr/>
        </p:nvSpPr>
        <p:spPr bwMode="auto">
          <a:xfrm>
            <a:off x="762000" y="6172200"/>
            <a:ext cx="35052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1pPr>
            <a:lvl2pPr marL="914400" indent="-698500">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2pPr>
            <a:lvl3pPr>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3pPr>
            <a:lvl4pPr>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4pPr>
            <a:lvl5pPr>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5pPr>
            <a:lvl6pPr fontAlgn="base">
              <a:spcBef>
                <a:spcPct val="0"/>
              </a:spcBef>
              <a:spcAft>
                <a:spcPct val="0"/>
              </a:spcAft>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6pPr>
            <a:lvl7pPr fontAlgn="base">
              <a:spcBef>
                <a:spcPct val="0"/>
              </a:spcBef>
              <a:spcAft>
                <a:spcPct val="0"/>
              </a:spcAft>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7pPr>
            <a:lvl8pPr fontAlgn="base">
              <a:spcBef>
                <a:spcPct val="0"/>
              </a:spcBef>
              <a:spcAft>
                <a:spcPct val="0"/>
              </a:spcAft>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8pPr>
            <a:lvl9pPr fontAlgn="base">
              <a:spcBef>
                <a:spcPct val="0"/>
              </a:spcBef>
              <a:spcAft>
                <a:spcPct val="0"/>
              </a:spcAft>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9pPr>
          </a:lstStyle>
          <a:p>
            <a:pPr lvl="1" algn="ctr" hangingPunct="0">
              <a:buClr>
                <a:srgbClr val="000000"/>
              </a:buClr>
              <a:buSzPct val="37000"/>
              <a:buFont typeface="StarSymbol" charset="0"/>
              <a:buNone/>
            </a:pPr>
            <a:r>
              <a:rPr lang="en-GB" sz="1800">
                <a:solidFill>
                  <a:srgbClr val="000000"/>
                </a:solidFill>
                <a:latin typeface="Times New Roman" charset="0"/>
              </a:rPr>
              <a:t>One 64-fiber column illuminated</a:t>
            </a:r>
          </a:p>
          <a:p>
            <a:pPr lvl="1" algn="ctr" hangingPunct="0">
              <a:buClr>
                <a:srgbClr val="000000"/>
              </a:buClr>
              <a:buSzPct val="37000"/>
              <a:buFont typeface="StarSymbol" charset="0"/>
              <a:buNone/>
            </a:pPr>
            <a:r>
              <a:rPr lang="en-GB" sz="1800">
                <a:solidFill>
                  <a:srgbClr val="000000"/>
                </a:solidFill>
                <a:latin typeface="Times New Roman" charset="0"/>
              </a:rPr>
              <a:t>16 × 4 pixels area coverage</a:t>
            </a:r>
          </a:p>
        </p:txBody>
      </p:sp>
      <p:sp>
        <p:nvSpPr>
          <p:cNvPr id="135175" name="Text Box 7"/>
          <p:cNvSpPr txBox="1">
            <a:spLocks noChangeArrowheads="1"/>
          </p:cNvSpPr>
          <p:nvPr/>
        </p:nvSpPr>
        <p:spPr bwMode="auto">
          <a:xfrm>
            <a:off x="5105400" y="6172200"/>
            <a:ext cx="35814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1pPr>
            <a:lvl2pPr marL="914400" indent="-698500">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2pPr>
            <a:lvl3pPr>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3pPr>
            <a:lvl4pPr>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4pPr>
            <a:lvl5pPr>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5pPr>
            <a:lvl6pPr fontAlgn="base">
              <a:spcBef>
                <a:spcPct val="0"/>
              </a:spcBef>
              <a:spcAft>
                <a:spcPct val="0"/>
              </a:spcAft>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6pPr>
            <a:lvl7pPr fontAlgn="base">
              <a:spcBef>
                <a:spcPct val="0"/>
              </a:spcBef>
              <a:spcAft>
                <a:spcPct val="0"/>
              </a:spcAft>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7pPr>
            <a:lvl8pPr fontAlgn="base">
              <a:spcBef>
                <a:spcPct val="0"/>
              </a:spcBef>
              <a:spcAft>
                <a:spcPct val="0"/>
              </a:spcAft>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8pPr>
            <a:lvl9pPr fontAlgn="base">
              <a:spcBef>
                <a:spcPct val="0"/>
              </a:spcBef>
              <a:spcAft>
                <a:spcPct val="0"/>
              </a:spcAft>
              <a:tabLst>
                <a:tab pos="914400" algn="l"/>
                <a:tab pos="1362075" algn="l"/>
                <a:tab pos="1811338" algn="l"/>
                <a:tab pos="2260600" algn="l"/>
                <a:tab pos="2709863" algn="l"/>
                <a:tab pos="3159125" algn="l"/>
                <a:tab pos="3608388" algn="l"/>
                <a:tab pos="4057650" algn="l"/>
                <a:tab pos="4506913" algn="l"/>
                <a:tab pos="4956175" algn="l"/>
                <a:tab pos="5405438" algn="l"/>
                <a:tab pos="5854700" algn="l"/>
                <a:tab pos="6303963" algn="l"/>
                <a:tab pos="6753225" algn="l"/>
                <a:tab pos="7202488" algn="l"/>
                <a:tab pos="7651750" algn="l"/>
                <a:tab pos="8101013" algn="l"/>
                <a:tab pos="8550275" algn="l"/>
                <a:tab pos="8999538" algn="l"/>
                <a:tab pos="9448800" algn="l"/>
                <a:tab pos="9898063" algn="l"/>
              </a:tabLst>
              <a:defRPr>
                <a:solidFill>
                  <a:schemeClr val="tx1"/>
                </a:solidFill>
                <a:latin typeface="Arial" charset="0"/>
                <a:ea typeface="ＭＳ Ｐゴシック" charset="0"/>
              </a:defRPr>
            </a:lvl9pPr>
          </a:lstStyle>
          <a:p>
            <a:pPr lvl="1" algn="ctr" hangingPunct="0">
              <a:buClr>
                <a:srgbClr val="000000"/>
              </a:buClr>
              <a:buSzPct val="37000"/>
              <a:buFont typeface="StarSymbol" charset="0"/>
              <a:buNone/>
            </a:pPr>
            <a:r>
              <a:rPr lang="en-GB" sz="1800">
                <a:solidFill>
                  <a:srgbClr val="000000"/>
                </a:solidFill>
                <a:latin typeface="Times New Roman" charset="0"/>
              </a:rPr>
              <a:t>Two 64-fiber columns illuminated</a:t>
            </a:r>
          </a:p>
          <a:p>
            <a:pPr lvl="1" algn="ctr" hangingPunct="0">
              <a:buClr>
                <a:srgbClr val="000000"/>
              </a:buClr>
              <a:buSzPct val="37000"/>
              <a:buFont typeface="StarSymbol" charset="0"/>
              <a:buNone/>
            </a:pPr>
            <a:r>
              <a:rPr lang="en-GB" sz="1800">
                <a:solidFill>
                  <a:srgbClr val="000000"/>
                </a:solidFill>
                <a:latin typeface="Times New Roman" charset="0"/>
              </a:rPr>
              <a:t>16 × 8 pixels area coverage</a:t>
            </a:r>
          </a:p>
        </p:txBody>
      </p:sp>
      <p:sp>
        <p:nvSpPr>
          <p:cNvPr id="2" name="TextBox 1"/>
          <p:cNvSpPr txBox="1"/>
          <p:nvPr/>
        </p:nvSpPr>
        <p:spPr>
          <a:xfrm>
            <a:off x="3718560" y="1247894"/>
            <a:ext cx="2024337" cy="369332"/>
          </a:xfrm>
          <a:prstGeom prst="rect">
            <a:avLst/>
          </a:prstGeom>
          <a:noFill/>
        </p:spPr>
        <p:txBody>
          <a:bodyPr wrap="none" rtlCol="0">
            <a:spAutoFit/>
          </a:bodyPr>
          <a:lstStyle/>
          <a:p>
            <a:r>
              <a:rPr lang="en-US" dirty="0" smtClean="0"/>
              <a:t>Fe XIII 1074 nm line</a:t>
            </a:r>
            <a:endParaRPr lang="en-US" dirty="0"/>
          </a:p>
        </p:txBody>
      </p:sp>
      <p:cxnSp>
        <p:nvCxnSpPr>
          <p:cNvPr id="4" name="Straight Arrow Connector 3"/>
          <p:cNvCxnSpPr/>
          <p:nvPr/>
        </p:nvCxnSpPr>
        <p:spPr>
          <a:xfrm flipH="1">
            <a:off x="2915921" y="1432560"/>
            <a:ext cx="345439" cy="6705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3261360" y="1432560"/>
            <a:ext cx="4064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4072476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US"/>
              <a:t>Nov. 18 – 22, 2008</a:t>
            </a:r>
          </a:p>
        </p:txBody>
      </p:sp>
      <p:sp>
        <p:nvSpPr>
          <p:cNvPr id="6" name="Footer Placeholder 4"/>
          <p:cNvSpPr>
            <a:spLocks noGrp="1"/>
          </p:cNvSpPr>
          <p:nvPr>
            <p:ph type="ftr" sz="quarter" idx="11"/>
          </p:nvPr>
        </p:nvSpPr>
        <p:spPr/>
        <p:txBody>
          <a:bodyPr/>
          <a:lstStyle/>
          <a:p>
            <a:r>
              <a:rPr lang="en-US"/>
              <a:t>Solar-C Science Definition Meeting, ISAS, JAPAN</a:t>
            </a:r>
          </a:p>
        </p:txBody>
      </p:sp>
      <p:sp>
        <p:nvSpPr>
          <p:cNvPr id="45059" name="Rectangle 3"/>
          <p:cNvSpPr>
            <a:spLocks noGrp="1" noChangeArrowheads="1"/>
          </p:cNvSpPr>
          <p:nvPr>
            <p:ph type="body" idx="1"/>
          </p:nvPr>
        </p:nvSpPr>
        <p:spPr>
          <a:xfrm>
            <a:off x="228600" y="1143000"/>
            <a:ext cx="8686800" cy="4800600"/>
          </a:xfrm>
          <a:solidFill>
            <a:schemeClr val="bg1"/>
          </a:solidFill>
          <a:ln/>
        </p:spPr>
        <p:txBody>
          <a:bodyPr/>
          <a:lstStyle/>
          <a:p>
            <a:pPr>
              <a:lnSpc>
                <a:spcPct val="90000"/>
              </a:lnSpc>
            </a:pPr>
            <a:r>
              <a:rPr lang="en-US" sz="2400" dirty="0"/>
              <a:t>Best spectral line for coronal </a:t>
            </a:r>
            <a:r>
              <a:rPr lang="en-US" sz="2400" b="1" i="1" dirty="0"/>
              <a:t>B</a:t>
            </a:r>
            <a:r>
              <a:rPr lang="en-US" sz="2400" dirty="0"/>
              <a:t> measurement</a:t>
            </a:r>
          </a:p>
          <a:p>
            <a:pPr lvl="1">
              <a:lnSpc>
                <a:spcPct val="90000"/>
              </a:lnSpc>
            </a:pPr>
            <a:r>
              <a:rPr lang="en-US" sz="2400" dirty="0"/>
              <a:t>Fe XIII 1075 nm</a:t>
            </a:r>
          </a:p>
          <a:p>
            <a:pPr lvl="1">
              <a:lnSpc>
                <a:spcPct val="90000"/>
              </a:lnSpc>
            </a:pPr>
            <a:endParaRPr lang="en-US" sz="2400" dirty="0"/>
          </a:p>
          <a:p>
            <a:pPr>
              <a:lnSpc>
                <a:spcPct val="90000"/>
              </a:lnSpc>
            </a:pPr>
            <a:r>
              <a:rPr lang="en-US" dirty="0"/>
              <a:t>Amplitude of CP </a:t>
            </a:r>
          </a:p>
          <a:p>
            <a:pPr lvl="1">
              <a:lnSpc>
                <a:spcPct val="90000"/>
              </a:lnSpc>
            </a:pPr>
            <a:r>
              <a:rPr lang="en-US" dirty="0"/>
              <a:t>Solar Maximum:  ~ 10</a:t>
            </a:r>
            <a:r>
              <a:rPr lang="en-US" baseline="30000" dirty="0"/>
              <a:t>-3</a:t>
            </a:r>
            <a:endParaRPr lang="en-US" dirty="0"/>
          </a:p>
          <a:p>
            <a:pPr lvl="1">
              <a:lnSpc>
                <a:spcPct val="90000"/>
              </a:lnSpc>
            </a:pPr>
            <a:r>
              <a:rPr lang="en-US" dirty="0"/>
              <a:t>Solar </a:t>
            </a:r>
            <a:r>
              <a:rPr lang="en-US" dirty="0" err="1"/>
              <a:t>Mimumum</a:t>
            </a:r>
            <a:r>
              <a:rPr lang="en-US" dirty="0"/>
              <a:t>: ~ 10</a:t>
            </a:r>
            <a:r>
              <a:rPr lang="en-US" baseline="30000" dirty="0"/>
              <a:t>-4 </a:t>
            </a:r>
          </a:p>
          <a:p>
            <a:pPr>
              <a:lnSpc>
                <a:spcPct val="90000"/>
              </a:lnSpc>
            </a:pPr>
            <a:r>
              <a:rPr lang="en-US" dirty="0"/>
              <a:t>With a 50-cm coronagraph on the ground</a:t>
            </a:r>
          </a:p>
          <a:p>
            <a:pPr lvl="1">
              <a:lnSpc>
                <a:spcPct val="90000"/>
              </a:lnSpc>
            </a:pPr>
            <a:r>
              <a:rPr lang="en-US" dirty="0"/>
              <a:t>20</a:t>
            </a:r>
            <a:r>
              <a:rPr lang="ja-JP" altLang="en-US" dirty="0">
                <a:latin typeface="Arial"/>
              </a:rPr>
              <a:t>”</a:t>
            </a:r>
            <a:r>
              <a:rPr lang="en-US" dirty="0"/>
              <a:t> pixel</a:t>
            </a:r>
          </a:p>
          <a:p>
            <a:pPr lvl="1">
              <a:lnSpc>
                <a:spcPct val="90000"/>
              </a:lnSpc>
              <a:buFont typeface="Arial" charset="0"/>
              <a:buChar char="~"/>
            </a:pPr>
            <a:r>
              <a:rPr lang="en-US" dirty="0"/>
              <a:t>30 × 10</a:t>
            </a:r>
            <a:r>
              <a:rPr lang="en-US" baseline="30000" dirty="0"/>
              <a:t>-6 </a:t>
            </a:r>
            <a:r>
              <a:rPr lang="en-US" i="1" dirty="0" err="1"/>
              <a:t>I</a:t>
            </a:r>
            <a:r>
              <a:rPr lang="en-US" baseline="-25000" dirty="0" err="1"/>
              <a:t>c</a:t>
            </a:r>
            <a:r>
              <a:rPr lang="en-US" dirty="0"/>
              <a:t> scattered light</a:t>
            </a:r>
          </a:p>
          <a:p>
            <a:pPr lvl="1">
              <a:lnSpc>
                <a:spcPct val="90000"/>
              </a:lnSpc>
              <a:buFont typeface="Arial" charset="0"/>
              <a:buChar char="~"/>
            </a:pPr>
            <a:r>
              <a:rPr lang="en-US" b="1" dirty="0">
                <a:solidFill>
                  <a:srgbClr val="0000FF"/>
                </a:solidFill>
              </a:rPr>
              <a:t>1 </a:t>
            </a:r>
            <a:r>
              <a:rPr lang="en-US" b="1" dirty="0" err="1">
                <a:solidFill>
                  <a:srgbClr val="0000FF"/>
                </a:solidFill>
              </a:rPr>
              <a:t>hr</a:t>
            </a:r>
            <a:r>
              <a:rPr lang="en-US" b="1" dirty="0">
                <a:solidFill>
                  <a:srgbClr val="0000FF"/>
                </a:solidFill>
              </a:rPr>
              <a:t> integration time</a:t>
            </a:r>
          </a:p>
          <a:p>
            <a:pPr lvl="1">
              <a:lnSpc>
                <a:spcPct val="90000"/>
              </a:lnSpc>
              <a:buFont typeface="Symbol" charset="0"/>
              <a:buChar char="®"/>
            </a:pPr>
            <a:r>
              <a:rPr lang="en-US" b="1" dirty="0">
                <a:solidFill>
                  <a:srgbClr val="3333FF"/>
                </a:solidFill>
              </a:rPr>
              <a:t>3 G (3 </a:t>
            </a:r>
            <a:r>
              <a:rPr lang="en-US" b="1" dirty="0">
                <a:solidFill>
                  <a:srgbClr val="3333FF"/>
                </a:solidFill>
                <a:sym typeface="Symbol" charset="0"/>
              </a:rPr>
              <a:t>) </a:t>
            </a:r>
            <a:r>
              <a:rPr lang="en-US" b="1" dirty="0">
                <a:solidFill>
                  <a:srgbClr val="3333FF"/>
                </a:solidFill>
              </a:rPr>
              <a:t>sensitivity</a:t>
            </a:r>
            <a:r>
              <a:rPr lang="en-US" dirty="0">
                <a:solidFill>
                  <a:srgbClr val="3333FF"/>
                </a:solidFill>
              </a:rPr>
              <a:t> </a:t>
            </a:r>
            <a:r>
              <a:rPr lang="en-US" b="1" dirty="0">
                <a:solidFill>
                  <a:srgbClr val="3333FF"/>
                </a:solidFill>
              </a:rPr>
              <a:t>@ 1.1 </a:t>
            </a:r>
            <a:r>
              <a:rPr lang="en-US" b="1" i="1" dirty="0" err="1">
                <a:solidFill>
                  <a:srgbClr val="3333FF"/>
                </a:solidFill>
              </a:rPr>
              <a:t>R</a:t>
            </a:r>
            <a:r>
              <a:rPr lang="en-US" b="1" i="1" baseline="-25000" dirty="0" err="1">
                <a:solidFill>
                  <a:srgbClr val="3333FF"/>
                </a:solidFill>
              </a:rPr>
              <a:t>sun</a:t>
            </a:r>
            <a:endParaRPr lang="en-US" b="1" i="1" dirty="0">
              <a:solidFill>
                <a:srgbClr val="3333FF"/>
              </a:solidFill>
            </a:endParaRPr>
          </a:p>
        </p:txBody>
      </p:sp>
      <p:sp>
        <p:nvSpPr>
          <p:cNvPr id="45058" name="Rectangle 2"/>
          <p:cNvSpPr>
            <a:spLocks noGrp="1" noChangeArrowheads="1"/>
          </p:cNvSpPr>
          <p:nvPr>
            <p:ph type="title"/>
          </p:nvPr>
        </p:nvSpPr>
        <p:spPr>
          <a:xfrm>
            <a:off x="228600" y="0"/>
            <a:ext cx="8686800" cy="838200"/>
          </a:xfrm>
        </p:spPr>
        <p:txBody>
          <a:bodyPr/>
          <a:lstStyle/>
          <a:p>
            <a:r>
              <a:rPr lang="en-US"/>
              <a:t>Circular Polarziation</a:t>
            </a:r>
          </a:p>
        </p:txBody>
      </p:sp>
      <p:pic>
        <p:nvPicPr>
          <p:cNvPr id="45063" name="Picture 7" descr="coronalB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2362200"/>
            <a:ext cx="4114800" cy="3824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645894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Placeholder 1"/>
          <p:cNvSpPr>
            <a:spLocks noGrp="1"/>
          </p:cNvSpPr>
          <p:nvPr>
            <p:ph type="dt" sz="half" idx="10"/>
          </p:nvPr>
        </p:nvSpPr>
        <p:spPr/>
        <p:txBody>
          <a:bodyPr/>
          <a:lstStyle/>
          <a:p>
            <a:r>
              <a:rPr lang="en-US"/>
              <a:t>Nov. 18 – 22, 2008</a:t>
            </a:r>
          </a:p>
        </p:txBody>
      </p:sp>
      <p:sp>
        <p:nvSpPr>
          <p:cNvPr id="9" name="Footer Placeholder 2"/>
          <p:cNvSpPr>
            <a:spLocks noGrp="1"/>
          </p:cNvSpPr>
          <p:nvPr>
            <p:ph type="ftr" sz="quarter" idx="11"/>
          </p:nvPr>
        </p:nvSpPr>
        <p:spPr/>
        <p:txBody>
          <a:bodyPr/>
          <a:lstStyle/>
          <a:p>
            <a:r>
              <a:rPr lang="en-US"/>
              <a:t>Solar-C Science Definition Meeting, ISAS, JAPAN</a:t>
            </a:r>
          </a:p>
        </p:txBody>
      </p:sp>
      <p:sp>
        <p:nvSpPr>
          <p:cNvPr id="96258" name="Rectangle 2"/>
          <p:cNvSpPr>
            <a:spLocks noGrp="1" noChangeArrowheads="1"/>
          </p:cNvSpPr>
          <p:nvPr>
            <p:ph type="title" idx="4294967295"/>
          </p:nvPr>
        </p:nvSpPr>
        <p:spPr>
          <a:xfrm>
            <a:off x="533400" y="0"/>
            <a:ext cx="8153400" cy="1143000"/>
          </a:xfrm>
        </p:spPr>
        <p:txBody>
          <a:bodyPr/>
          <a:lstStyle/>
          <a:p>
            <a:r>
              <a:rPr lang="en-US">
                <a:solidFill>
                  <a:schemeClr val="tx1"/>
                </a:solidFill>
              </a:rPr>
              <a:t>Coronal Magnetogram, April 6, 2004</a:t>
            </a:r>
          </a:p>
        </p:txBody>
      </p:sp>
      <p:pic>
        <p:nvPicPr>
          <p:cNvPr id="96259" name="Picture 3" descr="coronalB_lp_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95400"/>
            <a:ext cx="3903663" cy="5162550"/>
          </a:xfrm>
          <a:prstGeom prst="rect">
            <a:avLst/>
          </a:prstGeom>
          <a:noFill/>
          <a:extLst>
            <a:ext uri="{909E8E84-426E-40dd-AFC4-6F175D3DCCD1}">
              <a14:hiddenFill xmlns:a14="http://schemas.microsoft.com/office/drawing/2010/main">
                <a:solidFill>
                  <a:srgbClr val="FFFFFF"/>
                </a:solidFill>
              </a14:hiddenFill>
            </a:ext>
          </a:extLst>
        </p:spPr>
      </p:pic>
      <p:sp>
        <p:nvSpPr>
          <p:cNvPr id="96260" name="Text Box 4"/>
          <p:cNvSpPr txBox="1">
            <a:spLocks noChangeArrowheads="1"/>
          </p:cNvSpPr>
          <p:nvPr/>
        </p:nvSpPr>
        <p:spPr bwMode="auto">
          <a:xfrm>
            <a:off x="4267200" y="5105400"/>
            <a:ext cx="46482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r>
              <a:rPr lang="en-US"/>
              <a:t>Contour plot of the line-of-sight magnetogram over-plotted on the SOHO/EIT FeXVI 284 A image. The contours are 5G, 3G, and 1G. </a:t>
            </a:r>
          </a:p>
        </p:txBody>
      </p:sp>
      <p:sp>
        <p:nvSpPr>
          <p:cNvPr id="96261" name="Text Box 5"/>
          <p:cNvSpPr txBox="1">
            <a:spLocks noChangeArrowheads="1"/>
          </p:cNvSpPr>
          <p:nvPr/>
        </p:nvSpPr>
        <p:spPr bwMode="auto">
          <a:xfrm>
            <a:off x="990600" y="1123950"/>
            <a:ext cx="2711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800">
                <a:latin typeface="Times New Roman" charset="0"/>
              </a:rPr>
              <a:t>Transverse field orientation</a:t>
            </a:r>
          </a:p>
        </p:txBody>
      </p:sp>
      <p:sp>
        <p:nvSpPr>
          <p:cNvPr id="96262" name="Text Box 6"/>
          <p:cNvSpPr txBox="1">
            <a:spLocks noChangeArrowheads="1"/>
          </p:cNvSpPr>
          <p:nvPr/>
        </p:nvSpPr>
        <p:spPr bwMode="auto">
          <a:xfrm>
            <a:off x="5486400" y="1123950"/>
            <a:ext cx="272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800">
                <a:latin typeface="Times New Roman" charset="0"/>
              </a:rPr>
              <a:t>Longitudinal Field Strength</a:t>
            </a:r>
          </a:p>
        </p:txBody>
      </p:sp>
      <p:pic>
        <p:nvPicPr>
          <p:cNvPr id="96263" name="Picture 7" descr="bcontour5"/>
          <p:cNvPicPr>
            <a:picLocks noChangeAspect="1" noChangeArrowheads="1"/>
          </p:cNvPicPr>
          <p:nvPr/>
        </p:nvPicPr>
        <p:blipFill>
          <a:blip r:embed="rId4">
            <a:extLst>
              <a:ext uri="{28A0092B-C50C-407E-A947-70E740481C1C}">
                <a14:useLocalDpi xmlns:a14="http://schemas.microsoft.com/office/drawing/2010/main" val="0"/>
              </a:ext>
            </a:extLst>
          </a:blip>
          <a:srcRect r="44048" b="26666"/>
          <a:stretch>
            <a:fillRect/>
          </a:stretch>
        </p:blipFill>
        <p:spPr bwMode="auto">
          <a:xfrm>
            <a:off x="4876800" y="1524000"/>
            <a:ext cx="3581400" cy="335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2278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endParaRPr lang="en-US" dirty="0"/>
          </a:p>
        </p:txBody>
      </p:sp>
      <p:sp>
        <p:nvSpPr>
          <p:cNvPr id="6" name="Footer Placeholder 4"/>
          <p:cNvSpPr>
            <a:spLocks noGrp="1"/>
          </p:cNvSpPr>
          <p:nvPr>
            <p:ph type="ftr" sz="quarter" idx="11"/>
          </p:nvPr>
        </p:nvSpPr>
        <p:spPr/>
        <p:txBody>
          <a:bodyPr/>
          <a:lstStyle/>
          <a:p>
            <a:endParaRPr lang="en-US" dirty="0"/>
          </a:p>
        </p:txBody>
      </p:sp>
      <p:pic>
        <p:nvPicPr>
          <p:cNvPr id="132098" name="Picture 2" descr="vmap"/>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49679"/>
            <a:ext cx="9144000" cy="54717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1" name="Rectangle 5"/>
          <p:cNvSpPr>
            <a:spLocks noGrp="1" noChangeArrowheads="1"/>
          </p:cNvSpPr>
          <p:nvPr>
            <p:ph type="title"/>
          </p:nvPr>
        </p:nvSpPr>
        <p:spPr>
          <a:xfrm>
            <a:off x="152400" y="304800"/>
            <a:ext cx="8839200" cy="838200"/>
          </a:xfrm>
        </p:spPr>
        <p:txBody>
          <a:bodyPr/>
          <a:lstStyle/>
          <a:p>
            <a:r>
              <a:rPr lang="en-US"/>
              <a:t>Circular Polarziation, Low Activity Period</a:t>
            </a:r>
          </a:p>
        </p:txBody>
      </p:sp>
    </p:spTree>
    <p:extLst>
      <p:ext uri="{BB962C8B-B14F-4D97-AF65-F5344CB8AC3E}">
        <p14:creationId xmlns:p14="http://schemas.microsoft.com/office/powerpoint/2010/main" val="92685277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SPIES-2K</a:t>
            </a:r>
            <a:br>
              <a:rPr lang="en-US" dirty="0" smtClean="0"/>
            </a:br>
            <a:r>
              <a:rPr lang="en-US" sz="2000" dirty="0" err="1" smtClean="0"/>
              <a:t>Fiberguide</a:t>
            </a:r>
            <a:r>
              <a:rPr lang="en-US" sz="2000" dirty="0" smtClean="0"/>
              <a:t> Industries</a:t>
            </a:r>
            <a:endParaRPr lang="en-US" sz="2000" dirty="0"/>
          </a:p>
        </p:txBody>
      </p:sp>
      <p:sp>
        <p:nvSpPr>
          <p:cNvPr id="3" name="Content Placeholder 2"/>
          <p:cNvSpPr>
            <a:spLocks noGrp="1"/>
          </p:cNvSpPr>
          <p:nvPr>
            <p:ph idx="1"/>
          </p:nvPr>
        </p:nvSpPr>
        <p:spPr/>
        <p:txBody>
          <a:bodyPr/>
          <a:lstStyle/>
          <a:p>
            <a:r>
              <a:rPr lang="en-US" dirty="0" smtClean="0"/>
              <a:t> 64 x 32 – 8 x 256</a:t>
            </a:r>
            <a:endParaRPr lang="en-US" dirty="0"/>
          </a:p>
        </p:txBody>
      </p:sp>
      <p:pic>
        <p:nvPicPr>
          <p:cNvPr id="4" name="Picture 3"/>
          <p:cNvPicPr>
            <a:picLocks noChangeAspect="1"/>
          </p:cNvPicPr>
          <p:nvPr/>
        </p:nvPicPr>
        <p:blipFill>
          <a:blip r:embed="rId2"/>
          <a:stretch>
            <a:fillRect/>
          </a:stretch>
        </p:blipFill>
        <p:spPr>
          <a:xfrm>
            <a:off x="0" y="2222500"/>
            <a:ext cx="9144000" cy="4422913"/>
          </a:xfrm>
          <a:prstGeom prst="rect">
            <a:avLst/>
          </a:prstGeom>
        </p:spPr>
      </p:pic>
    </p:spTree>
    <p:extLst>
      <p:ext uri="{BB962C8B-B14F-4D97-AF65-F5344CB8AC3E}">
        <p14:creationId xmlns:p14="http://schemas.microsoft.com/office/powerpoint/2010/main" val="11917074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 </a:t>
            </a:r>
            <a:endParaRPr lang="en-US" dirty="0"/>
          </a:p>
        </p:txBody>
      </p:sp>
      <p:pic>
        <p:nvPicPr>
          <p:cNvPr id="4" name="Picture 3"/>
          <p:cNvPicPr>
            <a:picLocks noChangeAspect="1"/>
          </p:cNvPicPr>
          <p:nvPr/>
        </p:nvPicPr>
        <p:blipFill>
          <a:blip r:embed="rId2"/>
          <a:stretch>
            <a:fillRect/>
          </a:stretch>
        </p:blipFill>
        <p:spPr>
          <a:xfrm>
            <a:off x="0" y="127000"/>
            <a:ext cx="9144000" cy="6596292"/>
          </a:xfrm>
          <a:prstGeom prst="rect">
            <a:avLst/>
          </a:prstGeom>
        </p:spPr>
      </p:pic>
      <p:sp>
        <p:nvSpPr>
          <p:cNvPr id="5" name="TextBox 4"/>
          <p:cNvSpPr txBox="1"/>
          <p:nvPr/>
        </p:nvSpPr>
        <p:spPr>
          <a:xfrm>
            <a:off x="1513840" y="6307574"/>
            <a:ext cx="418654" cy="369332"/>
          </a:xfrm>
          <a:prstGeom prst="rect">
            <a:avLst/>
          </a:prstGeom>
          <a:noFill/>
        </p:spPr>
        <p:txBody>
          <a:bodyPr wrap="none" rtlCol="0">
            <a:spAutoFit/>
          </a:bodyPr>
          <a:lstStyle/>
          <a:p>
            <a:r>
              <a:rPr lang="en-US" dirty="0" smtClean="0"/>
              <a:t>32</a:t>
            </a:r>
            <a:endParaRPr lang="en-US" dirty="0"/>
          </a:p>
        </p:txBody>
      </p:sp>
      <p:sp>
        <p:nvSpPr>
          <p:cNvPr id="6" name="TextBox 5"/>
          <p:cNvSpPr txBox="1"/>
          <p:nvPr/>
        </p:nvSpPr>
        <p:spPr>
          <a:xfrm rot="16200000">
            <a:off x="117887" y="3871113"/>
            <a:ext cx="418654" cy="369332"/>
          </a:xfrm>
          <a:prstGeom prst="rect">
            <a:avLst/>
          </a:prstGeom>
          <a:noFill/>
        </p:spPr>
        <p:txBody>
          <a:bodyPr wrap="none" rtlCol="0">
            <a:spAutoFit/>
          </a:bodyPr>
          <a:lstStyle/>
          <a:p>
            <a:r>
              <a:rPr lang="en-US" dirty="0" smtClean="0"/>
              <a:t>64</a:t>
            </a:r>
            <a:endParaRPr lang="en-US" dirty="0"/>
          </a:p>
        </p:txBody>
      </p:sp>
      <p:cxnSp>
        <p:nvCxnSpPr>
          <p:cNvPr id="8" name="Straight Arrow Connector 7"/>
          <p:cNvCxnSpPr/>
          <p:nvPr/>
        </p:nvCxnSpPr>
        <p:spPr>
          <a:xfrm flipV="1">
            <a:off x="345440" y="1747520"/>
            <a:ext cx="10160" cy="209893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a:off x="345440" y="4267200"/>
            <a:ext cx="0" cy="2040374"/>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a:off x="511881" y="6459974"/>
            <a:ext cx="1012119"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867501" y="6459974"/>
            <a:ext cx="936659"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56168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Spectropolarimetry in Solar Physics</a:t>
            </a:r>
          </a:p>
          <a:p>
            <a:pPr marL="0" indent="0">
              <a:buNone/>
            </a:pPr>
            <a:endParaRPr lang="en-US" dirty="0" smtClean="0"/>
          </a:p>
          <a:p>
            <a:r>
              <a:rPr lang="en-US" dirty="0"/>
              <a:t>Brief review of Stokes </a:t>
            </a:r>
            <a:r>
              <a:rPr lang="en-US" dirty="0" smtClean="0"/>
              <a:t>Polarimetry</a:t>
            </a:r>
          </a:p>
          <a:p>
            <a:endParaRPr lang="en-US" dirty="0"/>
          </a:p>
          <a:p>
            <a:r>
              <a:rPr lang="en-US" dirty="0" smtClean="0"/>
              <a:t>How are solar IFU different from nighttime IFUs?</a:t>
            </a:r>
          </a:p>
          <a:p>
            <a:endParaRPr lang="en-US" dirty="0"/>
          </a:p>
          <a:p>
            <a:r>
              <a:rPr lang="en-US" dirty="0" smtClean="0"/>
              <a:t>Short history of Solar IFUs</a:t>
            </a:r>
          </a:p>
          <a:p>
            <a:endParaRPr lang="en-US" dirty="0" smtClean="0"/>
          </a:p>
          <a:p>
            <a:r>
              <a:rPr lang="en-US" b="1" i="1" dirty="0" smtClean="0">
                <a:solidFill>
                  <a:srgbClr val="0000FF"/>
                </a:solidFill>
              </a:rPr>
              <a:t>IFUs optimized for solar observations</a:t>
            </a:r>
          </a:p>
          <a:p>
            <a:endParaRPr lang="en-US" dirty="0"/>
          </a:p>
          <a:p>
            <a:r>
              <a:rPr lang="en-US" b="1" i="1" dirty="0" smtClean="0">
                <a:solidFill>
                  <a:srgbClr val="0000FF"/>
                </a:solidFill>
              </a:rPr>
              <a:t>Fiber Optics for Spectropolarimetry</a:t>
            </a:r>
          </a:p>
          <a:p>
            <a:endParaRPr lang="en-US" dirty="0"/>
          </a:p>
          <a:p>
            <a:r>
              <a:rPr lang="en-US" dirty="0" smtClean="0"/>
              <a:t>Current Instrumentation Projects</a:t>
            </a:r>
            <a:endParaRPr lang="en-US" dirty="0"/>
          </a:p>
        </p:txBody>
      </p:sp>
    </p:spTree>
    <p:extLst>
      <p:ext uri="{BB962C8B-B14F-4D97-AF65-F5344CB8AC3E}">
        <p14:creationId xmlns:p14="http://schemas.microsoft.com/office/powerpoint/2010/main" val="3656242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 </a:t>
            </a:r>
            <a:endParaRPr lang="en-US" dirty="0"/>
          </a:p>
        </p:txBody>
      </p:sp>
      <p:pic>
        <p:nvPicPr>
          <p:cNvPr id="4" name="Picture 3"/>
          <p:cNvPicPr>
            <a:picLocks noChangeAspect="1"/>
          </p:cNvPicPr>
          <p:nvPr/>
        </p:nvPicPr>
        <p:blipFill>
          <a:blip r:embed="rId2"/>
          <a:stretch>
            <a:fillRect/>
          </a:stretch>
        </p:blipFill>
        <p:spPr>
          <a:xfrm>
            <a:off x="190500" y="1163638"/>
            <a:ext cx="8750300" cy="4559300"/>
          </a:xfrm>
          <a:prstGeom prst="rect">
            <a:avLst/>
          </a:prstGeom>
        </p:spPr>
      </p:pic>
    </p:spTree>
    <p:extLst>
      <p:ext uri="{BB962C8B-B14F-4D97-AF65-F5344CB8AC3E}">
        <p14:creationId xmlns:p14="http://schemas.microsoft.com/office/powerpoint/2010/main" val="40725362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BiFOIS-1K</a:t>
            </a:r>
            <a:endParaRPr lang="en-US" dirty="0"/>
          </a:p>
        </p:txBody>
      </p:sp>
      <p:sp>
        <p:nvSpPr>
          <p:cNvPr id="3" name="Subtitle 2"/>
          <p:cNvSpPr>
            <a:spLocks noGrp="1"/>
          </p:cNvSpPr>
          <p:nvPr>
            <p:ph type="subTitle" idx="1"/>
          </p:nvPr>
        </p:nvSpPr>
        <p:spPr/>
        <p:txBody>
          <a:bodyPr/>
          <a:lstStyle/>
          <a:p>
            <a:r>
              <a:rPr lang="en-US" b="1" dirty="0" smtClean="0">
                <a:solidFill>
                  <a:srgbClr val="0000FF"/>
                </a:solidFill>
              </a:rPr>
              <a:t>Birefringent Fiber-Optic Image Slicer</a:t>
            </a:r>
            <a:endParaRPr lang="en-US" b="1" dirty="0">
              <a:solidFill>
                <a:srgbClr val="0000FF"/>
              </a:solidFill>
            </a:endParaRPr>
          </a:p>
        </p:txBody>
      </p:sp>
    </p:spTree>
    <p:extLst>
      <p:ext uri="{BB962C8B-B14F-4D97-AF65-F5344CB8AC3E}">
        <p14:creationId xmlns:p14="http://schemas.microsoft.com/office/powerpoint/2010/main" val="242231935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BiFOIS Design Goals</a:t>
            </a:r>
            <a:endParaRPr lang="en-US" dirty="0"/>
          </a:p>
        </p:txBody>
      </p:sp>
      <p:sp>
        <p:nvSpPr>
          <p:cNvPr id="3" name="Content Placeholder 2"/>
          <p:cNvSpPr>
            <a:spLocks noGrp="1"/>
          </p:cNvSpPr>
          <p:nvPr>
            <p:ph idx="1"/>
          </p:nvPr>
        </p:nvSpPr>
        <p:spPr>
          <a:xfrm>
            <a:off x="457200" y="1417638"/>
            <a:ext cx="8229600" cy="4708525"/>
          </a:xfrm>
        </p:spPr>
        <p:txBody>
          <a:bodyPr/>
          <a:lstStyle/>
          <a:p>
            <a:r>
              <a:rPr lang="en-US" dirty="0" smtClean="0"/>
              <a:t>Increase FOV coverage per spectrograph</a:t>
            </a:r>
          </a:p>
          <a:p>
            <a:pPr lvl="1"/>
            <a:r>
              <a:rPr lang="en-US" dirty="0" smtClean="0">
                <a:solidFill>
                  <a:srgbClr val="0000FF"/>
                </a:solidFill>
              </a:rPr>
              <a:t>Use fibers with size comparable to camera pixel size</a:t>
            </a:r>
            <a:endParaRPr lang="en-US" dirty="0" smtClean="0"/>
          </a:p>
          <a:p>
            <a:r>
              <a:rPr lang="en-US" dirty="0" smtClean="0"/>
              <a:t>Increase telescope – fiber coupling efficiency</a:t>
            </a:r>
          </a:p>
          <a:p>
            <a:pPr lvl="1"/>
            <a:r>
              <a:rPr lang="en-US" dirty="0" smtClean="0">
                <a:solidFill>
                  <a:srgbClr val="0000FF"/>
                </a:solidFill>
              </a:rPr>
              <a:t>Use thin cladding fibers with large core filling factor</a:t>
            </a:r>
            <a:endParaRPr lang="en-US" dirty="0" smtClean="0"/>
          </a:p>
          <a:p>
            <a:r>
              <a:rPr lang="en-US" dirty="0" smtClean="0"/>
              <a:t>Simplify array fabrication process and reduce fabrication cost</a:t>
            </a:r>
          </a:p>
          <a:p>
            <a:pPr lvl="1"/>
            <a:r>
              <a:rPr lang="en-US" dirty="0" smtClean="0">
                <a:solidFill>
                  <a:srgbClr val="0000FF"/>
                </a:solidFill>
              </a:rPr>
              <a:t>Use fiber ribbons as the building block of the array</a:t>
            </a:r>
          </a:p>
          <a:p>
            <a:pPr lvl="1"/>
            <a:r>
              <a:rPr lang="en-US" dirty="0" smtClean="0"/>
              <a:t>No </a:t>
            </a:r>
            <a:r>
              <a:rPr lang="en-US" dirty="0" err="1" smtClean="0"/>
              <a:t>microlens</a:t>
            </a:r>
            <a:r>
              <a:rPr lang="en-US" dirty="0" smtClean="0"/>
              <a:t> array</a:t>
            </a:r>
            <a:endParaRPr lang="en-US" dirty="0"/>
          </a:p>
          <a:p>
            <a:r>
              <a:rPr lang="en-US" dirty="0" smtClean="0"/>
              <a:t>Preserve polarization for dual-beam spectropolarimetry</a:t>
            </a:r>
          </a:p>
          <a:p>
            <a:endParaRPr lang="en-US" dirty="0" smtClean="0"/>
          </a:p>
          <a:p>
            <a:pPr marL="0" indent="0" algn="ctr">
              <a:buNone/>
            </a:pPr>
            <a:r>
              <a:rPr lang="en-US" b="1" i="1" dirty="0" smtClean="0">
                <a:solidFill>
                  <a:srgbClr val="0000FF"/>
                </a:solidFill>
                <a:latin typeface="Wingdings"/>
                <a:ea typeface="Wingdings"/>
                <a:cs typeface="Wingdings"/>
                <a:sym typeface="Wingdings"/>
              </a:rPr>
              <a:t></a:t>
            </a:r>
            <a:r>
              <a:rPr lang="en-US" b="1" i="1" dirty="0" smtClean="0">
                <a:solidFill>
                  <a:srgbClr val="0000FF"/>
                </a:solidFill>
              </a:rPr>
              <a:t>Ribbon constructed with rectangular fibers…</a:t>
            </a:r>
            <a:endParaRPr lang="en-US" b="1" i="1" dirty="0">
              <a:solidFill>
                <a:srgbClr val="0000FF"/>
              </a:solidFill>
            </a:endParaRPr>
          </a:p>
        </p:txBody>
      </p:sp>
    </p:spTree>
    <p:extLst>
      <p:ext uri="{BB962C8B-B14F-4D97-AF65-F5344CB8AC3E}">
        <p14:creationId xmlns:p14="http://schemas.microsoft.com/office/powerpoint/2010/main" val="82903056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Dual-Beam Polarimetry Through PM Fibers</a:t>
            </a:r>
            <a:endParaRPr lang="en-US" dirty="0"/>
          </a:p>
        </p:txBody>
      </p:sp>
      <p:sp>
        <p:nvSpPr>
          <p:cNvPr id="3" name="Content Placeholder 2"/>
          <p:cNvSpPr>
            <a:spLocks noGrp="1"/>
          </p:cNvSpPr>
          <p:nvPr>
            <p:ph idx="1"/>
          </p:nvPr>
        </p:nvSpPr>
        <p:spPr/>
        <p:txBody>
          <a:bodyPr/>
          <a:lstStyle/>
          <a:p>
            <a:pPr marL="0" indent="0">
              <a:buNone/>
            </a:pPr>
            <a:endParaRPr lang="en-US" dirty="0"/>
          </a:p>
        </p:txBody>
      </p:sp>
      <p:sp>
        <p:nvSpPr>
          <p:cNvPr id="4" name="Rectangle 3"/>
          <p:cNvSpPr/>
          <p:nvPr/>
        </p:nvSpPr>
        <p:spPr>
          <a:xfrm>
            <a:off x="775645" y="4099798"/>
            <a:ext cx="254000" cy="1310640"/>
          </a:xfrm>
          <a:prstGeom prst="rect">
            <a:avLst/>
          </a:prstGeom>
          <a:ln>
            <a:solidFill>
              <a:schemeClr val="tx2">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6918959" y="4111149"/>
            <a:ext cx="254000" cy="1310640"/>
          </a:xfrm>
          <a:prstGeom prst="rect">
            <a:avLst/>
          </a:prstGeom>
          <a:ln>
            <a:solidFill>
              <a:schemeClr val="tx2">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1971039" y="4548028"/>
            <a:ext cx="2924485" cy="425529"/>
          </a:xfrm>
          <a:prstGeom prst="rect">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7833359" y="4111149"/>
            <a:ext cx="1158240" cy="436880"/>
          </a:xfrm>
          <a:prstGeom prst="rect">
            <a:avLst/>
          </a:prstGeom>
          <a:solidFill>
            <a:srgbClr val="3366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Camera 1</a:t>
            </a:r>
            <a:endParaRPr lang="en-US" dirty="0"/>
          </a:p>
        </p:txBody>
      </p:sp>
      <p:sp>
        <p:nvSpPr>
          <p:cNvPr id="9" name="TextBox 8"/>
          <p:cNvSpPr txBox="1"/>
          <p:nvPr/>
        </p:nvSpPr>
        <p:spPr>
          <a:xfrm>
            <a:off x="2966813" y="4111149"/>
            <a:ext cx="1031051" cy="369332"/>
          </a:xfrm>
          <a:prstGeom prst="rect">
            <a:avLst/>
          </a:prstGeom>
          <a:noFill/>
        </p:spPr>
        <p:txBody>
          <a:bodyPr wrap="none" rtlCol="0">
            <a:spAutoFit/>
          </a:bodyPr>
          <a:lstStyle/>
          <a:p>
            <a:r>
              <a:rPr lang="en-US" dirty="0" smtClean="0"/>
              <a:t>PM Fiber</a:t>
            </a:r>
            <a:endParaRPr lang="en-US" dirty="0"/>
          </a:p>
        </p:txBody>
      </p:sp>
      <p:sp>
        <p:nvSpPr>
          <p:cNvPr id="10" name="TextBox 9"/>
          <p:cNvSpPr txBox="1"/>
          <p:nvPr/>
        </p:nvSpPr>
        <p:spPr>
          <a:xfrm>
            <a:off x="5356166" y="2243574"/>
            <a:ext cx="3379586" cy="1200329"/>
          </a:xfrm>
          <a:prstGeom prst="rect">
            <a:avLst/>
          </a:prstGeom>
          <a:noFill/>
        </p:spPr>
        <p:txBody>
          <a:bodyPr wrap="square" rtlCol="0">
            <a:spAutoFit/>
          </a:bodyPr>
          <a:lstStyle/>
          <a:p>
            <a:r>
              <a:rPr lang="en-US" b="1" dirty="0" smtClean="0"/>
              <a:t>Polarization Analyzer </a:t>
            </a:r>
          </a:p>
          <a:p>
            <a:r>
              <a:rPr lang="en-US" dirty="0" smtClean="0"/>
              <a:t>(e.g., Wollaston) Filter out U and V states and separates E</a:t>
            </a:r>
            <a:r>
              <a:rPr lang="en-US" baseline="-25000" dirty="0" smtClean="0"/>
              <a:t>x</a:t>
            </a:r>
            <a:r>
              <a:rPr lang="en-US" dirty="0" smtClean="0"/>
              <a:t> and </a:t>
            </a:r>
            <a:r>
              <a:rPr lang="en-US" dirty="0" err="1" smtClean="0"/>
              <a:t>E</a:t>
            </a:r>
            <a:r>
              <a:rPr lang="en-US" baseline="-25000" dirty="0" err="1" smtClean="0"/>
              <a:t>y</a:t>
            </a:r>
            <a:r>
              <a:rPr lang="en-US" dirty="0" smtClean="0"/>
              <a:t> beams</a:t>
            </a:r>
          </a:p>
        </p:txBody>
      </p:sp>
      <p:sp>
        <p:nvSpPr>
          <p:cNvPr id="11" name="TextBox 10"/>
          <p:cNvSpPr txBox="1"/>
          <p:nvPr/>
        </p:nvSpPr>
        <p:spPr>
          <a:xfrm>
            <a:off x="457200" y="2244804"/>
            <a:ext cx="2824480" cy="1477328"/>
          </a:xfrm>
          <a:prstGeom prst="rect">
            <a:avLst/>
          </a:prstGeom>
          <a:noFill/>
        </p:spPr>
        <p:txBody>
          <a:bodyPr wrap="square" rtlCol="0">
            <a:spAutoFit/>
          </a:bodyPr>
          <a:lstStyle/>
          <a:p>
            <a:r>
              <a:rPr lang="en-US" b="1" dirty="0" smtClean="0"/>
              <a:t>Polarization Modulator </a:t>
            </a:r>
            <a:r>
              <a:rPr lang="en-US" dirty="0" smtClean="0"/>
              <a:t>(e.g., </a:t>
            </a:r>
            <a:r>
              <a:rPr lang="en-US" dirty="0" err="1" smtClean="0"/>
              <a:t>λ</a:t>
            </a:r>
            <a:r>
              <a:rPr lang="en-US" dirty="0" smtClean="0"/>
              <a:t>/3 retarder) encodes polarization measurements in the Ex and </a:t>
            </a:r>
            <a:r>
              <a:rPr lang="en-US" dirty="0" err="1" smtClean="0"/>
              <a:t>Ey</a:t>
            </a:r>
            <a:r>
              <a:rPr lang="en-US" dirty="0" smtClean="0"/>
              <a:t> components of light </a:t>
            </a:r>
            <a:endParaRPr lang="en-US" dirty="0"/>
          </a:p>
        </p:txBody>
      </p:sp>
      <p:cxnSp>
        <p:nvCxnSpPr>
          <p:cNvPr id="15" name="Straight Arrow Connector 14"/>
          <p:cNvCxnSpPr>
            <a:stCxn id="5" idx="3"/>
            <a:endCxn id="7" idx="1"/>
          </p:cNvCxnSpPr>
          <p:nvPr/>
        </p:nvCxnSpPr>
        <p:spPr>
          <a:xfrm flipV="1">
            <a:off x="7172959" y="4329589"/>
            <a:ext cx="660400" cy="436880"/>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20" name="Rectangle 19"/>
          <p:cNvSpPr/>
          <p:nvPr/>
        </p:nvSpPr>
        <p:spPr>
          <a:xfrm>
            <a:off x="7833359" y="4983401"/>
            <a:ext cx="1158240" cy="436880"/>
          </a:xfrm>
          <a:prstGeom prst="rect">
            <a:avLst/>
          </a:prstGeom>
          <a:solidFill>
            <a:srgbClr val="3366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Camera 2</a:t>
            </a:r>
            <a:endParaRPr lang="en-US" dirty="0"/>
          </a:p>
        </p:txBody>
      </p:sp>
      <p:cxnSp>
        <p:nvCxnSpPr>
          <p:cNvPr id="22" name="Straight Arrow Connector 21"/>
          <p:cNvCxnSpPr/>
          <p:nvPr/>
        </p:nvCxnSpPr>
        <p:spPr>
          <a:xfrm>
            <a:off x="7172959" y="4756309"/>
            <a:ext cx="660400" cy="44434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6" name="Rectangle 25"/>
          <p:cNvSpPr/>
          <p:nvPr/>
        </p:nvSpPr>
        <p:spPr>
          <a:xfrm>
            <a:off x="5201919" y="4111149"/>
            <a:ext cx="1452880" cy="1310640"/>
          </a:xfrm>
          <a:prstGeom prst="rect">
            <a:avLst/>
          </a:prstGeom>
          <a:solidFill>
            <a:srgbClr val="3366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Spectrograph</a:t>
            </a:r>
          </a:p>
          <a:p>
            <a:pPr algn="ctr"/>
            <a:endParaRPr lang="en-US" dirty="0"/>
          </a:p>
          <a:p>
            <a:pPr algn="ctr"/>
            <a:endParaRPr lang="en-US" dirty="0"/>
          </a:p>
        </p:txBody>
      </p:sp>
      <p:cxnSp>
        <p:nvCxnSpPr>
          <p:cNvPr id="13" name="Straight Arrow Connector 12"/>
          <p:cNvCxnSpPr>
            <a:endCxn id="5" idx="3"/>
          </p:cNvCxnSpPr>
          <p:nvPr/>
        </p:nvCxnSpPr>
        <p:spPr>
          <a:xfrm>
            <a:off x="172719" y="4732695"/>
            <a:ext cx="7000240" cy="33774"/>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endCxn id="5" idx="0"/>
          </p:cNvCxnSpPr>
          <p:nvPr/>
        </p:nvCxnSpPr>
        <p:spPr>
          <a:xfrm>
            <a:off x="7045959" y="3171666"/>
            <a:ext cx="0" cy="93948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p:nvPr/>
        </p:nvCxnSpPr>
        <p:spPr>
          <a:xfrm>
            <a:off x="929639" y="3722132"/>
            <a:ext cx="0" cy="37766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704124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79718"/>
            <a:ext cx="8229600" cy="4525963"/>
          </a:xfrm>
        </p:spPr>
        <p:txBody>
          <a:bodyPr/>
          <a:lstStyle/>
          <a:p>
            <a:r>
              <a:rPr lang="en-US" dirty="0" smtClean="0"/>
              <a:t>Small, thin clad fiber ribbon appears as continuous line on camera</a:t>
            </a:r>
          </a:p>
          <a:p>
            <a:pPr lvl="1"/>
            <a:r>
              <a:rPr lang="en-US" dirty="0" smtClean="0"/>
              <a:t>Efficient use of camera pixels</a:t>
            </a:r>
          </a:p>
          <a:p>
            <a:r>
              <a:rPr lang="en-US" dirty="0" smtClean="0"/>
              <a:t>Large aspect ration introduces geometric </a:t>
            </a:r>
            <a:r>
              <a:rPr lang="en-US" dirty="0" err="1" smtClean="0"/>
              <a:t>birefrigence</a:t>
            </a:r>
            <a:endParaRPr lang="en-US" dirty="0" smtClean="0"/>
          </a:p>
          <a:p>
            <a:pPr lvl="1"/>
            <a:r>
              <a:rPr lang="en-US" dirty="0" smtClean="0"/>
              <a:t>Dual beam spectropolarimetry is possible through the fibers</a:t>
            </a:r>
          </a:p>
          <a:p>
            <a:r>
              <a:rPr lang="en-US" dirty="0" smtClean="0"/>
              <a:t>Fiber ribbons as building blocks of IFUs</a:t>
            </a:r>
          </a:p>
          <a:p>
            <a:pPr lvl="1"/>
            <a:r>
              <a:rPr lang="en-US" dirty="0" smtClean="0"/>
              <a:t>Reduces complexity and fabrication cost of IFUs</a:t>
            </a:r>
            <a:endParaRPr lang="en-US" dirty="0"/>
          </a:p>
        </p:txBody>
      </p:sp>
      <p:pic>
        <p:nvPicPr>
          <p:cNvPr id="4" name="Picture 3" descr="fiberhea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440" y="3079911"/>
            <a:ext cx="7559040" cy="377808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5"/>
          <p:cNvSpPr>
            <a:spLocks noChangeArrowheads="1"/>
          </p:cNvSpPr>
          <p:nvPr/>
        </p:nvSpPr>
        <p:spPr bwMode="auto">
          <a:xfrm>
            <a:off x="5562600" y="2963227"/>
            <a:ext cx="2971800" cy="321564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1405213637"/>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0" y="0"/>
            <a:ext cx="9144000" cy="1416050"/>
          </a:xfrm>
        </p:spPr>
        <p:txBody>
          <a:bodyPr>
            <a:normAutofit/>
          </a:bodyPr>
          <a:lstStyle/>
          <a:p>
            <a:r>
              <a:rPr lang="en-US" sz="3200" dirty="0"/>
              <a:t>BiFOIS Prototype Input and Output </a:t>
            </a:r>
            <a:r>
              <a:rPr lang="en-US" sz="3200" dirty="0" smtClean="0"/>
              <a:t>Arrays</a:t>
            </a:r>
            <a:br>
              <a:rPr lang="en-US" sz="3200" dirty="0" smtClean="0"/>
            </a:br>
            <a:r>
              <a:rPr lang="en-US" sz="2000" dirty="0" smtClean="0"/>
              <a:t>Collimated Holes</a:t>
            </a:r>
            <a:endParaRPr lang="en-US" sz="2000" dirty="0"/>
          </a:p>
        </p:txBody>
      </p:sp>
      <p:sp>
        <p:nvSpPr>
          <p:cNvPr id="83971" name="Rectangle 3"/>
          <p:cNvSpPr>
            <a:spLocks noGrp="1" noChangeArrowheads="1"/>
          </p:cNvSpPr>
          <p:nvPr>
            <p:ph type="body" idx="1"/>
          </p:nvPr>
        </p:nvSpPr>
        <p:spPr>
          <a:xfrm>
            <a:off x="0" y="4000728"/>
            <a:ext cx="5029200" cy="914400"/>
          </a:xfrm>
        </p:spPr>
        <p:txBody>
          <a:bodyPr>
            <a:normAutofit lnSpcReduction="10000"/>
          </a:bodyPr>
          <a:lstStyle/>
          <a:p>
            <a:pPr>
              <a:lnSpc>
                <a:spcPct val="80000"/>
              </a:lnSpc>
            </a:pPr>
            <a:r>
              <a:rPr lang="en-US" sz="2000" b="1" dirty="0"/>
              <a:t>Output Array:</a:t>
            </a:r>
          </a:p>
          <a:p>
            <a:pPr>
              <a:lnSpc>
                <a:spcPct val="80000"/>
              </a:lnSpc>
            </a:pPr>
            <a:r>
              <a:rPr lang="en-US" sz="2000" dirty="0"/>
              <a:t>2 x 20.48 mm x 0.04 mm linear array, </a:t>
            </a:r>
          </a:p>
          <a:p>
            <a:pPr>
              <a:lnSpc>
                <a:spcPct val="80000"/>
              </a:lnSpc>
            </a:pPr>
            <a:r>
              <a:rPr lang="en-US" sz="2000" b="1" dirty="0">
                <a:solidFill>
                  <a:srgbClr val="0000FF"/>
                </a:solidFill>
              </a:rPr>
              <a:t>equivalent to two continuous long slits.</a:t>
            </a:r>
          </a:p>
        </p:txBody>
      </p:sp>
      <p:pic>
        <p:nvPicPr>
          <p:cNvPr id="83972" name="Picture 4" descr="ribbons-microsco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1840" y="1416050"/>
            <a:ext cx="3159760" cy="3483838"/>
          </a:xfrm>
          <a:prstGeom prst="rect">
            <a:avLst/>
          </a:prstGeom>
          <a:noFill/>
          <a:extLst>
            <a:ext uri="{909E8E84-426E-40dd-AFC4-6F175D3DCCD1}">
              <a14:hiddenFill xmlns:a14="http://schemas.microsoft.com/office/drawing/2010/main">
                <a:solidFill>
                  <a:srgbClr val="FFFFFF"/>
                </a:solidFill>
              </a14:hiddenFill>
            </a:ext>
          </a:extLst>
        </p:spPr>
      </p:pic>
      <p:pic>
        <p:nvPicPr>
          <p:cNvPr id="83973" name="Picture 5" descr="fois_exit_arra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492250"/>
            <a:ext cx="2867098" cy="2362200"/>
          </a:xfrm>
          <a:prstGeom prst="rect">
            <a:avLst/>
          </a:prstGeom>
          <a:noFill/>
          <a:extLst>
            <a:ext uri="{909E8E84-426E-40dd-AFC4-6F175D3DCCD1}">
              <a14:hiddenFill xmlns:a14="http://schemas.microsoft.com/office/drawing/2010/main">
                <a:solidFill>
                  <a:srgbClr val="FFFFFF"/>
                </a:solidFill>
              </a14:hiddenFill>
            </a:ext>
          </a:extLst>
        </p:spPr>
      </p:pic>
      <p:sp>
        <p:nvSpPr>
          <p:cNvPr id="83974" name="Text Box 6"/>
          <p:cNvSpPr txBox="1">
            <a:spLocks noChangeArrowheads="1"/>
          </p:cNvSpPr>
          <p:nvPr/>
        </p:nvSpPr>
        <p:spPr bwMode="auto">
          <a:xfrm>
            <a:off x="5831840" y="5106670"/>
            <a:ext cx="32004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342900" indent="-342900">
              <a:defRPr>
                <a:solidFill>
                  <a:schemeClr val="tx1"/>
                </a:solidFill>
                <a:latin typeface="Arial" charset="0"/>
                <a:ea typeface="ＭＳ Ｐゴシック" charset="0"/>
                <a:cs typeface="Arial" charset="0"/>
              </a:defRPr>
            </a:lvl1pPr>
            <a:lvl2pPr marL="800100" indent="-342900">
              <a:defRPr>
                <a:solidFill>
                  <a:schemeClr val="tx1"/>
                </a:solidFill>
                <a:latin typeface="Arial" charset="0"/>
                <a:ea typeface="Arial" charset="0"/>
                <a:cs typeface="Arial" charset="0"/>
              </a:defRPr>
            </a:lvl2pPr>
            <a:lvl3pPr marL="1257300" indent="-342900">
              <a:defRPr>
                <a:solidFill>
                  <a:schemeClr val="tx1"/>
                </a:solidFill>
                <a:latin typeface="Arial" charset="0"/>
                <a:ea typeface="Arial" charset="0"/>
                <a:cs typeface="Arial" charset="0"/>
              </a:defRPr>
            </a:lvl3pPr>
            <a:lvl4pPr marL="1714500" indent="-342900">
              <a:defRPr>
                <a:solidFill>
                  <a:schemeClr val="tx1"/>
                </a:solidFill>
                <a:latin typeface="Arial" charset="0"/>
                <a:ea typeface="Arial" charset="0"/>
                <a:cs typeface="Arial" charset="0"/>
              </a:defRPr>
            </a:lvl4pPr>
            <a:lvl5pPr marL="2171700" indent="-342900">
              <a:defRPr>
                <a:solidFill>
                  <a:schemeClr val="tx1"/>
                </a:solidFill>
                <a:latin typeface="Arial" charset="0"/>
                <a:ea typeface="Arial" charset="0"/>
                <a:cs typeface="Arial" charset="0"/>
              </a:defRPr>
            </a:lvl5pPr>
            <a:lvl6pPr marL="2628900" indent="-342900" fontAlgn="base">
              <a:spcBef>
                <a:spcPct val="0"/>
              </a:spcBef>
              <a:spcAft>
                <a:spcPct val="0"/>
              </a:spcAft>
              <a:defRPr>
                <a:solidFill>
                  <a:schemeClr val="tx1"/>
                </a:solidFill>
                <a:latin typeface="Arial" charset="0"/>
                <a:ea typeface="Arial" charset="0"/>
                <a:cs typeface="Arial" charset="0"/>
              </a:defRPr>
            </a:lvl6pPr>
            <a:lvl7pPr marL="3086100" indent="-342900" fontAlgn="base">
              <a:spcBef>
                <a:spcPct val="0"/>
              </a:spcBef>
              <a:spcAft>
                <a:spcPct val="0"/>
              </a:spcAft>
              <a:defRPr>
                <a:solidFill>
                  <a:schemeClr val="tx1"/>
                </a:solidFill>
                <a:latin typeface="Arial" charset="0"/>
                <a:ea typeface="Arial" charset="0"/>
                <a:cs typeface="Arial" charset="0"/>
              </a:defRPr>
            </a:lvl7pPr>
            <a:lvl8pPr marL="3543300" indent="-342900" fontAlgn="base">
              <a:spcBef>
                <a:spcPct val="0"/>
              </a:spcBef>
              <a:spcAft>
                <a:spcPct val="0"/>
              </a:spcAft>
              <a:defRPr>
                <a:solidFill>
                  <a:schemeClr val="tx1"/>
                </a:solidFill>
                <a:latin typeface="Arial" charset="0"/>
                <a:ea typeface="Arial" charset="0"/>
                <a:cs typeface="Arial" charset="0"/>
              </a:defRPr>
            </a:lvl8pPr>
            <a:lvl9pPr marL="4000500" indent="-342900" fontAlgn="base">
              <a:spcBef>
                <a:spcPct val="0"/>
              </a:spcBef>
              <a:spcAft>
                <a:spcPct val="0"/>
              </a:spcAft>
              <a:defRPr>
                <a:solidFill>
                  <a:schemeClr val="tx1"/>
                </a:solidFill>
                <a:latin typeface="Arial" charset="0"/>
                <a:ea typeface="Arial" charset="0"/>
                <a:cs typeface="Arial" charset="0"/>
              </a:defRPr>
            </a:lvl9pPr>
          </a:lstStyle>
          <a:p>
            <a:r>
              <a:rPr lang="en-US" b="1" dirty="0"/>
              <a:t>Input Array: </a:t>
            </a:r>
          </a:p>
          <a:p>
            <a:pPr>
              <a:buFontTx/>
              <a:buChar char="•"/>
            </a:pPr>
            <a:r>
              <a:rPr lang="en-US" dirty="0" smtClean="0"/>
              <a:t>32 </a:t>
            </a:r>
            <a:r>
              <a:rPr lang="en-US" dirty="0"/>
              <a:t>1.280 mm x 0.040 mm ribbons, </a:t>
            </a:r>
          </a:p>
          <a:p>
            <a:pPr>
              <a:buFontTx/>
              <a:buChar char="•"/>
            </a:pPr>
            <a:r>
              <a:rPr lang="en-US" b="1" dirty="0">
                <a:solidFill>
                  <a:srgbClr val="0000FF"/>
                </a:solidFill>
              </a:rPr>
              <a:t>equivalent of 32 x 32 square array with 40 um pixel size.</a:t>
            </a:r>
          </a:p>
        </p:txBody>
      </p:sp>
      <p:pic>
        <p:nvPicPr>
          <p:cNvPr id="83975" name="Picture 7" descr="3d fiberhea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4972050"/>
            <a:ext cx="5543550" cy="1885950"/>
          </a:xfrm>
          <a:prstGeom prst="rect">
            <a:avLst/>
          </a:prstGeom>
          <a:noFill/>
          <a:extLst>
            <a:ext uri="{909E8E84-426E-40dd-AFC4-6F175D3DCCD1}">
              <a14:hiddenFill xmlns:a14="http://schemas.microsoft.com/office/drawing/2010/main">
                <a:solidFill>
                  <a:srgbClr val="FFFFFF"/>
                </a:solidFill>
              </a14:hiddenFill>
            </a:ext>
          </a:extLst>
        </p:spPr>
      </p:pic>
      <p:sp>
        <p:nvSpPr>
          <p:cNvPr id="83978" name="Line 10"/>
          <p:cNvSpPr>
            <a:spLocks noChangeShapeType="1"/>
          </p:cNvSpPr>
          <p:nvPr/>
        </p:nvSpPr>
        <p:spPr bwMode="auto">
          <a:xfrm flipV="1">
            <a:off x="4724400" y="4692650"/>
            <a:ext cx="990600" cy="9906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83979" name="Line 11"/>
          <p:cNvSpPr>
            <a:spLocks noChangeShapeType="1"/>
          </p:cNvSpPr>
          <p:nvPr/>
        </p:nvSpPr>
        <p:spPr bwMode="auto">
          <a:xfrm flipV="1">
            <a:off x="1981200" y="3854450"/>
            <a:ext cx="0" cy="16002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Tree>
    <p:extLst>
      <p:ext uri="{BB962C8B-B14F-4D97-AF65-F5344CB8AC3E}">
        <p14:creationId xmlns:p14="http://schemas.microsoft.com/office/powerpoint/2010/main" val="3122859463"/>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body" idx="1"/>
          </p:nvPr>
        </p:nvSpPr>
        <p:spPr/>
        <p:txBody>
          <a:bodyPr/>
          <a:lstStyle/>
          <a:p>
            <a:endParaRPr lang="en-US"/>
          </a:p>
        </p:txBody>
      </p:sp>
      <p:pic>
        <p:nvPicPr>
          <p:cNvPr id="86019" name="Picture 3" descr="fig_stokes_imag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37690"/>
            <a:ext cx="9144000" cy="5120310"/>
          </a:xfrm>
          <a:prstGeom prst="rect">
            <a:avLst/>
          </a:prstGeom>
          <a:noFill/>
          <a:extLst>
            <a:ext uri="{909E8E84-426E-40dd-AFC4-6F175D3DCCD1}">
              <a14:hiddenFill xmlns:a14="http://schemas.microsoft.com/office/drawing/2010/main">
                <a:solidFill>
                  <a:srgbClr val="FFFFFF"/>
                </a:solidFill>
              </a14:hiddenFill>
            </a:ext>
          </a:extLst>
        </p:spPr>
      </p:pic>
      <p:sp>
        <p:nvSpPr>
          <p:cNvPr id="86020" name="Rectangle 4"/>
          <p:cNvSpPr>
            <a:spLocks noGrp="1" noChangeArrowheads="1"/>
          </p:cNvSpPr>
          <p:nvPr>
            <p:ph type="title"/>
          </p:nvPr>
        </p:nvSpPr>
        <p:spPr/>
        <p:txBody>
          <a:bodyPr/>
          <a:lstStyle/>
          <a:p>
            <a:r>
              <a:rPr lang="en-US" dirty="0" smtClean="0"/>
              <a:t>First Demonstration of Dual-Beam Spectropolarimetry through Fibers</a:t>
            </a:r>
            <a:endParaRPr lang="en-US" dirty="0"/>
          </a:p>
        </p:txBody>
      </p:sp>
      <p:sp>
        <p:nvSpPr>
          <p:cNvPr id="86021" name="Text Box 5"/>
          <p:cNvSpPr txBox="1">
            <a:spLocks noChangeArrowheads="1"/>
          </p:cNvSpPr>
          <p:nvPr/>
        </p:nvSpPr>
        <p:spPr bwMode="auto">
          <a:xfrm>
            <a:off x="1255872" y="1371600"/>
            <a:ext cx="268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400" i="1" dirty="0"/>
              <a:t>I</a:t>
            </a:r>
          </a:p>
        </p:txBody>
      </p:sp>
      <p:sp>
        <p:nvSpPr>
          <p:cNvPr id="86022" name="Text Box 6"/>
          <p:cNvSpPr txBox="1">
            <a:spLocks noChangeArrowheads="1"/>
          </p:cNvSpPr>
          <p:nvPr/>
        </p:nvSpPr>
        <p:spPr bwMode="auto">
          <a:xfrm>
            <a:off x="3447256" y="1371600"/>
            <a:ext cx="4206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400" i="1" dirty="0"/>
              <a:t>Q</a:t>
            </a:r>
          </a:p>
        </p:txBody>
      </p:sp>
      <p:sp>
        <p:nvSpPr>
          <p:cNvPr id="86023" name="Text Box 7"/>
          <p:cNvSpPr txBox="1">
            <a:spLocks noChangeArrowheads="1"/>
          </p:cNvSpPr>
          <p:nvPr/>
        </p:nvSpPr>
        <p:spPr bwMode="auto">
          <a:xfrm>
            <a:off x="5578633" y="1371600"/>
            <a:ext cx="404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400" i="1" dirty="0"/>
              <a:t>U</a:t>
            </a:r>
          </a:p>
        </p:txBody>
      </p:sp>
      <p:sp>
        <p:nvSpPr>
          <p:cNvPr id="86024" name="Text Box 8"/>
          <p:cNvSpPr txBox="1">
            <a:spLocks noChangeArrowheads="1"/>
          </p:cNvSpPr>
          <p:nvPr/>
        </p:nvSpPr>
        <p:spPr bwMode="auto">
          <a:xfrm>
            <a:off x="7711440" y="1371600"/>
            <a:ext cx="387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400" i="1" dirty="0"/>
              <a:t>V</a:t>
            </a:r>
          </a:p>
        </p:txBody>
      </p:sp>
    </p:spTree>
    <p:extLst>
      <p:ext uri="{BB962C8B-B14F-4D97-AF65-F5344CB8AC3E}">
        <p14:creationId xmlns:p14="http://schemas.microsoft.com/office/powerpoint/2010/main" val="3230259476"/>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0" y="0"/>
            <a:ext cx="9144000" cy="990600"/>
          </a:xfrm>
        </p:spPr>
        <p:txBody>
          <a:bodyPr/>
          <a:lstStyle/>
          <a:p>
            <a:r>
              <a:rPr lang="en-US" sz="3200"/>
              <a:t>BiFOIS Prototype Time Sequence</a:t>
            </a:r>
          </a:p>
        </p:txBody>
      </p:sp>
      <p:sp>
        <p:nvSpPr>
          <p:cNvPr id="88067" name="Rectangle 3"/>
          <p:cNvSpPr>
            <a:spLocks noGrp="1" noChangeArrowheads="1"/>
          </p:cNvSpPr>
          <p:nvPr>
            <p:ph type="body" idx="1"/>
          </p:nvPr>
        </p:nvSpPr>
        <p:spPr>
          <a:xfrm>
            <a:off x="1447800" y="4800600"/>
            <a:ext cx="6172200" cy="1600200"/>
          </a:xfrm>
        </p:spPr>
        <p:txBody>
          <a:bodyPr/>
          <a:lstStyle/>
          <a:p>
            <a:pPr>
              <a:buFont typeface="Wingdings" charset="0"/>
              <a:buChar char="§"/>
            </a:pPr>
            <a:r>
              <a:rPr lang="en-US" sz="2000"/>
              <a:t>10</a:t>
            </a:r>
            <a:r>
              <a:rPr lang="ja-JP" altLang="en-US" sz="2000">
                <a:latin typeface="Arial"/>
              </a:rPr>
              <a:t>”</a:t>
            </a:r>
            <a:r>
              <a:rPr lang="en-US" sz="2000"/>
              <a:t> x 10</a:t>
            </a:r>
            <a:r>
              <a:rPr lang="ja-JP" altLang="en-US" sz="2000">
                <a:latin typeface="Arial"/>
              </a:rPr>
              <a:t>”</a:t>
            </a:r>
            <a:r>
              <a:rPr lang="en-US" sz="2000"/>
              <a:t> FOV</a:t>
            </a:r>
          </a:p>
          <a:p>
            <a:pPr>
              <a:buFont typeface="Wingdings" charset="0"/>
              <a:buChar char="§"/>
            </a:pPr>
            <a:r>
              <a:rPr lang="en-US" sz="2000"/>
              <a:t>0.3</a:t>
            </a:r>
            <a:r>
              <a:rPr lang="ja-JP" altLang="en-US" sz="2000">
                <a:latin typeface="Arial"/>
              </a:rPr>
              <a:t>”</a:t>
            </a:r>
            <a:r>
              <a:rPr lang="en-US" sz="2000"/>
              <a:t>/pixel sampling with low-order AO</a:t>
            </a:r>
          </a:p>
          <a:p>
            <a:pPr>
              <a:buFont typeface="Wingdings" charset="0"/>
              <a:buChar char="§"/>
            </a:pPr>
            <a:r>
              <a:rPr lang="en-US" sz="2000"/>
              <a:t>10 second time resolution</a:t>
            </a:r>
          </a:p>
          <a:p>
            <a:pPr>
              <a:buFont typeface="Wingdings" charset="0"/>
              <a:buChar char="§"/>
            </a:pPr>
            <a:r>
              <a:rPr lang="en-US" sz="2000"/>
              <a:t>15 minutes</a:t>
            </a:r>
          </a:p>
        </p:txBody>
      </p:sp>
      <p:pic>
        <p:nvPicPr>
          <p:cNvPr id="88068" name="Picture 4" descr="pore1-frame2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838200"/>
            <a:ext cx="7086600" cy="3894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8313182"/>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a:t>
            </a:r>
            <a:endParaRPr lang="en-US" dirty="0"/>
          </a:p>
        </p:txBody>
      </p:sp>
      <p:sp>
        <p:nvSpPr>
          <p:cNvPr id="3" name="Content Placeholder 2"/>
          <p:cNvSpPr>
            <a:spLocks noGrp="1"/>
          </p:cNvSpPr>
          <p:nvPr>
            <p:ph idx="1"/>
          </p:nvPr>
        </p:nvSpPr>
        <p:spPr>
          <a:xfrm>
            <a:off x="457200" y="1600200"/>
            <a:ext cx="4079003" cy="4525963"/>
          </a:xfrm>
        </p:spPr>
        <p:txBody>
          <a:bodyPr/>
          <a:lstStyle/>
          <a:p>
            <a:r>
              <a:rPr lang="en-US" dirty="0" smtClean="0"/>
              <a:t>Curved ribbons </a:t>
            </a:r>
          </a:p>
          <a:p>
            <a:pPr lvl="1"/>
            <a:r>
              <a:rPr lang="en-US" dirty="0" smtClean="0"/>
              <a:t>Is it possible to build science-grade IFUs with this method?</a:t>
            </a:r>
          </a:p>
          <a:p>
            <a:r>
              <a:rPr lang="en-US" dirty="0" smtClean="0"/>
              <a:t>Thin Cladding Design</a:t>
            </a:r>
          </a:p>
          <a:p>
            <a:pPr lvl="1"/>
            <a:r>
              <a:rPr lang="en-US" dirty="0" smtClean="0"/>
              <a:t>Inter-fiber crosstalk – especially in IR?</a:t>
            </a:r>
          </a:p>
          <a:p>
            <a:r>
              <a:rPr lang="en-US" dirty="0" smtClean="0"/>
              <a:t>Borosilicate Fiber</a:t>
            </a:r>
          </a:p>
          <a:p>
            <a:pPr lvl="1"/>
            <a:r>
              <a:rPr lang="en-US" dirty="0" smtClean="0"/>
              <a:t>Transmission loss?</a:t>
            </a:r>
          </a:p>
          <a:p>
            <a:r>
              <a:rPr lang="en-US" dirty="0" smtClean="0"/>
              <a:t>Modal Noise?</a:t>
            </a:r>
          </a:p>
          <a:p>
            <a:r>
              <a:rPr lang="en-US" dirty="0" smtClean="0"/>
              <a:t>Polarization Properties?</a:t>
            </a:r>
          </a:p>
          <a:p>
            <a:pPr lvl="1"/>
            <a:endParaRPr lang="en-US" dirty="0"/>
          </a:p>
          <a:p>
            <a:pPr lvl="1"/>
            <a:endParaRPr lang="en-US" dirty="0"/>
          </a:p>
        </p:txBody>
      </p:sp>
      <p:pic>
        <p:nvPicPr>
          <p:cNvPr id="4" name="Picture 4" descr="ribbons-microscop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6203" y="1600199"/>
            <a:ext cx="4455397" cy="4912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0986428"/>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BiFOIS-4K</a:t>
            </a:r>
            <a:endParaRPr lang="en-US" dirty="0"/>
          </a:p>
        </p:txBody>
      </p:sp>
      <p:sp>
        <p:nvSpPr>
          <p:cNvPr id="3" name="Subtitle 2"/>
          <p:cNvSpPr>
            <a:spLocks noGrp="1"/>
          </p:cNvSpPr>
          <p:nvPr>
            <p:ph type="subTitle" idx="1"/>
          </p:nvPr>
        </p:nvSpPr>
        <p:spPr/>
        <p:txBody>
          <a:bodyPr/>
          <a:lstStyle/>
          <a:p>
            <a:r>
              <a:rPr lang="en-US" dirty="0" smtClean="0"/>
              <a:t>3,840 pixels (15,360 fibers) Birefringent Fiber-Optic Image Slicer</a:t>
            </a:r>
            <a:endParaRPr lang="en-US" dirty="0"/>
          </a:p>
        </p:txBody>
      </p:sp>
    </p:spTree>
    <p:extLst>
      <p:ext uri="{BB962C8B-B14F-4D97-AF65-F5344CB8AC3E}">
        <p14:creationId xmlns:p14="http://schemas.microsoft.com/office/powerpoint/2010/main" val="405066638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Spectropolarimetry in Solar Physics</a:t>
            </a:r>
            <a:endParaRPr lang="en-US" dirty="0"/>
          </a:p>
        </p:txBody>
      </p:sp>
      <p:sp>
        <p:nvSpPr>
          <p:cNvPr id="3" name="Subtitle 2"/>
          <p:cNvSpPr>
            <a:spLocks noGrp="1"/>
          </p:cNvSpPr>
          <p:nvPr>
            <p:ph type="subTitle" idx="1"/>
          </p:nvPr>
        </p:nvSpPr>
        <p:spPr/>
        <p:txBody>
          <a:bodyPr>
            <a:normAutofit/>
          </a:bodyPr>
          <a:lstStyle/>
          <a:p>
            <a:r>
              <a:rPr lang="en-US" i="1" dirty="0" smtClean="0">
                <a:solidFill>
                  <a:srgbClr val="0000FF"/>
                </a:solidFill>
              </a:rPr>
              <a:t>Spectropolarimetry is the most important tool for the study of solar magnetism in modern solar physics </a:t>
            </a:r>
            <a:endParaRPr lang="en-US" i="1" dirty="0">
              <a:solidFill>
                <a:srgbClr val="0000FF"/>
              </a:solidFill>
            </a:endParaRPr>
          </a:p>
        </p:txBody>
      </p:sp>
    </p:spTree>
    <p:extLst>
      <p:ext uri="{BB962C8B-B14F-4D97-AF65-F5344CB8AC3E}">
        <p14:creationId xmlns:p14="http://schemas.microsoft.com/office/powerpoint/2010/main" val="308654400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Development of Better Ribbons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82550312"/>
              </p:ext>
            </p:extLst>
          </p:nvPr>
        </p:nvGraphicFramePr>
        <p:xfrm>
          <a:off x="1632857" y="1524381"/>
          <a:ext cx="6096000" cy="2585720"/>
        </p:xfrm>
        <a:graphic>
          <a:graphicData uri="http://schemas.openxmlformats.org/drawingml/2006/table">
            <a:tbl>
              <a:tblPr firstRow="1" bandRow="1">
                <a:tableStyleId>{5C22544A-7EE6-4342-B048-85BDC9FD1C3A}</a:tableStyleId>
              </a:tblPr>
              <a:tblGrid>
                <a:gridCol w="2159000"/>
                <a:gridCol w="1968500"/>
                <a:gridCol w="1968500"/>
              </a:tblGrid>
              <a:tr h="370840">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Rectangular</a:t>
                      </a:r>
                      <a:r>
                        <a:rPr lang="en-US" baseline="0" dirty="0" smtClean="0"/>
                        <a:t> Fiber Ribbon for </a:t>
                      </a:r>
                      <a:r>
                        <a:rPr lang="en-US" baseline="0" dirty="0" err="1" smtClean="0"/>
                        <a:t>BiFOIS</a:t>
                      </a:r>
                      <a:endParaRPr lang="en-US" dirty="0" smtClean="0"/>
                    </a:p>
                  </a:txBody>
                  <a:tcPr/>
                </a:tc>
                <a:tc hMerge="1">
                  <a:txBody>
                    <a:bodyPr/>
                    <a:lstStyle/>
                    <a:p>
                      <a:endParaRPr lang="en-US" dirty="0"/>
                    </a:p>
                  </a:txBody>
                  <a:tcPr/>
                </a:tc>
                <a:tc hMerge="1">
                  <a:txBody>
                    <a:bodyPr/>
                    <a:lstStyle/>
                    <a:p>
                      <a:endParaRPr lang="en-US"/>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Fiber</a:t>
                      </a:r>
                      <a:r>
                        <a:rPr lang="en-US" baseline="0" dirty="0" smtClean="0"/>
                        <a:t> Material</a:t>
                      </a:r>
                      <a:endParaRPr lang="en-US" dirty="0" smtClean="0"/>
                    </a:p>
                  </a:txBody>
                  <a:tcPr/>
                </a:tc>
                <a:tc gridSpan="2">
                  <a:txBody>
                    <a:bodyPr/>
                    <a:lstStyle/>
                    <a:p>
                      <a:r>
                        <a:rPr lang="en-US" dirty="0" smtClean="0"/>
                        <a:t>Borosilicate, ~ 800 dB/km attenuation</a:t>
                      </a:r>
                      <a:endParaRPr lang="en-US" dirty="0"/>
                    </a:p>
                  </a:txBody>
                  <a:tcPr/>
                </a:tc>
                <a:tc hMerge="1">
                  <a:txBody>
                    <a:bodyPr/>
                    <a:lstStyle/>
                    <a:p>
                      <a:endParaRPr lang="en-US"/>
                    </a:p>
                  </a:txBody>
                  <a:tcPr/>
                </a:tc>
              </a:tr>
              <a:tr h="320040">
                <a:tc row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Elemental</a:t>
                      </a:r>
                      <a:r>
                        <a:rPr lang="en-US" baseline="0" dirty="0" smtClean="0"/>
                        <a:t> Fiber</a:t>
                      </a:r>
                      <a:endParaRPr lang="en-US" dirty="0" smtClean="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core</a:t>
                      </a:r>
                      <a:endParaRPr lang="en-US" dirty="0" smtClean="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err="1" smtClean="0"/>
                        <a:t>Core+cladding</a:t>
                      </a:r>
                      <a:endParaRPr lang="en-US" dirty="0" smtClean="0"/>
                    </a:p>
                  </a:txBody>
                  <a:tcPr/>
                </a:tc>
              </a:tr>
              <a:tr h="320040">
                <a:tc vMerge="1">
                  <a:txBody>
                    <a:bodyPr/>
                    <a:lstStyle/>
                    <a:p>
                      <a:endParaRPr lang="en-US"/>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38 um x 8 um</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40 um x 10 um</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Filling Factor</a:t>
                      </a:r>
                      <a:endParaRPr lang="en-US" dirty="0" smtClean="0"/>
                    </a:p>
                  </a:txBody>
                  <a:tcP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 80%</a:t>
                      </a:r>
                    </a:p>
                  </a:txBody>
                  <a:tcPr/>
                </a:tc>
                <a:tc hMerge="1">
                  <a:txBody>
                    <a:bodyPr/>
                    <a:lstStyle/>
                    <a:p>
                      <a:endParaRPr lang="en-US"/>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Building Block</a:t>
                      </a:r>
                    </a:p>
                  </a:txBody>
                  <a:tcPr/>
                </a:tc>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1 x 128 ribbon, 40 um</a:t>
                      </a:r>
                      <a:r>
                        <a:rPr lang="en-US" baseline="0" dirty="0" smtClean="0"/>
                        <a:t> x 1.28 um</a:t>
                      </a:r>
                      <a:endParaRPr lang="en-US" dirty="0" smtClean="0"/>
                    </a:p>
                  </a:txBody>
                  <a:tcPr/>
                </a:tc>
                <a:tc hMerge="1">
                  <a:txBody>
                    <a:bodyPr/>
                    <a:lstStyle/>
                    <a:p>
                      <a:endParaRPr lang="en-US"/>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Fiber Length</a:t>
                      </a:r>
                    </a:p>
                  </a:txBody>
                  <a:tcPr/>
                </a:tc>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10</a:t>
                      </a:r>
                      <a:r>
                        <a:rPr lang="en-US" baseline="0" dirty="0" smtClean="0"/>
                        <a:t> cm</a:t>
                      </a:r>
                      <a:endParaRPr lang="en-US" dirty="0" smtClean="0"/>
                    </a:p>
                  </a:txBody>
                  <a:tcPr/>
                </a:tc>
                <a:tc hMerge="1">
                  <a:txBody>
                    <a:bodyPr/>
                    <a:lstStyle/>
                    <a:p>
                      <a:endParaRPr lang="en-US"/>
                    </a:p>
                  </a:txBody>
                  <a:tcPr/>
                </a:tc>
              </a:tr>
            </a:tbl>
          </a:graphicData>
        </a:graphic>
      </p:graphicFrame>
      <p:pic>
        <p:nvPicPr>
          <p:cNvPr id="5" name="Picture 4" descr="BiFOIS Images.t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67" y="4257040"/>
            <a:ext cx="9184635" cy="2296159"/>
          </a:xfrm>
          <a:prstGeom prst="rect">
            <a:avLst/>
          </a:prstGeom>
        </p:spPr>
      </p:pic>
    </p:spTree>
    <p:extLst>
      <p:ext uri="{BB962C8B-B14F-4D97-AF65-F5344CB8AC3E}">
        <p14:creationId xmlns:p14="http://schemas.microsoft.com/office/powerpoint/2010/main" val="1789121717"/>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Array Construction Process</a:t>
            </a:r>
            <a:endParaRPr lang="en-US" dirty="0"/>
          </a:p>
        </p:txBody>
      </p:sp>
      <p:sp>
        <p:nvSpPr>
          <p:cNvPr id="3" name="Content Placeholder 2"/>
          <p:cNvSpPr>
            <a:spLocks noGrp="1"/>
          </p:cNvSpPr>
          <p:nvPr>
            <p:ph idx="1"/>
          </p:nvPr>
        </p:nvSpPr>
        <p:spPr/>
        <p:txBody>
          <a:bodyPr/>
          <a:lstStyle/>
          <a:p>
            <a:r>
              <a:rPr lang="en-US" dirty="0" smtClean="0"/>
              <a:t> </a:t>
            </a:r>
            <a:endParaRPr lang="en-US" dirty="0"/>
          </a:p>
        </p:txBody>
      </p:sp>
      <p:pic>
        <p:nvPicPr>
          <p:cNvPr id="9" name="Picture 8"/>
          <p:cNvPicPr>
            <a:picLocks noChangeAspect="1"/>
          </p:cNvPicPr>
          <p:nvPr/>
        </p:nvPicPr>
        <p:blipFill>
          <a:blip r:embed="rId2"/>
          <a:stretch>
            <a:fillRect/>
          </a:stretch>
        </p:blipFill>
        <p:spPr>
          <a:xfrm>
            <a:off x="622300" y="3429000"/>
            <a:ext cx="7899400" cy="0"/>
          </a:xfrm>
          <a:prstGeom prst="rect">
            <a:avLst/>
          </a:prstGeom>
        </p:spPr>
      </p:pic>
      <p:pic>
        <p:nvPicPr>
          <p:cNvPr id="10" name="Picture 9" descr="BiFOIS_Build_1.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81200"/>
            <a:ext cx="3037050" cy="4307840"/>
          </a:xfrm>
          <a:prstGeom prst="rect">
            <a:avLst/>
          </a:prstGeom>
        </p:spPr>
      </p:pic>
      <p:pic>
        <p:nvPicPr>
          <p:cNvPr id="11" name="Picture 10" descr="BiFOIS_Build_2.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7050" y="1981200"/>
            <a:ext cx="3388129" cy="4307840"/>
          </a:xfrm>
          <a:prstGeom prst="rect">
            <a:avLst/>
          </a:prstGeom>
        </p:spPr>
      </p:pic>
      <p:pic>
        <p:nvPicPr>
          <p:cNvPr id="12" name="Picture 11" descr="BiFOIS_Build_3.tif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32432" y="1981200"/>
            <a:ext cx="2911568" cy="4307840"/>
          </a:xfrm>
          <a:prstGeom prst="rect">
            <a:avLst/>
          </a:prstGeom>
        </p:spPr>
      </p:pic>
    </p:spTree>
    <p:extLst>
      <p:ext uri="{BB962C8B-B14F-4D97-AF65-F5344CB8AC3E}">
        <p14:creationId xmlns:p14="http://schemas.microsoft.com/office/powerpoint/2010/main" val="25142216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BiFOIS-4K</a:t>
            </a:r>
            <a:endParaRPr lang="en-US" dirty="0"/>
          </a:p>
        </p:txBody>
      </p:sp>
      <p:sp>
        <p:nvSpPr>
          <p:cNvPr id="3" name="Content Placeholder 2"/>
          <p:cNvSpPr>
            <a:spLocks noGrp="1"/>
          </p:cNvSpPr>
          <p:nvPr>
            <p:ph idx="1"/>
          </p:nvPr>
        </p:nvSpPr>
        <p:spPr>
          <a:xfrm>
            <a:off x="457200" y="1127760"/>
            <a:ext cx="8229600" cy="4998404"/>
          </a:xfrm>
        </p:spPr>
        <p:txBody>
          <a:bodyPr/>
          <a:lstStyle/>
          <a:p>
            <a:pPr marL="0" indent="0">
              <a:buNone/>
            </a:pPr>
            <a:r>
              <a:rPr lang="en-US" b="1" i="1" dirty="0" smtClean="0"/>
              <a:t>Much Improved Imaging Array!</a:t>
            </a:r>
          </a:p>
          <a:p>
            <a:r>
              <a:rPr lang="en-US" dirty="0" smtClean="0"/>
              <a:t>Two stacks of 60 ribbons</a:t>
            </a:r>
          </a:p>
          <a:p>
            <a:r>
              <a:rPr lang="en-US" dirty="0" smtClean="0"/>
              <a:t>64 x 60 imaging pixels</a:t>
            </a:r>
          </a:p>
          <a:p>
            <a:r>
              <a:rPr lang="en-US" dirty="0" smtClean="0"/>
              <a:t>95% yields</a:t>
            </a:r>
            <a:endParaRPr lang="en-US" dirty="0"/>
          </a:p>
        </p:txBody>
      </p:sp>
      <p:pic>
        <p:nvPicPr>
          <p:cNvPr id="4" name="Content Placeholder 3" descr="BiFOIS2.InputArray.jpg"/>
          <p:cNvPicPr>
            <a:picLocks noChangeAspect="1"/>
          </p:cNvPicPr>
          <p:nvPr/>
        </p:nvPicPr>
        <p:blipFill rotWithShape="1">
          <a:blip r:embed="rId2">
            <a:extLst>
              <a:ext uri="{28A0092B-C50C-407E-A947-70E740481C1C}">
                <a14:useLocalDpi xmlns:a14="http://schemas.microsoft.com/office/drawing/2010/main" val="0"/>
              </a:ext>
            </a:extLst>
          </a:blip>
          <a:srcRect l="20538" t="13343" r="23441" b="13343"/>
          <a:stretch/>
        </p:blipFill>
        <p:spPr>
          <a:xfrm>
            <a:off x="91440" y="2892261"/>
            <a:ext cx="3850640" cy="3780078"/>
          </a:xfrm>
          <a:prstGeom prst="rect">
            <a:avLst/>
          </a:prstGeom>
        </p:spPr>
      </p:pic>
      <p:pic>
        <p:nvPicPr>
          <p:cNvPr id="7" name="Picture 6"/>
          <p:cNvPicPr>
            <a:picLocks noChangeAspect="1"/>
          </p:cNvPicPr>
          <p:nvPr/>
        </p:nvPicPr>
        <p:blipFill>
          <a:blip r:embed="rId3"/>
          <a:stretch>
            <a:fillRect/>
          </a:stretch>
        </p:blipFill>
        <p:spPr>
          <a:xfrm>
            <a:off x="4043680" y="2892261"/>
            <a:ext cx="5039271" cy="3780078"/>
          </a:xfrm>
          <a:prstGeom prst="rect">
            <a:avLst/>
          </a:prstGeom>
        </p:spPr>
      </p:pic>
    </p:spTree>
    <p:extLst>
      <p:ext uri="{BB962C8B-B14F-4D97-AF65-F5344CB8AC3E}">
        <p14:creationId xmlns:p14="http://schemas.microsoft.com/office/powerpoint/2010/main" val="37595685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4-Slit Exit Array</a:t>
            </a:r>
            <a:endParaRPr lang="en-US" dirty="0"/>
          </a:p>
        </p:txBody>
      </p:sp>
      <p:pic>
        <p:nvPicPr>
          <p:cNvPr id="5" name="Content Placeholder 4"/>
          <p:cNvPicPr>
            <a:picLocks noGrp="1" noChangeAspect="1"/>
          </p:cNvPicPr>
          <p:nvPr>
            <p:ph idx="1"/>
          </p:nvPr>
        </p:nvPicPr>
        <p:blipFill>
          <a:blip r:embed="rId2"/>
          <a:srcRect t="13342" b="13342"/>
          <a:stretch>
            <a:fillRect/>
          </a:stretch>
        </p:blipFill>
        <p:spPr>
          <a:xfrm>
            <a:off x="3533756" y="2794000"/>
            <a:ext cx="5504682" cy="3027363"/>
          </a:xfrm>
        </p:spPr>
      </p:pic>
      <p:pic>
        <p:nvPicPr>
          <p:cNvPr id="4" name="Picture 3" descr="BIFOIS2.ExitArra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656445" y="2495405"/>
            <a:ext cx="4846645" cy="3533756"/>
          </a:xfrm>
          <a:prstGeom prst="rect">
            <a:avLst/>
          </a:prstGeom>
        </p:spPr>
      </p:pic>
      <p:sp>
        <p:nvSpPr>
          <p:cNvPr id="6" name="TextBox 5"/>
          <p:cNvSpPr txBox="1"/>
          <p:nvPr/>
        </p:nvSpPr>
        <p:spPr>
          <a:xfrm>
            <a:off x="3698240" y="1859280"/>
            <a:ext cx="4094691" cy="461665"/>
          </a:xfrm>
          <a:prstGeom prst="rect">
            <a:avLst/>
          </a:prstGeom>
          <a:noFill/>
        </p:spPr>
        <p:txBody>
          <a:bodyPr wrap="none" rtlCol="0">
            <a:spAutoFit/>
          </a:bodyPr>
          <a:lstStyle/>
          <a:p>
            <a:r>
              <a:rPr lang="en-US" sz="2400" dirty="0" smtClean="0"/>
              <a:t>4 x (1 x 960) pixels linear arrays</a:t>
            </a:r>
            <a:endParaRPr lang="en-US" sz="2400" dirty="0"/>
          </a:p>
        </p:txBody>
      </p:sp>
    </p:spTree>
    <p:extLst>
      <p:ext uri="{BB962C8B-B14F-4D97-AF65-F5344CB8AC3E}">
        <p14:creationId xmlns:p14="http://schemas.microsoft.com/office/powerpoint/2010/main" val="12244234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Segmented Linear Array</a:t>
            </a:r>
            <a:br>
              <a:rPr lang="en-US" dirty="0" smtClean="0"/>
            </a:br>
            <a:r>
              <a:rPr lang="en-US" dirty="0" smtClean="0"/>
              <a:t>Etched Silicon Fiber Channel Chips</a:t>
            </a:r>
            <a:endParaRPr lang="en-US" dirty="0"/>
          </a:p>
        </p:txBody>
      </p:sp>
      <p:sp>
        <p:nvSpPr>
          <p:cNvPr id="3" name="Content Placeholder 2"/>
          <p:cNvSpPr>
            <a:spLocks noGrp="1"/>
          </p:cNvSpPr>
          <p:nvPr>
            <p:ph idx="1"/>
          </p:nvPr>
        </p:nvSpPr>
        <p:spPr/>
        <p:txBody>
          <a:bodyPr/>
          <a:lstStyle/>
          <a:p>
            <a:r>
              <a:rPr lang="en-US" dirty="0" smtClean="0"/>
              <a:t> </a:t>
            </a:r>
            <a:endParaRPr lang="en-US" dirty="0"/>
          </a:p>
        </p:txBody>
      </p:sp>
      <p:pic>
        <p:nvPicPr>
          <p:cNvPr id="5" name="Picture 4"/>
          <p:cNvPicPr>
            <a:picLocks noChangeAspect="1"/>
          </p:cNvPicPr>
          <p:nvPr/>
        </p:nvPicPr>
        <p:blipFill>
          <a:blip r:embed="rId2"/>
          <a:stretch>
            <a:fillRect/>
          </a:stretch>
        </p:blipFill>
        <p:spPr>
          <a:xfrm>
            <a:off x="457200" y="1417638"/>
            <a:ext cx="8161394" cy="5287962"/>
          </a:xfrm>
          <a:prstGeom prst="rect">
            <a:avLst/>
          </a:prstGeom>
        </p:spPr>
      </p:pic>
    </p:spTree>
    <p:extLst>
      <p:ext uri="{BB962C8B-B14F-4D97-AF65-F5344CB8AC3E}">
        <p14:creationId xmlns:p14="http://schemas.microsoft.com/office/powerpoint/2010/main" val="16294052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Detailed Characterization of BiFOIS</a:t>
            </a:r>
            <a:endParaRPr lang="en-US" dirty="0"/>
          </a:p>
        </p:txBody>
      </p:sp>
      <p:sp>
        <p:nvSpPr>
          <p:cNvPr id="3" name="Content Placeholder 2"/>
          <p:cNvSpPr>
            <a:spLocks noGrp="1"/>
          </p:cNvSpPr>
          <p:nvPr>
            <p:ph idx="1"/>
          </p:nvPr>
        </p:nvSpPr>
        <p:spPr/>
        <p:txBody>
          <a:bodyPr/>
          <a:lstStyle/>
          <a:p>
            <a:r>
              <a:rPr lang="en-US" dirty="0"/>
              <a:t>Transmission Loss</a:t>
            </a:r>
          </a:p>
          <a:p>
            <a:r>
              <a:rPr lang="en-US" dirty="0"/>
              <a:t>Inter fiber Crosstalk</a:t>
            </a:r>
          </a:p>
          <a:p>
            <a:r>
              <a:rPr lang="en-US" dirty="0"/>
              <a:t>Focal Ratio Degradation</a:t>
            </a:r>
          </a:p>
          <a:p>
            <a:r>
              <a:rPr lang="en-US" dirty="0"/>
              <a:t>Modal Noise</a:t>
            </a:r>
          </a:p>
          <a:p>
            <a:r>
              <a:rPr lang="en-US" dirty="0"/>
              <a:t>Polarization Maintenance</a:t>
            </a:r>
          </a:p>
          <a:p>
            <a:r>
              <a:rPr lang="en-US" dirty="0"/>
              <a:t>Full Polarization Muller Matrix</a:t>
            </a:r>
          </a:p>
          <a:p>
            <a:endParaRPr lang="en-US" dirty="0"/>
          </a:p>
        </p:txBody>
      </p:sp>
    </p:spTree>
    <p:extLst>
      <p:ext uri="{BB962C8B-B14F-4D97-AF65-F5344CB8AC3E}">
        <p14:creationId xmlns:p14="http://schemas.microsoft.com/office/powerpoint/2010/main" val="6845055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Fiber Attenuation</a:t>
            </a:r>
            <a:endParaRPr lang="en-US" dirty="0"/>
          </a:p>
        </p:txBody>
      </p:sp>
      <p:pic>
        <p:nvPicPr>
          <p:cNvPr id="5" name="Picture 4"/>
          <p:cNvPicPr>
            <a:picLocks noChangeAspect="1"/>
          </p:cNvPicPr>
          <p:nvPr/>
        </p:nvPicPr>
        <p:blipFill>
          <a:blip r:embed="rId2"/>
          <a:stretch>
            <a:fillRect/>
          </a:stretch>
        </p:blipFill>
        <p:spPr>
          <a:xfrm>
            <a:off x="997556" y="1950720"/>
            <a:ext cx="7300748" cy="4907280"/>
          </a:xfrm>
          <a:prstGeom prst="rect">
            <a:avLst/>
          </a:prstGeom>
        </p:spPr>
      </p:pic>
      <p:sp>
        <p:nvSpPr>
          <p:cNvPr id="3" name="Content Placeholder 2"/>
          <p:cNvSpPr>
            <a:spLocks noGrp="1"/>
          </p:cNvSpPr>
          <p:nvPr>
            <p:ph idx="1"/>
          </p:nvPr>
        </p:nvSpPr>
        <p:spPr>
          <a:xfrm>
            <a:off x="457200" y="1150854"/>
            <a:ext cx="8229600" cy="4655269"/>
          </a:xfrm>
        </p:spPr>
        <p:txBody>
          <a:bodyPr>
            <a:normAutofit/>
          </a:bodyPr>
          <a:lstStyle/>
          <a:p>
            <a:r>
              <a:rPr lang="en-US" sz="2000" dirty="0" smtClean="0"/>
              <a:t>Borosilicate (thick cladding)</a:t>
            </a:r>
          </a:p>
          <a:p>
            <a:pPr lvl="1"/>
            <a:r>
              <a:rPr lang="en-US" sz="2000" dirty="0" smtClean="0"/>
              <a:t>&lt; 1,000 dB/km -&gt; 0.1 dB/10 cm -&gt; 97%/10 cm</a:t>
            </a:r>
            <a:endParaRPr lang="en-US" sz="2000" dirty="0"/>
          </a:p>
        </p:txBody>
      </p:sp>
      <p:cxnSp>
        <p:nvCxnSpPr>
          <p:cNvPr id="6" name="Straight Connector 5"/>
          <p:cNvCxnSpPr/>
          <p:nvPr/>
        </p:nvCxnSpPr>
        <p:spPr>
          <a:xfrm>
            <a:off x="1879600" y="2194560"/>
            <a:ext cx="0" cy="4160242"/>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5974080" y="2194560"/>
            <a:ext cx="0" cy="4160242"/>
          </a:xfrm>
          <a:prstGeom prst="line">
            <a:avLst/>
          </a:prstGeom>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6032577" y="2009894"/>
            <a:ext cx="1010500" cy="369332"/>
          </a:xfrm>
          <a:prstGeom prst="rect">
            <a:avLst/>
          </a:prstGeom>
          <a:noFill/>
        </p:spPr>
        <p:txBody>
          <a:bodyPr wrap="none" rtlCol="0">
            <a:spAutoFit/>
          </a:bodyPr>
          <a:lstStyle/>
          <a:p>
            <a:r>
              <a:rPr lang="en-US" dirty="0" smtClean="0"/>
              <a:t>1580 nm</a:t>
            </a:r>
            <a:endParaRPr lang="en-US" dirty="0"/>
          </a:p>
        </p:txBody>
      </p:sp>
      <p:sp>
        <p:nvSpPr>
          <p:cNvPr id="12" name="TextBox 11"/>
          <p:cNvSpPr txBox="1"/>
          <p:nvPr/>
        </p:nvSpPr>
        <p:spPr>
          <a:xfrm>
            <a:off x="2001807" y="2009894"/>
            <a:ext cx="893506" cy="369332"/>
          </a:xfrm>
          <a:prstGeom prst="rect">
            <a:avLst/>
          </a:prstGeom>
          <a:noFill/>
        </p:spPr>
        <p:txBody>
          <a:bodyPr wrap="none" rtlCol="0">
            <a:spAutoFit/>
          </a:bodyPr>
          <a:lstStyle/>
          <a:p>
            <a:r>
              <a:rPr lang="en-US" dirty="0" smtClean="0"/>
              <a:t>420 nm</a:t>
            </a:r>
            <a:endParaRPr lang="en-US" dirty="0"/>
          </a:p>
        </p:txBody>
      </p:sp>
      <p:sp>
        <p:nvSpPr>
          <p:cNvPr id="13" name="TextBox 12"/>
          <p:cNvSpPr txBox="1"/>
          <p:nvPr/>
        </p:nvSpPr>
        <p:spPr>
          <a:xfrm>
            <a:off x="2809299" y="3772376"/>
            <a:ext cx="1681808" cy="369332"/>
          </a:xfrm>
          <a:prstGeom prst="rect">
            <a:avLst/>
          </a:prstGeom>
          <a:noFill/>
        </p:spPr>
        <p:txBody>
          <a:bodyPr wrap="none" rtlCol="0">
            <a:spAutoFit/>
          </a:bodyPr>
          <a:lstStyle/>
          <a:p>
            <a:r>
              <a:rPr lang="en-US" b="1" dirty="0" smtClean="0"/>
              <a:t>BIFOIS Material</a:t>
            </a:r>
            <a:endParaRPr lang="en-US" b="1" dirty="0"/>
          </a:p>
        </p:txBody>
      </p:sp>
      <p:sp>
        <p:nvSpPr>
          <p:cNvPr id="14" name="TextBox 13"/>
          <p:cNvSpPr txBox="1"/>
          <p:nvPr/>
        </p:nvSpPr>
        <p:spPr>
          <a:xfrm rot="16200000">
            <a:off x="-248755" y="4044623"/>
            <a:ext cx="2123298" cy="369332"/>
          </a:xfrm>
          <a:prstGeom prst="rect">
            <a:avLst/>
          </a:prstGeom>
          <a:noFill/>
        </p:spPr>
        <p:txBody>
          <a:bodyPr wrap="none" rtlCol="0">
            <a:spAutoFit/>
          </a:bodyPr>
          <a:lstStyle/>
          <a:p>
            <a:r>
              <a:rPr lang="en-US" dirty="0" smtClean="0"/>
              <a:t>Attenuation [dB/km]</a:t>
            </a:r>
            <a:endParaRPr lang="en-US" dirty="0"/>
          </a:p>
        </p:txBody>
      </p:sp>
    </p:spTree>
    <p:extLst>
      <p:ext uri="{BB962C8B-B14F-4D97-AF65-F5344CB8AC3E}">
        <p14:creationId xmlns:p14="http://schemas.microsoft.com/office/powerpoint/2010/main" val="3026012281"/>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BiFOIS Broadband (400 – 1000 nm) Transmission Loss</a:t>
            </a:r>
            <a:br>
              <a:rPr lang="en-US" dirty="0" smtClean="0"/>
            </a:br>
            <a:r>
              <a:rPr lang="en-US" sz="2800" i="1" dirty="0" smtClean="0"/>
              <a:t>Impurity </a:t>
            </a:r>
            <a:r>
              <a:rPr lang="en-US" sz="2800" i="1" dirty="0"/>
              <a:t>scattering + </a:t>
            </a:r>
            <a:r>
              <a:rPr lang="en-US" sz="2800" i="1" dirty="0" smtClean="0"/>
              <a:t>leaky cladding</a:t>
            </a:r>
            <a:endParaRPr lang="en-US" sz="2800" i="1" dirty="0"/>
          </a:p>
        </p:txBody>
      </p:sp>
      <p:sp>
        <p:nvSpPr>
          <p:cNvPr id="3" name="Content Placeholder 2"/>
          <p:cNvSpPr>
            <a:spLocks noGrp="1"/>
          </p:cNvSpPr>
          <p:nvPr>
            <p:ph idx="1"/>
          </p:nvPr>
        </p:nvSpPr>
        <p:spPr>
          <a:xfrm>
            <a:off x="457200" y="1600200"/>
            <a:ext cx="4541520" cy="5009938"/>
          </a:xfrm>
        </p:spPr>
        <p:txBody>
          <a:bodyPr>
            <a:normAutofit fontScale="92500" lnSpcReduction="10000"/>
          </a:bodyPr>
          <a:lstStyle/>
          <a:p>
            <a:r>
              <a:rPr lang="en-US" dirty="0" smtClean="0"/>
              <a:t>Measure total transmission loss with “Replacement Method”</a:t>
            </a:r>
          </a:p>
          <a:p>
            <a:pPr lvl="1"/>
            <a:r>
              <a:rPr lang="en-US" dirty="0" smtClean="0"/>
              <a:t>Measuring the output intensity of two fibers with different length, </a:t>
            </a:r>
            <a:r>
              <a:rPr lang="en-US" b="1" i="1" dirty="0" smtClean="0">
                <a:solidFill>
                  <a:srgbClr val="0000FF"/>
                </a:solidFill>
              </a:rPr>
              <a:t>given identical input condition</a:t>
            </a:r>
            <a:r>
              <a:rPr lang="en-US" dirty="0" smtClean="0"/>
              <a:t>…</a:t>
            </a:r>
          </a:p>
          <a:p>
            <a:pPr lvl="1"/>
            <a:endParaRPr lang="en-US" dirty="0"/>
          </a:p>
          <a:p>
            <a:pPr marL="57150" indent="0" algn="ctr">
              <a:buNone/>
            </a:pPr>
            <a:r>
              <a:rPr lang="en-US" b="1" dirty="0" smtClean="0">
                <a:solidFill>
                  <a:srgbClr val="0000FF"/>
                </a:solidFill>
              </a:rPr>
              <a:t>T</a:t>
            </a:r>
            <a:r>
              <a:rPr lang="en-US" b="1" baseline="-25000" dirty="0" smtClean="0">
                <a:solidFill>
                  <a:srgbClr val="0000FF"/>
                </a:solidFill>
              </a:rPr>
              <a:t>10</a:t>
            </a:r>
            <a:r>
              <a:rPr lang="en-US" b="1" dirty="0" smtClean="0">
                <a:solidFill>
                  <a:srgbClr val="0000FF"/>
                </a:solidFill>
              </a:rPr>
              <a:t> ≥ 75%</a:t>
            </a:r>
          </a:p>
          <a:p>
            <a:pPr marL="57150" indent="0" algn="ctr">
              <a:buNone/>
            </a:pPr>
            <a:endParaRPr lang="en-US" dirty="0" smtClean="0"/>
          </a:p>
          <a:p>
            <a:pPr marL="800100" lvl="1"/>
            <a:r>
              <a:rPr lang="en-US" dirty="0" smtClean="0"/>
              <a:t>This figure includes 8% reflection at the two air-glass interfaces…</a:t>
            </a:r>
          </a:p>
          <a:p>
            <a:pPr marL="400050"/>
            <a:endParaRPr lang="en-US" dirty="0"/>
          </a:p>
          <a:p>
            <a:pPr marL="400050"/>
            <a:r>
              <a:rPr lang="en-US" dirty="0" smtClean="0"/>
              <a:t>With perfect AR coating, </a:t>
            </a:r>
            <a:endParaRPr lang="en-US" b="1" i="1" dirty="0" smtClean="0"/>
          </a:p>
          <a:p>
            <a:pPr marL="57150" indent="0" algn="ctr">
              <a:buNone/>
            </a:pPr>
            <a:endParaRPr lang="en-US" dirty="0"/>
          </a:p>
          <a:p>
            <a:pPr marL="57150" indent="0" algn="ctr">
              <a:buNone/>
            </a:pPr>
            <a:r>
              <a:rPr lang="en-US" b="1" dirty="0" smtClean="0">
                <a:solidFill>
                  <a:srgbClr val="0000FF"/>
                </a:solidFill>
              </a:rPr>
              <a:t>T</a:t>
            </a:r>
            <a:r>
              <a:rPr lang="en-US" b="1" baseline="-25000" dirty="0" smtClean="0">
                <a:solidFill>
                  <a:srgbClr val="0000FF"/>
                </a:solidFill>
              </a:rPr>
              <a:t>10</a:t>
            </a:r>
            <a:r>
              <a:rPr lang="en-US" b="1" dirty="0" smtClean="0">
                <a:solidFill>
                  <a:srgbClr val="0000FF"/>
                </a:solidFill>
              </a:rPr>
              <a:t> ≥ 83%</a:t>
            </a:r>
            <a:endParaRPr lang="en-US" b="1" dirty="0">
              <a:solidFill>
                <a:srgbClr val="0000FF"/>
              </a:solidFill>
            </a:endParaRPr>
          </a:p>
        </p:txBody>
      </p:sp>
      <p:pic>
        <p:nvPicPr>
          <p:cNvPr id="4" name="Picture 3" descr="IMG_033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0960" y="1600200"/>
            <a:ext cx="3757454" cy="5009938"/>
          </a:xfrm>
          <a:prstGeom prst="rect">
            <a:avLst/>
          </a:prstGeom>
        </p:spPr>
      </p:pic>
    </p:spTree>
    <p:extLst>
      <p:ext uri="{BB962C8B-B14F-4D97-AF65-F5344CB8AC3E}">
        <p14:creationId xmlns:p14="http://schemas.microsoft.com/office/powerpoint/2010/main" val="2300116481"/>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 on Instrument Efficiency </a:t>
            </a:r>
            <a:br>
              <a:rPr lang="en-US" dirty="0" smtClean="0"/>
            </a:br>
            <a:r>
              <a:rPr lang="en-US" sz="2400" i="1" dirty="0" smtClean="0"/>
              <a:t>In comparison with etched glass slit</a:t>
            </a:r>
            <a:endParaRPr lang="en-US" i="1" dirty="0"/>
          </a:p>
        </p:txBody>
      </p:sp>
      <p:sp>
        <p:nvSpPr>
          <p:cNvPr id="3" name="Content Placeholder 2"/>
          <p:cNvSpPr>
            <a:spLocks noGrp="1"/>
          </p:cNvSpPr>
          <p:nvPr>
            <p:ph idx="1"/>
          </p:nvPr>
        </p:nvSpPr>
        <p:spPr>
          <a:xfrm>
            <a:off x="457200" y="1600200"/>
            <a:ext cx="8229600" cy="5024120"/>
          </a:xfrm>
        </p:spPr>
        <p:txBody>
          <a:bodyPr>
            <a:noAutofit/>
          </a:bodyPr>
          <a:lstStyle/>
          <a:p>
            <a:r>
              <a:rPr lang="en-US" dirty="0" err="1" smtClean="0"/>
              <a:t>BiFOIS</a:t>
            </a:r>
            <a:r>
              <a:rPr lang="en-US" dirty="0" smtClean="0"/>
              <a:t> photon throughput is 65% of etched glass slit with the same slit width</a:t>
            </a:r>
          </a:p>
          <a:p>
            <a:pPr marL="1257300" lvl="3" indent="0">
              <a:buNone/>
            </a:pPr>
            <a:r>
              <a:rPr lang="en-US" sz="2000" dirty="0" err="1" smtClean="0"/>
              <a:t>E</a:t>
            </a:r>
            <a:r>
              <a:rPr lang="en-US" sz="2000" baseline="-25000" dirty="0" err="1"/>
              <a:t>N</a:t>
            </a:r>
            <a:r>
              <a:rPr lang="en-US" sz="2000" baseline="-25000" dirty="0" err="1" smtClean="0"/>
              <a:t>oAR</a:t>
            </a:r>
            <a:r>
              <a:rPr lang="en-US" sz="2000" dirty="0" smtClean="0"/>
              <a:t> = 0.75 × 0.8 (filling factor) / 0.92  = 0.65</a:t>
            </a:r>
          </a:p>
          <a:p>
            <a:pPr marL="1257300" lvl="3" indent="0">
              <a:buNone/>
            </a:pPr>
            <a:r>
              <a:rPr lang="en-US" sz="2000" dirty="0" smtClean="0"/>
              <a:t>E</a:t>
            </a:r>
            <a:r>
              <a:rPr lang="en-US" sz="2000" baseline="-25000" dirty="0" smtClean="0"/>
              <a:t>AR</a:t>
            </a:r>
            <a:r>
              <a:rPr lang="en-US" sz="2000" dirty="0" smtClean="0"/>
              <a:t> = (0.75+0.08) × 0.8(filling factor)/1. = 0.66</a:t>
            </a:r>
          </a:p>
          <a:p>
            <a:pPr marL="1257300" lvl="3" indent="0">
              <a:buNone/>
            </a:pPr>
            <a:endParaRPr lang="en-US" sz="2000" dirty="0" smtClean="0"/>
          </a:p>
          <a:p>
            <a:r>
              <a:rPr lang="en-US" dirty="0" smtClean="0"/>
              <a:t>IFU </a:t>
            </a:r>
            <a:r>
              <a:rPr lang="en-US" dirty="0"/>
              <a:t>significantly </a:t>
            </a:r>
            <a:r>
              <a:rPr lang="en-US" dirty="0" smtClean="0"/>
              <a:t>reduces </a:t>
            </a:r>
            <a:r>
              <a:rPr lang="en-US" dirty="0"/>
              <a:t>the number of scan steps to cover a meaningful FOV. </a:t>
            </a:r>
          </a:p>
          <a:p>
            <a:pPr lvl="1"/>
            <a:r>
              <a:rPr lang="en-US" dirty="0"/>
              <a:t>For </a:t>
            </a:r>
            <a:r>
              <a:rPr lang="en-US" sz="2400" b="1" dirty="0">
                <a:solidFill>
                  <a:srgbClr val="0000FF"/>
                </a:solidFill>
              </a:rPr>
              <a:t>a 64 x 64 </a:t>
            </a:r>
            <a:r>
              <a:rPr lang="en-US" dirty="0"/>
              <a:t>IFU, the IFU instrument is </a:t>
            </a:r>
            <a:r>
              <a:rPr lang="en-US" sz="2400" b="1" dirty="0" smtClean="0">
                <a:solidFill>
                  <a:srgbClr val="0000FF"/>
                </a:solidFill>
              </a:rPr>
              <a:t>0.65 × 64 = 41 </a:t>
            </a:r>
            <a:r>
              <a:rPr lang="en-US" dirty="0" smtClean="0"/>
              <a:t>times </a:t>
            </a:r>
            <a:r>
              <a:rPr lang="en-US" dirty="0"/>
              <a:t>faster than a scanning long-slit </a:t>
            </a:r>
            <a:r>
              <a:rPr lang="en-US" dirty="0" smtClean="0"/>
              <a:t>spectropolarimeter to obtain a N x 64 image with the same sensitivity.</a:t>
            </a:r>
          </a:p>
          <a:p>
            <a:pPr lvl="1"/>
            <a:endParaRPr lang="en-US" dirty="0"/>
          </a:p>
          <a:p>
            <a:pPr lvl="1">
              <a:buSzPct val="100000"/>
              <a:buFont typeface="Lucida Grande"/>
              <a:buChar char="⇒"/>
            </a:pPr>
            <a:r>
              <a:rPr lang="en-US" sz="2400" b="1" i="1" dirty="0">
                <a:solidFill>
                  <a:srgbClr val="0000FF"/>
                </a:solidFill>
              </a:rPr>
              <a:t>We can tolerate a moderate level of </a:t>
            </a:r>
            <a:r>
              <a:rPr lang="en-US" sz="2400" b="1" i="1" dirty="0" smtClean="0">
                <a:solidFill>
                  <a:srgbClr val="0000FF"/>
                </a:solidFill>
              </a:rPr>
              <a:t>efficiency </a:t>
            </a:r>
            <a:r>
              <a:rPr lang="en-US" sz="2400" b="1" i="1" dirty="0">
                <a:solidFill>
                  <a:srgbClr val="0000FF"/>
                </a:solidFill>
              </a:rPr>
              <a:t>loss </a:t>
            </a:r>
            <a:r>
              <a:rPr lang="en-US" sz="2400" b="1" i="1" dirty="0" smtClean="0">
                <a:solidFill>
                  <a:srgbClr val="0000FF"/>
                </a:solidFill>
              </a:rPr>
              <a:t>from the fiber!</a:t>
            </a:r>
          </a:p>
          <a:p>
            <a:pPr marL="0" indent="0">
              <a:buNone/>
            </a:pPr>
            <a:endParaRPr lang="en-US" sz="2000" b="1" i="1" dirty="0">
              <a:solidFill>
                <a:srgbClr val="0000FF"/>
              </a:solidFill>
            </a:endParaRPr>
          </a:p>
        </p:txBody>
      </p:sp>
    </p:spTree>
    <p:extLst>
      <p:ext uri="{BB962C8B-B14F-4D97-AF65-F5344CB8AC3E}">
        <p14:creationId xmlns:p14="http://schemas.microsoft.com/office/powerpoint/2010/main" val="3268088743"/>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Filling Factor Loss Mitigation</a:t>
            </a:r>
            <a:endParaRPr lang="en-US" dirty="0"/>
          </a:p>
        </p:txBody>
      </p:sp>
      <p:sp>
        <p:nvSpPr>
          <p:cNvPr id="3" name="Content Placeholder 2"/>
          <p:cNvSpPr>
            <a:spLocks noGrp="1"/>
          </p:cNvSpPr>
          <p:nvPr>
            <p:ph idx="1"/>
          </p:nvPr>
        </p:nvSpPr>
        <p:spPr/>
        <p:txBody>
          <a:bodyPr/>
          <a:lstStyle/>
          <a:p>
            <a:r>
              <a:rPr lang="en-US" dirty="0" smtClean="0"/>
              <a:t>A weak cylindrical </a:t>
            </a:r>
            <a:r>
              <a:rPr lang="en-US" dirty="0" err="1" smtClean="0"/>
              <a:t>microlens</a:t>
            </a:r>
            <a:r>
              <a:rPr lang="en-US" dirty="0" smtClean="0"/>
              <a:t> array can be used to increase the filling factor to near 100%...</a:t>
            </a:r>
          </a:p>
          <a:p>
            <a:pPr marL="742950" lvl="2" indent="-342900"/>
            <a:r>
              <a:rPr lang="en-US" dirty="0"/>
              <a:t>For </a:t>
            </a:r>
            <a:r>
              <a:rPr lang="en-US" sz="2200" b="1" dirty="0">
                <a:solidFill>
                  <a:srgbClr val="0000FF"/>
                </a:solidFill>
              </a:rPr>
              <a:t>a 64 x 64 </a:t>
            </a:r>
            <a:r>
              <a:rPr lang="en-US" dirty="0"/>
              <a:t>IFU, the IFU instrument is </a:t>
            </a:r>
            <a:r>
              <a:rPr lang="en-US" sz="2200" b="1" dirty="0" smtClean="0">
                <a:solidFill>
                  <a:srgbClr val="0000FF"/>
                </a:solidFill>
              </a:rPr>
              <a:t>0.75 </a:t>
            </a:r>
            <a:r>
              <a:rPr lang="en-US" sz="2200" b="1" dirty="0">
                <a:solidFill>
                  <a:srgbClr val="0000FF"/>
                </a:solidFill>
              </a:rPr>
              <a:t>× 64 = </a:t>
            </a:r>
            <a:r>
              <a:rPr lang="en-US" sz="2200" b="1" dirty="0" smtClean="0">
                <a:solidFill>
                  <a:srgbClr val="0000FF"/>
                </a:solidFill>
              </a:rPr>
              <a:t>48 </a:t>
            </a:r>
            <a:r>
              <a:rPr lang="en-US" dirty="0"/>
              <a:t>times faster than a scanning long-slit spectropolarimeter to obtain a N x 64 </a:t>
            </a:r>
            <a:r>
              <a:rPr lang="en-US" dirty="0" smtClean="0"/>
              <a:t>image with the same sensitivity.</a:t>
            </a:r>
            <a:endParaRPr lang="en-US" dirty="0"/>
          </a:p>
          <a:p>
            <a:endParaRPr lang="en-US" dirty="0"/>
          </a:p>
        </p:txBody>
      </p:sp>
      <p:grpSp>
        <p:nvGrpSpPr>
          <p:cNvPr id="17" name="Group 16"/>
          <p:cNvGrpSpPr/>
          <p:nvPr/>
        </p:nvGrpSpPr>
        <p:grpSpPr>
          <a:xfrm>
            <a:off x="904240" y="4836160"/>
            <a:ext cx="5791200" cy="914400"/>
            <a:chOff x="904240" y="3931920"/>
            <a:chExt cx="5791200" cy="914400"/>
          </a:xfrm>
        </p:grpSpPr>
        <p:sp>
          <p:nvSpPr>
            <p:cNvPr id="6" name="Chord 5"/>
            <p:cNvSpPr/>
            <p:nvPr/>
          </p:nvSpPr>
          <p:spPr>
            <a:xfrm>
              <a:off x="3322319" y="3931920"/>
              <a:ext cx="142239" cy="914400"/>
            </a:xfrm>
            <a:prstGeom prst="chord">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3393438" y="3931920"/>
              <a:ext cx="1016002" cy="914400"/>
            </a:xfrm>
            <a:prstGeom prst="rect">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4409440" y="3931920"/>
              <a:ext cx="2286000" cy="914400"/>
            </a:xfrm>
            <a:prstGeom prst="rect">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4409440" y="4003040"/>
              <a:ext cx="2286000" cy="731520"/>
            </a:xfrm>
            <a:prstGeom prst="rect">
              <a:avLst/>
            </a:prstGeom>
            <a:solidFill>
              <a:schemeClr val="accent1">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p:cNvCxnSpPr>
              <a:endCxn id="6" idx="1"/>
            </p:cNvCxnSpPr>
            <p:nvPr/>
          </p:nvCxnSpPr>
          <p:spPr>
            <a:xfrm>
              <a:off x="904240" y="3931920"/>
              <a:ext cx="248919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904240" y="4846320"/>
              <a:ext cx="248919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3393438" y="4734560"/>
              <a:ext cx="1016002" cy="11176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flipV="1">
              <a:off x="3393438" y="3931920"/>
              <a:ext cx="1016002" cy="7112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a:off x="904240" y="3921760"/>
            <a:ext cx="5791200" cy="914400"/>
            <a:chOff x="904240" y="3931920"/>
            <a:chExt cx="5791200" cy="914400"/>
          </a:xfrm>
        </p:grpSpPr>
        <p:sp>
          <p:nvSpPr>
            <p:cNvPr id="19" name="Chord 18"/>
            <p:cNvSpPr/>
            <p:nvPr/>
          </p:nvSpPr>
          <p:spPr>
            <a:xfrm>
              <a:off x="3322319" y="3931920"/>
              <a:ext cx="142239" cy="914400"/>
            </a:xfrm>
            <a:prstGeom prst="chord">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3393438" y="3931920"/>
              <a:ext cx="1016002" cy="914400"/>
            </a:xfrm>
            <a:prstGeom prst="rect">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4409440" y="3931920"/>
              <a:ext cx="2286000" cy="914400"/>
            </a:xfrm>
            <a:prstGeom prst="rect">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4409440" y="4003040"/>
              <a:ext cx="2286000" cy="731520"/>
            </a:xfrm>
            <a:prstGeom prst="rect">
              <a:avLst/>
            </a:prstGeom>
            <a:solidFill>
              <a:schemeClr val="accent1">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3" name="Straight Connector 22"/>
            <p:cNvCxnSpPr>
              <a:endCxn id="19" idx="1"/>
            </p:cNvCxnSpPr>
            <p:nvPr/>
          </p:nvCxnSpPr>
          <p:spPr>
            <a:xfrm>
              <a:off x="904240" y="3931920"/>
              <a:ext cx="248919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904240" y="4846320"/>
              <a:ext cx="248919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3393438" y="4734560"/>
              <a:ext cx="1016002" cy="11176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flipV="1">
              <a:off x="3393438" y="3931920"/>
              <a:ext cx="1016002" cy="7112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7" name="TextBox 26"/>
          <p:cNvSpPr txBox="1"/>
          <p:nvPr/>
        </p:nvSpPr>
        <p:spPr>
          <a:xfrm>
            <a:off x="6847840" y="4175760"/>
            <a:ext cx="659518" cy="369332"/>
          </a:xfrm>
          <a:prstGeom prst="rect">
            <a:avLst/>
          </a:prstGeom>
          <a:noFill/>
        </p:spPr>
        <p:txBody>
          <a:bodyPr wrap="none" rtlCol="0">
            <a:spAutoFit/>
          </a:bodyPr>
          <a:lstStyle/>
          <a:p>
            <a:r>
              <a:rPr lang="en-US" dirty="0" smtClean="0"/>
              <a:t>8 um</a:t>
            </a:r>
            <a:endParaRPr lang="en-US" dirty="0"/>
          </a:p>
        </p:txBody>
      </p:sp>
      <p:sp>
        <p:nvSpPr>
          <p:cNvPr id="28" name="TextBox 27"/>
          <p:cNvSpPr txBox="1"/>
          <p:nvPr/>
        </p:nvSpPr>
        <p:spPr>
          <a:xfrm>
            <a:off x="7741920" y="4175760"/>
            <a:ext cx="776512" cy="369332"/>
          </a:xfrm>
          <a:prstGeom prst="rect">
            <a:avLst/>
          </a:prstGeom>
          <a:noFill/>
        </p:spPr>
        <p:txBody>
          <a:bodyPr wrap="none" rtlCol="0">
            <a:spAutoFit/>
          </a:bodyPr>
          <a:lstStyle/>
          <a:p>
            <a:r>
              <a:rPr lang="en-US" dirty="0" smtClean="0"/>
              <a:t>10 um</a:t>
            </a:r>
            <a:endParaRPr lang="en-US" dirty="0"/>
          </a:p>
        </p:txBody>
      </p:sp>
      <p:cxnSp>
        <p:nvCxnSpPr>
          <p:cNvPr id="30" name="Straight Connector 29"/>
          <p:cNvCxnSpPr/>
          <p:nvPr/>
        </p:nvCxnSpPr>
        <p:spPr>
          <a:xfrm>
            <a:off x="6847840" y="3921760"/>
            <a:ext cx="1670592"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6847840" y="4836160"/>
            <a:ext cx="1670592"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6847840" y="3992880"/>
            <a:ext cx="659518"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6847840" y="4724400"/>
            <a:ext cx="659518"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6852479" y="3992880"/>
            <a:ext cx="0" cy="731520"/>
          </a:xfrm>
          <a:prstGeom prst="line">
            <a:avLst/>
          </a:prstGeom>
          <a:ln w="12700">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flipV="1">
            <a:off x="7761953" y="3921760"/>
            <a:ext cx="4639" cy="914400"/>
          </a:xfrm>
          <a:prstGeom prst="line">
            <a:avLst/>
          </a:prstGeom>
          <a:ln w="12700">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5059566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Solar Magnetism and Polarization</a:t>
            </a:r>
            <a:endParaRPr lang="en-US" dirty="0"/>
          </a:p>
        </p:txBody>
      </p:sp>
      <p:sp>
        <p:nvSpPr>
          <p:cNvPr id="3" name="Content Placeholder 2"/>
          <p:cNvSpPr>
            <a:spLocks noGrp="1"/>
          </p:cNvSpPr>
          <p:nvPr>
            <p:ph idx="1"/>
          </p:nvPr>
        </p:nvSpPr>
        <p:spPr>
          <a:xfrm>
            <a:off x="457200" y="1600200"/>
            <a:ext cx="8229600" cy="5105400"/>
          </a:xfrm>
        </p:spPr>
        <p:txBody>
          <a:bodyPr>
            <a:normAutofit/>
          </a:bodyPr>
          <a:lstStyle/>
          <a:p>
            <a:pPr marL="0" indent="0">
              <a:buNone/>
            </a:pPr>
            <a:r>
              <a:rPr lang="en-US" i="1" dirty="0" smtClean="0"/>
              <a:t>Most of the spectral lines from the solar atmosphere are polarized through several polarization mechanisms</a:t>
            </a:r>
          </a:p>
          <a:p>
            <a:pPr marL="0" indent="0">
              <a:buNone/>
            </a:pPr>
            <a:endParaRPr lang="en-US" sz="1600" i="1" dirty="0" smtClean="0"/>
          </a:p>
          <a:p>
            <a:r>
              <a:rPr lang="en-US" b="1" dirty="0" smtClean="0"/>
              <a:t>Zeeman Effect</a:t>
            </a:r>
            <a:endParaRPr lang="en-US" sz="1800" dirty="0" smtClean="0"/>
          </a:p>
          <a:p>
            <a:pPr lvl="1"/>
            <a:r>
              <a:rPr lang="en-US" dirty="0" smtClean="0"/>
              <a:t>Polarized </a:t>
            </a:r>
            <a:r>
              <a:rPr lang="en-US" dirty="0" err="1" smtClean="0"/>
              <a:t>radiative</a:t>
            </a:r>
            <a:r>
              <a:rPr lang="en-US" dirty="0" smtClean="0"/>
              <a:t> transfer of Zeeman sensitive spectral lines in a magnetized, optically thick atmosphere</a:t>
            </a:r>
          </a:p>
          <a:p>
            <a:r>
              <a:rPr lang="en-US" b="1" dirty="0" smtClean="0"/>
              <a:t>(Classical) </a:t>
            </a:r>
            <a:r>
              <a:rPr lang="en-US" b="1" dirty="0" err="1" smtClean="0"/>
              <a:t>Hanle</a:t>
            </a:r>
            <a:r>
              <a:rPr lang="en-US" b="1" dirty="0" smtClean="0"/>
              <a:t> effect</a:t>
            </a:r>
            <a:r>
              <a:rPr lang="en-US" dirty="0" smtClean="0"/>
              <a:t> </a:t>
            </a:r>
            <a:r>
              <a:rPr lang="en-US" sz="1800" dirty="0" smtClean="0"/>
              <a:t>in upper photosphere, chromosphere and corona</a:t>
            </a:r>
          </a:p>
          <a:p>
            <a:pPr lvl="1"/>
            <a:r>
              <a:rPr lang="en-US" dirty="0" smtClean="0"/>
              <a:t>Scattering polarization of spectral lines in the </a:t>
            </a:r>
            <a:r>
              <a:rPr lang="en-US" b="1" dirty="0" smtClean="0"/>
              <a:t>weak field regime</a:t>
            </a:r>
            <a:r>
              <a:rPr lang="en-US" dirty="0" smtClean="0"/>
              <a:t> in a magnetized, optically thing atmosphere</a:t>
            </a:r>
          </a:p>
          <a:p>
            <a:r>
              <a:rPr lang="en-US" b="1" dirty="0" smtClean="0"/>
              <a:t>Saturate </a:t>
            </a:r>
            <a:r>
              <a:rPr lang="en-US" b="1" dirty="0" err="1" smtClean="0"/>
              <a:t>Hanle</a:t>
            </a:r>
            <a:r>
              <a:rPr lang="en-US" b="1" dirty="0" smtClean="0"/>
              <a:t> effect </a:t>
            </a:r>
            <a:r>
              <a:rPr lang="en-US" sz="1800" dirty="0"/>
              <a:t>in upper photosphere, chromosphere and corona</a:t>
            </a:r>
            <a:endParaRPr lang="en-US" sz="1800" dirty="0" smtClean="0"/>
          </a:p>
          <a:p>
            <a:pPr lvl="1"/>
            <a:r>
              <a:rPr lang="en-US" dirty="0" smtClean="0"/>
              <a:t>Scattering polarization of spectral lines in the </a:t>
            </a:r>
            <a:r>
              <a:rPr lang="en-US" b="1" dirty="0" smtClean="0"/>
              <a:t>strong field regime</a:t>
            </a:r>
            <a:r>
              <a:rPr lang="en-US" dirty="0" smtClean="0"/>
              <a:t> in a magnetized, optically thing atmosphere</a:t>
            </a:r>
          </a:p>
          <a:p>
            <a:pPr lvl="1"/>
            <a:endParaRPr lang="en-US" dirty="0"/>
          </a:p>
        </p:txBody>
      </p:sp>
    </p:spTree>
    <p:extLst>
      <p:ext uri="{BB962C8B-B14F-4D97-AF65-F5344CB8AC3E}">
        <p14:creationId xmlns:p14="http://schemas.microsoft.com/office/powerpoint/2010/main" val="33303611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818640" y="3434101"/>
            <a:ext cx="5567680" cy="2580619"/>
            <a:chOff x="1849120" y="1920250"/>
            <a:chExt cx="5567680" cy="2580619"/>
          </a:xfrm>
        </p:grpSpPr>
        <p:pic>
          <p:nvPicPr>
            <p:cNvPr id="5" name="Picture 4"/>
            <p:cNvPicPr>
              <a:picLocks noChangeAspect="1"/>
            </p:cNvPicPr>
            <p:nvPr/>
          </p:nvPicPr>
          <p:blipFill>
            <a:blip r:embed="rId2"/>
            <a:stretch>
              <a:fillRect/>
            </a:stretch>
          </p:blipFill>
          <p:spPr>
            <a:xfrm>
              <a:off x="1849120" y="1920250"/>
              <a:ext cx="5567680" cy="2580619"/>
            </a:xfrm>
            <a:prstGeom prst="rect">
              <a:avLst/>
            </a:prstGeom>
          </p:spPr>
        </p:pic>
        <p:cxnSp>
          <p:nvCxnSpPr>
            <p:cNvPr id="9" name="Straight Connector 8"/>
            <p:cNvCxnSpPr/>
            <p:nvPr/>
          </p:nvCxnSpPr>
          <p:spPr>
            <a:xfrm flipV="1">
              <a:off x="4765040" y="3007360"/>
              <a:ext cx="894080" cy="467360"/>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5659120" y="3007360"/>
              <a:ext cx="1605280" cy="802640"/>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p:txBody>
          <a:bodyPr/>
          <a:lstStyle/>
          <a:p>
            <a:r>
              <a:rPr lang="en-US" dirty="0" smtClean="0"/>
              <a:t>Inter-Fiber Crosstalk</a:t>
            </a:r>
            <a:br>
              <a:rPr lang="en-US" dirty="0" smtClean="0"/>
            </a:br>
            <a:r>
              <a:rPr lang="en-US" dirty="0" smtClean="0"/>
              <a:t> via Evanescent Wave Coupling</a:t>
            </a:r>
            <a:endParaRPr lang="en-US" dirty="0"/>
          </a:p>
        </p:txBody>
      </p:sp>
      <p:sp>
        <p:nvSpPr>
          <p:cNvPr id="3" name="Content Placeholder 2"/>
          <p:cNvSpPr>
            <a:spLocks noGrp="1"/>
          </p:cNvSpPr>
          <p:nvPr>
            <p:ph idx="1"/>
          </p:nvPr>
        </p:nvSpPr>
        <p:spPr/>
        <p:txBody>
          <a:bodyPr/>
          <a:lstStyle/>
          <a:p>
            <a:r>
              <a:rPr lang="en-US" dirty="0" smtClean="0"/>
              <a:t>Evanescent wave arises from the boundary condition that the EM wave must be continuous at the boundary between two media…</a:t>
            </a:r>
          </a:p>
          <a:p>
            <a:pPr lvl="1"/>
            <a:r>
              <a:rPr lang="en-US" dirty="0" smtClean="0"/>
              <a:t>EW decays exponentially</a:t>
            </a:r>
          </a:p>
          <a:p>
            <a:pPr lvl="1"/>
            <a:r>
              <a:rPr lang="en-US" dirty="0" smtClean="0"/>
              <a:t>Typical penetration depth is a few hundred nm…</a:t>
            </a:r>
          </a:p>
          <a:p>
            <a:pPr lvl="1"/>
            <a:r>
              <a:rPr lang="en-US" dirty="0" smtClean="0"/>
              <a:t>Industrial ‘rule-of-thumb’ for cladding thickness is ~ 10 </a:t>
            </a:r>
            <a:r>
              <a:rPr lang="en-US" dirty="0" err="1" smtClean="0"/>
              <a:t>λ</a:t>
            </a:r>
            <a:endParaRPr lang="en-US" dirty="0"/>
          </a:p>
        </p:txBody>
      </p:sp>
      <p:pic>
        <p:nvPicPr>
          <p:cNvPr id="4" name="Picture 3"/>
          <p:cNvPicPr>
            <a:picLocks noChangeAspect="1"/>
          </p:cNvPicPr>
          <p:nvPr/>
        </p:nvPicPr>
        <p:blipFill>
          <a:blip r:embed="rId2"/>
          <a:stretch>
            <a:fillRect/>
          </a:stretch>
        </p:blipFill>
        <p:spPr>
          <a:xfrm>
            <a:off x="1818640" y="4165621"/>
            <a:ext cx="5567680" cy="2580619"/>
          </a:xfrm>
          <a:prstGeom prst="rect">
            <a:avLst/>
          </a:prstGeom>
        </p:spPr>
      </p:pic>
      <p:cxnSp>
        <p:nvCxnSpPr>
          <p:cNvPr id="7" name="Straight Connector 6"/>
          <p:cNvCxnSpPr/>
          <p:nvPr/>
        </p:nvCxnSpPr>
        <p:spPr>
          <a:xfrm flipV="1">
            <a:off x="3596640" y="4988571"/>
            <a:ext cx="1137920" cy="264160"/>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V="1">
            <a:off x="1818640" y="5252731"/>
            <a:ext cx="1778000" cy="873760"/>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4572000" y="5252731"/>
            <a:ext cx="894080" cy="467360"/>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5466080" y="5252731"/>
            <a:ext cx="1402080" cy="670560"/>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3596640" y="5252731"/>
            <a:ext cx="975360" cy="467360"/>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3352800" y="6297425"/>
            <a:ext cx="1836899" cy="369332"/>
          </a:xfrm>
          <a:prstGeom prst="rect">
            <a:avLst/>
          </a:prstGeom>
          <a:noFill/>
        </p:spPr>
        <p:txBody>
          <a:bodyPr wrap="none" rtlCol="0">
            <a:spAutoFit/>
          </a:bodyPr>
          <a:lstStyle/>
          <a:p>
            <a:r>
              <a:rPr lang="en-US" dirty="0" smtClean="0"/>
              <a:t>Evanescent Wave</a:t>
            </a:r>
            <a:endParaRPr lang="en-US" dirty="0"/>
          </a:p>
        </p:txBody>
      </p:sp>
      <p:cxnSp>
        <p:nvCxnSpPr>
          <p:cNvPr id="22" name="Straight Arrow Connector 21"/>
          <p:cNvCxnSpPr/>
          <p:nvPr/>
        </p:nvCxnSpPr>
        <p:spPr>
          <a:xfrm flipH="1" flipV="1">
            <a:off x="4246880" y="5110491"/>
            <a:ext cx="24370" cy="132080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014489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a:xfrm>
            <a:off x="452120" y="318"/>
            <a:ext cx="8229600" cy="1143000"/>
          </a:xfrm>
        </p:spPr>
        <p:txBody>
          <a:bodyPr/>
          <a:lstStyle/>
          <a:p>
            <a:r>
              <a:rPr lang="en-US" altLang="ja-JP" dirty="0" smtClean="0"/>
              <a:t>Crosstalk Test configuration</a:t>
            </a:r>
            <a:br>
              <a:rPr lang="en-US" altLang="ja-JP" dirty="0" smtClean="0"/>
            </a:br>
            <a:r>
              <a:rPr lang="en-US" altLang="ja-JP" sz="1800" i="1" dirty="0">
                <a:solidFill>
                  <a:srgbClr val="0000FF"/>
                </a:solidFill>
              </a:rPr>
              <a:t>Courtesy Y. </a:t>
            </a:r>
            <a:r>
              <a:rPr lang="en-US" altLang="ja-JP" sz="1800" i="1" dirty="0" err="1">
                <a:solidFill>
                  <a:srgbClr val="0000FF"/>
                </a:solidFill>
              </a:rPr>
              <a:t>Katsukawa</a:t>
            </a:r>
            <a:r>
              <a:rPr lang="en-US" altLang="ja-JP" sz="1800" i="1" dirty="0">
                <a:solidFill>
                  <a:srgbClr val="0000FF"/>
                </a:solidFill>
              </a:rPr>
              <a:t>, NAOJ</a:t>
            </a:r>
            <a:endParaRPr lang="ja-JP" altLang="en-US" dirty="0"/>
          </a:p>
        </p:txBody>
      </p:sp>
      <p:sp>
        <p:nvSpPr>
          <p:cNvPr id="4" name="スライド番号プレースホルダ 3"/>
          <p:cNvSpPr>
            <a:spLocks noGrp="1"/>
          </p:cNvSpPr>
          <p:nvPr>
            <p:ph type="sldNum" sz="quarter" idx="12"/>
          </p:nvPr>
        </p:nvSpPr>
        <p:spPr/>
        <p:txBody>
          <a:bodyPr/>
          <a:lstStyle/>
          <a:p>
            <a:pPr>
              <a:defRPr/>
            </a:pPr>
            <a:fld id="{8BF49C21-A61F-9247-9093-A74839365FE7}" type="slidenum">
              <a:rPr lang="en-US" altLang="ja-JP" smtClean="0"/>
              <a:pPr>
                <a:defRPr/>
              </a:pPr>
              <a:t>51</a:t>
            </a:fld>
            <a:endParaRPr lang="en-US" altLang="ja-JP"/>
          </a:p>
        </p:txBody>
      </p:sp>
      <p:sp>
        <p:nvSpPr>
          <p:cNvPr id="6" name="円/楕円 9"/>
          <p:cNvSpPr>
            <a:spLocks noChangeArrowheads="1"/>
          </p:cNvSpPr>
          <p:nvPr/>
        </p:nvSpPr>
        <p:spPr bwMode="auto">
          <a:xfrm>
            <a:off x="2667000" y="1981200"/>
            <a:ext cx="152400" cy="609600"/>
          </a:xfrm>
          <a:prstGeom prst="ellipse">
            <a:avLst/>
          </a:prstGeom>
          <a:solidFill>
            <a:schemeClr val="accent1"/>
          </a:solidFill>
          <a:ln w="9525">
            <a:solidFill>
              <a:schemeClr val="tx1"/>
            </a:solidFill>
            <a:miter lim="800000"/>
            <a:headEnd/>
            <a:tailEnd/>
          </a:ln>
        </p:spPr>
        <p:txBody>
          <a:bodyPr wrap="none" anchor="ctr">
            <a:prstTxWarp prst="textNoShape">
              <a:avLst/>
            </a:prstTxWarp>
          </a:bodyPr>
          <a:lstStyle/>
          <a:p>
            <a:pPr algn="ctr"/>
            <a:endParaRPr lang="ja-JP" altLang="en-US"/>
          </a:p>
        </p:txBody>
      </p:sp>
      <p:cxnSp>
        <p:nvCxnSpPr>
          <p:cNvPr id="7" name="直線コネクタ 6"/>
          <p:cNvCxnSpPr>
            <a:stCxn id="6" idx="7"/>
            <a:endCxn id="16" idx="1"/>
          </p:cNvCxnSpPr>
          <p:nvPr/>
        </p:nvCxnSpPr>
        <p:spPr>
          <a:xfrm rot="16200000" flipH="1">
            <a:off x="3614878" y="1252678"/>
            <a:ext cx="215526" cy="1851118"/>
          </a:xfrm>
          <a:prstGeom prst="line">
            <a:avLst/>
          </a:prstGeom>
          <a:ln w="12700" cap="flat" cmpd="sng" algn="ctr">
            <a:solidFill>
              <a:srgbClr val="FF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8" name="直線コネクタ 7"/>
          <p:cNvCxnSpPr>
            <a:stCxn id="6" idx="5"/>
            <a:endCxn id="16" idx="1"/>
          </p:cNvCxnSpPr>
          <p:nvPr/>
        </p:nvCxnSpPr>
        <p:spPr>
          <a:xfrm rot="5400000" flipH="1" flipV="1">
            <a:off x="3614878" y="1468204"/>
            <a:ext cx="215526" cy="1851118"/>
          </a:xfrm>
          <a:prstGeom prst="line">
            <a:avLst/>
          </a:prstGeom>
          <a:ln w="12700" cap="flat" cmpd="sng" algn="ctr">
            <a:solidFill>
              <a:srgbClr val="FF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直線コネクタ 8"/>
          <p:cNvCxnSpPr>
            <a:endCxn id="6" idx="0"/>
          </p:cNvCxnSpPr>
          <p:nvPr/>
        </p:nvCxnSpPr>
        <p:spPr>
          <a:xfrm flipV="1">
            <a:off x="1143000" y="1981200"/>
            <a:ext cx="1600200" cy="304800"/>
          </a:xfrm>
          <a:prstGeom prst="line">
            <a:avLst/>
          </a:prstGeom>
          <a:ln w="12700" cap="flat" cmpd="sng" algn="ctr">
            <a:solidFill>
              <a:srgbClr val="FF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0" name="直線コネクタ 9"/>
          <p:cNvCxnSpPr>
            <a:endCxn id="6" idx="4"/>
          </p:cNvCxnSpPr>
          <p:nvPr/>
        </p:nvCxnSpPr>
        <p:spPr>
          <a:xfrm>
            <a:off x="1143000" y="2286000"/>
            <a:ext cx="1600200" cy="304800"/>
          </a:xfrm>
          <a:prstGeom prst="line">
            <a:avLst/>
          </a:prstGeom>
          <a:ln w="12700" cap="flat" cmpd="sng" algn="ctr">
            <a:solidFill>
              <a:srgbClr val="FF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nvGrpSpPr>
          <p:cNvPr id="11" name="図形グループ 60"/>
          <p:cNvGrpSpPr>
            <a:grpSpLocks/>
          </p:cNvGrpSpPr>
          <p:nvPr/>
        </p:nvGrpSpPr>
        <p:grpSpPr bwMode="auto">
          <a:xfrm>
            <a:off x="1143000" y="1981200"/>
            <a:ext cx="0" cy="379413"/>
            <a:chOff x="457200" y="2134394"/>
            <a:chExt cx="794" cy="379412"/>
          </a:xfrm>
        </p:grpSpPr>
        <p:cxnSp>
          <p:nvCxnSpPr>
            <p:cNvPr id="12" name="直線コネクタ 11"/>
            <p:cNvCxnSpPr/>
            <p:nvPr/>
          </p:nvCxnSpPr>
          <p:spPr>
            <a:xfrm rot="5400000">
              <a:off x="1662907" y="2331244"/>
              <a:ext cx="150812" cy="0"/>
            </a:xfrm>
            <a:prstGeom prst="line">
              <a:avLst/>
            </a:prstGeom>
            <a:ln w="12700" cap="flat" cmpd="sng" algn="ctr">
              <a:solidFill>
                <a:srgbClr val="00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3" name="直線コネクタ 12"/>
            <p:cNvCxnSpPr/>
            <p:nvPr/>
          </p:nvCxnSpPr>
          <p:spPr>
            <a:xfrm rot="5400000">
              <a:off x="1662907" y="2559844"/>
              <a:ext cx="150812" cy="0"/>
            </a:xfrm>
            <a:prstGeom prst="line">
              <a:avLst/>
            </a:prstGeom>
            <a:ln w="12700" cap="flat" cmpd="sng" algn="ctr">
              <a:solidFill>
                <a:srgbClr val="00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
        <p:nvSpPr>
          <p:cNvPr id="16" name="正方形/長方形 15"/>
          <p:cNvSpPr/>
          <p:nvPr/>
        </p:nvSpPr>
        <p:spPr bwMode="auto">
          <a:xfrm>
            <a:off x="4648200" y="1981200"/>
            <a:ext cx="762000" cy="609600"/>
          </a:xfrm>
          <a:prstGeom prst="rect">
            <a:avLst/>
          </a:prstGeom>
          <a:solidFill>
            <a:schemeClr val="bg1">
              <a:lumMod val="85000"/>
            </a:schemeClr>
          </a:solidFill>
          <a:ln w="9525">
            <a:solidFill>
              <a:schemeClr val="tx1"/>
            </a:solidFill>
            <a:miter lim="800000"/>
            <a:headEnd/>
            <a:tailEnd/>
          </a:ln>
          <a:effectLst/>
        </p:spPr>
        <p:txBody>
          <a:bodyPr wrap="none" anchor="ctr">
            <a:prstTxWarp prst="textNoShape">
              <a:avLst/>
            </a:prstTxWarp>
          </a:bodyPr>
          <a:lstStyle/>
          <a:p>
            <a:pPr algn="ctr">
              <a:defRPr/>
            </a:pPr>
            <a:endParaRPr lang="ja-JP" altLang="en-US"/>
          </a:p>
        </p:txBody>
      </p:sp>
      <p:sp>
        <p:nvSpPr>
          <p:cNvPr id="19" name="テキスト ボックス 78"/>
          <p:cNvSpPr txBox="1">
            <a:spLocks noChangeArrowheads="1"/>
          </p:cNvSpPr>
          <p:nvPr/>
        </p:nvSpPr>
        <p:spPr bwMode="auto">
          <a:xfrm>
            <a:off x="1074532" y="1686580"/>
            <a:ext cx="845391" cy="523220"/>
          </a:xfrm>
          <a:prstGeom prst="rect">
            <a:avLst/>
          </a:prstGeom>
          <a:noFill/>
          <a:ln w="9525">
            <a:noFill/>
            <a:miter lim="800000"/>
            <a:headEnd/>
            <a:tailEnd/>
          </a:ln>
        </p:spPr>
        <p:txBody>
          <a:bodyPr wrap="none">
            <a:prstTxWarp prst="textNoShape">
              <a:avLst/>
            </a:prstTxWarp>
            <a:spAutoFit/>
          </a:bodyPr>
          <a:lstStyle/>
          <a:p>
            <a:r>
              <a:rPr lang="en-US" altLang="ja-JP" sz="1400" dirty="0"/>
              <a:t>Pin hole</a:t>
            </a:r>
          </a:p>
          <a:p>
            <a:r>
              <a:rPr lang="en-US" altLang="ja-JP" sz="1400" dirty="0" smtClean="0"/>
              <a:t>(</a:t>
            </a:r>
            <a:r>
              <a:rPr lang="en-US" altLang="ja-JP" sz="1400" dirty="0" smtClean="0">
                <a:latin typeface="Lucida Grande"/>
                <a:ea typeface="Lucida Grande"/>
                <a:cs typeface="Lucida Grande"/>
              </a:rPr>
              <a:t>ϕ</a:t>
            </a:r>
            <a:r>
              <a:rPr lang="en-US" altLang="ja-JP" sz="1400" dirty="0" smtClean="0"/>
              <a:t>5 µ</a:t>
            </a:r>
            <a:r>
              <a:rPr lang="en-US" altLang="ja-JP" sz="1400" dirty="0" err="1" smtClean="0"/>
              <a:t>m</a:t>
            </a:r>
            <a:r>
              <a:rPr lang="en-US" altLang="ja-JP" sz="1400" dirty="0"/>
              <a:t>)</a:t>
            </a:r>
          </a:p>
        </p:txBody>
      </p:sp>
      <p:grpSp>
        <p:nvGrpSpPr>
          <p:cNvPr id="20" name="図形グループ 20"/>
          <p:cNvGrpSpPr/>
          <p:nvPr/>
        </p:nvGrpSpPr>
        <p:grpSpPr>
          <a:xfrm>
            <a:off x="3352800" y="2016810"/>
            <a:ext cx="228600" cy="533400"/>
            <a:chOff x="3200400" y="1676400"/>
            <a:chExt cx="228600" cy="762000"/>
          </a:xfrm>
        </p:grpSpPr>
        <p:grpSp>
          <p:nvGrpSpPr>
            <p:cNvPr id="21" name="図形グループ 86"/>
            <p:cNvGrpSpPr>
              <a:grpSpLocks/>
            </p:cNvGrpSpPr>
            <p:nvPr/>
          </p:nvGrpSpPr>
          <p:grpSpPr bwMode="auto">
            <a:xfrm>
              <a:off x="3200400" y="2286000"/>
              <a:ext cx="228600" cy="152400"/>
              <a:chOff x="2482698" y="2895600"/>
              <a:chExt cx="228600" cy="152400"/>
            </a:xfrm>
          </p:grpSpPr>
          <p:cxnSp>
            <p:nvCxnSpPr>
              <p:cNvPr id="25" name="直線コネクタ 18"/>
              <p:cNvCxnSpPr/>
              <p:nvPr/>
            </p:nvCxnSpPr>
            <p:spPr>
              <a:xfrm rot="5400000">
                <a:off x="2516036" y="2971800"/>
                <a:ext cx="150812" cy="1587"/>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6" name="直線コネクタ 25"/>
              <p:cNvCxnSpPr/>
              <p:nvPr/>
            </p:nvCxnSpPr>
            <p:spPr>
              <a:xfrm flipV="1">
                <a:off x="2482698" y="2895600"/>
                <a:ext cx="228600" cy="1588"/>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nvGrpSpPr>
            <p:cNvPr id="22" name="図形グループ 87"/>
            <p:cNvGrpSpPr>
              <a:grpSpLocks/>
            </p:cNvGrpSpPr>
            <p:nvPr/>
          </p:nvGrpSpPr>
          <p:grpSpPr bwMode="auto">
            <a:xfrm flipV="1">
              <a:off x="3200400" y="1676400"/>
              <a:ext cx="228600" cy="152400"/>
              <a:chOff x="2482698" y="2895600"/>
              <a:chExt cx="228600" cy="152400"/>
            </a:xfrm>
          </p:grpSpPr>
          <p:cxnSp>
            <p:nvCxnSpPr>
              <p:cNvPr id="23" name="直線コネクタ 22"/>
              <p:cNvCxnSpPr/>
              <p:nvPr/>
            </p:nvCxnSpPr>
            <p:spPr>
              <a:xfrm rot="5400000">
                <a:off x="2516035" y="2971800"/>
                <a:ext cx="150813" cy="1587"/>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4" name="直線コネクタ 23"/>
              <p:cNvCxnSpPr/>
              <p:nvPr/>
            </p:nvCxnSpPr>
            <p:spPr>
              <a:xfrm flipV="1">
                <a:off x="2482698" y="2895600"/>
                <a:ext cx="228600" cy="1587"/>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sp>
        <p:nvSpPr>
          <p:cNvPr id="27" name="テキスト ボックス 90"/>
          <p:cNvSpPr txBox="1">
            <a:spLocks noChangeArrowheads="1"/>
          </p:cNvSpPr>
          <p:nvPr/>
        </p:nvSpPr>
        <p:spPr bwMode="auto">
          <a:xfrm>
            <a:off x="4703075" y="1673423"/>
            <a:ext cx="783325" cy="307777"/>
          </a:xfrm>
          <a:prstGeom prst="rect">
            <a:avLst/>
          </a:prstGeom>
          <a:noFill/>
          <a:ln w="9525">
            <a:noFill/>
            <a:miter lim="800000"/>
            <a:headEnd/>
            <a:tailEnd/>
          </a:ln>
        </p:spPr>
        <p:txBody>
          <a:bodyPr wrap="none">
            <a:prstTxWarp prst="textNoShape">
              <a:avLst/>
            </a:prstTxWarp>
            <a:spAutoFit/>
          </a:bodyPr>
          <a:lstStyle/>
          <a:p>
            <a:r>
              <a:rPr lang="en-US" altLang="ja-JP" sz="1400" dirty="0"/>
              <a:t>camera</a:t>
            </a:r>
            <a:endParaRPr lang="ja-JP" altLang="en-US" sz="1400" dirty="0"/>
          </a:p>
        </p:txBody>
      </p:sp>
      <p:cxnSp>
        <p:nvCxnSpPr>
          <p:cNvPr id="28" name="直線コネクタ 27"/>
          <p:cNvCxnSpPr/>
          <p:nvPr/>
        </p:nvCxnSpPr>
        <p:spPr>
          <a:xfrm>
            <a:off x="76200" y="2286000"/>
            <a:ext cx="914400" cy="1588"/>
          </a:xfrm>
          <a:prstGeom prst="line">
            <a:avLst/>
          </a:prstGeom>
          <a:ln>
            <a:solidFill>
              <a:srgbClr val="FF0000"/>
            </a:solidFill>
            <a:tailEnd type="triangle" w="lg" len="lg"/>
          </a:ln>
        </p:spPr>
        <p:style>
          <a:lnRef idx="1">
            <a:schemeClr val="accent4"/>
          </a:lnRef>
          <a:fillRef idx="0">
            <a:schemeClr val="accent4"/>
          </a:fillRef>
          <a:effectRef idx="0">
            <a:schemeClr val="accent4"/>
          </a:effectRef>
          <a:fontRef idx="minor">
            <a:schemeClr val="tx1"/>
          </a:fontRef>
        </p:style>
      </p:cxnSp>
      <p:sp>
        <p:nvSpPr>
          <p:cNvPr id="29" name="テキスト ボックス 95"/>
          <p:cNvSpPr txBox="1">
            <a:spLocks noChangeArrowheads="1"/>
          </p:cNvSpPr>
          <p:nvPr/>
        </p:nvSpPr>
        <p:spPr bwMode="auto">
          <a:xfrm>
            <a:off x="76200" y="1905000"/>
            <a:ext cx="697927" cy="338554"/>
          </a:xfrm>
          <a:prstGeom prst="rect">
            <a:avLst/>
          </a:prstGeom>
          <a:noFill/>
          <a:ln w="9525">
            <a:noFill/>
            <a:miter lim="800000"/>
            <a:headEnd/>
            <a:tailEnd/>
          </a:ln>
        </p:spPr>
        <p:txBody>
          <a:bodyPr wrap="none">
            <a:prstTxWarp prst="textNoShape">
              <a:avLst/>
            </a:prstTxWarp>
            <a:spAutoFit/>
          </a:bodyPr>
          <a:lstStyle/>
          <a:p>
            <a:r>
              <a:rPr lang="en-US" altLang="ja-JP" sz="1600" dirty="0" smtClean="0"/>
              <a:t>Lamp</a:t>
            </a:r>
            <a:endParaRPr lang="ja-JP" altLang="en-US" sz="1600" dirty="0"/>
          </a:p>
        </p:txBody>
      </p:sp>
      <p:grpSp>
        <p:nvGrpSpPr>
          <p:cNvPr id="42" name="図形グループ 42"/>
          <p:cNvGrpSpPr/>
          <p:nvPr/>
        </p:nvGrpSpPr>
        <p:grpSpPr>
          <a:xfrm>
            <a:off x="2743200" y="3197422"/>
            <a:ext cx="1905000" cy="231577"/>
            <a:chOff x="3200400" y="2667000"/>
            <a:chExt cx="1600200" cy="152400"/>
          </a:xfrm>
        </p:grpSpPr>
        <p:cxnSp>
          <p:nvCxnSpPr>
            <p:cNvPr id="43" name="直線コネクタ 42"/>
            <p:cNvCxnSpPr/>
            <p:nvPr/>
          </p:nvCxnSpPr>
          <p:spPr bwMode="auto">
            <a:xfrm rot="5400000">
              <a:off x="3124994" y="2743994"/>
              <a:ext cx="150812" cy="0"/>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4" name="直線コネクタ 43"/>
            <p:cNvCxnSpPr/>
            <p:nvPr/>
          </p:nvCxnSpPr>
          <p:spPr bwMode="auto">
            <a:xfrm rot="5400000">
              <a:off x="4725194" y="2742406"/>
              <a:ext cx="150812" cy="0"/>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5" name="直線コネクタ 44"/>
            <p:cNvCxnSpPr/>
            <p:nvPr/>
          </p:nvCxnSpPr>
          <p:spPr bwMode="auto">
            <a:xfrm flipV="1">
              <a:off x="3200400" y="2743200"/>
              <a:ext cx="1600200" cy="1588"/>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nvGrpSpPr>
          <p:cNvPr id="46" name="図形グループ 46"/>
          <p:cNvGrpSpPr/>
          <p:nvPr/>
        </p:nvGrpSpPr>
        <p:grpSpPr>
          <a:xfrm>
            <a:off x="1143000" y="3197422"/>
            <a:ext cx="1600200" cy="244073"/>
            <a:chOff x="3200400" y="2667000"/>
            <a:chExt cx="1600200" cy="152400"/>
          </a:xfrm>
        </p:grpSpPr>
        <p:cxnSp>
          <p:nvCxnSpPr>
            <p:cNvPr id="47" name="直線コネクタ 46"/>
            <p:cNvCxnSpPr/>
            <p:nvPr/>
          </p:nvCxnSpPr>
          <p:spPr bwMode="auto">
            <a:xfrm rot="5400000">
              <a:off x="3124994" y="2743994"/>
              <a:ext cx="150812" cy="0"/>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8" name="直線コネクタ 47"/>
            <p:cNvCxnSpPr/>
            <p:nvPr/>
          </p:nvCxnSpPr>
          <p:spPr bwMode="auto">
            <a:xfrm rot="5400000">
              <a:off x="4725194" y="2742406"/>
              <a:ext cx="150812" cy="0"/>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9" name="直線コネクタ 48"/>
            <p:cNvCxnSpPr/>
            <p:nvPr/>
          </p:nvCxnSpPr>
          <p:spPr bwMode="auto">
            <a:xfrm flipV="1">
              <a:off x="3200400" y="2743200"/>
              <a:ext cx="1600200" cy="1588"/>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sp>
        <p:nvSpPr>
          <p:cNvPr id="50" name="テキスト ボックス 74"/>
          <p:cNvSpPr txBox="1">
            <a:spLocks noChangeArrowheads="1"/>
          </p:cNvSpPr>
          <p:nvPr/>
        </p:nvSpPr>
        <p:spPr bwMode="auto">
          <a:xfrm>
            <a:off x="3254633" y="1610380"/>
            <a:ext cx="1012567" cy="523220"/>
          </a:xfrm>
          <a:prstGeom prst="rect">
            <a:avLst/>
          </a:prstGeom>
          <a:noFill/>
          <a:ln w="9525">
            <a:noFill/>
            <a:miter lim="800000"/>
            <a:headEnd/>
            <a:tailEnd/>
          </a:ln>
        </p:spPr>
        <p:txBody>
          <a:bodyPr wrap="none">
            <a:prstTxWarp prst="textNoShape">
              <a:avLst/>
            </a:prstTxWarp>
            <a:spAutoFit/>
          </a:bodyPr>
          <a:lstStyle/>
          <a:p>
            <a:r>
              <a:rPr lang="en-US" altLang="ja-JP" sz="1400" dirty="0" smtClean="0"/>
              <a:t>Stop </a:t>
            </a:r>
          </a:p>
          <a:p>
            <a:r>
              <a:rPr lang="en-US" altLang="ja-JP" sz="1400" dirty="0" smtClean="0"/>
              <a:t>(5-15 mm)</a:t>
            </a:r>
            <a:endParaRPr lang="ja-JP" altLang="en-US" sz="1400" dirty="0"/>
          </a:p>
        </p:txBody>
      </p:sp>
      <p:sp>
        <p:nvSpPr>
          <p:cNvPr id="51" name="テキスト ボックス 74"/>
          <p:cNvSpPr txBox="1">
            <a:spLocks noChangeArrowheads="1"/>
          </p:cNvSpPr>
          <p:nvPr/>
        </p:nvSpPr>
        <p:spPr bwMode="auto">
          <a:xfrm>
            <a:off x="1600200" y="3273623"/>
            <a:ext cx="830426" cy="276999"/>
          </a:xfrm>
          <a:prstGeom prst="rect">
            <a:avLst/>
          </a:prstGeom>
          <a:noFill/>
          <a:ln w="9525">
            <a:noFill/>
            <a:miter lim="800000"/>
            <a:headEnd/>
            <a:tailEnd/>
          </a:ln>
        </p:spPr>
        <p:txBody>
          <a:bodyPr wrap="none">
            <a:prstTxWarp prst="textNoShape">
              <a:avLst/>
            </a:prstTxWarp>
            <a:spAutoFit/>
          </a:bodyPr>
          <a:lstStyle/>
          <a:p>
            <a:r>
              <a:rPr lang="en-US" altLang="ja-JP" sz="1200" dirty="0" smtClean="0"/>
              <a:t>~200 mm</a:t>
            </a:r>
            <a:endParaRPr lang="ja-JP" altLang="en-US" sz="1200" dirty="0"/>
          </a:p>
        </p:txBody>
      </p:sp>
      <p:sp>
        <p:nvSpPr>
          <p:cNvPr id="52" name="テキスト ボックス 74"/>
          <p:cNvSpPr txBox="1">
            <a:spLocks noChangeArrowheads="1"/>
          </p:cNvSpPr>
          <p:nvPr/>
        </p:nvSpPr>
        <p:spPr bwMode="auto">
          <a:xfrm>
            <a:off x="3200400" y="3273623"/>
            <a:ext cx="830426" cy="276999"/>
          </a:xfrm>
          <a:prstGeom prst="rect">
            <a:avLst/>
          </a:prstGeom>
          <a:noFill/>
          <a:ln w="9525">
            <a:noFill/>
            <a:miter lim="800000"/>
            <a:headEnd/>
            <a:tailEnd/>
          </a:ln>
        </p:spPr>
        <p:txBody>
          <a:bodyPr wrap="none">
            <a:prstTxWarp prst="textNoShape">
              <a:avLst/>
            </a:prstTxWarp>
            <a:spAutoFit/>
          </a:bodyPr>
          <a:lstStyle/>
          <a:p>
            <a:r>
              <a:rPr lang="en-US" altLang="ja-JP" sz="1200" dirty="0" smtClean="0"/>
              <a:t>~260 mm</a:t>
            </a:r>
            <a:endParaRPr lang="ja-JP" altLang="en-US" sz="1200" dirty="0"/>
          </a:p>
        </p:txBody>
      </p:sp>
      <p:grpSp>
        <p:nvGrpSpPr>
          <p:cNvPr id="53" name="図形グループ 53"/>
          <p:cNvGrpSpPr/>
          <p:nvPr/>
        </p:nvGrpSpPr>
        <p:grpSpPr>
          <a:xfrm>
            <a:off x="3479680" y="2819400"/>
            <a:ext cx="1168520" cy="304800"/>
            <a:chOff x="3200400" y="2667000"/>
            <a:chExt cx="1600200" cy="152400"/>
          </a:xfrm>
        </p:grpSpPr>
        <p:cxnSp>
          <p:nvCxnSpPr>
            <p:cNvPr id="54" name="直線コネクタ 53"/>
            <p:cNvCxnSpPr/>
            <p:nvPr/>
          </p:nvCxnSpPr>
          <p:spPr bwMode="auto">
            <a:xfrm rot="5400000">
              <a:off x="3124994" y="2743994"/>
              <a:ext cx="150812" cy="0"/>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55" name="直線コネクタ 54"/>
            <p:cNvCxnSpPr/>
            <p:nvPr/>
          </p:nvCxnSpPr>
          <p:spPr bwMode="auto">
            <a:xfrm rot="5400000">
              <a:off x="4725194" y="2742406"/>
              <a:ext cx="150812" cy="0"/>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56" name="直線コネクタ 55"/>
            <p:cNvCxnSpPr/>
            <p:nvPr/>
          </p:nvCxnSpPr>
          <p:spPr bwMode="auto">
            <a:xfrm flipV="1">
              <a:off x="3200400" y="2743200"/>
              <a:ext cx="1600200" cy="1588"/>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sp>
        <p:nvSpPr>
          <p:cNvPr id="62" name="テキスト ボックス 74"/>
          <p:cNvSpPr txBox="1">
            <a:spLocks noChangeArrowheads="1"/>
          </p:cNvSpPr>
          <p:nvPr/>
        </p:nvSpPr>
        <p:spPr bwMode="auto">
          <a:xfrm>
            <a:off x="3557748" y="2667000"/>
            <a:ext cx="830426" cy="276999"/>
          </a:xfrm>
          <a:prstGeom prst="rect">
            <a:avLst/>
          </a:prstGeom>
          <a:noFill/>
          <a:ln w="9525">
            <a:noFill/>
            <a:miter lim="800000"/>
            <a:headEnd/>
            <a:tailEnd/>
          </a:ln>
        </p:spPr>
        <p:txBody>
          <a:bodyPr wrap="none">
            <a:prstTxWarp prst="textNoShape">
              <a:avLst/>
            </a:prstTxWarp>
            <a:spAutoFit/>
          </a:bodyPr>
          <a:lstStyle/>
          <a:p>
            <a:r>
              <a:rPr lang="en-US" altLang="ja-JP" sz="1200" dirty="0" smtClean="0"/>
              <a:t>~185 mm</a:t>
            </a:r>
            <a:endParaRPr lang="ja-JP" altLang="en-US" sz="1200" dirty="0"/>
          </a:p>
        </p:txBody>
      </p:sp>
      <p:sp>
        <p:nvSpPr>
          <p:cNvPr id="65" name="正方形/長方形 64"/>
          <p:cNvSpPr/>
          <p:nvPr/>
        </p:nvSpPr>
        <p:spPr bwMode="auto">
          <a:xfrm>
            <a:off x="1021081" y="2057400"/>
            <a:ext cx="45719" cy="457200"/>
          </a:xfrm>
          <a:prstGeom prst="rect">
            <a:avLst/>
          </a:prstGeom>
          <a:solidFill>
            <a:schemeClr val="accent1"/>
          </a:solidFill>
          <a:ln w="9525">
            <a:solidFill>
              <a:schemeClr val="tx1"/>
            </a:solidFill>
            <a:miter lim="800000"/>
            <a:headEnd/>
            <a:tailEnd/>
          </a:ln>
          <a:effectLst/>
        </p:spPr>
        <p:txBody>
          <a:bodyPr wrap="none" rtlCol="0" anchor="ctr">
            <a:prstTxWarp prst="textNoShape">
              <a:avLst/>
            </a:prstTxWarp>
          </a:bodyPr>
          <a:lstStyle/>
          <a:p>
            <a:pPr algn="ctr"/>
            <a:endParaRPr kumimoji="1" lang="ja-JP" altLang="en-US"/>
          </a:p>
        </p:txBody>
      </p:sp>
      <p:sp>
        <p:nvSpPr>
          <p:cNvPr id="66" name="テキスト ボックス 78"/>
          <p:cNvSpPr txBox="1">
            <a:spLocks noChangeArrowheads="1"/>
          </p:cNvSpPr>
          <p:nvPr/>
        </p:nvSpPr>
        <p:spPr bwMode="auto">
          <a:xfrm>
            <a:off x="152400" y="2448580"/>
            <a:ext cx="1531802" cy="523220"/>
          </a:xfrm>
          <a:prstGeom prst="rect">
            <a:avLst/>
          </a:prstGeom>
          <a:noFill/>
          <a:ln w="9525">
            <a:noFill/>
            <a:miter lim="800000"/>
            <a:headEnd/>
            <a:tailEnd/>
          </a:ln>
        </p:spPr>
        <p:txBody>
          <a:bodyPr wrap="none">
            <a:prstTxWarp prst="textNoShape">
              <a:avLst/>
            </a:prstTxWarp>
            <a:spAutoFit/>
          </a:bodyPr>
          <a:lstStyle/>
          <a:p>
            <a:r>
              <a:rPr lang="en-US" altLang="ja-JP" sz="1400" dirty="0" smtClean="0"/>
              <a:t>Interference filter </a:t>
            </a:r>
          </a:p>
          <a:p>
            <a:r>
              <a:rPr lang="en-US" altLang="ja-JP" sz="1400" dirty="0" smtClean="0"/>
              <a:t>BP 10 nm</a:t>
            </a:r>
            <a:endParaRPr lang="en-US" altLang="ja-JP" sz="1400" dirty="0"/>
          </a:p>
        </p:txBody>
      </p:sp>
      <p:sp>
        <p:nvSpPr>
          <p:cNvPr id="67" name="テキスト ボックス 74"/>
          <p:cNvSpPr txBox="1">
            <a:spLocks noChangeArrowheads="1"/>
          </p:cNvSpPr>
          <p:nvPr/>
        </p:nvSpPr>
        <p:spPr bwMode="auto">
          <a:xfrm>
            <a:off x="2286000" y="2130623"/>
            <a:ext cx="1162560" cy="307777"/>
          </a:xfrm>
          <a:prstGeom prst="rect">
            <a:avLst/>
          </a:prstGeom>
          <a:noFill/>
          <a:ln w="9525">
            <a:noFill/>
            <a:miter lim="800000"/>
            <a:headEnd/>
            <a:tailEnd/>
          </a:ln>
        </p:spPr>
        <p:txBody>
          <a:bodyPr wrap="none">
            <a:prstTxWarp prst="textNoShape">
              <a:avLst/>
            </a:prstTxWarp>
            <a:spAutoFit/>
          </a:bodyPr>
          <a:lstStyle/>
          <a:p>
            <a:r>
              <a:rPr lang="en-US" altLang="ja-JP" sz="1400" dirty="0" smtClean="0"/>
              <a:t>camera lens</a:t>
            </a:r>
            <a:endParaRPr lang="ja-JP" altLang="en-US" sz="1400" dirty="0"/>
          </a:p>
        </p:txBody>
      </p:sp>
      <p:grpSp>
        <p:nvGrpSpPr>
          <p:cNvPr id="93" name="図形グループ 30"/>
          <p:cNvGrpSpPr/>
          <p:nvPr/>
        </p:nvGrpSpPr>
        <p:grpSpPr>
          <a:xfrm>
            <a:off x="4648200" y="5145139"/>
            <a:ext cx="1600200" cy="371564"/>
            <a:chOff x="5029200" y="3733800"/>
            <a:chExt cx="1600200" cy="990600"/>
          </a:xfrm>
        </p:grpSpPr>
        <p:sp>
          <p:nvSpPr>
            <p:cNvPr id="94" name="正方形/長方形 2"/>
            <p:cNvSpPr>
              <a:spLocks noChangeArrowheads="1"/>
            </p:cNvSpPr>
            <p:nvPr/>
          </p:nvSpPr>
          <p:spPr bwMode="auto">
            <a:xfrm>
              <a:off x="5029200" y="3733800"/>
              <a:ext cx="1600200" cy="9906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algn="ctr"/>
              <a:endParaRPr lang="ja-JP" altLang="en-US"/>
            </a:p>
          </p:txBody>
        </p:sp>
        <p:grpSp>
          <p:nvGrpSpPr>
            <p:cNvPr id="95" name="図形グループ 57"/>
            <p:cNvGrpSpPr/>
            <p:nvPr/>
          </p:nvGrpSpPr>
          <p:grpSpPr>
            <a:xfrm>
              <a:off x="5029200" y="4038600"/>
              <a:ext cx="1600200" cy="327660"/>
              <a:chOff x="4953000" y="4953000"/>
              <a:chExt cx="1600200" cy="327660"/>
            </a:xfrm>
          </p:grpSpPr>
          <p:sp>
            <p:nvSpPr>
              <p:cNvPr id="96" name="正方形/長方形 3"/>
              <p:cNvSpPr>
                <a:spLocks noChangeArrowheads="1"/>
              </p:cNvSpPr>
              <p:nvPr/>
            </p:nvSpPr>
            <p:spPr bwMode="auto">
              <a:xfrm flipV="1">
                <a:off x="4953000" y="4991100"/>
                <a:ext cx="1600200" cy="2286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ja-JP" altLang="en-US"/>
              </a:p>
            </p:txBody>
          </p:sp>
          <p:sp>
            <p:nvSpPr>
              <p:cNvPr id="97" name="正方形/長方形 3"/>
              <p:cNvSpPr>
                <a:spLocks noChangeArrowheads="1"/>
              </p:cNvSpPr>
              <p:nvPr/>
            </p:nvSpPr>
            <p:spPr bwMode="auto">
              <a:xfrm flipV="1">
                <a:off x="4953000" y="5029200"/>
                <a:ext cx="1600200" cy="2286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ja-JP" altLang="en-US"/>
              </a:p>
            </p:txBody>
          </p:sp>
          <p:sp>
            <p:nvSpPr>
              <p:cNvPr id="98" name="正方形/長方形 3"/>
              <p:cNvSpPr>
                <a:spLocks noChangeArrowheads="1"/>
              </p:cNvSpPr>
              <p:nvPr/>
            </p:nvSpPr>
            <p:spPr bwMode="auto">
              <a:xfrm flipV="1">
                <a:off x="4953000" y="5067300"/>
                <a:ext cx="1600200" cy="2286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ja-JP" altLang="en-US"/>
              </a:p>
            </p:txBody>
          </p:sp>
          <p:sp>
            <p:nvSpPr>
              <p:cNvPr id="99" name="正方形/長方形 3"/>
              <p:cNvSpPr>
                <a:spLocks noChangeArrowheads="1"/>
              </p:cNvSpPr>
              <p:nvPr/>
            </p:nvSpPr>
            <p:spPr bwMode="auto">
              <a:xfrm flipV="1">
                <a:off x="4953000" y="5143500"/>
                <a:ext cx="1600200" cy="2286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ja-JP" altLang="en-US"/>
              </a:p>
            </p:txBody>
          </p:sp>
          <p:sp>
            <p:nvSpPr>
              <p:cNvPr id="100" name="正方形/長方形 3"/>
              <p:cNvSpPr>
                <a:spLocks noChangeArrowheads="1"/>
              </p:cNvSpPr>
              <p:nvPr/>
            </p:nvSpPr>
            <p:spPr bwMode="auto">
              <a:xfrm flipV="1">
                <a:off x="4953000" y="5181600"/>
                <a:ext cx="1600200" cy="2286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ja-JP" altLang="en-US"/>
              </a:p>
            </p:txBody>
          </p:sp>
          <p:sp>
            <p:nvSpPr>
              <p:cNvPr id="101" name="正方形/長方形 3"/>
              <p:cNvSpPr>
                <a:spLocks noChangeArrowheads="1"/>
              </p:cNvSpPr>
              <p:nvPr/>
            </p:nvSpPr>
            <p:spPr bwMode="auto">
              <a:xfrm flipV="1">
                <a:off x="4953000" y="5219700"/>
                <a:ext cx="1600200" cy="2286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ja-JP" altLang="en-US"/>
              </a:p>
            </p:txBody>
          </p:sp>
          <p:sp>
            <p:nvSpPr>
              <p:cNvPr id="102" name="正方形/長方形 3"/>
              <p:cNvSpPr>
                <a:spLocks noChangeArrowheads="1"/>
              </p:cNvSpPr>
              <p:nvPr/>
            </p:nvSpPr>
            <p:spPr bwMode="auto">
              <a:xfrm flipV="1">
                <a:off x="4953000" y="4953000"/>
                <a:ext cx="1600200" cy="2286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ja-JP" altLang="en-US"/>
              </a:p>
            </p:txBody>
          </p:sp>
          <p:sp>
            <p:nvSpPr>
              <p:cNvPr id="103" name="正方形/長方形 3"/>
              <p:cNvSpPr>
                <a:spLocks noChangeArrowheads="1"/>
              </p:cNvSpPr>
              <p:nvPr/>
            </p:nvSpPr>
            <p:spPr bwMode="auto">
              <a:xfrm flipV="1">
                <a:off x="4953000" y="5105400"/>
                <a:ext cx="1600200" cy="2286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ja-JP" altLang="en-US"/>
              </a:p>
            </p:txBody>
          </p:sp>
          <p:sp>
            <p:nvSpPr>
              <p:cNvPr id="104" name="正方形/長方形 3"/>
              <p:cNvSpPr>
                <a:spLocks noChangeArrowheads="1"/>
              </p:cNvSpPr>
              <p:nvPr/>
            </p:nvSpPr>
            <p:spPr bwMode="auto">
              <a:xfrm flipV="1">
                <a:off x="4953000" y="5257800"/>
                <a:ext cx="1600200" cy="2286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ja-JP" altLang="en-US"/>
              </a:p>
            </p:txBody>
          </p:sp>
        </p:grpSp>
      </p:grpSp>
      <p:sp>
        <p:nvSpPr>
          <p:cNvPr id="127" name="テキスト ボックス 126"/>
          <p:cNvSpPr txBox="1"/>
          <p:nvPr/>
        </p:nvSpPr>
        <p:spPr>
          <a:xfrm>
            <a:off x="4800600" y="5483423"/>
            <a:ext cx="1845991" cy="523220"/>
          </a:xfrm>
          <a:prstGeom prst="rect">
            <a:avLst/>
          </a:prstGeom>
          <a:noFill/>
        </p:spPr>
        <p:txBody>
          <a:bodyPr wrap="none" rtlCol="0">
            <a:spAutoFit/>
          </a:bodyPr>
          <a:lstStyle/>
          <a:p>
            <a:r>
              <a:rPr lang="en-US" altLang="ja-JP" sz="1400" dirty="0" smtClean="0"/>
              <a:t>f</a:t>
            </a:r>
            <a:r>
              <a:rPr kumimoji="1" lang="en-US" altLang="ja-JP" sz="1400" dirty="0" smtClean="0"/>
              <a:t>iber sample</a:t>
            </a:r>
          </a:p>
          <a:p>
            <a:r>
              <a:rPr lang="en-US" altLang="ja-JP" sz="1400" dirty="0" smtClean="0"/>
              <a:t>(straight, L=100 mm)</a:t>
            </a:r>
            <a:endParaRPr kumimoji="1" lang="ja-JP" altLang="en-US" sz="1400" dirty="0"/>
          </a:p>
        </p:txBody>
      </p:sp>
      <p:cxnSp>
        <p:nvCxnSpPr>
          <p:cNvPr id="133" name="直線コネクタ 132"/>
          <p:cNvCxnSpPr>
            <a:stCxn id="103" idx="3"/>
            <a:endCxn id="136" idx="0"/>
          </p:cNvCxnSpPr>
          <p:nvPr/>
        </p:nvCxnSpPr>
        <p:spPr>
          <a:xfrm flipV="1">
            <a:off x="6248400" y="4993034"/>
            <a:ext cx="457200" cy="327883"/>
          </a:xfrm>
          <a:prstGeom prst="line">
            <a:avLst/>
          </a:prstGeom>
          <a:ln w="12700" cap="flat" cmpd="sng" algn="ctr">
            <a:solidFill>
              <a:srgbClr val="FF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34" name="直線コネクタ 133"/>
          <p:cNvCxnSpPr>
            <a:stCxn id="103" idx="3"/>
            <a:endCxn id="136" idx="4"/>
          </p:cNvCxnSpPr>
          <p:nvPr/>
        </p:nvCxnSpPr>
        <p:spPr>
          <a:xfrm>
            <a:off x="6248400" y="5320917"/>
            <a:ext cx="457200" cy="281717"/>
          </a:xfrm>
          <a:prstGeom prst="line">
            <a:avLst/>
          </a:prstGeom>
          <a:ln w="12700" cap="flat" cmpd="sng" algn="ctr">
            <a:solidFill>
              <a:srgbClr val="FF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35" name="正方形/長方形 134"/>
          <p:cNvSpPr/>
          <p:nvPr/>
        </p:nvSpPr>
        <p:spPr bwMode="auto">
          <a:xfrm>
            <a:off x="8229600" y="4993034"/>
            <a:ext cx="762000" cy="609600"/>
          </a:xfrm>
          <a:prstGeom prst="rect">
            <a:avLst/>
          </a:prstGeom>
          <a:solidFill>
            <a:schemeClr val="bg1">
              <a:lumMod val="85000"/>
            </a:schemeClr>
          </a:solidFill>
          <a:ln w="9525">
            <a:solidFill>
              <a:schemeClr val="tx1"/>
            </a:solidFill>
            <a:miter lim="800000"/>
            <a:headEnd/>
            <a:tailEnd/>
          </a:ln>
          <a:effectLst/>
        </p:spPr>
        <p:txBody>
          <a:bodyPr wrap="none" anchor="ctr">
            <a:prstTxWarp prst="textNoShape">
              <a:avLst/>
            </a:prstTxWarp>
          </a:bodyPr>
          <a:lstStyle/>
          <a:p>
            <a:pPr algn="ctr">
              <a:defRPr/>
            </a:pPr>
            <a:endParaRPr lang="ja-JP" altLang="en-US"/>
          </a:p>
        </p:txBody>
      </p:sp>
      <p:sp>
        <p:nvSpPr>
          <p:cNvPr id="136" name="円/楕円 9"/>
          <p:cNvSpPr>
            <a:spLocks noChangeArrowheads="1"/>
          </p:cNvSpPr>
          <p:nvPr/>
        </p:nvSpPr>
        <p:spPr bwMode="auto">
          <a:xfrm>
            <a:off x="6629400" y="4993034"/>
            <a:ext cx="152400" cy="609600"/>
          </a:xfrm>
          <a:prstGeom prst="ellipse">
            <a:avLst/>
          </a:prstGeom>
          <a:solidFill>
            <a:schemeClr val="accent1"/>
          </a:solidFill>
          <a:ln w="9525">
            <a:solidFill>
              <a:schemeClr val="tx1"/>
            </a:solidFill>
            <a:miter lim="800000"/>
            <a:headEnd/>
            <a:tailEnd/>
          </a:ln>
        </p:spPr>
        <p:txBody>
          <a:bodyPr wrap="none" anchor="ctr">
            <a:prstTxWarp prst="textNoShape">
              <a:avLst/>
            </a:prstTxWarp>
          </a:bodyPr>
          <a:lstStyle/>
          <a:p>
            <a:pPr algn="ctr"/>
            <a:endParaRPr lang="ja-JP" altLang="en-US"/>
          </a:p>
        </p:txBody>
      </p:sp>
      <p:cxnSp>
        <p:nvCxnSpPr>
          <p:cNvPr id="137" name="直線コネクタ 136"/>
          <p:cNvCxnSpPr>
            <a:stCxn id="136" idx="0"/>
            <a:endCxn id="135" idx="1"/>
          </p:cNvCxnSpPr>
          <p:nvPr/>
        </p:nvCxnSpPr>
        <p:spPr>
          <a:xfrm rot="16200000" flipH="1">
            <a:off x="7315200" y="4383434"/>
            <a:ext cx="304800" cy="1524000"/>
          </a:xfrm>
          <a:prstGeom prst="line">
            <a:avLst/>
          </a:prstGeom>
          <a:ln w="12700" cap="flat" cmpd="sng" algn="ctr">
            <a:solidFill>
              <a:srgbClr val="FF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38" name="直線コネクタ 137"/>
          <p:cNvCxnSpPr>
            <a:stCxn id="136" idx="4"/>
            <a:endCxn id="135" idx="1"/>
          </p:cNvCxnSpPr>
          <p:nvPr/>
        </p:nvCxnSpPr>
        <p:spPr>
          <a:xfrm rot="5400000" flipH="1" flipV="1">
            <a:off x="7315200" y="4688234"/>
            <a:ext cx="304800" cy="1524000"/>
          </a:xfrm>
          <a:prstGeom prst="line">
            <a:avLst/>
          </a:prstGeom>
          <a:ln w="12700" cap="flat" cmpd="sng" algn="ctr">
            <a:solidFill>
              <a:srgbClr val="FF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39" name="テキスト ボックス 74"/>
          <p:cNvSpPr txBox="1">
            <a:spLocks noChangeArrowheads="1"/>
          </p:cNvSpPr>
          <p:nvPr/>
        </p:nvSpPr>
        <p:spPr bwMode="auto">
          <a:xfrm>
            <a:off x="6629400" y="5114836"/>
            <a:ext cx="1162560" cy="307777"/>
          </a:xfrm>
          <a:prstGeom prst="rect">
            <a:avLst/>
          </a:prstGeom>
          <a:noFill/>
          <a:ln w="9525">
            <a:noFill/>
            <a:miter lim="800000"/>
            <a:headEnd/>
            <a:tailEnd/>
          </a:ln>
        </p:spPr>
        <p:txBody>
          <a:bodyPr wrap="none">
            <a:prstTxWarp prst="textNoShape">
              <a:avLst/>
            </a:prstTxWarp>
            <a:spAutoFit/>
          </a:bodyPr>
          <a:lstStyle/>
          <a:p>
            <a:r>
              <a:rPr lang="en-US" altLang="ja-JP" sz="1400" dirty="0" smtClean="0"/>
              <a:t>camera lens</a:t>
            </a:r>
            <a:endParaRPr lang="ja-JP" altLang="en-US" sz="1400" dirty="0"/>
          </a:p>
        </p:txBody>
      </p:sp>
      <p:pic>
        <p:nvPicPr>
          <p:cNvPr id="141" name="図 140" descr="IMG_0996.jpg"/>
          <p:cNvPicPr>
            <a:picLocks noChangeAspect="1"/>
          </p:cNvPicPr>
          <p:nvPr/>
        </p:nvPicPr>
        <p:blipFill>
          <a:blip r:embed="rId2"/>
          <a:stretch>
            <a:fillRect/>
          </a:stretch>
        </p:blipFill>
        <p:spPr>
          <a:xfrm>
            <a:off x="6223000" y="1066800"/>
            <a:ext cx="2844800" cy="2133600"/>
          </a:xfrm>
          <a:prstGeom prst="rect">
            <a:avLst/>
          </a:prstGeom>
        </p:spPr>
      </p:pic>
      <p:sp>
        <p:nvSpPr>
          <p:cNvPr id="149" name="円/楕円 9"/>
          <p:cNvSpPr>
            <a:spLocks noChangeArrowheads="1"/>
          </p:cNvSpPr>
          <p:nvPr/>
        </p:nvSpPr>
        <p:spPr bwMode="auto">
          <a:xfrm>
            <a:off x="2667000" y="5029200"/>
            <a:ext cx="152400" cy="609600"/>
          </a:xfrm>
          <a:prstGeom prst="ellipse">
            <a:avLst/>
          </a:prstGeom>
          <a:solidFill>
            <a:schemeClr val="accent1"/>
          </a:solidFill>
          <a:ln w="9525">
            <a:solidFill>
              <a:schemeClr val="tx1"/>
            </a:solidFill>
            <a:miter lim="800000"/>
            <a:headEnd/>
            <a:tailEnd/>
          </a:ln>
        </p:spPr>
        <p:txBody>
          <a:bodyPr wrap="none" anchor="ctr">
            <a:prstTxWarp prst="textNoShape">
              <a:avLst/>
            </a:prstTxWarp>
          </a:bodyPr>
          <a:lstStyle/>
          <a:p>
            <a:pPr algn="ctr"/>
            <a:endParaRPr lang="ja-JP" altLang="en-US"/>
          </a:p>
        </p:txBody>
      </p:sp>
      <p:cxnSp>
        <p:nvCxnSpPr>
          <p:cNvPr id="150" name="直線コネクタ 149"/>
          <p:cNvCxnSpPr>
            <a:stCxn id="149" idx="7"/>
          </p:cNvCxnSpPr>
          <p:nvPr/>
        </p:nvCxnSpPr>
        <p:spPr>
          <a:xfrm rot="16200000" flipH="1">
            <a:off x="3614878" y="4300678"/>
            <a:ext cx="215526" cy="1851118"/>
          </a:xfrm>
          <a:prstGeom prst="line">
            <a:avLst/>
          </a:prstGeom>
          <a:ln w="12700" cap="flat" cmpd="sng" algn="ctr">
            <a:solidFill>
              <a:srgbClr val="FF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51" name="直線コネクタ 150"/>
          <p:cNvCxnSpPr>
            <a:stCxn id="149" idx="5"/>
          </p:cNvCxnSpPr>
          <p:nvPr/>
        </p:nvCxnSpPr>
        <p:spPr>
          <a:xfrm rot="5400000" flipH="1" flipV="1">
            <a:off x="3614878" y="4516204"/>
            <a:ext cx="215526" cy="1851118"/>
          </a:xfrm>
          <a:prstGeom prst="line">
            <a:avLst/>
          </a:prstGeom>
          <a:ln w="12700" cap="flat" cmpd="sng" algn="ctr">
            <a:solidFill>
              <a:srgbClr val="FF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52" name="直線コネクタ 151"/>
          <p:cNvCxnSpPr>
            <a:endCxn id="149" idx="0"/>
          </p:cNvCxnSpPr>
          <p:nvPr/>
        </p:nvCxnSpPr>
        <p:spPr>
          <a:xfrm flipV="1">
            <a:off x="1143000" y="5029200"/>
            <a:ext cx="1600200" cy="304800"/>
          </a:xfrm>
          <a:prstGeom prst="line">
            <a:avLst/>
          </a:prstGeom>
          <a:ln w="12700" cap="flat" cmpd="sng" algn="ctr">
            <a:solidFill>
              <a:srgbClr val="FF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53" name="直線コネクタ 152"/>
          <p:cNvCxnSpPr>
            <a:endCxn id="149" idx="4"/>
          </p:cNvCxnSpPr>
          <p:nvPr/>
        </p:nvCxnSpPr>
        <p:spPr>
          <a:xfrm>
            <a:off x="1143000" y="5334000"/>
            <a:ext cx="1600200" cy="304800"/>
          </a:xfrm>
          <a:prstGeom prst="line">
            <a:avLst/>
          </a:prstGeom>
          <a:ln w="12700" cap="flat" cmpd="sng" algn="ctr">
            <a:solidFill>
              <a:srgbClr val="FF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nvGrpSpPr>
          <p:cNvPr id="154" name="図形グループ 60"/>
          <p:cNvGrpSpPr>
            <a:grpSpLocks/>
          </p:cNvGrpSpPr>
          <p:nvPr/>
        </p:nvGrpSpPr>
        <p:grpSpPr bwMode="auto">
          <a:xfrm>
            <a:off x="1143000" y="5029200"/>
            <a:ext cx="0" cy="379413"/>
            <a:chOff x="457200" y="2134394"/>
            <a:chExt cx="794" cy="379412"/>
          </a:xfrm>
        </p:grpSpPr>
        <p:cxnSp>
          <p:nvCxnSpPr>
            <p:cNvPr id="155" name="直線コネクタ 154"/>
            <p:cNvCxnSpPr/>
            <p:nvPr/>
          </p:nvCxnSpPr>
          <p:spPr>
            <a:xfrm rot="5400000">
              <a:off x="1662907" y="2331244"/>
              <a:ext cx="150812" cy="0"/>
            </a:xfrm>
            <a:prstGeom prst="line">
              <a:avLst/>
            </a:prstGeom>
            <a:ln w="12700" cap="flat" cmpd="sng" algn="ctr">
              <a:solidFill>
                <a:srgbClr val="00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56" name="直線コネクタ 155"/>
            <p:cNvCxnSpPr/>
            <p:nvPr/>
          </p:nvCxnSpPr>
          <p:spPr>
            <a:xfrm rot="5400000">
              <a:off x="1662907" y="2559844"/>
              <a:ext cx="150812" cy="0"/>
            </a:xfrm>
            <a:prstGeom prst="line">
              <a:avLst/>
            </a:prstGeom>
            <a:ln w="12700" cap="flat" cmpd="sng" algn="ctr">
              <a:solidFill>
                <a:srgbClr val="00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
        <p:nvSpPr>
          <p:cNvPr id="157" name="テキスト ボックス 78"/>
          <p:cNvSpPr txBox="1">
            <a:spLocks noChangeArrowheads="1"/>
          </p:cNvSpPr>
          <p:nvPr/>
        </p:nvSpPr>
        <p:spPr bwMode="auto">
          <a:xfrm>
            <a:off x="1074532" y="4734580"/>
            <a:ext cx="845391" cy="523220"/>
          </a:xfrm>
          <a:prstGeom prst="rect">
            <a:avLst/>
          </a:prstGeom>
          <a:noFill/>
          <a:ln w="9525">
            <a:noFill/>
            <a:miter lim="800000"/>
            <a:headEnd/>
            <a:tailEnd/>
          </a:ln>
        </p:spPr>
        <p:txBody>
          <a:bodyPr wrap="none">
            <a:prstTxWarp prst="textNoShape">
              <a:avLst/>
            </a:prstTxWarp>
            <a:spAutoFit/>
          </a:bodyPr>
          <a:lstStyle/>
          <a:p>
            <a:r>
              <a:rPr lang="en-US" altLang="ja-JP" sz="1400" dirty="0"/>
              <a:t>Pin hole</a:t>
            </a:r>
          </a:p>
          <a:p>
            <a:r>
              <a:rPr lang="en-US" altLang="ja-JP" sz="1400" dirty="0" smtClean="0"/>
              <a:t>(</a:t>
            </a:r>
            <a:r>
              <a:rPr lang="en-US" altLang="ja-JP" sz="1400" dirty="0" smtClean="0">
                <a:latin typeface="Lucida Grande"/>
                <a:ea typeface="Lucida Grande"/>
                <a:cs typeface="Lucida Grande"/>
              </a:rPr>
              <a:t>ϕ</a:t>
            </a:r>
            <a:r>
              <a:rPr lang="en-US" altLang="ja-JP" sz="1400" dirty="0" smtClean="0"/>
              <a:t>5 µ</a:t>
            </a:r>
            <a:r>
              <a:rPr lang="en-US" altLang="ja-JP" sz="1400" dirty="0" err="1" smtClean="0"/>
              <a:t>m</a:t>
            </a:r>
            <a:r>
              <a:rPr lang="en-US" altLang="ja-JP" sz="1400" dirty="0"/>
              <a:t>)</a:t>
            </a:r>
          </a:p>
        </p:txBody>
      </p:sp>
      <p:grpSp>
        <p:nvGrpSpPr>
          <p:cNvPr id="158" name="図形グループ 20"/>
          <p:cNvGrpSpPr/>
          <p:nvPr/>
        </p:nvGrpSpPr>
        <p:grpSpPr>
          <a:xfrm>
            <a:off x="3352800" y="5064810"/>
            <a:ext cx="228600" cy="533400"/>
            <a:chOff x="3200400" y="1676400"/>
            <a:chExt cx="228600" cy="762000"/>
          </a:xfrm>
        </p:grpSpPr>
        <p:grpSp>
          <p:nvGrpSpPr>
            <p:cNvPr id="159" name="図形グループ 86"/>
            <p:cNvGrpSpPr>
              <a:grpSpLocks/>
            </p:cNvGrpSpPr>
            <p:nvPr/>
          </p:nvGrpSpPr>
          <p:grpSpPr bwMode="auto">
            <a:xfrm>
              <a:off x="3200400" y="2286000"/>
              <a:ext cx="228600" cy="152400"/>
              <a:chOff x="2482698" y="2895600"/>
              <a:chExt cx="228600" cy="152400"/>
            </a:xfrm>
          </p:grpSpPr>
          <p:cxnSp>
            <p:nvCxnSpPr>
              <p:cNvPr id="163" name="直線コネクタ 18"/>
              <p:cNvCxnSpPr/>
              <p:nvPr/>
            </p:nvCxnSpPr>
            <p:spPr>
              <a:xfrm rot="5400000">
                <a:off x="2516036" y="2971800"/>
                <a:ext cx="150812" cy="1587"/>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64" name="直線コネクタ 163"/>
              <p:cNvCxnSpPr/>
              <p:nvPr/>
            </p:nvCxnSpPr>
            <p:spPr>
              <a:xfrm flipV="1">
                <a:off x="2482698" y="2895600"/>
                <a:ext cx="228600" cy="1588"/>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nvGrpSpPr>
            <p:cNvPr id="160" name="図形グループ 87"/>
            <p:cNvGrpSpPr>
              <a:grpSpLocks/>
            </p:cNvGrpSpPr>
            <p:nvPr/>
          </p:nvGrpSpPr>
          <p:grpSpPr bwMode="auto">
            <a:xfrm flipV="1">
              <a:off x="3200400" y="1676400"/>
              <a:ext cx="228600" cy="152400"/>
              <a:chOff x="2482698" y="2895600"/>
              <a:chExt cx="228600" cy="152400"/>
            </a:xfrm>
          </p:grpSpPr>
          <p:cxnSp>
            <p:nvCxnSpPr>
              <p:cNvPr id="161" name="直線コネクタ 160"/>
              <p:cNvCxnSpPr/>
              <p:nvPr/>
            </p:nvCxnSpPr>
            <p:spPr>
              <a:xfrm rot="5400000">
                <a:off x="2516035" y="2971800"/>
                <a:ext cx="150813" cy="1587"/>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62" name="直線コネクタ 161"/>
              <p:cNvCxnSpPr/>
              <p:nvPr/>
            </p:nvCxnSpPr>
            <p:spPr>
              <a:xfrm flipV="1">
                <a:off x="2482698" y="2895600"/>
                <a:ext cx="228600" cy="1587"/>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cxnSp>
        <p:nvCxnSpPr>
          <p:cNvPr id="165" name="直線コネクタ 164"/>
          <p:cNvCxnSpPr/>
          <p:nvPr/>
        </p:nvCxnSpPr>
        <p:spPr>
          <a:xfrm>
            <a:off x="76200" y="5334000"/>
            <a:ext cx="914400" cy="1588"/>
          </a:xfrm>
          <a:prstGeom prst="line">
            <a:avLst/>
          </a:prstGeom>
          <a:ln>
            <a:solidFill>
              <a:srgbClr val="FF0000"/>
            </a:solidFill>
            <a:tailEnd type="triangle" w="lg" len="lg"/>
          </a:ln>
        </p:spPr>
        <p:style>
          <a:lnRef idx="1">
            <a:schemeClr val="accent4"/>
          </a:lnRef>
          <a:fillRef idx="0">
            <a:schemeClr val="accent4"/>
          </a:fillRef>
          <a:effectRef idx="0">
            <a:schemeClr val="accent4"/>
          </a:effectRef>
          <a:fontRef idx="minor">
            <a:schemeClr val="tx1"/>
          </a:fontRef>
        </p:style>
      </p:cxnSp>
      <p:sp>
        <p:nvSpPr>
          <p:cNvPr id="166" name="テキスト ボックス 95"/>
          <p:cNvSpPr txBox="1">
            <a:spLocks noChangeArrowheads="1"/>
          </p:cNvSpPr>
          <p:nvPr/>
        </p:nvSpPr>
        <p:spPr bwMode="auto">
          <a:xfrm>
            <a:off x="76200" y="4953000"/>
            <a:ext cx="697927" cy="338554"/>
          </a:xfrm>
          <a:prstGeom prst="rect">
            <a:avLst/>
          </a:prstGeom>
          <a:noFill/>
          <a:ln w="9525">
            <a:noFill/>
            <a:miter lim="800000"/>
            <a:headEnd/>
            <a:tailEnd/>
          </a:ln>
        </p:spPr>
        <p:txBody>
          <a:bodyPr wrap="none">
            <a:prstTxWarp prst="textNoShape">
              <a:avLst/>
            </a:prstTxWarp>
            <a:spAutoFit/>
          </a:bodyPr>
          <a:lstStyle/>
          <a:p>
            <a:r>
              <a:rPr lang="en-US" altLang="ja-JP" sz="1600" dirty="0" smtClean="0"/>
              <a:t>Lamp</a:t>
            </a:r>
            <a:endParaRPr lang="ja-JP" altLang="en-US" sz="1600" dirty="0"/>
          </a:p>
        </p:txBody>
      </p:sp>
      <p:grpSp>
        <p:nvGrpSpPr>
          <p:cNvPr id="167" name="図形グループ 42"/>
          <p:cNvGrpSpPr/>
          <p:nvPr/>
        </p:nvGrpSpPr>
        <p:grpSpPr>
          <a:xfrm>
            <a:off x="2743200" y="6245422"/>
            <a:ext cx="1905000" cy="231577"/>
            <a:chOff x="3200400" y="2667000"/>
            <a:chExt cx="1600200" cy="152400"/>
          </a:xfrm>
        </p:grpSpPr>
        <p:cxnSp>
          <p:nvCxnSpPr>
            <p:cNvPr id="168" name="直線コネクタ 167"/>
            <p:cNvCxnSpPr/>
            <p:nvPr/>
          </p:nvCxnSpPr>
          <p:spPr bwMode="auto">
            <a:xfrm rot="5400000">
              <a:off x="3124994" y="2743994"/>
              <a:ext cx="150812" cy="0"/>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69" name="直線コネクタ 168"/>
            <p:cNvCxnSpPr/>
            <p:nvPr/>
          </p:nvCxnSpPr>
          <p:spPr bwMode="auto">
            <a:xfrm rot="5400000">
              <a:off x="4725194" y="2742406"/>
              <a:ext cx="150812" cy="0"/>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70" name="直線コネクタ 169"/>
            <p:cNvCxnSpPr/>
            <p:nvPr/>
          </p:nvCxnSpPr>
          <p:spPr bwMode="auto">
            <a:xfrm flipV="1">
              <a:off x="3200400" y="2743200"/>
              <a:ext cx="1600200" cy="1588"/>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nvGrpSpPr>
          <p:cNvPr id="171" name="図形グループ 46"/>
          <p:cNvGrpSpPr/>
          <p:nvPr/>
        </p:nvGrpSpPr>
        <p:grpSpPr>
          <a:xfrm>
            <a:off x="1143000" y="6245422"/>
            <a:ext cx="1600200" cy="244073"/>
            <a:chOff x="3200400" y="2667000"/>
            <a:chExt cx="1600200" cy="152400"/>
          </a:xfrm>
        </p:grpSpPr>
        <p:cxnSp>
          <p:nvCxnSpPr>
            <p:cNvPr id="172" name="直線コネクタ 171"/>
            <p:cNvCxnSpPr/>
            <p:nvPr/>
          </p:nvCxnSpPr>
          <p:spPr bwMode="auto">
            <a:xfrm rot="5400000">
              <a:off x="3124994" y="2743994"/>
              <a:ext cx="150812" cy="0"/>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73" name="直線コネクタ 172"/>
            <p:cNvCxnSpPr/>
            <p:nvPr/>
          </p:nvCxnSpPr>
          <p:spPr bwMode="auto">
            <a:xfrm rot="5400000">
              <a:off x="4725194" y="2742406"/>
              <a:ext cx="150812" cy="0"/>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74" name="直線コネクタ 173"/>
            <p:cNvCxnSpPr/>
            <p:nvPr/>
          </p:nvCxnSpPr>
          <p:spPr bwMode="auto">
            <a:xfrm flipV="1">
              <a:off x="3200400" y="2743200"/>
              <a:ext cx="1600200" cy="1588"/>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sp>
        <p:nvSpPr>
          <p:cNvPr id="175" name="テキスト ボックス 74"/>
          <p:cNvSpPr txBox="1">
            <a:spLocks noChangeArrowheads="1"/>
          </p:cNvSpPr>
          <p:nvPr/>
        </p:nvSpPr>
        <p:spPr bwMode="auto">
          <a:xfrm>
            <a:off x="3178433" y="4648200"/>
            <a:ext cx="1012567" cy="523220"/>
          </a:xfrm>
          <a:prstGeom prst="rect">
            <a:avLst/>
          </a:prstGeom>
          <a:noFill/>
          <a:ln w="9525">
            <a:noFill/>
            <a:miter lim="800000"/>
            <a:headEnd/>
            <a:tailEnd/>
          </a:ln>
        </p:spPr>
        <p:txBody>
          <a:bodyPr wrap="none">
            <a:prstTxWarp prst="textNoShape">
              <a:avLst/>
            </a:prstTxWarp>
            <a:spAutoFit/>
          </a:bodyPr>
          <a:lstStyle/>
          <a:p>
            <a:r>
              <a:rPr lang="en-US" altLang="ja-JP" sz="1400" dirty="0" smtClean="0"/>
              <a:t>Stop </a:t>
            </a:r>
          </a:p>
          <a:p>
            <a:r>
              <a:rPr lang="en-US" altLang="ja-JP" sz="1400" dirty="0" smtClean="0"/>
              <a:t>(5-15 mm)</a:t>
            </a:r>
            <a:endParaRPr lang="ja-JP" altLang="en-US" sz="1400" dirty="0"/>
          </a:p>
        </p:txBody>
      </p:sp>
      <p:sp>
        <p:nvSpPr>
          <p:cNvPr id="176" name="テキスト ボックス 74"/>
          <p:cNvSpPr txBox="1">
            <a:spLocks noChangeArrowheads="1"/>
          </p:cNvSpPr>
          <p:nvPr/>
        </p:nvSpPr>
        <p:spPr bwMode="auto">
          <a:xfrm>
            <a:off x="1600200" y="6321623"/>
            <a:ext cx="830426" cy="276999"/>
          </a:xfrm>
          <a:prstGeom prst="rect">
            <a:avLst/>
          </a:prstGeom>
          <a:noFill/>
          <a:ln w="9525">
            <a:noFill/>
            <a:miter lim="800000"/>
            <a:headEnd/>
            <a:tailEnd/>
          </a:ln>
        </p:spPr>
        <p:txBody>
          <a:bodyPr wrap="none">
            <a:prstTxWarp prst="textNoShape">
              <a:avLst/>
            </a:prstTxWarp>
            <a:spAutoFit/>
          </a:bodyPr>
          <a:lstStyle/>
          <a:p>
            <a:r>
              <a:rPr lang="en-US" altLang="ja-JP" sz="1200" dirty="0" smtClean="0"/>
              <a:t>~200 mm</a:t>
            </a:r>
            <a:endParaRPr lang="ja-JP" altLang="en-US" sz="1200" dirty="0"/>
          </a:p>
        </p:txBody>
      </p:sp>
      <p:sp>
        <p:nvSpPr>
          <p:cNvPr id="177" name="テキスト ボックス 74"/>
          <p:cNvSpPr txBox="1">
            <a:spLocks noChangeArrowheads="1"/>
          </p:cNvSpPr>
          <p:nvPr/>
        </p:nvSpPr>
        <p:spPr bwMode="auto">
          <a:xfrm>
            <a:off x="3200400" y="6321623"/>
            <a:ext cx="830426" cy="276999"/>
          </a:xfrm>
          <a:prstGeom prst="rect">
            <a:avLst/>
          </a:prstGeom>
          <a:noFill/>
          <a:ln w="9525">
            <a:noFill/>
            <a:miter lim="800000"/>
            <a:headEnd/>
            <a:tailEnd/>
          </a:ln>
        </p:spPr>
        <p:txBody>
          <a:bodyPr wrap="none">
            <a:prstTxWarp prst="textNoShape">
              <a:avLst/>
            </a:prstTxWarp>
            <a:spAutoFit/>
          </a:bodyPr>
          <a:lstStyle/>
          <a:p>
            <a:r>
              <a:rPr lang="en-US" altLang="ja-JP" sz="1200" dirty="0" smtClean="0"/>
              <a:t>~260 mm</a:t>
            </a:r>
            <a:endParaRPr lang="ja-JP" altLang="en-US" sz="1200" dirty="0"/>
          </a:p>
        </p:txBody>
      </p:sp>
      <p:grpSp>
        <p:nvGrpSpPr>
          <p:cNvPr id="178" name="図形グループ 53"/>
          <p:cNvGrpSpPr/>
          <p:nvPr/>
        </p:nvGrpSpPr>
        <p:grpSpPr>
          <a:xfrm>
            <a:off x="3479680" y="5867400"/>
            <a:ext cx="1168520" cy="304800"/>
            <a:chOff x="3200400" y="2667000"/>
            <a:chExt cx="1600200" cy="152400"/>
          </a:xfrm>
        </p:grpSpPr>
        <p:cxnSp>
          <p:nvCxnSpPr>
            <p:cNvPr id="179" name="直線コネクタ 178"/>
            <p:cNvCxnSpPr/>
            <p:nvPr/>
          </p:nvCxnSpPr>
          <p:spPr bwMode="auto">
            <a:xfrm rot="5400000">
              <a:off x="3124994" y="2743994"/>
              <a:ext cx="150812" cy="0"/>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80" name="直線コネクタ 179"/>
            <p:cNvCxnSpPr/>
            <p:nvPr/>
          </p:nvCxnSpPr>
          <p:spPr bwMode="auto">
            <a:xfrm rot="5400000">
              <a:off x="4725194" y="2742406"/>
              <a:ext cx="150812" cy="0"/>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81" name="直線コネクタ 180"/>
            <p:cNvCxnSpPr/>
            <p:nvPr/>
          </p:nvCxnSpPr>
          <p:spPr bwMode="auto">
            <a:xfrm flipV="1">
              <a:off x="3200400" y="2743200"/>
              <a:ext cx="1600200" cy="1588"/>
            </a:xfrm>
            <a:prstGeom prst="line">
              <a:avLst/>
            </a:prstGeom>
            <a:ln w="127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sp>
        <p:nvSpPr>
          <p:cNvPr id="182" name="テキスト ボックス 74"/>
          <p:cNvSpPr txBox="1">
            <a:spLocks noChangeArrowheads="1"/>
          </p:cNvSpPr>
          <p:nvPr/>
        </p:nvSpPr>
        <p:spPr bwMode="auto">
          <a:xfrm>
            <a:off x="3557748" y="5715000"/>
            <a:ext cx="830426" cy="276999"/>
          </a:xfrm>
          <a:prstGeom prst="rect">
            <a:avLst/>
          </a:prstGeom>
          <a:noFill/>
          <a:ln w="9525">
            <a:noFill/>
            <a:miter lim="800000"/>
            <a:headEnd/>
            <a:tailEnd/>
          </a:ln>
        </p:spPr>
        <p:txBody>
          <a:bodyPr wrap="none">
            <a:prstTxWarp prst="textNoShape">
              <a:avLst/>
            </a:prstTxWarp>
            <a:spAutoFit/>
          </a:bodyPr>
          <a:lstStyle/>
          <a:p>
            <a:r>
              <a:rPr lang="en-US" altLang="ja-JP" sz="1200" dirty="0" smtClean="0"/>
              <a:t>~185 mm</a:t>
            </a:r>
            <a:endParaRPr lang="ja-JP" altLang="en-US" sz="1200" dirty="0"/>
          </a:p>
        </p:txBody>
      </p:sp>
      <p:sp>
        <p:nvSpPr>
          <p:cNvPr id="183" name="正方形/長方形 182"/>
          <p:cNvSpPr/>
          <p:nvPr/>
        </p:nvSpPr>
        <p:spPr bwMode="auto">
          <a:xfrm>
            <a:off x="1021081" y="5105400"/>
            <a:ext cx="45719" cy="457200"/>
          </a:xfrm>
          <a:prstGeom prst="rect">
            <a:avLst/>
          </a:prstGeom>
          <a:solidFill>
            <a:schemeClr val="accent1"/>
          </a:solidFill>
          <a:ln w="9525">
            <a:solidFill>
              <a:schemeClr val="tx1"/>
            </a:solidFill>
            <a:miter lim="800000"/>
            <a:headEnd/>
            <a:tailEnd/>
          </a:ln>
          <a:effectLst/>
        </p:spPr>
        <p:txBody>
          <a:bodyPr wrap="none" rtlCol="0" anchor="ctr">
            <a:prstTxWarp prst="textNoShape">
              <a:avLst/>
            </a:prstTxWarp>
          </a:bodyPr>
          <a:lstStyle/>
          <a:p>
            <a:pPr algn="ctr"/>
            <a:endParaRPr kumimoji="1" lang="ja-JP" altLang="en-US"/>
          </a:p>
        </p:txBody>
      </p:sp>
      <p:sp>
        <p:nvSpPr>
          <p:cNvPr id="184" name="テキスト ボックス 78"/>
          <p:cNvSpPr txBox="1">
            <a:spLocks noChangeArrowheads="1"/>
          </p:cNvSpPr>
          <p:nvPr/>
        </p:nvSpPr>
        <p:spPr bwMode="auto">
          <a:xfrm>
            <a:off x="152400" y="5496580"/>
            <a:ext cx="1531802" cy="523220"/>
          </a:xfrm>
          <a:prstGeom prst="rect">
            <a:avLst/>
          </a:prstGeom>
          <a:noFill/>
          <a:ln w="9525">
            <a:noFill/>
            <a:miter lim="800000"/>
            <a:headEnd/>
            <a:tailEnd/>
          </a:ln>
        </p:spPr>
        <p:txBody>
          <a:bodyPr wrap="none">
            <a:prstTxWarp prst="textNoShape">
              <a:avLst/>
            </a:prstTxWarp>
            <a:spAutoFit/>
          </a:bodyPr>
          <a:lstStyle/>
          <a:p>
            <a:r>
              <a:rPr lang="en-US" altLang="ja-JP" sz="1400" dirty="0" smtClean="0"/>
              <a:t>Interference filter </a:t>
            </a:r>
          </a:p>
          <a:p>
            <a:r>
              <a:rPr lang="en-US" altLang="ja-JP" sz="1400" dirty="0" smtClean="0"/>
              <a:t>BP 10 nm</a:t>
            </a:r>
            <a:endParaRPr lang="en-US" altLang="ja-JP" sz="1400" dirty="0"/>
          </a:p>
        </p:txBody>
      </p:sp>
      <p:sp>
        <p:nvSpPr>
          <p:cNvPr id="185" name="テキスト ボックス 74"/>
          <p:cNvSpPr txBox="1">
            <a:spLocks noChangeArrowheads="1"/>
          </p:cNvSpPr>
          <p:nvPr/>
        </p:nvSpPr>
        <p:spPr bwMode="auto">
          <a:xfrm>
            <a:off x="2286000" y="5178623"/>
            <a:ext cx="1162560" cy="307777"/>
          </a:xfrm>
          <a:prstGeom prst="rect">
            <a:avLst/>
          </a:prstGeom>
          <a:noFill/>
          <a:ln w="9525">
            <a:noFill/>
            <a:miter lim="800000"/>
            <a:headEnd/>
            <a:tailEnd/>
          </a:ln>
        </p:spPr>
        <p:txBody>
          <a:bodyPr wrap="none">
            <a:prstTxWarp prst="textNoShape">
              <a:avLst/>
            </a:prstTxWarp>
            <a:spAutoFit/>
          </a:bodyPr>
          <a:lstStyle/>
          <a:p>
            <a:r>
              <a:rPr lang="en-US" altLang="ja-JP" sz="1400" dirty="0" smtClean="0"/>
              <a:t>camera lens</a:t>
            </a:r>
            <a:endParaRPr lang="ja-JP" altLang="en-US" sz="1400" dirty="0"/>
          </a:p>
        </p:txBody>
      </p:sp>
      <p:sp>
        <p:nvSpPr>
          <p:cNvPr id="187" name="テキスト ボックス 186"/>
          <p:cNvSpPr txBox="1"/>
          <p:nvPr/>
        </p:nvSpPr>
        <p:spPr>
          <a:xfrm>
            <a:off x="0" y="1066800"/>
            <a:ext cx="4575767" cy="400110"/>
          </a:xfrm>
          <a:prstGeom prst="rect">
            <a:avLst/>
          </a:prstGeom>
          <a:noFill/>
        </p:spPr>
        <p:txBody>
          <a:bodyPr wrap="none" rtlCol="0">
            <a:spAutoFit/>
          </a:bodyPr>
          <a:lstStyle/>
          <a:p>
            <a:r>
              <a:rPr kumimoji="1" lang="en-US" altLang="ja-JP" sz="2000" u="sng" dirty="0" smtClean="0"/>
              <a:t>Measurement of the </a:t>
            </a:r>
            <a:r>
              <a:rPr lang="en-US" altLang="ja-JP" sz="2000" u="sng" dirty="0" smtClean="0"/>
              <a:t>input beam profile</a:t>
            </a:r>
            <a:endParaRPr kumimoji="1" lang="ja-JP" altLang="en-US" sz="2000" u="sng" dirty="0"/>
          </a:p>
        </p:txBody>
      </p:sp>
      <p:sp>
        <p:nvSpPr>
          <p:cNvPr id="188" name="テキスト ボックス 187"/>
          <p:cNvSpPr txBox="1"/>
          <p:nvPr/>
        </p:nvSpPr>
        <p:spPr>
          <a:xfrm>
            <a:off x="0" y="3962400"/>
            <a:ext cx="4732686" cy="400110"/>
          </a:xfrm>
          <a:prstGeom prst="rect">
            <a:avLst/>
          </a:prstGeom>
          <a:noFill/>
        </p:spPr>
        <p:txBody>
          <a:bodyPr wrap="none" rtlCol="0">
            <a:spAutoFit/>
          </a:bodyPr>
          <a:lstStyle/>
          <a:p>
            <a:r>
              <a:rPr kumimoji="1" lang="en-US" altLang="ja-JP" sz="2000" u="sng" dirty="0" smtClean="0"/>
              <a:t>Measurement of the output beam profile</a:t>
            </a:r>
            <a:endParaRPr kumimoji="1" lang="ja-JP" altLang="en-US" sz="2000" u="sng" dirty="0"/>
          </a:p>
        </p:txBody>
      </p:sp>
      <p:sp>
        <p:nvSpPr>
          <p:cNvPr id="189" name="テキスト ボックス 188"/>
          <p:cNvSpPr txBox="1"/>
          <p:nvPr/>
        </p:nvSpPr>
        <p:spPr>
          <a:xfrm>
            <a:off x="4800600" y="3459540"/>
            <a:ext cx="4343400" cy="1477328"/>
          </a:xfrm>
          <a:prstGeom prst="rect">
            <a:avLst/>
          </a:prstGeom>
          <a:noFill/>
        </p:spPr>
        <p:txBody>
          <a:bodyPr wrap="square" rtlCol="0">
            <a:spAutoFit/>
          </a:bodyPr>
          <a:lstStyle/>
          <a:p>
            <a:pPr>
              <a:buFont typeface="Arial"/>
              <a:buChar char="•"/>
            </a:pPr>
            <a:r>
              <a:rPr kumimoji="1" lang="en-US" altLang="ja-JP" sz="1600" dirty="0" smtClean="0"/>
              <a:t> At each wavelength, the pinhole position is </a:t>
            </a:r>
            <a:r>
              <a:rPr lang="en-US" altLang="ja-JP" sz="1600" dirty="0" smtClean="0"/>
              <a:t>adjusted along the optical axis to make the beam size minimum.</a:t>
            </a:r>
          </a:p>
          <a:p>
            <a:endParaRPr lang="en-US" altLang="ja-JP" sz="800" dirty="0" smtClean="0"/>
          </a:p>
          <a:p>
            <a:pPr>
              <a:buFont typeface="Arial"/>
              <a:buChar char="•"/>
            </a:pPr>
            <a:r>
              <a:rPr lang="en-US" altLang="ja-JP" sz="1600" dirty="0" smtClean="0"/>
              <a:t> The position of the fiber sample is adjusted laterally to make the output beam brightest. </a:t>
            </a:r>
          </a:p>
        </p:txBody>
      </p:sp>
      <p:sp>
        <p:nvSpPr>
          <p:cNvPr id="190" name="テキスト ボックス 90"/>
          <p:cNvSpPr txBox="1">
            <a:spLocks noChangeArrowheads="1"/>
          </p:cNvSpPr>
          <p:nvPr/>
        </p:nvSpPr>
        <p:spPr bwMode="auto">
          <a:xfrm>
            <a:off x="8208275" y="5559623"/>
            <a:ext cx="783325" cy="307777"/>
          </a:xfrm>
          <a:prstGeom prst="rect">
            <a:avLst/>
          </a:prstGeom>
          <a:noFill/>
          <a:ln w="9525">
            <a:noFill/>
            <a:miter lim="800000"/>
            <a:headEnd/>
            <a:tailEnd/>
          </a:ln>
        </p:spPr>
        <p:txBody>
          <a:bodyPr wrap="none">
            <a:prstTxWarp prst="textNoShape">
              <a:avLst/>
            </a:prstTxWarp>
            <a:spAutoFit/>
          </a:bodyPr>
          <a:lstStyle/>
          <a:p>
            <a:r>
              <a:rPr lang="en-US" altLang="ja-JP" sz="1400" dirty="0"/>
              <a:t>camera</a:t>
            </a:r>
            <a:endParaRPr lang="ja-JP" altLang="en-US" sz="1400" dirty="0"/>
          </a:p>
        </p:txBody>
      </p:sp>
    </p:spTree>
    <p:extLst>
      <p:ext uri="{BB962C8B-B14F-4D97-AF65-F5344CB8AC3E}">
        <p14:creationId xmlns:p14="http://schemas.microsoft.com/office/powerpoint/2010/main" val="1066574607"/>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a:xfrm>
            <a:off x="396240" y="1524000"/>
            <a:ext cx="4521200" cy="1168400"/>
          </a:xfrm>
        </p:spPr>
        <p:txBody>
          <a:bodyPr>
            <a:normAutofit fontScale="90000"/>
          </a:bodyPr>
          <a:lstStyle/>
          <a:p>
            <a:r>
              <a:rPr lang="en-US" altLang="ja-JP" sz="2800" dirty="0" smtClean="0"/>
              <a:t>Inter-Fiber Crosstalk</a:t>
            </a:r>
            <a:br>
              <a:rPr lang="en-US" altLang="ja-JP" sz="2800" dirty="0" smtClean="0"/>
            </a:br>
            <a:r>
              <a:rPr lang="en-US" altLang="ja-JP" sz="2800" dirty="0" smtClean="0"/>
              <a:t>500 nm (BP 10nm)</a:t>
            </a:r>
            <a:br>
              <a:rPr lang="en-US" altLang="ja-JP" sz="2800" dirty="0" smtClean="0"/>
            </a:br>
            <a:r>
              <a:rPr lang="en-US" altLang="ja-JP" sz="2200" i="1" dirty="0" smtClean="0">
                <a:solidFill>
                  <a:srgbClr val="0000FF"/>
                </a:solidFill>
              </a:rPr>
              <a:t>Courtesy Y. </a:t>
            </a:r>
            <a:r>
              <a:rPr lang="en-US" altLang="ja-JP" sz="2200" i="1" dirty="0" err="1" smtClean="0">
                <a:solidFill>
                  <a:srgbClr val="0000FF"/>
                </a:solidFill>
              </a:rPr>
              <a:t>Katsukawa</a:t>
            </a:r>
            <a:r>
              <a:rPr lang="en-US" altLang="ja-JP" sz="2200" i="1" dirty="0" smtClean="0">
                <a:solidFill>
                  <a:srgbClr val="0000FF"/>
                </a:solidFill>
              </a:rPr>
              <a:t>, NAOJ</a:t>
            </a:r>
            <a:endParaRPr lang="ja-JP" altLang="en-US" sz="2800" i="1" dirty="0">
              <a:solidFill>
                <a:srgbClr val="0000FF"/>
              </a:solidFill>
            </a:endParaRPr>
          </a:p>
        </p:txBody>
      </p:sp>
      <p:sp>
        <p:nvSpPr>
          <p:cNvPr id="4" name="スライド番号プレースホルダ 3"/>
          <p:cNvSpPr>
            <a:spLocks noGrp="1"/>
          </p:cNvSpPr>
          <p:nvPr>
            <p:ph type="sldNum" sz="quarter" idx="12"/>
          </p:nvPr>
        </p:nvSpPr>
        <p:spPr/>
        <p:txBody>
          <a:bodyPr/>
          <a:lstStyle/>
          <a:p>
            <a:pPr>
              <a:defRPr/>
            </a:pPr>
            <a:fld id="{8BF49C21-A61F-9247-9093-A74839365FE7}" type="slidenum">
              <a:rPr lang="en-US" altLang="ja-JP" smtClean="0"/>
              <a:pPr>
                <a:defRPr/>
              </a:pPr>
              <a:t>52</a:t>
            </a:fld>
            <a:endParaRPr lang="en-US" altLang="ja-JP"/>
          </a:p>
        </p:txBody>
      </p:sp>
      <p:pic>
        <p:nvPicPr>
          <p:cNvPr id="6" name="図 5" descr="output_beam_500_15.png"/>
          <p:cNvPicPr>
            <a:picLocks noChangeAspect="1"/>
          </p:cNvPicPr>
          <p:nvPr/>
        </p:nvPicPr>
        <p:blipFill>
          <a:blip r:embed="rId2"/>
          <a:stretch>
            <a:fillRect/>
          </a:stretch>
        </p:blipFill>
        <p:spPr>
          <a:xfrm>
            <a:off x="5486400" y="0"/>
            <a:ext cx="3429000" cy="3429000"/>
          </a:xfrm>
          <a:prstGeom prst="rect">
            <a:avLst/>
          </a:prstGeom>
        </p:spPr>
      </p:pic>
      <p:pic>
        <p:nvPicPr>
          <p:cNvPr id="7" name="図 6" descr="output_beam_500_10.png"/>
          <p:cNvPicPr>
            <a:picLocks noChangeAspect="1"/>
          </p:cNvPicPr>
          <p:nvPr/>
        </p:nvPicPr>
        <p:blipFill>
          <a:blip r:embed="rId3"/>
          <a:stretch>
            <a:fillRect/>
          </a:stretch>
        </p:blipFill>
        <p:spPr>
          <a:xfrm>
            <a:off x="914400" y="3429000"/>
            <a:ext cx="3429000" cy="3429000"/>
          </a:xfrm>
          <a:prstGeom prst="rect">
            <a:avLst/>
          </a:prstGeom>
        </p:spPr>
      </p:pic>
      <p:pic>
        <p:nvPicPr>
          <p:cNvPr id="9" name="図 8" descr="output_beam_500_5.png"/>
          <p:cNvPicPr>
            <a:picLocks noChangeAspect="1"/>
          </p:cNvPicPr>
          <p:nvPr/>
        </p:nvPicPr>
        <p:blipFill>
          <a:blip r:embed="rId4"/>
          <a:stretch>
            <a:fillRect/>
          </a:stretch>
        </p:blipFill>
        <p:spPr>
          <a:xfrm>
            <a:off x="5486400" y="3429000"/>
            <a:ext cx="3429000" cy="3429000"/>
          </a:xfrm>
          <a:prstGeom prst="rect">
            <a:avLst/>
          </a:prstGeom>
        </p:spPr>
      </p:pic>
      <p:sp>
        <p:nvSpPr>
          <p:cNvPr id="12" name="テキスト ボックス 11"/>
          <p:cNvSpPr txBox="1"/>
          <p:nvPr/>
        </p:nvSpPr>
        <p:spPr>
          <a:xfrm>
            <a:off x="4572000" y="3429000"/>
            <a:ext cx="914400" cy="1077218"/>
          </a:xfrm>
          <a:prstGeom prst="rect">
            <a:avLst/>
          </a:prstGeom>
          <a:noFill/>
        </p:spPr>
        <p:txBody>
          <a:bodyPr wrap="square" rtlCol="0">
            <a:spAutoFit/>
          </a:bodyPr>
          <a:lstStyle/>
          <a:p>
            <a:r>
              <a:rPr lang="en-US" altLang="ja-JP" sz="1600" dirty="0" smtClean="0"/>
              <a:t>Stop:</a:t>
            </a:r>
          </a:p>
          <a:p>
            <a:r>
              <a:rPr lang="en-US" altLang="ja-JP" sz="1600" dirty="0" smtClean="0">
                <a:latin typeface="Lucida Grande"/>
                <a:ea typeface="Lucida Grande"/>
                <a:cs typeface="Lucida Grande"/>
              </a:rPr>
              <a:t>ϕ</a:t>
            </a:r>
            <a:r>
              <a:rPr lang="en-US" altLang="ja-JP" sz="1600" dirty="0" smtClean="0"/>
              <a:t>5mm</a:t>
            </a:r>
          </a:p>
          <a:p>
            <a:endParaRPr lang="en-US" altLang="ja-JP" sz="1600" dirty="0" smtClean="0"/>
          </a:p>
          <a:p>
            <a:r>
              <a:rPr lang="en-US" altLang="ja-JP" sz="1600" dirty="0" smtClean="0"/>
              <a:t>(F/37)</a:t>
            </a:r>
          </a:p>
        </p:txBody>
      </p:sp>
      <p:sp>
        <p:nvSpPr>
          <p:cNvPr id="13" name="テキスト ボックス 12"/>
          <p:cNvSpPr txBox="1"/>
          <p:nvPr/>
        </p:nvSpPr>
        <p:spPr>
          <a:xfrm>
            <a:off x="4572000" y="0"/>
            <a:ext cx="914400" cy="1077218"/>
          </a:xfrm>
          <a:prstGeom prst="rect">
            <a:avLst/>
          </a:prstGeom>
          <a:noFill/>
        </p:spPr>
        <p:txBody>
          <a:bodyPr wrap="square" rtlCol="0">
            <a:spAutoFit/>
          </a:bodyPr>
          <a:lstStyle/>
          <a:p>
            <a:r>
              <a:rPr lang="en-US" altLang="ja-JP" sz="1600" dirty="0" smtClean="0"/>
              <a:t>Stop:</a:t>
            </a:r>
          </a:p>
          <a:p>
            <a:r>
              <a:rPr lang="en-US" altLang="ja-JP" sz="1600" dirty="0" smtClean="0">
                <a:latin typeface="Lucida Grande"/>
                <a:ea typeface="Lucida Grande"/>
                <a:cs typeface="Lucida Grande"/>
              </a:rPr>
              <a:t>ϕ</a:t>
            </a:r>
            <a:r>
              <a:rPr lang="en-US" altLang="ja-JP" sz="1600" dirty="0" smtClean="0"/>
              <a:t>15mm</a:t>
            </a:r>
          </a:p>
          <a:p>
            <a:endParaRPr lang="en-US" altLang="ja-JP" sz="1600" dirty="0" smtClean="0"/>
          </a:p>
          <a:p>
            <a:r>
              <a:rPr lang="en-US" altLang="ja-JP" sz="1600" dirty="0" smtClean="0"/>
              <a:t>(F/12.3)</a:t>
            </a:r>
          </a:p>
        </p:txBody>
      </p:sp>
      <p:sp>
        <p:nvSpPr>
          <p:cNvPr id="14" name="テキスト ボックス 13"/>
          <p:cNvSpPr txBox="1"/>
          <p:nvPr/>
        </p:nvSpPr>
        <p:spPr>
          <a:xfrm>
            <a:off x="0" y="3429000"/>
            <a:ext cx="1066800" cy="1077218"/>
          </a:xfrm>
          <a:prstGeom prst="rect">
            <a:avLst/>
          </a:prstGeom>
          <a:noFill/>
        </p:spPr>
        <p:txBody>
          <a:bodyPr wrap="square" rtlCol="0">
            <a:spAutoFit/>
          </a:bodyPr>
          <a:lstStyle/>
          <a:p>
            <a:r>
              <a:rPr lang="en-US" altLang="ja-JP" sz="1600" dirty="0" smtClean="0"/>
              <a:t>Stop:</a:t>
            </a:r>
          </a:p>
          <a:p>
            <a:r>
              <a:rPr lang="en-US" altLang="ja-JP" sz="1600" dirty="0" smtClean="0">
                <a:latin typeface="Lucida Grande"/>
                <a:ea typeface="Lucida Grande"/>
                <a:cs typeface="Lucida Grande"/>
              </a:rPr>
              <a:t>ϕ10</a:t>
            </a:r>
            <a:r>
              <a:rPr lang="en-US" altLang="ja-JP" sz="1600" dirty="0" smtClean="0"/>
              <a:t>mm</a:t>
            </a:r>
          </a:p>
          <a:p>
            <a:endParaRPr lang="en-US" altLang="ja-JP" sz="1600" dirty="0" smtClean="0"/>
          </a:p>
          <a:p>
            <a:r>
              <a:rPr lang="en-US" altLang="ja-JP" sz="1600" dirty="0" smtClean="0"/>
              <a:t>(F/18.5)</a:t>
            </a:r>
          </a:p>
        </p:txBody>
      </p:sp>
      <p:sp>
        <p:nvSpPr>
          <p:cNvPr id="15" name="テキスト ボックス 14"/>
          <p:cNvSpPr txBox="1"/>
          <p:nvPr/>
        </p:nvSpPr>
        <p:spPr>
          <a:xfrm>
            <a:off x="5791200" y="76200"/>
            <a:ext cx="698065" cy="369332"/>
          </a:xfrm>
          <a:prstGeom prst="rect">
            <a:avLst/>
          </a:prstGeom>
          <a:noFill/>
        </p:spPr>
        <p:txBody>
          <a:bodyPr wrap="none" rtlCol="0">
            <a:spAutoFit/>
          </a:bodyPr>
          <a:lstStyle/>
          <a:p>
            <a:r>
              <a:rPr kumimoji="1" lang="en-US" altLang="ja-JP" u="sng" dirty="0" smtClean="0">
                <a:solidFill>
                  <a:schemeClr val="bg1"/>
                </a:solidFill>
              </a:rPr>
              <a:t>Input</a:t>
            </a:r>
            <a:endParaRPr kumimoji="1" lang="ja-JP" altLang="en-US" u="sng" dirty="0">
              <a:solidFill>
                <a:schemeClr val="bg1"/>
              </a:solidFill>
            </a:endParaRPr>
          </a:p>
        </p:txBody>
      </p:sp>
      <p:sp>
        <p:nvSpPr>
          <p:cNvPr id="16" name="テキスト ボックス 15"/>
          <p:cNvSpPr txBox="1"/>
          <p:nvPr/>
        </p:nvSpPr>
        <p:spPr>
          <a:xfrm>
            <a:off x="7504386" y="76200"/>
            <a:ext cx="877614" cy="369332"/>
          </a:xfrm>
          <a:prstGeom prst="rect">
            <a:avLst/>
          </a:prstGeom>
          <a:noFill/>
        </p:spPr>
        <p:txBody>
          <a:bodyPr wrap="none" rtlCol="0">
            <a:spAutoFit/>
          </a:bodyPr>
          <a:lstStyle/>
          <a:p>
            <a:r>
              <a:rPr kumimoji="1" lang="en-US" altLang="ja-JP" u="sng" dirty="0" smtClean="0">
                <a:solidFill>
                  <a:schemeClr val="bg1"/>
                </a:solidFill>
              </a:rPr>
              <a:t>Output</a:t>
            </a:r>
            <a:endParaRPr kumimoji="1" lang="ja-JP" altLang="en-US" u="sng" dirty="0">
              <a:solidFill>
                <a:schemeClr val="bg1"/>
              </a:solidFill>
            </a:endParaRPr>
          </a:p>
        </p:txBody>
      </p:sp>
      <p:sp>
        <p:nvSpPr>
          <p:cNvPr id="17" name="テキスト ボックス 16"/>
          <p:cNvSpPr txBox="1"/>
          <p:nvPr/>
        </p:nvSpPr>
        <p:spPr>
          <a:xfrm>
            <a:off x="5830614" y="3505200"/>
            <a:ext cx="698065" cy="369332"/>
          </a:xfrm>
          <a:prstGeom prst="rect">
            <a:avLst/>
          </a:prstGeom>
          <a:noFill/>
        </p:spPr>
        <p:txBody>
          <a:bodyPr wrap="none" rtlCol="0">
            <a:spAutoFit/>
          </a:bodyPr>
          <a:lstStyle/>
          <a:p>
            <a:r>
              <a:rPr kumimoji="1" lang="en-US" altLang="ja-JP" u="sng" dirty="0" smtClean="0">
                <a:solidFill>
                  <a:schemeClr val="bg1"/>
                </a:solidFill>
              </a:rPr>
              <a:t>Input</a:t>
            </a:r>
            <a:endParaRPr kumimoji="1" lang="ja-JP" altLang="en-US" u="sng" dirty="0">
              <a:solidFill>
                <a:schemeClr val="bg1"/>
              </a:solidFill>
            </a:endParaRPr>
          </a:p>
        </p:txBody>
      </p:sp>
      <p:sp>
        <p:nvSpPr>
          <p:cNvPr id="18" name="テキスト ボックス 17"/>
          <p:cNvSpPr txBox="1"/>
          <p:nvPr/>
        </p:nvSpPr>
        <p:spPr>
          <a:xfrm>
            <a:off x="7543800" y="3505200"/>
            <a:ext cx="877614" cy="369332"/>
          </a:xfrm>
          <a:prstGeom prst="rect">
            <a:avLst/>
          </a:prstGeom>
          <a:noFill/>
        </p:spPr>
        <p:txBody>
          <a:bodyPr wrap="none" rtlCol="0">
            <a:spAutoFit/>
          </a:bodyPr>
          <a:lstStyle/>
          <a:p>
            <a:r>
              <a:rPr kumimoji="1" lang="en-US" altLang="ja-JP" u="sng" dirty="0" smtClean="0">
                <a:solidFill>
                  <a:schemeClr val="bg1"/>
                </a:solidFill>
              </a:rPr>
              <a:t>Output</a:t>
            </a:r>
            <a:endParaRPr kumimoji="1" lang="ja-JP" altLang="en-US" u="sng" dirty="0">
              <a:solidFill>
                <a:schemeClr val="bg1"/>
              </a:solidFill>
            </a:endParaRPr>
          </a:p>
        </p:txBody>
      </p:sp>
      <p:sp>
        <p:nvSpPr>
          <p:cNvPr id="19" name="テキスト ボックス 18"/>
          <p:cNvSpPr txBox="1"/>
          <p:nvPr/>
        </p:nvSpPr>
        <p:spPr>
          <a:xfrm>
            <a:off x="1219200" y="3505200"/>
            <a:ext cx="698065" cy="369332"/>
          </a:xfrm>
          <a:prstGeom prst="rect">
            <a:avLst/>
          </a:prstGeom>
          <a:noFill/>
        </p:spPr>
        <p:txBody>
          <a:bodyPr wrap="none" rtlCol="0">
            <a:spAutoFit/>
          </a:bodyPr>
          <a:lstStyle/>
          <a:p>
            <a:r>
              <a:rPr kumimoji="1" lang="en-US" altLang="ja-JP" u="sng" dirty="0" smtClean="0">
                <a:solidFill>
                  <a:schemeClr val="bg1"/>
                </a:solidFill>
              </a:rPr>
              <a:t>Input</a:t>
            </a:r>
            <a:endParaRPr kumimoji="1" lang="ja-JP" altLang="en-US" u="sng" dirty="0">
              <a:solidFill>
                <a:schemeClr val="bg1"/>
              </a:solidFill>
            </a:endParaRPr>
          </a:p>
        </p:txBody>
      </p:sp>
      <p:sp>
        <p:nvSpPr>
          <p:cNvPr id="20" name="テキスト ボックス 19"/>
          <p:cNvSpPr txBox="1"/>
          <p:nvPr/>
        </p:nvSpPr>
        <p:spPr>
          <a:xfrm>
            <a:off x="2932386" y="3505200"/>
            <a:ext cx="877614" cy="369332"/>
          </a:xfrm>
          <a:prstGeom prst="rect">
            <a:avLst/>
          </a:prstGeom>
          <a:noFill/>
        </p:spPr>
        <p:txBody>
          <a:bodyPr wrap="none" rtlCol="0">
            <a:spAutoFit/>
          </a:bodyPr>
          <a:lstStyle/>
          <a:p>
            <a:r>
              <a:rPr kumimoji="1" lang="en-US" altLang="ja-JP" u="sng" dirty="0" smtClean="0">
                <a:solidFill>
                  <a:schemeClr val="bg1"/>
                </a:solidFill>
              </a:rPr>
              <a:t>Output</a:t>
            </a:r>
            <a:endParaRPr kumimoji="1" lang="ja-JP" altLang="en-US" u="sng" dirty="0">
              <a:solidFill>
                <a:schemeClr val="bg1"/>
              </a:solidFill>
            </a:endParaRPr>
          </a:p>
        </p:txBody>
      </p:sp>
    </p:spTree>
    <p:extLst>
      <p:ext uri="{BB962C8B-B14F-4D97-AF65-F5344CB8AC3E}">
        <p14:creationId xmlns:p14="http://schemas.microsoft.com/office/powerpoint/2010/main" val="2922919526"/>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descr="output_beam_1000_5.png"/>
          <p:cNvPicPr>
            <a:picLocks noChangeAspect="1"/>
          </p:cNvPicPr>
          <p:nvPr/>
        </p:nvPicPr>
        <p:blipFill>
          <a:blip r:embed="rId2"/>
          <a:stretch>
            <a:fillRect/>
          </a:stretch>
        </p:blipFill>
        <p:spPr>
          <a:xfrm>
            <a:off x="5486400" y="3429000"/>
            <a:ext cx="3429000" cy="3429000"/>
          </a:xfrm>
          <a:prstGeom prst="rect">
            <a:avLst/>
          </a:prstGeom>
        </p:spPr>
      </p:pic>
      <p:pic>
        <p:nvPicPr>
          <p:cNvPr id="11" name="図 10" descr="output_beam_1000_10.png"/>
          <p:cNvPicPr>
            <a:picLocks noChangeAspect="1"/>
          </p:cNvPicPr>
          <p:nvPr/>
        </p:nvPicPr>
        <p:blipFill>
          <a:blip r:embed="rId3"/>
          <a:stretch>
            <a:fillRect/>
          </a:stretch>
        </p:blipFill>
        <p:spPr>
          <a:xfrm>
            <a:off x="914400" y="3429000"/>
            <a:ext cx="3429000" cy="3429000"/>
          </a:xfrm>
          <a:prstGeom prst="rect">
            <a:avLst/>
          </a:prstGeom>
        </p:spPr>
      </p:pic>
      <p:pic>
        <p:nvPicPr>
          <p:cNvPr id="10" name="図 9" descr="output_beam_1000_15.png"/>
          <p:cNvPicPr>
            <a:picLocks noChangeAspect="1"/>
          </p:cNvPicPr>
          <p:nvPr/>
        </p:nvPicPr>
        <p:blipFill>
          <a:blip r:embed="rId4"/>
          <a:stretch>
            <a:fillRect/>
          </a:stretch>
        </p:blipFill>
        <p:spPr>
          <a:xfrm>
            <a:off x="5486400" y="1"/>
            <a:ext cx="3429000" cy="3429000"/>
          </a:xfrm>
          <a:prstGeom prst="rect">
            <a:avLst/>
          </a:prstGeom>
        </p:spPr>
      </p:pic>
      <p:sp>
        <p:nvSpPr>
          <p:cNvPr id="5" name="タイトル 4"/>
          <p:cNvSpPr>
            <a:spLocks noGrp="1"/>
          </p:cNvSpPr>
          <p:nvPr>
            <p:ph type="title"/>
          </p:nvPr>
        </p:nvSpPr>
        <p:spPr>
          <a:xfrm>
            <a:off x="762000" y="1219200"/>
            <a:ext cx="3810000" cy="1584960"/>
          </a:xfrm>
        </p:spPr>
        <p:txBody>
          <a:bodyPr>
            <a:normAutofit/>
          </a:bodyPr>
          <a:lstStyle/>
          <a:p>
            <a:r>
              <a:rPr lang="en-US" altLang="ja-JP" sz="2800" dirty="0" smtClean="0"/>
              <a:t>Inter-Fiber Crosstalk</a:t>
            </a:r>
            <a:br>
              <a:rPr lang="en-US" altLang="ja-JP" sz="2800" dirty="0" smtClean="0"/>
            </a:br>
            <a:r>
              <a:rPr lang="en-US" altLang="ja-JP" sz="2800" dirty="0" smtClean="0"/>
              <a:t>1000 nm (BP 10nm)</a:t>
            </a:r>
            <a:br>
              <a:rPr lang="en-US" altLang="ja-JP" sz="2800" dirty="0" smtClean="0"/>
            </a:br>
            <a:r>
              <a:rPr lang="en-US" altLang="ja-JP" sz="2000" i="1" dirty="0">
                <a:solidFill>
                  <a:srgbClr val="0000FF"/>
                </a:solidFill>
              </a:rPr>
              <a:t>Courtesy Y. </a:t>
            </a:r>
            <a:r>
              <a:rPr lang="en-US" altLang="ja-JP" sz="2000" i="1" dirty="0" err="1">
                <a:solidFill>
                  <a:srgbClr val="0000FF"/>
                </a:solidFill>
              </a:rPr>
              <a:t>Katsukawa</a:t>
            </a:r>
            <a:r>
              <a:rPr lang="en-US" altLang="ja-JP" sz="2000" i="1" dirty="0">
                <a:solidFill>
                  <a:srgbClr val="0000FF"/>
                </a:solidFill>
              </a:rPr>
              <a:t>, NAOJ</a:t>
            </a:r>
            <a:endParaRPr lang="ja-JP" altLang="en-US" sz="2000" dirty="0"/>
          </a:p>
        </p:txBody>
      </p:sp>
      <p:sp>
        <p:nvSpPr>
          <p:cNvPr id="4" name="スライド番号プレースホルダ 3"/>
          <p:cNvSpPr>
            <a:spLocks noGrp="1"/>
          </p:cNvSpPr>
          <p:nvPr>
            <p:ph type="sldNum" sz="quarter" idx="12"/>
          </p:nvPr>
        </p:nvSpPr>
        <p:spPr/>
        <p:txBody>
          <a:bodyPr/>
          <a:lstStyle/>
          <a:p>
            <a:pPr>
              <a:defRPr/>
            </a:pPr>
            <a:fld id="{8BF49C21-A61F-9247-9093-A74839365FE7}" type="slidenum">
              <a:rPr lang="en-US" altLang="ja-JP" smtClean="0"/>
              <a:pPr>
                <a:defRPr/>
              </a:pPr>
              <a:t>53</a:t>
            </a:fld>
            <a:endParaRPr lang="en-US" altLang="ja-JP"/>
          </a:p>
        </p:txBody>
      </p:sp>
      <p:sp>
        <p:nvSpPr>
          <p:cNvPr id="12" name="テキスト ボックス 11"/>
          <p:cNvSpPr txBox="1"/>
          <p:nvPr/>
        </p:nvSpPr>
        <p:spPr>
          <a:xfrm>
            <a:off x="4572000" y="3429000"/>
            <a:ext cx="914400" cy="1077218"/>
          </a:xfrm>
          <a:prstGeom prst="rect">
            <a:avLst/>
          </a:prstGeom>
          <a:noFill/>
        </p:spPr>
        <p:txBody>
          <a:bodyPr wrap="square" rtlCol="0">
            <a:spAutoFit/>
          </a:bodyPr>
          <a:lstStyle/>
          <a:p>
            <a:r>
              <a:rPr lang="en-US" altLang="ja-JP" sz="1600" dirty="0" smtClean="0"/>
              <a:t>Stop:</a:t>
            </a:r>
          </a:p>
          <a:p>
            <a:r>
              <a:rPr lang="en-US" altLang="ja-JP" sz="1600" dirty="0" smtClean="0">
                <a:latin typeface="Lucida Grande"/>
                <a:ea typeface="Lucida Grande"/>
                <a:cs typeface="Lucida Grande"/>
              </a:rPr>
              <a:t>ϕ</a:t>
            </a:r>
            <a:r>
              <a:rPr lang="en-US" altLang="ja-JP" sz="1600" dirty="0" smtClean="0"/>
              <a:t>5mm</a:t>
            </a:r>
          </a:p>
          <a:p>
            <a:endParaRPr lang="en-US" altLang="ja-JP" sz="1600" dirty="0" smtClean="0"/>
          </a:p>
          <a:p>
            <a:r>
              <a:rPr lang="en-US" altLang="ja-JP" sz="1600" dirty="0" smtClean="0"/>
              <a:t>(F/37)</a:t>
            </a:r>
          </a:p>
        </p:txBody>
      </p:sp>
      <p:sp>
        <p:nvSpPr>
          <p:cNvPr id="13" name="テキスト ボックス 12"/>
          <p:cNvSpPr txBox="1"/>
          <p:nvPr/>
        </p:nvSpPr>
        <p:spPr>
          <a:xfrm>
            <a:off x="4572000" y="0"/>
            <a:ext cx="914400" cy="1077218"/>
          </a:xfrm>
          <a:prstGeom prst="rect">
            <a:avLst/>
          </a:prstGeom>
          <a:noFill/>
        </p:spPr>
        <p:txBody>
          <a:bodyPr wrap="square" rtlCol="0">
            <a:spAutoFit/>
          </a:bodyPr>
          <a:lstStyle/>
          <a:p>
            <a:r>
              <a:rPr lang="en-US" altLang="ja-JP" sz="1600" dirty="0" smtClean="0"/>
              <a:t>Stop:</a:t>
            </a:r>
          </a:p>
          <a:p>
            <a:r>
              <a:rPr lang="en-US" altLang="ja-JP" sz="1600" dirty="0" smtClean="0">
                <a:latin typeface="Lucida Grande"/>
                <a:ea typeface="Lucida Grande"/>
                <a:cs typeface="Lucida Grande"/>
              </a:rPr>
              <a:t>ϕ</a:t>
            </a:r>
            <a:r>
              <a:rPr lang="en-US" altLang="ja-JP" sz="1600" dirty="0" smtClean="0"/>
              <a:t>15mm</a:t>
            </a:r>
          </a:p>
          <a:p>
            <a:endParaRPr lang="en-US" altLang="ja-JP" sz="1600" dirty="0" smtClean="0"/>
          </a:p>
          <a:p>
            <a:r>
              <a:rPr lang="en-US" altLang="ja-JP" sz="1600" dirty="0" smtClean="0"/>
              <a:t>(F/12.3)</a:t>
            </a:r>
          </a:p>
        </p:txBody>
      </p:sp>
      <p:sp>
        <p:nvSpPr>
          <p:cNvPr id="14" name="テキスト ボックス 13"/>
          <p:cNvSpPr txBox="1"/>
          <p:nvPr/>
        </p:nvSpPr>
        <p:spPr>
          <a:xfrm>
            <a:off x="0" y="3429000"/>
            <a:ext cx="1066800" cy="1077218"/>
          </a:xfrm>
          <a:prstGeom prst="rect">
            <a:avLst/>
          </a:prstGeom>
          <a:noFill/>
        </p:spPr>
        <p:txBody>
          <a:bodyPr wrap="square" rtlCol="0">
            <a:spAutoFit/>
          </a:bodyPr>
          <a:lstStyle/>
          <a:p>
            <a:r>
              <a:rPr lang="en-US" altLang="ja-JP" sz="1600" dirty="0" smtClean="0"/>
              <a:t>Stop:</a:t>
            </a:r>
          </a:p>
          <a:p>
            <a:r>
              <a:rPr lang="en-US" altLang="ja-JP" sz="1600" dirty="0" smtClean="0">
                <a:latin typeface="Lucida Grande"/>
                <a:ea typeface="Lucida Grande"/>
                <a:cs typeface="Lucida Grande"/>
              </a:rPr>
              <a:t>ϕ10</a:t>
            </a:r>
            <a:r>
              <a:rPr lang="en-US" altLang="ja-JP" sz="1600" dirty="0" smtClean="0"/>
              <a:t>mm</a:t>
            </a:r>
          </a:p>
          <a:p>
            <a:endParaRPr lang="en-US" altLang="ja-JP" sz="1600" dirty="0" smtClean="0"/>
          </a:p>
          <a:p>
            <a:r>
              <a:rPr lang="en-US" altLang="ja-JP" sz="1600" dirty="0" smtClean="0"/>
              <a:t>(F/18.5)</a:t>
            </a:r>
          </a:p>
        </p:txBody>
      </p:sp>
      <p:sp>
        <p:nvSpPr>
          <p:cNvPr id="19" name="テキスト ボックス 18"/>
          <p:cNvSpPr txBox="1"/>
          <p:nvPr/>
        </p:nvSpPr>
        <p:spPr>
          <a:xfrm>
            <a:off x="5791200" y="76200"/>
            <a:ext cx="698065" cy="369332"/>
          </a:xfrm>
          <a:prstGeom prst="rect">
            <a:avLst/>
          </a:prstGeom>
          <a:noFill/>
        </p:spPr>
        <p:txBody>
          <a:bodyPr wrap="none" rtlCol="0">
            <a:spAutoFit/>
          </a:bodyPr>
          <a:lstStyle/>
          <a:p>
            <a:r>
              <a:rPr kumimoji="1" lang="en-US" altLang="ja-JP" u="sng" dirty="0" smtClean="0">
                <a:solidFill>
                  <a:schemeClr val="bg1"/>
                </a:solidFill>
              </a:rPr>
              <a:t>Input</a:t>
            </a:r>
            <a:endParaRPr kumimoji="1" lang="ja-JP" altLang="en-US" u="sng" dirty="0">
              <a:solidFill>
                <a:schemeClr val="bg1"/>
              </a:solidFill>
            </a:endParaRPr>
          </a:p>
        </p:txBody>
      </p:sp>
      <p:sp>
        <p:nvSpPr>
          <p:cNvPr id="20" name="テキスト ボックス 19"/>
          <p:cNvSpPr txBox="1"/>
          <p:nvPr/>
        </p:nvSpPr>
        <p:spPr>
          <a:xfrm>
            <a:off x="7504386" y="76200"/>
            <a:ext cx="877614" cy="369332"/>
          </a:xfrm>
          <a:prstGeom prst="rect">
            <a:avLst/>
          </a:prstGeom>
          <a:noFill/>
        </p:spPr>
        <p:txBody>
          <a:bodyPr wrap="none" rtlCol="0">
            <a:spAutoFit/>
          </a:bodyPr>
          <a:lstStyle/>
          <a:p>
            <a:r>
              <a:rPr kumimoji="1" lang="en-US" altLang="ja-JP" u="sng" dirty="0" smtClean="0">
                <a:solidFill>
                  <a:schemeClr val="bg1"/>
                </a:solidFill>
              </a:rPr>
              <a:t>Output</a:t>
            </a:r>
            <a:endParaRPr kumimoji="1" lang="ja-JP" altLang="en-US" u="sng" dirty="0">
              <a:solidFill>
                <a:schemeClr val="bg1"/>
              </a:solidFill>
            </a:endParaRPr>
          </a:p>
        </p:txBody>
      </p:sp>
      <p:sp>
        <p:nvSpPr>
          <p:cNvPr id="21" name="テキスト ボックス 20"/>
          <p:cNvSpPr txBox="1"/>
          <p:nvPr/>
        </p:nvSpPr>
        <p:spPr>
          <a:xfrm>
            <a:off x="5830614" y="3505200"/>
            <a:ext cx="698065" cy="369332"/>
          </a:xfrm>
          <a:prstGeom prst="rect">
            <a:avLst/>
          </a:prstGeom>
          <a:noFill/>
        </p:spPr>
        <p:txBody>
          <a:bodyPr wrap="none" rtlCol="0">
            <a:spAutoFit/>
          </a:bodyPr>
          <a:lstStyle/>
          <a:p>
            <a:r>
              <a:rPr kumimoji="1" lang="en-US" altLang="ja-JP" u="sng" dirty="0" smtClean="0">
                <a:solidFill>
                  <a:schemeClr val="bg1"/>
                </a:solidFill>
              </a:rPr>
              <a:t>Input</a:t>
            </a:r>
            <a:endParaRPr kumimoji="1" lang="ja-JP" altLang="en-US" u="sng" dirty="0">
              <a:solidFill>
                <a:schemeClr val="bg1"/>
              </a:solidFill>
            </a:endParaRPr>
          </a:p>
        </p:txBody>
      </p:sp>
      <p:sp>
        <p:nvSpPr>
          <p:cNvPr id="22" name="テキスト ボックス 21"/>
          <p:cNvSpPr txBox="1"/>
          <p:nvPr/>
        </p:nvSpPr>
        <p:spPr>
          <a:xfrm>
            <a:off x="7543800" y="3505200"/>
            <a:ext cx="877614" cy="369332"/>
          </a:xfrm>
          <a:prstGeom prst="rect">
            <a:avLst/>
          </a:prstGeom>
          <a:noFill/>
        </p:spPr>
        <p:txBody>
          <a:bodyPr wrap="none" rtlCol="0">
            <a:spAutoFit/>
          </a:bodyPr>
          <a:lstStyle/>
          <a:p>
            <a:r>
              <a:rPr kumimoji="1" lang="en-US" altLang="ja-JP" u="sng" dirty="0" smtClean="0">
                <a:solidFill>
                  <a:schemeClr val="bg1"/>
                </a:solidFill>
              </a:rPr>
              <a:t>Output</a:t>
            </a:r>
            <a:endParaRPr kumimoji="1" lang="ja-JP" altLang="en-US" u="sng" dirty="0">
              <a:solidFill>
                <a:schemeClr val="bg1"/>
              </a:solidFill>
            </a:endParaRPr>
          </a:p>
        </p:txBody>
      </p:sp>
      <p:sp>
        <p:nvSpPr>
          <p:cNvPr id="23" name="テキスト ボックス 22"/>
          <p:cNvSpPr txBox="1"/>
          <p:nvPr/>
        </p:nvSpPr>
        <p:spPr>
          <a:xfrm>
            <a:off x="1219200" y="3505200"/>
            <a:ext cx="698065" cy="369332"/>
          </a:xfrm>
          <a:prstGeom prst="rect">
            <a:avLst/>
          </a:prstGeom>
          <a:noFill/>
        </p:spPr>
        <p:txBody>
          <a:bodyPr wrap="none" rtlCol="0">
            <a:spAutoFit/>
          </a:bodyPr>
          <a:lstStyle/>
          <a:p>
            <a:r>
              <a:rPr kumimoji="1" lang="en-US" altLang="ja-JP" u="sng" dirty="0" smtClean="0">
                <a:solidFill>
                  <a:schemeClr val="bg1"/>
                </a:solidFill>
              </a:rPr>
              <a:t>Input</a:t>
            </a:r>
            <a:endParaRPr kumimoji="1" lang="ja-JP" altLang="en-US" u="sng" dirty="0">
              <a:solidFill>
                <a:schemeClr val="bg1"/>
              </a:solidFill>
            </a:endParaRPr>
          </a:p>
        </p:txBody>
      </p:sp>
      <p:sp>
        <p:nvSpPr>
          <p:cNvPr id="24" name="テキスト ボックス 23"/>
          <p:cNvSpPr txBox="1"/>
          <p:nvPr/>
        </p:nvSpPr>
        <p:spPr>
          <a:xfrm>
            <a:off x="2932386" y="3505200"/>
            <a:ext cx="877614" cy="369332"/>
          </a:xfrm>
          <a:prstGeom prst="rect">
            <a:avLst/>
          </a:prstGeom>
          <a:noFill/>
        </p:spPr>
        <p:txBody>
          <a:bodyPr wrap="none" rtlCol="0">
            <a:spAutoFit/>
          </a:bodyPr>
          <a:lstStyle/>
          <a:p>
            <a:r>
              <a:rPr kumimoji="1" lang="en-US" altLang="ja-JP" u="sng" dirty="0" smtClean="0">
                <a:solidFill>
                  <a:schemeClr val="bg1"/>
                </a:solidFill>
              </a:rPr>
              <a:t>Output</a:t>
            </a:r>
            <a:endParaRPr kumimoji="1" lang="ja-JP" altLang="en-US" u="sng" dirty="0">
              <a:solidFill>
                <a:schemeClr val="bg1"/>
              </a:solidFill>
            </a:endParaRPr>
          </a:p>
        </p:txBody>
      </p:sp>
    </p:spTree>
    <p:extLst>
      <p:ext uri="{BB962C8B-B14F-4D97-AF65-F5344CB8AC3E}">
        <p14:creationId xmlns:p14="http://schemas.microsoft.com/office/powerpoint/2010/main" val="3716349217"/>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smtClean="0"/>
              <a:t>Analysis</a:t>
            </a:r>
            <a:br>
              <a:rPr lang="en-US" altLang="ja-JP" dirty="0" smtClean="0"/>
            </a:br>
            <a:r>
              <a:rPr lang="en-US" altLang="ja-JP" sz="2000" i="1" dirty="0">
                <a:solidFill>
                  <a:srgbClr val="0000FF"/>
                </a:solidFill>
              </a:rPr>
              <a:t>Courtesy Y. </a:t>
            </a:r>
            <a:r>
              <a:rPr lang="en-US" altLang="ja-JP" sz="2000" i="1" dirty="0" err="1">
                <a:solidFill>
                  <a:srgbClr val="0000FF"/>
                </a:solidFill>
              </a:rPr>
              <a:t>Katsukawa</a:t>
            </a:r>
            <a:r>
              <a:rPr lang="en-US" altLang="ja-JP" sz="2000" i="1" dirty="0">
                <a:solidFill>
                  <a:srgbClr val="0000FF"/>
                </a:solidFill>
              </a:rPr>
              <a:t>, NAOJ</a:t>
            </a:r>
            <a:endParaRPr lang="ja-JP" altLang="en-US" sz="2000" dirty="0"/>
          </a:p>
        </p:txBody>
      </p:sp>
      <p:sp>
        <p:nvSpPr>
          <p:cNvPr id="6" name="コンテンツ プレースホルダ 5"/>
          <p:cNvSpPr>
            <a:spLocks noGrp="1"/>
          </p:cNvSpPr>
          <p:nvPr>
            <p:ph idx="1"/>
          </p:nvPr>
        </p:nvSpPr>
        <p:spPr>
          <a:xfrm>
            <a:off x="533400" y="1341120"/>
            <a:ext cx="8153400" cy="4632643"/>
          </a:xfrm>
        </p:spPr>
        <p:txBody>
          <a:bodyPr>
            <a:normAutofit/>
          </a:bodyPr>
          <a:lstStyle/>
          <a:p>
            <a:r>
              <a:rPr lang="en-US" altLang="ja-JP" sz="1800" dirty="0" smtClean="0"/>
              <a:t>The input beam profiles are fitted with a Gaussian function</a:t>
            </a:r>
          </a:p>
          <a:p>
            <a:pPr lvl="1"/>
            <a:r>
              <a:rPr lang="en-US" altLang="ja-JP" sz="1800" dirty="0" smtClean="0"/>
              <a:t>The pixel scale of the camera is 4.4 </a:t>
            </a:r>
            <a:r>
              <a:rPr lang="en-US" altLang="ja-JP" sz="1800" dirty="0" err="1" smtClean="0"/>
              <a:t>μm</a:t>
            </a:r>
            <a:r>
              <a:rPr lang="en-US" altLang="ja-JP" sz="1800" dirty="0" smtClean="0"/>
              <a:t>.</a:t>
            </a:r>
          </a:p>
          <a:p>
            <a:r>
              <a:rPr lang="en-US" altLang="ja-JP" sz="1800" dirty="0" smtClean="0"/>
              <a:t>The output beam profile are fitted with Gaussian </a:t>
            </a:r>
            <a:r>
              <a:rPr lang="en-US" altLang="ja-JP" sz="1800" dirty="0" err="1" smtClean="0"/>
              <a:t>x</a:t>
            </a:r>
            <a:r>
              <a:rPr lang="en-US" altLang="ja-JP" sz="1800" dirty="0" smtClean="0"/>
              <a:t> Sin</a:t>
            </a:r>
            <a:r>
              <a:rPr lang="en-US" altLang="ja-JP" sz="1800" baseline="30000" dirty="0" smtClean="0"/>
              <a:t>2</a:t>
            </a:r>
            <a:r>
              <a:rPr lang="en-US" altLang="ja-JP" sz="1800" dirty="0" smtClean="0"/>
              <a:t>.</a:t>
            </a:r>
          </a:p>
          <a:p>
            <a:pPr lvl="1"/>
            <a:r>
              <a:rPr lang="en-US" altLang="ja-JP" sz="1800" dirty="0" smtClean="0"/>
              <a:t>Based on the Sin2 fitting, we derive pixel scale by assuming the interval of the dark lanes is 10 </a:t>
            </a:r>
            <a:r>
              <a:rPr lang="en-US" altLang="ja-JP" sz="1800" dirty="0" err="1" smtClean="0"/>
              <a:t>μm</a:t>
            </a:r>
            <a:r>
              <a:rPr lang="en-US" altLang="ja-JP" sz="1800" dirty="0" smtClean="0"/>
              <a:t>.</a:t>
            </a:r>
          </a:p>
          <a:p>
            <a:r>
              <a:rPr lang="en-US" altLang="ja-JP" sz="1800" dirty="0" err="1" smtClean="0"/>
              <a:t>FWHMs</a:t>
            </a:r>
            <a:r>
              <a:rPr lang="en-US" altLang="ja-JP" sz="1800" dirty="0" smtClean="0"/>
              <a:t> of the Gaussian function are evaluated and compared between input and output beams at each wavelength.</a:t>
            </a:r>
          </a:p>
        </p:txBody>
      </p:sp>
      <p:sp>
        <p:nvSpPr>
          <p:cNvPr id="3" name="スライド番号プレースホルダ 2"/>
          <p:cNvSpPr>
            <a:spLocks noGrp="1"/>
          </p:cNvSpPr>
          <p:nvPr>
            <p:ph type="sldNum" sz="quarter" idx="12"/>
          </p:nvPr>
        </p:nvSpPr>
        <p:spPr/>
        <p:txBody>
          <a:bodyPr/>
          <a:lstStyle/>
          <a:p>
            <a:fld id="{CB48EC75-6BC7-A14A-8133-767DDCCFEA66}" type="slidenum">
              <a:rPr lang="en-US" altLang="ja-JP" smtClean="0"/>
              <a:pPr/>
              <a:t>54</a:t>
            </a:fld>
            <a:endParaRPr lang="en-US" altLang="ja-JP"/>
          </a:p>
        </p:txBody>
      </p:sp>
      <p:pic>
        <p:nvPicPr>
          <p:cNvPr id="4" name="図 3"/>
          <p:cNvPicPr>
            <a:picLocks noChangeAspect="1"/>
          </p:cNvPicPr>
          <p:nvPr/>
        </p:nvPicPr>
        <p:blipFill>
          <a:blip r:embed="rId2"/>
          <a:stretch>
            <a:fillRect/>
          </a:stretch>
        </p:blipFill>
        <p:spPr>
          <a:xfrm>
            <a:off x="2362200" y="3810000"/>
            <a:ext cx="4724400" cy="2992120"/>
          </a:xfrm>
          <a:prstGeom prst="rect">
            <a:avLst/>
          </a:prstGeom>
        </p:spPr>
      </p:pic>
    </p:spTree>
    <p:extLst>
      <p:ext uri="{BB962C8B-B14F-4D97-AF65-F5344CB8AC3E}">
        <p14:creationId xmlns:p14="http://schemas.microsoft.com/office/powerpoint/2010/main" val="1718152613"/>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Inter-Fiber Crosstalk Results</a:t>
            </a:r>
            <a:br>
              <a:rPr lang="en-US" altLang="ja-JP" dirty="0" smtClean="0"/>
            </a:br>
            <a:r>
              <a:rPr lang="en-US" altLang="ja-JP" sz="2000" i="1" dirty="0">
                <a:solidFill>
                  <a:srgbClr val="0000FF"/>
                </a:solidFill>
              </a:rPr>
              <a:t>Courtesy Y. </a:t>
            </a:r>
            <a:r>
              <a:rPr lang="en-US" altLang="ja-JP" sz="2000" i="1" dirty="0" err="1">
                <a:solidFill>
                  <a:srgbClr val="0000FF"/>
                </a:solidFill>
              </a:rPr>
              <a:t>Katsukawa</a:t>
            </a:r>
            <a:r>
              <a:rPr lang="en-US" altLang="ja-JP" sz="2000" i="1" dirty="0">
                <a:solidFill>
                  <a:srgbClr val="0000FF"/>
                </a:solidFill>
              </a:rPr>
              <a:t>, NAOJ</a:t>
            </a:r>
            <a:endParaRPr lang="ja-JP" altLang="en-US" sz="2000" dirty="0"/>
          </a:p>
        </p:txBody>
      </p:sp>
      <p:sp>
        <p:nvSpPr>
          <p:cNvPr id="3" name="コンテンツ プレースホルダ 2"/>
          <p:cNvSpPr>
            <a:spLocks noGrp="1"/>
          </p:cNvSpPr>
          <p:nvPr>
            <p:ph idx="1"/>
          </p:nvPr>
        </p:nvSpPr>
        <p:spPr/>
        <p:txBody>
          <a:bodyPr>
            <a:normAutofit lnSpcReduction="10000"/>
          </a:bodyPr>
          <a:lstStyle/>
          <a:p>
            <a:r>
              <a:rPr lang="en-US" altLang="ja-JP" sz="2000" dirty="0" smtClean="0"/>
              <a:t>The size of the output beam monotonically increases as a function of the wavelength while the size of the input beam does not change so much in the case of F/12.3 and F/18.5.</a:t>
            </a:r>
          </a:p>
          <a:p>
            <a:pPr lvl="1"/>
            <a:r>
              <a:rPr lang="en-US" altLang="ja-JP" sz="1600" dirty="0" smtClean="0"/>
              <a:t>In the case of F/12.3 and F/18.5, the size of the input beam does not depend on the wavelength because the beam profiles are primarily determined by aberration of the camera lens. The influence of the diffraction is very small.</a:t>
            </a:r>
          </a:p>
          <a:p>
            <a:pPr lvl="1"/>
            <a:r>
              <a:rPr lang="en-US" altLang="ja-JP" sz="1600" dirty="0" smtClean="0"/>
              <a:t>The degradation of the beam size is not so significant in the visible wavelength range (500 nm, 580 nm, and 633 nm). </a:t>
            </a:r>
          </a:p>
          <a:p>
            <a:pPr lvl="1"/>
            <a:r>
              <a:rPr lang="en-US" altLang="ja-JP" sz="1600" dirty="0" smtClean="0"/>
              <a:t>The degradation is significant in the IR wavelength range (800 nm, 900 nm, and 1000 nm), which indicates significant leakage to adjacent fibers (crosstalk) at these wavelengths.</a:t>
            </a:r>
          </a:p>
          <a:p>
            <a:endParaRPr lang="en-US" altLang="ja-JP" sz="2000" dirty="0" smtClean="0"/>
          </a:p>
          <a:p>
            <a:r>
              <a:rPr lang="en-US" altLang="ja-JP" sz="2000" dirty="0" smtClean="0">
                <a:solidFill>
                  <a:srgbClr val="0000FF"/>
                </a:solidFill>
              </a:rPr>
              <a:t>In the case of F/37, the sizes of the input beam and output one are not so different.  The large F may help to reduce the crosstalk.</a:t>
            </a:r>
          </a:p>
          <a:p>
            <a:pPr lvl="1"/>
            <a:r>
              <a:rPr lang="en-US" altLang="ja-JP" sz="1600" dirty="0" smtClean="0">
                <a:solidFill>
                  <a:srgbClr val="0000FF"/>
                </a:solidFill>
              </a:rPr>
              <a:t>In the case of F/37, the size of the input beam monotonically increases as a function of the wavelength because of the diffraction effect.</a:t>
            </a:r>
          </a:p>
          <a:p>
            <a:pPr lvl="1"/>
            <a:endParaRPr lang="en-US" altLang="ja-JP" sz="1600" dirty="0" smtClean="0"/>
          </a:p>
          <a:p>
            <a:endParaRPr lang="en-US" altLang="ja-JP" sz="2000" dirty="0" smtClean="0"/>
          </a:p>
          <a:p>
            <a:endParaRPr lang="en-US" altLang="ja-JP" sz="2000" dirty="0" smtClean="0"/>
          </a:p>
          <a:p>
            <a:endParaRPr lang="en-US" altLang="ja-JP" sz="2000" dirty="0" smtClean="0"/>
          </a:p>
          <a:p>
            <a:pPr lvl="1"/>
            <a:endParaRPr lang="en-US" altLang="ja-JP" sz="1600" dirty="0" smtClean="0"/>
          </a:p>
          <a:p>
            <a:endParaRPr lang="en-US" altLang="ja-JP" sz="2000" dirty="0" smtClean="0"/>
          </a:p>
          <a:p>
            <a:endParaRPr lang="en-US" altLang="ja-JP" sz="2000" dirty="0" smtClean="0"/>
          </a:p>
          <a:p>
            <a:pPr lvl="1"/>
            <a:endParaRPr lang="en-US" altLang="ja-JP" sz="1600" dirty="0" smtClean="0"/>
          </a:p>
          <a:p>
            <a:pPr lvl="1"/>
            <a:endParaRPr lang="ja-JP" altLang="en-US" sz="1600" dirty="0"/>
          </a:p>
        </p:txBody>
      </p:sp>
      <p:sp>
        <p:nvSpPr>
          <p:cNvPr id="4" name="スライド番号プレースホルダ 3"/>
          <p:cNvSpPr>
            <a:spLocks noGrp="1"/>
          </p:cNvSpPr>
          <p:nvPr>
            <p:ph type="sldNum" sz="quarter" idx="12"/>
          </p:nvPr>
        </p:nvSpPr>
        <p:spPr/>
        <p:txBody>
          <a:bodyPr/>
          <a:lstStyle/>
          <a:p>
            <a:pPr>
              <a:defRPr/>
            </a:pPr>
            <a:fld id="{8BF49C21-A61F-9247-9093-A74839365FE7}" type="slidenum">
              <a:rPr lang="en-US" altLang="ja-JP" smtClean="0"/>
              <a:pPr>
                <a:defRPr/>
              </a:pPr>
              <a:t>55</a:t>
            </a:fld>
            <a:endParaRPr lang="en-US" altLang="ja-JP"/>
          </a:p>
        </p:txBody>
      </p:sp>
    </p:spTree>
    <p:extLst>
      <p:ext uri="{BB962C8B-B14F-4D97-AF65-F5344CB8AC3E}">
        <p14:creationId xmlns:p14="http://schemas.microsoft.com/office/powerpoint/2010/main" val="4025720734"/>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Focal Ratio Degradation Measurement</a:t>
            </a:r>
            <a:endParaRPr lang="en-US" dirty="0"/>
          </a:p>
        </p:txBody>
      </p:sp>
      <p:sp>
        <p:nvSpPr>
          <p:cNvPr id="3" name="Content Placeholder 2"/>
          <p:cNvSpPr>
            <a:spLocks noGrp="1"/>
          </p:cNvSpPr>
          <p:nvPr>
            <p:ph idx="1"/>
          </p:nvPr>
        </p:nvSpPr>
        <p:spPr>
          <a:xfrm>
            <a:off x="457200" y="1600200"/>
            <a:ext cx="3139440" cy="4525963"/>
          </a:xfrm>
        </p:spPr>
        <p:txBody>
          <a:bodyPr/>
          <a:lstStyle/>
          <a:p>
            <a:r>
              <a:rPr lang="en-US" dirty="0" smtClean="0"/>
              <a:t>Illuminate the fiber using SCL beam with variable F/#</a:t>
            </a:r>
          </a:p>
          <a:p>
            <a:r>
              <a:rPr lang="en-US" dirty="0" smtClean="0"/>
              <a:t>Measure the exit beam width at three distances from the fiber</a:t>
            </a:r>
          </a:p>
          <a:p>
            <a:pPr lvl="1"/>
            <a:r>
              <a:rPr lang="en-US" dirty="0" smtClean="0"/>
              <a:t>Precise distance to the fiber is difficult to obtain…</a:t>
            </a:r>
            <a:endParaRPr lang="en-US" dirty="0"/>
          </a:p>
        </p:txBody>
      </p:sp>
      <p:pic>
        <p:nvPicPr>
          <p:cNvPr id="4" name="Picture 3" descr="FRDSetu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6641" y="1798320"/>
            <a:ext cx="5418664" cy="4063998"/>
          </a:xfrm>
          <a:prstGeom prst="rect">
            <a:avLst/>
          </a:prstGeom>
        </p:spPr>
      </p:pic>
      <p:sp>
        <p:nvSpPr>
          <p:cNvPr id="5" name="TextBox 4"/>
          <p:cNvSpPr txBox="1"/>
          <p:nvPr/>
        </p:nvSpPr>
        <p:spPr>
          <a:xfrm>
            <a:off x="4318000" y="1415534"/>
            <a:ext cx="2877711" cy="369332"/>
          </a:xfrm>
          <a:prstGeom prst="rect">
            <a:avLst/>
          </a:prstGeom>
          <a:noFill/>
        </p:spPr>
        <p:txBody>
          <a:bodyPr wrap="none" rtlCol="0">
            <a:spAutoFit/>
          </a:bodyPr>
          <a:lstStyle/>
          <a:p>
            <a:r>
              <a:rPr lang="en-US" dirty="0" smtClean="0"/>
              <a:t>Pick-up fiber for photometer</a:t>
            </a:r>
            <a:endParaRPr lang="en-US" dirty="0"/>
          </a:p>
        </p:txBody>
      </p:sp>
      <p:cxnSp>
        <p:nvCxnSpPr>
          <p:cNvPr id="7" name="Straight Arrow Connector 6"/>
          <p:cNvCxnSpPr/>
          <p:nvPr/>
        </p:nvCxnSpPr>
        <p:spPr>
          <a:xfrm flipH="1">
            <a:off x="4998720" y="1706880"/>
            <a:ext cx="111760" cy="1452880"/>
          </a:xfrm>
          <a:prstGeom prst="straightConnector1">
            <a:avLst/>
          </a:prstGeom>
          <a:ln>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5762980" y="5872478"/>
            <a:ext cx="3252325" cy="369332"/>
          </a:xfrm>
          <a:prstGeom prst="rect">
            <a:avLst/>
          </a:prstGeom>
          <a:noFill/>
        </p:spPr>
        <p:txBody>
          <a:bodyPr wrap="none" rtlCol="0">
            <a:spAutoFit/>
          </a:bodyPr>
          <a:lstStyle/>
          <a:p>
            <a:r>
              <a:rPr lang="en-US" dirty="0" err="1" smtClean="0"/>
              <a:t>Supercontinuum</a:t>
            </a:r>
            <a:r>
              <a:rPr lang="en-US" dirty="0" smtClean="0"/>
              <a:t> laser collimator</a:t>
            </a:r>
            <a:endParaRPr lang="en-US" dirty="0"/>
          </a:p>
        </p:txBody>
      </p:sp>
      <p:cxnSp>
        <p:nvCxnSpPr>
          <p:cNvPr id="9" name="Straight Arrow Connector 8"/>
          <p:cNvCxnSpPr/>
          <p:nvPr/>
        </p:nvCxnSpPr>
        <p:spPr>
          <a:xfrm flipH="1" flipV="1">
            <a:off x="5842000" y="4582160"/>
            <a:ext cx="243840" cy="1402080"/>
          </a:xfrm>
          <a:prstGeom prst="straightConnector1">
            <a:avLst/>
          </a:prstGeom>
          <a:ln>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3570816" y="5872478"/>
            <a:ext cx="2192164" cy="369332"/>
          </a:xfrm>
          <a:prstGeom prst="rect">
            <a:avLst/>
          </a:prstGeom>
          <a:noFill/>
        </p:spPr>
        <p:txBody>
          <a:bodyPr wrap="none" rtlCol="0">
            <a:spAutoFit/>
          </a:bodyPr>
          <a:lstStyle/>
          <a:p>
            <a:r>
              <a:rPr lang="en-US" dirty="0" smtClean="0"/>
              <a:t>Motorized liner stage</a:t>
            </a:r>
            <a:endParaRPr lang="en-US" dirty="0"/>
          </a:p>
        </p:txBody>
      </p:sp>
      <p:cxnSp>
        <p:nvCxnSpPr>
          <p:cNvPr id="13" name="Straight Arrow Connector 12"/>
          <p:cNvCxnSpPr/>
          <p:nvPr/>
        </p:nvCxnSpPr>
        <p:spPr>
          <a:xfrm flipV="1">
            <a:off x="4429760" y="4338320"/>
            <a:ext cx="731520" cy="1645920"/>
          </a:xfrm>
          <a:prstGeom prst="straightConnector1">
            <a:avLst/>
          </a:prstGeom>
          <a:ln>
            <a:solidFill>
              <a:srgbClr val="FFFF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34021456"/>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BiFOIS</a:t>
            </a:r>
            <a:r>
              <a:rPr lang="en-US" dirty="0"/>
              <a:t> </a:t>
            </a:r>
            <a:r>
              <a:rPr lang="en-US" dirty="0" smtClean="0"/>
              <a:t>Broad-Band Focal Ratio Degradation</a:t>
            </a:r>
            <a:endParaRPr lang="en-US" dirty="0"/>
          </a:p>
        </p:txBody>
      </p:sp>
      <p:pic>
        <p:nvPicPr>
          <p:cNvPr id="4" name="Content Placeholder 3" descr="BiFOIS_FRD_Visible.eps"/>
          <p:cNvPicPr>
            <a:picLocks noGrp="1" noChangeAspect="1"/>
          </p:cNvPicPr>
          <p:nvPr>
            <p:ph idx="1"/>
          </p:nvPr>
        </p:nvPicPr>
        <p:blipFill rotWithShape="1">
          <a:blip r:embed="rId2">
            <a:extLst>
              <a:ext uri="{28A0092B-C50C-407E-A947-70E740481C1C}">
                <a14:useLocalDpi xmlns:a14="http://schemas.microsoft.com/office/drawing/2010/main" val="0"/>
              </a:ext>
            </a:extLst>
          </a:blip>
          <a:srcRect l="1" t="-673" r="31" b="-4687"/>
          <a:stretch/>
        </p:blipFill>
        <p:spPr>
          <a:xfrm>
            <a:off x="0" y="1201928"/>
            <a:ext cx="9144000" cy="5680860"/>
          </a:xfrm>
        </p:spPr>
      </p:pic>
    </p:spTree>
    <p:extLst>
      <p:ext uri="{BB962C8B-B14F-4D97-AF65-F5344CB8AC3E}">
        <p14:creationId xmlns:p14="http://schemas.microsoft.com/office/powerpoint/2010/main" val="2399917231"/>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BiFOIS</a:t>
            </a:r>
            <a:r>
              <a:rPr lang="en-US" dirty="0"/>
              <a:t> </a:t>
            </a:r>
            <a:r>
              <a:rPr lang="en-US" dirty="0" smtClean="0"/>
              <a:t>Broad-Band Focal Ratio Degradation</a:t>
            </a:r>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2031279741"/>
              </p:ext>
            </p:extLst>
          </p:nvPr>
        </p:nvGraphicFramePr>
        <p:xfrm>
          <a:off x="179035" y="3865107"/>
          <a:ext cx="8765936" cy="2261055"/>
        </p:xfrm>
        <a:graphic>
          <a:graphicData uri="http://schemas.openxmlformats.org/presentationml/2006/ole">
            <mc:AlternateContent xmlns:mc="http://schemas.openxmlformats.org/markup-compatibility/2006">
              <mc:Choice xmlns:v="urn:schemas-microsoft-com:vml" Requires="v">
                <p:oleObj spid="_x0000_s8224" name="Document" r:id="rId4" imgW="6400800" imgH="1651000" progId="Word.Document.12">
                  <p:embed/>
                </p:oleObj>
              </mc:Choice>
              <mc:Fallback>
                <p:oleObj name="Document" r:id="rId4" imgW="6400800" imgH="1651000" progId="Word.Document.12">
                  <p:embed/>
                  <p:pic>
                    <p:nvPicPr>
                      <p:cNvPr id="0" name=""/>
                      <p:cNvPicPr/>
                      <p:nvPr/>
                    </p:nvPicPr>
                    <p:blipFill>
                      <a:blip r:embed="rId5"/>
                      <a:stretch>
                        <a:fillRect/>
                      </a:stretch>
                    </p:blipFill>
                    <p:spPr>
                      <a:xfrm>
                        <a:off x="179035" y="3865107"/>
                        <a:ext cx="8765936" cy="2261055"/>
                      </a:xfrm>
                      <a:prstGeom prst="rect">
                        <a:avLst/>
                      </a:prstGeom>
                    </p:spPr>
                  </p:pic>
                </p:oleObj>
              </mc:Fallback>
            </mc:AlternateContent>
          </a:graphicData>
        </a:graphic>
      </p:graphicFrame>
      <p:sp>
        <p:nvSpPr>
          <p:cNvPr id="3" name="Content Placeholder 2"/>
          <p:cNvSpPr>
            <a:spLocks noGrp="1"/>
          </p:cNvSpPr>
          <p:nvPr>
            <p:ph idx="1"/>
          </p:nvPr>
        </p:nvSpPr>
        <p:spPr/>
        <p:txBody>
          <a:bodyPr/>
          <a:lstStyle/>
          <a:p>
            <a:r>
              <a:rPr lang="en-US" dirty="0" err="1" smtClean="0"/>
              <a:t>BiFOIS</a:t>
            </a:r>
            <a:r>
              <a:rPr lang="en-US" dirty="0" smtClean="0"/>
              <a:t> output is a constant F/15 (FWHM) for input slower than F/30</a:t>
            </a:r>
          </a:p>
          <a:p>
            <a:r>
              <a:rPr lang="en-US" dirty="0" smtClean="0"/>
              <a:t>DL-NIRSP baseline spectrograph can accommodate F/12 Gaussian beam input with 100% ray through…</a:t>
            </a:r>
          </a:p>
          <a:p>
            <a:pPr lvl="1"/>
            <a:r>
              <a:rPr lang="en-US" dirty="0" smtClean="0"/>
              <a:t>Pei’s presentation</a:t>
            </a:r>
            <a:endParaRPr lang="en-US" dirty="0"/>
          </a:p>
        </p:txBody>
      </p:sp>
    </p:spTree>
    <p:extLst>
      <p:ext uri="{BB962C8B-B14F-4D97-AF65-F5344CB8AC3E}">
        <p14:creationId xmlns:p14="http://schemas.microsoft.com/office/powerpoint/2010/main" val="2055693820"/>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FOIS_HeI1083nm_img.eps"/>
          <p:cNvPicPr>
            <a:picLocks noChangeAspect="1"/>
          </p:cNvPicPr>
          <p:nvPr/>
        </p:nvPicPr>
        <p:blipFill rotWithShape="1">
          <a:blip r:embed="rId2">
            <a:extLst>
              <a:ext uri="{28A0092B-C50C-407E-A947-70E740481C1C}">
                <a14:useLocalDpi xmlns:a14="http://schemas.microsoft.com/office/drawing/2010/main" val="0"/>
              </a:ext>
            </a:extLst>
          </a:blip>
          <a:srcRect t="12931" b="12931"/>
          <a:stretch/>
        </p:blipFill>
        <p:spPr>
          <a:xfrm>
            <a:off x="137652" y="2286000"/>
            <a:ext cx="8849032" cy="4572000"/>
          </a:xfrm>
          <a:prstGeom prst="rect">
            <a:avLst/>
          </a:prstGeom>
        </p:spPr>
      </p:pic>
      <p:sp>
        <p:nvSpPr>
          <p:cNvPr id="2" name="Title 1"/>
          <p:cNvSpPr>
            <a:spLocks noGrp="1"/>
          </p:cNvSpPr>
          <p:nvPr>
            <p:ph type="title"/>
          </p:nvPr>
        </p:nvSpPr>
        <p:spPr/>
        <p:txBody>
          <a:bodyPr/>
          <a:lstStyle/>
          <a:p>
            <a:r>
              <a:rPr lang="en-US" dirty="0" smtClean="0"/>
              <a:t>Modal Noise</a:t>
            </a:r>
            <a:br>
              <a:rPr lang="en-US" dirty="0" smtClean="0"/>
            </a:br>
            <a:r>
              <a:rPr lang="en-US" sz="2400" dirty="0" smtClean="0"/>
              <a:t>Direct BiFOIS Spectral Image</a:t>
            </a:r>
            <a:endParaRPr lang="en-US" sz="2400" dirty="0"/>
          </a:p>
        </p:txBody>
      </p:sp>
      <p:sp>
        <p:nvSpPr>
          <p:cNvPr id="3" name="Content Placeholder 2"/>
          <p:cNvSpPr>
            <a:spLocks noGrp="1"/>
          </p:cNvSpPr>
          <p:nvPr>
            <p:ph idx="1"/>
          </p:nvPr>
        </p:nvSpPr>
        <p:spPr/>
        <p:txBody>
          <a:bodyPr/>
          <a:lstStyle/>
          <a:p>
            <a:r>
              <a:rPr lang="en-US" dirty="0" smtClean="0"/>
              <a:t>Only dark subtraction…</a:t>
            </a:r>
          </a:p>
          <a:p>
            <a:r>
              <a:rPr lang="en-US" b="1" i="1" dirty="0" smtClean="0">
                <a:solidFill>
                  <a:srgbClr val="0000FF"/>
                </a:solidFill>
              </a:rPr>
              <a:t>No apparent modal noise contamination…</a:t>
            </a:r>
            <a:endParaRPr lang="en-US" b="1" i="1" dirty="0">
              <a:solidFill>
                <a:srgbClr val="0000FF"/>
              </a:solidFill>
            </a:endParaRPr>
          </a:p>
        </p:txBody>
      </p:sp>
    </p:spTree>
    <p:extLst>
      <p:ext uri="{BB962C8B-B14F-4D97-AF65-F5344CB8AC3E}">
        <p14:creationId xmlns:p14="http://schemas.microsoft.com/office/powerpoint/2010/main" val="35058629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Polarized Spectra of He I 1083 nm Line Region</a:t>
            </a:r>
            <a:endParaRPr lang="en-US" dirty="0"/>
          </a:p>
        </p:txBody>
      </p:sp>
      <p:sp>
        <p:nvSpPr>
          <p:cNvPr id="3" name="Content Placeholder 2"/>
          <p:cNvSpPr>
            <a:spLocks noGrp="1"/>
          </p:cNvSpPr>
          <p:nvPr>
            <p:ph idx="1"/>
          </p:nvPr>
        </p:nvSpPr>
        <p:spPr/>
        <p:txBody>
          <a:bodyPr/>
          <a:lstStyle/>
          <a:p>
            <a:r>
              <a:rPr lang="en-US" dirty="0" smtClean="0"/>
              <a:t> </a:t>
            </a:r>
            <a:endParaRPr lang="en-US" dirty="0"/>
          </a:p>
        </p:txBody>
      </p:sp>
      <p:pic>
        <p:nvPicPr>
          <p:cNvPr id="4" name="Picture 3"/>
          <p:cNvPicPr>
            <a:picLocks noChangeAspect="1"/>
          </p:cNvPicPr>
          <p:nvPr/>
        </p:nvPicPr>
        <p:blipFill>
          <a:blip r:embed="rId2"/>
          <a:stretch>
            <a:fillRect/>
          </a:stretch>
        </p:blipFill>
        <p:spPr>
          <a:xfrm>
            <a:off x="353720" y="1747520"/>
            <a:ext cx="8505799" cy="5110480"/>
          </a:xfrm>
          <a:prstGeom prst="rect">
            <a:avLst/>
          </a:prstGeom>
        </p:spPr>
      </p:pic>
      <p:sp>
        <p:nvSpPr>
          <p:cNvPr id="5" name="TextBox 4"/>
          <p:cNvSpPr txBox="1"/>
          <p:nvPr/>
        </p:nvSpPr>
        <p:spPr>
          <a:xfrm>
            <a:off x="6662957" y="1230868"/>
            <a:ext cx="2481043" cy="369332"/>
          </a:xfrm>
          <a:prstGeom prst="rect">
            <a:avLst/>
          </a:prstGeom>
          <a:noFill/>
        </p:spPr>
        <p:txBody>
          <a:bodyPr wrap="none" rtlCol="0">
            <a:spAutoFit/>
          </a:bodyPr>
          <a:lstStyle/>
          <a:p>
            <a:r>
              <a:rPr lang="en-US" dirty="0" err="1" smtClean="0"/>
              <a:t>Hanle</a:t>
            </a:r>
            <a:r>
              <a:rPr lang="en-US" dirty="0" smtClean="0"/>
              <a:t> Effect Polarization</a:t>
            </a:r>
            <a:endParaRPr lang="en-US" dirty="0"/>
          </a:p>
        </p:txBody>
      </p:sp>
      <p:cxnSp>
        <p:nvCxnSpPr>
          <p:cNvPr id="6" name="Straight Arrow Connector 5"/>
          <p:cNvCxnSpPr>
            <a:stCxn id="3" idx="0"/>
          </p:cNvCxnSpPr>
          <p:nvPr/>
        </p:nvCxnSpPr>
        <p:spPr>
          <a:xfrm>
            <a:off x="4572000" y="1600200"/>
            <a:ext cx="1859280" cy="1818640"/>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a:stCxn id="5" idx="2"/>
          </p:cNvCxnSpPr>
          <p:nvPr/>
        </p:nvCxnSpPr>
        <p:spPr>
          <a:xfrm flipH="1">
            <a:off x="7508240" y="1600200"/>
            <a:ext cx="395239" cy="1071880"/>
          </a:xfrm>
          <a:prstGeom prst="straightConnector1">
            <a:avLst/>
          </a:prstGeom>
          <a:ln>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H="1">
            <a:off x="7721600" y="1600200"/>
            <a:ext cx="181880" cy="4323080"/>
          </a:xfrm>
          <a:prstGeom prst="straightConnector1">
            <a:avLst/>
          </a:prstGeom>
          <a:ln>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3239037" y="1230868"/>
            <a:ext cx="2691587" cy="369332"/>
          </a:xfrm>
          <a:prstGeom prst="rect">
            <a:avLst/>
          </a:prstGeom>
          <a:noFill/>
        </p:spPr>
        <p:txBody>
          <a:bodyPr wrap="none" rtlCol="0">
            <a:spAutoFit/>
          </a:bodyPr>
          <a:lstStyle/>
          <a:p>
            <a:r>
              <a:rPr lang="en-US" dirty="0" smtClean="0"/>
              <a:t>Zeeman Effect Polarization</a:t>
            </a:r>
            <a:endParaRPr lang="en-US" dirty="0"/>
          </a:p>
        </p:txBody>
      </p:sp>
      <p:cxnSp>
        <p:nvCxnSpPr>
          <p:cNvPr id="18" name="Straight Arrow Connector 17"/>
          <p:cNvCxnSpPr>
            <a:stCxn id="15" idx="2"/>
          </p:cNvCxnSpPr>
          <p:nvPr/>
        </p:nvCxnSpPr>
        <p:spPr>
          <a:xfrm>
            <a:off x="4584831" y="1600200"/>
            <a:ext cx="1247009" cy="4525963"/>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1229564" y="1232972"/>
            <a:ext cx="1751689" cy="369332"/>
          </a:xfrm>
          <a:prstGeom prst="rect">
            <a:avLst/>
          </a:prstGeom>
          <a:noFill/>
        </p:spPr>
        <p:txBody>
          <a:bodyPr wrap="none" rtlCol="0">
            <a:spAutoFit/>
          </a:bodyPr>
          <a:lstStyle/>
          <a:p>
            <a:r>
              <a:rPr lang="en-US" dirty="0" smtClean="0"/>
              <a:t>Zeeman Splitting</a:t>
            </a:r>
            <a:endParaRPr lang="en-US" dirty="0"/>
          </a:p>
        </p:txBody>
      </p:sp>
      <p:cxnSp>
        <p:nvCxnSpPr>
          <p:cNvPr id="27" name="Straight Arrow Connector 26"/>
          <p:cNvCxnSpPr/>
          <p:nvPr/>
        </p:nvCxnSpPr>
        <p:spPr>
          <a:xfrm flipH="1">
            <a:off x="1117600" y="1600200"/>
            <a:ext cx="874428" cy="2006600"/>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a:off x="1992028" y="1602304"/>
            <a:ext cx="1777332" cy="2167056"/>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269662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 with FTS Solar Spectrum</a:t>
            </a:r>
            <a:endParaRPr lang="en-US" dirty="0"/>
          </a:p>
        </p:txBody>
      </p:sp>
      <p:sp>
        <p:nvSpPr>
          <p:cNvPr id="3" name="Content Placeholder 2"/>
          <p:cNvSpPr>
            <a:spLocks noGrp="1"/>
          </p:cNvSpPr>
          <p:nvPr>
            <p:ph idx="1"/>
          </p:nvPr>
        </p:nvSpPr>
        <p:spPr/>
        <p:txBody>
          <a:bodyPr/>
          <a:lstStyle/>
          <a:p>
            <a:r>
              <a:rPr lang="en-US" dirty="0" smtClean="0"/>
              <a:t>No apparent modal noise in </a:t>
            </a:r>
            <a:r>
              <a:rPr lang="en-US" dirty="0" err="1" smtClean="0"/>
              <a:t>BiFOIS</a:t>
            </a:r>
            <a:r>
              <a:rPr lang="en-US" dirty="0" smtClean="0"/>
              <a:t> spectrum…</a:t>
            </a:r>
            <a:endParaRPr lang="en-US" dirty="0"/>
          </a:p>
        </p:txBody>
      </p:sp>
      <p:pic>
        <p:nvPicPr>
          <p:cNvPr id="4" name="Picture 3" descr="BiFOIS_HeI1083nm_spec.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6960" y="2013713"/>
            <a:ext cx="4531360" cy="3625087"/>
          </a:xfrm>
          <a:prstGeom prst="rect">
            <a:avLst/>
          </a:prstGeom>
        </p:spPr>
      </p:pic>
      <p:sp>
        <p:nvSpPr>
          <p:cNvPr id="5" name="TextBox 4"/>
          <p:cNvSpPr txBox="1"/>
          <p:nvPr/>
        </p:nvSpPr>
        <p:spPr>
          <a:xfrm>
            <a:off x="1614898" y="5418872"/>
            <a:ext cx="5917004" cy="830997"/>
          </a:xfrm>
          <a:prstGeom prst="rect">
            <a:avLst/>
          </a:prstGeom>
          <a:noFill/>
        </p:spPr>
        <p:txBody>
          <a:bodyPr wrap="none" rtlCol="0">
            <a:spAutoFit/>
          </a:bodyPr>
          <a:lstStyle/>
          <a:p>
            <a:r>
              <a:rPr lang="en-US" sz="2400" dirty="0" smtClean="0"/>
              <a:t>Black – </a:t>
            </a:r>
            <a:r>
              <a:rPr lang="en-US" sz="2400" dirty="0" err="1" smtClean="0"/>
              <a:t>BiFOIS</a:t>
            </a:r>
            <a:r>
              <a:rPr lang="en-US" sz="2400" dirty="0" smtClean="0"/>
              <a:t> spectrum, dark subtracted only</a:t>
            </a:r>
          </a:p>
          <a:p>
            <a:r>
              <a:rPr lang="en-US" sz="2400" dirty="0" smtClean="0">
                <a:solidFill>
                  <a:srgbClr val="0000FF"/>
                </a:solidFill>
              </a:rPr>
              <a:t>Blue – Reference FTS spectrum</a:t>
            </a:r>
            <a:endParaRPr lang="en-US" sz="2400" dirty="0">
              <a:solidFill>
                <a:srgbClr val="0000FF"/>
              </a:solidFill>
            </a:endParaRPr>
          </a:p>
        </p:txBody>
      </p:sp>
    </p:spTree>
    <p:extLst>
      <p:ext uri="{BB962C8B-B14F-4D97-AF65-F5344CB8AC3E}">
        <p14:creationId xmlns:p14="http://schemas.microsoft.com/office/powerpoint/2010/main" val="41059757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BiFOIS</a:t>
            </a:r>
            <a:r>
              <a:rPr lang="en-US" dirty="0" smtClean="0"/>
              <a:t> Modal Noise Estimate</a:t>
            </a:r>
            <a:endParaRPr lang="en-US" dirty="0"/>
          </a:p>
        </p:txBody>
      </p:sp>
      <p:sp>
        <p:nvSpPr>
          <p:cNvPr id="3" name="Content Placeholder 2"/>
          <p:cNvSpPr>
            <a:spLocks noGrp="1"/>
          </p:cNvSpPr>
          <p:nvPr>
            <p:ph idx="1"/>
          </p:nvPr>
        </p:nvSpPr>
        <p:spPr/>
        <p:txBody>
          <a:bodyPr/>
          <a:lstStyle/>
          <a:p>
            <a:r>
              <a:rPr lang="en-US" dirty="0" smtClean="0"/>
              <a:t>Compare measured noise in </a:t>
            </a:r>
            <a:r>
              <a:rPr lang="en-US" dirty="0" err="1" smtClean="0"/>
              <a:t>BiFOIS</a:t>
            </a:r>
            <a:r>
              <a:rPr lang="en-US" dirty="0" smtClean="0"/>
              <a:t> difference images to that inferred from average intensities </a:t>
            </a:r>
            <a:endParaRPr lang="en-US" dirty="0"/>
          </a:p>
        </p:txBody>
      </p:sp>
      <p:pic>
        <p:nvPicPr>
          <p:cNvPr id="4" name="Content Placeholder 4" descr="BiFOISModalNoiseCurve.eps"/>
          <p:cNvPicPr>
            <a:picLocks noChangeAspect="1"/>
          </p:cNvPicPr>
          <p:nvPr/>
        </p:nvPicPr>
        <p:blipFill rotWithShape="1">
          <a:blip r:embed="rId3">
            <a:extLst>
              <a:ext uri="{28A0092B-C50C-407E-A947-70E740481C1C}">
                <a14:useLocalDpi xmlns:a14="http://schemas.microsoft.com/office/drawing/2010/main" val="0"/>
              </a:ext>
            </a:extLst>
          </a:blip>
          <a:srcRect t="1045" b="1729"/>
          <a:stretch/>
        </p:blipFill>
        <p:spPr>
          <a:xfrm>
            <a:off x="24268" y="2430273"/>
            <a:ext cx="4568052" cy="3552929"/>
          </a:xfrm>
          <a:prstGeom prst="rect">
            <a:avLst/>
          </a:prstGeom>
        </p:spPr>
      </p:pic>
      <p:pic>
        <p:nvPicPr>
          <p:cNvPr id="5" name="Picture 4" descr="BiFOIS_Intensities.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2320" y="2430273"/>
            <a:ext cx="4551680" cy="3641344"/>
          </a:xfrm>
          <a:prstGeom prst="rect">
            <a:avLst/>
          </a:prstGeom>
        </p:spPr>
      </p:pic>
      <p:graphicFrame>
        <p:nvGraphicFramePr>
          <p:cNvPr id="6" name="Object 5"/>
          <p:cNvGraphicFramePr>
            <a:graphicFrameLocks noChangeAspect="1"/>
          </p:cNvGraphicFramePr>
          <p:nvPr>
            <p:extLst>
              <p:ext uri="{D42A27DB-BD31-4B8C-83A1-F6EECF244321}">
                <p14:modId xmlns:p14="http://schemas.microsoft.com/office/powerpoint/2010/main" val="1164168965"/>
              </p:ext>
            </p:extLst>
          </p:nvPr>
        </p:nvGraphicFramePr>
        <p:xfrm>
          <a:off x="2715260" y="2954973"/>
          <a:ext cx="1344613" cy="1703387"/>
        </p:xfrm>
        <a:graphic>
          <a:graphicData uri="http://schemas.openxmlformats.org/presentationml/2006/ole">
            <mc:AlternateContent xmlns:mc="http://schemas.openxmlformats.org/markup-compatibility/2006">
              <mc:Choice xmlns:v="urn:schemas-microsoft-com:vml" Requires="v">
                <p:oleObj spid="_x0000_s9250" name="Equation" r:id="rId5" imgW="711200" imgH="901700" progId="Equation.3">
                  <p:embed/>
                </p:oleObj>
              </mc:Choice>
              <mc:Fallback>
                <p:oleObj name="Equation" r:id="rId5" imgW="711200" imgH="901700" progId="Equation.3">
                  <p:embed/>
                  <p:pic>
                    <p:nvPicPr>
                      <p:cNvPr id="0" name=""/>
                      <p:cNvPicPr/>
                      <p:nvPr/>
                    </p:nvPicPr>
                    <p:blipFill>
                      <a:blip r:embed="rId6"/>
                      <a:stretch>
                        <a:fillRect/>
                      </a:stretch>
                    </p:blipFill>
                    <p:spPr>
                      <a:xfrm>
                        <a:off x="2715260" y="2954973"/>
                        <a:ext cx="1344613" cy="1703387"/>
                      </a:xfrm>
                      <a:prstGeom prst="rect">
                        <a:avLst/>
                      </a:prstGeom>
                    </p:spPr>
                  </p:pic>
                </p:oleObj>
              </mc:Fallback>
            </mc:AlternateContent>
          </a:graphicData>
        </a:graphic>
      </p:graphicFrame>
      <p:cxnSp>
        <p:nvCxnSpPr>
          <p:cNvPr id="7" name="Straight Arrow Connector 6"/>
          <p:cNvCxnSpPr/>
          <p:nvPr/>
        </p:nvCxnSpPr>
        <p:spPr>
          <a:xfrm flipV="1">
            <a:off x="4059873" y="3444240"/>
            <a:ext cx="1975167" cy="74168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3757376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PM Experimental Setup</a:t>
            </a:r>
            <a:endParaRPr lang="en-US" dirty="0"/>
          </a:p>
        </p:txBody>
      </p:sp>
      <p:sp>
        <p:nvSpPr>
          <p:cNvPr id="3" name="Content Placeholder 2"/>
          <p:cNvSpPr>
            <a:spLocks noGrp="1"/>
          </p:cNvSpPr>
          <p:nvPr>
            <p:ph idx="1"/>
          </p:nvPr>
        </p:nvSpPr>
        <p:spPr/>
        <p:txBody>
          <a:bodyPr/>
          <a:lstStyle/>
          <a:p>
            <a:r>
              <a:rPr lang="en-US" dirty="0" smtClean="0"/>
              <a:t>Rotate LP1 with 22.5 </a:t>
            </a:r>
            <a:r>
              <a:rPr lang="en-US" dirty="0" err="1" smtClean="0"/>
              <a:t>deg</a:t>
            </a:r>
            <a:r>
              <a:rPr lang="en-US" dirty="0" smtClean="0"/>
              <a:t> increment</a:t>
            </a:r>
          </a:p>
          <a:p>
            <a:r>
              <a:rPr lang="en-US" dirty="0" smtClean="0"/>
              <a:t>Scan LP2 with 10 </a:t>
            </a:r>
            <a:r>
              <a:rPr lang="en-US" dirty="0" err="1" smtClean="0"/>
              <a:t>deg</a:t>
            </a:r>
            <a:r>
              <a:rPr lang="en-US" dirty="0" smtClean="0"/>
              <a:t> increment for each LP1 position </a:t>
            </a:r>
            <a:endParaRPr lang="en-US" dirty="0"/>
          </a:p>
        </p:txBody>
      </p:sp>
      <p:sp>
        <p:nvSpPr>
          <p:cNvPr id="4" name="Rectangle 3"/>
          <p:cNvSpPr/>
          <p:nvPr/>
        </p:nvSpPr>
        <p:spPr>
          <a:xfrm>
            <a:off x="856926" y="3544054"/>
            <a:ext cx="254000" cy="1219200"/>
          </a:xfrm>
          <a:prstGeom prst="rect">
            <a:avLst/>
          </a:prstGeom>
          <a:ln>
            <a:solidFill>
              <a:schemeClr val="tx2">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1486846" y="3544054"/>
            <a:ext cx="254000" cy="1219200"/>
          </a:xfrm>
          <a:prstGeom prst="rect">
            <a:avLst/>
          </a:prstGeom>
          <a:ln>
            <a:solidFill>
              <a:schemeClr val="tx2">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2050726" y="3980934"/>
            <a:ext cx="3627120" cy="436880"/>
          </a:xfrm>
          <a:prstGeom prst="rect">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278046" y="3980934"/>
            <a:ext cx="563880" cy="436880"/>
          </a:xfrm>
          <a:prstGeom prst="rect">
            <a:avLst/>
          </a:prstGeom>
          <a:solidFill>
            <a:srgbClr val="3366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856926" y="5469652"/>
            <a:ext cx="254000" cy="1219200"/>
          </a:xfrm>
          <a:prstGeom prst="rect">
            <a:avLst/>
          </a:prstGeom>
          <a:ln>
            <a:solidFill>
              <a:schemeClr val="tx2">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6018206" y="5469652"/>
            <a:ext cx="254000" cy="1219200"/>
          </a:xfrm>
          <a:prstGeom prst="rect">
            <a:avLst/>
          </a:prstGeom>
          <a:ln>
            <a:solidFill>
              <a:schemeClr val="tx2">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2050726" y="5906532"/>
            <a:ext cx="3627120" cy="436880"/>
          </a:xfrm>
          <a:prstGeom prst="rect">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7278046" y="5906532"/>
            <a:ext cx="563880" cy="436880"/>
          </a:xfrm>
          <a:prstGeom prst="rect">
            <a:avLst/>
          </a:prstGeom>
          <a:solidFill>
            <a:srgbClr val="3366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704526" y="3034268"/>
            <a:ext cx="517953" cy="369332"/>
          </a:xfrm>
          <a:prstGeom prst="rect">
            <a:avLst/>
          </a:prstGeom>
          <a:noFill/>
        </p:spPr>
        <p:txBody>
          <a:bodyPr wrap="none" rtlCol="0">
            <a:spAutoFit/>
          </a:bodyPr>
          <a:lstStyle/>
          <a:p>
            <a:r>
              <a:rPr lang="en-US" dirty="0" smtClean="0"/>
              <a:t>LP1</a:t>
            </a:r>
            <a:endParaRPr lang="en-US" dirty="0"/>
          </a:p>
        </p:txBody>
      </p:sp>
      <p:sp>
        <p:nvSpPr>
          <p:cNvPr id="15" name="TextBox 14"/>
          <p:cNvSpPr txBox="1"/>
          <p:nvPr/>
        </p:nvSpPr>
        <p:spPr>
          <a:xfrm>
            <a:off x="1375086" y="3034268"/>
            <a:ext cx="517953" cy="369332"/>
          </a:xfrm>
          <a:prstGeom prst="rect">
            <a:avLst/>
          </a:prstGeom>
          <a:noFill/>
        </p:spPr>
        <p:txBody>
          <a:bodyPr wrap="none" rtlCol="0">
            <a:spAutoFit/>
          </a:bodyPr>
          <a:lstStyle/>
          <a:p>
            <a:r>
              <a:rPr lang="en-US" dirty="0" smtClean="0"/>
              <a:t>LP2</a:t>
            </a:r>
            <a:endParaRPr lang="en-US" dirty="0"/>
          </a:p>
        </p:txBody>
      </p:sp>
      <p:sp>
        <p:nvSpPr>
          <p:cNvPr id="16" name="TextBox 15"/>
          <p:cNvSpPr txBox="1"/>
          <p:nvPr/>
        </p:nvSpPr>
        <p:spPr>
          <a:xfrm>
            <a:off x="3549326" y="3544054"/>
            <a:ext cx="660307" cy="369332"/>
          </a:xfrm>
          <a:prstGeom prst="rect">
            <a:avLst/>
          </a:prstGeom>
          <a:noFill/>
        </p:spPr>
        <p:txBody>
          <a:bodyPr wrap="none" rtlCol="0">
            <a:spAutoFit/>
          </a:bodyPr>
          <a:lstStyle/>
          <a:p>
            <a:r>
              <a:rPr lang="en-US" dirty="0" smtClean="0"/>
              <a:t>Fiber</a:t>
            </a:r>
            <a:endParaRPr lang="en-US" dirty="0"/>
          </a:p>
        </p:txBody>
      </p:sp>
      <p:sp>
        <p:nvSpPr>
          <p:cNvPr id="17" name="TextBox 16"/>
          <p:cNvSpPr txBox="1"/>
          <p:nvPr/>
        </p:nvSpPr>
        <p:spPr>
          <a:xfrm>
            <a:off x="6373599" y="3542268"/>
            <a:ext cx="2668594" cy="369332"/>
          </a:xfrm>
          <a:prstGeom prst="rect">
            <a:avLst/>
          </a:prstGeom>
          <a:noFill/>
        </p:spPr>
        <p:txBody>
          <a:bodyPr wrap="none" rtlCol="0">
            <a:spAutoFit/>
          </a:bodyPr>
          <a:lstStyle/>
          <a:p>
            <a:r>
              <a:rPr lang="en-US" dirty="0" smtClean="0"/>
              <a:t>Photometer/Spectrograph</a:t>
            </a:r>
            <a:endParaRPr lang="en-US" dirty="0"/>
          </a:p>
        </p:txBody>
      </p:sp>
      <p:sp>
        <p:nvSpPr>
          <p:cNvPr id="18" name="TextBox 17"/>
          <p:cNvSpPr txBox="1"/>
          <p:nvPr/>
        </p:nvSpPr>
        <p:spPr>
          <a:xfrm>
            <a:off x="6373599" y="5369838"/>
            <a:ext cx="2668594" cy="369332"/>
          </a:xfrm>
          <a:prstGeom prst="rect">
            <a:avLst/>
          </a:prstGeom>
          <a:noFill/>
        </p:spPr>
        <p:txBody>
          <a:bodyPr wrap="none" rtlCol="0">
            <a:spAutoFit/>
          </a:bodyPr>
          <a:lstStyle/>
          <a:p>
            <a:r>
              <a:rPr lang="en-US" dirty="0" smtClean="0"/>
              <a:t>Photometer/Spectrograph</a:t>
            </a:r>
            <a:endParaRPr lang="en-US" dirty="0"/>
          </a:p>
        </p:txBody>
      </p:sp>
      <p:sp>
        <p:nvSpPr>
          <p:cNvPr id="19" name="TextBox 18"/>
          <p:cNvSpPr txBox="1"/>
          <p:nvPr/>
        </p:nvSpPr>
        <p:spPr>
          <a:xfrm>
            <a:off x="3549326" y="5469652"/>
            <a:ext cx="660307" cy="369332"/>
          </a:xfrm>
          <a:prstGeom prst="rect">
            <a:avLst/>
          </a:prstGeom>
          <a:noFill/>
        </p:spPr>
        <p:txBody>
          <a:bodyPr wrap="none" rtlCol="0">
            <a:spAutoFit/>
          </a:bodyPr>
          <a:lstStyle/>
          <a:p>
            <a:r>
              <a:rPr lang="en-US" dirty="0" smtClean="0"/>
              <a:t>Fiber</a:t>
            </a:r>
            <a:endParaRPr lang="en-US" dirty="0"/>
          </a:p>
        </p:txBody>
      </p:sp>
      <p:sp>
        <p:nvSpPr>
          <p:cNvPr id="20" name="TextBox 19"/>
          <p:cNvSpPr txBox="1"/>
          <p:nvPr/>
        </p:nvSpPr>
        <p:spPr>
          <a:xfrm>
            <a:off x="5855646" y="5000506"/>
            <a:ext cx="517953" cy="369332"/>
          </a:xfrm>
          <a:prstGeom prst="rect">
            <a:avLst/>
          </a:prstGeom>
          <a:noFill/>
        </p:spPr>
        <p:txBody>
          <a:bodyPr wrap="none" rtlCol="0">
            <a:spAutoFit/>
          </a:bodyPr>
          <a:lstStyle/>
          <a:p>
            <a:r>
              <a:rPr lang="en-US" dirty="0" smtClean="0"/>
              <a:t>LP2</a:t>
            </a:r>
            <a:endParaRPr lang="en-US" dirty="0"/>
          </a:p>
        </p:txBody>
      </p:sp>
      <p:sp>
        <p:nvSpPr>
          <p:cNvPr id="21" name="TextBox 20"/>
          <p:cNvSpPr txBox="1"/>
          <p:nvPr/>
        </p:nvSpPr>
        <p:spPr>
          <a:xfrm>
            <a:off x="704526" y="5000506"/>
            <a:ext cx="517953" cy="369332"/>
          </a:xfrm>
          <a:prstGeom prst="rect">
            <a:avLst/>
          </a:prstGeom>
          <a:noFill/>
        </p:spPr>
        <p:txBody>
          <a:bodyPr wrap="none" rtlCol="0">
            <a:spAutoFit/>
          </a:bodyPr>
          <a:lstStyle/>
          <a:p>
            <a:r>
              <a:rPr lang="en-US" dirty="0" smtClean="0"/>
              <a:t>LP1</a:t>
            </a:r>
            <a:endParaRPr lang="en-US" dirty="0"/>
          </a:p>
        </p:txBody>
      </p:sp>
      <p:sp>
        <p:nvSpPr>
          <p:cNvPr id="22" name="TextBox 21"/>
          <p:cNvSpPr txBox="1"/>
          <p:nvPr/>
        </p:nvSpPr>
        <p:spPr>
          <a:xfrm>
            <a:off x="3346126" y="3034268"/>
            <a:ext cx="1139217" cy="369332"/>
          </a:xfrm>
          <a:prstGeom prst="rect">
            <a:avLst/>
          </a:prstGeom>
          <a:noFill/>
        </p:spPr>
        <p:txBody>
          <a:bodyPr wrap="none" rtlCol="0">
            <a:spAutoFit/>
          </a:bodyPr>
          <a:lstStyle/>
          <a:p>
            <a:r>
              <a:rPr lang="en-US" dirty="0" smtClean="0"/>
              <a:t>Reference</a:t>
            </a:r>
            <a:endParaRPr lang="en-US" dirty="0"/>
          </a:p>
        </p:txBody>
      </p:sp>
      <p:sp>
        <p:nvSpPr>
          <p:cNvPr id="23" name="TextBox 22"/>
          <p:cNvSpPr txBox="1"/>
          <p:nvPr/>
        </p:nvSpPr>
        <p:spPr>
          <a:xfrm>
            <a:off x="2797486" y="5000506"/>
            <a:ext cx="2044149" cy="369332"/>
          </a:xfrm>
          <a:prstGeom prst="rect">
            <a:avLst/>
          </a:prstGeom>
          <a:noFill/>
        </p:spPr>
        <p:txBody>
          <a:bodyPr wrap="none" rtlCol="0">
            <a:spAutoFit/>
          </a:bodyPr>
          <a:lstStyle/>
          <a:p>
            <a:r>
              <a:rPr lang="en-US" dirty="0" smtClean="0"/>
              <a:t>Fiber Measurement</a:t>
            </a:r>
            <a:endParaRPr lang="en-US" dirty="0"/>
          </a:p>
        </p:txBody>
      </p:sp>
      <p:cxnSp>
        <p:nvCxnSpPr>
          <p:cNvPr id="34" name="Straight Arrow Connector 33"/>
          <p:cNvCxnSpPr>
            <a:endCxn id="8" idx="1"/>
          </p:cNvCxnSpPr>
          <p:nvPr/>
        </p:nvCxnSpPr>
        <p:spPr>
          <a:xfrm>
            <a:off x="203200" y="4175760"/>
            <a:ext cx="7074846" cy="23614"/>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p:nvPr/>
        </p:nvCxnSpPr>
        <p:spPr>
          <a:xfrm>
            <a:off x="254000" y="6102549"/>
            <a:ext cx="7074846" cy="23614"/>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57837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Broad-Band Polarization Maintenance</a:t>
            </a:r>
            <a:endParaRPr lang="en-US" dirty="0"/>
          </a:p>
        </p:txBody>
      </p:sp>
      <p:pic>
        <p:nvPicPr>
          <p:cNvPr id="4" name="Content Placeholder 3" descr="BiFOIS_Birefringence.jpg"/>
          <p:cNvPicPr>
            <a:picLocks noGrp="1" noChangeAspect="1"/>
          </p:cNvPicPr>
          <p:nvPr>
            <p:ph idx="1"/>
          </p:nvPr>
        </p:nvPicPr>
        <p:blipFill rotWithShape="1">
          <a:blip r:embed="rId2">
            <a:extLst>
              <a:ext uri="{28A0092B-C50C-407E-A947-70E740481C1C}">
                <a14:useLocalDpi xmlns:a14="http://schemas.microsoft.com/office/drawing/2010/main" val="0"/>
              </a:ext>
            </a:extLst>
          </a:blip>
          <a:srcRect t="-742" b="740"/>
          <a:stretch/>
        </p:blipFill>
        <p:spPr>
          <a:xfrm>
            <a:off x="1615584" y="2391712"/>
            <a:ext cx="5955051" cy="4466288"/>
          </a:xfrm>
        </p:spPr>
      </p:pic>
      <p:sp>
        <p:nvSpPr>
          <p:cNvPr id="5" name="TextBox 4"/>
          <p:cNvSpPr txBox="1"/>
          <p:nvPr/>
        </p:nvSpPr>
        <p:spPr>
          <a:xfrm>
            <a:off x="1122724" y="1393443"/>
            <a:ext cx="7066358" cy="1015663"/>
          </a:xfrm>
          <a:prstGeom prst="rect">
            <a:avLst/>
          </a:prstGeom>
          <a:noFill/>
        </p:spPr>
        <p:txBody>
          <a:bodyPr wrap="square" rtlCol="0">
            <a:spAutoFit/>
          </a:bodyPr>
          <a:lstStyle/>
          <a:p>
            <a:pPr marL="342900" indent="-342900">
              <a:buFont typeface="Arial"/>
              <a:buChar char="•"/>
            </a:pPr>
            <a:r>
              <a:rPr lang="en-US" sz="2000" dirty="0" smtClean="0"/>
              <a:t>Rectangular Fiber is naturally birefringent…and preserves linear polarization in the long and short direction of the fiber core…</a:t>
            </a:r>
            <a:endParaRPr lang="en-US" sz="2000" dirty="0"/>
          </a:p>
        </p:txBody>
      </p:sp>
    </p:spTree>
    <p:extLst>
      <p:ext uri="{BB962C8B-B14F-4D97-AF65-F5344CB8AC3E}">
        <p14:creationId xmlns:p14="http://schemas.microsoft.com/office/powerpoint/2010/main" val="1292986616"/>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Spectral Polarization Maintenance</a:t>
            </a:r>
            <a:endParaRPr lang="en-US" dirty="0"/>
          </a:p>
        </p:txBody>
      </p:sp>
      <p:sp>
        <p:nvSpPr>
          <p:cNvPr id="3" name="Content Placeholder 2"/>
          <p:cNvSpPr>
            <a:spLocks noGrp="1"/>
          </p:cNvSpPr>
          <p:nvPr>
            <p:ph idx="1"/>
          </p:nvPr>
        </p:nvSpPr>
        <p:spPr>
          <a:xfrm>
            <a:off x="457200" y="1264920"/>
            <a:ext cx="8229600" cy="4525963"/>
          </a:xfrm>
        </p:spPr>
        <p:txBody>
          <a:bodyPr/>
          <a:lstStyle/>
          <a:p>
            <a:r>
              <a:rPr lang="en-US" dirty="0" smtClean="0"/>
              <a:t>Spot Check – from a small section of a ribbon…</a:t>
            </a:r>
            <a:endParaRPr lang="en-US" dirty="0"/>
          </a:p>
        </p:txBody>
      </p:sp>
      <p:pic>
        <p:nvPicPr>
          <p:cNvPr id="4" name="Picture 3" descr="bifois4_slit2_middle_lp.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0960" y="1771303"/>
            <a:ext cx="6360160" cy="5086697"/>
          </a:xfrm>
          <a:prstGeom prst="rect">
            <a:avLst/>
          </a:prstGeom>
        </p:spPr>
      </p:pic>
    </p:spTree>
    <p:extLst>
      <p:ext uri="{BB962C8B-B14F-4D97-AF65-F5344CB8AC3E}">
        <p14:creationId xmlns:p14="http://schemas.microsoft.com/office/powerpoint/2010/main" val="61220564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Spectral Polarization Maintenance</a:t>
            </a:r>
            <a:endParaRPr lang="en-US" dirty="0"/>
          </a:p>
        </p:txBody>
      </p:sp>
      <p:sp>
        <p:nvSpPr>
          <p:cNvPr id="3" name="Content Placeholder 2"/>
          <p:cNvSpPr>
            <a:spLocks noGrp="1"/>
          </p:cNvSpPr>
          <p:nvPr>
            <p:ph idx="1"/>
          </p:nvPr>
        </p:nvSpPr>
        <p:spPr/>
        <p:txBody>
          <a:bodyPr/>
          <a:lstStyle/>
          <a:p>
            <a:r>
              <a:rPr lang="en-US" dirty="0" smtClean="0"/>
              <a:t>For all 4 ribbons</a:t>
            </a:r>
          </a:p>
          <a:p>
            <a:endParaRPr lang="en-US" dirty="0"/>
          </a:p>
        </p:txBody>
      </p:sp>
      <p:pic>
        <p:nvPicPr>
          <p:cNvPr id="5" name="Picture 4" descr="bifois4_630_linpol.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2720" y="1577243"/>
            <a:ext cx="6358502" cy="5087717"/>
          </a:xfrm>
          <a:prstGeom prst="rect">
            <a:avLst/>
          </a:prstGeom>
        </p:spPr>
      </p:pic>
      <p:sp>
        <p:nvSpPr>
          <p:cNvPr id="6" name="TextBox 5"/>
          <p:cNvSpPr txBox="1"/>
          <p:nvPr/>
        </p:nvSpPr>
        <p:spPr>
          <a:xfrm>
            <a:off x="0" y="2775466"/>
            <a:ext cx="2832989" cy="461665"/>
          </a:xfrm>
          <a:prstGeom prst="rect">
            <a:avLst/>
          </a:prstGeom>
          <a:noFill/>
        </p:spPr>
        <p:txBody>
          <a:bodyPr wrap="none" rtlCol="0">
            <a:spAutoFit/>
          </a:bodyPr>
          <a:lstStyle/>
          <a:p>
            <a:r>
              <a:rPr lang="en-US" sz="2400" i="1" dirty="0">
                <a:solidFill>
                  <a:srgbClr val="FF0000"/>
                </a:solidFill>
              </a:rPr>
              <a:t>High Stress </a:t>
            </a:r>
            <a:r>
              <a:rPr lang="en-US" sz="2400" i="1" dirty="0" smtClean="0">
                <a:solidFill>
                  <a:srgbClr val="FF0000"/>
                </a:solidFill>
              </a:rPr>
              <a:t>Regions?</a:t>
            </a:r>
            <a:endParaRPr lang="en-US" sz="2400" i="1" dirty="0">
              <a:solidFill>
                <a:srgbClr val="FF0000"/>
              </a:solidFill>
            </a:endParaRPr>
          </a:p>
        </p:txBody>
      </p:sp>
      <p:cxnSp>
        <p:nvCxnSpPr>
          <p:cNvPr id="7" name="Straight Arrow Connector 6"/>
          <p:cNvCxnSpPr>
            <a:stCxn id="6" idx="3"/>
          </p:cNvCxnSpPr>
          <p:nvPr/>
        </p:nvCxnSpPr>
        <p:spPr>
          <a:xfrm flipV="1">
            <a:off x="2832989" y="2214880"/>
            <a:ext cx="677573" cy="791419"/>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a:stCxn id="6" idx="3"/>
          </p:cNvCxnSpPr>
          <p:nvPr/>
        </p:nvCxnSpPr>
        <p:spPr>
          <a:xfrm>
            <a:off x="2832989" y="3006299"/>
            <a:ext cx="753491" cy="272394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215263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8"/>
            <a:ext cx="8229600" cy="1143000"/>
          </a:xfrm>
        </p:spPr>
        <p:txBody>
          <a:bodyPr/>
          <a:lstStyle/>
          <a:p>
            <a:r>
              <a:rPr lang="en-US" dirty="0" smtClean="0"/>
              <a:t>Full Muller Matrix – Response to </a:t>
            </a:r>
            <a:endParaRPr lang="en-US" dirty="0"/>
          </a:p>
        </p:txBody>
      </p:sp>
      <p:sp>
        <p:nvSpPr>
          <p:cNvPr id="3" name="Content Placeholder 2"/>
          <p:cNvSpPr>
            <a:spLocks noGrp="1"/>
          </p:cNvSpPr>
          <p:nvPr>
            <p:ph idx="1"/>
          </p:nvPr>
        </p:nvSpPr>
        <p:spPr/>
        <p:txBody>
          <a:bodyPr/>
          <a:lstStyle/>
          <a:p>
            <a:r>
              <a:rPr lang="en-US" dirty="0" smtClean="0"/>
              <a:t> </a:t>
            </a:r>
            <a:endParaRPr lang="en-US" dirty="0"/>
          </a:p>
        </p:txBody>
      </p:sp>
      <p:pic>
        <p:nvPicPr>
          <p:cNvPr id="5" name="Picture 4"/>
          <p:cNvPicPr>
            <a:picLocks noChangeAspect="1"/>
          </p:cNvPicPr>
          <p:nvPr/>
        </p:nvPicPr>
        <p:blipFill>
          <a:blip r:embed="rId2"/>
          <a:stretch>
            <a:fillRect/>
          </a:stretch>
        </p:blipFill>
        <p:spPr>
          <a:xfrm>
            <a:off x="-1" y="1509078"/>
            <a:ext cx="9169581" cy="5348922"/>
          </a:xfrm>
          <a:prstGeom prst="rect">
            <a:avLst/>
          </a:prstGeom>
        </p:spPr>
      </p:pic>
    </p:spTree>
    <p:extLst>
      <p:ext uri="{BB962C8B-B14F-4D97-AF65-F5344CB8AC3E}">
        <p14:creationId xmlns:p14="http://schemas.microsoft.com/office/powerpoint/2010/main" val="1136446747"/>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Muller Matrix</a:t>
            </a:r>
            <a:endParaRPr lang="en-US" dirty="0"/>
          </a:p>
        </p:txBody>
      </p:sp>
      <p:sp>
        <p:nvSpPr>
          <p:cNvPr id="3" name="Content Placeholder 2"/>
          <p:cNvSpPr>
            <a:spLocks noGrp="1"/>
          </p:cNvSpPr>
          <p:nvPr>
            <p:ph idx="1"/>
          </p:nvPr>
        </p:nvSpPr>
        <p:spPr/>
        <p:txBody>
          <a:bodyPr/>
          <a:lstStyle/>
          <a:p>
            <a:r>
              <a:rPr lang="en-US" dirty="0" smtClean="0"/>
              <a:t>Describes how an optical component modify the polarization of light…</a:t>
            </a:r>
            <a:endParaRPr lang="en-US" dirty="0"/>
          </a:p>
        </p:txBody>
      </p:sp>
      <p:graphicFrame>
        <p:nvGraphicFramePr>
          <p:cNvPr id="4" name="Content Placeholder 3"/>
          <p:cNvGraphicFramePr>
            <a:graphicFrameLocks noChangeAspect="1"/>
          </p:cNvGraphicFramePr>
          <p:nvPr>
            <p:extLst>
              <p:ext uri="{D42A27DB-BD31-4B8C-83A1-F6EECF244321}">
                <p14:modId xmlns:p14="http://schemas.microsoft.com/office/powerpoint/2010/main" val="2144733183"/>
              </p:ext>
            </p:extLst>
          </p:nvPr>
        </p:nvGraphicFramePr>
        <p:xfrm>
          <a:off x="2773998" y="2292969"/>
          <a:ext cx="3576002" cy="1838407"/>
        </p:xfrm>
        <a:graphic>
          <a:graphicData uri="http://schemas.openxmlformats.org/presentationml/2006/ole">
            <mc:AlternateContent xmlns:mc="http://schemas.openxmlformats.org/markup-compatibility/2006">
              <mc:Choice xmlns:v="urn:schemas-microsoft-com:vml" Requires="v">
                <p:oleObj spid="_x0000_s13317" name="Equation" r:id="rId3" imgW="1803400" imgH="927100" progId="Equation.3">
                  <p:embed/>
                </p:oleObj>
              </mc:Choice>
              <mc:Fallback>
                <p:oleObj name="Equation" r:id="rId3" imgW="1803400" imgH="927100" progId="Equation.3">
                  <p:embed/>
                  <p:pic>
                    <p:nvPicPr>
                      <p:cNvPr id="0" name=""/>
                      <p:cNvPicPr/>
                      <p:nvPr/>
                    </p:nvPicPr>
                    <p:blipFill>
                      <a:blip r:embed="rId4"/>
                      <a:stretch>
                        <a:fillRect/>
                      </a:stretch>
                    </p:blipFill>
                    <p:spPr>
                      <a:xfrm>
                        <a:off x="2773998" y="2292969"/>
                        <a:ext cx="3576002" cy="1838407"/>
                      </a:xfrm>
                      <a:prstGeom prst="rect">
                        <a:avLst/>
                      </a:prstGeom>
                    </p:spPr>
                  </p:pic>
                </p:oleObj>
              </mc:Fallback>
            </mc:AlternateContent>
          </a:graphicData>
        </a:graphic>
      </p:graphicFrame>
    </p:spTree>
    <p:extLst>
      <p:ext uri="{BB962C8B-B14F-4D97-AF65-F5344CB8AC3E}">
        <p14:creationId xmlns:p14="http://schemas.microsoft.com/office/powerpoint/2010/main" val="391074758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Polarization Maintenance</a:t>
            </a:r>
            <a:endParaRPr lang="en-US" dirty="0"/>
          </a:p>
        </p:txBody>
      </p:sp>
      <p:pic>
        <p:nvPicPr>
          <p:cNvPr id="4" name="Content Placeholder 3" descr="bifois4_x11.png"/>
          <p:cNvPicPr>
            <a:picLocks noGrp="1" noChangeAspect="1"/>
          </p:cNvPicPr>
          <p:nvPr>
            <p:ph idx="1"/>
          </p:nvPr>
        </p:nvPicPr>
        <p:blipFill>
          <a:blip r:embed="rId2">
            <a:extLst>
              <a:ext uri="{28A0092B-C50C-407E-A947-70E740481C1C}">
                <a14:useLocalDpi xmlns:a14="http://schemas.microsoft.com/office/drawing/2010/main" val="0"/>
              </a:ext>
            </a:extLst>
          </a:blip>
          <a:srcRect t="2869" b="2869"/>
          <a:stretch>
            <a:fillRect/>
          </a:stretch>
        </p:blipFill>
        <p:spPr>
          <a:xfrm>
            <a:off x="1" y="1336041"/>
            <a:ext cx="4389120" cy="2413847"/>
          </a:xfrm>
        </p:spPr>
      </p:pic>
      <p:pic>
        <p:nvPicPr>
          <p:cNvPr id="6" name="Picture 5" descr="bifois4_x3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5041" y="2727526"/>
            <a:ext cx="4328160" cy="2525193"/>
          </a:xfrm>
          <a:prstGeom prst="rect">
            <a:avLst/>
          </a:prstGeom>
        </p:spPr>
      </p:pic>
      <p:pic>
        <p:nvPicPr>
          <p:cNvPr id="5" name="Picture 4" descr="bifois4_x2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5838" y="4332806"/>
            <a:ext cx="4328161" cy="2525194"/>
          </a:xfrm>
          <a:prstGeom prst="rect">
            <a:avLst/>
          </a:prstGeom>
        </p:spPr>
      </p:pic>
    </p:spTree>
    <p:extLst>
      <p:ext uri="{BB962C8B-B14F-4D97-AF65-F5344CB8AC3E}">
        <p14:creationId xmlns:p14="http://schemas.microsoft.com/office/powerpoint/2010/main" val="2469457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 V – Q Crosstalk</a:t>
            </a:r>
            <a:endParaRPr lang="en-US" dirty="0"/>
          </a:p>
        </p:txBody>
      </p:sp>
      <p:sp>
        <p:nvSpPr>
          <p:cNvPr id="3" name="Content Placeholder 2"/>
          <p:cNvSpPr>
            <a:spLocks noGrp="1"/>
          </p:cNvSpPr>
          <p:nvPr>
            <p:ph idx="1"/>
          </p:nvPr>
        </p:nvSpPr>
        <p:spPr/>
        <p:txBody>
          <a:bodyPr/>
          <a:lstStyle/>
          <a:p>
            <a:r>
              <a:rPr lang="en-US" dirty="0" smtClean="0"/>
              <a:t> </a:t>
            </a:r>
            <a:endParaRPr lang="en-US" dirty="0"/>
          </a:p>
        </p:txBody>
      </p:sp>
      <p:pic>
        <p:nvPicPr>
          <p:cNvPr id="4" name="Picture 3" descr="bifois4_x1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562100"/>
            <a:ext cx="5077968" cy="2962656"/>
          </a:xfrm>
          <a:prstGeom prst="rect">
            <a:avLst/>
          </a:prstGeom>
        </p:spPr>
      </p:pic>
      <p:pic>
        <p:nvPicPr>
          <p:cNvPr id="5" name="Picture 4" descr="bifois4_x1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8832" y="3497580"/>
            <a:ext cx="5077968" cy="2962656"/>
          </a:xfrm>
          <a:prstGeom prst="rect">
            <a:avLst/>
          </a:prstGeom>
        </p:spPr>
      </p:pic>
    </p:spTree>
    <p:extLst>
      <p:ext uri="{BB962C8B-B14F-4D97-AF65-F5344CB8AC3E}">
        <p14:creationId xmlns:p14="http://schemas.microsoft.com/office/powerpoint/2010/main" val="35536359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Stokes Polarimetry – A Brief Overview</a:t>
            </a:r>
            <a:endParaRPr lang="en-US" dirty="0"/>
          </a:p>
        </p:txBody>
      </p:sp>
      <p:sp>
        <p:nvSpPr>
          <p:cNvPr id="3" name="Subtitle 2"/>
          <p:cNvSpPr>
            <a:spLocks noGrp="1"/>
          </p:cNvSpPr>
          <p:nvPr>
            <p:ph type="subTitle" idx="1"/>
          </p:nvPr>
        </p:nvSpPr>
        <p:spPr/>
        <p:txBody>
          <a:bodyPr>
            <a:normAutofit/>
          </a:bodyPr>
          <a:lstStyle/>
          <a:p>
            <a:endParaRPr lang="en-US" i="1" dirty="0"/>
          </a:p>
        </p:txBody>
      </p:sp>
    </p:spTree>
    <p:extLst>
      <p:ext uri="{BB962C8B-B14F-4D97-AF65-F5344CB8AC3E}">
        <p14:creationId xmlns:p14="http://schemas.microsoft.com/office/powerpoint/2010/main" val="3453444150"/>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BiFOIS-4K Imaging Spectroscopy Demonstration</a:t>
            </a:r>
            <a:br>
              <a:rPr lang="en-US" dirty="0" smtClean="0"/>
            </a:br>
            <a:r>
              <a:rPr lang="en-US" dirty="0" smtClean="0"/>
              <a:t>He I 1083 nm line</a:t>
            </a:r>
            <a:endParaRPr lang="en-US" dirty="0"/>
          </a:p>
        </p:txBody>
      </p:sp>
      <p:sp>
        <p:nvSpPr>
          <p:cNvPr id="3" name="Content Placeholder 2"/>
          <p:cNvSpPr>
            <a:spLocks noGrp="1"/>
          </p:cNvSpPr>
          <p:nvPr>
            <p:ph idx="1"/>
          </p:nvPr>
        </p:nvSpPr>
        <p:spPr/>
        <p:txBody>
          <a:bodyPr/>
          <a:lstStyle/>
          <a:p>
            <a:r>
              <a:rPr lang="en-US" dirty="0" smtClean="0"/>
              <a:t>Developing data reduction pipeline</a:t>
            </a:r>
            <a:endParaRPr lang="en-US" dirty="0"/>
          </a:p>
        </p:txBody>
      </p:sp>
      <p:pic>
        <p:nvPicPr>
          <p:cNvPr id="5" name="spies2d_20140124_sunspot_x179y162_cont.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2199640"/>
            <a:ext cx="9144000" cy="4572000"/>
          </a:xfrm>
          <a:prstGeom prst="rect">
            <a:avLst/>
          </a:prstGeom>
        </p:spPr>
      </p:pic>
    </p:spTree>
    <p:extLst>
      <p:ext uri="{BB962C8B-B14F-4D97-AF65-F5344CB8AC3E}">
        <p14:creationId xmlns:p14="http://schemas.microsoft.com/office/powerpoint/2010/main" val="20055865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3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BiFOIS-4K Imaging Spectroscopy Demonstration</a:t>
            </a:r>
            <a:br>
              <a:rPr lang="en-US" dirty="0"/>
            </a:br>
            <a:r>
              <a:rPr lang="en-US" dirty="0"/>
              <a:t>He I 1083 nm line</a:t>
            </a:r>
          </a:p>
        </p:txBody>
      </p:sp>
      <p:sp>
        <p:nvSpPr>
          <p:cNvPr id="3" name="Content Placeholder 2"/>
          <p:cNvSpPr>
            <a:spLocks noGrp="1"/>
          </p:cNvSpPr>
          <p:nvPr>
            <p:ph idx="1"/>
          </p:nvPr>
        </p:nvSpPr>
        <p:spPr/>
        <p:txBody>
          <a:bodyPr/>
          <a:lstStyle/>
          <a:p>
            <a:r>
              <a:rPr lang="en-US" dirty="0" smtClean="0"/>
              <a:t> </a:t>
            </a:r>
            <a:endParaRPr lang="en-US" dirty="0"/>
          </a:p>
        </p:txBody>
      </p:sp>
      <p:pic>
        <p:nvPicPr>
          <p:cNvPr id="4" name="spies2d_20140124_sunspot_wspec.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600200"/>
            <a:ext cx="9144000" cy="4572000"/>
          </a:xfrm>
          <a:prstGeom prst="rect">
            <a:avLst/>
          </a:prstGeom>
        </p:spPr>
      </p:pic>
    </p:spTree>
    <p:extLst>
      <p:ext uri="{BB962C8B-B14F-4D97-AF65-F5344CB8AC3E}">
        <p14:creationId xmlns:p14="http://schemas.microsoft.com/office/powerpoint/2010/main" val="34112113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pies4k_stokes_map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7680" y="3281680"/>
            <a:ext cx="3576320" cy="3576320"/>
          </a:xfrm>
          <a:prstGeom prst="rect">
            <a:avLst/>
          </a:prstGeom>
        </p:spPr>
      </p:pic>
      <p:sp>
        <p:nvSpPr>
          <p:cNvPr id="2" name="Title 1"/>
          <p:cNvSpPr>
            <a:spLocks noGrp="1"/>
          </p:cNvSpPr>
          <p:nvPr>
            <p:ph type="title"/>
          </p:nvPr>
        </p:nvSpPr>
        <p:spPr/>
        <p:txBody>
          <a:bodyPr/>
          <a:lstStyle/>
          <a:p>
            <a:r>
              <a:rPr lang="en-US" dirty="0" smtClean="0"/>
              <a:t>Polarimetry Demonstration</a:t>
            </a:r>
            <a:br>
              <a:rPr lang="en-US" dirty="0" smtClean="0"/>
            </a:br>
            <a:r>
              <a:rPr lang="en-US" dirty="0" smtClean="0"/>
              <a:t>Fe I 1565 nm lines</a:t>
            </a:r>
            <a:endParaRPr lang="en-US" dirty="0"/>
          </a:p>
        </p:txBody>
      </p:sp>
      <p:sp>
        <p:nvSpPr>
          <p:cNvPr id="3" name="Content Placeholder 2"/>
          <p:cNvSpPr>
            <a:spLocks noGrp="1"/>
          </p:cNvSpPr>
          <p:nvPr>
            <p:ph idx="1"/>
          </p:nvPr>
        </p:nvSpPr>
        <p:spPr/>
        <p:txBody>
          <a:bodyPr/>
          <a:lstStyle/>
          <a:p>
            <a:r>
              <a:rPr lang="en-US" dirty="0" smtClean="0"/>
              <a:t>Developing polarization crosstalk calibration procedure</a:t>
            </a:r>
            <a:endParaRPr lang="en-US" dirty="0"/>
          </a:p>
        </p:txBody>
      </p:sp>
      <p:pic>
        <p:nvPicPr>
          <p:cNvPr id="5" name="Picture 4" descr="spies4k_stokes_spectr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44776"/>
            <a:ext cx="5925312" cy="2538984"/>
          </a:xfrm>
          <a:prstGeom prst="rect">
            <a:avLst/>
          </a:prstGeom>
        </p:spPr>
      </p:pic>
    </p:spTree>
    <p:extLst>
      <p:ext uri="{BB962C8B-B14F-4D97-AF65-F5344CB8AC3E}">
        <p14:creationId xmlns:p14="http://schemas.microsoft.com/office/powerpoint/2010/main" val="990126320"/>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Next Step</a:t>
            </a:r>
            <a:endParaRPr lang="en-US" dirty="0"/>
          </a:p>
        </p:txBody>
      </p:sp>
      <p:sp>
        <p:nvSpPr>
          <p:cNvPr id="3" name="Subtitle 2"/>
          <p:cNvSpPr>
            <a:spLocks noGrp="1"/>
          </p:cNvSpPr>
          <p:nvPr>
            <p:ph type="subTitle" idx="1"/>
          </p:nvPr>
        </p:nvSpPr>
        <p:spPr/>
        <p:txBody>
          <a:bodyPr/>
          <a:lstStyle/>
          <a:p>
            <a:r>
              <a:rPr lang="en-US" dirty="0" smtClean="0"/>
              <a:t>DL-NIRSP </a:t>
            </a:r>
          </a:p>
          <a:p>
            <a:r>
              <a:rPr lang="en-US" dirty="0" smtClean="0"/>
              <a:t>BiFOIS-5K Spectropolarimeter on the 4-m DKIST</a:t>
            </a:r>
          </a:p>
          <a:p>
            <a:r>
              <a:rPr lang="en-US" dirty="0" smtClean="0"/>
              <a:t>In Critical Design Phase</a:t>
            </a:r>
            <a:endParaRPr lang="en-US" dirty="0"/>
          </a:p>
        </p:txBody>
      </p:sp>
    </p:spTree>
    <p:extLst>
      <p:ext uri="{BB962C8B-B14F-4D97-AF65-F5344CB8AC3E}">
        <p14:creationId xmlns:p14="http://schemas.microsoft.com/office/powerpoint/2010/main" val="2662384806"/>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Daniel K. Inouye Solar Telescope</a:t>
            </a:r>
            <a:br>
              <a:rPr lang="en-US" dirty="0" smtClean="0"/>
            </a:br>
            <a:r>
              <a:rPr lang="en-US" sz="2000" dirty="0" smtClean="0"/>
              <a:t>formerly Advanced Technology Solar Telescope</a:t>
            </a:r>
            <a:endParaRPr lang="en-US" dirty="0"/>
          </a:p>
        </p:txBody>
      </p:sp>
      <p:sp>
        <p:nvSpPr>
          <p:cNvPr id="3" name="Content Placeholder 2"/>
          <p:cNvSpPr>
            <a:spLocks noGrp="1"/>
          </p:cNvSpPr>
          <p:nvPr>
            <p:ph idx="1"/>
          </p:nvPr>
        </p:nvSpPr>
        <p:spPr/>
        <p:txBody>
          <a:bodyPr/>
          <a:lstStyle/>
          <a:p>
            <a:r>
              <a:rPr lang="en-US" dirty="0" smtClean="0"/>
              <a:t>4-m aperture, Off-Axis </a:t>
            </a:r>
            <a:r>
              <a:rPr lang="en-US" dirty="0" err="1" smtClean="0"/>
              <a:t>coronagraphic</a:t>
            </a:r>
            <a:r>
              <a:rPr lang="en-US" dirty="0" smtClean="0"/>
              <a:t> Telescope</a:t>
            </a:r>
          </a:p>
          <a:p>
            <a:r>
              <a:rPr lang="en-US" dirty="0" smtClean="0"/>
              <a:t>Haleakala, Maui, Hawaii</a:t>
            </a:r>
          </a:p>
          <a:p>
            <a:r>
              <a:rPr lang="en-US" dirty="0" smtClean="0"/>
              <a:t>Under construction since December, 2012</a:t>
            </a:r>
          </a:p>
          <a:p>
            <a:r>
              <a:rPr lang="en-US" dirty="0" smtClean="0"/>
              <a:t>First Light: 2019</a:t>
            </a:r>
          </a:p>
          <a:p>
            <a:endParaRPr lang="en-US" dirty="0"/>
          </a:p>
        </p:txBody>
      </p:sp>
      <p:pic>
        <p:nvPicPr>
          <p:cNvPr id="4" name="Picture 3"/>
          <p:cNvPicPr>
            <a:picLocks noChangeAspect="1"/>
          </p:cNvPicPr>
          <p:nvPr/>
        </p:nvPicPr>
        <p:blipFill>
          <a:blip r:embed="rId2"/>
          <a:stretch>
            <a:fillRect/>
          </a:stretch>
        </p:blipFill>
        <p:spPr>
          <a:xfrm>
            <a:off x="3251199" y="3080566"/>
            <a:ext cx="5161279" cy="3523434"/>
          </a:xfrm>
          <a:prstGeom prst="rect">
            <a:avLst/>
          </a:prstGeom>
        </p:spPr>
      </p:pic>
      <p:pic>
        <p:nvPicPr>
          <p:cNvPr id="5" name="Picture 4"/>
          <p:cNvPicPr>
            <a:picLocks noChangeAspect="1"/>
          </p:cNvPicPr>
          <p:nvPr/>
        </p:nvPicPr>
        <p:blipFill>
          <a:blip r:embed="rId3"/>
          <a:stretch>
            <a:fillRect/>
          </a:stretch>
        </p:blipFill>
        <p:spPr>
          <a:xfrm>
            <a:off x="3068319" y="3080565"/>
            <a:ext cx="5547231" cy="3523435"/>
          </a:xfrm>
          <a:prstGeom prst="rect">
            <a:avLst/>
          </a:prstGeom>
        </p:spPr>
      </p:pic>
    </p:spTree>
    <p:extLst>
      <p:ext uri="{BB962C8B-B14F-4D97-AF65-F5344CB8AC3E}">
        <p14:creationId xmlns:p14="http://schemas.microsoft.com/office/powerpoint/2010/main" val="25779531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l="12953" r="-12931"/>
          <a:stretch/>
        </p:blipFill>
        <p:spPr>
          <a:xfrm>
            <a:off x="-18288" y="0"/>
            <a:ext cx="10595609" cy="6858000"/>
          </a:xfrm>
          <a:prstGeom prst="rect">
            <a:avLst/>
          </a:prstGeom>
        </p:spPr>
      </p:pic>
      <p:sp>
        <p:nvSpPr>
          <p:cNvPr id="2" name="Title 1"/>
          <p:cNvSpPr>
            <a:spLocks noGrp="1"/>
          </p:cNvSpPr>
          <p:nvPr>
            <p:ph type="title"/>
          </p:nvPr>
        </p:nvSpPr>
        <p:spPr/>
        <p:txBody>
          <a:bodyPr/>
          <a:lstStyle/>
          <a:p>
            <a:r>
              <a:rPr lang="en-US" dirty="0" smtClean="0"/>
              <a:t>First Light Instruments</a:t>
            </a:r>
            <a:endParaRPr lang="en-US" dirty="0"/>
          </a:p>
        </p:txBody>
      </p:sp>
      <p:sp>
        <p:nvSpPr>
          <p:cNvPr id="3" name="Content Placeholder 2"/>
          <p:cNvSpPr>
            <a:spLocks noGrp="1"/>
          </p:cNvSpPr>
          <p:nvPr>
            <p:ph idx="1"/>
          </p:nvPr>
        </p:nvSpPr>
        <p:spPr/>
        <p:txBody>
          <a:bodyPr>
            <a:normAutofit lnSpcReduction="10000"/>
          </a:bodyPr>
          <a:lstStyle/>
          <a:p>
            <a:r>
              <a:rPr lang="en-US" dirty="0" smtClean="0"/>
              <a:t>Visible Broad Band Imager</a:t>
            </a:r>
          </a:p>
          <a:p>
            <a:r>
              <a:rPr lang="en-US" dirty="0" smtClean="0"/>
              <a:t>Visible Spectropolarimeter</a:t>
            </a:r>
          </a:p>
          <a:p>
            <a:pPr lvl="1"/>
            <a:r>
              <a:rPr lang="en-US" dirty="0" smtClean="0"/>
              <a:t>350 nm – 900 nm</a:t>
            </a:r>
          </a:p>
          <a:p>
            <a:pPr lvl="1"/>
            <a:r>
              <a:rPr lang="en-US" dirty="0" smtClean="0"/>
              <a:t>Long-slit spectrograph</a:t>
            </a:r>
          </a:p>
          <a:p>
            <a:pPr lvl="1"/>
            <a:r>
              <a:rPr lang="en-US" dirty="0" smtClean="0"/>
              <a:t>3 wavelengths simultaneously</a:t>
            </a:r>
          </a:p>
          <a:p>
            <a:r>
              <a:rPr lang="en-US" dirty="0" smtClean="0"/>
              <a:t>Visible Tunable Imager</a:t>
            </a:r>
          </a:p>
          <a:p>
            <a:pPr lvl="1"/>
            <a:r>
              <a:rPr lang="en-US" dirty="0" err="1" smtClean="0"/>
              <a:t>Fabry-Perots</a:t>
            </a:r>
            <a:r>
              <a:rPr lang="en-US" dirty="0" smtClean="0"/>
              <a:t> spectrometer </a:t>
            </a:r>
          </a:p>
          <a:p>
            <a:r>
              <a:rPr lang="en-US" b="1" dirty="0" smtClean="0">
                <a:solidFill>
                  <a:srgbClr val="0000FF"/>
                </a:solidFill>
              </a:rPr>
              <a:t>Diffraction-Limited Near-IR Spectropolarimeter</a:t>
            </a:r>
          </a:p>
          <a:p>
            <a:pPr lvl="1"/>
            <a:r>
              <a:rPr lang="en-US" b="1" dirty="0">
                <a:solidFill>
                  <a:srgbClr val="0000FF"/>
                </a:solidFill>
              </a:rPr>
              <a:t>500 nm – 2,500 nm</a:t>
            </a:r>
          </a:p>
          <a:p>
            <a:pPr lvl="1"/>
            <a:r>
              <a:rPr lang="en-US" b="1" dirty="0">
                <a:solidFill>
                  <a:srgbClr val="0000FF"/>
                </a:solidFill>
              </a:rPr>
              <a:t>BiFOIS-5K IFU</a:t>
            </a:r>
          </a:p>
          <a:p>
            <a:pPr lvl="1"/>
            <a:r>
              <a:rPr lang="en-US" b="1" dirty="0">
                <a:solidFill>
                  <a:srgbClr val="0000FF"/>
                </a:solidFill>
              </a:rPr>
              <a:t>3 wavelengths simultaneously</a:t>
            </a:r>
          </a:p>
          <a:p>
            <a:r>
              <a:rPr lang="en-US" dirty="0" smtClean="0"/>
              <a:t>Cryogenic Near-IR </a:t>
            </a:r>
            <a:r>
              <a:rPr lang="en-US" dirty="0" err="1" smtClean="0"/>
              <a:t>Spectropoarimeter</a:t>
            </a:r>
            <a:endParaRPr lang="en-US" dirty="0"/>
          </a:p>
        </p:txBody>
      </p:sp>
    </p:spTree>
    <p:extLst>
      <p:ext uri="{BB962C8B-B14F-4D97-AF65-F5344CB8AC3E}">
        <p14:creationId xmlns:p14="http://schemas.microsoft.com/office/powerpoint/2010/main" val="2712632698"/>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DL-NIRSP</a:t>
            </a:r>
            <a:br>
              <a:rPr lang="en-US" dirty="0" smtClean="0"/>
            </a:br>
            <a:r>
              <a:rPr lang="en-US" dirty="0" smtClean="0"/>
              <a:t>4,800 (80 x 60 – 5 x 960) imaging elements IFU</a:t>
            </a:r>
          </a:p>
        </p:txBody>
      </p:sp>
      <p:sp>
        <p:nvSpPr>
          <p:cNvPr id="3" name="Content Placeholder 2"/>
          <p:cNvSpPr>
            <a:spLocks noGrp="1"/>
          </p:cNvSpPr>
          <p:nvPr>
            <p:ph idx="1"/>
          </p:nvPr>
        </p:nvSpPr>
        <p:spPr/>
        <p:txBody>
          <a:bodyPr/>
          <a:lstStyle/>
          <a:p>
            <a:r>
              <a:rPr lang="en-US" dirty="0" smtClean="0"/>
              <a:t>a</a:t>
            </a:r>
            <a:endParaRPr lang="en-US" dirty="0"/>
          </a:p>
        </p:txBody>
      </p:sp>
      <p:pic>
        <p:nvPicPr>
          <p:cNvPr id="4" name="Picture 3"/>
          <p:cNvPicPr>
            <a:picLocks noChangeAspect="1"/>
          </p:cNvPicPr>
          <p:nvPr/>
        </p:nvPicPr>
        <p:blipFill>
          <a:blip r:embed="rId2"/>
          <a:stretch>
            <a:fillRect/>
          </a:stretch>
        </p:blipFill>
        <p:spPr>
          <a:xfrm>
            <a:off x="579120" y="1600200"/>
            <a:ext cx="8013240" cy="5257799"/>
          </a:xfrm>
          <a:prstGeom prst="rect">
            <a:avLst/>
          </a:prstGeom>
        </p:spPr>
      </p:pic>
      <p:cxnSp>
        <p:nvCxnSpPr>
          <p:cNvPr id="5" name="Straight Arrow Connector 4"/>
          <p:cNvCxnSpPr>
            <a:stCxn id="2" idx="2"/>
          </p:cNvCxnSpPr>
          <p:nvPr/>
        </p:nvCxnSpPr>
        <p:spPr>
          <a:xfrm>
            <a:off x="4572000" y="1417638"/>
            <a:ext cx="670560" cy="320516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1166224"/>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New method for the construction of high-density, large-format IFUs </a:t>
            </a:r>
          </a:p>
          <a:p>
            <a:pPr lvl="1"/>
            <a:r>
              <a:rPr lang="en-US" dirty="0" smtClean="0"/>
              <a:t>Fiber ribbons simplify array fabrication process</a:t>
            </a:r>
          </a:p>
          <a:p>
            <a:pPr lvl="1"/>
            <a:r>
              <a:rPr lang="en-US" dirty="0" smtClean="0"/>
              <a:t>Thin cladding fibers allow for efficient use of camera pixels</a:t>
            </a:r>
          </a:p>
          <a:p>
            <a:r>
              <a:rPr lang="en-US" dirty="0" smtClean="0"/>
              <a:t>Polarimetry </a:t>
            </a:r>
            <a:r>
              <a:rPr lang="en-US" dirty="0"/>
              <a:t>through fiber optics is possible</a:t>
            </a:r>
          </a:p>
          <a:p>
            <a:pPr lvl="1"/>
            <a:r>
              <a:rPr lang="en-US" dirty="0"/>
              <a:t>Short, rectangular core fibers preserve polarization states </a:t>
            </a:r>
            <a:endParaRPr lang="en-US" dirty="0" smtClean="0"/>
          </a:p>
          <a:p>
            <a:endParaRPr lang="en-US" dirty="0"/>
          </a:p>
          <a:p>
            <a:pPr marL="0" indent="0" algn="ctr">
              <a:buNone/>
            </a:pPr>
            <a:r>
              <a:rPr lang="en-US" b="1" i="1" dirty="0" smtClean="0">
                <a:solidFill>
                  <a:srgbClr val="0000FF"/>
                </a:solidFill>
              </a:rPr>
              <a:t>Is it possible to build this with fused silica fibers?</a:t>
            </a:r>
            <a:endParaRPr lang="en-US" b="1" i="1" dirty="0">
              <a:solidFill>
                <a:srgbClr val="0000FF"/>
              </a:solidFill>
            </a:endParaRPr>
          </a:p>
          <a:p>
            <a:pPr lvl="1"/>
            <a:endParaRPr lang="en-US" dirty="0"/>
          </a:p>
        </p:txBody>
      </p:sp>
    </p:spTree>
    <p:extLst>
      <p:ext uri="{BB962C8B-B14F-4D97-AF65-F5344CB8AC3E}">
        <p14:creationId xmlns:p14="http://schemas.microsoft.com/office/powerpoint/2010/main" val="3436344907"/>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pies2d_20140124_sunspot_x82y175_dopp.mo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176" y="1804988"/>
            <a:ext cx="9130664" cy="4565332"/>
          </a:xfrm>
        </p:spPr>
      </p:pic>
      <p:sp>
        <p:nvSpPr>
          <p:cNvPr id="2" name="Title 1"/>
          <p:cNvSpPr>
            <a:spLocks noGrp="1"/>
          </p:cNvSpPr>
          <p:nvPr>
            <p:ph type="title"/>
          </p:nvPr>
        </p:nvSpPr>
        <p:spPr/>
        <p:txBody>
          <a:bodyPr/>
          <a:lstStyle/>
          <a:p>
            <a:r>
              <a:rPr lang="en-US" dirty="0" smtClean="0"/>
              <a:t>Thank You!</a:t>
            </a:r>
            <a:endParaRPr lang="en-US" dirty="0"/>
          </a:p>
        </p:txBody>
      </p:sp>
    </p:spTree>
    <p:extLst>
      <p:ext uri="{BB962C8B-B14F-4D97-AF65-F5344CB8AC3E}">
        <p14:creationId xmlns:p14="http://schemas.microsoft.com/office/powerpoint/2010/main" val="19171635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3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of Stokes Parameters</a:t>
            </a:r>
            <a:endParaRPr lang="en-US" dirty="0"/>
          </a:p>
        </p:txBody>
      </p:sp>
      <p:pic>
        <p:nvPicPr>
          <p:cNvPr id="6" name="Picture 5"/>
          <p:cNvPicPr>
            <a:picLocks noChangeAspect="1"/>
          </p:cNvPicPr>
          <p:nvPr/>
        </p:nvPicPr>
        <p:blipFill>
          <a:blip r:embed="rId2"/>
          <a:stretch>
            <a:fillRect/>
          </a:stretch>
        </p:blipFill>
        <p:spPr>
          <a:xfrm>
            <a:off x="457200" y="1678940"/>
            <a:ext cx="8235807" cy="2689860"/>
          </a:xfrm>
          <a:prstGeom prst="rect">
            <a:avLst/>
          </a:prstGeom>
        </p:spPr>
      </p:pic>
      <p:pic>
        <p:nvPicPr>
          <p:cNvPr id="7" name="Picture 6"/>
          <p:cNvPicPr>
            <a:picLocks noChangeAspect="1"/>
          </p:cNvPicPr>
          <p:nvPr/>
        </p:nvPicPr>
        <p:blipFill>
          <a:blip r:embed="rId3"/>
          <a:stretch>
            <a:fillRect/>
          </a:stretch>
        </p:blipFill>
        <p:spPr>
          <a:xfrm>
            <a:off x="835885" y="4490720"/>
            <a:ext cx="7232891" cy="1503680"/>
          </a:xfrm>
          <a:prstGeom prst="rect">
            <a:avLst/>
          </a:prstGeom>
        </p:spPr>
      </p:pic>
    </p:spTree>
    <p:extLst>
      <p:ext uri="{BB962C8B-B14F-4D97-AF65-F5344CB8AC3E}">
        <p14:creationId xmlns:p14="http://schemas.microsoft.com/office/powerpoint/2010/main" val="26939263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Dual-LCVR Polarimeter</a:t>
            </a:r>
            <a:endParaRPr lang="en-US" dirty="0"/>
          </a:p>
        </p:txBody>
      </p:sp>
      <p:sp>
        <p:nvSpPr>
          <p:cNvPr id="3" name="Content Placeholder 2"/>
          <p:cNvSpPr>
            <a:spLocks noGrp="1"/>
          </p:cNvSpPr>
          <p:nvPr>
            <p:ph idx="1"/>
          </p:nvPr>
        </p:nvSpPr>
        <p:spPr/>
        <p:txBody>
          <a:bodyPr/>
          <a:lstStyle/>
          <a:p>
            <a:r>
              <a:rPr lang="en-US" dirty="0" smtClean="0"/>
              <a:t>Modulation Sequence…</a:t>
            </a:r>
          </a:p>
          <a:p>
            <a:endParaRPr lang="en-US" dirty="0"/>
          </a:p>
          <a:p>
            <a:endParaRPr lang="en-US" dirty="0" smtClean="0"/>
          </a:p>
          <a:p>
            <a:endParaRPr lang="en-US" dirty="0"/>
          </a:p>
          <a:p>
            <a:endParaRPr lang="en-US" dirty="0" smtClean="0"/>
          </a:p>
          <a:p>
            <a:endParaRPr lang="en-US" dirty="0" smtClean="0"/>
          </a:p>
          <a:p>
            <a:r>
              <a:rPr lang="en-US" dirty="0" smtClean="0"/>
              <a:t>Demodulation Formulae</a:t>
            </a:r>
            <a:endParaRPr lang="en-US" dirty="0"/>
          </a:p>
        </p:txBody>
      </p:sp>
      <p:pic>
        <p:nvPicPr>
          <p:cNvPr id="4" name="Picture 3"/>
          <p:cNvPicPr>
            <a:picLocks noChangeAspect="1"/>
          </p:cNvPicPr>
          <p:nvPr/>
        </p:nvPicPr>
        <p:blipFill>
          <a:blip r:embed="rId2"/>
          <a:stretch>
            <a:fillRect/>
          </a:stretch>
        </p:blipFill>
        <p:spPr>
          <a:xfrm>
            <a:off x="3677009" y="3017520"/>
            <a:ext cx="5541433" cy="3556000"/>
          </a:xfrm>
          <a:prstGeom prst="rect">
            <a:avLst/>
          </a:prstGeom>
        </p:spPr>
      </p:pic>
      <p:pic>
        <p:nvPicPr>
          <p:cNvPr id="5" name="Picture 4"/>
          <p:cNvPicPr>
            <a:picLocks noChangeAspect="1"/>
          </p:cNvPicPr>
          <p:nvPr/>
        </p:nvPicPr>
        <p:blipFill>
          <a:blip r:embed="rId3"/>
          <a:stretch>
            <a:fillRect/>
          </a:stretch>
        </p:blipFill>
        <p:spPr>
          <a:xfrm>
            <a:off x="1009967" y="2047240"/>
            <a:ext cx="4852353" cy="2043096"/>
          </a:xfrm>
          <a:prstGeom prst="rect">
            <a:avLst/>
          </a:prstGeom>
        </p:spPr>
      </p:pic>
      <p:pic>
        <p:nvPicPr>
          <p:cNvPr id="6" name="Picture 5"/>
          <p:cNvPicPr>
            <a:picLocks noChangeAspect="1"/>
          </p:cNvPicPr>
          <p:nvPr/>
        </p:nvPicPr>
        <p:blipFill>
          <a:blip r:embed="rId4"/>
          <a:stretch>
            <a:fillRect/>
          </a:stretch>
        </p:blipFill>
        <p:spPr>
          <a:xfrm>
            <a:off x="1009967" y="4545249"/>
            <a:ext cx="3079233" cy="2211151"/>
          </a:xfrm>
          <a:prstGeom prst="rect">
            <a:avLst/>
          </a:prstGeom>
        </p:spPr>
      </p:pic>
      <p:sp>
        <p:nvSpPr>
          <p:cNvPr id="11" name="TextBox 10"/>
          <p:cNvSpPr txBox="1"/>
          <p:nvPr/>
        </p:nvSpPr>
        <p:spPr>
          <a:xfrm>
            <a:off x="5760720" y="5931020"/>
            <a:ext cx="2352890" cy="369332"/>
          </a:xfrm>
          <a:prstGeom prst="rect">
            <a:avLst/>
          </a:prstGeom>
          <a:noFill/>
        </p:spPr>
        <p:txBody>
          <a:bodyPr wrap="none" rtlCol="0">
            <a:spAutoFit/>
          </a:bodyPr>
          <a:lstStyle/>
          <a:p>
            <a:r>
              <a:rPr lang="en-US" dirty="0" smtClean="0"/>
              <a:t>Polarization Modulator</a:t>
            </a:r>
            <a:endParaRPr lang="en-US" dirty="0"/>
          </a:p>
        </p:txBody>
      </p:sp>
      <p:sp>
        <p:nvSpPr>
          <p:cNvPr id="12" name="TextBox 11"/>
          <p:cNvSpPr txBox="1"/>
          <p:nvPr/>
        </p:nvSpPr>
        <p:spPr>
          <a:xfrm>
            <a:off x="6865044" y="3389868"/>
            <a:ext cx="2159566" cy="369332"/>
          </a:xfrm>
          <a:prstGeom prst="rect">
            <a:avLst/>
          </a:prstGeom>
          <a:noFill/>
        </p:spPr>
        <p:txBody>
          <a:bodyPr wrap="none" rtlCol="0">
            <a:spAutoFit/>
          </a:bodyPr>
          <a:lstStyle/>
          <a:p>
            <a:r>
              <a:rPr lang="en-US" dirty="0" smtClean="0"/>
              <a:t>Polarization Analyzer</a:t>
            </a:r>
            <a:endParaRPr lang="en-US" dirty="0"/>
          </a:p>
        </p:txBody>
      </p:sp>
      <p:sp>
        <p:nvSpPr>
          <p:cNvPr id="13" name="Rectangle 12"/>
          <p:cNvSpPr/>
          <p:nvPr/>
        </p:nvSpPr>
        <p:spPr>
          <a:xfrm>
            <a:off x="5039360" y="4090336"/>
            <a:ext cx="1981200" cy="2483184"/>
          </a:xfrm>
          <a:prstGeom prst="rect">
            <a:avLst/>
          </a:prstGeom>
          <a:solidFill>
            <a:schemeClr val="accent1">
              <a:alpha val="0"/>
            </a:schemeClr>
          </a:solidFill>
          <a:ln>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6351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6502</TotalTime>
  <Words>3054</Words>
  <Application>Microsoft Macintosh PowerPoint</Application>
  <PresentationFormat>On-screen Show (4:3)</PresentationFormat>
  <Paragraphs>568</Paragraphs>
  <Slides>78</Slides>
  <Notes>4</Notes>
  <HiddenSlides>0</HiddenSlides>
  <MMClips>4</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78</vt:i4>
      </vt:variant>
    </vt:vector>
  </HeadingPairs>
  <TitlesOfParts>
    <vt:vector size="81" baseType="lpstr">
      <vt:lpstr>Office Theme</vt:lpstr>
      <vt:lpstr>Document</vt:lpstr>
      <vt:lpstr>Equation</vt:lpstr>
      <vt:lpstr>IFU for Spectropolarimetry Applications</vt:lpstr>
      <vt:lpstr>High Resolution (spatial, spectral, and temporal) Imaging Spectroscopy &amp; Polarimetry  He I 1083 nm line</vt:lpstr>
      <vt:lpstr>Outline</vt:lpstr>
      <vt:lpstr>Spectropolarimetry in Solar Physics</vt:lpstr>
      <vt:lpstr>Solar Magnetism and Polarization</vt:lpstr>
      <vt:lpstr>Polarized Spectra of He I 1083 nm Line Region</vt:lpstr>
      <vt:lpstr>Stokes Polarimetry – A Brief Overview</vt:lpstr>
      <vt:lpstr>Definition of Stokes Parameters</vt:lpstr>
      <vt:lpstr>Dual-LCVR Polarimeter</vt:lpstr>
      <vt:lpstr>Time-Differenced Polarimetry</vt:lpstr>
      <vt:lpstr>Errors in Polarimetry</vt:lpstr>
      <vt:lpstr>Dual-Beam Polarimeter</vt:lpstr>
      <vt:lpstr>Quiet Sun Magnetic Fields: Are they real?</vt:lpstr>
      <vt:lpstr>Quiet Sun Magnetic Fields: Are they real?</vt:lpstr>
      <vt:lpstr>PowerPoint Presentation</vt:lpstr>
      <vt:lpstr>Dual-Beam Polarimetry with Fibers?</vt:lpstr>
      <vt:lpstr>Requirements of Solar IFUs</vt:lpstr>
      <vt:lpstr>Fiber Optics in Solar Astronomy</vt:lpstr>
      <vt:lpstr>PowerPoint Presentation</vt:lpstr>
      <vt:lpstr>Dual-Beam Polarimetry With Conventional Fibers</vt:lpstr>
      <vt:lpstr>Conventional Fiber-Optic IFUs</vt:lpstr>
      <vt:lpstr>OFIS: A True Imaging Spectropolarimeter</vt:lpstr>
      <vt:lpstr>SOLARC – Solar Observatory for the Limb and Active Region Coronae J. R. Kuhn</vt:lpstr>
      <vt:lpstr>Sample Coronal Emission Line Spectra from OFIS</vt:lpstr>
      <vt:lpstr>Circular Polarziation</vt:lpstr>
      <vt:lpstr>Coronal Magnetogram, April 6, 2004</vt:lpstr>
      <vt:lpstr>Circular Polarziation, Low Activity Period</vt:lpstr>
      <vt:lpstr>SPIES-2K Fiberguide Industries</vt:lpstr>
      <vt:lpstr>PowerPoint Presentation</vt:lpstr>
      <vt:lpstr>PowerPoint Presentation</vt:lpstr>
      <vt:lpstr>BiFOIS-1K</vt:lpstr>
      <vt:lpstr>BiFOIS Design Goals</vt:lpstr>
      <vt:lpstr>Dual-Beam Polarimetry Through PM Fibers</vt:lpstr>
      <vt:lpstr>PowerPoint Presentation</vt:lpstr>
      <vt:lpstr>BiFOIS Prototype Input and Output Arrays Collimated Holes</vt:lpstr>
      <vt:lpstr>First Demonstration of Dual-Beam Spectropolarimetry through Fibers</vt:lpstr>
      <vt:lpstr>BiFOIS Prototype Time Sequence</vt:lpstr>
      <vt:lpstr>Problems…</vt:lpstr>
      <vt:lpstr>BiFOIS-4K</vt:lpstr>
      <vt:lpstr>Development of Better Ribbons</vt:lpstr>
      <vt:lpstr>Array Construction Process</vt:lpstr>
      <vt:lpstr>BiFOIS-4K</vt:lpstr>
      <vt:lpstr>4-Slit Exit Array</vt:lpstr>
      <vt:lpstr>Segmented Linear Array Etched Silicon Fiber Channel Chips</vt:lpstr>
      <vt:lpstr>Detailed Characterization of BiFOIS</vt:lpstr>
      <vt:lpstr>Fiber Attenuation</vt:lpstr>
      <vt:lpstr>BiFOIS Broadband (400 – 1000 nm) Transmission Loss Impurity scattering + leaky cladding</vt:lpstr>
      <vt:lpstr>Impact on Instrument Efficiency  In comparison with etched glass slit</vt:lpstr>
      <vt:lpstr>Filling Factor Loss Mitigation</vt:lpstr>
      <vt:lpstr>Inter-Fiber Crosstalk  via Evanescent Wave Coupling</vt:lpstr>
      <vt:lpstr>Crosstalk Test configuration Courtesy Y. Katsukawa, NAOJ</vt:lpstr>
      <vt:lpstr>Inter-Fiber Crosstalk 500 nm (BP 10nm) Courtesy Y. Katsukawa, NAOJ</vt:lpstr>
      <vt:lpstr>Inter-Fiber Crosstalk 1000 nm (BP 10nm) Courtesy Y. Katsukawa, NAOJ</vt:lpstr>
      <vt:lpstr>Analysis Courtesy Y. Katsukawa, NAOJ</vt:lpstr>
      <vt:lpstr>Inter-Fiber Crosstalk Results Courtesy Y. Katsukawa, NAOJ</vt:lpstr>
      <vt:lpstr>Focal Ratio Degradation Measurement</vt:lpstr>
      <vt:lpstr>BiFOIS Broad-Band Focal Ratio Degradation</vt:lpstr>
      <vt:lpstr>BiFOIS Broad-Band Focal Ratio Degradation</vt:lpstr>
      <vt:lpstr>Modal Noise Direct BiFOIS Spectral Image</vt:lpstr>
      <vt:lpstr>Comparison with FTS Solar Spectrum</vt:lpstr>
      <vt:lpstr>BiFOIS Modal Noise Estimate</vt:lpstr>
      <vt:lpstr>PM Experimental Setup</vt:lpstr>
      <vt:lpstr>Broad-Band Polarization Maintenance</vt:lpstr>
      <vt:lpstr>Spectral Polarization Maintenance</vt:lpstr>
      <vt:lpstr>Spectral Polarization Maintenance</vt:lpstr>
      <vt:lpstr>Full Muller Matrix – Response to </vt:lpstr>
      <vt:lpstr>Muller Matrix</vt:lpstr>
      <vt:lpstr>Polarization Maintenance</vt:lpstr>
      <vt:lpstr>U, V – Q Crosstalk</vt:lpstr>
      <vt:lpstr>BiFOIS-4K Imaging Spectroscopy Demonstration He I 1083 nm line</vt:lpstr>
      <vt:lpstr>BiFOIS-4K Imaging Spectroscopy Demonstration He I 1083 nm line</vt:lpstr>
      <vt:lpstr>Polarimetry Demonstration Fe I 1565 nm lines</vt:lpstr>
      <vt:lpstr>Next Step</vt:lpstr>
      <vt:lpstr>Daniel K. Inouye Solar Telescope formerly Advanced Technology Solar Telescope</vt:lpstr>
      <vt:lpstr>First Light Instruments</vt:lpstr>
      <vt:lpstr>DL-NIRSP 4,800 (80 x 60 – 5 x 960) imaging elements IFU</vt:lpstr>
      <vt:lpstr>Summary</vt:lpstr>
      <vt:lpstr>Thank You!</vt:lpstr>
    </vt:vector>
  </TitlesOfParts>
  <Company>University of Hawaii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IFU for Spectropolarimetry Applications</dc:title>
  <dc:creator>Haosheng Lin</dc:creator>
  <cp:lastModifiedBy>G F</cp:lastModifiedBy>
  <cp:revision>104</cp:revision>
  <dcterms:created xsi:type="dcterms:W3CDTF">2014-08-14T01:23:15Z</dcterms:created>
  <dcterms:modified xsi:type="dcterms:W3CDTF">2014-08-20T17:42:00Z</dcterms:modified>
</cp:coreProperties>
</file>