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8" r:id="rId2"/>
    <p:sldId id="257" r:id="rId3"/>
    <p:sldId id="256" r:id="rId4"/>
    <p:sldId id="281" r:id="rId5"/>
    <p:sldId id="259" r:id="rId6"/>
    <p:sldId id="282" r:id="rId7"/>
    <p:sldId id="260" r:id="rId8"/>
    <p:sldId id="261" r:id="rId9"/>
    <p:sldId id="279" r:id="rId10"/>
    <p:sldId id="262" r:id="rId11"/>
    <p:sldId id="263" r:id="rId12"/>
    <p:sldId id="265" r:id="rId13"/>
    <p:sldId id="284" r:id="rId14"/>
    <p:sldId id="283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80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864" autoAdjust="0"/>
  </p:normalViewPr>
  <p:slideViewPr>
    <p:cSldViewPr snapToGrid="0" snapToObjects="1">
      <p:cViewPr>
        <p:scale>
          <a:sx n="75" d="100"/>
          <a:sy n="75" d="100"/>
        </p:scale>
        <p:origin x="-816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43CCE-82D0-FA4B-870A-06331A828CD7}" type="datetimeFigureOut">
              <a:rPr lang="en-US" smtClean="0"/>
              <a:t>19/8/14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1B73D-B247-5247-8C59-DD444422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5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5367154-E849-4D74-AB4E-E16E35DA1146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/>
              <a:t>Taper 5 core misalignment ~4-5um and core diameter mismatch of ~2um  offset loss=3.5 to 4.5 % core diameter loss = 2%  Total = 5.5 to 6.5 % loss</a:t>
            </a:r>
          </a:p>
          <a:p>
            <a:r>
              <a:rPr lang="en-GB"/>
              <a:t>Taper 9 core misalignment ~7-8um  offset loss = 5.5 to 6.5% loss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D95057-9CFB-F348-AE1B-996289E582B6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23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72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89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245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79712" y="3068960"/>
            <a:ext cx="5760640" cy="259228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>
              <a:lnSpc>
                <a:spcPts val="2600"/>
              </a:lnSpc>
              <a:buNone/>
              <a:defRPr sz="2200" b="1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9" name="Titel 9"/>
          <p:cNvSpPr>
            <a:spLocks noGrp="1"/>
          </p:cNvSpPr>
          <p:nvPr>
            <p:ph type="title"/>
          </p:nvPr>
        </p:nvSpPr>
        <p:spPr>
          <a:xfrm>
            <a:off x="1962460" y="2420888"/>
            <a:ext cx="5760000" cy="648000"/>
          </a:xfrm>
          <a:prstGeom prst="rect">
            <a:avLst/>
          </a:prstGeom>
        </p:spPr>
        <p:txBody>
          <a:bodyPr lIns="0" rIns="0"/>
          <a:lstStyle>
            <a:lvl1pPr algn="l">
              <a:lnSpc>
                <a:spcPts val="4200"/>
              </a:lnSpc>
              <a:defRPr sz="36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5888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566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272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747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7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894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896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841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490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F1CD7-D6ED-5641-BA67-3107EE8F0526}" type="datetimeFigureOut">
              <a:rPr lang="en-US" smtClean="0"/>
              <a:t>19/8/14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329C2-27BC-B048-B96B-678C94205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5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jpeg"/><Relationship Id="rId6" Type="http://schemas.openxmlformats.org/officeDocument/2006/relationships/image" Target="../media/image26.jpeg"/><Relationship Id="rId7" Type="http://schemas.openxmlformats.org/officeDocument/2006/relationships/image" Target="../media/image27.jpeg"/><Relationship Id="rId8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3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jpeg"/><Relationship Id="rId5" Type="http://schemas.openxmlformats.org/officeDocument/2006/relationships/image" Target="../media/image13.png"/><Relationship Id="rId6" Type="http://schemas.openxmlformats.org/officeDocument/2006/relationships/image" Target="../media/image8.jpeg"/><Relationship Id="rId7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microsoft.com/office/2007/relationships/hdphoto" Target="../media/hdphoto1.wdp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>
          <a:xfrm>
            <a:off x="1979712" y="3989710"/>
            <a:ext cx="5760640" cy="2592288"/>
          </a:xfrm>
        </p:spPr>
        <p:txBody>
          <a:bodyPr/>
          <a:lstStyle/>
          <a:p>
            <a:pPr algn="ctr"/>
            <a:r>
              <a:rPr lang="de-DE" dirty="0" smtClean="0"/>
              <a:t>Dionne Haynes</a:t>
            </a:r>
          </a:p>
          <a:p>
            <a:pPr algn="ctr"/>
            <a:r>
              <a:rPr lang="de-DE" dirty="0" smtClean="0"/>
              <a:t>FOIA-IV August 2014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90083" y="2420888"/>
            <a:ext cx="7418917" cy="648000"/>
          </a:xfrm>
        </p:spPr>
        <p:txBody>
          <a:bodyPr>
            <a:normAutofit/>
          </a:bodyPr>
          <a:lstStyle/>
          <a:p>
            <a:pPr algn="ctr"/>
            <a:r>
              <a:rPr lang="de-DE" dirty="0" smtClean="0"/>
              <a:t>Multicore fibre </a:t>
            </a:r>
            <a:r>
              <a:rPr lang="de-DE" dirty="0" err="1" smtClean="0"/>
              <a:t>and</a:t>
            </a:r>
            <a:r>
              <a:rPr lang="de-DE" dirty="0" smtClean="0"/>
              <a:t> fibre </a:t>
            </a:r>
            <a:r>
              <a:rPr lang="de-DE" dirty="0" err="1" smtClean="0"/>
              <a:t>tapers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4147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6523" y="4397581"/>
            <a:ext cx="1524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Coherent light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49" y="989179"/>
            <a:ext cx="3749040" cy="27792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005" y="1040132"/>
            <a:ext cx="3657600" cy="2711501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058" y="3876204"/>
            <a:ext cx="3716655" cy="2788920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912205" y="-197422"/>
            <a:ext cx="3911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800" dirty="0" smtClean="0">
                <a:latin typeface="Arial Rounded MT Bold" charset="0"/>
              </a:rPr>
              <a:t>Far Field</a:t>
            </a:r>
            <a:endParaRPr lang="de-DE" sz="2800" dirty="0">
              <a:latin typeface="Arial" charset="0"/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2940583" y="1220320"/>
            <a:ext cx="1014054" cy="478109"/>
            <a:chOff x="27725688" y="17572038"/>
            <a:chExt cx="1670050" cy="787400"/>
          </a:xfrm>
        </p:grpSpPr>
        <p:pic>
          <p:nvPicPr>
            <p:cNvPr id="12" name="Picture 3086" descr="mcf1c_far_2kx2k__shake_HeNe_x-00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25688" y="17584738"/>
              <a:ext cx="785812" cy="77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83" descr="mcf1c_far_2kx2k_HeNe_x-00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68650" y="17572038"/>
              <a:ext cx="827088" cy="785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15"/>
          <p:cNvGrpSpPr>
            <a:grpSpLocks noChangeAspect="1"/>
          </p:cNvGrpSpPr>
          <p:nvPr/>
        </p:nvGrpSpPr>
        <p:grpSpPr>
          <a:xfrm>
            <a:off x="7643699" y="1371900"/>
            <a:ext cx="1021494" cy="501707"/>
            <a:chOff x="15438489" y="24444326"/>
            <a:chExt cx="1431874" cy="703262"/>
          </a:xfrm>
        </p:grpSpPr>
        <p:pic>
          <p:nvPicPr>
            <p:cNvPr id="14" name="Picture 184" descr="oct100_far_2kx2k_HeNe_x-00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67100" y="24444326"/>
              <a:ext cx="703263" cy="703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087" descr="oct100_far_2kx2k__shake_HeNe_x-00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38489" y="24444326"/>
              <a:ext cx="696894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5114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73" y="1247102"/>
            <a:ext cx="4053205" cy="30460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454" y="2685475"/>
            <a:ext cx="4053205" cy="30460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69408" y="5976521"/>
            <a:ext cx="78125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Far field patters for entrance spot displacements. Input spot coherent light, diameter 25μm.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912205" y="-197422"/>
            <a:ext cx="3911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800" dirty="0" smtClean="0">
                <a:latin typeface="Arial Rounded MT Bold" charset="0"/>
              </a:rPr>
              <a:t>Far Field</a:t>
            </a:r>
            <a:endParaRPr lang="de-DE" sz="2800" dirty="0"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93081" y="1617124"/>
            <a:ext cx="171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Incoherent light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192048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4000" y="198443"/>
            <a:ext cx="8703733" cy="6740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/>
              <a:buChar char="•"/>
            </a:pPr>
            <a:r>
              <a:rPr lang="en-US" sz="2400" dirty="0" smtClean="0"/>
              <a:t>The multicore fiber has </a:t>
            </a:r>
            <a:r>
              <a:rPr lang="en-US" sz="2400" dirty="0"/>
              <a:t>equivalent scrambling and modal noise performance to the octagonal </a:t>
            </a:r>
            <a:r>
              <a:rPr lang="en-US" sz="2400" dirty="0" smtClean="0"/>
              <a:t>fiber</a:t>
            </a:r>
          </a:p>
          <a:p>
            <a:pPr algn="just"/>
            <a:endParaRPr lang="en-US" sz="2400" dirty="0" smtClean="0"/>
          </a:p>
          <a:p>
            <a:pPr marL="342900" indent="-342900" algn="just">
              <a:buFont typeface="Arial"/>
              <a:buChar char="•"/>
            </a:pPr>
            <a:r>
              <a:rPr lang="en-US" sz="2400" dirty="0" smtClean="0"/>
              <a:t>Further </a:t>
            </a:r>
            <a:r>
              <a:rPr lang="en-US" sz="2400" dirty="0"/>
              <a:t>improvements of the MCF are anticipated once the residual core structure has been </a:t>
            </a:r>
            <a:r>
              <a:rPr lang="en-US" sz="2400" dirty="0" smtClean="0"/>
              <a:t>reduced</a:t>
            </a:r>
            <a:r>
              <a:rPr lang="en-US" sz="2400" dirty="0"/>
              <a:t> </a:t>
            </a:r>
          </a:p>
          <a:p>
            <a:pPr algn="just"/>
            <a:r>
              <a:rPr lang="en-US" sz="2400" dirty="0"/>
              <a:t>	</a:t>
            </a:r>
            <a:r>
              <a:rPr lang="en-US" sz="2400" dirty="0" smtClean="0"/>
              <a:t>		</a:t>
            </a:r>
            <a:r>
              <a:rPr lang="en-US" sz="2400" i="1" dirty="0" smtClean="0"/>
              <a:t>Splice short section of MMF on ends of MCF PL</a:t>
            </a:r>
          </a:p>
          <a:p>
            <a:pPr algn="just"/>
            <a:r>
              <a:rPr lang="en-US" sz="2400" i="1" dirty="0"/>
              <a:t>	</a:t>
            </a:r>
            <a:r>
              <a:rPr lang="en-US" sz="2400" i="1" dirty="0" smtClean="0"/>
              <a:t>		Create dopant diffusion by heating end of MCF PL</a:t>
            </a:r>
          </a:p>
          <a:p>
            <a:pPr algn="just"/>
            <a:endParaRPr lang="en-US" sz="2400" dirty="0" smtClean="0"/>
          </a:p>
          <a:p>
            <a:pPr marL="342900" indent="-342900" algn="just">
              <a:buFont typeface="Arial"/>
              <a:buChar char="•"/>
            </a:pPr>
            <a:r>
              <a:rPr lang="en-US" sz="2400" dirty="0" smtClean="0"/>
              <a:t>Aim to generate a stable Gaussian near field and far field pattern</a:t>
            </a:r>
          </a:p>
          <a:p>
            <a:pPr algn="just"/>
            <a:r>
              <a:rPr lang="en-US" sz="2400" dirty="0"/>
              <a:t> </a:t>
            </a:r>
            <a:r>
              <a:rPr lang="en-US" sz="2400" dirty="0" smtClean="0"/>
              <a:t>    </a:t>
            </a:r>
            <a:r>
              <a:rPr lang="en-US" sz="2400" dirty="0" err="1" smtClean="0"/>
              <a:t>i.e</a:t>
            </a:r>
            <a:r>
              <a:rPr lang="en-US" sz="2400" dirty="0" smtClean="0"/>
              <a:t> Gaussian profile at image plane and pupil plane</a:t>
            </a:r>
          </a:p>
          <a:p>
            <a:pPr algn="just"/>
            <a:r>
              <a:rPr lang="en-US" sz="2400" dirty="0"/>
              <a:t> </a:t>
            </a:r>
            <a:r>
              <a:rPr lang="en-US" sz="2400" dirty="0" smtClean="0"/>
              <a:t>   	</a:t>
            </a:r>
            <a:r>
              <a:rPr lang="en-US" sz="2400" i="1" dirty="0" smtClean="0">
                <a:solidFill>
                  <a:srgbClr val="0000FF"/>
                </a:solidFill>
              </a:rPr>
              <a:t>the </a:t>
            </a:r>
            <a:r>
              <a:rPr lang="en-US" sz="2400" i="1" dirty="0">
                <a:solidFill>
                  <a:srgbClr val="0000FF"/>
                </a:solidFill>
              </a:rPr>
              <a:t>far field that illuminates the spectrograph grating and much </a:t>
            </a:r>
            <a:r>
              <a:rPr lang="en-US" sz="2400" i="1" dirty="0" smtClean="0">
                <a:solidFill>
                  <a:srgbClr val="0000FF"/>
                </a:solidFill>
              </a:rPr>
              <a:t>	of its </a:t>
            </a:r>
            <a:r>
              <a:rPr lang="en-US" sz="2400" i="1" dirty="0">
                <a:solidFill>
                  <a:srgbClr val="0000FF"/>
                </a:solidFill>
              </a:rPr>
              <a:t>optics, and therefore a stable Gaussian profile is desired to </a:t>
            </a:r>
            <a:r>
              <a:rPr lang="en-US" sz="2400" i="1" dirty="0" smtClean="0">
                <a:solidFill>
                  <a:srgbClr val="0000FF"/>
                </a:solidFill>
              </a:rPr>
              <a:t>	achieve </a:t>
            </a:r>
            <a:r>
              <a:rPr lang="en-US" sz="2400" i="1" dirty="0">
                <a:solidFill>
                  <a:srgbClr val="0000FF"/>
                </a:solidFill>
              </a:rPr>
              <a:t>low scattering and minimal aberration </a:t>
            </a:r>
            <a:r>
              <a:rPr lang="en-US" sz="2400" i="1" dirty="0" smtClean="0">
                <a:solidFill>
                  <a:srgbClr val="0000FF"/>
                </a:solidFill>
              </a:rPr>
              <a:t>effects</a:t>
            </a:r>
          </a:p>
          <a:p>
            <a:pPr algn="just"/>
            <a:r>
              <a:rPr lang="en-US" sz="2400" i="1" dirty="0" smtClean="0"/>
              <a:t>	(Simon Ellis et al. SPIE 2014)</a:t>
            </a:r>
            <a:endParaRPr lang="en-US" sz="2400" i="1" dirty="0"/>
          </a:p>
          <a:p>
            <a:pPr marL="342900" indent="-342900" algn="just">
              <a:buFont typeface="Arial"/>
              <a:buChar char="•"/>
            </a:pPr>
            <a:r>
              <a:rPr lang="en-US" sz="2400" dirty="0" smtClean="0"/>
              <a:t>Any movement of the fibre, bending, shaking improves both phase and amplitude scrambling without FRD!</a:t>
            </a:r>
            <a:endParaRPr lang="en-US" sz="2400" dirty="0"/>
          </a:p>
          <a:p>
            <a:pPr marL="342900" indent="-342900" algn="just">
              <a:buFont typeface="Arial"/>
              <a:buChar char="•"/>
            </a:pPr>
            <a:r>
              <a:rPr lang="en-US" sz="2400" dirty="0" smtClean="0"/>
              <a:t>Can be retrofitted to existing fibre feeds at the output end</a:t>
            </a:r>
          </a:p>
          <a:p>
            <a:pPr algn="just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436734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4000" y="1840976"/>
            <a:ext cx="870373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/>
              <a:buChar char="•"/>
            </a:pPr>
            <a:r>
              <a:rPr lang="en-US" sz="2400" dirty="0" smtClean="0"/>
              <a:t>Any movement of the fibre, bending, shaking improves both phase and amplitude scrambling without FRD!</a:t>
            </a:r>
            <a:endParaRPr lang="en-US" sz="2400" dirty="0"/>
          </a:p>
          <a:p>
            <a:pPr marL="342900" indent="-342900" algn="just">
              <a:buFont typeface="Arial"/>
              <a:buChar char="•"/>
            </a:pPr>
            <a:endParaRPr lang="en-US" sz="2400" dirty="0" smtClean="0"/>
          </a:p>
          <a:p>
            <a:pPr marL="342900" indent="-342900" algn="just">
              <a:buFont typeface="Arial"/>
              <a:buChar char="•"/>
            </a:pPr>
            <a:r>
              <a:rPr lang="en-US" sz="2400" dirty="0" smtClean="0"/>
              <a:t>Can be retrofitted to existing fibre feeds at the output end</a:t>
            </a:r>
          </a:p>
          <a:p>
            <a:pPr marL="342900" indent="-342900" algn="just">
              <a:buFont typeface="Arial"/>
              <a:buChar char="•"/>
            </a:pPr>
            <a:endParaRPr lang="en-US" sz="2400" dirty="0"/>
          </a:p>
          <a:p>
            <a:pPr marL="342900" indent="-342900" algn="just">
              <a:buFont typeface="Arial"/>
              <a:buChar char="•"/>
            </a:pPr>
            <a:r>
              <a:rPr lang="en-US" sz="2400" dirty="0" smtClean="0"/>
              <a:t>Can splice MMF tapers directly to MM port of PL to perform beam conversion</a:t>
            </a:r>
          </a:p>
          <a:p>
            <a:pPr marL="342900" indent="-342900" algn="just">
              <a:buFont typeface="Arial"/>
              <a:buChar char="•"/>
            </a:pPr>
            <a:endParaRPr lang="en-US" sz="2400" dirty="0"/>
          </a:p>
          <a:p>
            <a:pPr marL="342900" indent="-342900" algn="just">
              <a:buFont typeface="Arial"/>
              <a:buChar char="•"/>
            </a:pPr>
            <a:endParaRPr lang="en-US" sz="2400" dirty="0" smtClean="0"/>
          </a:p>
          <a:p>
            <a:pPr algn="just"/>
            <a:endParaRPr lang="en-US" sz="2400" dirty="0" smtClean="0"/>
          </a:p>
        </p:txBody>
      </p:sp>
      <p:pic>
        <p:nvPicPr>
          <p:cNvPr id="7" name="Picture 12" descr="MCF511-1c_fibre_cross-sec_wl_pic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493" y="237567"/>
            <a:ext cx="138684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7917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7067" y="1417198"/>
            <a:ext cx="870373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/>
              <a:t>On sky test of VIS MCF scrambling fibre</a:t>
            </a:r>
          </a:p>
          <a:p>
            <a:pPr algn="just"/>
            <a:endParaRPr lang="en-US" sz="2400" b="1" dirty="0"/>
          </a:p>
          <a:p>
            <a:pPr algn="just"/>
            <a:r>
              <a:rPr lang="en-US" sz="2400" b="1" dirty="0" smtClean="0"/>
              <a:t>IR scrambling fibre</a:t>
            </a:r>
          </a:p>
          <a:p>
            <a:pPr marL="342900" indent="-342900" algn="just">
              <a:buFont typeface="Arial"/>
              <a:buChar char="•"/>
            </a:pPr>
            <a:r>
              <a:rPr lang="en-US" sz="2400" dirty="0" smtClean="0"/>
              <a:t>RV science in IR</a:t>
            </a:r>
          </a:p>
          <a:p>
            <a:pPr marL="342900" indent="-342900" algn="just">
              <a:buFont typeface="Arial"/>
              <a:buChar char="•"/>
            </a:pPr>
            <a:r>
              <a:rPr lang="en-US" sz="2400" dirty="0" smtClean="0"/>
              <a:t>Phase and amplitude scrambling for OH suppression </a:t>
            </a:r>
          </a:p>
          <a:p>
            <a:pPr algn="just"/>
            <a:r>
              <a:rPr lang="en-US" sz="2400" dirty="0"/>
              <a:t> </a:t>
            </a:r>
            <a:r>
              <a:rPr lang="en-US" sz="2400" dirty="0" smtClean="0"/>
              <a:t>    MCF FBG instruments</a:t>
            </a:r>
            <a:endParaRPr lang="en-US" sz="2400" dirty="0"/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>
                <a:solidFill>
                  <a:srgbClr val="FF0000"/>
                </a:solidFill>
              </a:rPr>
              <a:t>It is possible that in the future we will have IFUs and MOS instruments in the IR with OH suppression, mode scrambling, modal noise suppression and frequency comb calibration!!!!</a:t>
            </a:r>
          </a:p>
        </p:txBody>
      </p:sp>
      <p:pic>
        <p:nvPicPr>
          <p:cNvPr id="7" name="Picture 12" descr="MCF511-1c_fibre_cross-sec_wl_pic2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093" y="4924425"/>
            <a:ext cx="138684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677333" y="-52827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3600" dirty="0" smtClean="0">
                <a:solidFill>
                  <a:srgbClr val="004080"/>
                </a:solidFill>
                <a:latin typeface="Arial Rounded MT Bold" charset="0"/>
                <a:cs typeface="Arial Rounded MT Bold" charset="0"/>
              </a:rPr>
              <a:t>Future work</a:t>
            </a:r>
            <a:endParaRPr lang="en-GB" sz="3600" dirty="0">
              <a:solidFill>
                <a:srgbClr val="0041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52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48614" y="6572250"/>
            <a:ext cx="2895601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FFFFFF"/>
                </a:solidFill>
              </a:rPr>
              <a:t>FOAI 2014 – Dionne Haynes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122" name="Title 1"/>
          <p:cNvSpPr txBox="1">
            <a:spLocks/>
          </p:cNvSpPr>
          <p:nvPr/>
        </p:nvSpPr>
        <p:spPr bwMode="auto">
          <a:xfrm>
            <a:off x="685800" y="782154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3600" dirty="0">
                <a:solidFill>
                  <a:srgbClr val="004080"/>
                </a:solidFill>
                <a:latin typeface="Arial Rounded MT Bold" charset="0"/>
                <a:cs typeface="Arial Rounded MT Bold" charset="0"/>
              </a:rPr>
              <a:t>Optical fibre tapers for </a:t>
            </a:r>
            <a:br>
              <a:rPr lang="en-GB" sz="3600" dirty="0">
                <a:solidFill>
                  <a:srgbClr val="004080"/>
                </a:solidFill>
                <a:latin typeface="Arial Rounded MT Bold" charset="0"/>
                <a:cs typeface="Arial Rounded MT Bold" charset="0"/>
              </a:rPr>
            </a:br>
            <a:r>
              <a:rPr lang="en-GB" sz="3600" dirty="0">
                <a:solidFill>
                  <a:srgbClr val="004080"/>
                </a:solidFill>
                <a:latin typeface="Arial Rounded MT Bold" charset="0"/>
                <a:cs typeface="Arial Rounded MT Bold" charset="0"/>
              </a:rPr>
              <a:t>focal adaptation</a:t>
            </a:r>
            <a:br>
              <a:rPr lang="en-GB" sz="3600" dirty="0">
                <a:solidFill>
                  <a:srgbClr val="004080"/>
                </a:solidFill>
                <a:latin typeface="Arial Rounded MT Bold" charset="0"/>
                <a:cs typeface="Arial Rounded MT Bold" charset="0"/>
              </a:rPr>
            </a:br>
            <a:endParaRPr lang="en-GB" sz="3600" dirty="0">
              <a:solidFill>
                <a:srgbClr val="004178"/>
              </a:solidFill>
            </a:endParaRPr>
          </a:p>
        </p:txBody>
      </p:sp>
      <p:sp>
        <p:nvSpPr>
          <p:cNvPr id="6" name="TextBox 31"/>
          <p:cNvSpPr txBox="1">
            <a:spLocks noChangeArrowheads="1"/>
          </p:cNvSpPr>
          <p:nvPr/>
        </p:nvSpPr>
        <p:spPr bwMode="auto">
          <a:xfrm>
            <a:off x="884200" y="2088696"/>
            <a:ext cx="8135937" cy="362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13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13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3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3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3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13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13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13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13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Increased demand for efficient telescope to spectrograph coupling</a:t>
            </a:r>
          </a:p>
          <a:p>
            <a:pPr marL="0" indent="0"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smtClean="0">
              <a:solidFill>
                <a:schemeClr val="tx1"/>
              </a:solidFill>
            </a:endParaRP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Tapers provide beam speed and image scale manipulation</a:t>
            </a:r>
          </a:p>
          <a:p>
            <a:pPr marL="0" indent="0"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smtClean="0">
              <a:solidFill>
                <a:schemeClr val="tx1"/>
              </a:solidFill>
            </a:endParaRP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Tapers offer a compact alternative to bulk optics</a:t>
            </a: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Char char="²"/>
              <a:defRPr/>
            </a:pPr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059113" y="631507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083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srgbClr val="FFFFFF"/>
                </a:solidFill>
              </a:rPr>
              <a:t>FOAI 2014 – Dionne Haynes</a:t>
            </a:r>
          </a:p>
          <a:p>
            <a:pPr>
              <a:defRPr/>
            </a:pP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04900" y="260350"/>
            <a:ext cx="7283450" cy="1143000"/>
          </a:xfrm>
        </p:spPr>
        <p:txBody>
          <a:bodyPr/>
          <a:lstStyle/>
          <a:p>
            <a:pPr eaLnBrk="1" hangingPunct="1"/>
            <a:r>
              <a:rPr lang="de-DE" sz="2800" dirty="0" err="1">
                <a:latin typeface="Arial Rounded MT Bold" charset="0"/>
              </a:rPr>
              <a:t>Conservation</a:t>
            </a:r>
            <a:r>
              <a:rPr lang="de-DE" sz="2800" dirty="0">
                <a:latin typeface="Arial Rounded MT Bold" charset="0"/>
              </a:rPr>
              <a:t> </a:t>
            </a:r>
            <a:r>
              <a:rPr lang="de-DE" sz="2800" dirty="0" err="1">
                <a:latin typeface="Arial Rounded MT Bold" charset="0"/>
              </a:rPr>
              <a:t>of</a:t>
            </a:r>
            <a:r>
              <a:rPr lang="de-DE" sz="2800" dirty="0">
                <a:latin typeface="Arial Rounded MT Bold" charset="0"/>
              </a:rPr>
              <a:t> </a:t>
            </a:r>
            <a:r>
              <a:rPr lang="de-DE" sz="2800" dirty="0" err="1">
                <a:latin typeface="Arial Rounded MT Bold" charset="0"/>
              </a:rPr>
              <a:t>Etendue</a:t>
            </a:r>
            <a:r>
              <a:rPr lang="de-DE" sz="2800" dirty="0">
                <a:latin typeface="Arial" charset="0"/>
              </a:rPr>
              <a:t>	</a:t>
            </a:r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181419" y="1438895"/>
            <a:ext cx="8708091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7167" tIns="33584" rIns="67167" bIns="33584"/>
          <a:lstStyle>
            <a:lvl1pPr defTabSz="334963"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1pPr>
            <a:lvl2pPr marL="554038" indent="-212725" defTabSz="334963"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2pPr>
            <a:lvl3pPr marL="852488" indent="-169863" defTabSz="334963"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3pPr>
            <a:lvl4pPr marL="1193800" indent="-169863" defTabSz="334963"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4pPr>
            <a:lvl5pPr marL="1535113" indent="-169863" defTabSz="334963"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5pPr>
            <a:lvl6pPr marL="1992313" indent="-169863" defTabSz="3349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6pPr>
            <a:lvl7pPr marL="2449513" indent="-169863" defTabSz="3349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7pPr>
            <a:lvl8pPr marL="2906713" indent="-169863" defTabSz="3349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8pPr>
            <a:lvl9pPr marL="3363913" indent="-169863" defTabSz="3349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600" dirty="0" smtClean="0">
                <a:cs typeface="ＭＳ Ｐゴシック" charset="0"/>
              </a:rPr>
              <a:t>Concept of conservation AΩ states that if light losses are negligible, the spatial and angular content of the light anywhere within or at either end of a taper is described by: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600" dirty="0" smtClean="0">
                <a:cs typeface="ＭＳ Ｐゴシック" charset="0"/>
              </a:rPr>
              <a:t>A</a:t>
            </a:r>
            <a:r>
              <a:rPr lang="en-GB" sz="1600" baseline="-25000" dirty="0" smtClean="0">
                <a:cs typeface="ＭＳ Ｐゴシック" charset="0"/>
              </a:rPr>
              <a:t>i</a:t>
            </a:r>
            <a:r>
              <a:rPr lang="en-GB" sz="1600" dirty="0" smtClean="0">
                <a:cs typeface="ＭＳ Ｐゴシック" charset="0"/>
              </a:rPr>
              <a:t> n</a:t>
            </a:r>
            <a:r>
              <a:rPr lang="en-GB" sz="1600" baseline="-25000" dirty="0" smtClean="0">
                <a:cs typeface="ＭＳ Ｐゴシック" charset="0"/>
              </a:rPr>
              <a:t>i</a:t>
            </a:r>
            <a:r>
              <a:rPr lang="en-GB" sz="1600" baseline="30000" dirty="0" smtClean="0">
                <a:cs typeface="ＭＳ Ｐゴシック" charset="0"/>
              </a:rPr>
              <a:t>2</a:t>
            </a:r>
            <a:r>
              <a:rPr lang="en-GB" sz="1600" dirty="0" smtClean="0">
                <a:cs typeface="ＭＳ Ｐゴシック" charset="0"/>
              </a:rPr>
              <a:t> sin</a:t>
            </a:r>
            <a:r>
              <a:rPr lang="en-GB" sz="1600" baseline="30000" dirty="0" smtClean="0">
                <a:cs typeface="ＭＳ Ｐゴシック" charset="0"/>
              </a:rPr>
              <a:t>2</a:t>
            </a:r>
            <a:r>
              <a:rPr lang="en-GB" sz="1600" dirty="0" smtClean="0">
                <a:cs typeface="ＭＳ Ｐゴシック" charset="0"/>
              </a:rPr>
              <a:t> </a:t>
            </a:r>
            <a:r>
              <a:rPr lang="en-GB" sz="1600" dirty="0" err="1" smtClean="0">
                <a:cs typeface="ＭＳ Ｐゴシック" charset="0"/>
              </a:rPr>
              <a:t>θ</a:t>
            </a:r>
            <a:r>
              <a:rPr lang="en-GB" sz="1600" baseline="-25000" dirty="0" err="1" smtClean="0">
                <a:cs typeface="ＭＳ Ｐゴシック" charset="0"/>
              </a:rPr>
              <a:t>i</a:t>
            </a:r>
            <a:r>
              <a:rPr lang="en-GB" sz="1600" dirty="0" smtClean="0">
                <a:cs typeface="ＭＳ Ｐゴシック" charset="0"/>
              </a:rPr>
              <a:t> = </a:t>
            </a:r>
            <a:r>
              <a:rPr lang="en-GB" sz="1600" dirty="0" err="1" smtClean="0">
                <a:cs typeface="ＭＳ Ｐゴシック" charset="0"/>
              </a:rPr>
              <a:t>A</a:t>
            </a:r>
            <a:r>
              <a:rPr lang="en-GB" sz="1600" baseline="-25000" dirty="0" err="1" smtClean="0">
                <a:cs typeface="ＭＳ Ｐゴシック" charset="0"/>
              </a:rPr>
              <a:t>o</a:t>
            </a:r>
            <a:r>
              <a:rPr lang="en-GB" sz="1600" dirty="0" smtClean="0">
                <a:cs typeface="ＭＳ Ｐゴシック" charset="0"/>
              </a:rPr>
              <a:t> n</a:t>
            </a:r>
            <a:r>
              <a:rPr lang="en-GB" sz="1600" baseline="-25000" dirty="0" smtClean="0">
                <a:cs typeface="ＭＳ Ｐゴシック" charset="0"/>
              </a:rPr>
              <a:t>o</a:t>
            </a:r>
            <a:r>
              <a:rPr lang="en-GB" sz="1600" baseline="30000" dirty="0" smtClean="0">
                <a:cs typeface="ＭＳ Ｐゴシック" charset="0"/>
              </a:rPr>
              <a:t>2</a:t>
            </a:r>
            <a:r>
              <a:rPr lang="en-GB" sz="1600" dirty="0" smtClean="0">
                <a:cs typeface="ＭＳ Ｐゴシック" charset="0"/>
              </a:rPr>
              <a:t> sin</a:t>
            </a:r>
            <a:r>
              <a:rPr lang="en-GB" sz="1600" baseline="30000" dirty="0" smtClean="0">
                <a:cs typeface="ＭＳ Ｐゴシック" charset="0"/>
              </a:rPr>
              <a:t>2</a:t>
            </a:r>
            <a:r>
              <a:rPr lang="en-GB" sz="1600" dirty="0" smtClean="0">
                <a:cs typeface="ＭＳ Ｐゴシック" charset="0"/>
              </a:rPr>
              <a:t> </a:t>
            </a:r>
            <a:r>
              <a:rPr lang="en-GB" sz="1600" dirty="0" err="1" smtClean="0">
                <a:cs typeface="ＭＳ Ｐゴシック" charset="0"/>
              </a:rPr>
              <a:t>θ</a:t>
            </a:r>
            <a:r>
              <a:rPr lang="en-GB" sz="1600" baseline="-25000" dirty="0" err="1" smtClean="0">
                <a:cs typeface="ＭＳ Ｐゴシック" charset="0"/>
              </a:rPr>
              <a:t>o</a:t>
            </a:r>
            <a:endParaRPr lang="en-GB" sz="1600" dirty="0" smtClean="0">
              <a:cs typeface="ＭＳ Ｐゴシック" charset="0"/>
            </a:endParaRPr>
          </a:p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endParaRPr lang="en-AU" sz="800" dirty="0" smtClean="0">
              <a:cs typeface="ＭＳ Ｐゴシック" charset="0"/>
            </a:endParaRPr>
          </a:p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800" dirty="0">
              <a:cs typeface="ＭＳ Ｐゴシック" charset="0"/>
            </a:endParaRPr>
          </a:p>
        </p:txBody>
      </p:sp>
      <p:sp>
        <p:nvSpPr>
          <p:cNvPr id="8198" name="TextBox 1"/>
          <p:cNvSpPr txBox="1">
            <a:spLocks noChangeArrowheads="1"/>
          </p:cNvSpPr>
          <p:nvPr/>
        </p:nvSpPr>
        <p:spPr bwMode="auto">
          <a:xfrm>
            <a:off x="901807" y="5797205"/>
            <a:ext cx="767669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sz="1600" dirty="0" smtClean="0">
                <a:solidFill>
                  <a:srgbClr val="000000"/>
                </a:solidFill>
              </a:rPr>
              <a:t>F-</a:t>
            </a:r>
            <a:r>
              <a:rPr lang="en-AU" sz="1600" dirty="0" err="1" smtClean="0">
                <a:solidFill>
                  <a:srgbClr val="000000"/>
                </a:solidFill>
              </a:rPr>
              <a:t>ratio</a:t>
            </a:r>
            <a:r>
              <a:rPr lang="en-AU" sz="1600" baseline="-25000" dirty="0" err="1" smtClean="0">
                <a:solidFill>
                  <a:srgbClr val="000000"/>
                </a:solidFill>
              </a:rPr>
              <a:t>out</a:t>
            </a:r>
            <a:r>
              <a:rPr lang="en-AU" sz="1600" dirty="0" smtClean="0">
                <a:solidFill>
                  <a:srgbClr val="000000"/>
                </a:solidFill>
              </a:rPr>
              <a:t> </a:t>
            </a:r>
            <a:r>
              <a:rPr lang="en-AU" sz="1600" dirty="0">
                <a:solidFill>
                  <a:srgbClr val="000000"/>
                </a:solidFill>
              </a:rPr>
              <a:t>= (d</a:t>
            </a:r>
            <a:r>
              <a:rPr lang="en-AU" sz="1600" baseline="-25000" dirty="0">
                <a:solidFill>
                  <a:srgbClr val="000000"/>
                </a:solidFill>
              </a:rPr>
              <a:t>o</a:t>
            </a:r>
            <a:r>
              <a:rPr lang="en-AU" sz="1600" dirty="0">
                <a:solidFill>
                  <a:srgbClr val="000000"/>
                </a:solidFill>
              </a:rPr>
              <a:t>/d</a:t>
            </a:r>
            <a:r>
              <a:rPr lang="en-AU" sz="1600" baseline="-25000" dirty="0">
                <a:solidFill>
                  <a:srgbClr val="000000"/>
                </a:solidFill>
              </a:rPr>
              <a:t>i</a:t>
            </a:r>
            <a:r>
              <a:rPr lang="en-AU" sz="1600" dirty="0">
                <a:solidFill>
                  <a:srgbClr val="000000"/>
                </a:solidFill>
              </a:rPr>
              <a:t>) x </a:t>
            </a:r>
            <a:r>
              <a:rPr lang="en-AU" sz="1600" dirty="0" smtClean="0">
                <a:solidFill>
                  <a:srgbClr val="000000"/>
                </a:solidFill>
              </a:rPr>
              <a:t>F-</a:t>
            </a:r>
            <a:r>
              <a:rPr lang="en-AU" sz="1600" dirty="0" err="1" smtClean="0">
                <a:solidFill>
                  <a:srgbClr val="000000"/>
                </a:solidFill>
              </a:rPr>
              <a:t>ratio</a:t>
            </a:r>
            <a:r>
              <a:rPr lang="en-AU" sz="1600" baseline="-25000" dirty="0" err="1" smtClean="0">
                <a:solidFill>
                  <a:srgbClr val="000000"/>
                </a:solidFill>
              </a:rPr>
              <a:t>in</a:t>
            </a:r>
            <a:r>
              <a:rPr lang="en-AU" sz="1600" baseline="-25000" dirty="0" smtClean="0">
                <a:solidFill>
                  <a:srgbClr val="000000"/>
                </a:solidFill>
              </a:rPr>
              <a:t>    </a:t>
            </a:r>
            <a:r>
              <a:rPr lang="en-AU" sz="1600" dirty="0" smtClean="0">
                <a:solidFill>
                  <a:srgbClr val="000000"/>
                </a:solidFill>
              </a:rPr>
              <a:t>and   F-</a:t>
            </a:r>
            <a:r>
              <a:rPr lang="en-AU" sz="1600" dirty="0" err="1" smtClean="0">
                <a:solidFill>
                  <a:srgbClr val="000000"/>
                </a:solidFill>
              </a:rPr>
              <a:t>ratio</a:t>
            </a:r>
            <a:r>
              <a:rPr lang="en-AU" sz="1600" baseline="-25000" dirty="0" err="1" smtClean="0">
                <a:solidFill>
                  <a:srgbClr val="000000"/>
                </a:solidFill>
              </a:rPr>
              <a:t>in</a:t>
            </a:r>
            <a:r>
              <a:rPr lang="en-AU" sz="1600" dirty="0" smtClean="0">
                <a:solidFill>
                  <a:srgbClr val="000000"/>
                </a:solidFill>
              </a:rPr>
              <a:t> &lt; F-</a:t>
            </a:r>
            <a:r>
              <a:rPr lang="en-AU" sz="1600" dirty="0" err="1" smtClean="0">
                <a:solidFill>
                  <a:srgbClr val="000000"/>
                </a:solidFill>
              </a:rPr>
              <a:t>ratio</a:t>
            </a:r>
            <a:r>
              <a:rPr lang="en-AU" sz="1600" baseline="-25000" dirty="0" err="1" smtClean="0">
                <a:solidFill>
                  <a:srgbClr val="000000"/>
                </a:solidFill>
              </a:rPr>
              <a:t>out</a:t>
            </a:r>
            <a:r>
              <a:rPr lang="en-AU" sz="1600" dirty="0" smtClean="0">
                <a:solidFill>
                  <a:srgbClr val="000000"/>
                </a:solidFill>
              </a:rPr>
              <a:t> . d</a:t>
            </a:r>
            <a:r>
              <a:rPr lang="en-AU" sz="1600" baseline="-25000" dirty="0" smtClean="0">
                <a:solidFill>
                  <a:srgbClr val="000000"/>
                </a:solidFill>
              </a:rPr>
              <a:t>o</a:t>
            </a:r>
            <a:r>
              <a:rPr lang="en-AU" sz="1600" dirty="0" smtClean="0">
                <a:solidFill>
                  <a:srgbClr val="000000"/>
                </a:solidFill>
              </a:rPr>
              <a:t> / d</a:t>
            </a:r>
            <a:r>
              <a:rPr lang="en-AU" sz="1600" baseline="-25000" dirty="0" smtClean="0">
                <a:solidFill>
                  <a:srgbClr val="000000"/>
                </a:solidFill>
              </a:rPr>
              <a:t>i</a:t>
            </a:r>
            <a:r>
              <a:rPr lang="en-AU" sz="1600" dirty="0" smtClean="0">
                <a:solidFill>
                  <a:srgbClr val="000000"/>
                </a:solidFill>
              </a:rPr>
              <a:t>  for lossless transition</a:t>
            </a:r>
            <a:r>
              <a:rPr lang="en-AU" sz="1600" baseline="-25000" dirty="0" smtClean="0">
                <a:solidFill>
                  <a:srgbClr val="000000"/>
                </a:solidFill>
              </a:rPr>
              <a:t> </a:t>
            </a:r>
            <a:r>
              <a:rPr lang="en-AU" sz="1600" dirty="0" smtClean="0">
                <a:solidFill>
                  <a:srgbClr val="000000"/>
                </a:solidFill>
              </a:rPr>
              <a:t>  </a:t>
            </a:r>
            <a:endParaRPr lang="en-AU" sz="1600" dirty="0">
              <a:solidFill>
                <a:srgbClr val="000000"/>
              </a:solidFill>
            </a:endParaRPr>
          </a:p>
        </p:txBody>
      </p:sp>
      <p:sp>
        <p:nvSpPr>
          <p:cNvPr id="8199" name="TextBox 2"/>
          <p:cNvSpPr txBox="1">
            <a:spLocks noChangeArrowheads="1"/>
          </p:cNvSpPr>
          <p:nvPr/>
        </p:nvSpPr>
        <p:spPr bwMode="auto">
          <a:xfrm>
            <a:off x="286190" y="5470809"/>
            <a:ext cx="31728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sz="1600" dirty="0">
                <a:solidFill>
                  <a:srgbClr val="000000"/>
                </a:solidFill>
              </a:rPr>
              <a:t>using small angle approximation: </a:t>
            </a:r>
          </a:p>
        </p:txBody>
      </p:sp>
      <p:sp>
        <p:nvSpPr>
          <p:cNvPr id="2" name="Rectangle 1"/>
          <p:cNvSpPr/>
          <p:nvPr/>
        </p:nvSpPr>
        <p:spPr>
          <a:xfrm>
            <a:off x="277919" y="4333655"/>
            <a:ext cx="8780869" cy="11633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n sin </a:t>
            </a:r>
            <a:r>
              <a:rPr lang="en-GB" sz="1600" dirty="0" err="1" smtClean="0">
                <a:solidFill>
                  <a:srgbClr val="000000"/>
                </a:solidFill>
                <a:cs typeface="ＭＳ Ｐゴシック" charset="0"/>
              </a:rPr>
              <a:t>θ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 </a:t>
            </a:r>
            <a:r>
              <a:rPr lang="en-GB" sz="1600" dirty="0">
                <a:solidFill>
                  <a:srgbClr val="000000"/>
                </a:solidFill>
                <a:cs typeface="ＭＳ Ｐゴシック" charset="0"/>
              </a:rPr>
              <a:t>= 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NA   and   A</a:t>
            </a:r>
            <a:r>
              <a:rPr lang="en-GB" sz="1600" baseline="-25000" dirty="0" smtClean="0">
                <a:solidFill>
                  <a:srgbClr val="000000"/>
                </a:solidFill>
                <a:cs typeface="ＭＳ Ｐゴシック" charset="0"/>
              </a:rPr>
              <a:t>i</a:t>
            </a:r>
            <a:r>
              <a:rPr lang="en-GB" sz="1600" dirty="0">
                <a:solidFill>
                  <a:srgbClr val="000000"/>
                </a:solidFill>
                <a:cs typeface="ＭＳ Ｐゴシック" charset="0"/>
              </a:rPr>
              <a:t> 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/ </a:t>
            </a:r>
            <a:r>
              <a:rPr lang="en-GB" sz="1600" dirty="0" err="1" smtClean="0">
                <a:solidFill>
                  <a:srgbClr val="000000"/>
                </a:solidFill>
                <a:cs typeface="ＭＳ Ｐゴシック" charset="0"/>
              </a:rPr>
              <a:t>A</a:t>
            </a:r>
            <a:r>
              <a:rPr lang="en-GB" sz="1600" baseline="-25000" dirty="0" err="1" smtClean="0">
                <a:solidFill>
                  <a:srgbClr val="000000"/>
                </a:solidFill>
                <a:cs typeface="ＭＳ Ｐゴシック" charset="0"/>
              </a:rPr>
              <a:t>o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 =d</a:t>
            </a:r>
            <a:r>
              <a:rPr lang="en-GB" sz="1600" baseline="-25000" dirty="0" smtClean="0">
                <a:solidFill>
                  <a:srgbClr val="000000"/>
                </a:solidFill>
                <a:cs typeface="ＭＳ Ｐゴシック" charset="0"/>
              </a:rPr>
              <a:t>i</a:t>
            </a:r>
            <a:r>
              <a:rPr lang="en-GB" sz="1600" baseline="30000" dirty="0" smtClean="0">
                <a:solidFill>
                  <a:srgbClr val="000000"/>
                </a:solidFill>
                <a:cs typeface="ＭＳ Ｐゴシック" charset="0"/>
              </a:rPr>
              <a:t>2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 / d</a:t>
            </a:r>
            <a:r>
              <a:rPr lang="en-GB" sz="1600" baseline="-25000" dirty="0" smtClean="0">
                <a:solidFill>
                  <a:srgbClr val="000000"/>
                </a:solidFill>
                <a:cs typeface="ＭＳ Ｐゴシック" charset="0"/>
              </a:rPr>
              <a:t>o</a:t>
            </a:r>
            <a:r>
              <a:rPr lang="en-GB" sz="1600" baseline="30000" dirty="0" smtClean="0">
                <a:solidFill>
                  <a:srgbClr val="000000"/>
                </a:solidFill>
                <a:cs typeface="ＭＳ Ｐゴシック" charset="0"/>
              </a:rPr>
              <a:t>2  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therefore    </a:t>
            </a:r>
            <a:r>
              <a:rPr lang="en-GB" sz="1600" dirty="0" err="1" smtClean="0">
                <a:solidFill>
                  <a:srgbClr val="000000"/>
                </a:solidFill>
                <a:cs typeface="ＭＳ Ｐゴシック" charset="0"/>
              </a:rPr>
              <a:t>NA</a:t>
            </a:r>
            <a:r>
              <a:rPr lang="en-GB" sz="1600" baseline="-25000" dirty="0" err="1" smtClean="0">
                <a:solidFill>
                  <a:srgbClr val="000000"/>
                </a:solidFill>
                <a:cs typeface="ＭＳ Ｐゴシック" charset="0"/>
              </a:rPr>
              <a:t>out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 / </a:t>
            </a:r>
            <a:r>
              <a:rPr lang="en-GB" sz="1600" dirty="0" err="1" smtClean="0">
                <a:solidFill>
                  <a:srgbClr val="000000"/>
                </a:solidFill>
                <a:cs typeface="ＭＳ Ｐゴシック" charset="0"/>
              </a:rPr>
              <a:t>NA</a:t>
            </a:r>
            <a:r>
              <a:rPr lang="en-GB" sz="1600" baseline="-25000" dirty="0" err="1" smtClean="0">
                <a:solidFill>
                  <a:srgbClr val="000000"/>
                </a:solidFill>
                <a:cs typeface="ＭＳ Ｐゴシック" charset="0"/>
              </a:rPr>
              <a:t>in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 = d</a:t>
            </a:r>
            <a:r>
              <a:rPr lang="en-GB" sz="1600" baseline="-25000" dirty="0" smtClean="0">
                <a:solidFill>
                  <a:srgbClr val="000000"/>
                </a:solidFill>
                <a:cs typeface="ＭＳ Ｐゴシック" charset="0"/>
              </a:rPr>
              <a:t>o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 / d</a:t>
            </a:r>
            <a:r>
              <a:rPr lang="en-GB" sz="1600" baseline="-25000" dirty="0" smtClean="0">
                <a:solidFill>
                  <a:srgbClr val="000000"/>
                </a:solidFill>
                <a:cs typeface="ＭＳ Ｐゴシック" charset="0"/>
              </a:rPr>
              <a:t>i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 </a:t>
            </a:r>
          </a:p>
          <a:p>
            <a:pPr fontAlgn="base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however if the product of the input NA and the ratio of the diameters exceeds the maximum NA</a:t>
            </a:r>
          </a:p>
          <a:p>
            <a:pPr fontAlgn="base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that the taper can support, light will escape to the cladding and be lost. Therefore for a lossless </a:t>
            </a:r>
          </a:p>
          <a:p>
            <a:pPr fontAlgn="base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transition the maximum input NA is:  </a:t>
            </a:r>
            <a:r>
              <a:rPr lang="en-GB" sz="1600" dirty="0" err="1" smtClean="0">
                <a:solidFill>
                  <a:srgbClr val="000000"/>
                </a:solidFill>
                <a:cs typeface="ＭＳ Ｐゴシック" charset="0"/>
              </a:rPr>
              <a:t>NA</a:t>
            </a:r>
            <a:r>
              <a:rPr lang="en-GB" sz="1600" baseline="-25000" dirty="0" err="1" smtClean="0">
                <a:solidFill>
                  <a:srgbClr val="000000"/>
                </a:solidFill>
                <a:cs typeface="ＭＳ Ｐゴシック" charset="0"/>
              </a:rPr>
              <a:t>in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 &lt; </a:t>
            </a:r>
            <a:r>
              <a:rPr lang="en-GB" sz="1600" dirty="0" err="1" smtClean="0">
                <a:solidFill>
                  <a:srgbClr val="000000"/>
                </a:solidFill>
                <a:cs typeface="ＭＳ Ｐゴシック" charset="0"/>
              </a:rPr>
              <a:t>NA</a:t>
            </a:r>
            <a:r>
              <a:rPr lang="en-GB" sz="1600" baseline="-25000" dirty="0" err="1" smtClean="0">
                <a:solidFill>
                  <a:srgbClr val="000000"/>
                </a:solidFill>
                <a:cs typeface="ＭＳ Ｐゴシック" charset="0"/>
              </a:rPr>
              <a:t>out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 . d</a:t>
            </a:r>
            <a:r>
              <a:rPr lang="en-GB" sz="1600" baseline="-25000" dirty="0" smtClean="0">
                <a:solidFill>
                  <a:srgbClr val="000000"/>
                </a:solidFill>
                <a:cs typeface="ＭＳ Ｐゴシック" charset="0"/>
              </a:rPr>
              <a:t>o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 / d</a:t>
            </a:r>
            <a:r>
              <a:rPr lang="en-GB" sz="1600" baseline="-25000" dirty="0" smtClean="0">
                <a:solidFill>
                  <a:srgbClr val="000000"/>
                </a:solidFill>
                <a:cs typeface="ＭＳ Ｐゴシック" charset="0"/>
              </a:rPr>
              <a:t>in</a:t>
            </a:r>
            <a:r>
              <a:rPr lang="en-GB" sz="1600" dirty="0" smtClean="0">
                <a:solidFill>
                  <a:srgbClr val="000000"/>
                </a:solidFill>
                <a:cs typeface="ＭＳ Ｐゴシック" charset="0"/>
              </a:rPr>
              <a:t> </a:t>
            </a:r>
            <a:endParaRPr lang="en-GB" sz="1600" dirty="0">
              <a:solidFill>
                <a:srgbClr val="000000"/>
              </a:solidFill>
              <a:cs typeface="ＭＳ Ｐゴシック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054044" y="2079390"/>
            <a:ext cx="5035550" cy="2106613"/>
            <a:chOff x="1912938" y="1756830"/>
            <a:chExt cx="5035550" cy="2106613"/>
          </a:xfrm>
        </p:grpSpPr>
        <p:grpSp>
          <p:nvGrpSpPr>
            <p:cNvPr id="8196" name="Group 166"/>
            <p:cNvGrpSpPr>
              <a:grpSpLocks noChangeAspect="1"/>
            </p:cNvGrpSpPr>
            <p:nvPr/>
          </p:nvGrpSpPr>
          <p:grpSpPr bwMode="auto">
            <a:xfrm>
              <a:off x="1912938" y="1756830"/>
              <a:ext cx="5035550" cy="2106613"/>
              <a:chOff x="487123" y="260347"/>
              <a:chExt cx="8394276" cy="3511554"/>
            </a:xfrm>
          </p:grpSpPr>
          <p:grpSp>
            <p:nvGrpSpPr>
              <p:cNvPr id="8200" name="Group 40"/>
              <p:cNvGrpSpPr>
                <a:grpSpLocks/>
              </p:cNvGrpSpPr>
              <p:nvPr/>
            </p:nvGrpSpPr>
            <p:grpSpPr bwMode="auto">
              <a:xfrm>
                <a:off x="487123" y="260347"/>
                <a:ext cx="8394276" cy="3511554"/>
                <a:chOff x="966788" y="742947"/>
                <a:chExt cx="6591300" cy="3511554"/>
              </a:xfrm>
            </p:grpSpPr>
            <p:grpSp>
              <p:nvGrpSpPr>
                <p:cNvPr id="8206" name="Group 15"/>
                <p:cNvGrpSpPr>
                  <a:grpSpLocks/>
                </p:cNvGrpSpPr>
                <p:nvPr/>
              </p:nvGrpSpPr>
              <p:grpSpPr bwMode="auto">
                <a:xfrm>
                  <a:off x="966788" y="742947"/>
                  <a:ext cx="6591300" cy="3511554"/>
                  <a:chOff x="1017588" y="2863847"/>
                  <a:chExt cx="6591300" cy="3511554"/>
                </a:xfrm>
              </p:grpSpPr>
              <p:grpSp>
                <p:nvGrpSpPr>
                  <p:cNvPr id="8209" name="Group 2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017588" y="2863847"/>
                    <a:ext cx="6591300" cy="3511554"/>
                    <a:chOff x="1037856" y="7155459"/>
                    <a:chExt cx="4553171" cy="2425497"/>
                  </a:xfrm>
                </p:grpSpPr>
                <p:sp>
                  <p:nvSpPr>
                    <p:cNvPr id="25" name="Oval 24"/>
                    <p:cNvSpPr/>
                    <p:nvPr/>
                  </p:nvSpPr>
                  <p:spPr>
                    <a:xfrm>
                      <a:off x="1962270" y="8144302"/>
                      <a:ext cx="180864" cy="466090"/>
                    </a:xfrm>
                    <a:prstGeom prst="ellipse">
                      <a:avLst/>
                    </a:prstGeom>
                    <a:solidFill>
                      <a:srgbClr val="5F5F5F">
                        <a:alpha val="30196"/>
                      </a:srgbClr>
                    </a:solidFill>
                    <a:ln w="9525">
                      <a:solidFill>
                        <a:srgbClr val="5F5F5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914400">
                        <a:defRPr/>
                      </a:pPr>
                      <a:endParaRPr lang="en-US">
                        <a:solidFill>
                          <a:srgbClr val="FFFFFF"/>
                        </a:solidFill>
                        <a:latin typeface="Arial"/>
                      </a:endParaRPr>
                    </a:p>
                  </p:txBody>
                </p:sp>
                <p:grpSp>
                  <p:nvGrpSpPr>
                    <p:cNvPr id="8216" name="Group 2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37856" y="7155459"/>
                      <a:ext cx="4553171" cy="2425497"/>
                      <a:chOff x="1037856" y="7155459"/>
                      <a:chExt cx="4553171" cy="2425497"/>
                    </a:xfrm>
                  </p:grpSpPr>
                  <p:sp>
                    <p:nvSpPr>
                      <p:cNvPr id="27" name="Oval 26"/>
                      <p:cNvSpPr/>
                      <p:nvPr/>
                    </p:nvSpPr>
                    <p:spPr>
                      <a:xfrm>
                        <a:off x="4485749" y="7990766"/>
                        <a:ext cx="305745" cy="732949"/>
                      </a:xfrm>
                      <a:prstGeom prst="ellipse">
                        <a:avLst/>
                      </a:prstGeom>
                      <a:solidFill>
                        <a:srgbClr val="5F5F5F">
                          <a:alpha val="29804"/>
                        </a:srgbClr>
                      </a:solidFill>
                      <a:ln w="9525">
                        <a:solidFill>
                          <a:srgbClr val="5F5F5F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4400">
                          <a:defRPr/>
                        </a:pPr>
                        <a:endParaRPr lang="en-US">
                          <a:solidFill>
                            <a:srgbClr val="FFFFFF"/>
                          </a:solidFill>
                          <a:latin typeface="Arial"/>
                        </a:endParaRPr>
                      </a:p>
                    </p:txBody>
                  </p:sp>
                  <p:cxnSp>
                    <p:nvCxnSpPr>
                      <p:cNvPr id="28" name="Straight Connector 27"/>
                      <p:cNvCxnSpPr>
                        <a:stCxn id="25" idx="0"/>
                        <a:endCxn id="27" idx="0"/>
                      </p:cNvCxnSpPr>
                      <p:nvPr/>
                    </p:nvCxnSpPr>
                    <p:spPr>
                      <a:xfrm rot="5400000" flipH="1" flipV="1">
                        <a:off x="3269253" y="6774215"/>
                        <a:ext cx="153536" cy="2586637"/>
                      </a:xfrm>
                      <a:prstGeom prst="line">
                        <a:avLst/>
                      </a:prstGeom>
                      <a:ln w="9525">
                        <a:solidFill>
                          <a:srgbClr val="5F5F5F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" name="Straight Connector 28"/>
                      <p:cNvCxnSpPr>
                        <a:stCxn id="25" idx="4"/>
                        <a:endCxn id="27" idx="4"/>
                      </p:cNvCxnSpPr>
                      <p:nvPr/>
                    </p:nvCxnSpPr>
                    <p:spPr>
                      <a:xfrm rot="16200000" flipH="1">
                        <a:off x="3289358" y="7373734"/>
                        <a:ext cx="113324" cy="2586637"/>
                      </a:xfrm>
                      <a:prstGeom prst="line">
                        <a:avLst/>
                      </a:prstGeom>
                      <a:ln w="9525">
                        <a:solidFill>
                          <a:srgbClr val="5F5F5F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0" name="Flowchart: Merge 21"/>
                      <p:cNvSpPr/>
                      <p:nvPr/>
                    </p:nvSpPr>
                    <p:spPr>
                      <a:xfrm rot="16200000">
                        <a:off x="406454" y="7920355"/>
                        <a:ext cx="2425497" cy="895706"/>
                      </a:xfrm>
                      <a:prstGeom prst="flowChartMerge">
                        <a:avLst/>
                      </a:prstGeom>
                      <a:solidFill>
                        <a:srgbClr val="FFCC66">
                          <a:alpha val="38824"/>
                        </a:srgb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4400">
                          <a:defRPr/>
                        </a:pPr>
                        <a:endParaRPr lang="en-US" dirty="0">
                          <a:solidFill>
                            <a:srgbClr val="FFFF00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31" name="Oval 30"/>
                      <p:cNvSpPr/>
                      <p:nvPr/>
                    </p:nvSpPr>
                    <p:spPr>
                      <a:xfrm>
                        <a:off x="1037856" y="7155459"/>
                        <a:ext cx="256941" cy="2425497"/>
                      </a:xfrm>
                      <a:prstGeom prst="ellipse">
                        <a:avLst/>
                      </a:prstGeom>
                      <a:solidFill>
                        <a:srgbClr val="FFCC66">
                          <a:alpha val="69020"/>
                        </a:srgb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4400">
                          <a:defRPr/>
                        </a:pPr>
                        <a:endParaRPr lang="en-US">
                          <a:solidFill>
                            <a:srgbClr val="FFFFFF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32" name="Flowchart: Merge 68"/>
                      <p:cNvSpPr/>
                      <p:nvPr/>
                    </p:nvSpPr>
                    <p:spPr>
                      <a:xfrm rot="5400000" flipH="1">
                        <a:off x="4133351" y="7940460"/>
                        <a:ext cx="1858878" cy="895706"/>
                      </a:xfrm>
                      <a:prstGeom prst="flowChartMerge">
                        <a:avLst/>
                      </a:prstGeom>
                      <a:solidFill>
                        <a:srgbClr val="FFCC66">
                          <a:alpha val="38824"/>
                        </a:srgb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4400">
                          <a:defRPr/>
                        </a:pPr>
                        <a:endParaRPr lang="en-US" dirty="0">
                          <a:solidFill>
                            <a:srgbClr val="FFFF00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33" name="Oval 32"/>
                      <p:cNvSpPr/>
                      <p:nvPr/>
                    </p:nvSpPr>
                    <p:spPr>
                      <a:xfrm flipH="1">
                        <a:off x="5420211" y="7458875"/>
                        <a:ext cx="170816" cy="1858878"/>
                      </a:xfrm>
                      <a:prstGeom prst="ellipse">
                        <a:avLst/>
                      </a:prstGeom>
                      <a:solidFill>
                        <a:srgbClr val="FFCC66">
                          <a:alpha val="69020"/>
                        </a:srgb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4400">
                          <a:defRPr/>
                        </a:pPr>
                        <a:endParaRPr lang="en-US">
                          <a:solidFill>
                            <a:srgbClr val="FFFFFF"/>
                          </a:solidFill>
                          <a:latin typeface="Arial"/>
                        </a:endParaRPr>
                      </a:p>
                    </p:txBody>
                  </p:sp>
                </p:grpSp>
              </p:grpSp>
              <p:cxnSp>
                <p:nvCxnSpPr>
                  <p:cNvPr id="8210" name="Straight Connector 17"/>
                  <p:cNvCxnSpPr>
                    <a:cxnSpLocks noChangeShapeType="1"/>
                    <a:stCxn id="31" idx="6"/>
                    <a:endCxn id="33" idx="6"/>
                  </p:cNvCxnSpPr>
                  <p:nvPr/>
                </p:nvCxnSpPr>
                <p:spPr bwMode="auto">
                  <a:xfrm>
                    <a:off x="1390651" y="4619624"/>
                    <a:ext cx="5970587" cy="2857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8211" name="Text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8610" y="4106863"/>
                    <a:ext cx="286835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9pPr>
                  </a:lstStyle>
                  <a:p>
                    <a:pPr defTabSz="914400"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2000">
                        <a:solidFill>
                          <a:srgbClr val="000000"/>
                        </a:solidFill>
                        <a:sym typeface="Arial" charset="0"/>
                      </a:rPr>
                      <a:t>θ</a:t>
                    </a:r>
                    <a:r>
                      <a:rPr lang="en-US" sz="2000" baseline="-25000">
                        <a:solidFill>
                          <a:srgbClr val="000000"/>
                        </a:solidFill>
                        <a:sym typeface="Arial" charset="0"/>
                      </a:rPr>
                      <a:t>i</a:t>
                    </a:r>
                    <a:endParaRPr lang="en-US" sz="2000">
                      <a:solidFill>
                        <a:srgbClr val="000000"/>
                      </a:solidFill>
                      <a:sym typeface="Arial" charset="0"/>
                    </a:endParaRPr>
                  </a:p>
                </p:txBody>
              </p:sp>
              <p:sp>
                <p:nvSpPr>
                  <p:cNvPr id="8212" name="Text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563056" y="4643438"/>
                    <a:ext cx="331677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9pPr>
                  </a:lstStyle>
                  <a:p>
                    <a:pPr defTabSz="914400"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2000">
                        <a:solidFill>
                          <a:srgbClr val="000000"/>
                        </a:solidFill>
                        <a:sym typeface="Arial" charset="0"/>
                      </a:rPr>
                      <a:t>θ</a:t>
                    </a:r>
                    <a:r>
                      <a:rPr lang="en-US" sz="2000" baseline="-25000">
                        <a:solidFill>
                          <a:srgbClr val="000000"/>
                        </a:solidFill>
                        <a:sym typeface="Arial" charset="0"/>
                      </a:rPr>
                      <a:t>o</a:t>
                    </a:r>
                    <a:endParaRPr lang="en-US" sz="2000">
                      <a:solidFill>
                        <a:srgbClr val="000000"/>
                      </a:solidFill>
                      <a:sym typeface="Arial" charset="0"/>
                    </a:endParaRPr>
                  </a:p>
                </p:txBody>
              </p:sp>
              <p:sp>
                <p:nvSpPr>
                  <p:cNvPr id="8213" name="TextBox 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49500" y="4900613"/>
                    <a:ext cx="319227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9pPr>
                  </a:lstStyle>
                  <a:p>
                    <a:pPr defTabSz="914400"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2000">
                        <a:solidFill>
                          <a:srgbClr val="000000"/>
                        </a:solidFill>
                        <a:sym typeface="Arial" charset="0"/>
                      </a:rPr>
                      <a:t>A</a:t>
                    </a:r>
                    <a:r>
                      <a:rPr lang="en-US" sz="2000" baseline="-25000">
                        <a:solidFill>
                          <a:srgbClr val="000000"/>
                        </a:solidFill>
                        <a:sym typeface="Arial" charset="0"/>
                      </a:rPr>
                      <a:t>i</a:t>
                    </a:r>
                    <a:endParaRPr lang="en-US" sz="2000">
                      <a:solidFill>
                        <a:srgbClr val="000000"/>
                      </a:solidFill>
                      <a:sym typeface="Arial" charset="0"/>
                    </a:endParaRPr>
                  </a:p>
                </p:txBody>
              </p:sp>
              <p:sp>
                <p:nvSpPr>
                  <p:cNvPr id="8214" name="Text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124575" y="5053013"/>
                    <a:ext cx="364068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ＭＳ Ｐゴシック" charset="0"/>
                      </a:defRPr>
                    </a:lvl9pPr>
                  </a:lstStyle>
                  <a:p>
                    <a:pPr defTabSz="914400"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2000">
                        <a:solidFill>
                          <a:srgbClr val="000000"/>
                        </a:solidFill>
                        <a:sym typeface="Arial" charset="0"/>
                      </a:rPr>
                      <a:t>A</a:t>
                    </a:r>
                    <a:r>
                      <a:rPr lang="en-US" sz="2000" baseline="-25000">
                        <a:solidFill>
                          <a:srgbClr val="000000"/>
                        </a:solidFill>
                        <a:sym typeface="Arial" charset="0"/>
                      </a:rPr>
                      <a:t>o</a:t>
                    </a:r>
                    <a:endParaRPr lang="en-US" sz="2000">
                      <a:solidFill>
                        <a:srgbClr val="000000"/>
                      </a:solidFill>
                      <a:sym typeface="Arial" charset="0"/>
                    </a:endParaRPr>
                  </a:p>
                </p:txBody>
              </p:sp>
            </p:grpSp>
            <p:sp>
              <p:nvSpPr>
                <p:cNvPr id="17" name="Arc 16"/>
                <p:cNvSpPr/>
                <p:nvPr/>
              </p:nvSpPr>
              <p:spPr>
                <a:xfrm flipH="1">
                  <a:off x="1960055" y="1954922"/>
                  <a:ext cx="914304" cy="915597"/>
                </a:xfrm>
                <a:prstGeom prst="arc">
                  <a:avLst>
                    <a:gd name="adj1" fmla="val 19113832"/>
                    <a:gd name="adj2" fmla="val 581446"/>
                  </a:avLst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defTabSz="914400">
                    <a:defRPr/>
                  </a:pPr>
                  <a:endParaRPr lang="en-GB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18" name="Arc 17"/>
                <p:cNvSpPr/>
                <p:nvPr/>
              </p:nvSpPr>
              <p:spPr>
                <a:xfrm>
                  <a:off x="5594412" y="2140159"/>
                  <a:ext cx="914304" cy="912952"/>
                </a:xfrm>
                <a:prstGeom prst="arc">
                  <a:avLst>
                    <a:gd name="adj1" fmla="val 21199839"/>
                    <a:gd name="adj2" fmla="val 1580377"/>
                  </a:avLst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defTabSz="914400">
                    <a:defRPr/>
                  </a:pPr>
                  <a:endParaRPr lang="en-GB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  <p:cxnSp>
            <p:nvCxnSpPr>
              <p:cNvPr id="11" name="Straight Connector 10"/>
              <p:cNvCxnSpPr>
                <a:stCxn id="30" idx="2"/>
              </p:cNvCxnSpPr>
              <p:nvPr/>
            </p:nvCxnSpPr>
            <p:spPr>
              <a:xfrm>
                <a:off x="2384567" y="2017447"/>
                <a:ext cx="939461" cy="37576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3310796" y="1533187"/>
                <a:ext cx="2270583" cy="870610"/>
              </a:xfrm>
              <a:prstGeom prst="line">
                <a:avLst/>
              </a:prstGeom>
              <a:ln>
                <a:solidFill>
                  <a:srgbClr val="59595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578733" y="1533187"/>
                <a:ext cx="1413160" cy="508077"/>
              </a:xfrm>
              <a:prstGeom prst="line">
                <a:avLst/>
              </a:prstGeom>
              <a:ln>
                <a:solidFill>
                  <a:srgbClr val="59595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823211" y="400598"/>
                <a:ext cx="1550771" cy="1616848"/>
              </a:xfrm>
              <a:prstGeom prst="line">
                <a:avLst/>
              </a:prstGeom>
              <a:ln>
                <a:solidFill>
                  <a:srgbClr val="000000"/>
                </a:solidFill>
                <a:headEnd type="none"/>
                <a:tailEnd type="triangle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6994539" y="2038617"/>
                <a:ext cx="1571942" cy="1225207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triangle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TextBox 2"/>
            <p:cNvSpPr txBox="1"/>
            <p:nvPr/>
          </p:nvSpPr>
          <p:spPr>
            <a:xfrm>
              <a:off x="2799451" y="2237697"/>
              <a:ext cx="3472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</a:t>
              </a:r>
              <a:r>
                <a:rPr lang="en-US" baseline="-25000" dirty="0" smtClean="0"/>
                <a:t>i</a:t>
              </a:r>
              <a:endParaRPr 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883262" y="2204232"/>
              <a:ext cx="3986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</a:t>
              </a:r>
              <a:r>
                <a:rPr lang="en-US" baseline="-25000" dirty="0" smtClean="0"/>
                <a:t>o</a:t>
              </a:r>
              <a:endParaRPr lang="en-US" dirty="0"/>
            </a:p>
          </p:txBody>
        </p:sp>
      </p:grpSp>
      <p:sp>
        <p:nvSpPr>
          <p:cNvPr id="36" name="Footer Placeholder 4"/>
          <p:cNvSpPr txBox="1">
            <a:spLocks/>
          </p:cNvSpPr>
          <p:nvPr/>
        </p:nvSpPr>
        <p:spPr>
          <a:xfrm>
            <a:off x="3059113" y="631507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421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srgbClr val="FFFFFF"/>
                </a:solidFill>
              </a:rPr>
              <a:t>FOAI 2014 – Dionne Haynes</a:t>
            </a:r>
          </a:p>
          <a:p>
            <a:pPr>
              <a:defRPr/>
            </a:pP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177742" y="179712"/>
            <a:ext cx="4372841" cy="1143000"/>
          </a:xfrm>
        </p:spPr>
        <p:txBody>
          <a:bodyPr/>
          <a:lstStyle/>
          <a:p>
            <a:pPr eaLnBrk="1" hangingPunct="1"/>
            <a:r>
              <a:rPr lang="en-AU" sz="2800" dirty="0">
                <a:latin typeface="Arial Rounded MT Bold" charset="0"/>
              </a:rPr>
              <a:t>Fibre taper types</a:t>
            </a:r>
            <a:endParaRPr lang="de-DE" sz="2800" dirty="0"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0337" y="1317935"/>
            <a:ext cx="8893175" cy="1334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1400" b="1" dirty="0" smtClean="0">
                <a:solidFill>
                  <a:srgbClr val="004178"/>
                </a:solidFill>
                <a:latin typeface="Arial" charset="0"/>
                <a:ea typeface="ＭＳ Ｐゴシック" charset="0"/>
                <a:cs typeface="ＭＳ Ｐゴシック" charset="0"/>
                <a:sym typeface="Wingdings"/>
              </a:rPr>
              <a:t>Up</a:t>
            </a:r>
            <a:r>
              <a:rPr lang="en-AU" sz="1400" b="1" dirty="0">
                <a:solidFill>
                  <a:srgbClr val="004178"/>
                </a:solidFill>
                <a:latin typeface="Arial" charset="0"/>
                <a:ea typeface="ＭＳ Ｐゴシック" charset="0"/>
                <a:cs typeface="ＭＳ Ｐゴシック" charset="0"/>
                <a:sym typeface="Wingdings"/>
              </a:rPr>
              <a:t>-tapers</a:t>
            </a:r>
            <a:endParaRPr lang="en-AU" sz="1400" b="1" dirty="0">
              <a:solidFill>
                <a:srgbClr val="004178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marL="457200" indent="-4572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AutoNum type="arabicParenR"/>
              <a:defRPr/>
            </a:pPr>
            <a:r>
              <a:rPr lang="en-AU" sz="1400" dirty="0" smtClean="0">
                <a:solidFill>
                  <a:srgbClr val="004178"/>
                </a:solidFill>
                <a:latin typeface="Arial" charset="0"/>
                <a:ea typeface="ＭＳ Ｐゴシック" charset="0"/>
                <a:cs typeface="ＭＳ Ｐゴシック" charset="0"/>
              </a:rPr>
              <a:t>Fused end taper - </a:t>
            </a:r>
            <a:r>
              <a:rPr lang="en-AU" sz="1400" dirty="0">
                <a:solidFill>
                  <a:srgbClr val="004178"/>
                </a:solidFill>
                <a:latin typeface="Arial" charset="0"/>
                <a:ea typeface="ＭＳ Ｐゴシック" charset="0"/>
                <a:cs typeface="ＭＳ Ｐゴシック" charset="0"/>
              </a:rPr>
              <a:t>taper section fused onto a longer fixed diameter </a:t>
            </a:r>
            <a:r>
              <a:rPr lang="en-AU" sz="1400" dirty="0" smtClean="0">
                <a:solidFill>
                  <a:srgbClr val="004178"/>
                </a:solidFill>
                <a:latin typeface="Arial" charset="0"/>
                <a:ea typeface="ＭＳ Ｐゴシック" charset="0"/>
                <a:cs typeface="ＭＳ Ｐゴシック" charset="0"/>
              </a:rPr>
              <a:t>fibre. Transition lengths can be 5 –100mm if made with a fibre tapering station or 2 to 50m if tower drawn. Large transition ratios possible.</a:t>
            </a:r>
          </a:p>
          <a:p>
            <a:pPr marL="457200" indent="-4572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AutoNum type="arabicParenR"/>
              <a:defRPr/>
            </a:pPr>
            <a:r>
              <a:rPr lang="en-AU" sz="1400" dirty="0">
                <a:solidFill>
                  <a:srgbClr val="004178"/>
                </a:solidFill>
                <a:latin typeface="Arial" charset="0"/>
                <a:ea typeface="ＭＳ Ｐゴシック" charset="0"/>
                <a:cs typeface="ＭＳ Ｐゴシック" charset="0"/>
              </a:rPr>
              <a:t>L</a:t>
            </a:r>
            <a:r>
              <a:rPr lang="en-AU" sz="1400" dirty="0" smtClean="0">
                <a:solidFill>
                  <a:srgbClr val="004178"/>
                </a:solidFill>
                <a:latin typeface="Arial" charset="0"/>
                <a:ea typeface="ＭＳ Ｐゴシック" charset="0"/>
                <a:cs typeface="ＭＳ Ｐゴシック" charset="0"/>
              </a:rPr>
              <a:t>aser machined taper formed out of existing glass material at the end of the fibre. Short transition length 5 – 15mm, maximum transition ratio 2.5 to 3 </a:t>
            </a:r>
            <a:endParaRPr lang="en-AU" sz="1400" dirty="0">
              <a:solidFill>
                <a:srgbClr val="004178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0825" y="4176700"/>
            <a:ext cx="8569325" cy="11192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AU" sz="1400" b="1" dirty="0" smtClean="0">
                <a:solidFill>
                  <a:srgbClr val="004178"/>
                </a:solidFill>
                <a:ea typeface="Wingdings"/>
                <a:cs typeface="Wingdings"/>
                <a:sym typeface="Wingdings"/>
              </a:rPr>
              <a:t>Down</a:t>
            </a:r>
            <a:r>
              <a:rPr lang="en-AU" sz="1400" b="1" dirty="0">
                <a:solidFill>
                  <a:srgbClr val="004178"/>
                </a:solidFill>
                <a:ea typeface="Wingdings"/>
                <a:cs typeface="Wingdings"/>
                <a:sym typeface="Wingdings"/>
              </a:rPr>
              <a:t>-tapers</a:t>
            </a:r>
            <a:endParaRPr lang="en-AU" sz="1400" b="1" dirty="0">
              <a:solidFill>
                <a:srgbClr val="004178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AU" sz="1400" dirty="0">
                <a:solidFill>
                  <a:srgbClr val="004178"/>
                </a:solidFill>
                <a:latin typeface="Arial" charset="0"/>
                <a:ea typeface="ＭＳ Ｐゴシック" charset="0"/>
                <a:cs typeface="ＭＳ Ｐゴシック" charset="0"/>
              </a:rPr>
              <a:t>M</a:t>
            </a:r>
            <a:r>
              <a:rPr lang="en-AU" sz="1400" dirty="0" smtClean="0">
                <a:solidFill>
                  <a:srgbClr val="004178"/>
                </a:solidFill>
                <a:latin typeface="Arial" charset="0"/>
                <a:ea typeface="ＭＳ Ｐゴシック" charset="0"/>
                <a:cs typeface="ＭＳ Ｐゴシック" charset="0"/>
              </a:rPr>
              <a:t>ade by controlling the drawing process to produce a single continuous fibre. Transition lengths from 2 – 100mm possible when using a fibre tapering station or 2 to 50m if tower drawn. Large and small transition ratios possible. </a:t>
            </a:r>
            <a:endParaRPr lang="en-AU" sz="1400" b="1" dirty="0">
              <a:solidFill>
                <a:srgbClr val="004178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9221" name="Group 46"/>
          <p:cNvGrpSpPr>
            <a:grpSpLocks/>
          </p:cNvGrpSpPr>
          <p:nvPr/>
        </p:nvGrpSpPr>
        <p:grpSpPr bwMode="auto">
          <a:xfrm>
            <a:off x="468313" y="2525958"/>
            <a:ext cx="8397873" cy="769937"/>
            <a:chOff x="467544" y="2636912"/>
            <a:chExt cx="8398784" cy="770097"/>
          </a:xfrm>
        </p:grpSpPr>
        <p:grpSp>
          <p:nvGrpSpPr>
            <p:cNvPr id="9235" name="Group 35"/>
            <p:cNvGrpSpPr>
              <a:grpSpLocks noChangeAspect="1"/>
            </p:cNvGrpSpPr>
            <p:nvPr/>
          </p:nvGrpSpPr>
          <p:grpSpPr bwMode="auto">
            <a:xfrm flipH="1">
              <a:off x="467544" y="2636912"/>
              <a:ext cx="8398784" cy="770097"/>
              <a:chOff x="1731240" y="3032140"/>
              <a:chExt cx="9331975" cy="855663"/>
            </a:xfrm>
          </p:grpSpPr>
          <p:cxnSp>
            <p:nvCxnSpPr>
              <p:cNvPr id="37" name="Straight Connector 36"/>
              <p:cNvCxnSpPr/>
              <p:nvPr/>
            </p:nvCxnSpPr>
            <p:spPr bwMode="auto">
              <a:xfrm>
                <a:off x="6483667" y="3362055"/>
                <a:ext cx="0" cy="17819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240" name="Group 37"/>
              <p:cNvGrpSpPr>
                <a:grpSpLocks/>
              </p:cNvGrpSpPr>
              <p:nvPr/>
            </p:nvGrpSpPr>
            <p:grpSpPr bwMode="auto">
              <a:xfrm>
                <a:off x="1731240" y="3032140"/>
                <a:ext cx="9331975" cy="855663"/>
                <a:chOff x="1000120" y="3032140"/>
                <a:chExt cx="9331975" cy="855663"/>
              </a:xfrm>
            </p:grpSpPr>
            <p:cxnSp>
              <p:nvCxnSpPr>
                <p:cNvPr id="39" name="Straight Connector 38"/>
                <p:cNvCxnSpPr/>
                <p:nvPr/>
              </p:nvCxnSpPr>
              <p:spPr bwMode="auto">
                <a:xfrm flipH="1">
                  <a:off x="1000120" y="3032140"/>
                  <a:ext cx="8821" cy="855663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auto">
                <a:xfrm>
                  <a:off x="1003648" y="3032140"/>
                  <a:ext cx="4738315" cy="329915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 bwMode="auto">
                <a:xfrm flipV="1">
                  <a:off x="1003648" y="3540245"/>
                  <a:ext cx="4738315" cy="347558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 bwMode="auto">
                <a:xfrm>
                  <a:off x="5733143" y="3362055"/>
                  <a:ext cx="4598952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 bwMode="auto">
                <a:xfrm>
                  <a:off x="5741963" y="3540245"/>
                  <a:ext cx="4590132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246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1069155" y="3234267"/>
                  <a:ext cx="1980836" cy="37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pPr defTabSz="914400"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GB" sz="1600" dirty="0" smtClean="0">
                      <a:solidFill>
                        <a:srgbClr val="000000"/>
                      </a:solidFill>
                      <a:latin typeface="Calibri" charset="0"/>
                    </a:rPr>
                    <a:t>fused end up</a:t>
                  </a:r>
                  <a:r>
                    <a:rPr lang="en-GB" sz="1600" dirty="0">
                      <a:solidFill>
                        <a:srgbClr val="000000"/>
                      </a:solidFill>
                      <a:latin typeface="Calibri" charset="0"/>
                    </a:rPr>
                    <a:t>-taper</a:t>
                  </a:r>
                </a:p>
              </p:txBody>
            </p:sp>
          </p:grpSp>
        </p:grpSp>
        <p:cxnSp>
          <p:nvCxnSpPr>
            <p:cNvPr id="7" name="Straight Arrow Connector 6"/>
            <p:cNvCxnSpPr/>
            <p:nvPr/>
          </p:nvCxnSpPr>
          <p:spPr>
            <a:xfrm>
              <a:off x="970835" y="3014816"/>
              <a:ext cx="649358" cy="0"/>
            </a:xfrm>
            <a:prstGeom prst="straightConnector1">
              <a:avLst/>
            </a:prstGeom>
            <a:ln>
              <a:solidFill>
                <a:srgbClr val="FF8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>
              <a:off x="3131657" y="3014816"/>
              <a:ext cx="647770" cy="0"/>
            </a:xfrm>
            <a:prstGeom prst="straightConnector1">
              <a:avLst/>
            </a:prstGeom>
            <a:ln>
              <a:solidFill>
                <a:srgbClr val="FF8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5363924" y="3014816"/>
              <a:ext cx="647770" cy="0"/>
            </a:xfrm>
            <a:prstGeom prst="straightConnector1">
              <a:avLst/>
            </a:prstGeom>
            <a:ln>
              <a:solidFill>
                <a:srgbClr val="FF8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2" name="Group 59"/>
          <p:cNvGrpSpPr>
            <a:grpSpLocks/>
          </p:cNvGrpSpPr>
          <p:nvPr/>
        </p:nvGrpSpPr>
        <p:grpSpPr bwMode="auto">
          <a:xfrm>
            <a:off x="280988" y="5403283"/>
            <a:ext cx="8539162" cy="449262"/>
            <a:chOff x="281439" y="5211248"/>
            <a:chExt cx="8539200" cy="450000"/>
          </a:xfrm>
        </p:grpSpPr>
        <p:grpSp>
          <p:nvGrpSpPr>
            <p:cNvPr id="9224" name="Group 45"/>
            <p:cNvGrpSpPr>
              <a:grpSpLocks/>
            </p:cNvGrpSpPr>
            <p:nvPr/>
          </p:nvGrpSpPr>
          <p:grpSpPr bwMode="auto">
            <a:xfrm>
              <a:off x="281439" y="5211248"/>
              <a:ext cx="8539200" cy="450000"/>
              <a:chOff x="281439" y="4941168"/>
              <a:chExt cx="8539200" cy="450000"/>
            </a:xfrm>
          </p:grpSpPr>
          <p:grpSp>
            <p:nvGrpSpPr>
              <p:cNvPr id="9228" name="Group 52"/>
              <p:cNvGrpSpPr>
                <a:grpSpLocks/>
              </p:cNvGrpSpPr>
              <p:nvPr/>
            </p:nvGrpSpPr>
            <p:grpSpPr bwMode="auto">
              <a:xfrm>
                <a:off x="3057431" y="4941168"/>
                <a:ext cx="5763208" cy="450000"/>
                <a:chOff x="252445" y="4647067"/>
                <a:chExt cx="7114922" cy="855664"/>
              </a:xfrm>
            </p:grpSpPr>
            <p:cxnSp>
              <p:nvCxnSpPr>
                <p:cNvPr id="57" name="Straight Connector 56"/>
                <p:cNvCxnSpPr/>
                <p:nvPr/>
              </p:nvCxnSpPr>
              <p:spPr bwMode="auto">
                <a:xfrm>
                  <a:off x="7367367" y="4976633"/>
                  <a:ext cx="0" cy="17839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 bwMode="auto">
                <a:xfrm>
                  <a:off x="253133" y="4647067"/>
                  <a:ext cx="7114234" cy="329566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 bwMode="auto">
                <a:xfrm flipV="1">
                  <a:off x="253133" y="5155024"/>
                  <a:ext cx="7114234" cy="347707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4" name="Straight Connector 53"/>
              <p:cNvCxnSpPr/>
              <p:nvPr/>
            </p:nvCxnSpPr>
            <p:spPr bwMode="auto">
              <a:xfrm>
                <a:off x="281439" y="4941168"/>
                <a:ext cx="2776549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 bwMode="auto">
              <a:xfrm>
                <a:off x="281439" y="5391168"/>
                <a:ext cx="2776549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31" name="TextBox 35"/>
              <p:cNvSpPr txBox="1">
                <a:spLocks noChangeArrowheads="1"/>
              </p:cNvSpPr>
              <p:nvPr/>
            </p:nvSpPr>
            <p:spPr bwMode="auto">
              <a:xfrm>
                <a:off x="4269691" y="4979144"/>
                <a:ext cx="116640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defTabSz="91440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600">
                    <a:solidFill>
                      <a:srgbClr val="000000"/>
                    </a:solidFill>
                    <a:latin typeface="Calibri" charset="0"/>
                  </a:rPr>
                  <a:t>down-taper</a:t>
                </a:r>
              </a:p>
            </p:txBody>
          </p:sp>
        </p:grpSp>
        <p:cxnSp>
          <p:nvCxnSpPr>
            <p:cNvPr id="61" name="Straight Arrow Connector 60"/>
            <p:cNvCxnSpPr/>
            <p:nvPr/>
          </p:nvCxnSpPr>
          <p:spPr>
            <a:xfrm>
              <a:off x="972004" y="5444993"/>
              <a:ext cx="647703" cy="0"/>
            </a:xfrm>
            <a:prstGeom prst="straightConnector1">
              <a:avLst/>
            </a:prstGeom>
            <a:ln>
              <a:solidFill>
                <a:srgbClr val="FF8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>
              <a:off x="3132602" y="5444993"/>
              <a:ext cx="647703" cy="0"/>
            </a:xfrm>
            <a:prstGeom prst="straightConnector1">
              <a:avLst/>
            </a:prstGeom>
            <a:ln>
              <a:solidFill>
                <a:srgbClr val="FF8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>
              <a:off x="5940901" y="5427503"/>
              <a:ext cx="647703" cy="0"/>
            </a:xfrm>
            <a:prstGeom prst="straightConnector1">
              <a:avLst/>
            </a:prstGeom>
            <a:ln>
              <a:solidFill>
                <a:srgbClr val="FF8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Straight Connector 43"/>
          <p:cNvCxnSpPr/>
          <p:nvPr/>
        </p:nvCxnSpPr>
        <p:spPr bwMode="auto">
          <a:xfrm flipH="1">
            <a:off x="4583756" y="3599317"/>
            <a:ext cx="0" cy="160338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462606" y="3588119"/>
            <a:ext cx="8385198" cy="446401"/>
            <a:chOff x="462606" y="3457079"/>
            <a:chExt cx="8385198" cy="446401"/>
          </a:xfrm>
        </p:grpSpPr>
        <p:grpSp>
          <p:nvGrpSpPr>
            <p:cNvPr id="3" name="Group 2"/>
            <p:cNvGrpSpPr/>
            <p:nvPr/>
          </p:nvGrpSpPr>
          <p:grpSpPr>
            <a:xfrm>
              <a:off x="4553946" y="3457079"/>
              <a:ext cx="4286250" cy="446401"/>
              <a:chOff x="4573025" y="3302455"/>
              <a:chExt cx="4287456" cy="769939"/>
            </a:xfrm>
          </p:grpSpPr>
          <p:cxnSp>
            <p:nvCxnSpPr>
              <p:cNvPr id="46" name="Straight Connector 45"/>
              <p:cNvCxnSpPr/>
              <p:nvPr/>
            </p:nvCxnSpPr>
            <p:spPr bwMode="auto">
              <a:xfrm>
                <a:off x="8852543" y="3302455"/>
                <a:ext cx="7938" cy="769937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auto">
              <a:xfrm flipH="1">
                <a:off x="4573025" y="3302455"/>
                <a:ext cx="4284281" cy="24532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 bwMode="auto">
              <a:xfrm flipH="1" flipV="1">
                <a:off x="4593281" y="3824327"/>
                <a:ext cx="4264025" cy="248067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1" name="Straight Connector 50"/>
            <p:cNvCxnSpPr/>
            <p:nvPr/>
          </p:nvCxnSpPr>
          <p:spPr bwMode="auto">
            <a:xfrm flipH="1">
              <a:off x="462606" y="3599317"/>
              <a:ext cx="4138612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 bwMode="auto">
            <a:xfrm flipH="1">
              <a:off x="462606" y="3759655"/>
              <a:ext cx="4130675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35"/>
            <p:cNvSpPr txBox="1">
              <a:spLocks noChangeArrowheads="1"/>
            </p:cNvSpPr>
            <p:nvPr/>
          </p:nvSpPr>
          <p:spPr bwMode="auto">
            <a:xfrm flipH="1">
              <a:off x="6622716" y="3484332"/>
              <a:ext cx="22250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GB" sz="1600" dirty="0" smtClean="0">
                  <a:solidFill>
                    <a:srgbClr val="000000"/>
                  </a:solidFill>
                  <a:latin typeface="Calibri" charset="0"/>
                </a:rPr>
                <a:t>laser machined up</a:t>
              </a:r>
              <a:r>
                <a:rPr lang="en-GB" sz="1600" dirty="0">
                  <a:solidFill>
                    <a:srgbClr val="000000"/>
                  </a:solidFill>
                  <a:latin typeface="Calibri" charset="0"/>
                </a:rPr>
                <a:t>-taper</a:t>
              </a:r>
            </a:p>
          </p:txBody>
        </p:sp>
        <p:cxnSp>
          <p:nvCxnSpPr>
            <p:cNvPr id="34" name="Straight Arrow Connector 33"/>
            <p:cNvCxnSpPr/>
            <p:nvPr/>
          </p:nvCxnSpPr>
          <p:spPr bwMode="auto">
            <a:xfrm>
              <a:off x="965843" y="3680280"/>
              <a:ext cx="649288" cy="0"/>
            </a:xfrm>
            <a:prstGeom prst="straightConnector1">
              <a:avLst/>
            </a:prstGeom>
            <a:ln>
              <a:solidFill>
                <a:srgbClr val="FF8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 bwMode="auto">
            <a:xfrm>
              <a:off x="3126431" y="3680280"/>
              <a:ext cx="647700" cy="0"/>
            </a:xfrm>
            <a:prstGeom prst="straightConnector1">
              <a:avLst/>
            </a:prstGeom>
            <a:ln>
              <a:solidFill>
                <a:srgbClr val="FF8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 bwMode="auto">
            <a:xfrm>
              <a:off x="5358456" y="3680280"/>
              <a:ext cx="647700" cy="0"/>
            </a:xfrm>
            <a:prstGeom prst="straightConnector1">
              <a:avLst/>
            </a:prstGeom>
            <a:ln>
              <a:solidFill>
                <a:srgbClr val="FF8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3621884" y="3127979"/>
            <a:ext cx="2001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MAGNIFICATION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066417" y="6014371"/>
            <a:ext cx="1556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REDUCTION</a:t>
            </a:r>
            <a:endParaRPr lang="en-US" dirty="0"/>
          </a:p>
        </p:txBody>
      </p:sp>
      <p:sp>
        <p:nvSpPr>
          <p:cNvPr id="45" name="Footer Placeholder 4"/>
          <p:cNvSpPr txBox="1">
            <a:spLocks/>
          </p:cNvSpPr>
          <p:nvPr/>
        </p:nvSpPr>
        <p:spPr>
          <a:xfrm>
            <a:off x="3059113" y="631507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23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srgbClr val="FFFFFF"/>
                </a:solidFill>
              </a:rPr>
              <a:t>FOAI 2014 – Dionne Haynes</a:t>
            </a:r>
          </a:p>
          <a:p>
            <a:pPr>
              <a:defRPr/>
            </a:pP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60158" y="177989"/>
            <a:ext cx="5262700" cy="1143000"/>
          </a:xfrm>
        </p:spPr>
        <p:txBody>
          <a:bodyPr/>
          <a:lstStyle/>
          <a:p>
            <a:pPr eaLnBrk="1" hangingPunct="1"/>
            <a:r>
              <a:rPr lang="en-AU" sz="2800" dirty="0">
                <a:latin typeface="Arial Rounded MT Bold" charset="0"/>
              </a:rPr>
              <a:t>F</a:t>
            </a:r>
            <a:r>
              <a:rPr lang="en-AU" sz="2800" dirty="0" smtClean="0">
                <a:latin typeface="Arial Rounded MT Bold" charset="0"/>
              </a:rPr>
              <a:t>ibre taper considerations</a:t>
            </a:r>
            <a:endParaRPr lang="de-DE" sz="2800" dirty="0">
              <a:latin typeface="Arial" charset="0"/>
            </a:endParaRPr>
          </a:p>
        </p:txBody>
      </p:sp>
      <p:cxnSp>
        <p:nvCxnSpPr>
          <p:cNvPr id="44" name="Straight Connector 43"/>
          <p:cNvCxnSpPr/>
          <p:nvPr/>
        </p:nvCxnSpPr>
        <p:spPr bwMode="auto">
          <a:xfrm flipH="1">
            <a:off x="4583756" y="3599317"/>
            <a:ext cx="0" cy="160338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919937" y="1320989"/>
            <a:ext cx="5186035" cy="1080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/>
              <a:t>Beam speed exiting first taper transition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/>
              <a:t>Beam speed degradation (FRD) in fibre length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/>
              <a:t>Beam speed entering second taper transition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45848" y="5009629"/>
            <a:ext cx="7960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Solution: </a:t>
            </a:r>
            <a:r>
              <a:rPr lang="en-US" dirty="0" smtClean="0">
                <a:solidFill>
                  <a:srgbClr val="D200D2"/>
                </a:solidFill>
              </a:rPr>
              <a:t>larger taper ratio at output end </a:t>
            </a:r>
            <a:r>
              <a:rPr lang="en-US" dirty="0" smtClean="0"/>
              <a:t>to account for FRD in length of fibre!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272136" y="3143564"/>
            <a:ext cx="8675762" cy="1426439"/>
            <a:chOff x="272136" y="3143564"/>
            <a:chExt cx="8675762" cy="1426439"/>
          </a:xfrm>
        </p:grpSpPr>
        <p:grpSp>
          <p:nvGrpSpPr>
            <p:cNvPr id="26" name="Group 25"/>
            <p:cNvGrpSpPr/>
            <p:nvPr/>
          </p:nvGrpSpPr>
          <p:grpSpPr>
            <a:xfrm>
              <a:off x="1071413" y="3824626"/>
              <a:ext cx="7024685" cy="331200"/>
              <a:chOff x="1071413" y="3824626"/>
              <a:chExt cx="7024685" cy="3312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1071413" y="3824626"/>
                <a:ext cx="7024685" cy="331200"/>
                <a:chOff x="1330625" y="3636596"/>
                <a:chExt cx="7024685" cy="188030"/>
              </a:xfrm>
            </p:grpSpPr>
            <p:grpSp>
              <p:nvGrpSpPr>
                <p:cNvPr id="56" name="Group 55"/>
                <p:cNvGrpSpPr>
                  <a:grpSpLocks noChangeAspect="1"/>
                </p:cNvGrpSpPr>
                <p:nvPr/>
              </p:nvGrpSpPr>
              <p:grpSpPr>
                <a:xfrm>
                  <a:off x="4836824" y="3636596"/>
                  <a:ext cx="3518486" cy="187488"/>
                  <a:chOff x="462606" y="3457079"/>
                  <a:chExt cx="8377590" cy="446401"/>
                </a:xfrm>
              </p:grpSpPr>
              <p:grpSp>
                <p:nvGrpSpPr>
                  <p:cNvPr id="60" name="Group 59"/>
                  <p:cNvGrpSpPr/>
                  <p:nvPr/>
                </p:nvGrpSpPr>
                <p:grpSpPr>
                  <a:xfrm>
                    <a:off x="4553946" y="3457079"/>
                    <a:ext cx="4286250" cy="446401"/>
                    <a:chOff x="4573025" y="3302455"/>
                    <a:chExt cx="4287456" cy="769939"/>
                  </a:xfrm>
                </p:grpSpPr>
                <p:cxnSp>
                  <p:nvCxnSpPr>
                    <p:cNvPr id="70" name="Straight Connector 69"/>
                    <p:cNvCxnSpPr/>
                    <p:nvPr/>
                  </p:nvCxnSpPr>
                  <p:spPr bwMode="auto">
                    <a:xfrm>
                      <a:off x="8852543" y="3302455"/>
                      <a:ext cx="7938" cy="769937"/>
                    </a:xfrm>
                    <a:prstGeom prst="line">
                      <a:avLst/>
                    </a:prstGeom>
                    <a:ln w="12700" cmpd="sng">
                      <a:solidFill>
                        <a:srgbClr val="000000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Straight Connector 70"/>
                    <p:cNvCxnSpPr/>
                    <p:nvPr/>
                  </p:nvCxnSpPr>
                  <p:spPr bwMode="auto">
                    <a:xfrm flipH="1">
                      <a:off x="4573025" y="3302455"/>
                      <a:ext cx="4284281" cy="245326"/>
                    </a:xfrm>
                    <a:prstGeom prst="line">
                      <a:avLst/>
                    </a:prstGeom>
                    <a:ln w="12700" cmpd="sng">
                      <a:solidFill>
                        <a:srgbClr val="000000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Straight Connector 71"/>
                    <p:cNvCxnSpPr/>
                    <p:nvPr/>
                  </p:nvCxnSpPr>
                  <p:spPr bwMode="auto">
                    <a:xfrm flipH="1" flipV="1">
                      <a:off x="4593281" y="3824327"/>
                      <a:ext cx="4264025" cy="248067"/>
                    </a:xfrm>
                    <a:prstGeom prst="line">
                      <a:avLst/>
                    </a:prstGeom>
                    <a:ln w="12700" cmpd="sng">
                      <a:solidFill>
                        <a:srgbClr val="000000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4" name="Straight Connector 63"/>
                  <p:cNvCxnSpPr/>
                  <p:nvPr/>
                </p:nvCxnSpPr>
                <p:spPr bwMode="auto">
                  <a:xfrm flipH="1">
                    <a:off x="462606" y="3599317"/>
                    <a:ext cx="4138612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Straight Connector 64"/>
                  <p:cNvCxnSpPr/>
                  <p:nvPr/>
                </p:nvCxnSpPr>
                <p:spPr bwMode="auto">
                  <a:xfrm flipH="1">
                    <a:off x="462606" y="3759655"/>
                    <a:ext cx="4130675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3" name="Group 72"/>
                <p:cNvGrpSpPr>
                  <a:grpSpLocks noChangeAspect="1"/>
                </p:cNvGrpSpPr>
                <p:nvPr/>
              </p:nvGrpSpPr>
              <p:grpSpPr>
                <a:xfrm flipH="1">
                  <a:off x="1330625" y="3637138"/>
                  <a:ext cx="3518486" cy="187488"/>
                  <a:chOff x="462606" y="3457079"/>
                  <a:chExt cx="8377590" cy="446401"/>
                </a:xfrm>
              </p:grpSpPr>
              <p:grpSp>
                <p:nvGrpSpPr>
                  <p:cNvPr id="74" name="Group 73"/>
                  <p:cNvGrpSpPr/>
                  <p:nvPr/>
                </p:nvGrpSpPr>
                <p:grpSpPr>
                  <a:xfrm>
                    <a:off x="4553946" y="3457079"/>
                    <a:ext cx="4286250" cy="446401"/>
                    <a:chOff x="4573025" y="3302455"/>
                    <a:chExt cx="4287456" cy="769939"/>
                  </a:xfrm>
                </p:grpSpPr>
                <p:cxnSp>
                  <p:nvCxnSpPr>
                    <p:cNvPr id="77" name="Straight Connector 76"/>
                    <p:cNvCxnSpPr/>
                    <p:nvPr/>
                  </p:nvCxnSpPr>
                  <p:spPr bwMode="auto">
                    <a:xfrm>
                      <a:off x="8852543" y="3302455"/>
                      <a:ext cx="7938" cy="769937"/>
                    </a:xfrm>
                    <a:prstGeom prst="line">
                      <a:avLst/>
                    </a:prstGeom>
                    <a:ln w="12700" cmpd="sng">
                      <a:solidFill>
                        <a:srgbClr val="000000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Straight Connector 77"/>
                    <p:cNvCxnSpPr/>
                    <p:nvPr/>
                  </p:nvCxnSpPr>
                  <p:spPr bwMode="auto">
                    <a:xfrm flipH="1">
                      <a:off x="4573025" y="3302455"/>
                      <a:ext cx="4284281" cy="245326"/>
                    </a:xfrm>
                    <a:prstGeom prst="line">
                      <a:avLst/>
                    </a:prstGeom>
                    <a:ln w="12700" cmpd="sng">
                      <a:solidFill>
                        <a:srgbClr val="000000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Straight Connector 78"/>
                    <p:cNvCxnSpPr/>
                    <p:nvPr/>
                  </p:nvCxnSpPr>
                  <p:spPr bwMode="auto">
                    <a:xfrm flipH="1" flipV="1">
                      <a:off x="4593281" y="3824327"/>
                      <a:ext cx="4264025" cy="248067"/>
                    </a:xfrm>
                    <a:prstGeom prst="line">
                      <a:avLst/>
                    </a:prstGeom>
                    <a:ln w="12700" cmpd="sng">
                      <a:solidFill>
                        <a:srgbClr val="000000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5" name="Straight Connector 74"/>
                  <p:cNvCxnSpPr/>
                  <p:nvPr/>
                </p:nvCxnSpPr>
                <p:spPr bwMode="auto">
                  <a:xfrm flipH="1">
                    <a:off x="462606" y="3599317"/>
                    <a:ext cx="4138612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Straight Connector 75"/>
                  <p:cNvCxnSpPr/>
                  <p:nvPr/>
                </p:nvCxnSpPr>
                <p:spPr bwMode="auto">
                  <a:xfrm flipH="1">
                    <a:off x="462606" y="3759655"/>
                    <a:ext cx="4130675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8" name="Straight Arrow Connector 17"/>
              <p:cNvCxnSpPr/>
              <p:nvPr/>
            </p:nvCxnSpPr>
            <p:spPr>
              <a:xfrm>
                <a:off x="3326007" y="3981208"/>
                <a:ext cx="776069" cy="10080"/>
              </a:xfrm>
              <a:prstGeom prst="straightConnector1">
                <a:avLst/>
              </a:prstGeom>
              <a:ln>
                <a:solidFill>
                  <a:srgbClr val="3366FF"/>
                </a:solidFill>
                <a:headEnd type="none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/>
              <p:cNvCxnSpPr/>
              <p:nvPr/>
            </p:nvCxnSpPr>
            <p:spPr>
              <a:xfrm>
                <a:off x="4254476" y="3982124"/>
                <a:ext cx="776069" cy="10080"/>
              </a:xfrm>
              <a:prstGeom prst="straightConnector1">
                <a:avLst/>
              </a:prstGeom>
              <a:ln>
                <a:solidFill>
                  <a:srgbClr val="3366FF"/>
                </a:solidFill>
                <a:headEnd type="none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Arrow Connector 83"/>
              <p:cNvCxnSpPr/>
              <p:nvPr/>
            </p:nvCxnSpPr>
            <p:spPr>
              <a:xfrm>
                <a:off x="5178644" y="3984143"/>
                <a:ext cx="776069" cy="10080"/>
              </a:xfrm>
              <a:prstGeom prst="straightConnector1">
                <a:avLst/>
              </a:prstGeom>
              <a:ln>
                <a:solidFill>
                  <a:srgbClr val="3366FF"/>
                </a:solidFill>
                <a:headEnd type="none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/>
            <p:cNvGrpSpPr/>
            <p:nvPr/>
          </p:nvGrpSpPr>
          <p:grpSpPr>
            <a:xfrm>
              <a:off x="272136" y="3143564"/>
              <a:ext cx="8675762" cy="1426439"/>
              <a:chOff x="272136" y="3143564"/>
              <a:chExt cx="8675762" cy="1426439"/>
            </a:xfrm>
          </p:grpSpPr>
          <p:sp>
            <p:nvSpPr>
              <p:cNvPr id="8" name="Right Arrow 7"/>
              <p:cNvSpPr>
                <a:spLocks noChangeAspect="1"/>
              </p:cNvSpPr>
              <p:nvPr/>
            </p:nvSpPr>
            <p:spPr>
              <a:xfrm>
                <a:off x="272136" y="3810055"/>
                <a:ext cx="635966" cy="315011"/>
              </a:xfrm>
              <a:prstGeom prst="rightArrow">
                <a:avLst/>
              </a:prstGeom>
              <a:noFill/>
              <a:ln>
                <a:solidFill>
                  <a:srgbClr val="3366FF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272136" y="3382384"/>
                <a:ext cx="4413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f/8</a:t>
                </a:r>
                <a:endParaRPr lang="en-US" dirty="0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2660464" y="3391211"/>
                <a:ext cx="4413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f/3</a:t>
                </a:r>
                <a:endParaRPr lang="en-US" dirty="0"/>
              </a:p>
            </p:txBody>
          </p:sp>
          <p:sp>
            <p:nvSpPr>
              <p:cNvPr id="81" name="Right Arrow 80"/>
              <p:cNvSpPr>
                <a:spLocks noChangeAspect="1"/>
              </p:cNvSpPr>
              <p:nvPr/>
            </p:nvSpPr>
            <p:spPr>
              <a:xfrm>
                <a:off x="8235613" y="3824626"/>
                <a:ext cx="635966" cy="315011"/>
              </a:xfrm>
              <a:prstGeom prst="rightArrow">
                <a:avLst/>
              </a:prstGeom>
              <a:noFill/>
              <a:ln>
                <a:solidFill>
                  <a:srgbClr val="3366FF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799646" y="3418120"/>
                <a:ext cx="195473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i="1" dirty="0" smtClean="0"/>
                  <a:t>Need 2.7 x taper ratio</a:t>
                </a:r>
                <a:endParaRPr lang="en-US" sz="1400" i="1" dirty="0"/>
              </a:p>
            </p:txBody>
          </p:sp>
          <p:cxnSp>
            <p:nvCxnSpPr>
              <p:cNvPr id="15" name="Straight Connector 14"/>
              <p:cNvCxnSpPr/>
              <p:nvPr/>
            </p:nvCxnSpPr>
            <p:spPr>
              <a:xfrm>
                <a:off x="2872325" y="3811113"/>
                <a:ext cx="0" cy="38268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6270599" y="3790783"/>
                <a:ext cx="0" cy="38268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85"/>
              <p:cNvSpPr txBox="1"/>
              <p:nvPr/>
            </p:nvSpPr>
            <p:spPr>
              <a:xfrm>
                <a:off x="5696861" y="3143564"/>
                <a:ext cx="121101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smtClean="0"/>
                  <a:t>likely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f/2.7</a:t>
                </a:r>
              </a:p>
              <a:p>
                <a:pPr algn="ctr"/>
                <a:r>
                  <a:rPr lang="en-US" dirty="0" smtClean="0"/>
                  <a:t>f/?</a:t>
                </a:r>
                <a:endParaRPr lang="en-US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254476" y="3456249"/>
                <a:ext cx="6590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FRD</a:t>
                </a:r>
                <a:endParaRPr lang="en-US" dirty="0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6480742" y="3518920"/>
                <a:ext cx="152553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i="1" dirty="0" smtClean="0"/>
                  <a:t> 2.7 x taper ratio</a:t>
                </a:r>
                <a:endParaRPr lang="en-US" sz="1400" i="1" dirty="0"/>
              </a:p>
            </p:txBody>
          </p:sp>
          <p:grpSp>
            <p:nvGrpSpPr>
              <p:cNvPr id="23" name="Group 22"/>
              <p:cNvGrpSpPr/>
              <p:nvPr/>
            </p:nvGrpSpPr>
            <p:grpSpPr>
              <a:xfrm>
                <a:off x="7923164" y="3328758"/>
                <a:ext cx="441309" cy="369332"/>
                <a:chOff x="8235613" y="4157673"/>
                <a:chExt cx="441309" cy="369332"/>
              </a:xfrm>
            </p:grpSpPr>
            <p:sp>
              <p:nvSpPr>
                <p:cNvPr id="82" name="TextBox 81"/>
                <p:cNvSpPr txBox="1"/>
                <p:nvPr/>
              </p:nvSpPr>
              <p:spPr>
                <a:xfrm>
                  <a:off x="8235613" y="4157673"/>
                  <a:ext cx="44130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f/8</a:t>
                  </a:r>
                  <a:endParaRPr lang="en-US" dirty="0"/>
                </a:p>
              </p:txBody>
            </p:sp>
            <p:cxnSp>
              <p:nvCxnSpPr>
                <p:cNvPr id="21" name="Straight Connector 20"/>
                <p:cNvCxnSpPr/>
                <p:nvPr/>
              </p:nvCxnSpPr>
              <p:spPr>
                <a:xfrm flipH="1">
                  <a:off x="8290289" y="4173464"/>
                  <a:ext cx="291352" cy="339159"/>
                </a:xfrm>
                <a:prstGeom prst="line">
                  <a:avLst/>
                </a:prstGeom>
                <a:ln>
                  <a:solidFill>
                    <a:srgbClr val="3366FF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8" name="TextBox 87"/>
              <p:cNvSpPr txBox="1"/>
              <p:nvPr/>
            </p:nvSpPr>
            <p:spPr>
              <a:xfrm>
                <a:off x="8314078" y="3323535"/>
                <a:ext cx="6338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</a:rPr>
                  <a:t>f/7.3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305792" y="4200671"/>
                <a:ext cx="4413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D200D2"/>
                    </a:solidFill>
                  </a:rPr>
                  <a:t>f/8</a:t>
                </a:r>
                <a:endParaRPr lang="en-US" dirty="0">
                  <a:solidFill>
                    <a:srgbClr val="D200D2"/>
                  </a:solidFill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1074746" y="4201861"/>
                <a:ext cx="152553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rgbClr val="D200D2"/>
                    </a:solidFill>
                  </a:rPr>
                  <a:t> 2.7 x taper ratio</a:t>
                </a:r>
                <a:endParaRPr lang="en-US" sz="1400" i="1" dirty="0">
                  <a:solidFill>
                    <a:srgbClr val="D200D2"/>
                  </a:solidFill>
                </a:endParaRP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2653805" y="4193932"/>
                <a:ext cx="4413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D200D2"/>
                    </a:solidFill>
                  </a:rPr>
                  <a:t>f/3</a:t>
                </a:r>
                <a:endParaRPr lang="en-US" dirty="0">
                  <a:solidFill>
                    <a:srgbClr val="D200D2"/>
                  </a:solidFill>
                </a:endParaRPr>
              </a:p>
            </p:txBody>
          </p:sp>
          <p:cxnSp>
            <p:nvCxnSpPr>
              <p:cNvPr id="92" name="Straight Arrow Connector 91"/>
              <p:cNvCxnSpPr/>
              <p:nvPr/>
            </p:nvCxnSpPr>
            <p:spPr>
              <a:xfrm>
                <a:off x="4249443" y="4335201"/>
                <a:ext cx="776069" cy="10080"/>
              </a:xfrm>
              <a:prstGeom prst="straightConnector1">
                <a:avLst/>
              </a:prstGeom>
              <a:ln>
                <a:solidFill>
                  <a:srgbClr val="D200D2"/>
                </a:solidFill>
                <a:headEnd type="none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TextBox 92"/>
              <p:cNvSpPr txBox="1"/>
              <p:nvPr/>
            </p:nvSpPr>
            <p:spPr>
              <a:xfrm>
                <a:off x="5989038" y="4143532"/>
                <a:ext cx="6338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D200D2"/>
                    </a:solidFill>
                  </a:rPr>
                  <a:t>f/2.7</a:t>
                </a:r>
                <a:endParaRPr lang="en-US" dirty="0">
                  <a:solidFill>
                    <a:srgbClr val="D200D2"/>
                  </a:solidFill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6651197" y="4174194"/>
                <a:ext cx="13758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rgbClr val="D200D2"/>
                    </a:solidFill>
                  </a:rPr>
                  <a:t> 3 x taper ratio</a:t>
                </a:r>
                <a:endParaRPr lang="en-US" sz="1400" i="1" dirty="0">
                  <a:solidFill>
                    <a:srgbClr val="D200D2"/>
                  </a:solidFill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8269192" y="4146105"/>
                <a:ext cx="4413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D200D2"/>
                    </a:solidFill>
                  </a:rPr>
                  <a:t>f/8</a:t>
                </a:r>
                <a:endParaRPr lang="en-US" dirty="0">
                  <a:solidFill>
                    <a:srgbClr val="D200D2"/>
                  </a:solidFill>
                </a:endParaRP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270529" y="2758617"/>
            <a:ext cx="1275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EXAMPLE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0" name="Footer Placeholder 4"/>
          <p:cNvSpPr txBox="1">
            <a:spLocks/>
          </p:cNvSpPr>
          <p:nvPr/>
        </p:nvSpPr>
        <p:spPr>
          <a:xfrm>
            <a:off x="3059113" y="631507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125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>
                <a:solidFill>
                  <a:srgbClr val="FFFFFF"/>
                </a:solidFill>
              </a:rPr>
              <a:t>FOAI 2014 – Dionne Haynes</a:t>
            </a:r>
          </a:p>
          <a:p>
            <a:pPr>
              <a:defRPr/>
            </a:pP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60158" y="177989"/>
            <a:ext cx="5262700" cy="1143000"/>
          </a:xfrm>
        </p:spPr>
        <p:txBody>
          <a:bodyPr/>
          <a:lstStyle/>
          <a:p>
            <a:pPr eaLnBrk="1" hangingPunct="1"/>
            <a:r>
              <a:rPr lang="en-AU" sz="2800" dirty="0">
                <a:latin typeface="Arial Rounded MT Bold" charset="0"/>
              </a:rPr>
              <a:t>F</a:t>
            </a:r>
            <a:r>
              <a:rPr lang="en-AU" sz="2800" dirty="0" smtClean="0">
                <a:latin typeface="Arial Rounded MT Bold" charset="0"/>
              </a:rPr>
              <a:t>ibre taper considerations</a:t>
            </a:r>
            <a:endParaRPr lang="de-DE" sz="2800" dirty="0">
              <a:latin typeface="Arial" charset="0"/>
            </a:endParaRPr>
          </a:p>
        </p:txBody>
      </p:sp>
      <p:cxnSp>
        <p:nvCxnSpPr>
          <p:cNvPr id="44" name="Straight Connector 43"/>
          <p:cNvCxnSpPr/>
          <p:nvPr/>
        </p:nvCxnSpPr>
        <p:spPr bwMode="auto">
          <a:xfrm flipH="1">
            <a:off x="4583756" y="3599317"/>
            <a:ext cx="0" cy="160338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430254" y="1331612"/>
            <a:ext cx="641714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/>
              <a:t>Do not exceed the maximum NA that the taper can support</a:t>
            </a:r>
            <a:endParaRPr lang="en-US" dirty="0"/>
          </a:p>
        </p:txBody>
      </p:sp>
      <p:sp>
        <p:nvSpPr>
          <p:cNvPr id="8" name="Right Arrow 7"/>
          <p:cNvSpPr>
            <a:spLocks noChangeAspect="1"/>
          </p:cNvSpPr>
          <p:nvPr/>
        </p:nvSpPr>
        <p:spPr>
          <a:xfrm>
            <a:off x="120951" y="3020760"/>
            <a:ext cx="635966" cy="315011"/>
          </a:xfrm>
          <a:prstGeom prst="rightArrow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15608" y="3414651"/>
            <a:ext cx="441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f/8</a:t>
            </a:r>
            <a:endParaRPr lang="en-US" dirty="0"/>
          </a:p>
        </p:txBody>
      </p:sp>
      <p:sp>
        <p:nvSpPr>
          <p:cNvPr id="81" name="Right Arrow 80"/>
          <p:cNvSpPr>
            <a:spLocks noChangeAspect="1"/>
          </p:cNvSpPr>
          <p:nvPr/>
        </p:nvSpPr>
        <p:spPr>
          <a:xfrm>
            <a:off x="8207798" y="3020760"/>
            <a:ext cx="635966" cy="315011"/>
          </a:xfrm>
          <a:prstGeom prst="rightArrow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373471" y="2673054"/>
            <a:ext cx="1475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2.5 x taper ratio</a:t>
            </a:r>
            <a:endParaRPr lang="en-US" sz="1400" i="1" dirty="0"/>
          </a:p>
        </p:txBody>
      </p:sp>
      <p:sp>
        <p:nvSpPr>
          <p:cNvPr id="89" name="TextBox 88"/>
          <p:cNvSpPr txBox="1"/>
          <p:nvPr/>
        </p:nvSpPr>
        <p:spPr>
          <a:xfrm>
            <a:off x="288959" y="3793097"/>
            <a:ext cx="441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D200D2"/>
                </a:solidFill>
              </a:rPr>
              <a:t>f/6</a:t>
            </a:r>
            <a:endParaRPr lang="en-US" dirty="0">
              <a:solidFill>
                <a:srgbClr val="D200D2"/>
              </a:solidFill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>
            <a:off x="2560018" y="4781792"/>
            <a:ext cx="3467110" cy="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47055" y="2153813"/>
            <a:ext cx="3510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EXAMPLE: Taper NA 0.22 ~f/2.3</a:t>
            </a:r>
          </a:p>
        </p:txBody>
      </p:sp>
      <p:grpSp>
        <p:nvGrpSpPr>
          <p:cNvPr id="47" name="Group 59"/>
          <p:cNvGrpSpPr>
            <a:grpSpLocks noChangeAspect="1"/>
          </p:cNvGrpSpPr>
          <p:nvPr/>
        </p:nvGrpSpPr>
        <p:grpSpPr bwMode="auto">
          <a:xfrm>
            <a:off x="870317" y="2980831"/>
            <a:ext cx="7225275" cy="380092"/>
            <a:chOff x="281439" y="5211235"/>
            <a:chExt cx="8540595" cy="450019"/>
          </a:xfrm>
        </p:grpSpPr>
        <p:grpSp>
          <p:nvGrpSpPr>
            <p:cNvPr id="48" name="Group 45"/>
            <p:cNvGrpSpPr>
              <a:grpSpLocks/>
            </p:cNvGrpSpPr>
            <p:nvPr/>
          </p:nvGrpSpPr>
          <p:grpSpPr bwMode="auto">
            <a:xfrm>
              <a:off x="281439" y="5211235"/>
              <a:ext cx="8540595" cy="450019"/>
              <a:chOff x="281439" y="4941155"/>
              <a:chExt cx="8540595" cy="450019"/>
            </a:xfrm>
          </p:grpSpPr>
          <p:grpSp>
            <p:nvGrpSpPr>
              <p:cNvPr id="52" name="Group 52"/>
              <p:cNvGrpSpPr>
                <a:grpSpLocks/>
              </p:cNvGrpSpPr>
              <p:nvPr/>
            </p:nvGrpSpPr>
            <p:grpSpPr bwMode="auto">
              <a:xfrm>
                <a:off x="3058050" y="4941155"/>
                <a:ext cx="5763984" cy="450019"/>
                <a:chOff x="253133" y="4647031"/>
                <a:chExt cx="7115956" cy="855698"/>
              </a:xfrm>
            </p:grpSpPr>
            <p:cxnSp>
              <p:nvCxnSpPr>
                <p:cNvPr id="57" name="Straight Connector 56"/>
                <p:cNvCxnSpPr/>
                <p:nvPr/>
              </p:nvCxnSpPr>
              <p:spPr bwMode="auto">
                <a:xfrm>
                  <a:off x="7369089" y="4920251"/>
                  <a:ext cx="0" cy="340397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 bwMode="auto">
                <a:xfrm>
                  <a:off x="253133" y="4647031"/>
                  <a:ext cx="7114234" cy="306908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 bwMode="auto">
                <a:xfrm flipV="1">
                  <a:off x="253133" y="5215262"/>
                  <a:ext cx="7114234" cy="287467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3" name="Straight Connector 52"/>
              <p:cNvCxnSpPr/>
              <p:nvPr/>
            </p:nvCxnSpPr>
            <p:spPr bwMode="auto">
              <a:xfrm>
                <a:off x="281439" y="4941168"/>
                <a:ext cx="2776549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 bwMode="auto">
              <a:xfrm>
                <a:off x="281439" y="5391168"/>
                <a:ext cx="2776549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Straight Arrow Connector 48"/>
            <p:cNvCxnSpPr/>
            <p:nvPr/>
          </p:nvCxnSpPr>
          <p:spPr>
            <a:xfrm>
              <a:off x="972004" y="5444993"/>
              <a:ext cx="647703" cy="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3918914" y="5444993"/>
              <a:ext cx="647704" cy="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6679559" y="5427503"/>
              <a:ext cx="647704" cy="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extBox 65"/>
          <p:cNvSpPr txBox="1"/>
          <p:nvPr/>
        </p:nvSpPr>
        <p:spPr>
          <a:xfrm>
            <a:off x="7966061" y="3414651"/>
            <a:ext cx="63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f/3.2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7966061" y="3793097"/>
            <a:ext cx="63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D200D2"/>
                </a:solidFill>
              </a:rPr>
              <a:t>f/2.4</a:t>
            </a:r>
            <a:endParaRPr lang="en-US" dirty="0">
              <a:solidFill>
                <a:srgbClr val="D200D2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88959" y="4162429"/>
            <a:ext cx="762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DE00"/>
                </a:solidFill>
              </a:rPr>
              <a:t>f/5.75</a:t>
            </a:r>
            <a:endParaRPr lang="en-US" dirty="0">
              <a:solidFill>
                <a:srgbClr val="00DE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966061" y="4178001"/>
            <a:ext cx="63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DE00"/>
                </a:solidFill>
              </a:rPr>
              <a:t>f/2.3</a:t>
            </a:r>
            <a:endParaRPr lang="en-US" dirty="0">
              <a:solidFill>
                <a:srgbClr val="00DE0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15608" y="4536679"/>
            <a:ext cx="441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f/5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987143" y="4536679"/>
            <a:ext cx="441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f/2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614362" y="4782362"/>
            <a:ext cx="5737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</a:rPr>
              <a:t>exceeds taper NA, therefore light escapes to the cladding and is lost 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31" name="Footer Placeholder 4"/>
          <p:cNvSpPr txBox="1">
            <a:spLocks/>
          </p:cNvSpPr>
          <p:nvPr/>
        </p:nvSpPr>
        <p:spPr>
          <a:xfrm>
            <a:off x="3059113" y="631507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078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42513" y="0"/>
            <a:ext cx="842486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sz="2800" dirty="0" smtClean="0">
                <a:latin typeface="Arial Rounded MT Bold" charset="0"/>
              </a:rPr>
              <a:t>Talk overview</a:t>
            </a:r>
            <a:endParaRPr lang="de-DE" sz="2800" dirty="0">
              <a:latin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2513" y="1337778"/>
            <a:ext cx="841539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Multicore fibre and photonic lanterns</a:t>
            </a:r>
          </a:p>
          <a:p>
            <a:r>
              <a:rPr lang="en-US" sz="2400" dirty="0" smtClean="0"/>
              <a:t>     - </a:t>
            </a:r>
            <a:r>
              <a:rPr lang="en-US" sz="2400" i="1" dirty="0" smtClean="0"/>
              <a:t>MCF for mode scrambling </a:t>
            </a:r>
            <a:r>
              <a:rPr lang="en-US" sz="2400" i="1" dirty="0"/>
              <a:t>(</a:t>
            </a:r>
            <a:r>
              <a:rPr lang="en-US" sz="2400" i="1" dirty="0" smtClean="0"/>
              <a:t>amplitude and phase)</a:t>
            </a:r>
          </a:p>
          <a:p>
            <a:r>
              <a:rPr lang="en-US" sz="2400" dirty="0" smtClean="0">
                <a:solidFill>
                  <a:srgbClr val="3366FF"/>
                </a:solidFill>
              </a:rPr>
              <a:t>    </a:t>
            </a:r>
            <a:r>
              <a:rPr lang="en-US" sz="2400" i="1" dirty="0" smtClean="0">
                <a:solidFill>
                  <a:srgbClr val="3366FF"/>
                </a:solidFill>
              </a:rPr>
              <a:t>In collaboration with </a:t>
            </a:r>
            <a:r>
              <a:rPr lang="en-US" sz="2400" i="1" dirty="0" err="1" smtClean="0">
                <a:solidFill>
                  <a:srgbClr val="3366FF"/>
                </a:solidFill>
              </a:rPr>
              <a:t>Itan</a:t>
            </a:r>
            <a:r>
              <a:rPr lang="en-US" sz="2400" i="1" dirty="0" smtClean="0">
                <a:solidFill>
                  <a:srgbClr val="3366FF"/>
                </a:solidFill>
              </a:rPr>
              <a:t> Gris-Sanchez and Tim Birks </a:t>
            </a:r>
          </a:p>
          <a:p>
            <a:r>
              <a:rPr lang="en-US" sz="2400" i="1" dirty="0">
                <a:solidFill>
                  <a:srgbClr val="3366FF"/>
                </a:solidFill>
              </a:rPr>
              <a:t> </a:t>
            </a:r>
            <a:r>
              <a:rPr lang="en-US" sz="2400" i="1" dirty="0" smtClean="0">
                <a:solidFill>
                  <a:srgbClr val="3366FF"/>
                </a:solidFill>
              </a:rPr>
              <a:t>   @ Bath University</a:t>
            </a:r>
          </a:p>
          <a:p>
            <a:endParaRPr lang="en-US" sz="2400" dirty="0">
              <a:solidFill>
                <a:srgbClr val="3366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Multimode fibre tapers</a:t>
            </a:r>
          </a:p>
          <a:p>
            <a:r>
              <a:rPr lang="en-US" sz="2400" dirty="0" smtClean="0">
                <a:solidFill>
                  <a:srgbClr val="3366FF"/>
                </a:solidFill>
              </a:rPr>
              <a:t>    </a:t>
            </a:r>
            <a:r>
              <a:rPr lang="en-US" sz="2400" i="1" dirty="0" smtClean="0">
                <a:solidFill>
                  <a:srgbClr val="3366FF"/>
                </a:solidFill>
              </a:rPr>
              <a:t>In collaboration with Sergio Leon-</a:t>
            </a:r>
            <a:r>
              <a:rPr lang="en-US" sz="2400" i="1" dirty="0" err="1" smtClean="0">
                <a:solidFill>
                  <a:srgbClr val="3366FF"/>
                </a:solidFill>
              </a:rPr>
              <a:t>Saval</a:t>
            </a:r>
            <a:r>
              <a:rPr lang="en-US" sz="2400" i="1" dirty="0" smtClean="0">
                <a:solidFill>
                  <a:srgbClr val="3366FF"/>
                </a:solidFill>
              </a:rPr>
              <a:t> @ </a:t>
            </a:r>
            <a:r>
              <a:rPr lang="en-US" sz="2400" i="1" dirty="0" err="1" smtClean="0">
                <a:solidFill>
                  <a:srgbClr val="3366FF"/>
                </a:solidFill>
              </a:rPr>
              <a:t>Usyd</a:t>
            </a:r>
            <a:endParaRPr lang="en-US" sz="2400" i="1" dirty="0">
              <a:solidFill>
                <a:srgbClr val="3366FF"/>
              </a:solidFill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13" y="5265755"/>
            <a:ext cx="1944878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" name="Picture 116" descr="uob-logo-blue-transparent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043" y="4442795"/>
            <a:ext cx="2566670" cy="106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387" y="4442795"/>
            <a:ext cx="2962656" cy="822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3178" y="4442798"/>
            <a:ext cx="2530348" cy="87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15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FFFFFF"/>
                </a:solidFill>
              </a:rPr>
              <a:t>FOIA 2014 – Dionne Haynes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3053" y="-38004"/>
            <a:ext cx="6120572" cy="1143000"/>
          </a:xfrm>
        </p:spPr>
        <p:txBody>
          <a:bodyPr/>
          <a:lstStyle/>
          <a:p>
            <a:pPr eaLnBrk="1" hangingPunct="1"/>
            <a:r>
              <a:rPr lang="en-AU" sz="2800" dirty="0" smtClean="0">
                <a:latin typeface="Arial Rounded MT Bold" charset="0"/>
              </a:rPr>
              <a:t>2011- Commercial fibre tapers   </a:t>
            </a:r>
            <a:r>
              <a:rPr lang="de-DE" sz="2800" dirty="0">
                <a:latin typeface="Arial" charset="0"/>
              </a:rPr>
              <a:t>	</a:t>
            </a: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208920" y="851004"/>
            <a:ext cx="8751142" cy="1003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7167" tIns="33584" rIns="67167" bIns="33584"/>
          <a:lstStyle>
            <a:lvl1pPr defTabSz="334963"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1pPr>
            <a:lvl2pPr marL="554038" indent="-212725" defTabSz="334963"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2pPr>
            <a:lvl3pPr marL="852488" indent="-169863" defTabSz="334963"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3pPr>
            <a:lvl4pPr marL="1193800" indent="-169863" defTabSz="334963"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4pPr>
            <a:lvl5pPr marL="1535113" indent="-169863" defTabSz="334963"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5pPr>
            <a:lvl6pPr marL="1992313" indent="-169863" defTabSz="3349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6pPr>
            <a:lvl7pPr marL="2449513" indent="-169863" defTabSz="3349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7pPr>
            <a:lvl8pPr marL="2906713" indent="-169863" defTabSz="3349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8pPr>
            <a:lvl9pPr marL="3363913" indent="-169863" defTabSz="3349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682625" algn="l"/>
                <a:tab pos="1365250" algn="l"/>
                <a:tab pos="2047875" algn="l"/>
                <a:tab pos="2728913" algn="l"/>
                <a:tab pos="3411538" algn="l"/>
                <a:tab pos="4094163" algn="l"/>
                <a:tab pos="4776788" algn="l"/>
                <a:tab pos="5459413" algn="l"/>
                <a:tab pos="6142038" algn="l"/>
                <a:tab pos="6824663" algn="l"/>
                <a:tab pos="7507288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>
              <a:spcBef>
                <a:spcPts val="750"/>
              </a:spcBef>
              <a:buClrTx/>
              <a:buFontTx/>
              <a:buNone/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The results for two tapers of different length with the </a:t>
            </a:r>
            <a:r>
              <a:rPr lang="en-US" sz="1600" dirty="0" smtClean="0">
                <a:solidFill>
                  <a:srgbClr val="3366FF"/>
                </a:solidFill>
              </a:rPr>
              <a:t>same transition ratio of 2:1 </a:t>
            </a:r>
            <a:r>
              <a:rPr lang="en-US" sz="1600" dirty="0" smtClean="0">
                <a:solidFill>
                  <a:schemeClr val="tx1"/>
                </a:solidFill>
              </a:rPr>
              <a:t>are presented. </a:t>
            </a:r>
            <a:r>
              <a:rPr lang="en-US" sz="1600" dirty="0" smtClean="0">
                <a:solidFill>
                  <a:srgbClr val="3366FF"/>
                </a:solidFill>
              </a:rPr>
              <a:t>Taper 1 (up- taper) supplied by Polymicro has a 10mm transition length and Taper 2 (down-taper), supplied by Ceram Optec has a 50mm transition length. </a:t>
            </a:r>
            <a:r>
              <a:rPr lang="en-US" sz="1600" dirty="0" smtClean="0">
                <a:solidFill>
                  <a:schemeClr val="tx1"/>
                </a:solidFill>
              </a:rPr>
              <a:t>The tapers were tested at a central wavelength of 600 ± 20nm at fast and slow f-ratios to demonstrate focal reduction and magnification.</a:t>
            </a:r>
          </a:p>
          <a:p>
            <a:pPr algn="just">
              <a:spcBef>
                <a:spcPts val="750"/>
              </a:spcBef>
              <a:buClrTx/>
              <a:buFontTx/>
              <a:buNone/>
              <a:defRPr/>
            </a:pPr>
            <a:endParaRPr lang="de-DE" sz="1600" dirty="0" smtClean="0"/>
          </a:p>
        </p:txBody>
      </p:sp>
      <p:pic>
        <p:nvPicPr>
          <p:cNvPr id="27" name="Picture 3" descr="P21600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3" b="40433"/>
          <a:stretch>
            <a:fillRect/>
          </a:stretch>
        </p:blipFill>
        <p:spPr bwMode="auto">
          <a:xfrm flipH="1">
            <a:off x="5192939" y="3932376"/>
            <a:ext cx="3901440" cy="95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omerical_fibre_tapers_FRD_plot_poly&amp;cer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573" y="2066611"/>
            <a:ext cx="5699760" cy="34198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058622" y="2083156"/>
            <a:ext cx="39724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/>
              <a:t>Reference fibres of the same fibre type are measured under the same conditions as the tapers. </a:t>
            </a:r>
            <a:r>
              <a:rPr lang="en-US" sz="1600" dirty="0" smtClean="0">
                <a:solidFill>
                  <a:srgbClr val="3366FF"/>
                </a:solidFill>
              </a:rPr>
              <a:t>The reference fibre data is used to normalize the taper results such that the intrinsic FRD of the fibre length is accounted for, enabling direct measurement of the taper transition. </a:t>
            </a:r>
            <a:endParaRPr lang="en-US" sz="1600" dirty="0">
              <a:solidFill>
                <a:srgbClr val="3366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5788454"/>
            <a:ext cx="9273747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The preliminary results show that the commercial tapers perform very well as focal reducers and magnifiers. The taper transitions perform as expected for 1:2 and 2:1 demonstrating that AΩ is conserved. </a:t>
            </a: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5423187" y="4910060"/>
            <a:ext cx="3387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0080"/>
                </a:solidFill>
              </a:rPr>
              <a:t>Polymicro fibre taper, laser machined up-taper, 10mm transition length, 1:2 transition ratio</a:t>
            </a:r>
            <a:endParaRPr lang="en-US" sz="1600" dirty="0">
              <a:solidFill>
                <a:srgbClr val="000080"/>
              </a:solidFill>
            </a:endParaRPr>
          </a:p>
        </p:txBody>
      </p:sp>
      <p:sp>
        <p:nvSpPr>
          <p:cNvPr id="11" name="Footer Placeholder 4"/>
          <p:cNvSpPr txBox="1">
            <a:spLocks/>
          </p:cNvSpPr>
          <p:nvPr/>
        </p:nvSpPr>
        <p:spPr>
          <a:xfrm>
            <a:off x="3059113" y="631507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969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FFFFFF"/>
                </a:solidFill>
              </a:rPr>
              <a:t>FOIA 2014 – Dionne Haynes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2413" y="260350"/>
            <a:ext cx="8371057" cy="1143000"/>
          </a:xfrm>
        </p:spPr>
        <p:txBody>
          <a:bodyPr/>
          <a:lstStyle/>
          <a:p>
            <a:pPr algn="l" eaLnBrk="1" hangingPunct="1"/>
            <a:r>
              <a:rPr lang="en-AU" sz="2800" dirty="0" smtClean="0">
                <a:latin typeface="Arial Rounded MT Bold" charset="0"/>
              </a:rPr>
              <a:t>2012 – </a:t>
            </a:r>
            <a:r>
              <a:rPr lang="en-AU" sz="2800" dirty="0" smtClean="0">
                <a:latin typeface="Arial Rounded MT Bold" charset="0"/>
              </a:rPr>
              <a:t>Prototype </a:t>
            </a:r>
            <a:r>
              <a:rPr lang="en-AU" sz="2800" dirty="0" smtClean="0">
                <a:latin typeface="Arial Rounded MT Bold" charset="0"/>
              </a:rPr>
              <a:t>fibre up-taper for focal magnification </a:t>
            </a:r>
            <a:r>
              <a:rPr lang="de-DE" sz="2800" dirty="0">
                <a:latin typeface="Arial" charset="0"/>
              </a:rPr>
              <a:t>	</a:t>
            </a:r>
          </a:p>
        </p:txBody>
      </p:sp>
      <p:sp>
        <p:nvSpPr>
          <p:cNvPr id="10244" name="TextBox 1"/>
          <p:cNvSpPr txBox="1">
            <a:spLocks noChangeArrowheads="1"/>
          </p:cNvSpPr>
          <p:nvPr/>
        </p:nvSpPr>
        <p:spPr bwMode="auto">
          <a:xfrm>
            <a:off x="827088" y="3917812"/>
            <a:ext cx="7632700" cy="2077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AU" sz="2000" dirty="0" smtClean="0"/>
              <a:t>instrument </a:t>
            </a:r>
            <a:r>
              <a:rPr lang="en-AU" sz="2000" dirty="0"/>
              <a:t>requires beam conversion from an f/3 input beam to f/13.9 output beam</a:t>
            </a:r>
          </a:p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AU" sz="2000" dirty="0"/>
              <a:t>FRD in base fibre </a:t>
            </a:r>
            <a:r>
              <a:rPr lang="en-AU" sz="2000" dirty="0" smtClean="0"/>
              <a:t>length f</a:t>
            </a:r>
            <a:r>
              <a:rPr lang="en-AU" sz="2000" dirty="0"/>
              <a:t>/3 </a:t>
            </a:r>
            <a:r>
              <a:rPr lang="en-AU" sz="2000" dirty="0">
                <a:latin typeface="Wingdings" charset="0"/>
                <a:cs typeface="Wingdings" charset="0"/>
                <a:sym typeface="Wingdings" charset="0"/>
              </a:rPr>
              <a:t></a:t>
            </a:r>
            <a:r>
              <a:rPr lang="en-AU" sz="2000" dirty="0"/>
              <a:t>  ~f/2.7 to f/2.8</a:t>
            </a:r>
          </a:p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AU" sz="2000" dirty="0" smtClean="0"/>
              <a:t>required </a:t>
            </a:r>
            <a:r>
              <a:rPr lang="en-AU" sz="2000" dirty="0"/>
              <a:t>magnification ~5</a:t>
            </a:r>
          </a:p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AU" sz="2000" dirty="0" smtClean="0"/>
              <a:t>therefore </a:t>
            </a:r>
            <a:r>
              <a:rPr lang="en-AU" sz="2000" dirty="0"/>
              <a:t>fibre core diameter ratio needs to be ~5</a:t>
            </a:r>
          </a:p>
        </p:txBody>
      </p:sp>
      <p:grpSp>
        <p:nvGrpSpPr>
          <p:cNvPr id="10245" name="Group 39"/>
          <p:cNvGrpSpPr>
            <a:grpSpLocks/>
          </p:cNvGrpSpPr>
          <p:nvPr/>
        </p:nvGrpSpPr>
        <p:grpSpPr bwMode="auto">
          <a:xfrm>
            <a:off x="93663" y="2338583"/>
            <a:ext cx="9103635" cy="1397000"/>
            <a:chOff x="-77789" y="2319865"/>
            <a:chExt cx="9324678" cy="1397003"/>
          </a:xfrm>
        </p:grpSpPr>
        <p:grpSp>
          <p:nvGrpSpPr>
            <p:cNvPr id="10246" name="Group 29"/>
            <p:cNvGrpSpPr>
              <a:grpSpLocks/>
            </p:cNvGrpSpPr>
            <p:nvPr/>
          </p:nvGrpSpPr>
          <p:grpSpPr bwMode="auto">
            <a:xfrm>
              <a:off x="67733" y="2861734"/>
              <a:ext cx="8940821" cy="855134"/>
              <a:chOff x="67733" y="2861734"/>
              <a:chExt cx="8940821" cy="855134"/>
            </a:xfrm>
          </p:grpSpPr>
          <p:grpSp>
            <p:nvGrpSpPr>
              <p:cNvPr id="10254" name="Group 18"/>
              <p:cNvGrpSpPr>
                <a:grpSpLocks/>
              </p:cNvGrpSpPr>
              <p:nvPr/>
            </p:nvGrpSpPr>
            <p:grpSpPr bwMode="auto">
              <a:xfrm>
                <a:off x="1049866" y="2861734"/>
                <a:ext cx="7958688" cy="855134"/>
                <a:chOff x="313237" y="2836333"/>
                <a:chExt cx="7958688" cy="855134"/>
              </a:xfrm>
            </p:grpSpPr>
            <p:cxnSp>
              <p:nvCxnSpPr>
                <p:cNvPr id="67" name="Straight Connector 66"/>
                <p:cNvCxnSpPr/>
                <p:nvPr/>
              </p:nvCxnSpPr>
              <p:spPr>
                <a:xfrm flipH="1">
                  <a:off x="323815" y="2835803"/>
                  <a:ext cx="9756" cy="855664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/>
                <p:cNvCxnSpPr/>
                <p:nvPr/>
              </p:nvCxnSpPr>
              <p:spPr>
                <a:xfrm>
                  <a:off x="866914" y="2835803"/>
                  <a:ext cx="4738296" cy="330201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/>
                <p:cNvCxnSpPr/>
                <p:nvPr/>
              </p:nvCxnSpPr>
              <p:spPr>
                <a:xfrm flipV="1">
                  <a:off x="866914" y="3343804"/>
                  <a:ext cx="4738296" cy="347663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69"/>
                <p:cNvCxnSpPr/>
                <p:nvPr/>
              </p:nvCxnSpPr>
              <p:spPr>
                <a:xfrm>
                  <a:off x="5597080" y="3166004"/>
                  <a:ext cx="2674845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/>
                <p:cNvCxnSpPr/>
                <p:nvPr/>
              </p:nvCxnSpPr>
              <p:spPr>
                <a:xfrm>
                  <a:off x="5605210" y="3343804"/>
                  <a:ext cx="2666715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/>
                <p:cNvCxnSpPr/>
                <p:nvPr/>
              </p:nvCxnSpPr>
              <p:spPr>
                <a:xfrm>
                  <a:off x="317311" y="2835803"/>
                  <a:ext cx="549603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2"/>
                <p:cNvCxnSpPr/>
                <p:nvPr/>
              </p:nvCxnSpPr>
              <p:spPr>
                <a:xfrm>
                  <a:off x="317311" y="3691467"/>
                  <a:ext cx="549603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/>
                <p:cNvCxnSpPr/>
                <p:nvPr/>
              </p:nvCxnSpPr>
              <p:spPr>
                <a:xfrm>
                  <a:off x="5597080" y="3166004"/>
                  <a:ext cx="0" cy="1778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5" name="Straight Connector 64"/>
              <p:cNvCxnSpPr/>
              <p:nvPr/>
            </p:nvCxnSpPr>
            <p:spPr>
              <a:xfrm>
                <a:off x="84816" y="2861204"/>
                <a:ext cx="974001" cy="0"/>
              </a:xfrm>
              <a:prstGeom prst="line">
                <a:avLst/>
              </a:prstGeom>
              <a:ln>
                <a:solidFill>
                  <a:srgbClr val="000000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66929" y="3716868"/>
                <a:ext cx="991888" cy="0"/>
              </a:xfrm>
              <a:prstGeom prst="line">
                <a:avLst/>
              </a:prstGeom>
              <a:ln>
                <a:solidFill>
                  <a:srgbClr val="000000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47" name="TextBox 30"/>
            <p:cNvSpPr txBox="1">
              <a:spLocks noChangeArrowheads="1"/>
            </p:cNvSpPr>
            <p:nvPr/>
          </p:nvSpPr>
          <p:spPr bwMode="auto">
            <a:xfrm>
              <a:off x="7239000" y="2761734"/>
              <a:ext cx="2007889" cy="338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GB" sz="1600" dirty="0">
                  <a:solidFill>
                    <a:srgbClr val="000000"/>
                  </a:solidFill>
                  <a:latin typeface="Calibri" charset="0"/>
                </a:rPr>
                <a:t>Base </a:t>
              </a:r>
              <a:r>
                <a:rPr lang="en-GB" sz="1600" dirty="0" err="1" smtClean="0">
                  <a:solidFill>
                    <a:srgbClr val="000000"/>
                  </a:solidFill>
                  <a:latin typeface="Calibri" charset="0"/>
                </a:rPr>
                <a:t>fiber</a:t>
              </a:r>
              <a:r>
                <a:rPr lang="en-GB" sz="1600" dirty="0" smtClean="0">
                  <a:solidFill>
                    <a:srgbClr val="000000"/>
                  </a:solidFill>
                  <a:latin typeface="Calibri" charset="0"/>
                </a:rPr>
                <a:t> (~2m long)</a:t>
              </a:r>
              <a:endParaRPr lang="en-GB" sz="1600" dirty="0">
                <a:solidFill>
                  <a:srgbClr val="000000"/>
                </a:solidFill>
                <a:latin typeface="Calibri" charset="0"/>
              </a:endParaRPr>
            </a:p>
          </p:txBody>
        </p:sp>
        <p:sp>
          <p:nvSpPr>
            <p:cNvPr id="10248" name="TextBox 31"/>
            <p:cNvSpPr txBox="1">
              <a:spLocks noChangeArrowheads="1"/>
            </p:cNvSpPr>
            <p:nvPr/>
          </p:nvSpPr>
          <p:spPr bwMode="auto">
            <a:xfrm>
              <a:off x="5968067" y="2616199"/>
              <a:ext cx="6697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GB" sz="1600">
                  <a:solidFill>
                    <a:srgbClr val="000000"/>
                  </a:solidFill>
                  <a:latin typeface="Calibri" charset="0"/>
                </a:rPr>
                <a:t>Splice</a:t>
              </a:r>
            </a:p>
          </p:txBody>
        </p:sp>
        <p:cxnSp>
          <p:nvCxnSpPr>
            <p:cNvPr id="47" name="Straight Arrow Connector 46"/>
            <p:cNvCxnSpPr/>
            <p:nvPr/>
          </p:nvCxnSpPr>
          <p:spPr>
            <a:xfrm>
              <a:off x="6333708" y="2943754"/>
              <a:ext cx="0" cy="206375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50" name="TextBox 35"/>
            <p:cNvSpPr txBox="1">
              <a:spLocks noChangeArrowheads="1"/>
            </p:cNvSpPr>
            <p:nvPr/>
          </p:nvSpPr>
          <p:spPr bwMode="auto">
            <a:xfrm>
              <a:off x="2650068" y="3063330"/>
              <a:ext cx="664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GB" sz="1600">
                  <a:solidFill>
                    <a:srgbClr val="000000"/>
                  </a:solidFill>
                  <a:latin typeface="Calibri" charset="0"/>
                </a:rPr>
                <a:t>Taper</a:t>
              </a:r>
            </a:p>
          </p:txBody>
        </p:sp>
        <p:sp>
          <p:nvSpPr>
            <p:cNvPr id="10251" name="TextBox 36"/>
            <p:cNvSpPr txBox="1">
              <a:spLocks noChangeArrowheads="1"/>
            </p:cNvSpPr>
            <p:nvPr/>
          </p:nvSpPr>
          <p:spPr bwMode="auto">
            <a:xfrm>
              <a:off x="668858" y="2319865"/>
              <a:ext cx="7362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GB" sz="1600">
                  <a:solidFill>
                    <a:srgbClr val="000000"/>
                  </a:solidFill>
                  <a:latin typeface="Calibri" charset="0"/>
                </a:rPr>
                <a:t>Cleave</a:t>
              </a:r>
            </a:p>
          </p:txBody>
        </p:sp>
        <p:cxnSp>
          <p:nvCxnSpPr>
            <p:cNvPr id="52" name="Straight Arrow Connector 51"/>
            <p:cNvCxnSpPr/>
            <p:nvPr/>
          </p:nvCxnSpPr>
          <p:spPr>
            <a:xfrm>
              <a:off x="1066947" y="2626254"/>
              <a:ext cx="0" cy="206375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53" name="TextBox 38"/>
            <p:cNvSpPr txBox="1">
              <a:spLocks noChangeArrowheads="1"/>
            </p:cNvSpPr>
            <p:nvPr/>
          </p:nvSpPr>
          <p:spPr bwMode="auto">
            <a:xfrm>
              <a:off x="-77789" y="2943196"/>
              <a:ext cx="1102285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GB" sz="1600">
                  <a:solidFill>
                    <a:srgbClr val="000000"/>
                  </a:solidFill>
                  <a:latin typeface="Calibri" charset="0"/>
                </a:rPr>
                <a:t>Fiber taper</a:t>
              </a:r>
            </a:p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GB" sz="1600">
                  <a:solidFill>
                    <a:srgbClr val="000000"/>
                  </a:solidFill>
                  <a:latin typeface="Calibri" charset="0"/>
                </a:rPr>
                <a:t>preform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-112568" y="1615033"/>
            <a:ext cx="9330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4080"/>
                </a:solidFill>
              </a:rPr>
              <a:t>Manufactured at AIP/innoFSPEC using </a:t>
            </a:r>
            <a:r>
              <a:rPr lang="en-US" b="1" dirty="0" err="1" smtClean="0">
                <a:solidFill>
                  <a:srgbClr val="004080"/>
                </a:solidFill>
              </a:rPr>
              <a:t>Vytran</a:t>
            </a:r>
            <a:r>
              <a:rPr lang="en-US" b="1" dirty="0" smtClean="0">
                <a:solidFill>
                  <a:srgbClr val="004080"/>
                </a:solidFill>
              </a:rPr>
              <a:t> GPX-3400 glass processing station</a:t>
            </a:r>
            <a:endParaRPr lang="en-US" b="1" dirty="0">
              <a:solidFill>
                <a:srgbClr val="00408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2303" y="2303546"/>
            <a:ext cx="2648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Prototype device design</a:t>
            </a:r>
            <a:endParaRPr lang="en-US" dirty="0"/>
          </a:p>
        </p:txBody>
      </p:sp>
      <p:sp>
        <p:nvSpPr>
          <p:cNvPr id="28" name="Footer Placeholder 4"/>
          <p:cNvSpPr txBox="1">
            <a:spLocks/>
          </p:cNvSpPr>
          <p:nvPr/>
        </p:nvSpPr>
        <p:spPr>
          <a:xfrm>
            <a:off x="3059113" y="631507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397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FFFFFF"/>
                </a:solidFill>
              </a:rPr>
              <a:t>FOIA 2014 – Dionne Haynes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50978" y="109710"/>
            <a:ext cx="5979469" cy="1143000"/>
          </a:xfrm>
        </p:spPr>
        <p:txBody>
          <a:bodyPr/>
          <a:lstStyle/>
          <a:p>
            <a:pPr eaLnBrk="1" hangingPunct="1"/>
            <a:r>
              <a:rPr lang="en-AU" sz="2800" dirty="0" smtClean="0">
                <a:latin typeface="Arial Rounded MT Bold" charset="0"/>
              </a:rPr>
              <a:t>Up-taper </a:t>
            </a:r>
            <a:r>
              <a:rPr lang="en-AU" sz="2800" dirty="0">
                <a:latin typeface="Arial Rounded MT Bold" charset="0"/>
              </a:rPr>
              <a:t>manufacture</a:t>
            </a:r>
            <a:endParaRPr lang="de-DE" sz="2800" dirty="0">
              <a:latin typeface="Arial" charset="0"/>
            </a:endParaRPr>
          </a:p>
        </p:txBody>
      </p:sp>
      <p:pic>
        <p:nvPicPr>
          <p:cNvPr id="11268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12875"/>
            <a:ext cx="3462337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2"/>
          <p:cNvSpPr>
            <a:spLocks noChangeArrowheads="1"/>
          </p:cNvSpPr>
          <p:nvPr/>
        </p:nvSpPr>
        <p:spPr bwMode="auto">
          <a:xfrm>
            <a:off x="431800" y="3933825"/>
            <a:ext cx="298767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Vytran GPX-3400 glass processing station</a:t>
            </a:r>
            <a:endParaRPr lang="en-GB" sz="200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1270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338" y="4941888"/>
            <a:ext cx="9467851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9" descr="FVA4000440_taper9_440-88_40mm-5mm-2_dimensions.bm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05038"/>
            <a:ext cx="34417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Box 38"/>
          <p:cNvSpPr txBox="1">
            <a:spLocks noChangeArrowheads="1"/>
          </p:cNvSpPr>
          <p:nvPr/>
        </p:nvSpPr>
        <p:spPr bwMode="auto">
          <a:xfrm>
            <a:off x="3708400" y="1196975"/>
            <a:ext cx="72009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AU">
                <a:solidFill>
                  <a:srgbClr val="004178"/>
                </a:solidFill>
              </a:rPr>
              <a:t>Fibre taper preform: FVA 400 440 580</a:t>
            </a: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AU">
                <a:solidFill>
                  <a:srgbClr val="004178"/>
                </a:solidFill>
              </a:rPr>
              <a:t>400 um core, core/clad ratio 1:1.1</a:t>
            </a:r>
          </a:p>
        </p:txBody>
      </p:sp>
      <p:sp>
        <p:nvSpPr>
          <p:cNvPr id="11273" name="TextBox 39"/>
          <p:cNvSpPr txBox="1">
            <a:spLocks noChangeArrowheads="1"/>
          </p:cNvSpPr>
          <p:nvPr/>
        </p:nvSpPr>
        <p:spPr bwMode="auto">
          <a:xfrm>
            <a:off x="6732588" y="2349500"/>
            <a:ext cx="2411412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AU">
                <a:solidFill>
                  <a:srgbClr val="004178"/>
                </a:solidFill>
              </a:rPr>
              <a:t>Base fibre</a:t>
            </a: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AU">
                <a:solidFill>
                  <a:srgbClr val="004178"/>
                </a:solidFill>
              </a:rPr>
              <a:t>FBP080096124</a:t>
            </a: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AU">
                <a:solidFill>
                  <a:srgbClr val="004178"/>
                </a:solidFill>
              </a:rPr>
              <a:t>80 μm core</a:t>
            </a: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AU">
                <a:solidFill>
                  <a:srgbClr val="004178"/>
                </a:solidFill>
              </a:rPr>
              <a:t>96 μm clad</a:t>
            </a: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AU">
                <a:solidFill>
                  <a:srgbClr val="004178"/>
                </a:solidFill>
              </a:rPr>
              <a:t>core/ clad 1:1.2</a:t>
            </a: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AU">
                <a:solidFill>
                  <a:srgbClr val="004178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1551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260350"/>
            <a:ext cx="8027987" cy="1143000"/>
          </a:xfrm>
        </p:spPr>
        <p:txBody>
          <a:bodyPr/>
          <a:lstStyle/>
          <a:p>
            <a:pPr eaLnBrk="1" hangingPunct="1"/>
            <a:r>
              <a:rPr lang="en-AU" sz="2800" dirty="0">
                <a:latin typeface="Arial Rounded MT Bold" charset="0"/>
              </a:rPr>
              <a:t>Fusion splicing of fibre taper to base fibre</a:t>
            </a:r>
            <a:r>
              <a:rPr lang="de-DE" sz="2800" dirty="0">
                <a:latin typeface="Arial" charset="0"/>
              </a:rPr>
              <a:t>	</a:t>
            </a:r>
          </a:p>
        </p:txBody>
      </p:sp>
      <p:sp>
        <p:nvSpPr>
          <p:cNvPr id="13317" name="Rectangle 2"/>
          <p:cNvSpPr>
            <a:spLocks noChangeArrowheads="1"/>
          </p:cNvSpPr>
          <p:nvPr/>
        </p:nvSpPr>
        <p:spPr bwMode="auto">
          <a:xfrm>
            <a:off x="4004745" y="3065251"/>
            <a:ext cx="5003800" cy="130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Taper 2 </a:t>
            </a:r>
          </a:p>
          <a:p>
            <a:pPr marL="285750" indent="-285750"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cladding 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diameter mismatch</a:t>
            </a:r>
          </a:p>
          <a:p>
            <a:pPr marL="285750" indent="-285750"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~88.0 </a:t>
            </a:r>
            <a:r>
              <a:rPr lang="en-US" dirty="0" err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μm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(taper) and 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Symbol" charset="0"/>
              </a:rPr>
              <a:t>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96.0 </a:t>
            </a:r>
            <a:r>
              <a:rPr lang="en-US" dirty="0" err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μm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(base fiber) </a:t>
            </a:r>
          </a:p>
          <a:p>
            <a:pPr marL="285750" indent="-285750"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Symbol" charset="0"/>
              </a:rPr>
              <a:t>~6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μm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core misalignment</a:t>
            </a:r>
            <a:endParaRPr lang="en-US" b="1" dirty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8" name="Rectangle 3"/>
          <p:cNvSpPr>
            <a:spLocks noChangeArrowheads="1"/>
          </p:cNvSpPr>
          <p:nvPr/>
        </p:nvSpPr>
        <p:spPr bwMode="auto">
          <a:xfrm>
            <a:off x="319752" y="1435301"/>
            <a:ext cx="5040312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Taper 1</a:t>
            </a:r>
          </a:p>
          <a:p>
            <a:pPr marL="285750" indent="-285750"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cladding 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diameter mismatch</a:t>
            </a:r>
          </a:p>
          <a:p>
            <a:pPr marL="285750" indent="-285750"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Symbol" charset="0"/>
              </a:rPr>
              <a:t>~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86.4μm (taper) and 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Symbol" charset="0"/>
              </a:rPr>
              <a:t>~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96.0 </a:t>
            </a:r>
            <a:r>
              <a:rPr lang="en-US" dirty="0" err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μm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(base fiber) </a:t>
            </a:r>
          </a:p>
          <a:p>
            <a:pPr marL="285750" indent="-285750"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Symbol" charset="0"/>
              </a:rPr>
              <a:t>~4-5 </a:t>
            </a:r>
            <a:r>
              <a:rPr lang="en-US" dirty="0" err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Symbol" charset="0"/>
              </a:rPr>
              <a:t>μ</a:t>
            </a:r>
            <a:r>
              <a:rPr lang="en-US" dirty="0" err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m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core misalignment</a:t>
            </a:r>
          </a:p>
          <a:p>
            <a:pPr marL="285750" indent="-285750"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core diameter mismatch ~2 </a:t>
            </a:r>
            <a:r>
              <a:rPr lang="en-US" dirty="0" err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μm</a:t>
            </a:r>
            <a:endParaRPr lang="en-US" dirty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dirty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776056"/>
              </p:ext>
            </p:extLst>
          </p:nvPr>
        </p:nvGraphicFramePr>
        <p:xfrm>
          <a:off x="1191695" y="4528344"/>
          <a:ext cx="6985000" cy="1112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2500"/>
                <a:gridCol w="3492500"/>
              </a:tblGrid>
              <a:tr h="370946">
                <a:tc>
                  <a:txBody>
                    <a:bodyPr/>
                    <a:lstStyle/>
                    <a:p>
                      <a:endParaRPr lang="en-AU" sz="1800" dirty="0"/>
                    </a:p>
                  </a:txBody>
                  <a:tcPr marL="91443" marR="91443" marT="45733" marB="45733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Total estimated splice loss</a:t>
                      </a:r>
                      <a:endParaRPr lang="en-AU" sz="1800" dirty="0"/>
                    </a:p>
                  </a:txBody>
                  <a:tcPr marL="91443" marR="91443" marT="45733" marB="45733">
                    <a:solidFill>
                      <a:srgbClr val="3C8C93"/>
                    </a:solidFill>
                  </a:tcPr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Taper 1</a:t>
                      </a:r>
                      <a:endParaRPr lang="en-AU" sz="1800" dirty="0"/>
                    </a:p>
                  </a:txBody>
                  <a:tcPr marL="91443" marR="91443" marT="45733" marB="4573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5.5 to 6.5 % </a:t>
                      </a:r>
                      <a:endParaRPr lang="en-AU" sz="1800" dirty="0"/>
                    </a:p>
                  </a:txBody>
                  <a:tcPr marL="91443" marR="91443"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Taper 2</a:t>
                      </a:r>
                      <a:endParaRPr lang="en-AU" sz="1800" dirty="0"/>
                    </a:p>
                  </a:txBody>
                  <a:tcPr marL="91443" marR="91443" marT="45733" marB="4573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5.5 to 6.5 %</a:t>
                      </a:r>
                      <a:endParaRPr lang="en-AU" sz="1800" dirty="0"/>
                    </a:p>
                  </a:txBody>
                  <a:tcPr marL="91443" marR="91443" marT="45733" marB="45733"/>
                </a:tc>
              </a:tr>
            </a:tbl>
          </a:graphicData>
        </a:graphic>
      </p:graphicFrame>
      <p:sp>
        <p:nvSpPr>
          <p:cNvPr id="13335" name="TextBox 7"/>
          <p:cNvSpPr txBox="1">
            <a:spLocks noChangeArrowheads="1"/>
          </p:cNvSpPr>
          <p:nvPr/>
        </p:nvSpPr>
        <p:spPr bwMode="auto">
          <a:xfrm>
            <a:off x="4004745" y="5685159"/>
            <a:ext cx="41719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sz="1600" i="1" dirty="0">
                <a:solidFill>
                  <a:srgbClr val="000000"/>
                </a:solidFill>
              </a:rPr>
              <a:t>A. D. </a:t>
            </a:r>
            <a:r>
              <a:rPr lang="en-AU" sz="1600" i="1" dirty="0" err="1">
                <a:solidFill>
                  <a:srgbClr val="000000"/>
                </a:solidFill>
              </a:rPr>
              <a:t>Yablon</a:t>
            </a:r>
            <a:r>
              <a:rPr lang="en-AU" sz="1600" i="1" dirty="0">
                <a:solidFill>
                  <a:srgbClr val="000000"/>
                </a:solidFill>
              </a:rPr>
              <a:t> – Optical Fibre Fusion splicing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501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79388" y="260350"/>
            <a:ext cx="914400" cy="129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AU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FFFFFF"/>
                </a:solidFill>
              </a:rPr>
              <a:t>FOIA 2014 – Dionne Haynes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6388" name="TextBox 14"/>
          <p:cNvSpPr txBox="1">
            <a:spLocks noChangeArrowheads="1"/>
          </p:cNvSpPr>
          <p:nvPr/>
        </p:nvSpPr>
        <p:spPr bwMode="auto">
          <a:xfrm>
            <a:off x="827088" y="5092700"/>
            <a:ext cx="85693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AU" dirty="0">
              <a:solidFill>
                <a:srgbClr val="004080"/>
              </a:solidFill>
            </a:endParaRP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AU" sz="1800" dirty="0">
                <a:solidFill>
                  <a:srgbClr val="004080"/>
                </a:solidFill>
              </a:rPr>
              <a:t>Note: Reference fibre throughput ~91</a:t>
            </a:r>
            <a:r>
              <a:rPr lang="en-AU" sz="1800" dirty="0" smtClean="0">
                <a:solidFill>
                  <a:srgbClr val="004080"/>
                </a:solidFill>
              </a:rPr>
              <a:t>% at 600nm</a:t>
            </a:r>
            <a:endParaRPr lang="en-AU" sz="1800" b="1" dirty="0">
              <a:solidFill>
                <a:srgbClr val="004080"/>
              </a:solidFill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284026"/>
              </p:ext>
            </p:extLst>
          </p:nvPr>
        </p:nvGraphicFramePr>
        <p:xfrm>
          <a:off x="827088" y="3716338"/>
          <a:ext cx="7740650" cy="1470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130"/>
                <a:gridCol w="1548130"/>
                <a:gridCol w="1548130"/>
                <a:gridCol w="1548130"/>
                <a:gridCol w="1548130"/>
              </a:tblGrid>
              <a:tr h="738418">
                <a:tc>
                  <a:txBody>
                    <a:bodyPr/>
                    <a:lstStyle/>
                    <a:p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dirty="0" smtClean="0"/>
                        <a:t>f</a:t>
                      </a:r>
                      <a:r>
                        <a:rPr lang="en-AU" sz="1800" baseline="-25000" dirty="0" smtClean="0"/>
                        <a:t>in</a:t>
                      </a:r>
                      <a:r>
                        <a:rPr lang="en-AU" sz="1800" baseline="0" dirty="0" smtClean="0"/>
                        <a:t> </a:t>
                      </a:r>
                      <a:r>
                        <a:rPr lang="en-AU" sz="1800" dirty="0" smtClean="0"/>
                        <a:t> </a:t>
                      </a:r>
                    </a:p>
                    <a:p>
                      <a:pPr algn="ctr"/>
                      <a:r>
                        <a:rPr lang="en-AU" sz="1400" dirty="0" smtClean="0"/>
                        <a:t>(95% EE)</a:t>
                      </a:r>
                      <a:endParaRPr lang="en-AU" sz="14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dirty="0" smtClean="0"/>
                        <a:t>Taper Ratio</a:t>
                      </a:r>
                    </a:p>
                    <a:p>
                      <a:pPr algn="ctr"/>
                      <a:r>
                        <a:rPr lang="en-AU" sz="1800" dirty="0" smtClean="0"/>
                        <a:t>T</a:t>
                      </a:r>
                      <a:r>
                        <a:rPr lang="en-AU" sz="1800" baseline="-25000" dirty="0" smtClean="0"/>
                        <a:t>R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dirty="0" smtClean="0"/>
                        <a:t>Output EE</a:t>
                      </a:r>
                      <a:r>
                        <a:rPr lang="en-AU" sz="1800" baseline="0" dirty="0" smtClean="0"/>
                        <a:t> at f</a:t>
                      </a:r>
                      <a:r>
                        <a:rPr lang="en-AU" sz="1800" baseline="-25000" dirty="0" smtClean="0"/>
                        <a:t>in</a:t>
                      </a:r>
                      <a:r>
                        <a:rPr lang="en-AU" sz="1800" baseline="0" dirty="0" smtClean="0"/>
                        <a:t> x T</a:t>
                      </a:r>
                      <a:r>
                        <a:rPr lang="en-AU" sz="1800" baseline="-25000" dirty="0" smtClean="0"/>
                        <a:t>R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dirty="0" smtClean="0"/>
                        <a:t>Relative throughput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</a:tr>
              <a:tr h="365803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Taper 1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f/2.7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~5.1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~95%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93%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</a:tr>
              <a:tr h="365803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Taper 2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f/2.7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~5.0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~92%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94%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9" y="279400"/>
            <a:ext cx="4587240" cy="314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73069"/>
            <a:ext cx="4582160" cy="3144520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3059113" y="631507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3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8193"/>
          <p:cNvSpPr/>
          <p:nvPr/>
        </p:nvSpPr>
        <p:spPr>
          <a:xfrm>
            <a:off x="179388" y="188913"/>
            <a:ext cx="1058862" cy="12747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AU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FFFFFF"/>
                </a:solidFill>
              </a:rPr>
              <a:t>FOIA 2014 – Dionne Haynes</a:t>
            </a:r>
            <a:endParaRPr lang="de-DE" dirty="0">
              <a:solidFill>
                <a:srgbClr val="FFFFFF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004035"/>
              </p:ext>
            </p:extLst>
          </p:nvPr>
        </p:nvGraphicFramePr>
        <p:xfrm>
          <a:off x="827088" y="3716338"/>
          <a:ext cx="7740650" cy="1470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130"/>
                <a:gridCol w="1548130"/>
                <a:gridCol w="1548130"/>
                <a:gridCol w="1548130"/>
                <a:gridCol w="1548130"/>
              </a:tblGrid>
              <a:tr h="738418">
                <a:tc>
                  <a:txBody>
                    <a:bodyPr/>
                    <a:lstStyle/>
                    <a:p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dirty="0" smtClean="0"/>
                        <a:t>f</a:t>
                      </a:r>
                      <a:r>
                        <a:rPr lang="en-AU" sz="1800" baseline="-25000" dirty="0" smtClean="0"/>
                        <a:t>in</a:t>
                      </a:r>
                      <a:r>
                        <a:rPr lang="en-AU" sz="1800" baseline="0" dirty="0" smtClean="0"/>
                        <a:t> </a:t>
                      </a:r>
                      <a:r>
                        <a:rPr lang="en-AU" sz="1800" dirty="0" smtClean="0"/>
                        <a:t> </a:t>
                      </a:r>
                    </a:p>
                    <a:p>
                      <a:pPr algn="ctr"/>
                      <a:r>
                        <a:rPr lang="en-AU" sz="1400" dirty="0" smtClean="0"/>
                        <a:t>(95% EE)</a:t>
                      </a:r>
                      <a:endParaRPr lang="en-AU" sz="14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dirty="0" smtClean="0"/>
                        <a:t>Taper Ratio</a:t>
                      </a:r>
                    </a:p>
                    <a:p>
                      <a:pPr algn="ctr"/>
                      <a:r>
                        <a:rPr lang="en-AU" sz="1800" dirty="0" smtClean="0"/>
                        <a:t>T</a:t>
                      </a:r>
                      <a:r>
                        <a:rPr lang="en-AU" sz="1800" baseline="-25000" dirty="0" smtClean="0"/>
                        <a:t>R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dirty="0" smtClean="0"/>
                        <a:t>Output EE</a:t>
                      </a:r>
                      <a:r>
                        <a:rPr lang="en-AU" sz="1800" baseline="0" dirty="0" smtClean="0"/>
                        <a:t> at f</a:t>
                      </a:r>
                      <a:r>
                        <a:rPr lang="en-AU" sz="1800" baseline="-25000" dirty="0" smtClean="0"/>
                        <a:t>in</a:t>
                      </a:r>
                      <a:r>
                        <a:rPr lang="en-AU" sz="1800" baseline="0" dirty="0" smtClean="0"/>
                        <a:t> x T</a:t>
                      </a:r>
                      <a:r>
                        <a:rPr lang="en-AU" sz="1800" baseline="-25000" dirty="0" smtClean="0"/>
                        <a:t>R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dirty="0" smtClean="0"/>
                        <a:t>Relative throughput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</a:tr>
              <a:tr h="365803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Taper 1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f/3.2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~5.1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~91%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95%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</a:tr>
              <a:tr h="365803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Taper 2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f/3.2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~5.0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~89%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95%</a:t>
                      </a:r>
                      <a:endParaRPr lang="en-AU" sz="1800" dirty="0"/>
                    </a:p>
                  </a:txBody>
                  <a:tcPr marL="91444" marR="91444" marT="45725" marB="45725"/>
                </a:tc>
              </a:tr>
            </a:tbl>
          </a:graphicData>
        </a:graphic>
      </p:graphicFrame>
      <p:sp>
        <p:nvSpPr>
          <p:cNvPr id="17438" name="TextBox 14"/>
          <p:cNvSpPr txBox="1">
            <a:spLocks noChangeArrowheads="1"/>
          </p:cNvSpPr>
          <p:nvPr/>
        </p:nvSpPr>
        <p:spPr bwMode="auto">
          <a:xfrm>
            <a:off x="900113" y="5092700"/>
            <a:ext cx="856773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AU" dirty="0">
              <a:solidFill>
                <a:srgbClr val="004080"/>
              </a:solidFill>
            </a:endParaRP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AU" sz="1800" dirty="0">
                <a:solidFill>
                  <a:srgbClr val="004080"/>
                </a:solidFill>
              </a:rPr>
              <a:t>Note: Reference fibre (no taper) throughput ~91</a:t>
            </a:r>
            <a:r>
              <a:rPr lang="en-AU" sz="1800" dirty="0" smtClean="0">
                <a:solidFill>
                  <a:srgbClr val="004080"/>
                </a:solidFill>
              </a:rPr>
              <a:t>% at 600nm</a:t>
            </a:r>
            <a:endParaRPr lang="en-AU" sz="1800" b="1" dirty="0">
              <a:solidFill>
                <a:srgbClr val="00408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" y="63500"/>
            <a:ext cx="4556760" cy="3352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73152"/>
            <a:ext cx="4582160" cy="3342640"/>
          </a:xfrm>
          <a:prstGeom prst="rect">
            <a:avLst/>
          </a:prstGeom>
        </p:spPr>
      </p:pic>
      <p:sp>
        <p:nvSpPr>
          <p:cNvPr id="10" name="Footer Placeholder 4"/>
          <p:cNvSpPr txBox="1">
            <a:spLocks/>
          </p:cNvSpPr>
          <p:nvPr/>
        </p:nvSpPr>
        <p:spPr>
          <a:xfrm>
            <a:off x="3059113" y="631507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04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1"/>
          <p:cNvSpPr txBox="1">
            <a:spLocks noChangeArrowheads="1"/>
          </p:cNvSpPr>
          <p:nvPr/>
        </p:nvSpPr>
        <p:spPr bwMode="auto">
          <a:xfrm>
            <a:off x="585788" y="1628775"/>
            <a:ext cx="856773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AU">
              <a:solidFill>
                <a:srgbClr val="004080"/>
              </a:solidFill>
            </a:endParaRP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AU" b="1">
              <a:solidFill>
                <a:srgbClr val="00408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5650" y="1057288"/>
            <a:ext cx="8748713" cy="47336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AU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Manufactured </a:t>
            </a:r>
            <a:r>
              <a:rPr lang="en-AU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and tested x5 taper transitions</a:t>
            </a:r>
          </a:p>
          <a:p>
            <a:pPr marL="342900" indent="-3429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AU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Non optimised splices causing losses</a:t>
            </a:r>
          </a:p>
          <a:p>
            <a:pPr marL="342900" indent="-3429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AU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Demonstrated that tapers provide good conservation of </a:t>
            </a:r>
            <a:r>
              <a:rPr lang="en-AU" sz="2400" dirty="0" err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Etendue</a:t>
            </a:r>
            <a:endParaRPr lang="en-AU" sz="2400" dirty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marL="342900" indent="-3429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AU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Development ongoing to reduce losses to improve performance</a:t>
            </a:r>
          </a:p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AU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</a:p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AU" sz="2400" dirty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AU" sz="2400" dirty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3059113" y="631507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833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1"/>
          <p:cNvSpPr txBox="1">
            <a:spLocks noChangeArrowheads="1"/>
          </p:cNvSpPr>
          <p:nvPr/>
        </p:nvSpPr>
        <p:spPr bwMode="auto">
          <a:xfrm>
            <a:off x="585788" y="1628775"/>
            <a:ext cx="856773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AU">
              <a:solidFill>
                <a:srgbClr val="004080"/>
              </a:solidFill>
            </a:endParaRP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AU" b="1">
              <a:solidFill>
                <a:srgbClr val="004080"/>
              </a:solidFill>
            </a:endParaRPr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3059113" y="631507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39598" y="2504017"/>
            <a:ext cx="1810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Thank you!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61880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2513" y="1300830"/>
            <a:ext cx="8084264" cy="4401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Enable </a:t>
            </a:r>
            <a:r>
              <a:rPr lang="en-US" dirty="0" smtClean="0"/>
              <a:t>efficient coupling of “seeing limited "and partially AO corrected PSFs into </a:t>
            </a:r>
          </a:p>
          <a:p>
            <a:r>
              <a:rPr lang="en-US" dirty="0" smtClean="0"/>
              <a:t>      the single-mode </a:t>
            </a:r>
            <a:r>
              <a:rPr lang="en-US" dirty="0" smtClean="0"/>
              <a:t>regime</a:t>
            </a:r>
          </a:p>
          <a:p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Enable </a:t>
            </a:r>
            <a:r>
              <a:rPr lang="en-US" dirty="0"/>
              <a:t>photonic function in a seeing limited regime with high efficiency </a:t>
            </a:r>
          </a:p>
          <a:p>
            <a:r>
              <a:rPr lang="en-US" dirty="0"/>
              <a:t>      i.e. photonic filters (FBGs) for OH </a:t>
            </a:r>
            <a:r>
              <a:rPr lang="en-US" dirty="0" smtClean="0"/>
              <a:t>suppression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Enable efficient implementation of diffraction limited spectrographs</a:t>
            </a:r>
            <a:endParaRPr lang="en-US" dirty="0" smtClean="0"/>
          </a:p>
          <a:p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Break </a:t>
            </a:r>
            <a:r>
              <a:rPr lang="en-US" dirty="0" smtClean="0"/>
              <a:t>the dependence of instrument size on telescope diameter as the entrance</a:t>
            </a:r>
          </a:p>
          <a:p>
            <a:r>
              <a:rPr lang="en-US" dirty="0" smtClean="0"/>
              <a:t>      slit of the spectrograph becomes diffraction limited thus allowing a much more </a:t>
            </a:r>
          </a:p>
          <a:p>
            <a:r>
              <a:rPr lang="en-US" dirty="0" smtClean="0"/>
              <a:t>      compact system for a given resolving power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    </a:t>
            </a:r>
            <a:r>
              <a:rPr lang="en-US" sz="2800" dirty="0" smtClean="0">
                <a:solidFill>
                  <a:srgbClr val="FF0000"/>
                </a:solidFill>
              </a:rPr>
              <a:t>? </a:t>
            </a:r>
            <a:r>
              <a:rPr lang="en-US" dirty="0" smtClean="0">
                <a:solidFill>
                  <a:srgbClr val="FF0000"/>
                </a:solidFill>
              </a:rPr>
              <a:t>N</a:t>
            </a:r>
            <a:r>
              <a:rPr lang="en-US" dirty="0" smtClean="0">
                <a:solidFill>
                  <a:srgbClr val="FF0000"/>
                </a:solidFill>
              </a:rPr>
              <a:t>ew technique </a:t>
            </a:r>
            <a:r>
              <a:rPr lang="en-US" dirty="0" smtClean="0">
                <a:solidFill>
                  <a:srgbClr val="FF0000"/>
                </a:solidFill>
              </a:rPr>
              <a:t>to improve mode scrambling and reduce modal noise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     i.e. amplitude and phase scrambling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42513" y="0"/>
            <a:ext cx="842486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sz="2800" dirty="0" smtClean="0">
                <a:latin typeface="Arial Rounded MT Bold" charset="0"/>
              </a:rPr>
              <a:t>Multicore Fibres and Photonic Lanterns</a:t>
            </a:r>
            <a:endParaRPr lang="de-DE" sz="2800" dirty="0">
              <a:latin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902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94914" y="0"/>
            <a:ext cx="2516599" cy="31665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AU" sz="2800" dirty="0" smtClean="0">
                <a:latin typeface="Princetown LET"/>
                <a:cs typeface="Princetown LET"/>
              </a:rPr>
              <a:t>And now for something completely different</a:t>
            </a:r>
            <a:endParaRPr lang="de-DE" sz="2800" dirty="0">
              <a:latin typeface="Princetown LET"/>
              <a:cs typeface="Princetown LET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2" name="Picture 1" descr="monty_foot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113" y="986366"/>
            <a:ext cx="3992118" cy="2971800"/>
          </a:xfrm>
          <a:prstGeom prst="rect">
            <a:avLst/>
          </a:prstGeom>
        </p:spPr>
      </p:pic>
      <p:pic>
        <p:nvPicPr>
          <p:cNvPr id="7" name="Picture 12" descr="MCF511-1c_fibre_cross-sec_wl_pic2.jp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24" y="4259474"/>
            <a:ext cx="1941576" cy="194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MCF511-1c_fibre_cross-sec_wl_pic2.jp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249" y="4259474"/>
            <a:ext cx="1941576" cy="194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 descr="MCF511-1c_fibre_cross-sec_wl_pic2.jp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377" y="4293340"/>
            <a:ext cx="1941576" cy="194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MCF511-1c_fibre_cross-sec_wl_pic2.jp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409" y="4293340"/>
            <a:ext cx="1941576" cy="194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8329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38705" y="50414"/>
            <a:ext cx="842486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800" dirty="0" smtClean="0">
                <a:latin typeface="Arial Rounded MT Bold" charset="0"/>
              </a:rPr>
              <a:t>MCF for phase and amplitude scrambling</a:t>
            </a:r>
            <a:endParaRPr lang="de-DE" sz="2800" dirty="0">
              <a:latin typeface="Arial" charset="0"/>
            </a:endParaRPr>
          </a:p>
        </p:txBody>
      </p:sp>
      <p:pic>
        <p:nvPicPr>
          <p:cNvPr id="8" name="Picture 12" descr="MCF511-1c_fibre_cross-sec_wl_pic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4" y="1516272"/>
            <a:ext cx="138684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mcf1c_near_50x_550_x-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87268" y="1724792"/>
            <a:ext cx="876300" cy="87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/>
          <p:cNvGrpSpPr>
            <a:grpSpLocks noChangeAspect="1"/>
          </p:cNvGrpSpPr>
          <p:nvPr/>
        </p:nvGrpSpPr>
        <p:grpSpPr bwMode="auto">
          <a:xfrm>
            <a:off x="1961391" y="1652581"/>
            <a:ext cx="5660416" cy="1444637"/>
            <a:chOff x="3783013" y="15298739"/>
            <a:chExt cx="8086310" cy="2064491"/>
          </a:xfrm>
        </p:grpSpPr>
        <p:grpSp>
          <p:nvGrpSpPr>
            <p:cNvPr id="11" name="Group 10"/>
            <p:cNvGrpSpPr>
              <a:grpSpLocks noChangeAspect="1"/>
            </p:cNvGrpSpPr>
            <p:nvPr/>
          </p:nvGrpSpPr>
          <p:grpSpPr bwMode="auto">
            <a:xfrm>
              <a:off x="3783013" y="15298739"/>
              <a:ext cx="8086310" cy="1643062"/>
              <a:chOff x="4804485" y="9626989"/>
              <a:chExt cx="20512026" cy="4168357"/>
            </a:xfrm>
          </p:grpSpPr>
          <p:grpSp>
            <p:nvGrpSpPr>
              <p:cNvPr id="13" name="Group 12"/>
              <p:cNvGrpSpPr>
                <a:grpSpLocks noChangeAspect="1"/>
              </p:cNvGrpSpPr>
              <p:nvPr/>
            </p:nvGrpSpPr>
            <p:grpSpPr bwMode="auto">
              <a:xfrm>
                <a:off x="4984825" y="10147871"/>
                <a:ext cx="19281401" cy="3647475"/>
                <a:chOff x="7989370" y="11534995"/>
                <a:chExt cx="13440411" cy="3880293"/>
              </a:xfrm>
            </p:grpSpPr>
            <p:grpSp>
              <p:nvGrpSpPr>
                <p:cNvPr id="19" name="Group 18"/>
                <p:cNvGrpSpPr>
                  <a:grpSpLocks/>
                </p:cNvGrpSpPr>
                <p:nvPr/>
              </p:nvGrpSpPr>
              <p:grpSpPr bwMode="auto">
                <a:xfrm>
                  <a:off x="7989656" y="11534995"/>
                  <a:ext cx="13440125" cy="3880293"/>
                  <a:chOff x="4698192" y="26698438"/>
                  <a:chExt cx="9600086" cy="2771638"/>
                </a:xfrm>
              </p:grpSpPr>
              <p:grpSp>
                <p:nvGrpSpPr>
                  <p:cNvPr id="23" name="Group 22"/>
                  <p:cNvGrpSpPr>
                    <a:grpSpLocks/>
                  </p:cNvGrpSpPr>
                  <p:nvPr/>
                </p:nvGrpSpPr>
                <p:grpSpPr bwMode="auto">
                  <a:xfrm>
                    <a:off x="4698192" y="26698438"/>
                    <a:ext cx="9558842" cy="2771638"/>
                    <a:chOff x="4698192" y="26698438"/>
                    <a:chExt cx="9558842" cy="2771638"/>
                  </a:xfrm>
                </p:grpSpPr>
                <p:pic>
                  <p:nvPicPr>
                    <p:cNvPr id="27" name="Picture 26" descr="lantern_schematic.jp2"/>
                    <p:cNvPicPr>
                      <a:picLocks noChangeAspect="1"/>
                    </p:cNvPicPr>
                    <p:nvPr/>
                  </p:nvPicPr>
                  <p:blipFill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698192" y="26698438"/>
                      <a:ext cx="4813302" cy="276859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28" name="Picture 27" descr="lantern_schematic.jp2"/>
                    <p:cNvPicPr>
                      <a:picLocks noChangeAspect="1"/>
                    </p:cNvPicPr>
                    <p:nvPr/>
                  </p:nvPicPr>
                  <p:blipFill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flipH="1">
                      <a:off x="9443730" y="26701477"/>
                      <a:ext cx="4813304" cy="276859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</p:grpSp>
              <p:sp>
                <p:nvSpPr>
                  <p:cNvPr id="24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9524283" y="26836364"/>
                    <a:ext cx="1440160" cy="36004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defTabSz="334963" hangingPunct="0">
                      <a:lnSpc>
                        <a:spcPct val="93000"/>
                      </a:lnSpc>
                      <a:buClr>
                        <a:srgbClr val="000000"/>
                      </a:buClr>
                      <a:buSzPct val="100000"/>
                      <a:buFont typeface="Times New Roman" charset="0"/>
                      <a:buNone/>
                    </a:pPr>
                    <a:endParaRPr lang="en-AU" sz="1300" kern="1200"/>
                  </a:p>
                </p:txBody>
              </p:sp>
              <p:sp>
                <p:nvSpPr>
                  <p:cNvPr id="25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11645218" y="26949372"/>
                    <a:ext cx="1440160" cy="36004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defTabSz="334963" hangingPunct="0">
                      <a:lnSpc>
                        <a:spcPct val="93000"/>
                      </a:lnSpc>
                      <a:buClr>
                        <a:srgbClr val="000000"/>
                      </a:buClr>
                      <a:buSzPct val="100000"/>
                      <a:buFont typeface="Times New Roman" charset="0"/>
                      <a:buNone/>
                    </a:pPr>
                    <a:endParaRPr lang="en-AU" sz="1300" kern="1200"/>
                  </a:p>
                </p:txBody>
              </p:sp>
              <p:sp>
                <p:nvSpPr>
                  <p:cNvPr id="26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13373410" y="27265608"/>
                    <a:ext cx="924868" cy="62096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defTabSz="334963" hangingPunct="0">
                      <a:lnSpc>
                        <a:spcPct val="93000"/>
                      </a:lnSpc>
                      <a:buClr>
                        <a:srgbClr val="000000"/>
                      </a:buClr>
                      <a:buSzPct val="100000"/>
                      <a:buFont typeface="Times New Roman" charset="0"/>
                      <a:buNone/>
                    </a:pPr>
                    <a:endParaRPr lang="en-AU" sz="1300" kern="1200"/>
                  </a:p>
                </p:txBody>
              </p:sp>
            </p:grpSp>
            <p:sp>
              <p:nvSpPr>
                <p:cNvPr id="20" name="Rectangle 19"/>
                <p:cNvSpPr>
                  <a:spLocks noChangeArrowheads="1"/>
                </p:cNvSpPr>
                <p:nvPr/>
              </p:nvSpPr>
              <p:spPr bwMode="auto">
                <a:xfrm>
                  <a:off x="12731340" y="11728091"/>
                  <a:ext cx="2016224" cy="5040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334963" hangingPunct="0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charset="0"/>
                    <a:buNone/>
                  </a:pPr>
                  <a:endParaRPr lang="en-AU" sz="1300" kern="1200"/>
                </a:p>
              </p:txBody>
            </p:sp>
            <p:sp>
              <p:nvSpPr>
                <p:cNvPr id="21" name="Rectangle 20"/>
                <p:cNvSpPr>
                  <a:spLocks noChangeArrowheads="1"/>
                </p:cNvSpPr>
                <p:nvPr/>
              </p:nvSpPr>
              <p:spPr bwMode="auto">
                <a:xfrm>
                  <a:off x="9881022" y="11864790"/>
                  <a:ext cx="2016224" cy="5040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334963" hangingPunct="0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charset="0"/>
                    <a:buNone/>
                  </a:pPr>
                  <a:endParaRPr lang="en-AU" sz="1300" kern="1200"/>
                </a:p>
              </p:txBody>
            </p:sp>
            <p:sp>
              <p:nvSpPr>
                <p:cNvPr id="22" name="Rectangle 21"/>
                <p:cNvSpPr>
                  <a:spLocks noChangeArrowheads="1"/>
                </p:cNvSpPr>
                <p:nvPr/>
              </p:nvSpPr>
              <p:spPr bwMode="auto">
                <a:xfrm>
                  <a:off x="7989370" y="12267580"/>
                  <a:ext cx="1294815" cy="8693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334963" hangingPunct="0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charset="0"/>
                    <a:buNone/>
                  </a:pPr>
                  <a:endParaRPr lang="en-AU" sz="1300" kern="1200"/>
                </a:p>
              </p:txBody>
            </p:sp>
          </p:grpSp>
          <p:sp>
            <p:nvSpPr>
              <p:cNvPr id="14" name="TextBox 13"/>
              <p:cNvSpPr txBox="1">
                <a:spLocks noChangeArrowheads="1"/>
              </p:cNvSpPr>
              <p:nvPr/>
            </p:nvSpPr>
            <p:spPr bwMode="auto">
              <a:xfrm>
                <a:off x="4804485" y="10707084"/>
                <a:ext cx="3199463" cy="1070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charset="0"/>
                  <a:buNone/>
                </a:pPr>
                <a:r>
                  <a:rPr lang="en-AU" sz="1400" kern="1200" dirty="0">
                    <a:solidFill>
                      <a:srgbClr val="004080"/>
                    </a:solidFill>
                  </a:rPr>
                  <a:t>MM core</a:t>
                </a:r>
              </a:p>
            </p:txBody>
          </p:sp>
          <p:sp>
            <p:nvSpPr>
              <p:cNvPr id="15" name="TextBox 14"/>
              <p:cNvSpPr txBox="1">
                <a:spLocks noChangeArrowheads="1"/>
              </p:cNvSpPr>
              <p:nvPr/>
            </p:nvSpPr>
            <p:spPr bwMode="auto">
              <a:xfrm>
                <a:off x="6784743" y="9807005"/>
                <a:ext cx="3309064" cy="1070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charset="0"/>
                  <a:buNone/>
                </a:pPr>
                <a:r>
                  <a:rPr lang="en-AU" sz="1400" kern="1200" dirty="0">
                    <a:solidFill>
                      <a:srgbClr val="004080"/>
                    </a:solidFill>
                  </a:rPr>
                  <a:t>transition</a:t>
                </a:r>
              </a:p>
            </p:txBody>
          </p:sp>
          <p:sp>
            <p:nvSpPr>
              <p:cNvPr id="16" name="TextBox 15"/>
              <p:cNvSpPr txBox="1">
                <a:spLocks noChangeArrowheads="1"/>
              </p:cNvSpPr>
              <p:nvPr/>
            </p:nvSpPr>
            <p:spPr bwMode="auto">
              <a:xfrm>
                <a:off x="12545492" y="9626989"/>
                <a:ext cx="4140737" cy="1070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charset="0"/>
                  <a:buNone/>
                </a:pPr>
                <a:r>
                  <a:rPr lang="en-AU" sz="1400" kern="1200" dirty="0">
                    <a:solidFill>
                      <a:srgbClr val="004080"/>
                    </a:solidFill>
                  </a:rPr>
                  <a:t>single cores</a:t>
                </a:r>
              </a:p>
            </p:txBody>
          </p:sp>
          <p:sp>
            <p:nvSpPr>
              <p:cNvPr id="17" name="TextBox 16"/>
              <p:cNvSpPr txBox="1">
                <a:spLocks noChangeArrowheads="1"/>
              </p:cNvSpPr>
              <p:nvPr/>
            </p:nvSpPr>
            <p:spPr bwMode="auto">
              <a:xfrm>
                <a:off x="18846312" y="9987021"/>
                <a:ext cx="3309064" cy="1070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charset="0"/>
                  <a:buNone/>
                </a:pPr>
                <a:r>
                  <a:rPr lang="en-AU" sz="1400" kern="1200" dirty="0">
                    <a:solidFill>
                      <a:srgbClr val="004080"/>
                    </a:solidFill>
                  </a:rPr>
                  <a:t>transition</a:t>
                </a:r>
              </a:p>
            </p:txBody>
          </p:sp>
          <p:sp>
            <p:nvSpPr>
              <p:cNvPr id="18" name="TextBox 17"/>
              <p:cNvSpPr txBox="1">
                <a:spLocks noChangeArrowheads="1"/>
              </p:cNvSpPr>
              <p:nvPr/>
            </p:nvSpPr>
            <p:spPr bwMode="auto">
              <a:xfrm>
                <a:off x="22117048" y="10707084"/>
                <a:ext cx="3199463" cy="1070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charset="0"/>
                  <a:buNone/>
                </a:pPr>
                <a:r>
                  <a:rPr lang="en-AU" sz="1400" kern="1200" dirty="0">
                    <a:solidFill>
                      <a:srgbClr val="004080"/>
                    </a:solidFill>
                  </a:rPr>
                  <a:t>MM core</a:t>
                </a:r>
              </a:p>
            </p:txBody>
          </p:sp>
        </p:grp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6568653" y="16941355"/>
              <a:ext cx="2452283" cy="421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charset="0"/>
                <a:buNone/>
              </a:pPr>
              <a:r>
                <a:rPr lang="en-AU" sz="1400" kern="1200" dirty="0">
                  <a:solidFill>
                    <a:srgbClr val="004080"/>
                  </a:solidFill>
                </a:rPr>
                <a:t>~3 meters in length</a:t>
              </a:r>
            </a:p>
          </p:txBody>
        </p:sp>
      </p:grpSp>
      <p:sp>
        <p:nvSpPr>
          <p:cNvPr id="29" name="Rectangle 28"/>
          <p:cNvSpPr/>
          <p:nvPr/>
        </p:nvSpPr>
        <p:spPr>
          <a:xfrm>
            <a:off x="221874" y="3241189"/>
            <a:ext cx="88390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The lantern transforms each input MMF mode into a distinctive pattern of amplitudes and phases across the MCF cores - </a:t>
            </a:r>
            <a:r>
              <a:rPr lang="en-US" sz="1400" dirty="0" smtClean="0"/>
              <a:t>i.e. </a:t>
            </a:r>
            <a:r>
              <a:rPr lang="en-US" sz="1400" dirty="0"/>
              <a:t>a </a:t>
            </a:r>
            <a:r>
              <a:rPr lang="en-US" sz="1400" dirty="0" err="1" smtClean="0"/>
              <a:t>supermode</a:t>
            </a:r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In </a:t>
            </a:r>
            <a:r>
              <a:rPr lang="en-US" sz="1400" dirty="0"/>
              <a:t>a perfectly straight MCF with identical cores, these amplitude and phase relationships are preserved, so entering the output lantern we still have that same </a:t>
            </a:r>
            <a:r>
              <a:rPr lang="en-US" sz="1400" dirty="0" err="1"/>
              <a:t>supermode</a:t>
            </a:r>
            <a:r>
              <a:rPr lang="en-US" sz="1400" dirty="0"/>
              <a:t>. </a:t>
            </a:r>
            <a:r>
              <a:rPr lang="en-US" sz="1400" dirty="0" smtClean="0"/>
              <a:t>The reverse </a:t>
            </a:r>
            <a:r>
              <a:rPr lang="en-US" sz="1400" dirty="0"/>
              <a:t>of the input lantern, and the original input mode is restored in the output </a:t>
            </a:r>
            <a:r>
              <a:rPr lang="en-US" sz="1400" dirty="0" smtClean="0"/>
              <a:t>MMF</a:t>
            </a:r>
            <a:r>
              <a:rPr lang="en-US" sz="1400" dirty="0"/>
              <a:t> </a:t>
            </a:r>
            <a:r>
              <a:rPr lang="en-US" sz="1400" dirty="0" smtClean="0"/>
              <a:t>as in the </a:t>
            </a:r>
            <a:r>
              <a:rPr lang="en-US" sz="1400" dirty="0" smtClean="0">
                <a:solidFill>
                  <a:srgbClr val="0000FF"/>
                </a:solidFill>
              </a:rPr>
              <a:t>MCF FBG devices</a:t>
            </a:r>
            <a:endParaRPr lang="en-US" sz="1400" dirty="0" smtClean="0">
              <a:solidFill>
                <a:srgbClr val="0000FF"/>
              </a:solidFill>
            </a:endParaRPr>
          </a:p>
          <a:p>
            <a:endParaRPr lang="en-US" sz="1400" dirty="0"/>
          </a:p>
          <a:p>
            <a:r>
              <a:rPr lang="en-US" sz="1400" dirty="0"/>
              <a:t>To get mode scrambling, we deliberately </a:t>
            </a:r>
            <a:r>
              <a:rPr lang="en-US" sz="1400" dirty="0" smtClean="0"/>
              <a:t>do not </a:t>
            </a:r>
            <a:r>
              <a:rPr lang="en-US" sz="1400" dirty="0"/>
              <a:t>preserve the phases between the MCF cores. If the cores are uncoupled, we can do this simply by making their optical lengths </a:t>
            </a:r>
            <a:r>
              <a:rPr lang="en-US" sz="1400" dirty="0" smtClean="0"/>
              <a:t>different. By making </a:t>
            </a:r>
            <a:r>
              <a:rPr lang="en-US" sz="1400" dirty="0"/>
              <a:t>the cores </a:t>
            </a:r>
            <a:r>
              <a:rPr lang="en-US" sz="1400" dirty="0" smtClean="0"/>
              <a:t>dissimilar, </a:t>
            </a:r>
            <a:r>
              <a:rPr lang="en-US" sz="1400" dirty="0"/>
              <a:t>and/or </a:t>
            </a:r>
            <a:r>
              <a:rPr lang="en-US" sz="1400" dirty="0" smtClean="0"/>
              <a:t>bending </a:t>
            </a:r>
            <a:r>
              <a:rPr lang="en-US" sz="1400" dirty="0"/>
              <a:t>the </a:t>
            </a:r>
            <a:r>
              <a:rPr lang="en-US" sz="1400" dirty="0" smtClean="0"/>
              <a:t>fibre. This </a:t>
            </a:r>
            <a:r>
              <a:rPr lang="en-US" sz="1400" dirty="0"/>
              <a:t>couples light pseudo-randomly between the </a:t>
            </a:r>
            <a:r>
              <a:rPr lang="en-US" sz="1400" dirty="0" err="1"/>
              <a:t>supermodes</a:t>
            </a:r>
            <a:r>
              <a:rPr lang="en-US" sz="1400" dirty="0"/>
              <a:t>, and hence between the modes of the output MMF. Vibrating the fibre adds some extra </a:t>
            </a:r>
            <a:r>
              <a:rPr lang="en-US" sz="1400" dirty="0" err="1"/>
              <a:t>randomisation</a:t>
            </a:r>
            <a:r>
              <a:rPr lang="en-US" sz="1400" dirty="0"/>
              <a:t> and time-averaging to the process.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86884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21446" y="2307394"/>
            <a:ext cx="616842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High resolution spectroscopy i.e. RV science</a:t>
            </a:r>
            <a:endParaRPr lang="en-US" sz="2400" dirty="0" smtClean="0"/>
          </a:p>
          <a:p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Calibration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- wavelength calibration (frequency combs)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- sky subtraction</a:t>
            </a:r>
          </a:p>
          <a:p>
            <a:pPr marL="285750" indent="-285750">
              <a:buFont typeface="Arial"/>
              <a:buChar char="•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760781" y="397934"/>
            <a:ext cx="29796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800" dirty="0" smtClean="0">
                <a:latin typeface="Arial Rounded MT Bold" charset="0"/>
              </a:rPr>
              <a:t>Applications</a:t>
            </a:r>
            <a:endParaRPr lang="de-DE" sz="2800" dirty="0">
              <a:latin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695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9" name="Picture 12" descr="MCF511-1c_fibre_cross-sec_wl_pic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46" y="1279191"/>
            <a:ext cx="3698240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23756" y="1132242"/>
            <a:ext cx="460895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/>
              <a:buChar char="•"/>
            </a:pPr>
            <a:r>
              <a:rPr lang="en-US" sz="2000" dirty="0" smtClean="0"/>
              <a:t>MCF consists of 511 individual cores</a:t>
            </a:r>
          </a:p>
          <a:p>
            <a:pPr marL="285750" indent="-285750">
              <a:lnSpc>
                <a:spcPct val="200000"/>
              </a:lnSpc>
              <a:buFont typeface="Arial"/>
              <a:buChar char="•"/>
            </a:pPr>
            <a:r>
              <a:rPr lang="en-US" sz="2000" dirty="0" smtClean="0"/>
              <a:t>designed to operate over a broadband </a:t>
            </a:r>
          </a:p>
          <a:p>
            <a:r>
              <a:rPr lang="en-US" sz="2000" dirty="0" smtClean="0"/>
              <a:t>     visible wavelength range 380-860nm</a:t>
            </a:r>
          </a:p>
          <a:p>
            <a:pPr marL="285750" indent="-285750">
              <a:lnSpc>
                <a:spcPct val="200000"/>
              </a:lnSpc>
              <a:buFont typeface="Arial"/>
              <a:buChar char="•"/>
            </a:pPr>
            <a:r>
              <a:rPr lang="en-US" sz="2000" dirty="0" smtClean="0"/>
              <a:t>has dissimilar cores to provide the path </a:t>
            </a:r>
          </a:p>
          <a:p>
            <a:r>
              <a:rPr lang="en-US" sz="2000" dirty="0" smtClean="0"/>
              <a:t>     length differences</a:t>
            </a:r>
          </a:p>
          <a:p>
            <a:pPr marL="285750" indent="-285750">
              <a:lnSpc>
                <a:spcPct val="200000"/>
              </a:lnSpc>
              <a:buFont typeface="Arial"/>
              <a:buChar char="•"/>
            </a:pPr>
            <a:r>
              <a:rPr lang="en-US" sz="2000" dirty="0" smtClean="0"/>
              <a:t>some of the cores are 2 and 3 </a:t>
            </a:r>
            <a:r>
              <a:rPr lang="en-US" sz="2000" dirty="0" err="1" smtClean="0"/>
              <a:t>moded</a:t>
            </a:r>
            <a:r>
              <a:rPr lang="en-US" sz="2000" dirty="0" smtClean="0"/>
              <a:t> at </a:t>
            </a:r>
          </a:p>
          <a:p>
            <a:r>
              <a:rPr lang="en-US" sz="2000" dirty="0" smtClean="0"/>
              <a:t>     the shorter wavelengths to persevere 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 mode number (low loss)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62788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713" y="5037262"/>
            <a:ext cx="2865755" cy="13144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45718" y="706162"/>
            <a:ext cx="171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Incoherent light</a:t>
            </a:r>
            <a:endParaRPr lang="en-US" i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746" y="1502175"/>
            <a:ext cx="4962144" cy="3291840"/>
          </a:xfrm>
          <a:prstGeom prst="rect">
            <a:avLst/>
          </a:prstGeom>
        </p:spPr>
      </p:pic>
      <p:sp>
        <p:nvSpPr>
          <p:cNvPr id="11" name="TextBox 92"/>
          <p:cNvSpPr txBox="1">
            <a:spLocks noChangeArrowheads="1"/>
          </p:cNvSpPr>
          <p:nvPr/>
        </p:nvSpPr>
        <p:spPr bwMode="auto">
          <a:xfrm>
            <a:off x="428716" y="215564"/>
            <a:ext cx="1149135" cy="38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1798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1798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1798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1798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n-AU" sz="2000" dirty="0">
                <a:solidFill>
                  <a:srgbClr val="FFFFFF"/>
                </a:solidFill>
              </a:rPr>
              <a:t>MCF511</a:t>
            </a:r>
          </a:p>
        </p:txBody>
      </p:sp>
      <p:pic>
        <p:nvPicPr>
          <p:cNvPr id="12" name="Picture 69" descr="MCF_mmin_feed_spo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16" y="254125"/>
            <a:ext cx="853440" cy="85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1394039" y="275621"/>
            <a:ext cx="888360" cy="1073628"/>
            <a:chOff x="7210425" y="29110736"/>
            <a:chExt cx="1377304" cy="1664539"/>
          </a:xfrm>
        </p:grpSpPr>
        <p:pic>
          <p:nvPicPr>
            <p:cNvPr id="17" name="Picture 3" descr="C:\Users\ehrlich\Desktop\mcf1c_near_50x_broad_x-00.bmp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0425" y="29110736"/>
              <a:ext cx="1377304" cy="1250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7375525" y="29190950"/>
              <a:ext cx="1033463" cy="1046163"/>
            </a:xfrm>
            <a:prstGeom prst="ellipse">
              <a:avLst/>
            </a:prstGeom>
            <a:noFill/>
            <a:ln w="19050">
              <a:solidFill>
                <a:srgbClr val="FFC000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defTabSz="1799029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endParaRPr lang="en-US" sz="1800">
                <a:solidFill>
                  <a:schemeClr val="lt1"/>
                </a:solidFill>
                <a:latin typeface="+mn-lt"/>
                <a:ea typeface="+mn-ea"/>
                <a:cs typeface="Arial Unicode MS" charset="0"/>
              </a:endParaRPr>
            </a:p>
          </p:txBody>
        </p:sp>
        <p:cxnSp>
          <p:nvCxnSpPr>
            <p:cNvPr id="19" name="Straight Arrow Connector 18"/>
            <p:cNvCxnSpPr>
              <a:cxnSpLocks noChangeShapeType="1"/>
              <a:stCxn id="18" idx="1"/>
              <a:endCxn id="18" idx="5"/>
            </p:cNvCxnSpPr>
            <p:nvPr/>
          </p:nvCxnSpPr>
          <p:spPr bwMode="auto">
            <a:xfrm>
              <a:off x="7526338" y="29343350"/>
              <a:ext cx="731837" cy="739775"/>
            </a:xfrm>
            <a:prstGeom prst="straightConnector1">
              <a:avLst/>
            </a:prstGeom>
            <a:noFill/>
            <a:ln w="25400">
              <a:solidFill>
                <a:srgbClr val="FFC000"/>
              </a:solidFill>
              <a:round/>
              <a:headEnd type="arrow" w="med" len="med"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TextBox 14"/>
            <p:cNvSpPr txBox="1">
              <a:spLocks noChangeArrowheads="1"/>
            </p:cNvSpPr>
            <p:nvPr/>
          </p:nvSpPr>
          <p:spPr bwMode="auto">
            <a:xfrm>
              <a:off x="7720013" y="30364113"/>
              <a:ext cx="342900" cy="41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defTabSz="17986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defTabSz="17986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defTabSz="17986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defTabSz="17986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charset="0"/>
                <a:buNone/>
              </a:pPr>
              <a:r>
                <a:rPr lang="en-US" sz="2200">
                  <a:solidFill>
                    <a:srgbClr val="FFC000"/>
                  </a:solidFill>
                </a:rPr>
                <a:t>d</a:t>
              </a:r>
            </a:p>
          </p:txBody>
        </p:sp>
      </p:grp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3320439" y="325103"/>
            <a:ext cx="3911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800" dirty="0" smtClean="0">
                <a:latin typeface="Arial Rounded MT Bold" charset="0"/>
              </a:rPr>
              <a:t>Near Field</a:t>
            </a:r>
            <a:endParaRPr lang="de-DE" sz="2800" dirty="0">
              <a:latin typeface="Arial" charset="0"/>
            </a:endParaRPr>
          </a:p>
        </p:txBody>
      </p:sp>
      <p:pic>
        <p:nvPicPr>
          <p:cNvPr id="23" name="Picture 99" descr="mcf1c_near_50x_550_x-00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03" y="4137627"/>
            <a:ext cx="934720" cy="930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8" descr="oct100_near_50x_750nm_x-00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91" y="2256987"/>
            <a:ext cx="953262" cy="948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409706" y="3169229"/>
            <a:ext cx="1957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Octagonal  100 </a:t>
            </a:r>
            <a:r>
              <a:rPr lang="en-US" dirty="0" err="1" smtClean="0"/>
              <a:t>μm</a:t>
            </a:r>
            <a:r>
              <a:rPr lang="en-US" dirty="0" smtClean="0"/>
              <a:t>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2232" y="5091255"/>
            <a:ext cx="131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MCF 55 </a:t>
            </a:r>
            <a:r>
              <a:rPr lang="en-US" dirty="0" err="1" smtClean="0"/>
              <a:t>μm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178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9113" y="63150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schemeClr val="tx1"/>
                </a:solidFill>
              </a:rPr>
              <a:t>FOIA-IV Dionne Haynes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70713" y="581915"/>
            <a:ext cx="1567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C</a:t>
            </a:r>
            <a:r>
              <a:rPr lang="en-US" i="1" dirty="0" smtClean="0"/>
              <a:t>oherent light</a:t>
            </a:r>
            <a:endParaRPr lang="en-US" i="1" dirty="0"/>
          </a:p>
        </p:txBody>
      </p:sp>
      <p:sp>
        <p:nvSpPr>
          <p:cNvPr id="11" name="TextBox 92"/>
          <p:cNvSpPr txBox="1">
            <a:spLocks noChangeArrowheads="1"/>
          </p:cNvSpPr>
          <p:nvPr/>
        </p:nvSpPr>
        <p:spPr bwMode="auto">
          <a:xfrm>
            <a:off x="428716" y="215564"/>
            <a:ext cx="1149135" cy="38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1798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1798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1798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1798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n-AU" sz="2000" dirty="0">
                <a:solidFill>
                  <a:srgbClr val="FFFFFF"/>
                </a:solidFill>
              </a:rPr>
              <a:t>MCF511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3059113" y="94247"/>
            <a:ext cx="3911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800" dirty="0" smtClean="0">
                <a:latin typeface="Arial Rounded MT Bold" charset="0"/>
              </a:rPr>
              <a:t>Near Field</a:t>
            </a:r>
            <a:endParaRPr lang="de-DE" sz="2800" dirty="0">
              <a:latin typeface="Arial" charset="0"/>
            </a:endParaRPr>
          </a:p>
        </p:txBody>
      </p:sp>
      <p:pic>
        <p:nvPicPr>
          <p:cNvPr id="27" name="Picture 15" descr="OCT100_laser_feed_spo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35" y="142549"/>
            <a:ext cx="98869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1495009" y="127246"/>
            <a:ext cx="1085353" cy="1220536"/>
            <a:chOff x="12822428" y="29025779"/>
            <a:chExt cx="1372997" cy="1544005"/>
          </a:xfrm>
        </p:grpSpPr>
        <p:pic>
          <p:nvPicPr>
            <p:cNvPr id="28" name="Picture 4" descr="C:\Users\ehrlich\Desktop\oct100_near_50x_HeNe_x-00.bmp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3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22428" y="29025779"/>
              <a:ext cx="1372997" cy="1204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Rounded Rectangle 28"/>
            <p:cNvSpPr>
              <a:spLocks noChangeArrowheads="1"/>
            </p:cNvSpPr>
            <p:nvPr/>
          </p:nvSpPr>
          <p:spPr bwMode="auto">
            <a:xfrm>
              <a:off x="13358926" y="29117925"/>
              <a:ext cx="373062" cy="1033463"/>
            </a:xfrm>
            <a:prstGeom prst="roundRect">
              <a:avLst>
                <a:gd name="adj" fmla="val 0"/>
              </a:avLst>
            </a:prstGeom>
            <a:noFill/>
            <a:ln w="19050">
              <a:solidFill>
                <a:srgbClr val="FFC000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defTabSz="1799029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endParaRPr lang="en-US" sz="1800" baseline="-25000" dirty="0">
                <a:solidFill>
                  <a:schemeClr val="lt1"/>
                </a:solidFill>
                <a:latin typeface="+mn-lt"/>
                <a:ea typeface="+mn-ea"/>
                <a:cs typeface="Arial Unicode MS" charset="0"/>
              </a:endParaRPr>
            </a:p>
          </p:txBody>
        </p:sp>
        <p:sp>
          <p:nvSpPr>
            <p:cNvPr id="30" name="TextBox 51"/>
            <p:cNvSpPr txBox="1">
              <a:spLocks noChangeArrowheads="1"/>
            </p:cNvSpPr>
            <p:nvPr/>
          </p:nvSpPr>
          <p:spPr bwMode="auto">
            <a:xfrm>
              <a:off x="13265397" y="30158715"/>
              <a:ext cx="576863" cy="411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defTabSz="17986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defTabSz="17986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defTabSz="17986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defTabSz="17986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charset="0"/>
                <a:buNone/>
              </a:pPr>
              <a:r>
                <a:rPr lang="en-US" sz="2200" dirty="0">
                  <a:solidFill>
                    <a:srgbClr val="FFC000"/>
                  </a:solidFill>
                </a:rPr>
                <a:t>d/3</a:t>
              </a:r>
            </a:p>
          </p:txBody>
        </p:sp>
      </p:grpSp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988" y="1307255"/>
            <a:ext cx="3108960" cy="23317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243" y="1390782"/>
            <a:ext cx="3606292" cy="2275586"/>
          </a:xfrm>
          <a:prstGeom prst="rect">
            <a:avLst/>
          </a:prstGeom>
        </p:spPr>
      </p:pic>
      <p:pic>
        <p:nvPicPr>
          <p:cNvPr id="32" name="Picture 97" descr="NF_laser_shake_IntCounts_MCF&amp;OCT_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43" y="3800694"/>
            <a:ext cx="3474720" cy="260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884" y="3666368"/>
            <a:ext cx="2651760" cy="1988820"/>
          </a:xfrm>
          <a:prstGeom prst="rect">
            <a:avLst/>
          </a:prstGeom>
        </p:spPr>
      </p:pic>
      <p:pic>
        <p:nvPicPr>
          <p:cNvPr id="34" name="Picture 33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138" y="5482272"/>
            <a:ext cx="2538095" cy="166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85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1861</Words>
  <Application>Microsoft Macintosh PowerPoint</Application>
  <PresentationFormat>On-screen Show (4:3)</PresentationFormat>
  <Paragraphs>286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Multicore fibre and fibre tapers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Conservation of Etendue </vt:lpstr>
      <vt:lpstr>Fibre taper types</vt:lpstr>
      <vt:lpstr>Fibre taper considerations</vt:lpstr>
      <vt:lpstr>Fibre taper considerations</vt:lpstr>
      <vt:lpstr>2011- Commercial fibre tapers    </vt:lpstr>
      <vt:lpstr>2012 – Prototype fibre up-taper for focal magnification  </vt:lpstr>
      <vt:lpstr>Up-taper manufacture</vt:lpstr>
      <vt:lpstr>Fusion splicing of fibre taper to base fibre </vt:lpstr>
      <vt:lpstr>PowerPoint Presentation</vt:lpstr>
      <vt:lpstr>PowerPoint Presentation</vt:lpstr>
      <vt:lpstr>PowerPoint Presentation</vt:lpstr>
      <vt:lpstr>PowerPoint Presentation</vt:lpstr>
    </vt:vector>
  </TitlesOfParts>
  <Company>innoFSPEC-AIP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Dionne Haynes</dc:creator>
  <cp:lastModifiedBy>Dionne Haynes</cp:lastModifiedBy>
  <cp:revision>82</cp:revision>
  <dcterms:created xsi:type="dcterms:W3CDTF">2014-08-20T00:14:19Z</dcterms:created>
  <dcterms:modified xsi:type="dcterms:W3CDTF">2014-08-20T17:20:25Z</dcterms:modified>
</cp:coreProperties>
</file>