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330" r:id="rId3"/>
    <p:sldId id="328" r:id="rId4"/>
    <p:sldId id="283" r:id="rId5"/>
    <p:sldId id="285" r:id="rId6"/>
    <p:sldId id="311" r:id="rId7"/>
    <p:sldId id="337" r:id="rId8"/>
    <p:sldId id="331" r:id="rId9"/>
    <p:sldId id="332" r:id="rId10"/>
    <p:sldId id="333" r:id="rId11"/>
    <p:sldId id="294" r:id="rId12"/>
    <p:sldId id="336" r:id="rId13"/>
    <p:sldId id="298" r:id="rId14"/>
    <p:sldId id="299" r:id="rId15"/>
    <p:sldId id="300" r:id="rId16"/>
    <p:sldId id="309" r:id="rId1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9" d="100"/>
          <a:sy n="109" d="100"/>
        </p:scale>
        <p:origin x="-8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BDCFF45-AB73-A74A-9505-50A6B9A857FB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ACB32F5-BCCF-D647-9B77-2220829D6F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066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CB32F5-BCCF-D647-9B77-2220829D6F8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27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>
                <a:latin typeface="Calibri" charset="0"/>
              </a:rPr>
              <a:t>VENGA is one of the first large scale systematic IFU survey of nearby spirals.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>
                <a:latin typeface="Calibri" charset="0"/>
              </a:rPr>
              <a:t>Collaborators: In red people who contributed directly to the first results I</a:t>
            </a:r>
            <a:r>
              <a:rPr lang="ja-JP" altLang="en-US">
                <a:latin typeface="Calibri" charset="0"/>
              </a:rPr>
              <a:t>’</a:t>
            </a:r>
            <a:r>
              <a:rPr lang="en-US" altLang="ja-JP">
                <a:latin typeface="Calibri" charset="0"/>
              </a:rPr>
              <a:t>ll show today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>
                <a:latin typeface="Calibri" charset="0"/>
              </a:rPr>
              <a:t>IFU studies have been mainly focused on early-type galaxies (SAURON, ATLAS-3D) and not on star forming galaxies, so spatially resolved spectroscopic studies of star formation have been limited.</a:t>
            </a:r>
          </a:p>
          <a:p>
            <a:pPr>
              <a:spcBef>
                <a:spcPct val="0"/>
              </a:spcBef>
            </a:pPr>
            <a:r>
              <a:rPr lang="en-US">
                <a:latin typeface="Calibri" charset="0"/>
              </a:rPr>
              <a:t>-We are mapping 32 galaxies using the large FOV VIRUS-P IFU</a:t>
            </a:r>
          </a:p>
          <a:p>
            <a:pPr>
              <a:spcBef>
                <a:spcPct val="0"/>
              </a:spcBef>
            </a:pPr>
            <a:r>
              <a:rPr lang="en-US">
                <a:latin typeface="Calibri" charset="0"/>
              </a:rPr>
              <a:t>-We obtain spectra for ~53,000 individual regions across the 32 galaxies with sizes of 100pc – 1kpc depending on distance to target.</a:t>
            </a: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0D3D129-6C7C-7640-91C1-7C62727286F4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</a:t>
            </a:r>
            <a:r>
              <a:rPr lang="en-US" baseline="0" dirty="0" smtClean="0"/>
              <a:t> is essential to work at a constant spatial resolution in star formation studies. Things like the slope and scatter of the S-K law depend on spatial resolution.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CB32F5-BCCF-D647-9B77-2220829D6F8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347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>
                <a:latin typeface="Calibri" charset="0"/>
              </a:rPr>
              <a:t>HI from THINGS 21cm and H2 from BIMA SONG CO J=1-0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>
                <a:latin typeface="Calibri" charset="0"/>
              </a:rPr>
              <a:t>No correlation of SFR with HI, saturation  at 10 M/pc2 as observed by Wong &amp; Blitz, Kennicutt, Bigiel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>
                <a:latin typeface="Calibri" charset="0"/>
              </a:rPr>
              <a:t>Clear correlation with molecular gas, which drives the total gas correlation.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>
                <a:latin typeface="Calibri" charset="0"/>
              </a:rPr>
              <a:t>Gas depletion timescale of 2 Gyr, or SFR of 1% per free-fall time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>
                <a:latin typeface="Calibri" charset="0"/>
              </a:rPr>
              <a:t>Significant intrinsic scatter of 0.4 dex or a factor of 3 in SFE at a given gas surface density</a:t>
            </a:r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15F499F-7273-3941-A76A-EB86C37C7CD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419167-59E4-D741-BDB5-2FCC43CCD5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2E6D7-FB2D-5847-9821-774D550E60CB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6F1C8-AD77-514A-9D24-57F36E5070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11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2D158-E3D0-2642-97B5-1364324C3358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CFA7A-416C-BA49-82A6-9C0C7DAD3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82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97DF2-5249-784E-8510-E3D0F840EF16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FC1B6-BB80-8B40-B63B-76E0645C9F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308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66A05-4C5F-FE49-AFD1-FC2DD08715FE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13005-958B-884F-8FE6-68D35C5B65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398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F6E32-3512-AD4C-BAD7-E3214E599396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6D99A-8833-EA46-9B4C-A4A0FD3FAF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6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9CADC-E4D9-4B4D-A4A4-C2BD817E9090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FCF80-E631-674C-9D1B-8128B69E3A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618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B9A15-1E68-A646-A993-2BCE78BFC9C5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859F3-DA10-274C-BCF8-999F90C72B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16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64AE5-9163-794E-8ADC-B7B8C96EAB46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2C9D3-02E8-FF46-A6DB-E5D0CD0F12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79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CB620-E708-D44A-BB1B-025B98137D3F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9E63C-F218-B446-9E7A-259F444775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13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A6E70-7E63-B247-ACA5-389275097C6D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AE095-9A90-B642-96AA-55B844FC56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35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C2212-BF0D-DF47-A079-48E83DAF540C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7F044-8339-9948-8651-A04A48AAD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104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48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1AC7E69-93AF-2542-87CD-AFCE90DBEB18}" type="datetimeFigureOut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4A24598-6D2A-4A4D-A1E4-358ED528F9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jpeg"/><Relationship Id="rId7" Type="http://schemas.openxmlformats.org/officeDocument/2006/relationships/image" Target="../media/image38.png"/><Relationship Id="rId8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0" Type="http://schemas.openxmlformats.org/officeDocument/2006/relationships/image" Target="../media/image20.png"/><Relationship Id="rId11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ubtitle 2"/>
          <p:cNvSpPr>
            <a:spLocks noGrp="1"/>
          </p:cNvSpPr>
          <p:nvPr>
            <p:ph type="subTitle" idx="1"/>
          </p:nvPr>
        </p:nvSpPr>
        <p:spPr>
          <a:xfrm>
            <a:off x="1371600" y="5481043"/>
            <a:ext cx="6400800" cy="530811"/>
          </a:xfrm>
        </p:spPr>
        <p:txBody>
          <a:bodyPr/>
          <a:lstStyle/>
          <a:p>
            <a:r>
              <a:rPr lang="en-US" sz="2200" dirty="0">
                <a:solidFill>
                  <a:schemeClr val="bg1"/>
                </a:solidFill>
                <a:latin typeface="Calibri" charset="0"/>
              </a:rPr>
              <a:t>Guillermo A. </a:t>
            </a:r>
            <a:r>
              <a:rPr lang="en-US" sz="2200" dirty="0" smtClean="0">
                <a:solidFill>
                  <a:schemeClr val="bg1"/>
                </a:solidFill>
                <a:latin typeface="Calibri" charset="0"/>
              </a:rPr>
              <a:t>Blanc</a:t>
            </a:r>
            <a:endParaRPr lang="en-US" sz="2200" dirty="0">
              <a:solidFill>
                <a:schemeClr val="bg1"/>
              </a:solidFill>
              <a:latin typeface="Calibri" charset="0"/>
            </a:endParaRPr>
          </a:p>
        </p:txBody>
      </p:sp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33" y="1537909"/>
            <a:ext cx="3683445" cy="303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Title 1"/>
          <p:cNvSpPr txBox="1">
            <a:spLocks/>
          </p:cNvSpPr>
          <p:nvPr/>
        </p:nvSpPr>
        <p:spPr bwMode="auto">
          <a:xfrm>
            <a:off x="-3516" y="-439080"/>
            <a:ext cx="9255302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2800" dirty="0" smtClean="0">
                <a:solidFill>
                  <a:srgbClr val="FFFF00"/>
                </a:solidFill>
                <a:latin typeface="Arial" charset="0"/>
              </a:rPr>
              <a:t>VENGA: The VIRUS-P Exploration of Nearby Galaxies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5511452" y="5883694"/>
            <a:ext cx="3520288" cy="93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dirty="0" err="1" smtClean="0">
                <a:solidFill>
                  <a:schemeClr val="bg1"/>
                </a:solidFill>
                <a:latin typeface="Calibri" charset="0"/>
              </a:rPr>
              <a:t>Departamento</a:t>
            </a:r>
            <a:r>
              <a:rPr lang="en-US" sz="2000" dirty="0" smtClean="0">
                <a:solidFill>
                  <a:schemeClr val="bg1"/>
                </a:solidFill>
                <a:latin typeface="Calibri" charset="0"/>
              </a:rPr>
              <a:t> de </a:t>
            </a:r>
            <a:r>
              <a:rPr lang="en-US" sz="2000" dirty="0" err="1" smtClean="0">
                <a:solidFill>
                  <a:schemeClr val="bg1"/>
                </a:solidFill>
                <a:latin typeface="Calibri" charset="0"/>
              </a:rPr>
              <a:t>Astronomía</a:t>
            </a:r>
            <a:endParaRPr lang="en-US" sz="2000" dirty="0">
              <a:solidFill>
                <a:schemeClr val="bg1"/>
              </a:solidFill>
              <a:latin typeface="Calibri" charset="0"/>
            </a:endParaRPr>
          </a:p>
          <a:p>
            <a:pPr algn="r"/>
            <a:r>
              <a:rPr lang="en-US" sz="2000" dirty="0" smtClean="0">
                <a:solidFill>
                  <a:schemeClr val="bg1"/>
                </a:solidFill>
                <a:latin typeface="Calibri" charset="0"/>
              </a:rPr>
              <a:t>Universidad de Chile, Santiago</a:t>
            </a:r>
            <a:endParaRPr lang="en-US" sz="2000" dirty="0">
              <a:solidFill>
                <a:schemeClr val="bg1"/>
              </a:solidFill>
              <a:latin typeface="Calibri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4031633" y="6291476"/>
            <a:ext cx="1386602" cy="0"/>
          </a:xfrm>
          <a:prstGeom prst="straightConnector1">
            <a:avLst/>
          </a:prstGeom>
          <a:ln w="825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ubtitle 2"/>
          <p:cNvSpPr txBox="1">
            <a:spLocks/>
          </p:cNvSpPr>
          <p:nvPr/>
        </p:nvSpPr>
        <p:spPr bwMode="auto">
          <a:xfrm>
            <a:off x="170340" y="5883695"/>
            <a:ext cx="4082683" cy="93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chemeClr val="bg1"/>
                </a:solidFill>
                <a:latin typeface="Calibri" charset="0"/>
              </a:rPr>
              <a:t>Carnegie Fellow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Calibri" charset="0"/>
              </a:rPr>
              <a:t>Carnegie Observatories, Pasadena</a:t>
            </a:r>
            <a:endParaRPr lang="en-US" sz="2000" dirty="0">
              <a:solidFill>
                <a:schemeClr val="bg1"/>
              </a:solidFill>
              <a:latin typeface="Calibri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27" y="844529"/>
            <a:ext cx="3772606" cy="1171989"/>
          </a:xfrm>
          <a:prstGeom prst="rect">
            <a:avLst/>
          </a:prstGeom>
          <a:ln w="38100" cmpd="sng">
            <a:solidFill>
              <a:srgbClr val="4F81BD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6595" y="845305"/>
            <a:ext cx="3772605" cy="1194515"/>
          </a:xfrm>
          <a:prstGeom prst="rect">
            <a:avLst/>
          </a:prstGeom>
          <a:ln w="38100" cmpd="sng">
            <a:solidFill>
              <a:srgbClr val="4F81BD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027" y="4142196"/>
            <a:ext cx="3772606" cy="1191350"/>
          </a:xfrm>
          <a:prstGeom prst="rect">
            <a:avLst/>
          </a:prstGeom>
          <a:ln w="38100" cmpd="sng">
            <a:solidFill>
              <a:srgbClr val="4F81BD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1757" y="4174981"/>
            <a:ext cx="3687443" cy="1170216"/>
          </a:xfrm>
          <a:prstGeom prst="rect">
            <a:avLst/>
          </a:prstGeom>
          <a:ln w="38100" cmpd="sng">
            <a:solidFill>
              <a:srgbClr val="4F81BD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829" y="193081"/>
            <a:ext cx="6042103" cy="995310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GEOMETRY AND PHYSICAL PROPERTIES OF INTERSTELLAR DUST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-1" r="34715"/>
          <a:stretch/>
        </p:blipFill>
        <p:spPr>
          <a:xfrm>
            <a:off x="58260" y="1799432"/>
            <a:ext cx="5374228" cy="41780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54158" y="6160022"/>
            <a:ext cx="1958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Kreckel</a:t>
            </a:r>
            <a:r>
              <a:rPr lang="en-US" dirty="0" smtClean="0"/>
              <a:t> et al. 2013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7340" y="1399643"/>
            <a:ext cx="1607989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KINGFISH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764572" y="1419324"/>
            <a:ext cx="1014645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PMAS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023597" y="5528648"/>
            <a:ext cx="1701732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Dust Mass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3900" y="2389279"/>
            <a:ext cx="1621111" cy="33479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43236" y="1863704"/>
            <a:ext cx="1206696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VENGA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764572" y="5556949"/>
            <a:ext cx="1014645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E(B-V)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4488" y="373430"/>
            <a:ext cx="1660572" cy="2109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93808" y="2592438"/>
            <a:ext cx="2450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Kathryn </a:t>
            </a:r>
            <a:r>
              <a:rPr lang="en-US" b="1" dirty="0" err="1" smtClean="0"/>
              <a:t>Kreckel</a:t>
            </a:r>
            <a:r>
              <a:rPr lang="en-US" b="1" dirty="0" smtClean="0"/>
              <a:t> (MPIA)</a:t>
            </a:r>
          </a:p>
          <a:p>
            <a:pPr algn="ctr"/>
            <a:r>
              <a:rPr lang="en-US" dirty="0" smtClean="0"/>
              <a:t>Brent Groves (MPIA)</a:t>
            </a:r>
            <a:endParaRPr lang="en-US" dirty="0"/>
          </a:p>
          <a:p>
            <a:pPr algn="ctr"/>
            <a:r>
              <a:rPr lang="en-US" dirty="0" smtClean="0"/>
              <a:t>GB (Carnegie)</a:t>
            </a:r>
          </a:p>
        </p:txBody>
      </p:sp>
    </p:spTree>
    <p:extLst>
      <p:ext uri="{BB962C8B-B14F-4D97-AF65-F5344CB8AC3E}">
        <p14:creationId xmlns:p14="http://schemas.microsoft.com/office/powerpoint/2010/main" val="403918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2"/>
          <a:stretch>
            <a:fillRect/>
          </a:stretch>
        </p:blipFill>
        <p:spPr bwMode="auto">
          <a:xfrm>
            <a:off x="6248400" y="3554413"/>
            <a:ext cx="2417763" cy="322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2"/>
          <a:stretch>
            <a:fillRect/>
          </a:stretch>
        </p:blipFill>
        <p:spPr bwMode="auto">
          <a:xfrm>
            <a:off x="3462338" y="3584575"/>
            <a:ext cx="2405062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3581400"/>
            <a:ext cx="3052762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7" name="Group 12"/>
          <p:cNvGrpSpPr>
            <a:grpSpLocks/>
          </p:cNvGrpSpPr>
          <p:nvPr/>
        </p:nvGrpSpPr>
        <p:grpSpPr bwMode="auto">
          <a:xfrm>
            <a:off x="533400" y="756586"/>
            <a:ext cx="2532063" cy="2627964"/>
            <a:chOff x="3429000" y="832836"/>
            <a:chExt cx="2532024" cy="2628131"/>
          </a:xfrm>
        </p:grpSpPr>
        <p:pic>
          <p:nvPicPr>
            <p:cNvPr id="33811" name="Picture 3" descr="C:\Users\Guille\Application Data\SSH\temp\things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82" t="42390" r="38612" b="34909"/>
            <a:stretch>
              <a:fillRect/>
            </a:stretch>
          </p:blipFill>
          <p:spPr bwMode="auto">
            <a:xfrm>
              <a:off x="3429000" y="914400"/>
              <a:ext cx="2532024" cy="254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2" name="TextBox 10"/>
            <p:cNvSpPr txBox="1">
              <a:spLocks noChangeArrowheads="1"/>
            </p:cNvSpPr>
            <p:nvPr/>
          </p:nvSpPr>
          <p:spPr bwMode="auto">
            <a:xfrm>
              <a:off x="3771579" y="832836"/>
              <a:ext cx="1828800" cy="615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dirty="0"/>
                <a:t>THINGS</a:t>
              </a:r>
            </a:p>
            <a:p>
              <a:pPr algn="ctr"/>
              <a:r>
                <a:rPr lang="en-US" sz="1600" dirty="0"/>
                <a:t>Walter et al. 2008</a:t>
              </a:r>
            </a:p>
          </p:txBody>
        </p:sp>
      </p:grpSp>
      <p:grpSp>
        <p:nvGrpSpPr>
          <p:cNvPr id="33798" name="Group 11"/>
          <p:cNvGrpSpPr>
            <a:grpSpLocks/>
          </p:cNvGrpSpPr>
          <p:nvPr/>
        </p:nvGrpSpPr>
        <p:grpSpPr bwMode="auto">
          <a:xfrm>
            <a:off x="642945" y="685966"/>
            <a:ext cx="8172443" cy="3020755"/>
            <a:chOff x="-4895922" y="762000"/>
            <a:chExt cx="8172505" cy="3020107"/>
          </a:xfrm>
        </p:grpSpPr>
        <p:pic>
          <p:nvPicPr>
            <p:cNvPr id="33809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01" t="19727" r="8571" b="14795"/>
            <a:stretch>
              <a:fillRect/>
            </a:stretch>
          </p:blipFill>
          <p:spPr bwMode="auto">
            <a:xfrm>
              <a:off x="480973" y="762000"/>
              <a:ext cx="2795610" cy="283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0" name="TextBox 11"/>
            <p:cNvSpPr txBox="1">
              <a:spLocks noChangeArrowheads="1"/>
            </p:cNvSpPr>
            <p:nvPr/>
          </p:nvSpPr>
          <p:spPr bwMode="auto">
            <a:xfrm>
              <a:off x="-4895922" y="3474396"/>
              <a:ext cx="1524364" cy="307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400" dirty="0" smtClean="0"/>
                <a:t>GB </a:t>
              </a:r>
              <a:r>
                <a:rPr lang="en-US" sz="1400" dirty="0"/>
                <a:t>et al. 2009</a:t>
              </a:r>
            </a:p>
          </p:txBody>
        </p:sp>
      </p:grpSp>
      <p:grpSp>
        <p:nvGrpSpPr>
          <p:cNvPr id="33799" name="Group 13"/>
          <p:cNvGrpSpPr>
            <a:grpSpLocks/>
          </p:cNvGrpSpPr>
          <p:nvPr/>
        </p:nvGrpSpPr>
        <p:grpSpPr bwMode="auto">
          <a:xfrm>
            <a:off x="3352800" y="692766"/>
            <a:ext cx="2538413" cy="2736234"/>
            <a:chOff x="6147769" y="768966"/>
            <a:chExt cx="2539031" cy="2736234"/>
          </a:xfrm>
        </p:grpSpPr>
        <p:pic>
          <p:nvPicPr>
            <p:cNvPr id="33807" name="Picture 2" descr="C:\Users\Guille\Application Data\SSH\temp\bima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99" t="39999" r="35599" b="31667"/>
            <a:stretch>
              <a:fillRect/>
            </a:stretch>
          </p:blipFill>
          <p:spPr bwMode="auto">
            <a:xfrm>
              <a:off x="6147769" y="838200"/>
              <a:ext cx="2539031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8" name="TextBox 12"/>
            <p:cNvSpPr txBox="1">
              <a:spLocks noChangeArrowheads="1"/>
            </p:cNvSpPr>
            <p:nvPr/>
          </p:nvSpPr>
          <p:spPr bwMode="auto">
            <a:xfrm>
              <a:off x="6207164" y="768966"/>
              <a:ext cx="243840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dirty="0">
                  <a:solidFill>
                    <a:schemeClr val="bg1"/>
                  </a:solidFill>
                </a:rPr>
                <a:t>BIMA SONG</a:t>
              </a:r>
            </a:p>
            <a:p>
              <a:pPr algn="ctr"/>
              <a:r>
                <a:rPr lang="en-US" sz="1600" dirty="0" err="1">
                  <a:solidFill>
                    <a:schemeClr val="bg1"/>
                  </a:solidFill>
                </a:rPr>
                <a:t>Helfer</a:t>
              </a:r>
              <a:r>
                <a:rPr lang="en-US" sz="1600" dirty="0">
                  <a:solidFill>
                    <a:schemeClr val="bg1"/>
                  </a:solidFill>
                </a:rPr>
                <a:t> et al. 2003</a:t>
              </a:r>
            </a:p>
          </p:txBody>
        </p:sp>
      </p:grpSp>
      <p:sp>
        <p:nvSpPr>
          <p:cNvPr id="33800" name="TextBox 1"/>
          <p:cNvSpPr txBox="1">
            <a:spLocks noChangeArrowheads="1"/>
          </p:cNvSpPr>
          <p:nvPr/>
        </p:nvSpPr>
        <p:spPr bwMode="auto">
          <a:xfrm>
            <a:off x="2000250" y="2940050"/>
            <a:ext cx="1047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latin typeface="Arial" charset="0"/>
              </a:rPr>
              <a:t>HI 21cm</a:t>
            </a:r>
          </a:p>
        </p:txBody>
      </p:sp>
      <p:sp>
        <p:nvSpPr>
          <p:cNvPr id="33801" name="TextBox 14"/>
          <p:cNvSpPr txBox="1">
            <a:spLocks noChangeArrowheads="1"/>
          </p:cNvSpPr>
          <p:nvPr/>
        </p:nvSpPr>
        <p:spPr bwMode="auto">
          <a:xfrm>
            <a:off x="4800600" y="2951163"/>
            <a:ext cx="1258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dirty="0">
                <a:solidFill>
                  <a:srgbClr val="FFFFFF"/>
                </a:solidFill>
                <a:latin typeface="Arial" charset="0"/>
              </a:rPr>
              <a:t>CO (1-0)</a:t>
            </a:r>
          </a:p>
        </p:txBody>
      </p:sp>
      <p:sp>
        <p:nvSpPr>
          <p:cNvPr id="33802" name="TextBox 1"/>
          <p:cNvSpPr txBox="1">
            <a:spLocks noChangeArrowheads="1"/>
          </p:cNvSpPr>
          <p:nvPr/>
        </p:nvSpPr>
        <p:spPr bwMode="auto">
          <a:xfrm>
            <a:off x="73025" y="4778375"/>
            <a:ext cx="80962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3200"/>
              <a:t>Σ</a:t>
            </a:r>
            <a:r>
              <a:rPr lang="en-US" sz="3200" baseline="-25000"/>
              <a:t>SFR</a:t>
            </a:r>
            <a:endParaRPr lang="en-US" sz="3200"/>
          </a:p>
        </p:txBody>
      </p:sp>
      <p:sp>
        <p:nvSpPr>
          <p:cNvPr id="33803" name="TextBox 18"/>
          <p:cNvSpPr txBox="1">
            <a:spLocks noChangeArrowheads="1"/>
          </p:cNvSpPr>
          <p:nvPr/>
        </p:nvSpPr>
        <p:spPr bwMode="auto">
          <a:xfrm>
            <a:off x="1852613" y="5881688"/>
            <a:ext cx="1397000" cy="52228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2800"/>
              <a:t>HI</a:t>
            </a:r>
          </a:p>
        </p:txBody>
      </p:sp>
      <p:sp>
        <p:nvSpPr>
          <p:cNvPr id="33804" name="TextBox 19"/>
          <p:cNvSpPr txBox="1">
            <a:spLocks noChangeArrowheads="1"/>
          </p:cNvSpPr>
          <p:nvPr/>
        </p:nvSpPr>
        <p:spPr bwMode="auto">
          <a:xfrm>
            <a:off x="7367588" y="5856288"/>
            <a:ext cx="1397000" cy="52228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2800"/>
              <a:t>HI+H</a:t>
            </a:r>
            <a:r>
              <a:rPr lang="en-US" sz="2800" baseline="-25000"/>
              <a:t>2</a:t>
            </a:r>
            <a:endParaRPr lang="en-US" sz="2800"/>
          </a:p>
        </p:txBody>
      </p:sp>
      <p:sp>
        <p:nvSpPr>
          <p:cNvPr id="33805" name="TextBox 20"/>
          <p:cNvSpPr txBox="1">
            <a:spLocks noChangeArrowheads="1"/>
          </p:cNvSpPr>
          <p:nvPr/>
        </p:nvSpPr>
        <p:spPr bwMode="auto">
          <a:xfrm>
            <a:off x="4592638" y="5867400"/>
            <a:ext cx="1397000" cy="5238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2800"/>
              <a:t>H</a:t>
            </a:r>
            <a:r>
              <a:rPr lang="en-US" sz="2800" baseline="-25000"/>
              <a:t>2</a:t>
            </a:r>
            <a:endParaRPr lang="en-US" sz="2800"/>
          </a:p>
        </p:txBody>
      </p:sp>
      <p:sp>
        <p:nvSpPr>
          <p:cNvPr id="33806" name="TextBox 21"/>
          <p:cNvSpPr txBox="1">
            <a:spLocks noChangeArrowheads="1"/>
          </p:cNvSpPr>
          <p:nvPr/>
        </p:nvSpPr>
        <p:spPr bwMode="auto">
          <a:xfrm>
            <a:off x="3613150" y="3443288"/>
            <a:ext cx="1998663" cy="4619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2400"/>
              <a:t>N=0.82±0.05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-128164" y="-98194"/>
            <a:ext cx="9414912" cy="878801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SPATIALLY RESOLVED STAR FORMATION LAW (NGC 5194)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183" y="202068"/>
            <a:ext cx="4491372" cy="65833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60876" y="102769"/>
            <a:ext cx="1581319" cy="40011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NGC 628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7710" y="29248"/>
            <a:ext cx="5300134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DISK INCLINATIONS USING          ASYMETRIC DRIFT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065" y="1672311"/>
            <a:ext cx="4476963" cy="45687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33380" y="4649667"/>
            <a:ext cx="1546684" cy="509625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415003" y="6159457"/>
            <a:ext cx="2546493" cy="58477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Perfect agreement with    </a:t>
            </a:r>
          </a:p>
          <a:p>
            <a:pPr algn="ctr"/>
            <a:r>
              <a:rPr lang="en-US" sz="1600" dirty="0" smtClean="0"/>
              <a:t>Tully-Fisher inclination.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311281" y="1257650"/>
            <a:ext cx="2040536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Very sensitive to inclination!!!</a:t>
            </a:r>
            <a:endParaRPr lang="en-US" dirty="0"/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3085694" y="1560576"/>
            <a:ext cx="16303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200" dirty="0"/>
              <a:t>GB et al. </a:t>
            </a:r>
            <a:r>
              <a:rPr lang="en-US" sz="1200" dirty="0" smtClean="0"/>
              <a:t>2013b</a:t>
            </a:r>
            <a:endParaRPr lang="en-US" sz="1200" dirty="0"/>
          </a:p>
        </p:txBody>
      </p:sp>
      <p:cxnSp>
        <p:nvCxnSpPr>
          <p:cNvPr id="11" name="Straight Arrow Connector 10"/>
          <p:cNvCxnSpPr>
            <a:stCxn id="10" idx="3"/>
          </p:cNvCxnSpPr>
          <p:nvPr/>
        </p:nvCxnSpPr>
        <p:spPr>
          <a:xfrm>
            <a:off x="2351817" y="1580816"/>
            <a:ext cx="733877" cy="423136"/>
          </a:xfrm>
          <a:prstGeom prst="straightConnector1">
            <a:avLst/>
          </a:prstGeom>
          <a:ln w="5715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86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57200" y="-115888"/>
            <a:ext cx="8229600" cy="1143001"/>
          </a:xfrm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  <a:latin typeface="Calibri" charset="0"/>
              </a:rPr>
              <a:t>X</a:t>
            </a:r>
            <a:r>
              <a:rPr lang="en-US" sz="4000" baseline="-25000" dirty="0">
                <a:solidFill>
                  <a:srgbClr val="FF0000"/>
                </a:solidFill>
                <a:latin typeface="Calibri" charset="0"/>
              </a:rPr>
              <a:t>CO</a:t>
            </a:r>
            <a:r>
              <a:rPr lang="en-US" sz="4000" dirty="0">
                <a:solidFill>
                  <a:srgbClr val="FF0000"/>
                </a:solidFill>
                <a:latin typeface="Calibri" charset="0"/>
              </a:rPr>
              <a:t> in NGC 628 by inverting the SFL</a:t>
            </a:r>
          </a:p>
        </p:txBody>
      </p:sp>
      <p:grpSp>
        <p:nvGrpSpPr>
          <p:cNvPr id="36867" name="Group 16"/>
          <p:cNvGrpSpPr>
            <a:grpSpLocks noChangeAspect="1"/>
          </p:cNvGrpSpPr>
          <p:nvPr/>
        </p:nvGrpSpPr>
        <p:grpSpPr bwMode="auto">
          <a:xfrm>
            <a:off x="1052513" y="1011238"/>
            <a:ext cx="3587750" cy="3421062"/>
            <a:chOff x="252789" y="1366333"/>
            <a:chExt cx="5042044" cy="4809246"/>
          </a:xfrm>
        </p:grpSpPr>
        <p:grpSp>
          <p:nvGrpSpPr>
            <p:cNvPr id="36876" name="Group 5"/>
            <p:cNvGrpSpPr>
              <a:grpSpLocks noChangeAspect="1"/>
            </p:cNvGrpSpPr>
            <p:nvPr/>
          </p:nvGrpSpPr>
          <p:grpSpPr bwMode="auto">
            <a:xfrm>
              <a:off x="252789" y="1366333"/>
              <a:ext cx="5042044" cy="4809246"/>
              <a:chOff x="457200" y="1811747"/>
              <a:chExt cx="4097846" cy="3908646"/>
            </a:xfrm>
          </p:grpSpPr>
          <p:pic>
            <p:nvPicPr>
              <p:cNvPr id="36878" name="Picture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7200" y="1811747"/>
                <a:ext cx="3969507" cy="3908646"/>
              </a:xfrm>
              <a:prstGeom prst="rect">
                <a:avLst/>
              </a:prstGeom>
              <a:noFill/>
              <a:ln w="9525">
                <a:solidFill>
                  <a:srgbClr val="604A7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879" name="TextBox 4"/>
              <p:cNvSpPr txBox="1">
                <a:spLocks noChangeArrowheads="1"/>
              </p:cNvSpPr>
              <p:nvPr/>
            </p:nvSpPr>
            <p:spPr bwMode="auto">
              <a:xfrm>
                <a:off x="2881830" y="4842017"/>
                <a:ext cx="1673216" cy="225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200"/>
                  <a:t>Bigiel et al. 2008</a:t>
                </a:r>
              </a:p>
            </p:txBody>
          </p:sp>
        </p:grpSp>
        <p:cxnSp>
          <p:nvCxnSpPr>
            <p:cNvPr id="8" name="Straight Connector 7"/>
            <p:cNvCxnSpPr/>
            <p:nvPr/>
          </p:nvCxnSpPr>
          <p:spPr>
            <a:xfrm flipH="1">
              <a:off x="2195983" y="2022444"/>
              <a:ext cx="2541102" cy="1553242"/>
            </a:xfrm>
            <a:prstGeom prst="line">
              <a:avLst/>
            </a:prstGeom>
            <a:ln w="57150" cmpd="sng">
              <a:solidFill>
                <a:srgbClr val="3366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868" name="Group 13"/>
          <p:cNvGrpSpPr>
            <a:grpSpLocks/>
          </p:cNvGrpSpPr>
          <p:nvPr/>
        </p:nvGrpSpPr>
        <p:grpSpPr bwMode="auto">
          <a:xfrm>
            <a:off x="5480050" y="1054100"/>
            <a:ext cx="2659063" cy="2578100"/>
            <a:chOff x="5528138" y="1577001"/>
            <a:chExt cx="2659077" cy="257899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8138" y="1577001"/>
              <a:ext cx="2646377" cy="2578992"/>
            </a:xfrm>
            <a:prstGeom prst="rect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</p:pic>
        <p:sp>
          <p:nvSpPr>
            <p:cNvPr id="36875" name="TextBox 11"/>
            <p:cNvSpPr txBox="1">
              <a:spLocks noChangeArrowheads="1"/>
            </p:cNvSpPr>
            <p:nvPr/>
          </p:nvSpPr>
          <p:spPr bwMode="auto">
            <a:xfrm>
              <a:off x="6652431" y="1787676"/>
              <a:ext cx="153478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200"/>
                <a:t>Calzetti et al. 2012</a:t>
              </a: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97500" y="3717925"/>
            <a:ext cx="2817813" cy="2716213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6870" name="TextBox 14"/>
          <p:cNvSpPr txBox="1">
            <a:spLocks noChangeArrowheads="1"/>
          </p:cNvSpPr>
          <p:nvPr/>
        </p:nvSpPr>
        <p:spPr bwMode="auto">
          <a:xfrm>
            <a:off x="6129338" y="6408738"/>
            <a:ext cx="16303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200" dirty="0"/>
              <a:t>GB et al. 2009</a:t>
            </a:r>
          </a:p>
        </p:txBody>
      </p:sp>
      <p:sp>
        <p:nvSpPr>
          <p:cNvPr id="36871" name="TextBox 17"/>
          <p:cNvSpPr txBox="1">
            <a:spLocks noChangeArrowheads="1"/>
          </p:cNvSpPr>
          <p:nvPr/>
        </p:nvSpPr>
        <p:spPr bwMode="auto">
          <a:xfrm>
            <a:off x="414338" y="4508500"/>
            <a:ext cx="48815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/>
              <a:t>Star Formation Law (a.k.a. Schmidt-Kennicutt Law)</a:t>
            </a:r>
          </a:p>
          <a:p>
            <a:pPr algn="ctr"/>
            <a:endParaRPr lang="en-US"/>
          </a:p>
          <a:p>
            <a:pPr algn="ctr"/>
            <a:r>
              <a:rPr lang="en-US"/>
              <a:t>1.0 &lt; N &lt; 1.5</a:t>
            </a:r>
          </a:p>
          <a:p>
            <a:pPr algn="ctr"/>
            <a:endParaRPr lang="en-US"/>
          </a:p>
          <a:p>
            <a:pPr algn="ctr"/>
            <a:r>
              <a:rPr lang="en-US"/>
              <a:t>Single power-law at intermediate Σ</a:t>
            </a:r>
            <a:r>
              <a:rPr lang="en-US" baseline="-25000"/>
              <a:t>H2</a:t>
            </a:r>
          </a:p>
          <a:p>
            <a:pPr algn="ctr"/>
            <a:endParaRPr lang="en-US" baseline="-25000"/>
          </a:p>
          <a:p>
            <a:pPr algn="ctr"/>
            <a:r>
              <a:rPr lang="en-US"/>
              <a:t>SFR provides independent measure of H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124075" y="5013325"/>
            <a:ext cx="1511300" cy="454025"/>
          </a:xfrm>
          <a:prstGeom prst="rect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12800" y="6034088"/>
            <a:ext cx="4140200" cy="452437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169863"/>
            <a:ext cx="3563938" cy="6508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1" name="TextBox 4"/>
          <p:cNvSpPr txBox="1">
            <a:spLocks noChangeArrowheads="1"/>
          </p:cNvSpPr>
          <p:nvPr/>
        </p:nvSpPr>
        <p:spPr bwMode="auto">
          <a:xfrm>
            <a:off x="3846513" y="795338"/>
            <a:ext cx="5399087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Control Systematic Uncertainties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smtClean="0">
                <a:cs typeface="+mn-cs"/>
              </a:rPr>
              <a:t>SFR tracers: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 smtClean="0">
              <a:cs typeface="+mn-cs"/>
            </a:endParaRPr>
          </a:p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800" dirty="0" smtClean="0">
                <a:cs typeface="+mn-cs"/>
              </a:rPr>
              <a:t>Hα + E(B-V)  (VENGA)</a:t>
            </a:r>
          </a:p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800" dirty="0" smtClean="0">
                <a:cs typeface="+mn-cs"/>
              </a:rPr>
              <a:t>24 </a:t>
            </a:r>
            <a:r>
              <a:rPr lang="en-US" sz="1800" dirty="0" err="1" smtClean="0">
                <a:cs typeface="+mn-cs"/>
              </a:rPr>
              <a:t>μm</a:t>
            </a:r>
            <a:r>
              <a:rPr lang="en-US" sz="1800" dirty="0" smtClean="0">
                <a:cs typeface="+mn-cs"/>
              </a:rPr>
              <a:t> + FUV (Spitzer, GALEX)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cs typeface="+mn-cs"/>
            </a:endParaRP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smtClean="0">
                <a:cs typeface="+mn-cs"/>
              </a:rPr>
              <a:t>CO(1-0) </a:t>
            </a:r>
            <a:r>
              <a:rPr lang="en-US" dirty="0" err="1" smtClean="0">
                <a:cs typeface="+mn-cs"/>
              </a:rPr>
              <a:t>vs</a:t>
            </a:r>
            <a:r>
              <a:rPr lang="en-US" dirty="0" smtClean="0">
                <a:cs typeface="+mn-cs"/>
              </a:rPr>
              <a:t> CO</a:t>
            </a:r>
            <a:r>
              <a:rPr lang="en-US" dirty="0">
                <a:cs typeface="+mn-cs"/>
              </a:rPr>
              <a:t>(2-1</a:t>
            </a:r>
            <a:r>
              <a:rPr lang="en-US" dirty="0" smtClean="0">
                <a:cs typeface="+mn-cs"/>
              </a:rPr>
              <a:t>)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smtClean="0">
                <a:cs typeface="+mn-cs"/>
              </a:rPr>
              <a:t>Single </a:t>
            </a:r>
            <a:r>
              <a:rPr lang="en-US" dirty="0">
                <a:cs typeface="+mn-cs"/>
              </a:rPr>
              <a:t>Dish </a:t>
            </a:r>
            <a:r>
              <a:rPr lang="en-US" dirty="0" err="1" smtClean="0">
                <a:cs typeface="+mn-cs"/>
              </a:rPr>
              <a:t>vs</a:t>
            </a:r>
            <a:r>
              <a:rPr lang="en-US" dirty="0">
                <a:cs typeface="+mn-cs"/>
              </a:rPr>
              <a:t> </a:t>
            </a:r>
            <a:r>
              <a:rPr lang="en-US" dirty="0" smtClean="0">
                <a:cs typeface="+mn-cs"/>
              </a:rPr>
              <a:t>Interferometry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 smtClean="0">
              <a:cs typeface="+mn-cs"/>
            </a:endParaRPr>
          </a:p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800" dirty="0" smtClean="0">
                <a:cs typeface="+mn-cs"/>
              </a:rPr>
              <a:t>BIMA-SONG CO(1-0)</a:t>
            </a:r>
          </a:p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800" dirty="0" smtClean="0">
                <a:cs typeface="+mn-cs"/>
              </a:rPr>
              <a:t>CARMA CO(1-0)</a:t>
            </a:r>
          </a:p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800" dirty="0" smtClean="0">
                <a:cs typeface="+mn-cs"/>
              </a:rPr>
              <a:t>HERACLES-IRAM CO(2-1)</a:t>
            </a:r>
          </a:p>
          <a:p>
            <a:pPr marL="457200" lvl="1" indent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cs"/>
            </a:endParaRP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cs typeface="+mn-cs"/>
              </a:rPr>
              <a:t>Assumed </a:t>
            </a:r>
            <a:r>
              <a:rPr lang="en-US" dirty="0" smtClean="0">
                <a:cs typeface="+mn-cs"/>
              </a:rPr>
              <a:t>SFL slope: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 smtClean="0">
              <a:cs typeface="+mn-cs"/>
            </a:endParaRPr>
          </a:p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800" dirty="0" smtClean="0">
                <a:cs typeface="+mn-cs"/>
              </a:rPr>
              <a:t>N=1.0 – N=1.5</a:t>
            </a:r>
            <a:endParaRPr lang="en-US" sz="1800" dirty="0">
              <a:cs typeface="+mn-cs"/>
            </a:endParaRPr>
          </a:p>
        </p:txBody>
      </p:sp>
      <p:sp>
        <p:nvSpPr>
          <p:cNvPr id="37892" name="TextBox 1"/>
          <p:cNvSpPr txBox="1">
            <a:spLocks noChangeArrowheads="1"/>
          </p:cNvSpPr>
          <p:nvPr/>
        </p:nvSpPr>
        <p:spPr bwMode="auto">
          <a:xfrm>
            <a:off x="4148138" y="53975"/>
            <a:ext cx="4743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3200">
                <a:solidFill>
                  <a:srgbClr val="3366FF"/>
                </a:solidFill>
              </a:rPr>
              <a:t>The Inner Disk of NGC 628</a:t>
            </a:r>
          </a:p>
        </p:txBody>
      </p:sp>
      <p:sp>
        <p:nvSpPr>
          <p:cNvPr id="37893" name="TextBox 6"/>
          <p:cNvSpPr txBox="1">
            <a:spLocks noChangeArrowheads="1"/>
          </p:cNvSpPr>
          <p:nvPr/>
        </p:nvSpPr>
        <p:spPr bwMode="auto">
          <a:xfrm>
            <a:off x="-131763" y="6456363"/>
            <a:ext cx="1630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000" dirty="0"/>
              <a:t>GB et al. </a:t>
            </a:r>
            <a:r>
              <a:rPr lang="en-US" sz="1000" dirty="0" smtClean="0"/>
              <a:t>2013a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938213"/>
            <a:ext cx="4668838" cy="5665787"/>
          </a:xfrm>
          <a:prstGeom prst="rect">
            <a:avLst/>
          </a:prstGeom>
          <a:noFill/>
          <a:ln w="38100">
            <a:solidFill>
              <a:srgbClr val="604A7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8588"/>
            <a:ext cx="8229600" cy="1143001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3366FF"/>
                </a:solidFill>
                <a:ea typeface="+mj-ea"/>
                <a:cs typeface="+mj-cs"/>
              </a:rPr>
              <a:t>An X</a:t>
            </a:r>
            <a:r>
              <a:rPr lang="en-US" sz="3600" baseline="-25000" dirty="0" smtClean="0">
                <a:solidFill>
                  <a:srgbClr val="3366FF"/>
                </a:solidFill>
                <a:ea typeface="+mj-ea"/>
                <a:cs typeface="+mj-cs"/>
              </a:rPr>
              <a:t>CO</a:t>
            </a:r>
            <a:r>
              <a:rPr lang="en-US" sz="3600" dirty="0" smtClean="0">
                <a:solidFill>
                  <a:srgbClr val="3366FF"/>
                </a:solidFill>
                <a:ea typeface="+mj-ea"/>
                <a:cs typeface="+mj-cs"/>
              </a:rPr>
              <a:t> Gradient in the </a:t>
            </a:r>
            <a:r>
              <a:rPr lang="en-US" sz="3600" dirty="0">
                <a:solidFill>
                  <a:srgbClr val="3366FF"/>
                </a:solidFill>
                <a:ea typeface="+mj-ea"/>
                <a:cs typeface="+mj-cs"/>
              </a:rPr>
              <a:t>I</a:t>
            </a:r>
            <a:r>
              <a:rPr lang="en-US" sz="3600" dirty="0" smtClean="0">
                <a:solidFill>
                  <a:srgbClr val="3366FF"/>
                </a:solidFill>
                <a:ea typeface="+mj-ea"/>
                <a:cs typeface="+mj-cs"/>
              </a:rPr>
              <a:t>nner Disk of NGC 628</a:t>
            </a:r>
            <a:endParaRPr lang="en-US" sz="3600" dirty="0">
              <a:solidFill>
                <a:srgbClr val="3366FF"/>
              </a:solidFill>
              <a:ea typeface="+mj-ea"/>
              <a:cs typeface="+mj-cs"/>
            </a:endParaRPr>
          </a:p>
        </p:txBody>
      </p:sp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5509819" y="6345238"/>
            <a:ext cx="16303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200" dirty="0"/>
              <a:t>GB et al. </a:t>
            </a:r>
            <a:r>
              <a:rPr lang="en-US" sz="1200" dirty="0" smtClean="0"/>
              <a:t>2013a</a:t>
            </a:r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2927350" y="2970213"/>
            <a:ext cx="1895475" cy="228600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27350" y="5834063"/>
            <a:ext cx="1895475" cy="228600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97597" y="6399635"/>
            <a:ext cx="1025387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Radius 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1477844" y="3422608"/>
            <a:ext cx="107188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/>
              <a:t>Xco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457200" y="87508"/>
            <a:ext cx="8229600" cy="1143001"/>
          </a:xfrm>
        </p:spPr>
        <p:txBody>
          <a:bodyPr/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Calibri" charset="0"/>
              </a:rPr>
              <a:t>CONCLUSIONS</a:t>
            </a:r>
          </a:p>
        </p:txBody>
      </p:sp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244891" y="1199409"/>
            <a:ext cx="8770937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2001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sz="2000" dirty="0" smtClean="0">
                <a:solidFill>
                  <a:srgbClr val="1F497D"/>
                </a:solidFill>
              </a:rPr>
              <a:t>VENGA: small sample but </a:t>
            </a:r>
            <a:r>
              <a:rPr lang="en-US" sz="2000" dirty="0" smtClean="0">
                <a:solidFill>
                  <a:srgbClr val="1F497D"/>
                </a:solidFill>
              </a:rPr>
              <a:t>deep</a:t>
            </a:r>
            <a:r>
              <a:rPr lang="en-US" sz="2000" dirty="0" smtClean="0">
                <a:solidFill>
                  <a:srgbClr val="1F497D"/>
                </a:solidFill>
              </a:rPr>
              <a:t>, wide, </a:t>
            </a:r>
            <a:r>
              <a:rPr lang="en-US" sz="2000" dirty="0" smtClean="0">
                <a:solidFill>
                  <a:srgbClr val="1F497D"/>
                </a:solidFill>
              </a:rPr>
              <a:t>and </a:t>
            </a:r>
            <a:r>
              <a:rPr lang="en-US" sz="2000" dirty="0" smtClean="0">
                <a:solidFill>
                  <a:srgbClr val="1F497D"/>
                </a:solidFill>
              </a:rPr>
              <a:t>has multi</a:t>
            </a:r>
            <a:r>
              <a:rPr lang="en-US" sz="2000" dirty="0" smtClean="0">
                <a:solidFill>
                  <a:srgbClr val="1F497D"/>
                </a:solidFill>
              </a:rPr>
              <a:t>-</a:t>
            </a:r>
            <a:r>
              <a:rPr lang="en-US" sz="2000" dirty="0" smtClean="0">
                <a:solidFill>
                  <a:srgbClr val="1F497D"/>
                </a:solidFill>
              </a:rPr>
              <a:t>wavelength ancillary data</a:t>
            </a:r>
            <a:r>
              <a:rPr lang="en-US" sz="2000" dirty="0" smtClean="0">
                <a:solidFill>
                  <a:srgbClr val="1F497D"/>
                </a:solidFill>
              </a:rPr>
              <a:t>.</a:t>
            </a:r>
          </a:p>
          <a:p>
            <a:pPr lvl="1">
              <a:buFont typeface="Arial" charset="0"/>
              <a:buChar char="•"/>
            </a:pPr>
            <a:r>
              <a:rPr lang="en-US" sz="2000" dirty="0" smtClean="0">
                <a:solidFill>
                  <a:srgbClr val="1F497D"/>
                </a:solidFill>
              </a:rPr>
              <a:t>Very different from </a:t>
            </a:r>
            <a:r>
              <a:rPr lang="en-US" sz="2000" dirty="0" smtClean="0">
                <a:solidFill>
                  <a:srgbClr val="1F497D"/>
                </a:solidFill>
              </a:rPr>
              <a:t>surveys like CALIFA</a:t>
            </a:r>
            <a:r>
              <a:rPr lang="en-US" sz="2000" dirty="0" smtClean="0">
                <a:solidFill>
                  <a:srgbClr val="1F497D"/>
                </a:solidFill>
              </a:rPr>
              <a:t>, SAMI and MANGA.</a:t>
            </a:r>
          </a:p>
          <a:p>
            <a:pPr>
              <a:buFont typeface="Arial" charset="0"/>
              <a:buChar char="•"/>
            </a:pPr>
            <a:endParaRPr lang="en-US" sz="2000" dirty="0" smtClean="0">
              <a:solidFill>
                <a:srgbClr val="1F497D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000" dirty="0" smtClean="0">
                <a:solidFill>
                  <a:srgbClr val="1F497D"/>
                </a:solidFill>
              </a:rPr>
              <a:t>Ideal for ISM and star formation studies, but great for other things too!	</a:t>
            </a:r>
          </a:p>
          <a:p>
            <a:pPr marL="457200" lvl="1" indent="0"/>
            <a:r>
              <a:rPr lang="en-US" sz="2000" dirty="0" smtClean="0">
                <a:solidFill>
                  <a:srgbClr val="1F497D"/>
                </a:solidFill>
              </a:rPr>
              <a:t>Come talk to me if interested in using the data.</a:t>
            </a:r>
          </a:p>
          <a:p>
            <a:pPr marL="0" indent="0"/>
            <a:r>
              <a:rPr lang="en-US" sz="2000" dirty="0" smtClean="0">
                <a:solidFill>
                  <a:srgbClr val="1F497D"/>
                </a:solidFill>
              </a:rPr>
              <a:t>		</a:t>
            </a:r>
          </a:p>
          <a:p>
            <a:pPr>
              <a:buFont typeface="Arial" charset="0"/>
              <a:buChar char="•"/>
            </a:pPr>
            <a:r>
              <a:rPr lang="en-US" sz="2000" dirty="0" smtClean="0">
                <a:solidFill>
                  <a:srgbClr val="1F497D"/>
                </a:solidFill>
              </a:rPr>
              <a:t>Combining </a:t>
            </a:r>
            <a:r>
              <a:rPr lang="en-US" sz="2000" b="1" dirty="0" smtClean="0">
                <a:solidFill>
                  <a:srgbClr val="800000"/>
                </a:solidFill>
              </a:rPr>
              <a:t>Optical IFU</a:t>
            </a:r>
            <a:r>
              <a:rPr lang="en-US" sz="2000" dirty="0" smtClean="0">
                <a:solidFill>
                  <a:srgbClr val="1F497D"/>
                </a:solidFill>
              </a:rPr>
              <a:t> maps with </a:t>
            </a:r>
            <a:r>
              <a:rPr lang="en-US" sz="2000" b="1" dirty="0">
                <a:solidFill>
                  <a:srgbClr val="800000"/>
                </a:solidFill>
              </a:rPr>
              <a:t>CO, HI, and far-IR</a:t>
            </a:r>
            <a:r>
              <a:rPr lang="en-US" sz="2000" dirty="0">
                <a:solidFill>
                  <a:srgbClr val="800000"/>
                </a:solidFill>
              </a:rPr>
              <a:t> </a:t>
            </a:r>
            <a:r>
              <a:rPr lang="en-US" sz="2000" dirty="0">
                <a:solidFill>
                  <a:srgbClr val="1F497D"/>
                </a:solidFill>
              </a:rPr>
              <a:t>data allows detailed studies of the process of star </a:t>
            </a:r>
            <a:r>
              <a:rPr lang="en-US" sz="2000" dirty="0" smtClean="0">
                <a:solidFill>
                  <a:srgbClr val="1F497D"/>
                </a:solidFill>
              </a:rPr>
              <a:t>formation </a:t>
            </a:r>
            <a:r>
              <a:rPr lang="en-US" sz="2000" dirty="0">
                <a:solidFill>
                  <a:srgbClr val="1F497D"/>
                </a:solidFill>
              </a:rPr>
              <a:t>and the connections between different phases of the ISM.</a:t>
            </a:r>
          </a:p>
          <a:p>
            <a:pPr>
              <a:buFont typeface="Arial" charset="0"/>
              <a:buChar char="•"/>
            </a:pPr>
            <a:endParaRPr lang="en-US" sz="2000" dirty="0" smtClean="0">
              <a:solidFill>
                <a:srgbClr val="1F497D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000" dirty="0" smtClean="0">
                <a:solidFill>
                  <a:srgbClr val="1F497D"/>
                </a:solidFill>
              </a:rPr>
              <a:t>4.3” diameter fibers in VIRUS-P translate into very good low surface brightness sensitivity and </a:t>
            </a:r>
            <a:r>
              <a:rPr lang="en-US" sz="2000" dirty="0" smtClean="0">
                <a:solidFill>
                  <a:srgbClr val="1F497D"/>
                </a:solidFill>
              </a:rPr>
              <a:t>are</a:t>
            </a:r>
            <a:r>
              <a:rPr lang="en-US" sz="2000" dirty="0" smtClean="0">
                <a:solidFill>
                  <a:srgbClr val="1F497D"/>
                </a:solidFill>
              </a:rPr>
              <a:t> well matched to IR, sub-mm, radio beam sizes.</a:t>
            </a:r>
          </a:p>
          <a:p>
            <a:pPr>
              <a:buFont typeface="Arial" charset="0"/>
              <a:buChar char="•"/>
            </a:pPr>
            <a:endParaRPr lang="en-US" sz="2000" dirty="0">
              <a:solidFill>
                <a:srgbClr val="1F497D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000" dirty="0" smtClean="0">
                <a:solidFill>
                  <a:srgbClr val="1F497D"/>
                </a:solidFill>
              </a:rPr>
              <a:t>VIRUS-P was the test-bed for the design of VIRUS and provided proof of concept for the HETDEX survey (see talks by Gary Hill and Andreas </a:t>
            </a:r>
            <a:r>
              <a:rPr lang="en-US" sz="2000" dirty="0" err="1" smtClean="0">
                <a:solidFill>
                  <a:srgbClr val="1F497D"/>
                </a:solidFill>
              </a:rPr>
              <a:t>Kelz</a:t>
            </a:r>
            <a:r>
              <a:rPr lang="en-US" sz="2000" dirty="0" smtClean="0">
                <a:solidFill>
                  <a:srgbClr val="1F497D"/>
                </a:solidFill>
              </a:rPr>
              <a:t>).</a:t>
            </a:r>
          </a:p>
          <a:p>
            <a:pPr>
              <a:buFont typeface="Arial" charset="0"/>
              <a:buChar char="•"/>
            </a:pPr>
            <a:endParaRPr lang="en-US" sz="2000" dirty="0">
              <a:solidFill>
                <a:srgbClr val="1F497D"/>
              </a:solidFill>
            </a:endParaRPr>
          </a:p>
          <a:p>
            <a:pPr>
              <a:buFont typeface="Arial" charset="0"/>
              <a:buChar char="•"/>
            </a:pPr>
            <a:endParaRPr lang="en-US" sz="2000" dirty="0">
              <a:solidFill>
                <a:srgbClr val="1F497D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 txBox="1">
            <a:spLocks/>
          </p:cNvSpPr>
          <p:nvPr/>
        </p:nvSpPr>
        <p:spPr bwMode="auto">
          <a:xfrm>
            <a:off x="4636834" y="332137"/>
            <a:ext cx="4343400" cy="6020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  <a:latin typeface="Calibri" charset="0"/>
              </a:rPr>
              <a:t>P.I.:     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Guillermo A. Blanc 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(Carnegie)</a:t>
            </a:r>
            <a:endParaRPr lang="en-US" dirty="0">
              <a:solidFill>
                <a:schemeClr val="tx2"/>
              </a:solidFill>
              <a:latin typeface="Calibri" charset="0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chemeClr val="tx2"/>
                </a:solidFill>
                <a:latin typeface="Calibri" charset="0"/>
              </a:rPr>
              <a:t>Co.Is</a:t>
            </a:r>
            <a:r>
              <a:rPr lang="en-US" b="1" dirty="0">
                <a:solidFill>
                  <a:schemeClr val="tx2"/>
                </a:solidFill>
                <a:latin typeface="Calibri" charset="0"/>
              </a:rPr>
              <a:t>:  </a:t>
            </a:r>
            <a:r>
              <a:rPr lang="en-US" b="1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</a:rPr>
              <a:t>Niv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Calibri" charset="0"/>
              </a:rPr>
              <a:t>Drory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(UT Austin)</a:t>
            </a:r>
            <a:endParaRPr lang="en-US" dirty="0">
              <a:solidFill>
                <a:schemeClr val="tx2"/>
              </a:solidFill>
              <a:latin typeface="Calibri" charset="0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             Neal 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Evans 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(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UT 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Austin)</a:t>
            </a: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	      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Max </a:t>
            </a:r>
            <a:r>
              <a:rPr lang="en-US" dirty="0" err="1">
                <a:solidFill>
                  <a:schemeClr val="tx2"/>
                </a:solidFill>
                <a:latin typeface="Calibri" charset="0"/>
              </a:rPr>
              <a:t>Fabricius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 (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MPE)</a:t>
            </a:r>
            <a:endParaRPr lang="en-US" dirty="0">
              <a:solidFill>
                <a:schemeClr val="tx2"/>
              </a:solidFill>
              <a:latin typeface="Calibri" charset="0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	      David Fisher (U. of Maryland)</a:t>
            </a: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	      Karl </a:t>
            </a:r>
            <a:r>
              <a:rPr lang="en-US" dirty="0" err="1">
                <a:solidFill>
                  <a:schemeClr val="tx2"/>
                </a:solidFill>
                <a:latin typeface="Calibri" charset="0"/>
              </a:rPr>
              <a:t>Gebhardt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 (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UT 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Austin)</a:t>
            </a: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	      Lei </a:t>
            </a:r>
            <a:r>
              <a:rPr lang="en-US" dirty="0" err="1">
                <a:solidFill>
                  <a:schemeClr val="tx2"/>
                </a:solidFill>
                <a:latin typeface="Calibri" charset="0"/>
              </a:rPr>
              <a:t>Hao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(SHAO)</a:t>
            </a:r>
            <a:endParaRPr lang="en-US" dirty="0">
              <a:solidFill>
                <a:schemeClr val="tx2"/>
              </a:solidFill>
              <a:latin typeface="Calibri" charset="0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	      Amanda </a:t>
            </a:r>
            <a:r>
              <a:rPr lang="en-US" dirty="0" err="1">
                <a:solidFill>
                  <a:schemeClr val="tx2"/>
                </a:solidFill>
                <a:latin typeface="Calibri" charset="0"/>
              </a:rPr>
              <a:t>Heiderman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(NRAO)</a:t>
            </a:r>
            <a:endParaRPr lang="en-US" dirty="0">
              <a:solidFill>
                <a:schemeClr val="tx2"/>
              </a:solidFill>
              <a:latin typeface="Calibri" charset="0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	      </a:t>
            </a:r>
            <a:r>
              <a:rPr lang="en-US" dirty="0" err="1">
                <a:solidFill>
                  <a:schemeClr val="tx2"/>
                </a:solidFill>
                <a:latin typeface="Calibri" charset="0"/>
              </a:rPr>
              <a:t>Shardha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Calibri" charset="0"/>
              </a:rPr>
              <a:t>Jogee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 (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UT 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Austin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)</a:t>
            </a: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	 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     Kyle Kaplan (UT Austin)</a:t>
            </a: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	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	    Kathryn 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</a:rPr>
              <a:t>Kreckel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 (MPIA)</a:t>
            </a: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	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	    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</a:rPr>
              <a:t>Rongxin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</a:rPr>
              <a:t>Luo</a:t>
            </a:r>
            <a:r>
              <a:rPr lang="en-US" dirty="0" smtClean="0">
                <a:solidFill>
                  <a:schemeClr val="tx2"/>
                </a:solidFill>
                <a:latin typeface="Calibri" charset="0"/>
              </a:rPr>
              <a:t> (SHAO)</a:t>
            </a:r>
            <a:endParaRPr lang="en-US" dirty="0">
              <a:solidFill>
                <a:schemeClr val="tx2"/>
              </a:solidFill>
              <a:latin typeface="Calibri" charset="0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Calibri" charset="0"/>
              </a:rPr>
              <a:t>      </a:t>
            </a:r>
            <a:r>
              <a:rPr lang="en-US" dirty="0">
                <a:solidFill>
                  <a:schemeClr val="tx2"/>
                </a:solidFill>
                <a:latin typeface="+mn-lt"/>
              </a:rPr>
              <a:t>       Mimi Song (</a:t>
            </a:r>
            <a:r>
              <a:rPr lang="en-US" dirty="0" smtClean="0">
                <a:solidFill>
                  <a:schemeClr val="tx2"/>
                </a:solidFill>
                <a:latin typeface="+mn-lt"/>
              </a:rPr>
              <a:t>UT </a:t>
            </a:r>
            <a:r>
              <a:rPr lang="en-US" dirty="0">
                <a:solidFill>
                  <a:schemeClr val="tx2"/>
                </a:solidFill>
                <a:latin typeface="+mn-lt"/>
              </a:rPr>
              <a:t>Austin)</a:t>
            </a:r>
          </a:p>
          <a:p>
            <a:pPr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+mn-lt"/>
              </a:rPr>
              <a:t>	      </a:t>
            </a:r>
            <a:r>
              <a:rPr lang="en-US" dirty="0" err="1">
                <a:solidFill>
                  <a:schemeClr val="tx2"/>
                </a:solidFill>
                <a:latin typeface="+mn-lt"/>
              </a:rPr>
              <a:t>Remco</a:t>
            </a:r>
            <a:r>
              <a:rPr lang="en-US" dirty="0">
                <a:solidFill>
                  <a:schemeClr val="tx2"/>
                </a:solidFill>
                <a:latin typeface="+mn-lt"/>
              </a:rPr>
              <a:t> van den Bosch (</a:t>
            </a:r>
            <a:r>
              <a:rPr lang="en-US" dirty="0" smtClean="0">
                <a:solidFill>
                  <a:schemeClr val="tx2"/>
                </a:solidFill>
                <a:latin typeface="+mn-lt"/>
              </a:rPr>
              <a:t>MPIA)</a:t>
            </a:r>
            <a:endParaRPr lang="en-US" dirty="0">
              <a:solidFill>
                <a:schemeClr val="tx2"/>
              </a:solidFill>
              <a:latin typeface="+mn-lt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+mn-lt"/>
              </a:rPr>
              <a:t>	      Timothy </a:t>
            </a:r>
            <a:r>
              <a:rPr lang="en-US" dirty="0" err="1">
                <a:solidFill>
                  <a:schemeClr val="tx2"/>
                </a:solidFill>
                <a:latin typeface="+mn-lt"/>
              </a:rPr>
              <a:t>Weinzirl</a:t>
            </a:r>
            <a:r>
              <a:rPr lang="en-US" dirty="0">
                <a:solidFill>
                  <a:schemeClr val="tx2"/>
                </a:solidFill>
                <a:latin typeface="+mn-lt"/>
              </a:rPr>
              <a:t> (</a:t>
            </a:r>
            <a:r>
              <a:rPr lang="en-US" dirty="0" smtClean="0">
                <a:solidFill>
                  <a:schemeClr val="tx2"/>
                </a:solidFill>
                <a:latin typeface="+mn-lt"/>
              </a:rPr>
              <a:t>UT Austin)</a:t>
            </a:r>
            <a:endParaRPr lang="en-US" dirty="0">
              <a:solidFill>
                <a:schemeClr val="tx2"/>
              </a:solidFill>
              <a:latin typeface="+mn-lt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  <a:latin typeface="+mn-lt"/>
              </a:rPr>
              <a:t>	      Peter </a:t>
            </a:r>
            <a:r>
              <a:rPr lang="en-US" dirty="0" err="1">
                <a:solidFill>
                  <a:schemeClr val="tx2"/>
                </a:solidFill>
                <a:latin typeface="+mn-lt"/>
              </a:rPr>
              <a:t>Yoachim</a:t>
            </a:r>
            <a:r>
              <a:rPr lang="en-US" dirty="0">
                <a:solidFill>
                  <a:schemeClr val="tx2"/>
                </a:solidFill>
                <a:latin typeface="+mn-lt"/>
              </a:rPr>
              <a:t> (U. </a:t>
            </a:r>
            <a:r>
              <a:rPr lang="en-US" dirty="0" smtClean="0">
                <a:solidFill>
                  <a:schemeClr val="tx2"/>
                </a:solidFill>
                <a:latin typeface="+mn-lt"/>
              </a:rPr>
              <a:t>of Washington</a:t>
            </a:r>
            <a:r>
              <a:rPr lang="en-US" dirty="0">
                <a:solidFill>
                  <a:schemeClr val="tx2"/>
                </a:solidFill>
                <a:latin typeface="Calibri" charset="0"/>
              </a:rPr>
              <a:t>)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13333" r="10001" b="13333"/>
          <a:stretch>
            <a:fillRect/>
          </a:stretch>
        </p:blipFill>
        <p:spPr bwMode="auto">
          <a:xfrm>
            <a:off x="323172" y="321790"/>
            <a:ext cx="4053928" cy="278707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8" descr="Picture 05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72" y="3436556"/>
            <a:ext cx="4053927" cy="3040445"/>
          </a:xfrm>
          <a:prstGeom prst="rect">
            <a:avLst/>
          </a:prstGeom>
          <a:noFill/>
          <a:ln w="57150" cmpd="sng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589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36780" y="227494"/>
            <a:ext cx="78482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5400" dirty="0" smtClean="0">
                <a:solidFill>
                  <a:srgbClr val="FFFF00"/>
                </a:solidFill>
                <a:latin typeface="Calibri" charset="0"/>
              </a:rPr>
              <a:t>VIRUS</a:t>
            </a:r>
            <a:r>
              <a:rPr lang="en-US" sz="5400" dirty="0">
                <a:solidFill>
                  <a:srgbClr val="FFFF00"/>
                </a:solidFill>
                <a:latin typeface="Calibri" charset="0"/>
              </a:rPr>
              <a:t>-</a:t>
            </a:r>
            <a:r>
              <a:rPr lang="en-US" sz="5400" dirty="0" smtClean="0">
                <a:solidFill>
                  <a:srgbClr val="FFFF00"/>
                </a:solidFill>
                <a:latin typeface="Calibri" charset="0"/>
              </a:rPr>
              <a:t>P</a:t>
            </a:r>
            <a:endParaRPr lang="en-US" sz="5400" dirty="0">
              <a:solidFill>
                <a:srgbClr val="FFFF00"/>
              </a:solidFill>
              <a:latin typeface="Calibri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4500" y="1452621"/>
            <a:ext cx="5219500" cy="495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60000"/>
              </a:lnSpc>
            </a:pPr>
            <a:endParaRPr lang="en-US" sz="2200" dirty="0">
              <a:solidFill>
                <a:schemeClr val="bg1"/>
              </a:solidFill>
              <a:latin typeface="Calibri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200" dirty="0" smtClean="0">
                <a:solidFill>
                  <a:schemeClr val="bg1"/>
                </a:solidFill>
                <a:latin typeface="Calibri" charset="0"/>
              </a:rPr>
              <a:t>246 Fiber-fed IFU Spectrograph</a:t>
            </a:r>
          </a:p>
          <a:p>
            <a:pPr eaLnBrk="1" hangingPunct="1">
              <a:lnSpc>
                <a:spcPct val="60000"/>
              </a:lnSpc>
            </a:pPr>
            <a:endParaRPr lang="en-US" sz="2200" dirty="0" smtClean="0">
              <a:solidFill>
                <a:schemeClr val="bg1"/>
              </a:solidFill>
              <a:latin typeface="Calibri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200" dirty="0" smtClean="0">
                <a:solidFill>
                  <a:schemeClr val="bg1"/>
                </a:solidFill>
                <a:latin typeface="Calibri" charset="0"/>
              </a:rPr>
              <a:t>1.7</a:t>
            </a:r>
            <a:r>
              <a:rPr lang="ja-JP" altLang="en-US" sz="2200" dirty="0">
                <a:solidFill>
                  <a:schemeClr val="bg1"/>
                </a:solidFill>
                <a:latin typeface="Calibri" charset="0"/>
              </a:rPr>
              <a:t>’</a:t>
            </a:r>
            <a:r>
              <a:rPr lang="en-US" sz="2200" dirty="0" smtClean="0">
                <a:solidFill>
                  <a:schemeClr val="bg1"/>
                </a:solidFill>
                <a:latin typeface="Calibri" charset="0"/>
              </a:rPr>
              <a:t>x 1.7</a:t>
            </a:r>
            <a:r>
              <a:rPr lang="ja-JP" altLang="en-US" sz="2200" dirty="0">
                <a:solidFill>
                  <a:schemeClr val="bg1"/>
                </a:solidFill>
                <a:latin typeface="Calibri" charset="0"/>
              </a:rPr>
              <a:t>’</a:t>
            </a:r>
            <a:r>
              <a:rPr lang="en-US" sz="2200" dirty="0">
                <a:solidFill>
                  <a:schemeClr val="bg1"/>
                </a:solidFill>
                <a:latin typeface="Calibri" charset="0"/>
              </a:rPr>
              <a:t> FOV at </a:t>
            </a:r>
            <a:r>
              <a:rPr lang="en-US" sz="2200" dirty="0" smtClean="0">
                <a:solidFill>
                  <a:schemeClr val="bg1"/>
                </a:solidFill>
                <a:latin typeface="Calibri" charset="0"/>
              </a:rPr>
              <a:t>McDonald </a:t>
            </a:r>
            <a:r>
              <a:rPr lang="en-US" sz="2200" dirty="0">
                <a:solidFill>
                  <a:schemeClr val="bg1"/>
                </a:solidFill>
                <a:latin typeface="Calibri" charset="0"/>
              </a:rPr>
              <a:t>2.7m</a:t>
            </a:r>
          </a:p>
          <a:p>
            <a:pPr eaLnBrk="1" hangingPunct="1">
              <a:lnSpc>
                <a:spcPct val="60000"/>
              </a:lnSpc>
            </a:pPr>
            <a:endParaRPr lang="en-US" sz="2200" dirty="0">
              <a:solidFill>
                <a:schemeClr val="bg1"/>
              </a:solidFill>
              <a:latin typeface="Calibri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200" dirty="0">
                <a:solidFill>
                  <a:schemeClr val="bg1"/>
                </a:solidFill>
                <a:latin typeface="Calibri" charset="0"/>
              </a:rPr>
              <a:t>1/3 filling factor</a:t>
            </a:r>
          </a:p>
          <a:p>
            <a:pPr eaLnBrk="1" hangingPunct="1">
              <a:lnSpc>
                <a:spcPct val="60000"/>
              </a:lnSpc>
            </a:pPr>
            <a:endParaRPr lang="en-US" sz="2200" dirty="0">
              <a:solidFill>
                <a:schemeClr val="bg1"/>
              </a:solidFill>
              <a:latin typeface="Calibri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200" dirty="0">
                <a:solidFill>
                  <a:schemeClr val="bg1"/>
                </a:solidFill>
                <a:latin typeface="Calibri" charset="0"/>
              </a:rPr>
              <a:t>Largest FOV of any </a:t>
            </a:r>
            <a:r>
              <a:rPr lang="en-US" sz="2200" dirty="0" smtClean="0">
                <a:solidFill>
                  <a:schemeClr val="bg1"/>
                </a:solidFill>
                <a:latin typeface="Calibri" charset="0"/>
              </a:rPr>
              <a:t>existing </a:t>
            </a:r>
            <a:r>
              <a:rPr lang="en-US" sz="2200" dirty="0">
                <a:solidFill>
                  <a:schemeClr val="bg1"/>
                </a:solidFill>
                <a:latin typeface="Calibri" charset="0"/>
              </a:rPr>
              <a:t>IFU</a:t>
            </a:r>
          </a:p>
          <a:p>
            <a:pPr eaLnBrk="1" hangingPunct="1">
              <a:lnSpc>
                <a:spcPct val="60000"/>
              </a:lnSpc>
            </a:pPr>
            <a:endParaRPr lang="en-US" sz="2200" dirty="0">
              <a:solidFill>
                <a:schemeClr val="bg1"/>
              </a:solidFill>
              <a:latin typeface="Calibri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200" dirty="0">
                <a:solidFill>
                  <a:schemeClr val="bg1"/>
                </a:solidFill>
                <a:latin typeface="Calibri" charset="0"/>
              </a:rPr>
              <a:t>4.3</a:t>
            </a:r>
            <a:r>
              <a:rPr lang="ja-JP" altLang="en-US" sz="2200" dirty="0">
                <a:solidFill>
                  <a:schemeClr val="bg1"/>
                </a:solidFill>
                <a:latin typeface="Calibri" charset="0"/>
              </a:rPr>
              <a:t>’’</a:t>
            </a:r>
            <a:r>
              <a:rPr lang="en-US" sz="2200" dirty="0">
                <a:solidFill>
                  <a:schemeClr val="bg1"/>
                </a:solidFill>
                <a:latin typeface="Calibri" charset="0"/>
              </a:rPr>
              <a:t> diameter fibers on sky</a:t>
            </a:r>
          </a:p>
          <a:p>
            <a:pPr eaLnBrk="1" hangingPunct="1">
              <a:lnSpc>
                <a:spcPct val="60000"/>
              </a:lnSpc>
            </a:pPr>
            <a:endParaRPr lang="en-US" sz="2200" dirty="0">
              <a:solidFill>
                <a:schemeClr val="bg1"/>
              </a:solidFill>
              <a:latin typeface="Calibri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200" dirty="0">
                <a:solidFill>
                  <a:schemeClr val="bg1"/>
                </a:solidFill>
                <a:latin typeface="Calibri" charset="0"/>
              </a:rPr>
              <a:t>3500-6800 </a:t>
            </a:r>
            <a:r>
              <a:rPr lang="en-US" sz="2200" dirty="0" err="1">
                <a:solidFill>
                  <a:schemeClr val="bg1"/>
                </a:solidFill>
                <a:latin typeface="Calibri" charset="0"/>
                <a:cs typeface="Arial" charset="0"/>
              </a:rPr>
              <a:t>Å</a:t>
            </a:r>
            <a:r>
              <a:rPr lang="en-US" sz="2200" dirty="0">
                <a:solidFill>
                  <a:schemeClr val="bg1"/>
                </a:solidFill>
                <a:latin typeface="Calibri" charset="0"/>
                <a:cs typeface="Arial" charset="0"/>
              </a:rPr>
              <a:t> / </a:t>
            </a:r>
            <a:r>
              <a:rPr lang="el-GR" sz="2200" dirty="0">
                <a:solidFill>
                  <a:schemeClr val="bg1"/>
                </a:solidFill>
                <a:latin typeface="Calibri" charset="0"/>
                <a:cs typeface="Arial" charset="0"/>
              </a:rPr>
              <a:t>Δλ</a:t>
            </a:r>
            <a:r>
              <a:rPr lang="en-US" sz="2200" dirty="0">
                <a:solidFill>
                  <a:schemeClr val="bg1"/>
                </a:solidFill>
                <a:latin typeface="Calibri" charset="0"/>
                <a:cs typeface="Arial" charset="0"/>
              </a:rPr>
              <a:t>=2200 </a:t>
            </a:r>
            <a:r>
              <a:rPr lang="en-US" sz="2200" dirty="0" err="1">
                <a:solidFill>
                  <a:schemeClr val="bg1"/>
                </a:solidFill>
                <a:latin typeface="Calibri" charset="0"/>
                <a:cs typeface="Arial" charset="0"/>
              </a:rPr>
              <a:t>Å</a:t>
            </a:r>
            <a:endParaRPr lang="en-US" sz="2200" dirty="0">
              <a:solidFill>
                <a:schemeClr val="bg1"/>
              </a:solidFill>
              <a:latin typeface="Calibri" charset="0"/>
              <a:cs typeface="Arial" charset="0"/>
            </a:endParaRPr>
          </a:p>
          <a:p>
            <a:pPr marL="0" indent="0" eaLnBrk="1" hangingPunct="1">
              <a:lnSpc>
                <a:spcPct val="60000"/>
              </a:lnSpc>
              <a:buNone/>
            </a:pPr>
            <a:endParaRPr lang="en-US" sz="2200" dirty="0">
              <a:solidFill>
                <a:schemeClr val="bg1"/>
              </a:solidFill>
              <a:latin typeface="Calibri" charset="0"/>
              <a:cs typeface="Arial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200" dirty="0">
                <a:solidFill>
                  <a:schemeClr val="bg1"/>
                </a:solidFill>
                <a:latin typeface="Calibri" charset="0"/>
                <a:cs typeface="Arial" charset="0"/>
              </a:rPr>
              <a:t>R=1000 @ </a:t>
            </a:r>
            <a:r>
              <a:rPr lang="en-US" sz="2200" dirty="0" smtClean="0">
                <a:solidFill>
                  <a:schemeClr val="bg1"/>
                </a:solidFill>
                <a:latin typeface="Calibri" charset="0"/>
                <a:cs typeface="Arial" charset="0"/>
              </a:rPr>
              <a:t>5000Å</a:t>
            </a:r>
          </a:p>
          <a:p>
            <a:pPr marL="0" indent="0" eaLnBrk="1" hangingPunct="1">
              <a:lnSpc>
                <a:spcPct val="60000"/>
              </a:lnSpc>
              <a:buNone/>
            </a:pPr>
            <a:endParaRPr lang="en-US" sz="2200" dirty="0" smtClean="0">
              <a:solidFill>
                <a:schemeClr val="bg1"/>
              </a:solidFill>
              <a:latin typeface="Calibri" charset="0"/>
              <a:cs typeface="Arial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Calibri" charset="0"/>
              </a:rPr>
              <a:t>VIRUS prototype for </a:t>
            </a:r>
            <a:r>
              <a:rPr lang="en-US" sz="2200" dirty="0" smtClean="0">
                <a:solidFill>
                  <a:schemeClr val="bg1"/>
                </a:solidFill>
                <a:latin typeface="Calibri" charset="0"/>
              </a:rPr>
              <a:t>HETDEX                (see talks by G. Hill and A. </a:t>
            </a:r>
            <a:r>
              <a:rPr lang="en-US" sz="2200" dirty="0" err="1" smtClean="0">
                <a:solidFill>
                  <a:schemeClr val="bg1"/>
                </a:solidFill>
                <a:latin typeface="Calibri" charset="0"/>
              </a:rPr>
              <a:t>Kelz</a:t>
            </a:r>
            <a:r>
              <a:rPr lang="en-US" sz="2200" dirty="0" smtClean="0">
                <a:solidFill>
                  <a:schemeClr val="bg1"/>
                </a:solidFill>
                <a:latin typeface="Calibri" charset="0"/>
              </a:rPr>
              <a:t>)</a:t>
            </a:r>
            <a:endParaRPr lang="en-US" sz="1800" dirty="0">
              <a:solidFill>
                <a:schemeClr val="bg1"/>
              </a:solidFill>
              <a:latin typeface="Calibri" charset="0"/>
            </a:endParaRPr>
          </a:p>
          <a:p>
            <a:pPr eaLnBrk="1" hangingPunct="1">
              <a:lnSpc>
                <a:spcPct val="60000"/>
              </a:lnSpc>
            </a:pPr>
            <a:endParaRPr lang="en-US" sz="2200" dirty="0">
              <a:solidFill>
                <a:schemeClr val="bg1"/>
              </a:solidFill>
              <a:latin typeface="Calibri" charset="0"/>
              <a:cs typeface="Arial" charset="0"/>
            </a:endParaRPr>
          </a:p>
          <a:p>
            <a:pPr eaLnBrk="1" hangingPunct="1">
              <a:lnSpc>
                <a:spcPct val="60000"/>
              </a:lnSpc>
              <a:buFont typeface="Arial" charset="0"/>
              <a:buNone/>
            </a:pPr>
            <a:endParaRPr lang="en-US" sz="2200" dirty="0">
              <a:solidFill>
                <a:schemeClr val="bg1"/>
              </a:solidFill>
              <a:latin typeface="Calibri" charset="0"/>
              <a:cs typeface="Arial" charset="0"/>
            </a:endParaRPr>
          </a:p>
        </p:txBody>
      </p:sp>
      <p:grpSp>
        <p:nvGrpSpPr>
          <p:cNvPr id="22532" name="Group 7"/>
          <p:cNvGrpSpPr>
            <a:grpSpLocks noChangeAspect="1"/>
          </p:cNvGrpSpPr>
          <p:nvPr/>
        </p:nvGrpSpPr>
        <p:grpSpPr bwMode="auto">
          <a:xfrm>
            <a:off x="498753" y="335659"/>
            <a:ext cx="2752946" cy="3828953"/>
            <a:chOff x="10272" y="9312"/>
            <a:chExt cx="2400" cy="3600"/>
          </a:xfrm>
        </p:grpSpPr>
        <p:pic>
          <p:nvPicPr>
            <p:cNvPr id="22534" name="Picture 8" descr="VIRUS P Inst Galax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2" y="9600"/>
              <a:ext cx="2400" cy="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5" name="Picture 9" descr="P117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2" y="9312"/>
              <a:ext cx="955" cy="1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3" name="Picture 168" descr="Picture 05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9" y="4388273"/>
            <a:ext cx="2784970" cy="2088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7479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00" y="2216150"/>
            <a:ext cx="3611563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13333" r="10001" b="13333"/>
          <a:stretch>
            <a:fillRect/>
          </a:stretch>
        </p:blipFill>
        <p:spPr bwMode="auto">
          <a:xfrm>
            <a:off x="515938" y="311150"/>
            <a:ext cx="2895600" cy="199072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4" name="TextBox 9"/>
          <p:cNvSpPr txBox="1">
            <a:spLocks noChangeArrowheads="1"/>
          </p:cNvSpPr>
          <p:nvPr/>
        </p:nvSpPr>
        <p:spPr bwMode="auto">
          <a:xfrm>
            <a:off x="325438" y="3008082"/>
            <a:ext cx="4322762" cy="360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sz="2000" dirty="0">
                <a:solidFill>
                  <a:srgbClr val="1F497D"/>
                </a:solidFill>
              </a:rPr>
              <a:t>  IFU maps of 30 Nearby Spiral </a:t>
            </a:r>
            <a:r>
              <a:rPr lang="en-US" sz="2000" dirty="0" smtClean="0">
                <a:solidFill>
                  <a:srgbClr val="1F497D"/>
                </a:solidFill>
              </a:rPr>
              <a:t>Galaxies</a:t>
            </a: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sz="2000" dirty="0" smtClean="0">
                <a:solidFill>
                  <a:srgbClr val="1F497D"/>
                </a:solidFill>
              </a:rPr>
              <a:t>  60 </a:t>
            </a:r>
            <a:r>
              <a:rPr lang="en-US" altLang="ja-JP" sz="2000" dirty="0">
                <a:solidFill>
                  <a:srgbClr val="1F497D"/>
                </a:solidFill>
              </a:rPr>
              <a:t>VIRUS-P </a:t>
            </a:r>
            <a:r>
              <a:rPr lang="en-US" altLang="ja-JP" sz="2000" dirty="0" err="1">
                <a:solidFill>
                  <a:srgbClr val="1F497D"/>
                </a:solidFill>
              </a:rPr>
              <a:t>Pointings</a:t>
            </a:r>
            <a:endParaRPr lang="en-US" altLang="ja-JP" sz="2000" dirty="0">
              <a:solidFill>
                <a:srgbClr val="1F497D"/>
              </a:solidFill>
            </a:endParaRP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sz="2000" dirty="0" smtClean="0">
                <a:solidFill>
                  <a:srgbClr val="1F497D"/>
                </a:solidFill>
              </a:rPr>
              <a:t>  3600 </a:t>
            </a:r>
            <a:r>
              <a:rPr lang="en-US" sz="2000" dirty="0" err="1">
                <a:solidFill>
                  <a:srgbClr val="1F497D"/>
                </a:solidFill>
              </a:rPr>
              <a:t>Å</a:t>
            </a:r>
            <a:r>
              <a:rPr lang="en-US" sz="2000" dirty="0">
                <a:solidFill>
                  <a:srgbClr val="1F497D"/>
                </a:solidFill>
              </a:rPr>
              <a:t> – 6850 </a:t>
            </a:r>
            <a:r>
              <a:rPr lang="en-US" sz="2000" dirty="0" err="1" smtClean="0">
                <a:solidFill>
                  <a:srgbClr val="1F497D"/>
                </a:solidFill>
              </a:rPr>
              <a:t>Å</a:t>
            </a:r>
            <a:r>
              <a:rPr lang="en-US" sz="2000" dirty="0">
                <a:solidFill>
                  <a:srgbClr val="1F497D"/>
                </a:solidFill>
              </a:rPr>
              <a:t> </a:t>
            </a:r>
            <a:r>
              <a:rPr lang="en-US" sz="2000" dirty="0" smtClean="0">
                <a:solidFill>
                  <a:srgbClr val="1F497D"/>
                </a:solidFill>
              </a:rPr>
              <a:t>@ 5 </a:t>
            </a:r>
            <a:r>
              <a:rPr lang="en-US" sz="2000" dirty="0" err="1">
                <a:solidFill>
                  <a:srgbClr val="1F497D"/>
                </a:solidFill>
              </a:rPr>
              <a:t>Å</a:t>
            </a:r>
            <a:r>
              <a:rPr lang="en-US" sz="2000" dirty="0">
                <a:solidFill>
                  <a:srgbClr val="1F497D"/>
                </a:solidFill>
              </a:rPr>
              <a:t> </a:t>
            </a:r>
            <a:r>
              <a:rPr lang="en-US" sz="2000" dirty="0" smtClean="0">
                <a:solidFill>
                  <a:srgbClr val="1F497D"/>
                </a:solidFill>
              </a:rPr>
              <a:t>FWHM</a:t>
            </a:r>
            <a:endParaRPr lang="en-US" sz="2000" dirty="0">
              <a:solidFill>
                <a:srgbClr val="1F497D"/>
              </a:solidFill>
            </a:endParaRP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sz="2000" dirty="0">
                <a:solidFill>
                  <a:srgbClr val="1F497D"/>
                </a:solidFill>
              </a:rPr>
              <a:t>  Coverage ~ 0.7 R</a:t>
            </a:r>
            <a:r>
              <a:rPr lang="en-US" sz="2000" baseline="-25000" dirty="0">
                <a:solidFill>
                  <a:srgbClr val="1F497D"/>
                </a:solidFill>
              </a:rPr>
              <a:t>25 </a:t>
            </a:r>
            <a:r>
              <a:rPr lang="en-US" sz="2000" dirty="0">
                <a:solidFill>
                  <a:srgbClr val="1F497D"/>
                </a:solidFill>
              </a:rPr>
              <a:t>@ 5.6” </a:t>
            </a:r>
            <a:r>
              <a:rPr lang="en-US" sz="2000" dirty="0" smtClean="0">
                <a:solidFill>
                  <a:srgbClr val="1F497D"/>
                </a:solidFill>
              </a:rPr>
              <a:t>FWHM</a:t>
            </a:r>
            <a:endParaRPr lang="en-US" sz="2000" baseline="-25000" dirty="0">
              <a:solidFill>
                <a:srgbClr val="1F497D"/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2000" dirty="0">
                <a:solidFill>
                  <a:srgbClr val="1F497D"/>
                </a:solidFill>
              </a:rPr>
              <a:t>  Median S/N=40 per </a:t>
            </a:r>
            <a:r>
              <a:rPr lang="en-US" sz="2000" dirty="0" smtClean="0">
                <a:solidFill>
                  <a:srgbClr val="1F497D"/>
                </a:solidFill>
              </a:rPr>
              <a:t>fiber allows work at constant spatia</a:t>
            </a:r>
            <a:r>
              <a:rPr lang="en-US" sz="2000" dirty="0" smtClean="0">
                <a:solidFill>
                  <a:srgbClr val="1F497D"/>
                </a:solidFill>
              </a:rPr>
              <a:t>l resolution</a:t>
            </a:r>
            <a:endParaRPr lang="en-US" sz="2000" dirty="0">
              <a:solidFill>
                <a:srgbClr val="1F497D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954463" y="2216150"/>
            <a:ext cx="3132137" cy="151765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7772400" y="2216150"/>
            <a:ext cx="1198563" cy="151765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6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463" y="311150"/>
            <a:ext cx="5016500" cy="19050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8" name="TextBox 1"/>
          <p:cNvSpPr txBox="1">
            <a:spLocks noChangeArrowheads="1"/>
          </p:cNvSpPr>
          <p:nvPr/>
        </p:nvSpPr>
        <p:spPr bwMode="auto">
          <a:xfrm>
            <a:off x="5719763" y="84138"/>
            <a:ext cx="1371600" cy="3079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latin typeface="Arial" charset="0"/>
              </a:rPr>
              <a:t>NGC 2903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86600" y="3733800"/>
            <a:ext cx="685800" cy="685800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734759" y="6561157"/>
            <a:ext cx="2062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GB et al. 2013b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-141288"/>
            <a:ext cx="8229600" cy="1143001"/>
          </a:xfrm>
        </p:spPr>
        <p:txBody>
          <a:bodyPr/>
          <a:lstStyle/>
          <a:p>
            <a:r>
              <a:rPr lang="en-US">
                <a:solidFill>
                  <a:srgbClr val="FFFF00"/>
                </a:solidFill>
                <a:latin typeface="Calibri" charset="0"/>
              </a:rPr>
              <a:t>The VENGA Sample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290513" y="5711825"/>
            <a:ext cx="8588375" cy="995363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en-US" sz="2400" dirty="0">
                <a:solidFill>
                  <a:srgbClr val="FFFF00"/>
                </a:solidFill>
                <a:latin typeface="Calibri" charset="0"/>
              </a:rPr>
              <a:t>Ancillary Data: GALEX, HST, </a:t>
            </a:r>
            <a:r>
              <a:rPr lang="en-US" sz="2400" dirty="0" smtClean="0">
                <a:solidFill>
                  <a:srgbClr val="FFFF00"/>
                </a:solidFill>
                <a:latin typeface="Calibri" charset="0"/>
              </a:rPr>
              <a:t>Spitzer, Herschel, </a:t>
            </a:r>
          </a:p>
          <a:p>
            <a:pPr marL="0" indent="0" algn="ctr">
              <a:buFont typeface="Arial" charset="0"/>
              <a:buNone/>
            </a:pPr>
            <a:r>
              <a:rPr lang="en-US" sz="2400" dirty="0" smtClean="0">
                <a:solidFill>
                  <a:srgbClr val="FFFF00"/>
                </a:solidFill>
                <a:latin typeface="Calibri" charset="0"/>
              </a:rPr>
              <a:t>CO </a:t>
            </a:r>
            <a:r>
              <a:rPr lang="en-US" sz="2400" dirty="0">
                <a:solidFill>
                  <a:srgbClr val="FFFF00"/>
                </a:solidFill>
                <a:latin typeface="Calibri" charset="0"/>
              </a:rPr>
              <a:t>(1-0), CO (2-1), HI 21cm.</a:t>
            </a:r>
          </a:p>
          <a:p>
            <a:pPr marL="0" indent="0">
              <a:buFont typeface="Arial" charset="0"/>
              <a:buNone/>
            </a:pPr>
            <a:endParaRPr lang="en-US" sz="2400" dirty="0">
              <a:solidFill>
                <a:srgbClr val="FFFF00"/>
              </a:solidFill>
              <a:latin typeface="Calibri" charset="0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solidFill>
                <a:srgbClr val="FFFF00"/>
              </a:solidFill>
              <a:latin typeface="Calibri" charset="0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solidFill>
                <a:srgbClr val="FFFF00"/>
              </a:solidFill>
              <a:latin typeface="Calibri" charset="0"/>
            </a:endParaRPr>
          </a:p>
        </p:txBody>
      </p:sp>
      <p:pic>
        <p:nvPicPr>
          <p:cNvPr id="2765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1173163"/>
            <a:ext cx="4227513" cy="4167187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025525"/>
            <a:ext cx="3611563" cy="4397375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7394575" y="5008563"/>
            <a:ext cx="1447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/>
              <a:t>GB et al. 2013b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r="13337"/>
          <a:stretch/>
        </p:blipFill>
        <p:spPr>
          <a:xfrm>
            <a:off x="1285528" y="411365"/>
            <a:ext cx="4489183" cy="2070525"/>
          </a:xfrm>
          <a:prstGeom prst="rect">
            <a:avLst/>
          </a:prstGeom>
        </p:spPr>
      </p:pic>
      <p:pic>
        <p:nvPicPr>
          <p:cNvPr id="7" name="Picture 6" title="NGC 337"/>
          <p:cNvPicPr>
            <a:picLocks noChangeAspect="1"/>
          </p:cNvPicPr>
          <p:nvPr/>
        </p:nvPicPr>
        <p:blipFill rotWithShape="1">
          <a:blip r:embed="rId4"/>
          <a:srcRect l="-1" r="12323"/>
          <a:stretch/>
        </p:blipFill>
        <p:spPr>
          <a:xfrm>
            <a:off x="5508384" y="705817"/>
            <a:ext cx="1724571" cy="17723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r="11473"/>
          <a:stretch/>
        </p:blipFill>
        <p:spPr>
          <a:xfrm>
            <a:off x="6245417" y="4403176"/>
            <a:ext cx="2692964" cy="24318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r="13986"/>
          <a:stretch/>
        </p:blipFill>
        <p:spPr>
          <a:xfrm>
            <a:off x="6935433" y="355560"/>
            <a:ext cx="2208567" cy="42774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l="-1" r="18233"/>
          <a:stretch/>
        </p:blipFill>
        <p:spPr>
          <a:xfrm>
            <a:off x="4534179" y="2721422"/>
            <a:ext cx="2069833" cy="4216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/>
          <a:srcRect l="128" r="14475"/>
          <a:stretch/>
        </p:blipFill>
        <p:spPr>
          <a:xfrm>
            <a:off x="-157680" y="3434160"/>
            <a:ext cx="2131604" cy="34644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/>
          <a:srcRect r="19432"/>
          <a:stretch/>
        </p:blipFill>
        <p:spPr>
          <a:xfrm>
            <a:off x="-193965" y="-164569"/>
            <a:ext cx="2264638" cy="39020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0"/>
          <a:srcRect l="1" r="13658"/>
          <a:stretch/>
        </p:blipFill>
        <p:spPr>
          <a:xfrm>
            <a:off x="1850467" y="2252371"/>
            <a:ext cx="2774965" cy="28280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/>
          <a:srcRect l="-1" r="11580"/>
          <a:stretch/>
        </p:blipFill>
        <p:spPr>
          <a:xfrm>
            <a:off x="2223589" y="4910665"/>
            <a:ext cx="1897024" cy="1933207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167189" y="-87203"/>
            <a:ext cx="8229600" cy="663107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HIGH S/N AT NATIVE RESOLUTION</a:t>
            </a:r>
            <a:endParaRPr lang="en-US" sz="2800" dirty="0">
              <a:solidFill>
                <a:srgbClr val="0000FF"/>
              </a:solidFill>
            </a:endParaRPr>
          </a:p>
        </p:txBody>
      </p:sp>
      <p:cxnSp>
        <p:nvCxnSpPr>
          <p:cNvPr id="18" name="Straight Arrow Connector 17"/>
          <p:cNvCxnSpPr>
            <a:stCxn id="21" idx="2"/>
          </p:cNvCxnSpPr>
          <p:nvPr/>
        </p:nvCxnSpPr>
        <p:spPr>
          <a:xfrm>
            <a:off x="5299752" y="2918792"/>
            <a:ext cx="235089" cy="1095919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44926" y="3644135"/>
            <a:ext cx="902085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NGC 2903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573357" y="83393"/>
            <a:ext cx="902085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NGC 3627</a:t>
            </a:r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3412498" y="598987"/>
            <a:ext cx="902084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NGC 628</a:t>
            </a:r>
            <a:endParaRPr lang="en-US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6033348" y="717048"/>
            <a:ext cx="902085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NGC 337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7256695" y="4752544"/>
            <a:ext cx="902085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NGC 1042</a:t>
            </a:r>
            <a:endParaRPr lang="en-US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7683997" y="539637"/>
            <a:ext cx="902085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NGC 1068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5204792" y="6445504"/>
            <a:ext cx="902085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NGC 2775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3056415" y="2457121"/>
            <a:ext cx="902085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NGC 4254</a:t>
            </a:r>
            <a:endParaRPr lang="en-US" sz="1400" dirty="0"/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2528213" y="1887360"/>
            <a:ext cx="2342309" cy="566592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836831" y="4933551"/>
            <a:ext cx="902085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NGC 5713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4712209" y="2457127"/>
            <a:ext cx="1175085" cy="461665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S/N=40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112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72" y="163670"/>
            <a:ext cx="4752694" cy="634007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499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679" y="4922507"/>
            <a:ext cx="5009857" cy="183668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884" y="132419"/>
            <a:ext cx="2213283" cy="473100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3557089" y="4863425"/>
            <a:ext cx="1238207" cy="644341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179996" y="844596"/>
            <a:ext cx="772557" cy="0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269772" y="354782"/>
            <a:ext cx="717737" cy="430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dirty="0" smtClean="0"/>
              <a:t>Hα</a:t>
            </a:r>
          </a:p>
          <a:p>
            <a:pPr algn="ctr">
              <a:lnSpc>
                <a:spcPct val="95000"/>
              </a:lnSpc>
            </a:pPr>
            <a:endParaRPr lang="en-US" dirty="0"/>
          </a:p>
          <a:p>
            <a:pPr algn="ctr">
              <a:lnSpc>
                <a:spcPct val="95000"/>
              </a:lnSpc>
            </a:pPr>
            <a:endParaRPr lang="en-US" dirty="0" smtClean="0"/>
          </a:p>
          <a:p>
            <a:pPr algn="ctr">
              <a:lnSpc>
                <a:spcPct val="95000"/>
              </a:lnSpc>
            </a:pPr>
            <a:r>
              <a:rPr lang="en-US" dirty="0" smtClean="0"/>
              <a:t>Hβ</a:t>
            </a:r>
          </a:p>
          <a:p>
            <a:pPr algn="ctr">
              <a:lnSpc>
                <a:spcPct val="95000"/>
              </a:lnSpc>
            </a:pPr>
            <a:endParaRPr lang="en-US" dirty="0"/>
          </a:p>
          <a:p>
            <a:pPr algn="ctr">
              <a:lnSpc>
                <a:spcPct val="95000"/>
              </a:lnSpc>
            </a:pPr>
            <a:endParaRPr lang="en-US" dirty="0" smtClean="0"/>
          </a:p>
          <a:p>
            <a:pPr algn="ctr">
              <a:lnSpc>
                <a:spcPct val="95000"/>
              </a:lnSpc>
            </a:pPr>
            <a:r>
              <a:rPr lang="en-US" dirty="0" smtClean="0"/>
              <a:t>[OII]</a:t>
            </a:r>
          </a:p>
          <a:p>
            <a:pPr algn="ctr">
              <a:lnSpc>
                <a:spcPct val="95000"/>
              </a:lnSpc>
            </a:pPr>
            <a:endParaRPr lang="en-US" dirty="0"/>
          </a:p>
          <a:p>
            <a:pPr algn="ctr">
              <a:lnSpc>
                <a:spcPct val="95000"/>
              </a:lnSpc>
            </a:pPr>
            <a:endParaRPr lang="en-US" dirty="0" smtClean="0"/>
          </a:p>
          <a:p>
            <a:pPr algn="ctr">
              <a:lnSpc>
                <a:spcPct val="95000"/>
              </a:lnSpc>
            </a:pPr>
            <a:r>
              <a:rPr lang="en-US" dirty="0" smtClean="0"/>
              <a:t>[OIII]</a:t>
            </a:r>
          </a:p>
          <a:p>
            <a:pPr algn="ctr">
              <a:lnSpc>
                <a:spcPct val="95000"/>
              </a:lnSpc>
            </a:pPr>
            <a:endParaRPr lang="en-US" dirty="0" smtClean="0"/>
          </a:p>
          <a:p>
            <a:pPr algn="ctr">
              <a:lnSpc>
                <a:spcPct val="95000"/>
              </a:lnSpc>
            </a:pPr>
            <a:endParaRPr lang="en-US" dirty="0"/>
          </a:p>
          <a:p>
            <a:pPr algn="ctr">
              <a:lnSpc>
                <a:spcPct val="95000"/>
              </a:lnSpc>
            </a:pPr>
            <a:r>
              <a:rPr lang="en-US" dirty="0" smtClean="0"/>
              <a:t>[NII]</a:t>
            </a:r>
          </a:p>
          <a:p>
            <a:pPr algn="ctr">
              <a:lnSpc>
                <a:spcPct val="95000"/>
              </a:lnSpc>
            </a:pPr>
            <a:endParaRPr lang="en-US" dirty="0" smtClean="0"/>
          </a:p>
          <a:p>
            <a:pPr algn="ctr">
              <a:lnSpc>
                <a:spcPct val="95000"/>
              </a:lnSpc>
            </a:pPr>
            <a:endParaRPr lang="en-US" dirty="0"/>
          </a:p>
          <a:p>
            <a:pPr algn="ctr">
              <a:lnSpc>
                <a:spcPct val="95000"/>
              </a:lnSpc>
            </a:pPr>
            <a:r>
              <a:rPr lang="en-US" dirty="0" smtClean="0"/>
              <a:t>[SII]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82842" y="4695731"/>
            <a:ext cx="1106537" cy="40011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NGC 628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63183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303741" y="123362"/>
            <a:ext cx="6684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THE METALLICITY DISTRIBUTION IN THE ISM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84027" y="3622564"/>
            <a:ext cx="27774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Kyle Kaplan </a:t>
            </a:r>
            <a:r>
              <a:rPr lang="en-US" dirty="0" smtClean="0"/>
              <a:t>(UT Austin)</a:t>
            </a:r>
          </a:p>
          <a:p>
            <a:pPr algn="ctr"/>
            <a:r>
              <a:rPr lang="en-US" dirty="0" err="1" smtClean="0"/>
              <a:t>Shardha</a:t>
            </a:r>
            <a:r>
              <a:rPr lang="en-US" dirty="0" smtClean="0"/>
              <a:t> </a:t>
            </a:r>
            <a:r>
              <a:rPr lang="en-US" dirty="0" err="1" smtClean="0"/>
              <a:t>Jogee</a:t>
            </a:r>
            <a:r>
              <a:rPr lang="en-US" dirty="0" smtClean="0"/>
              <a:t> (UT Austin)</a:t>
            </a:r>
          </a:p>
          <a:p>
            <a:pPr algn="ctr"/>
            <a:r>
              <a:rPr lang="en-US" dirty="0" smtClean="0"/>
              <a:t>Lisa </a:t>
            </a:r>
            <a:r>
              <a:rPr lang="en-US" dirty="0" err="1" smtClean="0"/>
              <a:t>Kewley</a:t>
            </a:r>
            <a:r>
              <a:rPr lang="en-US" dirty="0" smtClean="0"/>
              <a:t> (ANU)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675" y="1184251"/>
            <a:ext cx="5487118" cy="5244884"/>
          </a:xfrm>
          <a:prstGeom prst="rect">
            <a:avLst/>
          </a:prstGeom>
          <a:ln>
            <a:solidFill>
              <a:srgbClr val="604A7B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323761" y="858891"/>
            <a:ext cx="1581319" cy="40011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NGC 628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517" y="1176143"/>
            <a:ext cx="1994089" cy="229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50066" y="2910243"/>
            <a:ext cx="112822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N2O2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79228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4593"/>
          <a:stretch/>
        </p:blipFill>
        <p:spPr>
          <a:xfrm>
            <a:off x="-47478" y="524038"/>
            <a:ext cx="3474720" cy="32524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64" y="3610289"/>
            <a:ext cx="3693220" cy="299242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6066" y="3610289"/>
            <a:ext cx="3706708" cy="2991288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184285" y="854510"/>
            <a:ext cx="1581319" cy="40011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NGC 1042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597815" y="3505194"/>
            <a:ext cx="1581319" cy="40011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[NII]/Hα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5643425" y="3505194"/>
            <a:ext cx="1581319" cy="40011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[OIII]/Hβ</a:t>
            </a:r>
            <a:endParaRPr lang="en-US" sz="2000" dirty="0"/>
          </a:p>
        </p:txBody>
      </p:sp>
      <p:sp>
        <p:nvSpPr>
          <p:cNvPr id="12" name="Rectangle 11"/>
          <p:cNvSpPr/>
          <p:nvPr/>
        </p:nvSpPr>
        <p:spPr>
          <a:xfrm>
            <a:off x="1768562" y="1951432"/>
            <a:ext cx="332347" cy="320495"/>
          </a:xfrm>
          <a:prstGeom prst="rect">
            <a:avLst/>
          </a:prstGeom>
          <a:noFill/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676564" y="2271927"/>
            <a:ext cx="1091998" cy="133836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00909" y="2271927"/>
            <a:ext cx="6231865" cy="133836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-74348" y="201953"/>
            <a:ext cx="6684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SOURCES OF IONIZATION IN THE ISM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93746" y="2501404"/>
            <a:ext cx="2112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Rongxin</a:t>
            </a:r>
            <a:r>
              <a:rPr lang="en-US" b="1" dirty="0" smtClean="0"/>
              <a:t> </a:t>
            </a:r>
            <a:r>
              <a:rPr lang="en-US" b="1" dirty="0" err="1" smtClean="0"/>
              <a:t>Luo</a:t>
            </a:r>
            <a:r>
              <a:rPr lang="en-US" b="1" dirty="0" smtClean="0"/>
              <a:t> </a:t>
            </a:r>
            <a:r>
              <a:rPr lang="en-US" dirty="0" smtClean="0"/>
              <a:t>(SHAO)</a:t>
            </a:r>
          </a:p>
          <a:p>
            <a:pPr algn="ctr"/>
            <a:r>
              <a:rPr lang="en-US" dirty="0" smtClean="0"/>
              <a:t>Lei </a:t>
            </a:r>
            <a:r>
              <a:rPr lang="en-US" dirty="0" err="1" smtClean="0"/>
              <a:t>Hao</a:t>
            </a:r>
            <a:r>
              <a:rPr lang="en-US" dirty="0" smtClean="0"/>
              <a:t> (SHAO)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t="13998" b="-11920"/>
          <a:stretch/>
        </p:blipFill>
        <p:spPr>
          <a:xfrm>
            <a:off x="6523662" y="314320"/>
            <a:ext cx="2041598" cy="249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66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6223</TotalTime>
  <Words>851</Words>
  <Application>Microsoft Macintosh PowerPoint</Application>
  <PresentationFormat>On-screen Show (4:3)</PresentationFormat>
  <Paragraphs>182</Paragraphs>
  <Slides>16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VIRUS-P</vt:lpstr>
      <vt:lpstr>PowerPoint Presentation</vt:lpstr>
      <vt:lpstr>The VENGA Sample</vt:lpstr>
      <vt:lpstr>HIGH S/N AT NATIVE RESOLUTION</vt:lpstr>
      <vt:lpstr>PowerPoint Presentation</vt:lpstr>
      <vt:lpstr>PowerPoint Presentation</vt:lpstr>
      <vt:lpstr>PowerPoint Presentation</vt:lpstr>
      <vt:lpstr>GEOMETRY AND PHYSICAL PROPERTIES OF INTERSTELLAR DUST</vt:lpstr>
      <vt:lpstr>SPATIALLY RESOLVED STAR FORMATION LAW (NGC 5194)</vt:lpstr>
      <vt:lpstr>DISK INCLINATIONS USING          ASYMETRIC DRIFT</vt:lpstr>
      <vt:lpstr>XCO in NGC 628 by inverting the SFL</vt:lpstr>
      <vt:lpstr>PowerPoint Presentation</vt:lpstr>
      <vt:lpstr>An XCO Gradient in the Inner Disk of NGC 628</vt:lpstr>
      <vt:lpstr>CONCLUSIONS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Guillermo Blanc</dc:creator>
  <cp:lastModifiedBy>Guillermo Blanc</cp:lastModifiedBy>
  <cp:revision>85</cp:revision>
  <dcterms:created xsi:type="dcterms:W3CDTF">2013-09-01T18:36:35Z</dcterms:created>
  <dcterms:modified xsi:type="dcterms:W3CDTF">2014-08-20T14:55:11Z</dcterms:modified>
</cp:coreProperties>
</file>