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3" r:id="rId15"/>
    <p:sldId id="274" r:id="rId16"/>
    <p:sldId id="269" r:id="rId17"/>
    <p:sldId id="267" r:id="rId18"/>
    <p:sldId id="268" r:id="rId19"/>
    <p:sldId id="271" r:id="rId20"/>
    <p:sldId id="272" r:id="rId21"/>
    <p:sldId id="270" r:id="rId22"/>
    <p:sldId id="313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9CC4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684" autoAdjust="0"/>
  </p:normalViewPr>
  <p:slideViewPr>
    <p:cSldViewPr>
      <p:cViewPr varScale="1">
        <p:scale>
          <a:sx n="60" d="100"/>
          <a:sy n="60" d="100"/>
        </p:scale>
        <p:origin x="91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AC81C869-3C9D-4812-BADB-31394F774BF1}"/>
    <pc:docChg chg="addSld delSld modSld">
      <pc:chgData name="" userId="f9cbafaa3520ff22" providerId="LiveId" clId="{AC81C869-3C9D-4812-BADB-31394F774BF1}" dt="2020-09-23T13:53:02.018" v="23" actId="20577"/>
      <pc:docMkLst>
        <pc:docMk/>
      </pc:docMkLst>
      <pc:sldChg chg="modSp add">
        <pc:chgData name="" userId="f9cbafaa3520ff22" providerId="LiveId" clId="{AC81C869-3C9D-4812-BADB-31394F774BF1}" dt="2020-09-23T13:53:02.018" v="23" actId="20577"/>
        <pc:sldMkLst>
          <pc:docMk/>
          <pc:sldMk cId="0" sldId="291"/>
        </pc:sldMkLst>
        <pc:spChg chg="mod">
          <ac:chgData name="" userId="f9cbafaa3520ff22" providerId="LiveId" clId="{AC81C869-3C9D-4812-BADB-31394F774BF1}" dt="2020-09-23T13:53:02.018" v="23" actId="20577"/>
          <ac:spMkLst>
            <pc:docMk/>
            <pc:sldMk cId="0" sldId="291"/>
            <ac:spMk id="6" creationId="{8E43A709-AFC9-4045-BCF4-214FBF32E9FC}"/>
          </ac:spMkLst>
        </pc:spChg>
      </pc:sldChg>
    </pc:docChg>
  </pc:docChgLst>
  <pc:docChgLst>
    <pc:chgData userId="f9cbafaa3520ff22" providerId="LiveId" clId="{8287854A-DBA7-4FAA-8628-B0C1271B856A}"/>
    <pc:docChg chg="undo custSel addSld modSld sldOrd">
      <pc:chgData name="" userId="f9cbafaa3520ff22" providerId="LiveId" clId="{8287854A-DBA7-4FAA-8628-B0C1271B856A}" dt="2020-10-08T19:57:02.166" v="1158" actId="20577"/>
      <pc:docMkLst>
        <pc:docMk/>
      </pc:docMkLst>
      <pc:sldChg chg="modSp">
        <pc:chgData name="" userId="f9cbafaa3520ff22" providerId="LiveId" clId="{8287854A-DBA7-4FAA-8628-B0C1271B856A}" dt="2020-09-23T13:56:49.578" v="59" actId="14100"/>
        <pc:sldMkLst>
          <pc:docMk/>
          <pc:sldMk cId="0" sldId="257"/>
        </pc:sldMkLst>
        <pc:spChg chg="mod">
          <ac:chgData name="" userId="f9cbafaa3520ff22" providerId="LiveId" clId="{8287854A-DBA7-4FAA-8628-B0C1271B856A}" dt="2020-09-23T13:56:49.578" v="59" actId="14100"/>
          <ac:spMkLst>
            <pc:docMk/>
            <pc:sldMk cId="0" sldId="257"/>
            <ac:spMk id="3" creationId="{00000000-0000-0000-0000-000000000000}"/>
          </ac:spMkLst>
        </pc:spChg>
        <pc:picChg chg="mod">
          <ac:chgData name="" userId="f9cbafaa3520ff22" providerId="LiveId" clId="{8287854A-DBA7-4FAA-8628-B0C1271B856A}" dt="2020-09-23T13:56:28.139" v="50" actId="1076"/>
          <ac:picMkLst>
            <pc:docMk/>
            <pc:sldMk cId="0" sldId="257"/>
            <ac:picMk id="331778" creationId="{00000000-0000-0000-0000-000000000000}"/>
          </ac:picMkLst>
        </pc:picChg>
        <pc:picChg chg="mod">
          <ac:chgData name="" userId="f9cbafaa3520ff22" providerId="LiveId" clId="{8287854A-DBA7-4FAA-8628-B0C1271B856A}" dt="2020-09-23T13:56:32.038" v="51" actId="1076"/>
          <ac:picMkLst>
            <pc:docMk/>
            <pc:sldMk cId="0" sldId="257"/>
            <ac:picMk id="331779" creationId="{00000000-0000-0000-0000-000000000000}"/>
          </ac:picMkLst>
        </pc:picChg>
        <pc:picChg chg="mod">
          <ac:chgData name="" userId="f9cbafaa3520ff22" providerId="LiveId" clId="{8287854A-DBA7-4FAA-8628-B0C1271B856A}" dt="2020-09-23T13:56:24.992" v="49" actId="1037"/>
          <ac:picMkLst>
            <pc:docMk/>
            <pc:sldMk cId="0" sldId="257"/>
            <ac:picMk id="331780" creationId="{00000000-0000-0000-0000-000000000000}"/>
          </ac:picMkLst>
        </pc:picChg>
      </pc:sldChg>
      <pc:sldChg chg="modSp">
        <pc:chgData name="" userId="f9cbafaa3520ff22" providerId="LiveId" clId="{8287854A-DBA7-4FAA-8628-B0C1271B856A}" dt="2020-09-30T02:39:15.510" v="997" actId="1037"/>
        <pc:sldMkLst>
          <pc:docMk/>
          <pc:sldMk cId="0" sldId="259"/>
        </pc:sldMkLst>
        <pc:spChg chg="mod">
          <ac:chgData name="" userId="f9cbafaa3520ff22" providerId="LiveId" clId="{8287854A-DBA7-4FAA-8628-B0C1271B856A}" dt="2020-09-23T14:15:41.745" v="68" actId="20577"/>
          <ac:spMkLst>
            <pc:docMk/>
            <pc:sldMk cId="0" sldId="259"/>
            <ac:spMk id="3" creationId="{00000000-0000-0000-0000-000000000000}"/>
          </ac:spMkLst>
        </pc:spChg>
        <pc:graphicFrameChg chg="mod">
          <ac:chgData name="" userId="f9cbafaa3520ff22" providerId="LiveId" clId="{8287854A-DBA7-4FAA-8628-B0C1271B856A}" dt="2020-09-30T02:38:54.518" v="985" actId="1036"/>
          <ac:graphicFrameMkLst>
            <pc:docMk/>
            <pc:sldMk cId="0" sldId="259"/>
            <ac:graphicFrameMk id="1026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39:15.510" v="997" actId="1037"/>
          <ac:graphicFrameMkLst>
            <pc:docMk/>
            <pc:sldMk cId="0" sldId="259"/>
            <ac:graphicFrameMk id="1031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30T02:49:07.789" v="1014" actId="1037"/>
        <pc:sldMkLst>
          <pc:docMk/>
          <pc:sldMk cId="0" sldId="260"/>
        </pc:sldMkLst>
        <pc:spChg chg="mod">
          <ac:chgData name="" userId="f9cbafaa3520ff22" providerId="LiveId" clId="{8287854A-DBA7-4FAA-8628-B0C1271B856A}" dt="2020-09-23T14:16:00.450" v="69" actId="6549"/>
          <ac:spMkLst>
            <pc:docMk/>
            <pc:sldMk cId="0" sldId="260"/>
            <ac:spMk id="46" creationId="{00000000-0000-0000-0000-000000000000}"/>
          </ac:spMkLst>
        </pc:spChg>
        <pc:graphicFrameChg chg="mod">
          <ac:chgData name="" userId="f9cbafaa3520ff22" providerId="LiveId" clId="{8287854A-DBA7-4FAA-8628-B0C1271B856A}" dt="2020-09-30T02:44:26.147" v="999"/>
          <ac:graphicFrameMkLst>
            <pc:docMk/>
            <pc:sldMk cId="0" sldId="260"/>
            <ac:graphicFrameMk id="1026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6:56.921" v="1004"/>
          <ac:graphicFrameMkLst>
            <pc:docMk/>
            <pc:sldMk cId="0" sldId="260"/>
            <ac:graphicFrameMk id="2057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7:02.599" v="1006"/>
          <ac:graphicFrameMkLst>
            <pc:docMk/>
            <pc:sldMk cId="0" sldId="260"/>
            <ac:graphicFrameMk id="2058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9:07.789" v="1014" actId="1037"/>
          <ac:graphicFrameMkLst>
            <pc:docMk/>
            <pc:sldMk cId="0" sldId="260"/>
            <ac:graphicFrameMk id="2059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8:58.385" v="1012" actId="1036"/>
          <ac:graphicFrameMkLst>
            <pc:docMk/>
            <pc:sldMk cId="0" sldId="260"/>
            <ac:graphicFrameMk id="2060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15:07:51.738" v="82" actId="1037"/>
        <pc:sldMkLst>
          <pc:docMk/>
          <pc:sldMk cId="0" sldId="264"/>
        </pc:sldMkLst>
        <pc:graphicFrameChg chg="mod">
          <ac:chgData name="" userId="f9cbafaa3520ff22" providerId="LiveId" clId="{8287854A-DBA7-4FAA-8628-B0C1271B856A}" dt="2020-09-23T15:07:51.738" v="82" actId="1037"/>
          <ac:graphicFrameMkLst>
            <pc:docMk/>
            <pc:sldMk cId="0" sldId="264"/>
            <ac:graphicFrameMk id="6159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23T15:07:32.238" v="77" actId="1036"/>
          <ac:graphicFrameMkLst>
            <pc:docMk/>
            <pc:sldMk cId="0" sldId="264"/>
            <ac:graphicFrameMk id="6161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22:45:37.589" v="900" actId="1037"/>
        <pc:sldMkLst>
          <pc:docMk/>
          <pc:sldMk cId="0" sldId="266"/>
        </pc:sldMkLst>
        <pc:spChg chg="mod">
          <ac:chgData name="" userId="f9cbafaa3520ff22" providerId="LiveId" clId="{8287854A-DBA7-4FAA-8628-B0C1271B856A}" dt="2020-09-23T22:43:47.486" v="843" actId="1076"/>
          <ac:spMkLst>
            <pc:docMk/>
            <pc:sldMk cId="0" sldId="266"/>
            <ac:spMk id="3" creationId="{00000000-0000-0000-0000-000000000000}"/>
          </ac:spMkLst>
        </pc:spChg>
        <pc:graphicFrameChg chg="mod">
          <ac:chgData name="" userId="f9cbafaa3520ff22" providerId="LiveId" clId="{8287854A-DBA7-4FAA-8628-B0C1271B856A}" dt="2020-09-23T22:45:37.589" v="900" actId="1037"/>
          <ac:graphicFrameMkLst>
            <pc:docMk/>
            <pc:sldMk cId="0" sldId="266"/>
            <ac:graphicFrameMk id="8198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23T22:43:55.647" v="846" actId="1037"/>
          <ac:graphicFrameMkLst>
            <pc:docMk/>
            <pc:sldMk cId="0" sldId="266"/>
            <ac:graphicFrameMk id="8200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22:47:41.770" v="923" actId="20577"/>
        <pc:sldMkLst>
          <pc:docMk/>
          <pc:sldMk cId="0" sldId="269"/>
        </pc:sldMkLst>
        <pc:spChg chg="mod">
          <ac:chgData name="" userId="f9cbafaa3520ff22" providerId="LiveId" clId="{8287854A-DBA7-4FAA-8628-B0C1271B856A}" dt="2020-09-23T22:47:41.770" v="923" actId="20577"/>
          <ac:spMkLst>
            <pc:docMk/>
            <pc:sldMk cId="0" sldId="269"/>
            <ac:spMk id="6" creationId="{00000000-0000-0000-0000-000000000000}"/>
          </ac:spMkLst>
        </pc:spChg>
        <pc:graphicFrameChg chg="mod">
          <ac:chgData name="" userId="f9cbafaa3520ff22" providerId="LiveId" clId="{8287854A-DBA7-4FAA-8628-B0C1271B856A}" dt="2020-09-23T22:47:12.791" v="908" actId="1037"/>
          <ac:graphicFrameMkLst>
            <pc:docMk/>
            <pc:sldMk cId="0" sldId="269"/>
            <ac:graphicFrameMk id="27652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22:41:54.488" v="776" actId="1037"/>
        <pc:sldMkLst>
          <pc:docMk/>
          <pc:sldMk cId="0" sldId="273"/>
        </pc:sldMkLst>
        <pc:graphicFrameChg chg="mod">
          <ac:chgData name="" userId="f9cbafaa3520ff22" providerId="LiveId" clId="{8287854A-DBA7-4FAA-8628-B0C1271B856A}" dt="2020-09-23T22:41:54.488" v="776" actId="1037"/>
          <ac:graphicFrameMkLst>
            <pc:docMk/>
            <pc:sldMk cId="0" sldId="273"/>
            <ac:graphicFrameMk id="31749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15:59:34.147" v="87" actId="1038"/>
        <pc:sldMkLst>
          <pc:docMk/>
          <pc:sldMk cId="0" sldId="276"/>
        </pc:sldMkLst>
        <pc:spChg chg="mod">
          <ac:chgData name="" userId="f9cbafaa3520ff22" providerId="LiveId" clId="{8287854A-DBA7-4FAA-8628-B0C1271B856A}" dt="2020-09-23T15:59:28.461" v="85" actId="20577"/>
          <ac:spMkLst>
            <pc:docMk/>
            <pc:sldMk cId="0" sldId="276"/>
            <ac:spMk id="6" creationId="{00000000-0000-0000-0000-000000000000}"/>
          </ac:spMkLst>
        </pc:spChg>
        <pc:spChg chg="mod">
          <ac:chgData name="" userId="f9cbafaa3520ff22" providerId="LiveId" clId="{8287854A-DBA7-4FAA-8628-B0C1271B856A}" dt="2020-09-23T15:59:34.147" v="87" actId="1038"/>
          <ac:spMkLst>
            <pc:docMk/>
            <pc:sldMk cId="0" sldId="276"/>
            <ac:spMk id="7" creationId="{00000000-0000-0000-0000-000000000000}"/>
          </ac:spMkLst>
        </pc:spChg>
        <pc:picChg chg="mod">
          <ac:chgData name="" userId="f9cbafaa3520ff22" providerId="LiveId" clId="{8287854A-DBA7-4FAA-8628-B0C1271B856A}" dt="2020-09-23T15:59:34.147" v="87" actId="1038"/>
          <ac:picMkLst>
            <pc:docMk/>
            <pc:sldMk cId="0" sldId="276"/>
            <ac:picMk id="33795" creationId="{00000000-0000-0000-0000-000000000000}"/>
          </ac:picMkLst>
        </pc:picChg>
      </pc:sldChg>
      <pc:sldChg chg="addSp delSp modSp add ord">
        <pc:chgData name="" userId="f9cbafaa3520ff22" providerId="LiveId" clId="{8287854A-DBA7-4FAA-8628-B0C1271B856A}" dt="2020-09-23T22:37:45.799" v="694" actId="20577"/>
        <pc:sldMkLst>
          <pc:docMk/>
          <pc:sldMk cId="3787345918" sldId="306"/>
        </pc:sldMkLst>
        <pc:spChg chg="mod">
          <ac:chgData name="" userId="f9cbafaa3520ff22" providerId="LiveId" clId="{8287854A-DBA7-4FAA-8628-B0C1271B856A}" dt="2020-09-23T22:37:45.799" v="694" actId="20577"/>
          <ac:spMkLst>
            <pc:docMk/>
            <pc:sldMk cId="3787345918" sldId="306"/>
            <ac:spMk id="3" creationId="{00000000-0000-0000-0000-000000000000}"/>
          </ac:spMkLst>
        </pc:spChg>
        <pc:graphicFrameChg chg="add mod">
          <ac:chgData name="" userId="f9cbafaa3520ff22" providerId="LiveId" clId="{8287854A-DBA7-4FAA-8628-B0C1271B856A}" dt="2020-09-23T18:08:29.606" v="136" actId="1076"/>
          <ac:graphicFrameMkLst>
            <pc:docMk/>
            <pc:sldMk cId="3787345918" sldId="306"/>
            <ac:graphicFrameMk id="4" creationId="{617E4C0E-82B8-43BB-9DF7-8CB4369F286F}"/>
          </ac:graphicFrameMkLst>
        </pc:graphicFrameChg>
        <pc:graphicFrameChg chg="add del mod">
          <ac:chgData name="" userId="f9cbafaa3520ff22" providerId="LiveId" clId="{8287854A-DBA7-4FAA-8628-B0C1271B856A}" dt="2020-09-23T18:06:51.710" v="93"/>
          <ac:graphicFrameMkLst>
            <pc:docMk/>
            <pc:sldMk cId="3787345918" sldId="306"/>
            <ac:graphicFrameMk id="5" creationId="{A4EDC298-7D0E-4913-9C69-2F1D05FBA3A9}"/>
          </ac:graphicFrameMkLst>
        </pc:graphicFrameChg>
        <pc:graphicFrameChg chg="add mod">
          <ac:chgData name="" userId="f9cbafaa3520ff22" providerId="LiveId" clId="{8287854A-DBA7-4FAA-8628-B0C1271B856A}" dt="2020-09-23T18:07:29.684" v="113" actId="1036"/>
          <ac:graphicFrameMkLst>
            <pc:docMk/>
            <pc:sldMk cId="3787345918" sldId="306"/>
            <ac:graphicFrameMk id="6" creationId="{BEF49121-C7F9-46A5-96A5-980E7CBC5310}"/>
          </ac:graphicFrameMkLst>
        </pc:graphicFrameChg>
        <pc:graphicFrameChg chg="add mod">
          <ac:chgData name="" userId="f9cbafaa3520ff22" providerId="LiveId" clId="{8287854A-DBA7-4FAA-8628-B0C1271B856A}" dt="2020-09-23T18:20:58.283" v="225" actId="1037"/>
          <ac:graphicFrameMkLst>
            <pc:docMk/>
            <pc:sldMk cId="3787345918" sldId="306"/>
            <ac:graphicFrameMk id="7" creationId="{C145C8A6-C53D-4241-A935-307295158278}"/>
          </ac:graphicFrameMkLst>
        </pc:graphicFrameChg>
        <pc:graphicFrameChg chg="add mod">
          <ac:chgData name="" userId="f9cbafaa3520ff22" providerId="LiveId" clId="{8287854A-DBA7-4FAA-8628-B0C1271B856A}" dt="2020-09-23T18:23:20.935" v="246" actId="1037"/>
          <ac:graphicFrameMkLst>
            <pc:docMk/>
            <pc:sldMk cId="3787345918" sldId="306"/>
            <ac:graphicFrameMk id="8" creationId="{2F3A8CC9-AE9F-4605-A3EE-8BFE62D024DD}"/>
          </ac:graphicFrameMkLst>
        </pc:graphicFrameChg>
        <pc:graphicFrameChg chg="add mod">
          <ac:chgData name="" userId="f9cbafaa3520ff22" providerId="LiveId" clId="{8287854A-DBA7-4FAA-8628-B0C1271B856A}" dt="2020-09-23T18:24:07.247" v="267" actId="1035"/>
          <ac:graphicFrameMkLst>
            <pc:docMk/>
            <pc:sldMk cId="3787345918" sldId="306"/>
            <ac:graphicFrameMk id="9" creationId="{0C59EF25-2CE2-480A-9D11-F8789DC78F47}"/>
          </ac:graphicFrameMkLst>
        </pc:graphicFrameChg>
        <pc:graphicFrameChg chg="add mod">
          <ac:chgData name="" userId="f9cbafaa3520ff22" providerId="LiveId" clId="{8287854A-DBA7-4FAA-8628-B0C1271B856A}" dt="2020-09-23T22:31:14.101" v="328" actId="1076"/>
          <ac:graphicFrameMkLst>
            <pc:docMk/>
            <pc:sldMk cId="3787345918" sldId="306"/>
            <ac:graphicFrameMk id="10" creationId="{657FA7A4-5A9C-4CCF-868A-15F0360C0AF0}"/>
          </ac:graphicFrameMkLst>
        </pc:graphicFrameChg>
        <pc:graphicFrameChg chg="add mod">
          <ac:chgData name="" userId="f9cbafaa3520ff22" providerId="LiveId" clId="{8287854A-DBA7-4FAA-8628-B0C1271B856A}" dt="2020-09-23T22:32:01.423" v="399" actId="1036"/>
          <ac:graphicFrameMkLst>
            <pc:docMk/>
            <pc:sldMk cId="3787345918" sldId="306"/>
            <ac:graphicFrameMk id="11" creationId="{EE6AB7C3-B5C2-40AF-9DE0-A906040BAEA5}"/>
          </ac:graphicFrameMkLst>
        </pc:graphicFrameChg>
        <pc:graphicFrameChg chg="add mod">
          <ac:chgData name="" userId="f9cbafaa3520ff22" providerId="LiveId" clId="{8287854A-DBA7-4FAA-8628-B0C1271B856A}" dt="2020-09-23T22:34:20.921" v="448" actId="1037"/>
          <ac:graphicFrameMkLst>
            <pc:docMk/>
            <pc:sldMk cId="3787345918" sldId="306"/>
            <ac:graphicFrameMk id="12" creationId="{7C5AD03D-7EDC-4C2B-BA03-29030EBEB333}"/>
          </ac:graphicFrameMkLst>
        </pc:graphicFrameChg>
        <pc:graphicFrameChg chg="add mod">
          <ac:chgData name="" userId="f9cbafaa3520ff22" providerId="LiveId" clId="{8287854A-DBA7-4FAA-8628-B0C1271B856A}" dt="2020-09-23T22:36:57.992" v="597" actId="1036"/>
          <ac:graphicFrameMkLst>
            <pc:docMk/>
            <pc:sldMk cId="3787345918" sldId="306"/>
            <ac:graphicFrameMk id="13" creationId="{3DBB4C67-D754-4348-88F6-847916BC128A}"/>
          </ac:graphicFrameMkLst>
        </pc:graphicFrameChg>
      </pc:sldChg>
      <pc:sldChg chg="delSp modSp add">
        <pc:chgData name="" userId="f9cbafaa3520ff22" providerId="LiveId" clId="{8287854A-DBA7-4FAA-8628-B0C1271B856A}" dt="2020-10-05T05:44:16.197" v="1030" actId="20577"/>
        <pc:sldMkLst>
          <pc:docMk/>
          <pc:sldMk cId="225101673" sldId="307"/>
        </pc:sldMkLst>
        <pc:spChg chg="mod">
          <ac:chgData name="" userId="f9cbafaa3520ff22" providerId="LiveId" clId="{8287854A-DBA7-4FAA-8628-B0C1271B856A}" dt="2020-10-05T05:44:16.197" v="1030" actId="20577"/>
          <ac:spMkLst>
            <pc:docMk/>
            <pc:sldMk cId="225101673" sldId="307"/>
            <ac:spMk id="3" creationId="{00000000-0000-0000-0000-000000000000}"/>
          </ac:spMkLst>
        </pc:sp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4" creationId="{617E4C0E-82B8-43BB-9DF7-8CB4369F286F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6" creationId="{BEF49121-C7F9-46A5-96A5-980E7CBC5310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7" creationId="{C145C8A6-C53D-4241-A935-307295158278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8" creationId="{2F3A8CC9-AE9F-4605-A3EE-8BFE62D024DD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9" creationId="{0C59EF25-2CE2-480A-9D11-F8789DC78F47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10" creationId="{657FA7A4-5A9C-4CCF-868A-15F0360C0AF0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11" creationId="{EE6AB7C3-B5C2-40AF-9DE0-A906040BAEA5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12" creationId="{7C5AD03D-7EDC-4C2B-BA03-29030EBEB333}"/>
          </ac:graphicFrameMkLst>
        </pc:graphicFrameChg>
        <pc:graphicFrameChg chg="del">
          <ac:chgData name="" userId="f9cbafaa3520ff22" providerId="LiveId" clId="{8287854A-DBA7-4FAA-8628-B0C1271B856A}" dt="2020-09-23T22:39:31.062" v="745" actId="478"/>
          <ac:graphicFrameMkLst>
            <pc:docMk/>
            <pc:sldMk cId="225101673" sldId="307"/>
            <ac:graphicFrameMk id="13" creationId="{3DBB4C67-D754-4348-88F6-847916BC128A}"/>
          </ac:graphicFrameMkLst>
        </pc:graphicFrameChg>
      </pc:sldChg>
      <pc:sldChg chg="modSp add">
        <pc:chgData name="" userId="f9cbafaa3520ff22" providerId="LiveId" clId="{8287854A-DBA7-4FAA-8628-B0C1271B856A}" dt="2020-10-08T19:57:02.166" v="1158" actId="20577"/>
        <pc:sldMkLst>
          <pc:docMk/>
          <pc:sldMk cId="2250170185" sldId="313"/>
        </pc:sldMkLst>
        <pc:spChg chg="mod">
          <ac:chgData name="" userId="f9cbafaa3520ff22" providerId="LiveId" clId="{8287854A-DBA7-4FAA-8628-B0C1271B856A}" dt="2020-10-08T19:57:02.166" v="1158" actId="20577"/>
          <ac:spMkLst>
            <pc:docMk/>
            <pc:sldMk cId="2250170185" sldId="31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7.wmf"/><Relationship Id="rId7" Type="http://schemas.openxmlformats.org/officeDocument/2006/relationships/image" Target="../media/image30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e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41.wmf"/><Relationship Id="rId2" Type="http://schemas.openxmlformats.org/officeDocument/2006/relationships/image" Target="../media/image33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37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4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empy.sourceforge.net/" TargetMode="Externa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hyperlink" Target="http://mrcwa.sourceforge.net/" TargetMode="External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3.wmf"/><Relationship Id="rId14" Type="http://schemas.openxmlformats.org/officeDocument/2006/relationships/hyperlink" Target="http://photonics.intec.ugent.be/research/facilities/design/rodis/default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8.gif"/><Relationship Id="rId4" Type="http://schemas.openxmlformats.org/officeDocument/2006/relationships/hyperlink" Target="http://www.oceanoptics.com/Products/benchoptions_hr.asp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3.png"/><Relationship Id="rId10" Type="http://schemas.openxmlformats.org/officeDocument/2006/relationships/image" Target="../media/image70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6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fip-8/Grating-Period/index.html" TargetMode="External"/><Relationship Id="rId2" Type="http://schemas.openxmlformats.org/officeDocument/2006/relationships/hyperlink" Target="https://s3.amazonaws.com/fip-8/Angl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hyperlink" Target="https://s3.amazonaws.com/fip-8/Period-and-Angle/index.html" TargetMode="External"/><Relationship Id="rId4" Type="http://schemas.openxmlformats.org/officeDocument/2006/relationships/hyperlink" Target="https://s3.amazonaws.com/fip-8/Wavelength/index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92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image" Target="../media/image23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hyperlink" Target="http://nanoaccess.cf.ac.uk/book/export/html/2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6: Optical Diffraction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diffraction conditions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7772400" cy="4539342"/>
          </a:xfrm>
        </p:spPr>
        <p:txBody>
          <a:bodyPr/>
          <a:lstStyle/>
          <a:p>
            <a:pPr>
              <a:spcBef>
                <a:spcPts val="976"/>
              </a:spcBef>
            </a:pPr>
            <a:r>
              <a:rPr lang="en-US" dirty="0"/>
              <a:t>Total complex amplitude measured at</a:t>
            </a:r>
          </a:p>
          <a:p>
            <a:endParaRPr lang="en-US" sz="4000" dirty="0"/>
          </a:p>
          <a:p>
            <a:pPr>
              <a:buNone/>
            </a:pPr>
            <a:r>
              <a:rPr lang="en-US" dirty="0"/>
              <a:t>	Fourier transform of the real space structure</a:t>
            </a:r>
          </a:p>
          <a:p>
            <a:r>
              <a:rPr lang="en-US" dirty="0"/>
              <a:t>This conclusion holds even if the light scattering structure is NOT periodic!</a:t>
            </a:r>
          </a:p>
          <a:p>
            <a:r>
              <a:rPr lang="en-US" dirty="0"/>
              <a:t>The “momentum conservation” condition:</a:t>
            </a:r>
          </a:p>
          <a:p>
            <a:endParaRPr lang="en-US" sz="3600" dirty="0"/>
          </a:p>
          <a:p>
            <a:pPr>
              <a:buNone/>
            </a:pPr>
            <a:r>
              <a:rPr lang="en-US" dirty="0"/>
              <a:t>	guarantees that all scattered waves constructively interfere</a:t>
            </a:r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914400" y="2024742"/>
          <a:ext cx="2932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511280" imgH="380880" progId="Equation.DSMT4">
                  <p:embed/>
                </p:oleObj>
              </mc:Choice>
              <mc:Fallback>
                <p:oleObj name="Equation" r:id="rId3" imgW="1511280" imgH="380880" progId="Equation.DSMT4">
                  <p:embed/>
                  <p:pic>
                    <p:nvPicPr>
                      <p:cNvPr id="61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24742"/>
                        <a:ext cx="29321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838200" y="4484914"/>
          <a:ext cx="2266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168200" imgH="304560" progId="Equation.DSMT4">
                  <p:embed/>
                </p:oleObj>
              </mc:Choice>
              <mc:Fallback>
                <p:oleObj name="Equation" r:id="rId5" imgW="1168200" imgH="304560" progId="Equation.DSMT4">
                  <p:embed/>
                  <p:pic>
                    <p:nvPicPr>
                      <p:cNvPr id="7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84914"/>
                        <a:ext cx="2266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167516" y="4523014"/>
          <a:ext cx="10350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533160" imgH="253800" progId="Equation.DSMT4">
                  <p:embed/>
                </p:oleObj>
              </mc:Choice>
              <mc:Fallback>
                <p:oleObj name="Equation" r:id="rId7" imgW="533160" imgH="253800" progId="Equation.DSMT4">
                  <p:embed/>
                  <p:pic>
                    <p:nvPicPr>
                      <p:cNvPr id="7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516" y="4523014"/>
                        <a:ext cx="10350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994275" y="4528456"/>
          <a:ext cx="13303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685800" imgH="253800" progId="Equation.DSMT4">
                  <p:embed/>
                </p:oleObj>
              </mc:Choice>
              <mc:Fallback>
                <p:oleObj name="Equation" r:id="rId9" imgW="685800" imgH="253800" progId="Equation.DSMT4">
                  <p:embed/>
                  <p:pic>
                    <p:nvPicPr>
                      <p:cNvPr id="71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4528456"/>
                        <a:ext cx="13303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4343400" y="4509477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i.e.</a:t>
            </a:r>
            <a:endParaRPr lang="en-US" dirty="0"/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081486" y="1542144"/>
          <a:ext cx="396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486" y="1542144"/>
                        <a:ext cx="3968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6919686" y="2728686"/>
          <a:ext cx="3175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71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686" y="2728686"/>
                        <a:ext cx="3175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orders of 1-D gratings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526"/>
            <a:ext cx="8229600" cy="4267200"/>
          </a:xfrm>
        </p:spPr>
        <p:txBody>
          <a:bodyPr/>
          <a:lstStyle/>
          <a:p>
            <a:r>
              <a:rPr lang="en-US" dirty="0"/>
              <a:t>1-D gratings: a set of parallel lines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Reciprocal lattice: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The grating equation: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486400" y="3733800"/>
            <a:ext cx="3109686" cy="2523922"/>
            <a:chOff x="5638800" y="3955924"/>
            <a:chExt cx="3109686" cy="252392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6429828" y="462721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5791200" y="5265838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8305800" y="52186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0" y="427523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63656" y="39559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z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415314" y="4641724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96314" y="4656238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162800" y="4656238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529286" y="4670752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5638800" y="4627210"/>
              <a:ext cx="881742" cy="9353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5667828" y="462721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6048828" y="462721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7057572" y="4199038"/>
              <a:ext cx="0" cy="21771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667828" y="6104038"/>
              <a:ext cx="393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661922" y="611051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5667828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052458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99886" y="2039256"/>
          <a:ext cx="2206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054080" imgH="241200" progId="Equation.DSMT4">
                  <p:embed/>
                </p:oleObj>
              </mc:Choice>
              <mc:Fallback>
                <p:oleObj name="Equation" r:id="rId3" imgW="1054080" imgH="2412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86" y="2039256"/>
                        <a:ext cx="22066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362098" y="2054905"/>
          <a:ext cx="1887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8" y="2054905"/>
                        <a:ext cx="18875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888773" y="3077028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73" y="3077028"/>
                        <a:ext cx="2425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517673" y="3216728"/>
          <a:ext cx="1808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990360" imgH="253800" progId="Equation.DSMT4">
                  <p:embed/>
                </p:oleObj>
              </mc:Choice>
              <mc:Fallback>
                <p:oleObj name="Equation" r:id="rId9" imgW="990360" imgH="2538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673" y="3216728"/>
                        <a:ext cx="18081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44402"/>
              </p:ext>
            </p:extLst>
          </p:nvPr>
        </p:nvGraphicFramePr>
        <p:xfrm>
          <a:off x="896938" y="4213225"/>
          <a:ext cx="38512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2057400" imgH="634680" progId="Equation.DSMT4">
                  <p:embed/>
                </p:oleObj>
              </mc:Choice>
              <mc:Fallback>
                <p:oleObj name="Equation" r:id="rId11" imgW="2057400" imgH="634680" progId="Equation.DSMT4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213225"/>
                        <a:ext cx="38512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362200" y="4876800"/>
          <a:ext cx="1042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571320" imgH="253800" progId="Equation.DSMT4">
                  <p:embed/>
                </p:oleObj>
              </mc:Choice>
              <mc:Fallback>
                <p:oleObj name="Equation" r:id="rId13" imgW="571320" imgH="253800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1042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59290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576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1576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3862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3862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6148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6148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8434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8434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0720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0720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3006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3006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5292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5292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7578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7578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9864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9864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82150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82150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386286" y="2362200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177314" y="1905000"/>
            <a:ext cx="0" cy="1371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7224486" y="2057400"/>
            <a:ext cx="609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148286" y="21336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s</a:t>
            </a:r>
            <a:endParaRPr lang="en-US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6825342" y="23150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07931"/>
              </p:ext>
            </p:extLst>
          </p:nvPr>
        </p:nvGraphicFramePr>
        <p:xfrm>
          <a:off x="879475" y="5435600"/>
          <a:ext cx="35417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1892160" imgH="431640" progId="Equation.DSMT4">
                  <p:embed/>
                </p:oleObj>
              </mc:Choice>
              <mc:Fallback>
                <p:oleObj name="Equation" r:id="rId15" imgW="1892160" imgH="431640" progId="Equation.DSMT4">
                  <p:embed/>
                  <p:pic>
                    <p:nvPicPr>
                      <p:cNvPr id="8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435600"/>
                        <a:ext cx="354171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Line 11"/>
          <p:cNvSpPr>
            <a:spLocks noChangeShapeType="1"/>
          </p:cNvSpPr>
          <p:nvPr/>
        </p:nvSpPr>
        <p:spPr bwMode="auto">
          <a:xfrm flipV="1">
            <a:off x="8294314" y="18759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8537428" y="222321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auto">
          <a:xfrm>
            <a:off x="8218114" y="22303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 rot="10800000" flipH="1">
            <a:off x="8294314" y="23032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7975000" y="22377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8033056" y="1676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cxnSp>
        <p:nvCxnSpPr>
          <p:cNvPr id="85" name="Straight Connector 84"/>
          <p:cNvCxnSpPr>
            <a:stCxn id="80" idx="1"/>
            <a:endCxn id="80" idx="5"/>
          </p:cNvCxnSpPr>
          <p:nvPr/>
        </p:nvCxnSpPr>
        <p:spPr bwMode="auto">
          <a:xfrm>
            <a:off x="8240432" y="22526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0" idx="7"/>
            <a:endCxn id="80" idx="3"/>
          </p:cNvCxnSpPr>
          <p:nvPr/>
        </p:nvCxnSpPr>
        <p:spPr bwMode="auto">
          <a:xfrm flipH="1">
            <a:off x="8240432" y="22526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grating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/>
              <a:t>Consider a 1-D reflective grating engraved on a substrate:</a:t>
            </a:r>
          </a:p>
          <a:p>
            <a:r>
              <a:rPr lang="en-US" dirty="0"/>
              <a:t>Will the diffraction angle for a given diffraction order </a:t>
            </a:r>
            <a:r>
              <a:rPr lang="en-US" i="1" dirty="0"/>
              <a:t>m’</a:t>
            </a:r>
            <a:r>
              <a:rPr lang="en-US" dirty="0"/>
              <a:t> change if we change the substrate material?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grating is immersed in water instead of air, will the diffraction angle change for the same diffraction order?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113972" y="3262086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52172" y="2957286"/>
            <a:ext cx="609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874653" y="288108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</a:rPr>
              <a:t>s,s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028" y="32149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5372" y="388983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853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425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97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569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41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2957286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701142" y="3258456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539342" y="2953656"/>
            <a:ext cx="609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48628" y="28956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0000FF"/>
                </a:solidFill>
              </a:rPr>
              <a:t>s,g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0198" y="32112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472542" y="3900714"/>
            <a:ext cx="2057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</a:rPr>
              <a:t>Glass</a:t>
            </a: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25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297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3869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441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013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2170" y="2953656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477000" y="2874962"/>
          <a:ext cx="126762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596880" imgH="241200" progId="Equation.DSMT4">
                  <p:embed/>
                </p:oleObj>
              </mc:Choice>
              <mc:Fallback>
                <p:oleObj name="Equation" r:id="rId3" imgW="596880" imgH="24120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74962"/>
                        <a:ext cx="126762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900058" y="284842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(a)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00058" y="3362849"/>
            <a:ext cx="1845355" cy="995065"/>
            <a:chOff x="5900058" y="3500735"/>
            <a:chExt cx="1845355" cy="995065"/>
          </a:xfrm>
        </p:grpSpPr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6477000" y="3531734"/>
            <a:ext cx="126841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5" imgW="596880" imgH="241200" progId="Equation.DSMT4">
                    <p:embed/>
                  </p:oleObj>
                </mc:Choice>
                <mc:Fallback>
                  <p:oleObj name="Equation" r:id="rId5" imgW="596880" imgH="241200" progId="Equation.DSMT4">
                    <p:embed/>
                    <p:pic>
                      <p:nvPicPr>
                        <p:cNvPr id="3277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3531734"/>
                          <a:ext cx="1268413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6477000" y="4017962"/>
            <a:ext cx="126841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Equation" r:id="rId7" imgW="596880" imgH="241200" progId="Equation.DSMT4">
                    <p:embed/>
                  </p:oleObj>
                </mc:Choice>
                <mc:Fallback>
                  <p:oleObj name="Equation" r:id="rId7" imgW="596880" imgH="241200" progId="Equation.DSMT4">
                    <p:embed/>
                    <p:pic>
                      <p:nvPicPr>
                        <p:cNvPr id="3277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4017962"/>
                          <a:ext cx="1268413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5900058" y="350073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(b)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0942" y="3990593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(c)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6514" y="5348514"/>
            <a:ext cx="4206538" cy="1016679"/>
            <a:chOff x="776514" y="5348514"/>
            <a:chExt cx="4206538" cy="1016679"/>
          </a:xfrm>
        </p:grpSpPr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1341438" y="5389562"/>
            <a:ext cx="1293812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Equation" r:id="rId9" imgW="609480" imgH="241200" progId="Equation.DSMT4">
                    <p:embed/>
                  </p:oleObj>
                </mc:Choice>
                <mc:Fallback>
                  <p:oleObj name="Equation" r:id="rId9" imgW="609480" imgH="241200" progId="Equation.DSMT4">
                    <p:embed/>
                    <p:pic>
                      <p:nvPicPr>
                        <p:cNvPr id="3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1438" y="5389562"/>
                          <a:ext cx="1293812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776514" y="5348514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(a)</a:t>
              </a:r>
              <a:endParaRPr lang="en-US" dirty="0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3687652" y="5383212"/>
            <a:ext cx="129540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11" imgW="609480" imgH="241200" progId="Equation.DSMT4">
                    <p:embed/>
                  </p:oleObj>
                </mc:Choice>
                <mc:Fallback>
                  <p:oleObj name="Equation" r:id="rId11" imgW="609480" imgH="241200" progId="Equation.DSMT4">
                    <p:embed/>
                    <p:pic>
                      <p:nvPicPr>
                        <p:cNvPr id="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652" y="5383212"/>
                          <a:ext cx="1295400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3124200" y="5356904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(b)</a:t>
              </a:r>
              <a:endParaRPr lang="en-US" dirty="0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1340985" y="5887355"/>
            <a:ext cx="1293812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13" imgW="609480" imgH="241200" progId="Equation.DSMT4">
                    <p:embed/>
                  </p:oleObj>
                </mc:Choice>
                <mc:Fallback>
                  <p:oleObj name="Equation" r:id="rId13" imgW="609480" imgH="241200" progId="Equation.DSMT4">
                    <p:embed/>
                    <p:pic>
                      <p:nvPicPr>
                        <p:cNvPr id="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985" y="5887355"/>
                          <a:ext cx="1293812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/>
            <p:cNvSpPr/>
            <p:nvPr/>
          </p:nvSpPr>
          <p:spPr>
            <a:xfrm>
              <a:off x="776514" y="5846762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(c)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3127830" y="5864906"/>
            <a:ext cx="537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(d) It depends on the order number </a:t>
            </a:r>
            <a:r>
              <a:rPr lang="en-US" sz="2400" i="1" kern="0" dirty="0">
                <a:solidFill>
                  <a:prstClr val="black"/>
                </a:solidFill>
              </a:rPr>
              <a:t>m’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and DVDs as 1-D diffraction gratings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Track pitch (period)</a:t>
            </a:r>
          </a:p>
          <a:p>
            <a:pPr lvl="1"/>
            <a:r>
              <a:rPr lang="en-US" dirty="0"/>
              <a:t>CD: 1.6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/>
              <a:t>DVD: 0.74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 err="1"/>
              <a:t>Blu</a:t>
            </a:r>
            <a:r>
              <a:rPr lang="en-US" dirty="0"/>
              <a:t>-ray DVD: 0.32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endParaRPr lang="en-US" dirty="0"/>
          </a:p>
        </p:txBody>
      </p:sp>
      <p:pic>
        <p:nvPicPr>
          <p:cNvPr id="33794" name="Picture 2" descr="C:\Users\hjj\Desktop\annotated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7198"/>
            <a:ext cx="3472851" cy="3076230"/>
          </a:xfrm>
          <a:prstGeom prst="rect">
            <a:avLst/>
          </a:prstGeom>
          <a:noFill/>
        </p:spPr>
      </p:pic>
      <p:pic>
        <p:nvPicPr>
          <p:cNvPr id="33795" name="Picture 3" descr="C:\Users\hjj\Desktop\pitsandland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66" y="3385458"/>
            <a:ext cx="3103134" cy="28432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13945" y="5025570"/>
            <a:ext cx="3824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The grooves on a CD are not perfectly periodic. What is the impact on diffraction?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52748" y="561055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SEM top-view of a CD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efficiency and the blaze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144"/>
            <a:ext cx="8229600" cy="4630056"/>
          </a:xfrm>
        </p:spPr>
        <p:txBody>
          <a:bodyPr/>
          <a:lstStyle/>
          <a:p>
            <a:r>
              <a:rPr lang="en-US" sz="2200" dirty="0"/>
              <a:t>Diffraction efficiency: fraction of incident optical power diffracted into a particular order</a:t>
            </a:r>
          </a:p>
          <a:p>
            <a:pPr lvl="0"/>
            <a:r>
              <a:rPr lang="en-US" sz="2200" dirty="0"/>
              <a:t>Blaze condition: when the relationship between the incident light and the </a:t>
            </a:r>
            <a:r>
              <a:rPr lang="en-US" sz="2200" i="1" dirty="0" err="1"/>
              <a:t>m</a:t>
            </a:r>
            <a:r>
              <a:rPr lang="en-US" sz="2200" dirty="0" err="1"/>
              <a:t>th</a:t>
            </a:r>
            <a:r>
              <a:rPr lang="en-US" sz="2200" dirty="0"/>
              <a:t>-order diffracted light describes mirror reflection with respect to the reflective grating facet surface, most of the energy is concentrated into the </a:t>
            </a:r>
            <a:r>
              <a:rPr lang="en-US" sz="2200" i="1" dirty="0" err="1"/>
              <a:t>m</a:t>
            </a:r>
            <a:r>
              <a:rPr lang="en-US" sz="2200" dirty="0" err="1"/>
              <a:t>th</a:t>
            </a:r>
            <a:r>
              <a:rPr lang="en-US" sz="2200" dirty="0"/>
              <a:t>-order diffracted light</a:t>
            </a:r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dirty="0"/>
          </a:p>
          <a:p>
            <a:pPr lvl="0"/>
            <a:r>
              <a:rPr lang="en-US" sz="2200" dirty="0" err="1"/>
              <a:t>Littrow</a:t>
            </a:r>
            <a:r>
              <a:rPr lang="en-US" sz="2200" dirty="0"/>
              <a:t> configuration:</a:t>
            </a:r>
          </a:p>
        </p:txBody>
      </p:sp>
      <p:sp>
        <p:nvSpPr>
          <p:cNvPr id="6" name="Isosceles Triangle 5"/>
          <p:cNvSpPr/>
          <p:nvPr/>
        </p:nvSpPr>
        <p:spPr bwMode="auto">
          <a:xfrm>
            <a:off x="6121400" y="5322332"/>
            <a:ext cx="1168400" cy="370114"/>
          </a:xfrm>
          <a:prstGeom prst="triangle">
            <a:avLst>
              <a:gd name="adj" fmla="val 8408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4953000" y="5322332"/>
            <a:ext cx="1168400" cy="370114"/>
          </a:xfrm>
          <a:prstGeom prst="triangle">
            <a:avLst>
              <a:gd name="adj" fmla="val 8408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7289800" y="5322332"/>
            <a:ext cx="1168400" cy="370114"/>
          </a:xfrm>
          <a:prstGeom prst="triangle">
            <a:avLst>
              <a:gd name="adj" fmla="val 8408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5692446"/>
            <a:ext cx="3505200" cy="3918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143172" y="5703332"/>
            <a:ext cx="10196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125028" y="3950732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29400" y="535499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B</a:t>
            </a:r>
            <a:endParaRPr lang="en-US" i="1" baseline="-25000" dirty="0"/>
          </a:p>
        </p:txBody>
      </p:sp>
      <p:sp>
        <p:nvSpPr>
          <p:cNvPr id="21" name="Arc 20"/>
          <p:cNvSpPr/>
          <p:nvPr/>
        </p:nvSpPr>
        <p:spPr bwMode="auto">
          <a:xfrm>
            <a:off x="6214280" y="5350764"/>
            <a:ext cx="457200" cy="685800"/>
          </a:xfrm>
          <a:prstGeom prst="arc">
            <a:avLst>
              <a:gd name="adj1" fmla="val 18867565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570333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Blaze angle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638800" y="4255532"/>
            <a:ext cx="486228" cy="144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43172" y="390071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Grating normal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02693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Facet normal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257800" y="5246132"/>
            <a:ext cx="870858" cy="471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128658" y="4788932"/>
            <a:ext cx="348342" cy="9289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605046" y="5017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5805714" y="5289674"/>
            <a:ext cx="685800" cy="685800"/>
          </a:xfrm>
          <a:prstGeom prst="arc">
            <a:avLst>
              <a:gd name="adj1" fmla="val 11606748"/>
              <a:gd name="adj2" fmla="val 1591955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>
            <a:off x="5656944" y="5198960"/>
            <a:ext cx="957942" cy="849084"/>
          </a:xfrm>
          <a:prstGeom prst="arc">
            <a:avLst>
              <a:gd name="adj1" fmla="val 16144132"/>
              <a:gd name="adj2" fmla="val 17507238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828" y="474176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0000FF"/>
                </a:solidFill>
              </a:rPr>
              <a:t>s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885372" y="4085772"/>
          <a:ext cx="169218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72" y="4085772"/>
                        <a:ext cx="169218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91626"/>
              </p:ext>
            </p:extLst>
          </p:nvPr>
        </p:nvGraphicFramePr>
        <p:xfrm>
          <a:off x="877888" y="4513263"/>
          <a:ext cx="34639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739880" imgH="393480" progId="Equation.DSMT4">
                  <p:embed/>
                </p:oleObj>
              </mc:Choice>
              <mc:Fallback>
                <p:oleObj name="Equation" r:id="rId5" imgW="1739880" imgH="39348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513263"/>
                        <a:ext cx="3463925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714625" y="4157663"/>
          <a:ext cx="409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157663"/>
                        <a:ext cx="4095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858385" y="5744028"/>
          <a:ext cx="1746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85" y="5744028"/>
                        <a:ext cx="1746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886"/>
            <a:ext cx="8229600" cy="914400"/>
          </a:xfrm>
        </p:spPr>
        <p:txBody>
          <a:bodyPr/>
          <a:lstStyle/>
          <a:p>
            <a:r>
              <a:rPr lang="en-US" dirty="0"/>
              <a:t>Rigorous coupled-wave analysis (RCWA)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RCWA: a </a:t>
            </a:r>
            <a:r>
              <a:rPr lang="en-US" dirty="0">
                <a:solidFill>
                  <a:srgbClr val="FF0000"/>
                </a:solidFill>
              </a:rPr>
              <a:t>rigorous</a:t>
            </a:r>
            <a:r>
              <a:rPr lang="en-US" dirty="0"/>
              <a:t> computational method solving the electromagnetic fields in periodic dielectric 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96428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Opt. Soc. Am. </a:t>
            </a:r>
            <a:r>
              <a:rPr lang="en-US" sz="1600" b="1" dirty="0"/>
              <a:t>71</a:t>
            </a:r>
            <a:r>
              <a:rPr lang="en-US" sz="1600" dirty="0"/>
              <a:t>, 811 (1981).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400" y="3661230"/>
            <a:ext cx="2907086" cy="6096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230686" y="3051630"/>
            <a:ext cx="8382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68886" y="2746830"/>
            <a:ext cx="3048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68886" y="2975430"/>
            <a:ext cx="8382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068886" y="3432630"/>
            <a:ext cx="11430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611686" y="4270830"/>
            <a:ext cx="609600" cy="5624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221286" y="4270830"/>
            <a:ext cx="381000" cy="7910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1992686" y="4270830"/>
            <a:ext cx="228600" cy="9434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221286" y="4270830"/>
            <a:ext cx="8382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068886" y="3661230"/>
            <a:ext cx="152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907086" y="27468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3780" y="3215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12008" y="25472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9486" y="46808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69628" y="50618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26200" y="51380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50864" y="46808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748314" y="2547258"/>
          <a:ext cx="4943475" cy="51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3174840" imgH="355320" progId="Equation.DSMT4">
                  <p:embed/>
                </p:oleObj>
              </mc:Choice>
              <mc:Fallback>
                <p:oleObj name="Equation" r:id="rId4" imgW="3174840" imgH="355320" progId="Equation.DSMT4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314" y="2547258"/>
                        <a:ext cx="4943475" cy="515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776514" y="50001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005114" y="534741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700314" y="53545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0800000" flipH="1">
            <a:off x="776514" y="54274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457200" y="53619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00742" y="48430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cxnSp>
        <p:nvCxnSpPr>
          <p:cNvPr id="50" name="Straight Connector 49"/>
          <p:cNvCxnSpPr>
            <a:stCxn id="46" idx="1"/>
            <a:endCxn id="46" idx="5"/>
          </p:cNvCxnSpPr>
          <p:nvPr/>
        </p:nvCxnSpPr>
        <p:spPr bwMode="auto">
          <a:xfrm>
            <a:off x="722632" y="53768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6" idx="7"/>
            <a:endCxn id="46" idx="3"/>
          </p:cNvCxnSpPr>
          <p:nvPr/>
        </p:nvCxnSpPr>
        <p:spPr bwMode="auto">
          <a:xfrm flipH="1">
            <a:off x="722632" y="53768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1764086" y="2775858"/>
            <a:ext cx="304800" cy="8998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383086" y="25472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24" y="27758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719286" y="4450465"/>
          <a:ext cx="30368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942920" imgH="355320" progId="Equation.DSMT4">
                  <p:embed/>
                </p:oleObj>
              </mc:Choice>
              <mc:Fallback>
                <p:oleObj name="Equation" r:id="rId6" imgW="1942920" imgH="355320" progId="Equation.DSMT4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86" y="4450465"/>
                        <a:ext cx="303688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510790" y="3150282"/>
          <a:ext cx="16811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790" y="3150282"/>
                        <a:ext cx="16811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496050" y="3066371"/>
          <a:ext cx="1962150" cy="45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1231560" imgH="304560" progId="Equation.DSMT4">
                  <p:embed/>
                </p:oleObj>
              </mc:Choice>
              <mc:Fallback>
                <p:oleObj name="Equation" r:id="rId10" imgW="1231560" imgH="304560" progId="Equation.DSMT4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066371"/>
                        <a:ext cx="1962150" cy="453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80572" y="32185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6058" y="37809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2428" y="431152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723822" y="3767138"/>
          <a:ext cx="37147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2387520" imgH="355320" progId="Equation.DSMT4">
                  <p:embed/>
                </p:oleObj>
              </mc:Choice>
              <mc:Fallback>
                <p:oleObj name="Equation" r:id="rId12" imgW="2387520" imgH="355320" progId="Equation.DSMT4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822" y="3767138"/>
                        <a:ext cx="37147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3701142" y="31133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68117" y="3678925"/>
            <a:ext cx="10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Bloch theorem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03820" y="507274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use the Helmholtz equation to solve the expansion coefficients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01478" y="5893582"/>
            <a:ext cx="460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RCWA solvers: </a:t>
            </a:r>
            <a:r>
              <a:rPr lang="en-US" dirty="0">
                <a:hlinkClick r:id="rId14"/>
              </a:rPr>
              <a:t>RODIS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mrcwa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Empy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spectrophotometers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000" dirty="0"/>
              <a:t>1: Broadband source input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2,3: Input slit and filter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4: collimating mirror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5. Diffraction grating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6: Focusing mirror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7: High-order diffraction filter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8, 9, 10: Linear detector array</a:t>
            </a:r>
          </a:p>
        </p:txBody>
      </p:sp>
      <p:pic>
        <p:nvPicPr>
          <p:cNvPr id="27650" name="Picture 2" descr="C:\Users\hjj\Desktop\hropenb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250" y="1571171"/>
            <a:ext cx="4484732" cy="3276601"/>
          </a:xfrm>
          <a:prstGeom prst="rect">
            <a:avLst/>
          </a:prstGeom>
          <a:noFill/>
        </p:spPr>
      </p:pic>
      <p:pic>
        <p:nvPicPr>
          <p:cNvPr id="27651" name="Picture 3" descr="C:\Users\hjj\Desktop\toplogo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742544"/>
            <a:ext cx="1411288" cy="4464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3434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High-order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diffraction: </a:t>
            </a:r>
            <a:r>
              <a:rPr lang="en-US" sz="2400" kern="0" baseline="0" dirty="0"/>
              <a:t>integral frequency multiples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73683"/>
              </p:ext>
            </p:extLst>
          </p:nvPr>
        </p:nvGraphicFramePr>
        <p:xfrm>
          <a:off x="841375" y="5335588"/>
          <a:ext cx="6061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6" imgW="3238200" imgH="431640" progId="Equation.DSMT4">
                  <p:embed/>
                </p:oleObj>
              </mc:Choice>
              <mc:Fallback>
                <p:oleObj name="Equation" r:id="rId6" imgW="3238200" imgH="43164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5335588"/>
                        <a:ext cx="606107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jj\Desktop\seal-blueheader-930px-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2" y="671286"/>
            <a:ext cx="8145256" cy="2148114"/>
          </a:xfrm>
          <a:prstGeom prst="rect">
            <a:avLst/>
          </a:prstGeom>
          <a:noFill/>
        </p:spPr>
      </p:pic>
      <p:pic>
        <p:nvPicPr>
          <p:cNvPr id="25604" name="Picture 4" descr="C:\Users\hjj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14" y="3124200"/>
            <a:ext cx="3584252" cy="3295650"/>
          </a:xfrm>
          <a:prstGeom prst="rect">
            <a:avLst/>
          </a:prstGeom>
          <a:noFill/>
        </p:spPr>
      </p:pic>
      <p:pic>
        <p:nvPicPr>
          <p:cNvPr id="25605" name="Picture 5" descr="C:\Users\hjj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0772" y="4839054"/>
            <a:ext cx="3429000" cy="1547232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09144" y="3048000"/>
            <a:ext cx="4553856" cy="167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a planar LED, only light emitted into the extraction cone will not be trapped by </a:t>
            </a:r>
            <a:r>
              <a:rPr lang="en-US" sz="2000" dirty="0" err="1"/>
              <a:t>waveguiding</a:t>
            </a:r>
            <a:r>
              <a:rPr lang="en-US" sz="2000" dirty="0"/>
              <a:t> and can escape to air: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249737" y="4086225"/>
          <a:ext cx="12366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6" imgW="660240" imgH="279360" progId="Equation.DSMT4">
                  <p:embed/>
                </p:oleObj>
              </mc:Choice>
              <mc:Fallback>
                <p:oleObj name="Equation" r:id="rId6" imgW="660240" imgH="279360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7" y="4086225"/>
                        <a:ext cx="12366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85800" y="5592536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28914" y="574402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0800000" flipH="1">
            <a:off x="6858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6772" y="53002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pic>
        <p:nvPicPr>
          <p:cNvPr id="25607" name="Picture 7" descr="C:\Users\hjj\Desktop\Untitled.png"/>
          <p:cNvPicPr>
            <a:picLocks noChangeAspect="1" noChangeArrowheads="1"/>
          </p:cNvPicPr>
          <p:nvPr/>
        </p:nvPicPr>
        <p:blipFill>
          <a:blip r:embed="rId8" cstate="print"/>
          <a:srcRect t="21384" r="50000"/>
          <a:stretch>
            <a:fillRect/>
          </a:stretch>
        </p:blipFill>
        <p:spPr bwMode="auto">
          <a:xfrm>
            <a:off x="6019800" y="4815114"/>
            <a:ext cx="2480014" cy="1585686"/>
          </a:xfrm>
          <a:prstGeom prst="rect">
            <a:avLst/>
          </a:prstGeom>
          <a:noFill/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729514" y="4129314"/>
          <a:ext cx="2910114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9" imgW="1600200" imgH="253800" progId="Equation.DSMT4">
                  <p:embed/>
                </p:oleObj>
              </mc:Choice>
              <mc:Fallback>
                <p:oleObj name="Equation" r:id="rId9" imgW="1600200" imgH="253800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514" y="4129314"/>
                        <a:ext cx="2910114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4303977" y="4005942"/>
            <a:ext cx="4001823" cy="2372758"/>
            <a:chOff x="3853543" y="4158342"/>
            <a:chExt cx="4001823" cy="2372758"/>
          </a:xfrm>
        </p:grpSpPr>
        <p:sp>
          <p:nvSpPr>
            <p:cNvPr id="61" name="Oval 60"/>
            <p:cNvSpPr/>
            <p:nvPr/>
          </p:nvSpPr>
          <p:spPr bwMode="auto">
            <a:xfrm>
              <a:off x="4509478" y="4158342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165413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821348" y="4158342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477284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853543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509478" y="6439660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821348" y="6439660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107990" y="4158342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63926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107990" y="6439660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 descr="C:\Users\hjj\Desktop\seal-blueheader-930px-se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42" y="671286"/>
            <a:ext cx="8145256" cy="2148114"/>
          </a:xfrm>
          <a:prstGeom prst="rect">
            <a:avLst/>
          </a:prstGeom>
          <a:noFill/>
        </p:spPr>
      </p:pic>
      <p:pic>
        <p:nvPicPr>
          <p:cNvPr id="5" name="Picture 7" descr="C:\Users\hjj\Desktop\Untitled.png"/>
          <p:cNvPicPr>
            <a:picLocks noChangeAspect="1" noChangeArrowheads="1"/>
          </p:cNvPicPr>
          <p:nvPr/>
        </p:nvPicPr>
        <p:blipFill>
          <a:blip r:embed="rId5" cstate="print"/>
          <a:srcRect l="53190"/>
          <a:stretch>
            <a:fillRect/>
          </a:stretch>
        </p:blipFill>
        <p:spPr bwMode="auto">
          <a:xfrm>
            <a:off x="682170" y="4666344"/>
            <a:ext cx="2137230" cy="17919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172" y="3000828"/>
            <a:ext cx="4982028" cy="809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LEDs with 2-D gratings (</a:t>
            </a:r>
            <a:r>
              <a:rPr lang="en-US" sz="2000" dirty="0" err="1"/>
              <a:t>PhCs</a:t>
            </a:r>
            <a:r>
              <a:rPr lang="en-US" sz="2000" dirty="0"/>
              <a:t>), guided modes can be diffracted into the extraction cone and extracted to free space if: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86228" y="4053114"/>
          <a:ext cx="27130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6" imgW="1447560" imgH="279360" progId="Equation.DSMT4">
                  <p:embed/>
                </p:oleObj>
              </mc:Choice>
              <mc:Fallback>
                <p:oleObj name="Equation" r:id="rId6" imgW="1447560" imgH="27936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28" y="4053114"/>
                        <a:ext cx="27130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819233" y="4220028"/>
            <a:ext cx="3236165" cy="1940560"/>
            <a:chOff x="4343400" y="4357914"/>
            <a:chExt cx="3236165" cy="1940560"/>
          </a:xfrm>
        </p:grpSpPr>
        <p:sp>
          <p:nvSpPr>
            <p:cNvPr id="9" name="Oval 8"/>
            <p:cNvSpPr/>
            <p:nvPr/>
          </p:nvSpPr>
          <p:spPr bwMode="auto">
            <a:xfrm>
              <a:off x="4870902" y="435791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98404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925906" y="435791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53409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343400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70902" y="620703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925906" y="620703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960622" y="435791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488125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960622" y="620703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5000" y="3000828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kern="0" dirty="0" err="1">
                <a:solidFill>
                  <a:prstClr val="black"/>
                </a:solidFill>
              </a:rPr>
              <a:t>Ewald</a:t>
            </a:r>
            <a:r>
              <a:rPr lang="en-US" sz="2000" u="sng" kern="0" dirty="0">
                <a:solidFill>
                  <a:prstClr val="black"/>
                </a:solidFill>
              </a:rPr>
              <a:t> construction in reciprocal space:</a:t>
            </a:r>
            <a:endParaRPr lang="en-US" u="sng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09405" y="5167086"/>
            <a:ext cx="344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O</a:t>
            </a:r>
            <a:endParaRPr lang="en-US" sz="1600" i="1" dirty="0"/>
          </a:p>
        </p:txBody>
      </p:sp>
      <p:sp>
        <p:nvSpPr>
          <p:cNvPr id="28" name="Oval 27"/>
          <p:cNvSpPr/>
          <p:nvPr/>
        </p:nvSpPr>
        <p:spPr bwMode="auto">
          <a:xfrm>
            <a:off x="5795319" y="48006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637805" y="4557486"/>
            <a:ext cx="1369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ea typeface="宋体" pitchFamily="2" charset="-122"/>
              </a:rPr>
              <a:t>Escape cone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4132342" y="5733144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375456" y="608039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4056142" y="608750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rot="10800000" flipH="1">
            <a:off x="4132342" y="616040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813028" y="60949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871084" y="553357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43" name="Oval 42"/>
          <p:cNvSpPr/>
          <p:nvPr/>
        </p:nvSpPr>
        <p:spPr bwMode="auto">
          <a:xfrm>
            <a:off x="5900547" y="4143828"/>
            <a:ext cx="2104572" cy="2103120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743259" y="4766846"/>
            <a:ext cx="494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 err="1">
                <a:ea typeface="宋体" pitchFamily="2" charset="-122"/>
              </a:rPr>
              <a:t>k</a:t>
            </a:r>
            <a:r>
              <a:rPr lang="en-US" altLang="zh-CN" sz="1600" i="1" baseline="-25000" dirty="0" err="1">
                <a:ea typeface="宋体" pitchFamily="2" charset="-122"/>
              </a:rPr>
              <a:t>i,xy</a:t>
            </a:r>
            <a:endParaRPr lang="en-US" sz="1600" i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6176319" y="5196114"/>
            <a:ext cx="80355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6436874" y="5197498"/>
            <a:ext cx="697717" cy="924560"/>
            <a:chOff x="5990069" y="5364412"/>
            <a:chExt cx="697717" cy="92456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H="1">
              <a:off x="5990069" y="5364412"/>
              <a:ext cx="527503" cy="92456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6204962" y="5791200"/>
              <a:ext cx="482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 err="1">
                  <a:solidFill>
                    <a:schemeClr val="accent6">
                      <a:lumMod val="75000"/>
                    </a:schemeClr>
                  </a:solidFill>
                  <a:ea typeface="宋体" pitchFamily="2" charset="-122"/>
                </a:rPr>
                <a:t>G</a:t>
              </a:r>
              <a:r>
                <a:rPr lang="en-US" altLang="zh-CN" sz="1600" i="1" baseline="-25000" dirty="0" err="1">
                  <a:solidFill>
                    <a:schemeClr val="accent6">
                      <a:lumMod val="75000"/>
                    </a:schemeClr>
                  </a:solidFill>
                  <a:ea typeface="宋体" pitchFamily="2" charset="-122"/>
                </a:rPr>
                <a:t>xy</a:t>
              </a:r>
              <a:endParaRPr lang="en-US" sz="1600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2" name="Oval 71"/>
          <p:cNvSpPr/>
          <p:nvPr/>
        </p:nvSpPr>
        <p:spPr bwMode="auto">
          <a:xfrm>
            <a:off x="5639289" y="3886200"/>
            <a:ext cx="2615184" cy="2615184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Light trapping in thin c-Si and thin film solar cells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617037"/>
            <a:ext cx="3733800" cy="28926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71950" y="4632889"/>
            <a:ext cx="2615074" cy="1394380"/>
            <a:chOff x="5695750" y="4216252"/>
            <a:chExt cx="2615074" cy="1394380"/>
          </a:xfrm>
        </p:grpSpPr>
        <p:sp>
          <p:nvSpPr>
            <p:cNvPr id="6" name="Rectangle 78"/>
            <p:cNvSpPr>
              <a:spLocks noChangeArrowheads="1"/>
            </p:cNvSpPr>
            <p:nvPr/>
          </p:nvSpPr>
          <p:spPr bwMode="auto">
            <a:xfrm>
              <a:off x="5695750" y="4623080"/>
              <a:ext cx="1771850" cy="987552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 flipV="1">
              <a:off x="5699928" y="4633968"/>
              <a:ext cx="17526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4"/>
            <p:cNvSpPr>
              <a:spLocks noChangeShapeType="1"/>
            </p:cNvSpPr>
            <p:nvPr/>
          </p:nvSpPr>
          <p:spPr bwMode="auto">
            <a:xfrm>
              <a:off x="7467600" y="4623080"/>
              <a:ext cx="2" cy="98755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71"/>
            <p:cNvSpPr txBox="1">
              <a:spLocks noChangeArrowheads="1"/>
            </p:cNvSpPr>
            <p:nvPr/>
          </p:nvSpPr>
          <p:spPr bwMode="auto">
            <a:xfrm>
              <a:off x="7482149" y="4216252"/>
              <a:ext cx="8286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FF"/>
                  </a:solidFill>
                </a:rPr>
                <a:t>Bulk: 500 </a:t>
              </a:r>
              <a:r>
                <a:rPr lang="en-US" altLang="zh-CN" sz="1400" dirty="0">
                  <a:solidFill>
                    <a:srgbClr val="0000FF"/>
                  </a:solidFill>
                  <a:latin typeface="Symbol" pitchFamily="18" charset="2"/>
                </a:rPr>
                <a:t>m</a:t>
              </a:r>
              <a:r>
                <a:rPr lang="en-US" altLang="zh-CN" sz="1400" dirty="0">
                  <a:solidFill>
                    <a:srgbClr val="0000FF"/>
                  </a:solidFill>
                </a:rPr>
                <a:t>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71104" y="4285147"/>
            <a:ext cx="2441034" cy="1746504"/>
            <a:chOff x="5694904" y="3883025"/>
            <a:chExt cx="2441034" cy="1730655"/>
          </a:xfrm>
        </p:grpSpPr>
        <p:sp>
          <p:nvSpPr>
            <p:cNvPr id="11" name="Line 62"/>
            <p:cNvSpPr>
              <a:spLocks noChangeShapeType="1"/>
            </p:cNvSpPr>
            <p:nvPr/>
          </p:nvSpPr>
          <p:spPr bwMode="auto">
            <a:xfrm>
              <a:off x="6934200" y="4257152"/>
              <a:ext cx="0" cy="135331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1"/>
            <p:cNvSpPr>
              <a:spLocks noChangeShapeType="1"/>
            </p:cNvSpPr>
            <p:nvPr/>
          </p:nvSpPr>
          <p:spPr bwMode="auto">
            <a:xfrm>
              <a:off x="5694904" y="4267200"/>
              <a:ext cx="123444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0"/>
            <p:cNvSpPr txBox="1">
              <a:spLocks noChangeArrowheads="1"/>
            </p:cNvSpPr>
            <p:nvPr/>
          </p:nvSpPr>
          <p:spPr bwMode="auto">
            <a:xfrm>
              <a:off x="6781800" y="3883025"/>
              <a:ext cx="13541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990000"/>
                  </a:solidFill>
                </a:rPr>
                <a:t>Thin c-Si: 50 </a:t>
              </a:r>
              <a:r>
                <a:rPr lang="en-US" altLang="zh-CN" sz="1400" dirty="0">
                  <a:solidFill>
                    <a:srgbClr val="990000"/>
                  </a:solidFill>
                  <a:latin typeface="Symbol" pitchFamily="18" charset="2"/>
                </a:rPr>
                <a:t>m</a:t>
              </a:r>
              <a:r>
                <a:rPr lang="en-US" altLang="zh-CN" sz="1400" dirty="0">
                  <a:solidFill>
                    <a:srgbClr val="990000"/>
                  </a:solidFill>
                </a:rPr>
                <a:t>m</a:t>
              </a:r>
              <a:endParaRPr lang="en-US" sz="1400" dirty="0">
                <a:solidFill>
                  <a:srgbClr val="990000"/>
                </a:solidFill>
              </a:endParaRPr>
            </a:p>
          </p:txBody>
        </p:sp>
        <p:sp>
          <p:nvSpPr>
            <p:cNvPr id="14" name="Rectangle 79"/>
            <p:cNvSpPr>
              <a:spLocks noChangeArrowheads="1"/>
            </p:cNvSpPr>
            <p:nvPr/>
          </p:nvSpPr>
          <p:spPr bwMode="auto">
            <a:xfrm>
              <a:off x="5699928" y="4272224"/>
              <a:ext cx="1229248" cy="1341456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698" name="Picture 2" descr="C:\Users\hjj\Desktop\sigen-kerfl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14" y="2114494"/>
            <a:ext cx="3431539" cy="154310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61886" y="1576368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Kerfless</a:t>
            </a:r>
            <a:r>
              <a:rPr lang="en-US" sz="1600" dirty="0"/>
              <a:t> thin c-Si wafer production by exfoliation</a:t>
            </a:r>
          </a:p>
        </p:txBody>
      </p:sp>
      <p:pic>
        <p:nvPicPr>
          <p:cNvPr id="29699" name="Picture 3" descr="C:\Users\hjj\Desktop\sigen-kerfless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286" y="2176180"/>
            <a:ext cx="4038600" cy="1419604"/>
          </a:xfrm>
          <a:prstGeom prst="rect">
            <a:avLst/>
          </a:prstGeom>
          <a:noFill/>
        </p:spPr>
      </p:pic>
      <p:pic>
        <p:nvPicPr>
          <p:cNvPr id="43" name="Picture 5" descr="Graph1"/>
          <p:cNvPicPr>
            <a:picLocks noChangeAspect="1" noChangeArrowheads="1"/>
          </p:cNvPicPr>
          <p:nvPr/>
        </p:nvPicPr>
        <p:blipFill>
          <a:blip r:embed="rId5" cstate="print"/>
          <a:srcRect l="16669" t="18628" r="8319" b="23529"/>
          <a:stretch>
            <a:fillRect/>
          </a:stretch>
        </p:blipFill>
        <p:spPr bwMode="auto">
          <a:xfrm>
            <a:off x="685800" y="3962512"/>
            <a:ext cx="3962400" cy="236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Diffraction: scattering of light by periodic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/>
          <a:lstStyle/>
          <a:p>
            <a:r>
              <a:rPr lang="en-US" sz="2200" dirty="0"/>
              <a:t>Wikipedia: a diffraction grating is an optical component with a periodic structure, which splits and diffracts light into several beams travelling in different directions</a:t>
            </a:r>
          </a:p>
          <a:p>
            <a:r>
              <a:rPr lang="en-US" sz="2200" dirty="0"/>
              <a:t>Origin of structural color: optical diffraction</a:t>
            </a:r>
          </a:p>
        </p:txBody>
      </p:sp>
      <p:pic>
        <p:nvPicPr>
          <p:cNvPr id="331778" name="Picture 2" descr="C:\Users\hjj\Desktop\Diffraction%20with%20CD%20on%20EL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73600"/>
            <a:ext cx="1792937" cy="1553609"/>
          </a:xfrm>
          <a:prstGeom prst="rect">
            <a:avLst/>
          </a:prstGeom>
          <a:noFill/>
        </p:spPr>
      </p:pic>
      <p:pic>
        <p:nvPicPr>
          <p:cNvPr id="331779" name="Picture 3" descr="C:\Users\hjj\Desktop\peacok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935" y="4670551"/>
            <a:ext cx="1771370" cy="1556658"/>
          </a:xfrm>
          <a:prstGeom prst="rect">
            <a:avLst/>
          </a:prstGeom>
          <a:noFill/>
        </p:spPr>
      </p:pic>
      <p:pic>
        <p:nvPicPr>
          <p:cNvPr id="331780" name="Picture 4" descr="C:\Users\hjj\Desktop\mcont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232" y="1658257"/>
            <a:ext cx="342612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solidFill>
                  <a:prstClr val="black"/>
                </a:solidFill>
              </a:rPr>
              <a:t>Light trapping in thin c-Si and thin film solar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4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686" y="2326859"/>
            <a:ext cx="7315200" cy="719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90486" y="2685869"/>
            <a:ext cx="838200" cy="239756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886" y="2386798"/>
            <a:ext cx="567784" cy="314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5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95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4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3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3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52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2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72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1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686" y="2112167"/>
            <a:ext cx="793505" cy="1138843"/>
          </a:xfrm>
          <a:prstGeom prst="rect">
            <a:avLst/>
          </a:prstGeom>
        </p:spPr>
      </p:pic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086" y="2112167"/>
            <a:ext cx="793505" cy="1138843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733800" y="2507681"/>
            <a:ext cx="2133600" cy="358248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0">
                <a:srgbClr val="FF99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38086" y="1807367"/>
            <a:ext cx="0" cy="110308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2972" y="337094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Diffraction couples light into </a:t>
            </a:r>
            <a:r>
              <a:rPr lang="en-US" sz="2000" dirty="0" err="1"/>
              <a:t>waveguided</a:t>
            </a:r>
            <a:r>
              <a:rPr lang="en-US" sz="2000" dirty="0"/>
              <a:t> modes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5916" y="3360395"/>
            <a:ext cx="372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Waveguided</a:t>
            </a:r>
            <a:r>
              <a:rPr lang="en-US" sz="2000" dirty="0"/>
              <a:t> modes leak back to free space when the phase matching condition is met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896576" y="1936657"/>
            <a:ext cx="7620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33486" y="148045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Absorption occurs during mode propagation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1400" y="4601028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L. Zeng </a:t>
            </a:r>
            <a:r>
              <a:rPr lang="en-US" sz="1200" i="1" dirty="0"/>
              <a:t>et al.</a:t>
            </a:r>
            <a:r>
              <a:rPr lang="en-US" sz="1200" b="1" dirty="0"/>
              <a:t>,</a:t>
            </a:r>
            <a:r>
              <a:rPr lang="en-US" sz="1200" dirty="0"/>
              <a:t> ‘High efficiency thin film Si solar cells with textured photonic crystal back reflector’, Appl. Phys. </a:t>
            </a:r>
            <a:r>
              <a:rPr lang="en-US" sz="1200" dirty="0" err="1"/>
              <a:t>Lett</a:t>
            </a:r>
            <a:r>
              <a:rPr lang="en-US" sz="1200" dirty="0"/>
              <a:t>., </a:t>
            </a:r>
            <a:r>
              <a:rPr lang="en-US" sz="1200" b="1" dirty="0"/>
              <a:t>93</a:t>
            </a:r>
            <a:r>
              <a:rPr lang="en-US" sz="1200" dirty="0"/>
              <a:t>, 221105  (2008).</a:t>
            </a:r>
          </a:p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J. </a:t>
            </a:r>
            <a:r>
              <a:rPr lang="en-US" sz="1200" dirty="0" err="1"/>
              <a:t>Mutitu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"Thin film solar cell design based on photonic crystal and diffractive grating structures," Opt. Express </a:t>
            </a:r>
            <a:r>
              <a:rPr lang="en-US" sz="1200" b="1" dirty="0"/>
              <a:t>16</a:t>
            </a:r>
            <a:r>
              <a:rPr lang="en-US" sz="1200" dirty="0"/>
              <a:t>, 15238-15248 (2008).</a:t>
            </a:r>
          </a:p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Z. Yu </a:t>
            </a:r>
            <a:r>
              <a:rPr lang="en-US" sz="1200" i="1" dirty="0"/>
              <a:t>et al.</a:t>
            </a:r>
            <a:r>
              <a:rPr lang="en-US" sz="1200" dirty="0"/>
              <a:t>, "Fundamental limit of light trapping in grating  structures," Opt. Express </a:t>
            </a:r>
            <a:r>
              <a:rPr lang="en-US" sz="1200" b="1" dirty="0"/>
              <a:t>18</a:t>
            </a:r>
            <a:r>
              <a:rPr lang="en-US" sz="1200" dirty="0"/>
              <a:t>, A366-A380 (2010).</a:t>
            </a:r>
          </a:p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X. Sheng </a:t>
            </a:r>
            <a:r>
              <a:rPr lang="en-US" sz="1200" i="1" dirty="0"/>
              <a:t>et </a:t>
            </a:r>
            <a:r>
              <a:rPr lang="en-US" sz="1200" i="1" dirty="0" err="1"/>
              <a:t>al.</a:t>
            </a:r>
            <a:r>
              <a:rPr lang="en-US" sz="1200" dirty="0" err="1"/>
              <a:t>,“Design</a:t>
            </a:r>
            <a:r>
              <a:rPr lang="en-US" sz="1200" dirty="0"/>
              <a:t> and non-lithographic fabrication of light trapping structures for thin film silicon solar cells”, Adv. Mater. </a:t>
            </a:r>
            <a:r>
              <a:rPr lang="en-US" sz="1200" b="1" dirty="0"/>
              <a:t>23</a:t>
            </a:r>
            <a:r>
              <a:rPr lang="en-US" sz="1200" dirty="0"/>
              <a:t>, 843 (2011).</a:t>
            </a:r>
          </a:p>
        </p:txBody>
      </p:sp>
      <p:pic>
        <p:nvPicPr>
          <p:cNvPr id="30722" name="Picture 2" descr="C:\Users\hjj\Desktop\SolarCellsFi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10390"/>
            <a:ext cx="2819401" cy="2288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Fiber-to-waveguide grating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028"/>
            <a:ext cx="7924800" cy="4267200"/>
          </a:xfrm>
        </p:spPr>
        <p:txBody>
          <a:bodyPr/>
          <a:lstStyle/>
          <a:p>
            <a:r>
              <a:rPr lang="en-US" dirty="0"/>
              <a:t>Phase matching condition prohibit direct coupling of light from free space into waveguides</a:t>
            </a:r>
          </a:p>
          <a:p>
            <a:r>
              <a:rPr lang="en-US" dirty="0"/>
              <a:t>Butt coupling vs. grating coupling</a:t>
            </a:r>
          </a:p>
          <a:p>
            <a:r>
              <a:rPr lang="en-US" dirty="0"/>
              <a:t>Fiber tilting to prevent second order Bragg reflection</a:t>
            </a:r>
          </a:p>
        </p:txBody>
      </p:sp>
      <p:pic>
        <p:nvPicPr>
          <p:cNvPr id="28674" name="Picture 2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167" y="3632450"/>
            <a:ext cx="3379057" cy="19666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820228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200" dirty="0"/>
              <a:t>G. </a:t>
            </a:r>
            <a:r>
              <a:rPr lang="en-US" sz="1200" dirty="0" err="1"/>
              <a:t>Roelkens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"High efficiency Silicon-on-Insulator grating coupler based on a poly-Silicon overlay," Opt. Express </a:t>
            </a:r>
            <a:r>
              <a:rPr lang="en-US" sz="1200" b="1" dirty="0"/>
              <a:t>14</a:t>
            </a:r>
            <a:r>
              <a:rPr lang="en-US" sz="1200" dirty="0"/>
              <a:t>, 11622-11630 (2006).</a:t>
            </a:r>
          </a:p>
        </p:txBody>
      </p:sp>
      <p:pic>
        <p:nvPicPr>
          <p:cNvPr id="28675" name="Picture 3" descr="C:\Users\hjj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10428"/>
            <a:ext cx="4267200" cy="200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VM-Lab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Grating couplers</a:t>
            </a:r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2"/>
              </a:rPr>
              <a:t>Fiber angle</a:t>
            </a:r>
            <a:endParaRPr lang="en-US" sz="2400" dirty="0"/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3"/>
              </a:rPr>
              <a:t>Grating period</a:t>
            </a:r>
            <a:endParaRPr lang="en-US" sz="2400" dirty="0"/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4"/>
              </a:rPr>
              <a:t>Wavelength dependence</a:t>
            </a:r>
            <a:endParaRPr lang="en-US" sz="2400" dirty="0"/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5"/>
              </a:rPr>
              <a:t>Fiber angle vs. grating period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C5D85-F4FE-40B1-869D-D9FCB53EF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6187440"/>
            <a:ext cx="30480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/>
              <a:t>   ,    – position vector in real space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/>
              <a:t>– reciprocal lattice vector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grating period</a:t>
            </a:r>
          </a:p>
          <a:p>
            <a:r>
              <a:rPr lang="en-US" dirty="0"/>
              <a:t>   /    /    – unit vectors along x / y / z axis</a:t>
            </a:r>
          </a:p>
          <a:p>
            <a:r>
              <a:rPr lang="en-US" dirty="0"/>
              <a:t>    /    – wave vector of incident / scattered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amplitude of incident / scattered wave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/>
              <a:t> – parameter characterizing scattering strength of </a:t>
            </a:r>
            <a:r>
              <a:rPr lang="en-US" dirty="0" err="1"/>
              <a:t>scatterer</a:t>
            </a:r>
            <a:r>
              <a:rPr lang="en-US" dirty="0"/>
              <a:t>, here defined as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/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  <a:p>
            <a:r>
              <a:rPr lang="en-US" dirty="0"/>
              <a:t>     – position vector of an observation point where the scattered wave amplitude is measured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7E4C0E-82B8-43BB-9DF7-8CB4369F2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58763"/>
              </p:ext>
            </p:extLst>
          </p:nvPr>
        </p:nvGraphicFramePr>
        <p:xfrm>
          <a:off x="837803" y="2046287"/>
          <a:ext cx="312737" cy="40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64880" imgH="215640" progId="Equation.DSMT4">
                  <p:embed/>
                </p:oleObj>
              </mc:Choice>
              <mc:Fallback>
                <p:oleObj name="Equation" r:id="rId3" imgW="1648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7E4C0E-82B8-43BB-9DF7-8CB4369F2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803" y="2046287"/>
                        <a:ext cx="312737" cy="40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F49121-C7F9-46A5-96A5-980E7CBC5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660824"/>
              </p:ext>
            </p:extLst>
          </p:nvPr>
        </p:nvGraphicFramePr>
        <p:xfrm>
          <a:off x="838200" y="1587500"/>
          <a:ext cx="30599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F49121-C7F9-46A5-96A5-980E7CBC5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587500"/>
                        <a:ext cx="30599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C145C8A6-C53D-4241-A935-307295158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59960"/>
              </p:ext>
            </p:extLst>
          </p:nvPr>
        </p:nvGraphicFramePr>
        <p:xfrm>
          <a:off x="850503" y="2971800"/>
          <a:ext cx="29053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C145C8A6-C53D-4241-A935-307295158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03" y="2971800"/>
                        <a:ext cx="29053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3A8CC9-AE9F-4605-A3EE-8BFE62D02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96817"/>
              </p:ext>
            </p:extLst>
          </p:nvPr>
        </p:nvGraphicFramePr>
        <p:xfrm>
          <a:off x="1231106" y="2981008"/>
          <a:ext cx="290532" cy="42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3A8CC9-AE9F-4605-A3EE-8BFE62D02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1106" y="2981008"/>
                        <a:ext cx="290532" cy="422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59EF25-2CE2-480A-9D11-F8789DC78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04805"/>
              </p:ext>
            </p:extLst>
          </p:nvPr>
        </p:nvGraphicFramePr>
        <p:xfrm>
          <a:off x="1650195" y="2949258"/>
          <a:ext cx="290532" cy="37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C59EF25-2CE2-480A-9D11-F8789DC78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50195" y="2949258"/>
                        <a:ext cx="290532" cy="37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7FA7A4-5A9C-4CCF-868A-15F0360C0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543075"/>
              </p:ext>
            </p:extLst>
          </p:nvPr>
        </p:nvGraphicFramePr>
        <p:xfrm>
          <a:off x="873919" y="3371850"/>
          <a:ext cx="3444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344720" imgH="496791" progId="Equation.DSMT4">
                  <p:embed/>
                </p:oleObj>
              </mc:Choice>
              <mc:Fallback>
                <p:oleObj name="Equation" r:id="rId13" imgW="344720" imgH="496791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57FA7A4-5A9C-4CCF-868A-15F0360C0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3919" y="3371850"/>
                        <a:ext cx="344487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E6AB7C3-B5C2-40AF-9DE0-A906040BA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74195"/>
              </p:ext>
            </p:extLst>
          </p:nvPr>
        </p:nvGraphicFramePr>
        <p:xfrm>
          <a:off x="1336694" y="3371400"/>
          <a:ext cx="369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5" imgW="177480" imgH="253800" progId="Equation.DSMT4">
                  <p:embed/>
                </p:oleObj>
              </mc:Choice>
              <mc:Fallback>
                <p:oleObj name="Equation" r:id="rId15" imgW="177480" imgH="25380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EE6AB7C3-B5C2-40AF-9DE0-A906040BA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94" y="3371400"/>
                        <a:ext cx="3698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C5AD03D-7EDC-4C2B-BA03-29030EBEB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2912"/>
              </p:ext>
            </p:extLst>
          </p:nvPr>
        </p:nvGraphicFramePr>
        <p:xfrm>
          <a:off x="1276350" y="1600200"/>
          <a:ext cx="212451" cy="37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7" imgW="114120" imgH="203040" progId="Equation.DSMT4">
                  <p:embed/>
                </p:oleObj>
              </mc:Choice>
              <mc:Fallback>
                <p:oleObj name="Equation" r:id="rId17" imgW="11412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C5AD03D-7EDC-4C2B-BA03-29030EBEB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6350" y="1600200"/>
                        <a:ext cx="212451" cy="377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BB4C67-D754-4348-88F6-847916BC1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89484"/>
              </p:ext>
            </p:extLst>
          </p:nvPr>
        </p:nvGraphicFramePr>
        <p:xfrm>
          <a:off x="837803" y="5032375"/>
          <a:ext cx="396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9" imgW="396536" imgH="399452" progId="Equation.DSMT4">
                  <p:embed/>
                </p:oleObj>
              </mc:Choice>
              <mc:Fallback>
                <p:oleObj name="Equation" r:id="rId19" imgW="396536" imgH="39945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BB4C67-D754-4348-88F6-847916BC1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7803" y="5032375"/>
                        <a:ext cx="3968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incident / scattering angle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grating blaze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 in medium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  <a:r>
              <a:rPr lang="en-US" dirty="0"/>
              <a:t> – grating diffraction order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field in region A / B / C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critical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free space wave vector</a:t>
            </a:r>
          </a:p>
        </p:txBody>
      </p:sp>
    </p:spTree>
    <p:extLst>
      <p:ext uri="{BB962C8B-B14F-4D97-AF65-F5344CB8AC3E}">
        <p14:creationId xmlns:p14="http://schemas.microsoft.com/office/powerpoint/2010/main" val="22510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1066800"/>
          </a:xfrm>
        </p:spPr>
        <p:txBody>
          <a:bodyPr/>
          <a:lstStyle/>
          <a:p>
            <a:pPr algn="r"/>
            <a:r>
              <a:rPr lang="en-US" sz="2800" dirty="0"/>
              <a:t>Grating fabrication:</a:t>
            </a:r>
            <a:br>
              <a:rPr lang="en-US" sz="2800" dirty="0"/>
            </a:br>
            <a:r>
              <a:rPr lang="en-US" sz="2800" dirty="0"/>
              <a:t>An evolution from </a:t>
            </a:r>
            <a:r>
              <a:rPr lang="en-US" sz="2800" dirty="0" err="1"/>
              <a:t>artisanry</a:t>
            </a:r>
            <a:r>
              <a:rPr lang="en-US" sz="2800" dirty="0"/>
              <a:t> to nanotechnology</a:t>
            </a:r>
          </a:p>
        </p:txBody>
      </p:sp>
      <p:pic>
        <p:nvPicPr>
          <p:cNvPr id="332802" name="Picture 2" descr="C:\Users\hjj\Desktop\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63056"/>
            <a:ext cx="2438400" cy="1828800"/>
          </a:xfrm>
          <a:prstGeom prst="rect">
            <a:avLst/>
          </a:prstGeom>
          <a:noFill/>
        </p:spPr>
      </p:pic>
      <p:pic>
        <p:nvPicPr>
          <p:cNvPr id="332803" name="Picture 3" descr="C:\Users\hjj\Desktop\447px-Henry_Augustus_Rowland.jpg"/>
          <p:cNvPicPr>
            <a:picLocks noChangeAspect="1" noChangeArrowheads="1"/>
          </p:cNvPicPr>
          <p:nvPr/>
        </p:nvPicPr>
        <p:blipFill>
          <a:blip r:embed="rId3" cstate="print"/>
          <a:srcRect l="25280" t="22148" r="21029" b="19087"/>
          <a:stretch>
            <a:fillRect/>
          </a:stretch>
        </p:blipFill>
        <p:spPr bwMode="auto">
          <a:xfrm>
            <a:off x="3291114" y="1963056"/>
            <a:ext cx="2285999" cy="3352800"/>
          </a:xfrm>
          <a:prstGeom prst="rect">
            <a:avLst/>
          </a:prstGeom>
          <a:noFill/>
        </p:spPr>
      </p:pic>
      <p:pic>
        <p:nvPicPr>
          <p:cNvPr id="332804" name="Picture 4" descr="C:\Users\hjj\Desktop\grating%20color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5544" y="3320142"/>
            <a:ext cx="2651277" cy="19884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4688" y="5430298"/>
            <a:ext cx="2562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MIT “</a:t>
            </a:r>
            <a:r>
              <a:rPr lang="en-US" dirty="0" err="1"/>
              <a:t>nanoruler</a:t>
            </a:r>
            <a:r>
              <a:rPr lang="en-US" dirty="0"/>
              <a:t>”, made by interference lithography (2004)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686" y="4053114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very first diffraction grating consisted of a grid formed by winding fine wires on two screw threads.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0114" y="5442858"/>
            <a:ext cx="2957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H. Rowland</a:t>
            </a:r>
            <a:r>
              <a:rPr lang="en-US" dirty="0"/>
              <a:t> (1848 – 1901)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875972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“Rowland’s gratings consist of pieces of metal or glass ruled by a diamond point with parallel lines.”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Reciprocal lattice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7924800" cy="4720770"/>
          </a:xfrm>
        </p:spPr>
        <p:txBody>
          <a:bodyPr/>
          <a:lstStyle/>
          <a:p>
            <a:r>
              <a:rPr lang="en-US" dirty="0"/>
              <a:t>Fourier transform of a periodic structure (e.g. crystal lattice) in real space</a:t>
            </a:r>
          </a:p>
          <a:p>
            <a:r>
              <a:rPr lang="en-US" dirty="0"/>
              <a:t>Consider a periodic array of points      in real space, we define its reciprocal lattice as a set of points      in the </a:t>
            </a:r>
            <a:r>
              <a:rPr lang="en-US" dirty="0">
                <a:solidFill>
                  <a:srgbClr val="FF0000"/>
                </a:solidFill>
              </a:rPr>
              <a:t>reciprocal space</a:t>
            </a:r>
            <a:r>
              <a:rPr lang="en-US" dirty="0"/>
              <a:t> given by:</a:t>
            </a:r>
          </a:p>
          <a:p>
            <a:endParaRPr lang="en-US" sz="3200" dirty="0"/>
          </a:p>
          <a:p>
            <a:r>
              <a:rPr lang="en-US" dirty="0"/>
              <a:t>The dimension of distance in the reciprocal lattice is inverse length (unit: </a:t>
            </a:r>
            <a:r>
              <a:rPr lang="en-US" i="1" dirty="0"/>
              <a:t>m</a:t>
            </a:r>
            <a:r>
              <a:rPr lang="en-US" i="1" baseline="30000" dirty="0"/>
              <a:t> -1</a:t>
            </a:r>
            <a:r>
              <a:rPr lang="en-US" dirty="0"/>
              <a:t>)</a:t>
            </a:r>
          </a:p>
          <a:p>
            <a:r>
              <a:rPr lang="en-US" dirty="0"/>
              <a:t>Reciprocal lattice is a purely geometric model, and it has nothing to do with the material properties of gratings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04140"/>
              </p:ext>
            </p:extLst>
          </p:nvPr>
        </p:nvGraphicFramePr>
        <p:xfrm>
          <a:off x="5632454" y="2321378"/>
          <a:ext cx="3190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4" y="2321378"/>
                        <a:ext cx="3190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67228" y="3577770"/>
          <a:ext cx="1633537" cy="41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787320" imgH="215640" progId="Equation.DSMT4">
                  <p:embed/>
                </p:oleObj>
              </mc:Choice>
              <mc:Fallback>
                <p:oleObj name="Equation" r:id="rId5" imgW="787320" imgH="21564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577770"/>
                        <a:ext cx="1633537" cy="416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19400" y="3563256"/>
          <a:ext cx="1854878" cy="55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63256"/>
                        <a:ext cx="1854878" cy="559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91100" y="3590244"/>
          <a:ext cx="1066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533160" imgH="253800" progId="Equation.DSMT4">
                  <p:embed/>
                </p:oleObj>
              </mc:Choice>
              <mc:Fallback>
                <p:oleObj name="Equation" r:id="rId9" imgW="533160" imgH="25380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590244"/>
                        <a:ext cx="10668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03528"/>
              </p:ext>
            </p:extLst>
          </p:nvPr>
        </p:nvGraphicFramePr>
        <p:xfrm>
          <a:off x="7363280" y="2701246"/>
          <a:ext cx="346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64880" imgH="215640" progId="Equation.DSMT4">
                  <p:embed/>
                </p:oleObj>
              </mc:Choice>
              <mc:Fallback>
                <p:oleObj name="Equation" r:id="rId11" imgW="164880" imgH="21564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280" y="2701246"/>
                        <a:ext cx="3460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reciprocal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dirty="0"/>
              <a:t>3-D point array (</a:t>
            </a:r>
            <a:r>
              <a:rPr lang="en-US" dirty="0" err="1"/>
              <a:t>Bravais</a:t>
            </a:r>
            <a:r>
              <a:rPr lang="en-US" dirty="0"/>
              <a:t> lattice) 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Its reciprocal lattice is a </a:t>
            </a:r>
            <a:r>
              <a:rPr lang="en-US" dirty="0" err="1"/>
              <a:t>Bravais</a:t>
            </a:r>
            <a:r>
              <a:rPr lang="en-US" dirty="0"/>
              <a:t> lattice with the basis set: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dirty="0"/>
              <a:t>1-D gratings: a set of parallel lines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Reciprocal lattice: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22067"/>
              </p:ext>
            </p:extLst>
          </p:nvPr>
        </p:nvGraphicFramePr>
        <p:xfrm>
          <a:off x="885372" y="3073171"/>
          <a:ext cx="2286000" cy="88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282680" imgH="533160" progId="Equation.DSMT4">
                  <p:embed/>
                </p:oleObj>
              </mc:Choice>
              <mc:Fallback>
                <p:oleObj name="Equation" r:id="rId3" imgW="1282680" imgH="53316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72" y="3073171"/>
                        <a:ext cx="2286000" cy="885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38200" y="2028372"/>
          <a:ext cx="30305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447560" imgH="253800" progId="Equation.DSMT4">
                  <p:embed/>
                </p:oleObj>
              </mc:Choice>
              <mc:Fallback>
                <p:oleObj name="Equation" r:id="rId5" imgW="1447560" imgH="2538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28372"/>
                        <a:ext cx="30305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071258" y="2058988"/>
          <a:ext cx="16478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787320" imgH="253800" progId="Equation.DSMT4">
                  <p:embed/>
                </p:oleObj>
              </mc:Choice>
              <mc:Fallback>
                <p:oleObj name="Equation" r:id="rId7" imgW="787320" imgH="2538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258" y="2058988"/>
                        <a:ext cx="164782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91500"/>
              </p:ext>
            </p:extLst>
          </p:nvPr>
        </p:nvGraphicFramePr>
        <p:xfrm>
          <a:off x="3508375" y="3059113"/>
          <a:ext cx="23082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295280" imgH="533160" progId="Equation.DSMT4">
                  <p:embed/>
                </p:oleObj>
              </mc:Choice>
              <mc:Fallback>
                <p:oleObj name="Equation" r:id="rId9" imgW="1295280" imgH="53316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3059113"/>
                        <a:ext cx="23082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82501"/>
              </p:ext>
            </p:extLst>
          </p:nvPr>
        </p:nvGraphicFramePr>
        <p:xfrm>
          <a:off x="6146574" y="3044370"/>
          <a:ext cx="23098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295280" imgH="533160" progId="Equation.DSMT4">
                  <p:embed/>
                </p:oleObj>
              </mc:Choice>
              <mc:Fallback>
                <p:oleObj name="Equation" r:id="rId11" imgW="1295280" imgH="53316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574" y="3044370"/>
                        <a:ext cx="2309812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51050"/>
              </p:ext>
            </p:extLst>
          </p:nvPr>
        </p:nvGraphicFramePr>
        <p:xfrm>
          <a:off x="881742" y="4457700"/>
          <a:ext cx="2206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054080" imgH="241200" progId="Equation.DSMT4">
                  <p:embed/>
                </p:oleObj>
              </mc:Choice>
              <mc:Fallback>
                <p:oleObj name="Equation" r:id="rId13" imgW="1054080" imgH="24120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42" y="4457700"/>
                        <a:ext cx="22066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74742"/>
              </p:ext>
            </p:extLst>
          </p:nvPr>
        </p:nvGraphicFramePr>
        <p:xfrm>
          <a:off x="3343275" y="4462463"/>
          <a:ext cx="1887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901440" imgH="253800" progId="Equation.DSMT4">
                  <p:embed/>
                </p:oleObj>
              </mc:Choice>
              <mc:Fallback>
                <p:oleObj name="Equation" r:id="rId15" imgW="901440" imgH="25380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462463"/>
                        <a:ext cx="18875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6429828" y="4627210"/>
            <a:ext cx="1219200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791200" y="5265838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305800" y="52186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4275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3656" y="3955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6415314" y="4641724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796314" y="4656238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162800" y="4656238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529286" y="4670752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638800" y="4627210"/>
            <a:ext cx="881742" cy="9353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667828" y="4627210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048828" y="4627210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7057572" y="4199038"/>
            <a:ext cx="0" cy="21771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667828" y="6104038"/>
            <a:ext cx="393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61922" y="61105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667828" y="5943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052458" y="5943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869949" y="5486400"/>
          <a:ext cx="242514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1295280" imgH="393480" progId="Equation.DSMT4">
                  <p:embed/>
                </p:oleObj>
              </mc:Choice>
              <mc:Fallback>
                <p:oleObj name="Equation" r:id="rId17" imgW="1295280" imgH="39348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49" y="5486400"/>
                        <a:ext cx="2425149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3498624" y="5626100"/>
          <a:ext cx="1808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9" imgW="990360" imgH="253800" progId="Equation.DSMT4">
                  <p:embed/>
                </p:oleObj>
              </mc:Choice>
              <mc:Fallback>
                <p:oleObj name="Equation" r:id="rId19" imgW="990360" imgH="253800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624" y="5626100"/>
                        <a:ext cx="18081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C:\Users\hjj\Desktop\SOI%20rectanglar%20grating.jpg"/>
          <p:cNvPicPr>
            <a:picLocks noChangeAspect="1" noChangeArrowheads="1"/>
          </p:cNvPicPr>
          <p:nvPr/>
        </p:nvPicPr>
        <p:blipFill>
          <a:blip r:embed="rId21" cstate="print"/>
          <a:srcRect b="5099"/>
          <a:stretch>
            <a:fillRect/>
          </a:stretch>
        </p:blipFill>
        <p:spPr bwMode="auto">
          <a:xfrm>
            <a:off x="6266544" y="1205390"/>
            <a:ext cx="2335213" cy="115681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6128577" y="595086"/>
            <a:ext cx="262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1-D grating cross-section</a:t>
            </a:r>
          </a:p>
          <a:p>
            <a:pPr algn="ctr"/>
            <a:r>
              <a:rPr lang="en-US" sz="1400" dirty="0"/>
              <a:t>T. Ang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i="1" dirty="0"/>
              <a:t>IEEE PTL</a:t>
            </a:r>
            <a:r>
              <a:rPr lang="en-US" sz="1400" dirty="0"/>
              <a:t> (2000)</a:t>
            </a:r>
            <a:endParaRPr lang="en-US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reciprocal lattices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3044370"/>
          </a:xfrm>
        </p:spPr>
        <p:txBody>
          <a:bodyPr/>
          <a:lstStyle/>
          <a:p>
            <a:r>
              <a:rPr lang="en-US" dirty="0"/>
              <a:t>2-D gratings with a rectangular lattice (2-D point array) 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Reciprocal lattice: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798888" y="2058988"/>
          <a:ext cx="1382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660240" imgH="253800" progId="Equation.DSMT4">
                  <p:embed/>
                </p:oleObj>
              </mc:Choice>
              <mc:Fallback>
                <p:oleObj name="Equation" r:id="rId3" imgW="660240" imgH="2538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2058988"/>
                        <a:ext cx="13827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5678108" y="3818038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150254" y="3799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2712" y="2300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897308" y="2546866"/>
            <a:ext cx="0" cy="24823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745700" y="5025962"/>
            <a:ext cx="393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739794" y="503243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  <a:r>
              <a:rPr lang="en-US" i="1" baseline="-25000" dirty="0"/>
              <a:t>x</a:t>
            </a:r>
            <a:endParaRPr lang="en-US" i="1" baseline="-25000" dirty="0">
              <a:latin typeface="Symbol" pitchFamily="18" charset="2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745700" y="4865524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130330" y="4865524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867228" y="3048000"/>
          <a:ext cx="3733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993680" imgH="444240" progId="Equation.DSMT4">
                  <p:embed/>
                </p:oleObj>
              </mc:Choice>
              <mc:Fallback>
                <p:oleObj name="Equation" r:id="rId5" imgW="1993680" imgH="44424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048000"/>
                        <a:ext cx="3733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838200" y="3842658"/>
          <a:ext cx="272471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409400" imgH="253800" progId="Equation.DSMT4">
                  <p:embed/>
                </p:oleObj>
              </mc:Choice>
              <mc:Fallback>
                <p:oleObj name="Equation" r:id="rId7" imgW="1409400" imgH="253800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42658"/>
                        <a:ext cx="272471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858611" y="2032000"/>
          <a:ext cx="2632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11" y="2032000"/>
                        <a:ext cx="26320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 bwMode="auto">
          <a:xfrm>
            <a:off x="5721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721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102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102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721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721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02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102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483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483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864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864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483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483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864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864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245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245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626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626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245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245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626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626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8007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8007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8007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007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721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5721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102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102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721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102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483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483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6864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864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483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64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45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245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626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626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245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626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007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007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8007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5464022" y="4114408"/>
            <a:ext cx="0" cy="329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953000" y="405635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  <a:r>
              <a:rPr lang="en-US" i="1" baseline="-25000" dirty="0"/>
              <a:t>y</a:t>
            </a:r>
            <a:endParaRPr lang="en-US" i="1" baseline="-25000" dirty="0">
              <a:latin typeface="Symbol" pitchFamily="18" charset="2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H="1">
            <a:off x="5278964" y="4114408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5268080" y="4437352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84" name="Picture 12" descr="C:\Users\hjj\Desktop\FIB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1742" y="4563972"/>
            <a:ext cx="2438400" cy="1784350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3385996" y="5715000"/>
            <a:ext cx="29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Top-view of 2-D gratings fabricated by FIB at </a:t>
            </a:r>
            <a:r>
              <a:rPr lang="en-US" sz="1400" dirty="0">
                <a:hlinkClick r:id="rId12"/>
              </a:rPr>
              <a:t>Cardiff University</a:t>
            </a:r>
            <a:endParaRPr lang="en-US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Far-field plane wave diffraction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plane wave vector:</a:t>
            </a:r>
          </a:p>
          <a:p>
            <a:r>
              <a:rPr lang="en-US" dirty="0"/>
              <a:t>Diffracted/scattered plane wave vector:</a:t>
            </a:r>
          </a:p>
          <a:p>
            <a:r>
              <a:rPr lang="en-US" dirty="0"/>
              <a:t>Diffraction: interference between waves scattered by different structural units in the periodic array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Conditions for diffraction</a:t>
            </a:r>
            <a:r>
              <a:rPr lang="en-US" dirty="0"/>
              <a:t> (elastic scattering):</a:t>
            </a:r>
          </a:p>
          <a:p>
            <a:r>
              <a:rPr lang="en-US" dirty="0"/>
              <a:t>“Momentum” conservation:</a:t>
            </a:r>
          </a:p>
          <a:p>
            <a:endParaRPr lang="en-US" sz="3200" dirty="0"/>
          </a:p>
          <a:p>
            <a:r>
              <a:rPr lang="en-US" dirty="0"/>
              <a:t>Energy conservation: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84712" y="1578202"/>
          <a:ext cx="3444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64880" imgH="253800" progId="Equation.DSMT4">
                  <p:embed/>
                </p:oleObj>
              </mc:Choice>
              <mc:Fallback>
                <p:oleObj name="Equation" r:id="rId3" imgW="164880" imgH="2538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2" y="1578202"/>
                        <a:ext cx="344488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250214" y="2024742"/>
          <a:ext cx="369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77480" imgH="253800" progId="Equation.DSMT4">
                  <p:embed/>
                </p:oleObj>
              </mc:Choice>
              <mc:Fallback>
                <p:oleObj name="Equation" r:id="rId5" imgW="177480" imgH="2538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214" y="2024742"/>
                        <a:ext cx="3698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91496" y="4234542"/>
          <a:ext cx="14271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685800" imgH="253800" progId="Equation.DSMT4">
                  <p:embed/>
                </p:oleObj>
              </mc:Choice>
              <mc:Fallback>
                <p:oleObj name="Equation" r:id="rId7" imgW="685800" imgH="2538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496" y="4234542"/>
                        <a:ext cx="14271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870858" y="5270500"/>
          <a:ext cx="11096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533160" imgH="304560" progId="Equation.DSMT4">
                  <p:embed/>
                </p:oleObj>
              </mc:Choice>
              <mc:Fallback>
                <p:oleObj name="Equation" r:id="rId9" imgW="533160" imgH="30456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5270500"/>
                        <a:ext cx="11096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162628" y="5319486"/>
            <a:ext cx="581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i.e. frequency of light remains unchanged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diffraction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4572000" cy="4539342"/>
          </a:xfrm>
        </p:spPr>
        <p:txBody>
          <a:bodyPr/>
          <a:lstStyle/>
          <a:p>
            <a:r>
              <a:rPr lang="en-US" dirty="0"/>
              <a:t>Each structural unit (point) in the periodic grating serves as a scattering center</a:t>
            </a:r>
          </a:p>
          <a:p>
            <a:r>
              <a:rPr lang="en-US" dirty="0"/>
              <a:t>Complex amplitude of incident wave at the scattering center:</a:t>
            </a:r>
          </a:p>
          <a:p>
            <a:endParaRPr lang="en-US" sz="3200" dirty="0"/>
          </a:p>
          <a:p>
            <a:r>
              <a:rPr lang="en-US" dirty="0"/>
              <a:t>Complex amplitude of scattered wave: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343300" y="241300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568270" y="256903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5782356" y="272143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129214" y="226060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915128" y="2079174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201784" y="2380344"/>
            <a:ext cx="1342572" cy="1143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577014" y="3537858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40298" y="3037116"/>
            <a:ext cx="1520370" cy="5098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892698" y="2812146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139442" y="2735946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93440" y="2645232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0184" y="2569032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879668" y="2489202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992812" y="2888346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649584" y="2906490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24614" y="3686628"/>
          <a:ext cx="3175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4" y="3686628"/>
                        <a:ext cx="3175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86200" y="3744913"/>
          <a:ext cx="19050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914400" imgH="304560" progId="Equation.DSMT4">
                  <p:embed/>
                </p:oleObj>
              </mc:Choice>
              <mc:Fallback>
                <p:oleObj name="Equation" r:id="rId5" imgW="914400" imgH="30456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44913"/>
                        <a:ext cx="190500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862012" y="3915228"/>
          <a:ext cx="1957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" y="3915228"/>
                        <a:ext cx="1957388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852714" y="5319486"/>
          <a:ext cx="74628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3581280" imgH="330120" progId="Equation.DSMT4">
                  <p:embed/>
                </p:oleObj>
              </mc:Choice>
              <mc:Fallback>
                <p:oleObj name="Equation" r:id="rId9" imgW="3581280" imgH="33012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5319486"/>
                        <a:ext cx="746283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8246383" y="2297565"/>
          <a:ext cx="396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6383" y="2297565"/>
                        <a:ext cx="3968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8352972" y="2833914"/>
            <a:ext cx="76200" cy="304800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128658" y="4263570"/>
          <a:ext cx="2725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307880" imgH="330120" progId="Equation.DSMT4">
                  <p:embed/>
                </p:oleObj>
              </mc:Choice>
              <mc:Fallback>
                <p:oleObj name="Equation" r:id="rId13" imgW="1307880" imgH="33012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658" y="4263570"/>
                        <a:ext cx="27257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diffraction conditions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7924800" cy="4539342"/>
          </a:xfrm>
        </p:spPr>
        <p:txBody>
          <a:bodyPr/>
          <a:lstStyle/>
          <a:p>
            <a:r>
              <a:rPr lang="en-US" dirty="0"/>
              <a:t>At an observation point       in the far field, the complex amplitude of the scattered wave is: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pPr>
              <a:buNone/>
            </a:pPr>
            <a:r>
              <a:rPr lang="en-US" dirty="0"/>
              <a:t>	where</a:t>
            </a:r>
          </a:p>
          <a:p>
            <a:pPr>
              <a:spcBef>
                <a:spcPts val="976"/>
              </a:spcBef>
            </a:pPr>
            <a:r>
              <a:rPr lang="en-US" dirty="0"/>
              <a:t>Total complex amplitude</a:t>
            </a:r>
          </a:p>
          <a:p>
            <a:pPr>
              <a:spcBef>
                <a:spcPts val="300"/>
              </a:spcBef>
              <a:buNone/>
            </a:pPr>
            <a:r>
              <a:rPr lang="en-US" dirty="0"/>
              <a:t>	measured at      :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098925" y="1527630"/>
          <a:ext cx="3968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90440" imgH="203040" progId="Equation.DSMT4">
                  <p:embed/>
                </p:oleObj>
              </mc:Choice>
              <mc:Fallback>
                <p:oleObj name="Equation" r:id="rId3" imgW="190440" imgH="203040" progId="Equation.DSMT4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527630"/>
                        <a:ext cx="39687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419600" y="4025449"/>
            <a:ext cx="4267200" cy="2375351"/>
            <a:chOff x="3886200" y="2079174"/>
            <a:chExt cx="4968875" cy="2832551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5343300" y="241300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5568270" y="256903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782356" y="272143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5129214" y="226060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4915128" y="2079174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5201784" y="2380344"/>
              <a:ext cx="1342572" cy="11430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>
              <a:off x="6577014" y="353785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6740298" y="3037116"/>
              <a:ext cx="1520370" cy="50981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892698" y="2812146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139442" y="2735946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393440" y="2645232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640184" y="2569032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879668" y="2489202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5992812" y="2888346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649584" y="2906490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424614" y="3686628"/>
            <a:ext cx="3175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5" imgW="152280" imgH="203040" progId="Equation.DSMT4">
                    <p:embed/>
                  </p:oleObj>
                </mc:Choice>
                <mc:Fallback>
                  <p:oleObj name="Equation" r:id="rId5" imgW="152280" imgH="203040" progId="Equation.DSMT4">
                    <p:embed/>
                    <p:pic>
                      <p:nvPicPr>
                        <p:cNvPr id="4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4614" y="3686628"/>
                          <a:ext cx="317500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3886200" y="3744913"/>
            <a:ext cx="1905000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7" imgW="914400" imgH="304560" progId="Equation.DSMT4">
                    <p:embed/>
                  </p:oleObj>
                </mc:Choice>
                <mc:Fallback>
                  <p:oleObj name="Equation" r:id="rId7" imgW="914400" imgH="304560" progId="Equation.DSMT4">
                    <p:embed/>
                    <p:pic>
                      <p:nvPicPr>
                        <p:cNvPr id="4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3744913"/>
                          <a:ext cx="1905000" cy="598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8246383" y="2297565"/>
            <a:ext cx="3968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9" imgW="190440" imgH="203040" progId="Equation.DSMT4">
                    <p:embed/>
                  </p:oleObj>
                </mc:Choice>
                <mc:Fallback>
                  <p:oleObj name="Equation" r:id="rId9" imgW="190440" imgH="203040" progId="Equation.DSMT4">
                    <p:embed/>
                    <p:pic>
                      <p:nvPicPr>
                        <p:cNvPr id="4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6383" y="2297565"/>
                          <a:ext cx="396875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46"/>
            <p:cNvSpPr/>
            <p:nvPr/>
          </p:nvSpPr>
          <p:spPr bwMode="auto">
            <a:xfrm>
              <a:off x="8352972" y="2833914"/>
              <a:ext cx="76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6157" name="Object 13"/>
            <p:cNvGraphicFramePr>
              <a:graphicFrameLocks noChangeAspect="1"/>
            </p:cNvGraphicFramePr>
            <p:nvPr/>
          </p:nvGraphicFramePr>
          <p:xfrm>
            <a:off x="6129338" y="4264025"/>
            <a:ext cx="272573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0" imgW="1307880" imgH="330120" progId="Equation.DSMT4">
                    <p:embed/>
                  </p:oleObj>
                </mc:Choice>
                <mc:Fallback>
                  <p:oleObj name="Equation" r:id="rId10" imgW="1307880" imgH="330120" progId="Equation.DSMT4">
                    <p:embed/>
                    <p:pic>
                      <p:nvPicPr>
                        <p:cNvPr id="615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4264025"/>
                          <a:ext cx="2725737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840240" y="2417763"/>
          <a:ext cx="741838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2" imgW="3822480" imgH="685800" progId="Equation.DSMT4">
                  <p:embed/>
                </p:oleObj>
              </mc:Choice>
              <mc:Fallback>
                <p:oleObj name="Equation" r:id="rId12" imgW="3822480" imgH="685800" progId="Equation.DSMT4">
                  <p:embed/>
                  <p:pic>
                    <p:nvPicPr>
                      <p:cNvPr id="61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240" y="2417763"/>
                        <a:ext cx="7418388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68564"/>
              </p:ext>
            </p:extLst>
          </p:nvPr>
        </p:nvGraphicFramePr>
        <p:xfrm>
          <a:off x="1811564" y="3730170"/>
          <a:ext cx="263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4" imgW="1358640" imgH="304560" progId="Equation.DSMT4">
                  <p:embed/>
                </p:oleObj>
              </mc:Choice>
              <mc:Fallback>
                <p:oleObj name="Equation" r:id="rId14" imgW="1358640" imgH="304560" progId="Equation.DSMT4">
                  <p:embed/>
                  <p:pic>
                    <p:nvPicPr>
                      <p:cNvPr id="61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64" y="3730170"/>
                        <a:ext cx="26368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2681514" y="4622802"/>
          <a:ext cx="396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6" imgW="190440" imgH="203040" progId="Equation.DSMT4">
                  <p:embed/>
                </p:oleObj>
              </mc:Choice>
              <mc:Fallback>
                <p:oleObj name="Equation" r:id="rId16" imgW="190440" imgH="203040" progId="Equation.DSMT4">
                  <p:embed/>
                  <p:pic>
                    <p:nvPicPr>
                      <p:cNvPr id="61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514" y="4622802"/>
                        <a:ext cx="3968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87593"/>
              </p:ext>
            </p:extLst>
          </p:nvPr>
        </p:nvGraphicFramePr>
        <p:xfrm>
          <a:off x="863374" y="5170714"/>
          <a:ext cx="2932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7" imgW="1511280" imgH="380880" progId="Equation.DSMT4">
                  <p:embed/>
                </p:oleObj>
              </mc:Choice>
              <mc:Fallback>
                <p:oleObj name="Equation" r:id="rId17" imgW="1511280" imgH="380880" progId="Equation.DSMT4">
                  <p:embed/>
                  <p:pic>
                    <p:nvPicPr>
                      <p:cNvPr id="61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74" y="5170714"/>
                        <a:ext cx="29321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18316</TotalTime>
  <Words>1311</Words>
  <Application>Microsoft Office PowerPoint</Application>
  <PresentationFormat>On-screen Show (4:3)</PresentationFormat>
  <Paragraphs>217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3.156/3.46 Photonic Materials and Devices  6: Optical Diffraction</vt:lpstr>
      <vt:lpstr>Diffraction: scattering of light by periodic structures</vt:lpstr>
      <vt:lpstr>Grating fabrication: An evolution from artisanry to nanotechnology</vt:lpstr>
      <vt:lpstr>Reciprocal lattice</vt:lpstr>
      <vt:lpstr>Examples of reciprocal lattices</vt:lpstr>
      <vt:lpstr>Examples of reciprocal lattices (cont’d)</vt:lpstr>
      <vt:lpstr>Far-field plane wave diffraction</vt:lpstr>
      <vt:lpstr>Derivation of diffraction conditions</vt:lpstr>
      <vt:lpstr>Derivation of diffraction conditions (cont’d)</vt:lpstr>
      <vt:lpstr>Derivation of diffraction conditions (cont’d)</vt:lpstr>
      <vt:lpstr>Diffraction orders of 1-D gratings</vt:lpstr>
      <vt:lpstr>More on the grating equation</vt:lpstr>
      <vt:lpstr>CDs and DVDs as 1-D diffraction gratings</vt:lpstr>
      <vt:lpstr>Diffraction efficiency and the blaze condition</vt:lpstr>
      <vt:lpstr>Rigorous coupled-wave analysis (RCWA)</vt:lpstr>
      <vt:lpstr>Grating spectrophotometers</vt:lpstr>
      <vt:lpstr>PowerPoint Presentation</vt:lpstr>
      <vt:lpstr>PowerPoint Presentation</vt:lpstr>
      <vt:lpstr>Light trapping in thin c-Si and thin film solar cells</vt:lpstr>
      <vt:lpstr>Light trapping in thin c-Si and thin film solar cells</vt:lpstr>
      <vt:lpstr>Fiber-to-waveguide grating couplers</vt:lpstr>
      <vt:lpstr>Resources: VM-Lab Simulations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2482</cp:revision>
  <dcterms:created xsi:type="dcterms:W3CDTF">2006-08-16T00:00:00Z</dcterms:created>
  <dcterms:modified xsi:type="dcterms:W3CDTF">2020-10-08T19:57:11Z</dcterms:modified>
</cp:coreProperties>
</file>