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21386800"/>
  <p:notesSz cx="6858000" cy="9144000"/>
  <p:defaultTextStyle>
    <a:defPPr>
      <a:defRPr lang="en-US"/>
    </a:defPPr>
    <a:lvl1pPr marL="0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74691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49380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24071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898762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373451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848142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322834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797522" algn="l" defTabSz="294938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758" autoAdjust="0"/>
  </p:normalViewPr>
  <p:slideViewPr>
    <p:cSldViewPr>
      <p:cViewPr varScale="1">
        <p:scale>
          <a:sx n="31" d="100"/>
          <a:sy n="31" d="100"/>
        </p:scale>
        <p:origin x="-102" y="-234"/>
      </p:cViewPr>
      <p:guideLst>
        <p:guide orient="horz" pos="6736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6643775"/>
            <a:ext cx="25706944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12119186"/>
            <a:ext cx="21170424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4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7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11" y="856468"/>
            <a:ext cx="6804779" cy="182480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73" y="856468"/>
            <a:ext cx="19910280" cy="182480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6" y="13743004"/>
            <a:ext cx="25706944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6" y="9064643"/>
            <a:ext cx="25706944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469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4938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407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898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7345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4814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2283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79752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173" y="4990258"/>
            <a:ext cx="13357529" cy="14114299"/>
          </a:xfrm>
        </p:spPr>
        <p:txBody>
          <a:bodyPr/>
          <a:lstStyle>
            <a:lvl1pPr>
              <a:defRPr sz="8900"/>
            </a:lvl1pPr>
            <a:lvl2pPr>
              <a:defRPr sz="77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761" y="4990258"/>
            <a:ext cx="13357529" cy="14114299"/>
          </a:xfrm>
        </p:spPr>
        <p:txBody>
          <a:bodyPr/>
          <a:lstStyle>
            <a:lvl1pPr>
              <a:defRPr sz="8900"/>
            </a:lvl1pPr>
            <a:lvl2pPr>
              <a:defRPr sz="77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4787278"/>
            <a:ext cx="13362781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4691" indent="0">
              <a:buNone/>
              <a:defRPr sz="6500" b="1"/>
            </a:lvl2pPr>
            <a:lvl3pPr marL="2949380" indent="0">
              <a:buNone/>
              <a:defRPr sz="5900" b="1"/>
            </a:lvl3pPr>
            <a:lvl4pPr marL="4424071" indent="0">
              <a:buNone/>
              <a:defRPr sz="5200" b="1"/>
            </a:lvl4pPr>
            <a:lvl5pPr marL="5898762" indent="0">
              <a:buNone/>
              <a:defRPr sz="5200" b="1"/>
            </a:lvl5pPr>
            <a:lvl6pPr marL="7373451" indent="0">
              <a:buNone/>
              <a:defRPr sz="5200" b="1"/>
            </a:lvl6pPr>
            <a:lvl7pPr marL="8848142" indent="0">
              <a:buNone/>
              <a:defRPr sz="5200" b="1"/>
            </a:lvl7pPr>
            <a:lvl8pPr marL="10322834" indent="0">
              <a:buNone/>
              <a:defRPr sz="5200" b="1"/>
            </a:lvl8pPr>
            <a:lvl9pPr marL="1179752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6782388"/>
            <a:ext cx="13362781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4787278"/>
            <a:ext cx="13368032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4691" indent="0">
              <a:buNone/>
              <a:defRPr sz="6500" b="1"/>
            </a:lvl2pPr>
            <a:lvl3pPr marL="2949380" indent="0">
              <a:buNone/>
              <a:defRPr sz="5900" b="1"/>
            </a:lvl3pPr>
            <a:lvl4pPr marL="4424071" indent="0">
              <a:buNone/>
              <a:defRPr sz="5200" b="1"/>
            </a:lvl4pPr>
            <a:lvl5pPr marL="5898762" indent="0">
              <a:buNone/>
              <a:defRPr sz="5200" b="1"/>
            </a:lvl5pPr>
            <a:lvl6pPr marL="7373451" indent="0">
              <a:buNone/>
              <a:defRPr sz="5200" b="1"/>
            </a:lvl6pPr>
            <a:lvl7pPr marL="8848142" indent="0">
              <a:buNone/>
              <a:defRPr sz="5200" b="1"/>
            </a:lvl7pPr>
            <a:lvl8pPr marL="10322834" indent="0">
              <a:buNone/>
              <a:defRPr sz="5200" b="1"/>
            </a:lvl8pPr>
            <a:lvl9pPr marL="1179752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6782388"/>
            <a:ext cx="13368032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8" y="851512"/>
            <a:ext cx="9949889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6" y="851516"/>
            <a:ext cx="16906935" cy="18253041"/>
          </a:xfrm>
        </p:spPr>
        <p:txBody>
          <a:bodyPr/>
          <a:lstStyle>
            <a:lvl1pPr>
              <a:defRPr sz="10500"/>
            </a:lvl1pPr>
            <a:lvl2pPr>
              <a:defRPr sz="89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8" y="4475391"/>
            <a:ext cx="9949889" cy="14629167"/>
          </a:xfrm>
        </p:spPr>
        <p:txBody>
          <a:bodyPr/>
          <a:lstStyle>
            <a:lvl1pPr marL="0" indent="0">
              <a:buNone/>
              <a:defRPr sz="4600"/>
            </a:lvl1pPr>
            <a:lvl2pPr marL="1474691" indent="0">
              <a:buNone/>
              <a:defRPr sz="4000"/>
            </a:lvl2pPr>
            <a:lvl3pPr marL="2949380" indent="0">
              <a:buNone/>
              <a:defRPr sz="3100"/>
            </a:lvl3pPr>
            <a:lvl4pPr marL="4424071" indent="0">
              <a:buNone/>
              <a:defRPr sz="3100"/>
            </a:lvl4pPr>
            <a:lvl5pPr marL="5898762" indent="0">
              <a:buNone/>
              <a:defRPr sz="3100"/>
            </a:lvl5pPr>
            <a:lvl6pPr marL="7373451" indent="0">
              <a:buNone/>
              <a:defRPr sz="3100"/>
            </a:lvl6pPr>
            <a:lvl7pPr marL="8848142" indent="0">
              <a:buNone/>
              <a:defRPr sz="3100"/>
            </a:lvl7pPr>
            <a:lvl8pPr marL="10322834" indent="0">
              <a:buNone/>
              <a:defRPr sz="3100"/>
            </a:lvl8pPr>
            <a:lvl9pPr marL="1179752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29" y="14970760"/>
            <a:ext cx="18146078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29" y="1910950"/>
            <a:ext cx="18146078" cy="12832080"/>
          </a:xfrm>
        </p:spPr>
        <p:txBody>
          <a:bodyPr/>
          <a:lstStyle>
            <a:lvl1pPr marL="0" indent="0">
              <a:buNone/>
              <a:defRPr sz="10500"/>
            </a:lvl1pPr>
            <a:lvl2pPr marL="1474691" indent="0">
              <a:buNone/>
              <a:defRPr sz="8900"/>
            </a:lvl2pPr>
            <a:lvl3pPr marL="2949380" indent="0">
              <a:buNone/>
              <a:defRPr sz="7700"/>
            </a:lvl3pPr>
            <a:lvl4pPr marL="4424071" indent="0">
              <a:buNone/>
              <a:defRPr sz="6500"/>
            </a:lvl4pPr>
            <a:lvl5pPr marL="5898762" indent="0">
              <a:buNone/>
              <a:defRPr sz="6500"/>
            </a:lvl5pPr>
            <a:lvl6pPr marL="7373451" indent="0">
              <a:buNone/>
              <a:defRPr sz="6500"/>
            </a:lvl6pPr>
            <a:lvl7pPr marL="8848142" indent="0">
              <a:buNone/>
              <a:defRPr sz="6500"/>
            </a:lvl7pPr>
            <a:lvl8pPr marL="10322834" indent="0">
              <a:buNone/>
              <a:defRPr sz="6500"/>
            </a:lvl8pPr>
            <a:lvl9pPr marL="11797522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29" y="16738143"/>
            <a:ext cx="18146078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4691" indent="0">
              <a:buNone/>
              <a:defRPr sz="4000"/>
            </a:lvl2pPr>
            <a:lvl3pPr marL="2949380" indent="0">
              <a:buNone/>
              <a:defRPr sz="3100"/>
            </a:lvl3pPr>
            <a:lvl4pPr marL="4424071" indent="0">
              <a:buNone/>
              <a:defRPr sz="3100"/>
            </a:lvl4pPr>
            <a:lvl5pPr marL="5898762" indent="0">
              <a:buNone/>
              <a:defRPr sz="3100"/>
            </a:lvl5pPr>
            <a:lvl6pPr marL="7373451" indent="0">
              <a:buNone/>
              <a:defRPr sz="3100"/>
            </a:lvl6pPr>
            <a:lvl7pPr marL="8848142" indent="0">
              <a:buNone/>
              <a:defRPr sz="3100"/>
            </a:lvl7pPr>
            <a:lvl8pPr marL="10322834" indent="0">
              <a:buNone/>
              <a:defRPr sz="3100"/>
            </a:lvl8pPr>
            <a:lvl9pPr marL="1179752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3" y="856464"/>
            <a:ext cx="27219117" cy="3564467"/>
          </a:xfrm>
          <a:prstGeom prst="rect">
            <a:avLst/>
          </a:prstGeom>
        </p:spPr>
        <p:txBody>
          <a:bodyPr vert="horz" lIns="294937" tIns="147470" rIns="294937" bIns="14747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4990258"/>
            <a:ext cx="27219117" cy="14114299"/>
          </a:xfrm>
          <a:prstGeom prst="rect">
            <a:avLst/>
          </a:prstGeom>
        </p:spPr>
        <p:txBody>
          <a:bodyPr vert="horz" lIns="294937" tIns="147470" rIns="294937" bIns="1474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19822400"/>
            <a:ext cx="7056808" cy="1138649"/>
          </a:xfrm>
          <a:prstGeom prst="rect">
            <a:avLst/>
          </a:prstGeom>
        </p:spPr>
        <p:txBody>
          <a:bodyPr vert="horz" lIns="294937" tIns="147470" rIns="294937" bIns="14747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6C70-DF89-4769-B6A6-A43AFCDCFDB9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3" y="19822400"/>
            <a:ext cx="9577097" cy="1138649"/>
          </a:xfrm>
          <a:prstGeom prst="rect">
            <a:avLst/>
          </a:prstGeom>
        </p:spPr>
        <p:txBody>
          <a:bodyPr vert="horz" lIns="294937" tIns="147470" rIns="294937" bIns="14747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19822400"/>
            <a:ext cx="7056808" cy="1138649"/>
          </a:xfrm>
          <a:prstGeom prst="rect">
            <a:avLst/>
          </a:prstGeom>
        </p:spPr>
        <p:txBody>
          <a:bodyPr vert="horz" lIns="294937" tIns="147470" rIns="294937" bIns="14747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C739-2083-4BA6-9C66-673C382F40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38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018" indent="-1106018" algn="l" defTabSz="294938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396371" indent="-921683" algn="l" defTabSz="2949380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86727" indent="-737344" algn="l" defTabSz="29493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1415" indent="-737344" algn="l" defTabSz="2949380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6107" indent="-737344" algn="l" defTabSz="2949380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0798" indent="-737344" algn="l" defTabSz="29493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5486" indent="-737344" algn="l" defTabSz="29493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0178" indent="-737344" algn="l" defTabSz="29493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4869" indent="-737344" algn="l" defTabSz="29493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74691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49380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24071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898762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373451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48142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2834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797522" algn="l" defTabSz="29493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9.gif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11" Type="http://schemas.openxmlformats.org/officeDocument/2006/relationships/hyperlink" Target="http://www.google.co.uk/imgres?imgurl=http://blogs.physicstoday.org/newspicks/soot.jpg&amp;imgrefurl=http://blogs.physicstoday.org/newspicks/2008/03/soot-linked-to-60-of-co2s-warm.html&amp;usg=__GcqH4P7sIibOtxf-ZXSX0lfjzVU=&amp;h=304&amp;w=258&amp;sz=17&amp;hl=en&amp;start=4&amp;zoom=1&amp;itbs=1&amp;tbnid=WD-e2ECxFwSQUM:&amp;tbnh=116&amp;tbnw=98&amp;prev=/search?q=soot&amp;hl=en&amp;sa=X&amp;biw=1260&amp;bih=865&amp;tbm=isch&amp;prmd=ivns&amp;ei=qt0RTuODN8Wg8QOP37i-Dg" TargetMode="External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2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243463" cy="2988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ctr"/>
          <a:lstStyle/>
          <a:p>
            <a:pPr algn="ctr"/>
            <a:r>
              <a:rPr lang="en-GB" dirty="0" smtClean="0"/>
              <a:t>Recent Developments in the Master Equation Program MESMER</a:t>
            </a:r>
          </a:p>
          <a:p>
            <a:pPr algn="ctr"/>
            <a:r>
              <a:rPr lang="en-GB" sz="4900" dirty="0"/>
              <a:t>(Master Equation Solver for Multi-Energy well Reactions)</a:t>
            </a:r>
          </a:p>
          <a:p>
            <a:pPr algn="ctr"/>
            <a:r>
              <a:rPr lang="en-GB" sz="4900" dirty="0"/>
              <a:t>Mark Blitz, David Glowacki</a:t>
            </a:r>
            <a:r>
              <a:rPr lang="en-GB" sz="4900" baseline="30000" dirty="0"/>
              <a:t>1</a:t>
            </a:r>
            <a:r>
              <a:rPr lang="en-GB" sz="4900" dirty="0"/>
              <a:t>, Mo Haji, Jeremy Harvey</a:t>
            </a:r>
            <a:r>
              <a:rPr lang="en-GB" sz="4900" baseline="30000" dirty="0"/>
              <a:t>1</a:t>
            </a:r>
            <a:r>
              <a:rPr lang="en-GB" sz="4900" dirty="0"/>
              <a:t>, Chi-</a:t>
            </a:r>
            <a:r>
              <a:rPr lang="en-GB" sz="4900" dirty="0" err="1"/>
              <a:t>Hsiu</a:t>
            </a:r>
            <a:r>
              <a:rPr lang="en-GB" sz="4900" dirty="0"/>
              <a:t> Liang, Chris Morley, Mike Pilling, Struan Robertson, Paul Seakins and Robin Shannon</a:t>
            </a:r>
          </a:p>
        </p:txBody>
      </p:sp>
      <p:pic>
        <p:nvPicPr>
          <p:cNvPr id="6" name="Picture 12" descr="LeedsUni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88362" y="0"/>
            <a:ext cx="4655103" cy="122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80172" y="349260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r>
              <a:rPr lang="en-GB" sz="4900" dirty="0"/>
              <a:t>Rationale</a:t>
            </a:r>
          </a:p>
          <a:p>
            <a:r>
              <a:rPr lang="en-GB" sz="2500" dirty="0"/>
              <a:t>Reactions involving complex formation have pressure dependent kinetics and product yields.</a:t>
            </a:r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endParaRPr lang="en-GB" sz="2500" dirty="0"/>
          </a:p>
          <a:p>
            <a:r>
              <a:rPr lang="en-GB" sz="2500" dirty="0"/>
              <a:t>Need to extrapolate kinetic data beyond laboratory conditions to higher/lower temperatures and pressures.</a:t>
            </a:r>
          </a:p>
          <a:p>
            <a:endParaRPr lang="en-GB" sz="2500" dirty="0"/>
          </a:p>
          <a:p>
            <a:r>
              <a:rPr lang="en-GB" sz="2500" dirty="0"/>
              <a:t>Need to understand competition between reactive and stabilizing channels in both gas and liquid phases.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481772" y="349260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endParaRPr lang="en-GB" sz="4800" dirty="0"/>
          </a:p>
        </p:txBody>
      </p:sp>
      <p:sp>
        <p:nvSpPr>
          <p:cNvPr id="12" name="Rectangle 11"/>
          <p:cNvSpPr/>
          <p:nvPr/>
        </p:nvSpPr>
        <p:spPr>
          <a:xfrm>
            <a:off x="22682571" y="349260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r>
              <a:rPr lang="en-GB" sz="4800" dirty="0" smtClean="0"/>
              <a:t>Graphical User Interface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Currently input to MESMER is generated in an XML file. Whilst giving flexibility it limits uptake by ‘black-box’ users.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Funding obtained from EPSRC to start construction of GUI and to generate libraries of reagents.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Example of interface screen shown below.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15553779" y="1213356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r>
              <a:rPr lang="en-GB" sz="4800" dirty="0" smtClean="0"/>
              <a:t>Chemical Activation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Currently MESMER considers reactions of </a:t>
            </a:r>
            <a:r>
              <a:rPr lang="en-GB" sz="2400" dirty="0" err="1" smtClean="0"/>
              <a:t>thermalized</a:t>
            </a:r>
            <a:r>
              <a:rPr lang="en-GB" sz="2400" dirty="0" smtClean="0"/>
              <a:t> reagents.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Increasing evidence that non-thermal reagents generated on different PES can play important roles in practical issues:</a:t>
            </a:r>
          </a:p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1) OH + CH</a:t>
            </a:r>
            <a:r>
              <a:rPr lang="en-GB" sz="2400" baseline="-25000" dirty="0" smtClean="0">
                <a:solidFill>
                  <a:srgbClr val="C00000"/>
                </a:solidFill>
              </a:rPr>
              <a:t>3</a:t>
            </a:r>
            <a:r>
              <a:rPr lang="en-GB" sz="2400" dirty="0" smtClean="0">
                <a:solidFill>
                  <a:srgbClr val="C00000"/>
                </a:solidFill>
              </a:rPr>
              <a:t>COCHO </a:t>
            </a:r>
            <a:r>
              <a:rPr lang="en-GB" sz="2400" dirty="0" smtClean="0">
                <a:solidFill>
                  <a:srgbClr val="C00000"/>
                </a:solidFill>
                <a:latin typeface="ITC Bookman Light"/>
              </a:rPr>
              <a:t>→ </a:t>
            </a:r>
            <a:r>
              <a:rPr lang="en-GB" sz="2400" dirty="0" smtClean="0">
                <a:solidFill>
                  <a:srgbClr val="C00000"/>
                </a:solidFill>
              </a:rPr>
              <a:t>H</a:t>
            </a:r>
            <a:r>
              <a:rPr lang="en-GB" sz="2400" baseline="-25000" dirty="0" smtClean="0">
                <a:solidFill>
                  <a:srgbClr val="C00000"/>
                </a:solidFill>
              </a:rPr>
              <a:t>2</a:t>
            </a:r>
            <a:r>
              <a:rPr lang="en-GB" sz="2400" dirty="0" smtClean="0">
                <a:solidFill>
                  <a:srgbClr val="C00000"/>
                </a:solidFill>
              </a:rPr>
              <a:t>O + CH</a:t>
            </a:r>
            <a:r>
              <a:rPr lang="en-GB" sz="2400" baseline="-25000" dirty="0" smtClean="0">
                <a:solidFill>
                  <a:srgbClr val="C00000"/>
                </a:solidFill>
              </a:rPr>
              <a:t>3</a:t>
            </a:r>
            <a:r>
              <a:rPr lang="en-GB" sz="2400" dirty="0" smtClean="0">
                <a:solidFill>
                  <a:srgbClr val="C00000"/>
                </a:solidFill>
              </a:rPr>
              <a:t>COCO</a:t>
            </a:r>
          </a:p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CH</a:t>
            </a:r>
            <a:r>
              <a:rPr lang="en-GB" sz="2400" baseline="-25000" dirty="0" smtClean="0">
                <a:solidFill>
                  <a:srgbClr val="C00000"/>
                </a:solidFill>
              </a:rPr>
              <a:t>3</a:t>
            </a:r>
            <a:r>
              <a:rPr lang="en-GB" sz="2400" dirty="0" smtClean="0">
                <a:solidFill>
                  <a:srgbClr val="C00000"/>
                </a:solidFill>
              </a:rPr>
              <a:t>COCO </a:t>
            </a:r>
            <a:r>
              <a:rPr lang="en-GB" sz="2400" dirty="0" smtClean="0">
                <a:solidFill>
                  <a:srgbClr val="C00000"/>
                </a:solidFill>
                <a:latin typeface="ITC Bookman Light"/>
              </a:rPr>
              <a:t>→ </a:t>
            </a:r>
            <a:r>
              <a:rPr lang="en-GB" sz="2400" dirty="0" smtClean="0">
                <a:solidFill>
                  <a:srgbClr val="C00000"/>
                </a:solidFill>
              </a:rPr>
              <a:t>CH</a:t>
            </a:r>
            <a:r>
              <a:rPr lang="en-GB" sz="2400" baseline="-25000" dirty="0" smtClean="0">
                <a:solidFill>
                  <a:srgbClr val="C00000"/>
                </a:solidFill>
              </a:rPr>
              <a:t>3</a:t>
            </a:r>
            <a:r>
              <a:rPr lang="en-GB" sz="2400" dirty="0" smtClean="0">
                <a:solidFill>
                  <a:srgbClr val="C00000"/>
                </a:solidFill>
              </a:rPr>
              <a:t>CO + CO</a:t>
            </a:r>
          </a:p>
          <a:p>
            <a:r>
              <a:rPr lang="en-GB" sz="2400" dirty="0" smtClean="0"/>
              <a:t>CH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COCO retains sufficient energy such that the acetyl fragment can also dissociate.</a:t>
            </a:r>
            <a:r>
              <a:rPr lang="en-GB" sz="2400" baseline="30000" dirty="0" smtClean="0"/>
              <a:t>4</a:t>
            </a:r>
            <a:endParaRPr lang="en-GB" sz="2400" dirty="0" smtClean="0"/>
          </a:p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2) OH + C</a:t>
            </a:r>
            <a:r>
              <a:rPr lang="en-GB" sz="2400" baseline="-25000" dirty="0" smtClean="0">
                <a:solidFill>
                  <a:srgbClr val="C00000"/>
                </a:solidFill>
              </a:rPr>
              <a:t>2</a:t>
            </a:r>
            <a:r>
              <a:rPr lang="en-GB" sz="2400" dirty="0" smtClean="0">
                <a:solidFill>
                  <a:srgbClr val="C00000"/>
                </a:solidFill>
              </a:rPr>
              <a:t>H</a:t>
            </a:r>
            <a:r>
              <a:rPr lang="en-GB" sz="2400" baseline="-25000" dirty="0" smtClean="0">
                <a:solidFill>
                  <a:srgbClr val="C00000"/>
                </a:solidFill>
              </a:rPr>
              <a:t>2</a:t>
            </a:r>
            <a:r>
              <a:rPr lang="en-GB" sz="2400" dirty="0" smtClean="0">
                <a:solidFill>
                  <a:srgbClr val="C00000"/>
                </a:solidFill>
              </a:rPr>
              <a:t>/O</a:t>
            </a:r>
            <a:r>
              <a:rPr lang="en-GB" sz="2400" baseline="-25000" dirty="0" smtClean="0">
                <a:solidFill>
                  <a:srgbClr val="C00000"/>
                </a:solidFill>
              </a:rPr>
              <a:t>2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  <a:latin typeface="ITC Bookman Light"/>
              </a:rPr>
              <a:t>→ (</a:t>
            </a:r>
            <a:r>
              <a:rPr lang="en-GB" sz="2400" dirty="0" smtClean="0">
                <a:solidFill>
                  <a:srgbClr val="C00000"/>
                </a:solidFill>
              </a:rPr>
              <a:t>HCO)</a:t>
            </a:r>
            <a:r>
              <a:rPr lang="en-GB" sz="2400" baseline="-25000" dirty="0" smtClean="0">
                <a:solidFill>
                  <a:srgbClr val="C00000"/>
                </a:solidFill>
              </a:rPr>
              <a:t>2</a:t>
            </a:r>
            <a:r>
              <a:rPr lang="en-GB" sz="2400" dirty="0" smtClean="0">
                <a:solidFill>
                  <a:srgbClr val="C00000"/>
                </a:solidFill>
              </a:rPr>
              <a:t> + OH</a:t>
            </a:r>
          </a:p>
          <a:p>
            <a:pPr algn="ctr"/>
            <a:r>
              <a:rPr lang="en-GB" sz="2400" dirty="0" smtClean="0">
                <a:solidFill>
                  <a:srgbClr val="C00000"/>
                </a:solidFill>
                <a:latin typeface="ITC Bookman Light"/>
              </a:rPr>
              <a:t>                        → </a:t>
            </a:r>
            <a:r>
              <a:rPr lang="en-GB" sz="2400" dirty="0" smtClean="0">
                <a:solidFill>
                  <a:srgbClr val="C00000"/>
                </a:solidFill>
              </a:rPr>
              <a:t>HCOOH + HCO</a:t>
            </a:r>
          </a:p>
          <a:p>
            <a:r>
              <a:rPr lang="en-GB" sz="2400" dirty="0" smtClean="0"/>
              <a:t>OH yield dependent on fraction of 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, i.e. whether 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reacts with chemically activated OH adduct.</a:t>
            </a:r>
            <a:r>
              <a:rPr lang="en-GB" sz="2400" baseline="30000" dirty="0" smtClean="0"/>
              <a:t>5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New class of reactions being introduced to MESMER to allow for a </a:t>
            </a:r>
            <a:r>
              <a:rPr lang="en-GB" sz="2400" dirty="0" err="1" smtClean="0"/>
              <a:t>Boltmann</a:t>
            </a:r>
            <a:r>
              <a:rPr lang="en-GB" sz="2400" dirty="0" smtClean="0"/>
              <a:t> distribution of reagents, but offset with exothermicity of generating reaction.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16" name="Rectangle 15"/>
          <p:cNvSpPr/>
          <p:nvPr/>
        </p:nvSpPr>
        <p:spPr>
          <a:xfrm>
            <a:off x="22682571" y="1213356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r>
              <a:rPr lang="en-GB" sz="4800" dirty="0" smtClean="0"/>
              <a:t>Outlook and references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Develop GUI, increase libraries and provide links to other databases to enhance uptake.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Apply to chemically activated systems and reactions in solution.</a:t>
            </a:r>
            <a:r>
              <a:rPr lang="en-GB" sz="2400" baseline="30000" dirty="0" smtClean="0"/>
              <a:t>6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3200" dirty="0" smtClean="0"/>
              <a:t>References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Centre for Computational Chemistry, University of Bristol.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Gannon et al. J. Phys. Chem. A 2010, </a:t>
            </a:r>
            <a:r>
              <a:rPr lang="en-GB" sz="2000" b="1" dirty="0" smtClean="0"/>
              <a:t>114</a:t>
            </a:r>
            <a:r>
              <a:rPr lang="en-GB" sz="2000" dirty="0" smtClean="0"/>
              <a:t>, 9413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Gannon et al. Faraday Discuss. 2010, </a:t>
            </a:r>
            <a:r>
              <a:rPr lang="en-GB" sz="2000" b="1" dirty="0" smtClean="0"/>
              <a:t>147</a:t>
            </a:r>
            <a:r>
              <a:rPr lang="en-GB" sz="2000" dirty="0" smtClean="0"/>
              <a:t>, 173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Romero et al. PCCP 2007, </a:t>
            </a:r>
            <a:r>
              <a:rPr lang="en-GB" sz="2000" b="1" dirty="0" smtClean="0"/>
              <a:t>9</a:t>
            </a:r>
            <a:r>
              <a:rPr lang="en-GB" sz="2000" dirty="0" smtClean="0"/>
              <a:t>, 4114</a:t>
            </a:r>
          </a:p>
          <a:p>
            <a:pPr marL="457200" indent="-457200">
              <a:buAutoNum type="arabicPeriod"/>
            </a:pPr>
            <a:r>
              <a:rPr lang="en-GB" sz="2000" dirty="0" err="1" smtClean="0"/>
              <a:t>Siese</a:t>
            </a:r>
            <a:r>
              <a:rPr lang="en-GB" sz="2000" dirty="0" smtClean="0"/>
              <a:t> and </a:t>
            </a:r>
            <a:r>
              <a:rPr lang="en-GB" sz="2000" dirty="0" err="1" smtClean="0"/>
              <a:t>Zetsch</a:t>
            </a:r>
            <a:r>
              <a:rPr lang="en-GB" sz="2000" dirty="0" smtClean="0"/>
              <a:t>, Z. Phys </a:t>
            </a:r>
            <a:r>
              <a:rPr lang="en-GB" sz="2000" dirty="0" err="1" smtClean="0"/>
              <a:t>Chem</a:t>
            </a:r>
            <a:r>
              <a:rPr lang="en-GB" sz="2000" dirty="0" smtClean="0"/>
              <a:t> 1995, </a:t>
            </a:r>
            <a:r>
              <a:rPr lang="en-GB" sz="2000" b="1" dirty="0" smtClean="0"/>
              <a:t>188</a:t>
            </a:r>
            <a:r>
              <a:rPr lang="en-GB" sz="2000" dirty="0" smtClean="0"/>
              <a:t>, 75 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Glowacki et al. JACS 2010, </a:t>
            </a:r>
            <a:r>
              <a:rPr lang="en-GB" sz="2000" b="1" dirty="0" smtClean="0"/>
              <a:t>132</a:t>
            </a:r>
            <a:r>
              <a:rPr lang="en-GB" sz="2000" dirty="0" smtClean="0"/>
              <a:t>, 13621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68203" y="5076776"/>
            <a:ext cx="5760641" cy="3184369"/>
            <a:chOff x="1368203" y="5004768"/>
            <a:chExt cx="5760640" cy="3184369"/>
          </a:xfrm>
        </p:grpSpPr>
        <p:sp>
          <p:nvSpPr>
            <p:cNvPr id="26" name="Rectangle 25"/>
            <p:cNvSpPr/>
            <p:nvPr/>
          </p:nvSpPr>
          <p:spPr>
            <a:xfrm>
              <a:off x="1368203" y="5004768"/>
              <a:ext cx="5760640" cy="31683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68203" y="5004768"/>
              <a:ext cx="5760640" cy="3184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29" name="Straight Arrow Connector 28"/>
          <p:cNvCxnSpPr/>
          <p:nvPr/>
        </p:nvCxnSpPr>
        <p:spPr>
          <a:xfrm>
            <a:off x="2664346" y="5292804"/>
            <a:ext cx="288033" cy="15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52378" y="5076778"/>
            <a:ext cx="653649" cy="369306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RO</a:t>
            </a:r>
            <a:r>
              <a:rPr lang="en-GB" sz="1800" baseline="-25000" dirty="0"/>
              <a:t>2</a:t>
            </a:r>
            <a:r>
              <a:rPr lang="en-GB" sz="1800" dirty="0"/>
              <a:t>*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72457" y="5292804"/>
            <a:ext cx="720079" cy="15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92536" y="5076778"/>
            <a:ext cx="917110" cy="381410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QOOH*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328641" y="5292804"/>
            <a:ext cx="1080121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2376314" y="6300914"/>
            <a:ext cx="1584176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2521123" y="6300119"/>
            <a:ext cx="1584176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033290" y="6228112"/>
            <a:ext cx="1584176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3889275" y="6228112"/>
            <a:ext cx="1584176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12419" y="6084892"/>
            <a:ext cx="383661" cy="381410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36355" y="6084892"/>
            <a:ext cx="383661" cy="381410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20531" y="6084892"/>
            <a:ext cx="383661" cy="381410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24586" y="6084892"/>
            <a:ext cx="383661" cy="381410"/>
          </a:xfrm>
          <a:prstGeom prst="rect">
            <a:avLst/>
          </a:prstGeom>
          <a:noFill/>
        </p:spPr>
        <p:txBody>
          <a:bodyPr wrap="none" lIns="91412" tIns="45707" rIns="91412" bIns="45707" rtlCol="0">
            <a:spAutoFit/>
          </a:bodyPr>
          <a:lstStyle/>
          <a:p>
            <a:r>
              <a:rPr lang="en-GB" sz="1800" dirty="0"/>
              <a:t>M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080171" y="12133560"/>
            <a:ext cx="6480720" cy="7920881"/>
            <a:chOff x="1080172" y="12061550"/>
            <a:chExt cx="6480720" cy="7920881"/>
          </a:xfrm>
        </p:grpSpPr>
        <p:sp>
          <p:nvSpPr>
            <p:cNvPr id="13" name="Rectangle 12"/>
            <p:cNvSpPr/>
            <p:nvPr/>
          </p:nvSpPr>
          <p:spPr>
            <a:xfrm>
              <a:off x="1080172" y="12061550"/>
              <a:ext cx="6480720" cy="79208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2" tIns="45707" rIns="91412" bIns="45707" rtlCol="0" anchor="t"/>
            <a:lstStyle/>
            <a:p>
              <a:pPr algn="ctr"/>
              <a:r>
                <a:rPr lang="en-GB" sz="4900" dirty="0"/>
                <a:t>Master Equations</a:t>
              </a:r>
            </a:p>
            <a:p>
              <a:endParaRPr lang="en-GB" sz="2500" dirty="0"/>
            </a:p>
            <a:p>
              <a:pPr>
                <a:buFont typeface="Arial" pitchFamily="34" charset="0"/>
                <a:buChar char="•"/>
              </a:pPr>
              <a:r>
                <a:rPr lang="en-GB" sz="2500" dirty="0" smtClean="0"/>
                <a:t> Divide </a:t>
              </a:r>
              <a:r>
                <a:rPr lang="en-GB" sz="2500" dirty="0"/>
                <a:t>energy of species into </a:t>
              </a:r>
              <a:r>
                <a:rPr lang="en-GB" sz="2500" i="1" dirty="0"/>
                <a:t>grains</a:t>
              </a:r>
              <a:r>
                <a:rPr lang="en-GB" sz="2500" dirty="0"/>
                <a:t>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2500" dirty="0" smtClean="0"/>
                <a:t> Generate </a:t>
              </a:r>
              <a:r>
                <a:rPr lang="en-GB" sz="2500" dirty="0"/>
                <a:t>a set of coupled differential equations involving source terms, reaction forward/backward and energy transfer</a:t>
              </a:r>
              <a:r>
                <a:rPr lang="en-GB" sz="2500" dirty="0" smtClean="0"/>
                <a:t>.</a:t>
              </a:r>
            </a:p>
            <a:p>
              <a:pPr>
                <a:buFont typeface="Arial" pitchFamily="34" charset="0"/>
                <a:buChar char="•"/>
              </a:pPr>
              <a:endParaRPr lang="en-GB" sz="2500" dirty="0"/>
            </a:p>
            <a:p>
              <a:pPr>
                <a:buFont typeface="Arial" pitchFamily="34" charset="0"/>
                <a:buChar char="•"/>
              </a:pPr>
              <a:endParaRPr lang="en-GB" sz="2500" dirty="0" smtClean="0"/>
            </a:p>
            <a:p>
              <a:pPr>
                <a:buFont typeface="Arial" pitchFamily="34" charset="0"/>
                <a:buChar char="•"/>
              </a:pPr>
              <a:endParaRPr lang="en-GB" sz="2500" dirty="0"/>
            </a:p>
            <a:p>
              <a:pPr>
                <a:buFont typeface="Arial" pitchFamily="34" charset="0"/>
                <a:buChar char="•"/>
              </a:pPr>
              <a:endParaRPr lang="en-GB" sz="2500" dirty="0" smtClean="0"/>
            </a:p>
            <a:p>
              <a:pPr>
                <a:buFont typeface="Arial" pitchFamily="34" charset="0"/>
                <a:buChar char="•"/>
              </a:pPr>
              <a:endParaRPr lang="en-GB" sz="2500" dirty="0"/>
            </a:p>
            <a:p>
              <a:pPr>
                <a:buFont typeface="Arial" pitchFamily="34" charset="0"/>
                <a:buChar char="•"/>
              </a:pPr>
              <a:endParaRPr lang="en-GB" sz="2500" dirty="0" smtClean="0"/>
            </a:p>
            <a:p>
              <a:pPr>
                <a:buFont typeface="Arial" pitchFamily="34" charset="0"/>
                <a:buChar char="•"/>
              </a:pPr>
              <a:endParaRPr lang="en-GB" sz="2500" dirty="0"/>
            </a:p>
            <a:p>
              <a:pPr>
                <a:buFont typeface="Arial" pitchFamily="34" charset="0"/>
                <a:buChar char="•"/>
              </a:pPr>
              <a:endParaRPr lang="en-GB" sz="2500" dirty="0" smtClean="0"/>
            </a:p>
            <a:p>
              <a:pPr>
                <a:buFont typeface="Arial" pitchFamily="34" charset="0"/>
                <a:buChar char="•"/>
              </a:pPr>
              <a:endParaRPr lang="en-GB" sz="2500" dirty="0"/>
            </a:p>
            <a:p>
              <a:pPr>
                <a:buFont typeface="Arial" pitchFamily="34" charset="0"/>
                <a:buChar char="•"/>
              </a:pPr>
              <a:r>
                <a:rPr lang="en-GB" sz="2500" dirty="0" smtClean="0"/>
                <a:t> Solve                where </a:t>
              </a:r>
              <a:r>
                <a:rPr lang="en-GB" sz="2500" b="1" i="1" dirty="0" smtClean="0"/>
                <a:t>p</a:t>
              </a:r>
              <a:r>
                <a:rPr lang="en-GB" sz="2500" dirty="0" smtClean="0"/>
                <a:t> = vector of populations, and </a:t>
              </a:r>
              <a:r>
                <a:rPr lang="en-GB" sz="2500" b="1" i="1" dirty="0" smtClean="0"/>
                <a:t>M</a:t>
              </a:r>
              <a:r>
                <a:rPr lang="en-GB" sz="2500" dirty="0" smtClean="0"/>
                <a:t> is the matrix containing source, energy transfer and reaction terms.</a:t>
              </a:r>
              <a:endParaRPr lang="en-GB" sz="25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440211" y="15013880"/>
              <a:ext cx="5760640" cy="2880320"/>
              <a:chOff x="1043608" y="332656"/>
              <a:chExt cx="5760640" cy="288032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043608" y="332656"/>
                <a:ext cx="5760640" cy="288032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0" name="Group 67"/>
              <p:cNvGrpSpPr/>
              <p:nvPr/>
            </p:nvGrpSpPr>
            <p:grpSpPr>
              <a:xfrm>
                <a:off x="1116013" y="406400"/>
                <a:ext cx="5634037" cy="2719388"/>
                <a:chOff x="1116013" y="406400"/>
                <a:chExt cx="5634037" cy="2719388"/>
              </a:xfrm>
            </p:grpSpPr>
            <p:sp>
              <p:nvSpPr>
                <p:cNvPr id="51" name="AutoShape 5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76375" y="765175"/>
                  <a:ext cx="5273675" cy="2344738"/>
                </a:xfrm>
                <a:prstGeom prst="rect">
                  <a:avLst/>
                </a:prstGeom>
                <a:noFill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Freeform 52"/>
                <p:cNvSpPr>
                  <a:spLocks/>
                </p:cNvSpPr>
                <p:nvPr/>
              </p:nvSpPr>
              <p:spPr bwMode="auto">
                <a:xfrm>
                  <a:off x="1633538" y="1549400"/>
                  <a:ext cx="4287837" cy="13620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7" y="148"/>
                    </a:cxn>
                    <a:cxn ang="0">
                      <a:pos x="471" y="90"/>
                    </a:cxn>
                    <a:cxn ang="0">
                      <a:pos x="1095" y="1314"/>
                    </a:cxn>
                    <a:cxn ang="0">
                      <a:pos x="1893" y="223"/>
                    </a:cxn>
                    <a:cxn ang="0">
                      <a:pos x="2686" y="1183"/>
                    </a:cxn>
                    <a:cxn ang="0">
                      <a:pos x="3613" y="440"/>
                    </a:cxn>
                    <a:cxn ang="0">
                      <a:pos x="3918" y="504"/>
                    </a:cxn>
                    <a:cxn ang="0">
                      <a:pos x="4155" y="369"/>
                    </a:cxn>
                  </a:cxnLst>
                  <a:rect l="0" t="0" r="r" b="b"/>
                  <a:pathLst>
                    <a:path w="4155" h="1319">
                      <a:moveTo>
                        <a:pt x="0" y="0"/>
                      </a:moveTo>
                      <a:cubicBezTo>
                        <a:pt x="225" y="0"/>
                        <a:pt x="239" y="149"/>
                        <a:pt x="307" y="148"/>
                      </a:cubicBezTo>
                      <a:cubicBezTo>
                        <a:pt x="375" y="147"/>
                        <a:pt x="357" y="81"/>
                        <a:pt x="471" y="90"/>
                      </a:cubicBezTo>
                      <a:cubicBezTo>
                        <a:pt x="585" y="99"/>
                        <a:pt x="890" y="1319"/>
                        <a:pt x="1095" y="1314"/>
                      </a:cubicBezTo>
                      <a:cubicBezTo>
                        <a:pt x="1300" y="1309"/>
                        <a:pt x="1592" y="223"/>
                        <a:pt x="1893" y="223"/>
                      </a:cubicBezTo>
                      <a:cubicBezTo>
                        <a:pt x="2196" y="195"/>
                        <a:pt x="2325" y="1178"/>
                        <a:pt x="2686" y="1183"/>
                      </a:cubicBezTo>
                      <a:cubicBezTo>
                        <a:pt x="3003" y="1225"/>
                        <a:pt x="3398" y="649"/>
                        <a:pt x="3613" y="440"/>
                      </a:cubicBezTo>
                      <a:cubicBezTo>
                        <a:pt x="3812" y="299"/>
                        <a:pt x="3828" y="516"/>
                        <a:pt x="3918" y="504"/>
                      </a:cubicBezTo>
                      <a:cubicBezTo>
                        <a:pt x="4008" y="492"/>
                        <a:pt x="4020" y="372"/>
                        <a:pt x="4155" y="369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51"/>
                <p:cNvSpPr>
                  <a:spLocks noChangeShapeType="1"/>
                </p:cNvSpPr>
                <p:nvPr/>
              </p:nvSpPr>
              <p:spPr bwMode="auto">
                <a:xfrm>
                  <a:off x="2484438" y="1344613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0"/>
                <p:cNvSpPr>
                  <a:spLocks noChangeShapeType="1"/>
                </p:cNvSpPr>
                <p:nvPr/>
              </p:nvSpPr>
              <p:spPr bwMode="auto">
                <a:xfrm>
                  <a:off x="2498725" y="1484313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2498725" y="1624013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48"/>
                <p:cNvSpPr>
                  <a:spLocks noChangeShapeType="1"/>
                </p:cNvSpPr>
                <p:nvPr/>
              </p:nvSpPr>
              <p:spPr bwMode="auto">
                <a:xfrm>
                  <a:off x="2498725" y="1763713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47"/>
                <p:cNvSpPr>
                  <a:spLocks noChangeShapeType="1"/>
                </p:cNvSpPr>
                <p:nvPr/>
              </p:nvSpPr>
              <p:spPr bwMode="auto">
                <a:xfrm>
                  <a:off x="2498725" y="1905000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auto">
                <a:xfrm>
                  <a:off x="2498725" y="2044700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45"/>
                <p:cNvSpPr>
                  <a:spLocks noChangeShapeType="1"/>
                </p:cNvSpPr>
                <p:nvPr/>
              </p:nvSpPr>
              <p:spPr bwMode="auto">
                <a:xfrm>
                  <a:off x="2498725" y="2185988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44"/>
                <p:cNvSpPr>
                  <a:spLocks noChangeShapeType="1"/>
                </p:cNvSpPr>
                <p:nvPr/>
              </p:nvSpPr>
              <p:spPr bwMode="auto">
                <a:xfrm>
                  <a:off x="2498725" y="2325688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Line 43"/>
                <p:cNvSpPr>
                  <a:spLocks noChangeShapeType="1"/>
                </p:cNvSpPr>
                <p:nvPr/>
              </p:nvSpPr>
              <p:spPr bwMode="auto">
                <a:xfrm>
                  <a:off x="2498725" y="2465388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Line 42"/>
                <p:cNvSpPr>
                  <a:spLocks noChangeShapeType="1"/>
                </p:cNvSpPr>
                <p:nvPr/>
              </p:nvSpPr>
              <p:spPr bwMode="auto">
                <a:xfrm>
                  <a:off x="2544763" y="2606675"/>
                  <a:ext cx="42068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" name="Freeform 41"/>
                <p:cNvSpPr>
                  <a:spLocks/>
                </p:cNvSpPr>
                <p:nvPr/>
              </p:nvSpPr>
              <p:spPr bwMode="auto">
                <a:xfrm>
                  <a:off x="2608263" y="2744788"/>
                  <a:ext cx="311150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1" y="3"/>
                    </a:cxn>
                  </a:cxnLst>
                  <a:rect l="0" t="0" r="r" b="b"/>
                  <a:pathLst>
                    <a:path w="301" h="3">
                      <a:moveTo>
                        <a:pt x="0" y="0"/>
                      </a:moveTo>
                      <a:lnTo>
                        <a:pt x="301" y="3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87450" y="1484313"/>
                  <a:ext cx="48736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A + B</a:t>
                  </a:r>
                  <a:endParaRPr lang="en-GB"/>
                </a:p>
              </p:txBody>
            </p:sp>
            <p:sp>
              <p:nvSpPr>
                <p:cNvPr id="6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124075" y="1125538"/>
                  <a:ext cx="28416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C*</a:t>
                  </a:r>
                  <a:endParaRPr lang="en-GB"/>
                </a:p>
              </p:txBody>
            </p:sp>
            <p:sp>
              <p:nvSpPr>
                <p:cNvPr id="6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638425" y="2887663"/>
                  <a:ext cx="22701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C</a:t>
                  </a:r>
                  <a:endParaRPr lang="en-GB"/>
                </a:p>
              </p:txBody>
            </p:sp>
            <p:sp>
              <p:nvSpPr>
                <p:cNvPr id="67" name="Line 37"/>
                <p:cNvSpPr>
                  <a:spLocks noChangeShapeType="1"/>
                </p:cNvSpPr>
                <p:nvPr/>
              </p:nvSpPr>
              <p:spPr bwMode="auto">
                <a:xfrm>
                  <a:off x="4135438" y="1343025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Line 36"/>
                <p:cNvSpPr>
                  <a:spLocks noChangeShapeType="1"/>
                </p:cNvSpPr>
                <p:nvPr/>
              </p:nvSpPr>
              <p:spPr bwMode="auto">
                <a:xfrm>
                  <a:off x="4135438" y="148431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35"/>
                <p:cNvSpPr>
                  <a:spLocks noChangeShapeType="1"/>
                </p:cNvSpPr>
                <p:nvPr/>
              </p:nvSpPr>
              <p:spPr bwMode="auto">
                <a:xfrm>
                  <a:off x="4135438" y="162401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Line 34"/>
                <p:cNvSpPr>
                  <a:spLocks noChangeShapeType="1"/>
                </p:cNvSpPr>
                <p:nvPr/>
              </p:nvSpPr>
              <p:spPr bwMode="auto">
                <a:xfrm>
                  <a:off x="4135438" y="176371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Line 33"/>
                <p:cNvSpPr>
                  <a:spLocks noChangeShapeType="1"/>
                </p:cNvSpPr>
                <p:nvPr/>
              </p:nvSpPr>
              <p:spPr bwMode="auto">
                <a:xfrm>
                  <a:off x="4135438" y="1905000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Line 32"/>
                <p:cNvSpPr>
                  <a:spLocks noChangeShapeType="1"/>
                </p:cNvSpPr>
                <p:nvPr/>
              </p:nvSpPr>
              <p:spPr bwMode="auto">
                <a:xfrm>
                  <a:off x="4135438" y="2044700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31"/>
                <p:cNvSpPr>
                  <a:spLocks noChangeShapeType="1"/>
                </p:cNvSpPr>
                <p:nvPr/>
              </p:nvSpPr>
              <p:spPr bwMode="auto">
                <a:xfrm>
                  <a:off x="4135438" y="2185988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30"/>
                <p:cNvSpPr>
                  <a:spLocks noChangeShapeType="1"/>
                </p:cNvSpPr>
                <p:nvPr/>
              </p:nvSpPr>
              <p:spPr bwMode="auto">
                <a:xfrm>
                  <a:off x="4135438" y="2325688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29"/>
                <p:cNvSpPr>
                  <a:spLocks noChangeShapeType="1"/>
                </p:cNvSpPr>
                <p:nvPr/>
              </p:nvSpPr>
              <p:spPr bwMode="auto">
                <a:xfrm>
                  <a:off x="4135438" y="2465388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Freeform 28"/>
                <p:cNvSpPr>
                  <a:spLocks/>
                </p:cNvSpPr>
                <p:nvPr/>
              </p:nvSpPr>
              <p:spPr bwMode="auto">
                <a:xfrm>
                  <a:off x="4159250" y="2606675"/>
                  <a:ext cx="444500" cy="158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31" y="0"/>
                    </a:cxn>
                  </a:cxnLst>
                  <a:rect l="0" t="0" r="r" b="b"/>
                  <a:pathLst>
                    <a:path w="431" h="1">
                      <a:moveTo>
                        <a:pt x="0" y="1"/>
                      </a:moveTo>
                      <a:lnTo>
                        <a:pt x="431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264025" y="981075"/>
                  <a:ext cx="28416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D*</a:t>
                  </a:r>
                  <a:endParaRPr lang="en-GB"/>
                </a:p>
              </p:txBody>
            </p:sp>
            <p:sp>
              <p:nvSpPr>
                <p:cNvPr id="7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10063" y="2760663"/>
                  <a:ext cx="22701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D</a:t>
                  </a:r>
                  <a:endParaRPr lang="en-GB"/>
                </a:p>
              </p:txBody>
            </p:sp>
            <p:sp>
              <p:nvSpPr>
                <p:cNvPr id="79" name="Freeform 25"/>
                <p:cNvSpPr>
                  <a:spLocks/>
                </p:cNvSpPr>
                <p:nvPr/>
              </p:nvSpPr>
              <p:spPr bwMode="auto">
                <a:xfrm>
                  <a:off x="4429125" y="1558925"/>
                  <a:ext cx="1482725" cy="1212850"/>
                </a:xfrm>
                <a:custGeom>
                  <a:avLst/>
                  <a:gdLst/>
                  <a:ahLst/>
                  <a:cxnLst>
                    <a:cxn ang="0">
                      <a:pos x="0" y="1175"/>
                    </a:cxn>
                    <a:cxn ang="0">
                      <a:pos x="666" y="201"/>
                    </a:cxn>
                    <a:cxn ang="0">
                      <a:pos x="1437" y="51"/>
                    </a:cxn>
                  </a:cxnLst>
                  <a:rect l="0" t="0" r="r" b="b"/>
                  <a:pathLst>
                    <a:path w="1437" h="1175">
                      <a:moveTo>
                        <a:pt x="0" y="1175"/>
                      </a:moveTo>
                      <a:cubicBezTo>
                        <a:pt x="219" y="1172"/>
                        <a:pt x="427" y="402"/>
                        <a:pt x="666" y="201"/>
                      </a:cubicBezTo>
                      <a:cubicBezTo>
                        <a:pt x="905" y="0"/>
                        <a:pt x="1257" y="63"/>
                        <a:pt x="1437" y="51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24"/>
                <p:cNvSpPr>
                  <a:spLocks noChangeShapeType="1"/>
                </p:cNvSpPr>
                <p:nvPr/>
              </p:nvSpPr>
              <p:spPr bwMode="auto">
                <a:xfrm>
                  <a:off x="2638425" y="1343025"/>
                  <a:ext cx="0" cy="2809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23"/>
                <p:cNvSpPr>
                  <a:spLocks noChangeShapeType="1"/>
                </p:cNvSpPr>
                <p:nvPr/>
              </p:nvSpPr>
              <p:spPr bwMode="auto">
                <a:xfrm>
                  <a:off x="2684463" y="1624013"/>
                  <a:ext cx="0" cy="4206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778125" y="1763713"/>
                  <a:ext cx="0" cy="141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21"/>
                <p:cNvSpPr>
                  <a:spLocks noChangeShapeType="1"/>
                </p:cNvSpPr>
                <p:nvPr/>
              </p:nvSpPr>
              <p:spPr bwMode="auto">
                <a:xfrm>
                  <a:off x="3294063" y="1343025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294063" y="138906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Line 19"/>
                <p:cNvSpPr>
                  <a:spLocks noChangeShapeType="1"/>
                </p:cNvSpPr>
                <p:nvPr/>
              </p:nvSpPr>
              <p:spPr bwMode="auto">
                <a:xfrm>
                  <a:off x="4230688" y="1343025"/>
                  <a:ext cx="0" cy="4206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418013" y="1343025"/>
                  <a:ext cx="0" cy="141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949950" y="1776413"/>
                  <a:ext cx="477837" cy="239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E + F</a:t>
                  </a:r>
                  <a:endParaRPr lang="en-GB"/>
                </a:p>
              </p:txBody>
            </p:sp>
            <p:sp>
              <p:nvSpPr>
                <p:cNvPr id="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949950" y="1449388"/>
                  <a:ext cx="511175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G + H</a:t>
                  </a:r>
                  <a:endParaRPr lang="en-GB"/>
                </a:p>
              </p:txBody>
            </p:sp>
            <p:sp>
              <p:nvSpPr>
                <p:cNvPr id="89" name="Freeform 14"/>
                <p:cNvSpPr>
                  <a:spLocks/>
                </p:cNvSpPr>
                <p:nvPr/>
              </p:nvSpPr>
              <p:spPr bwMode="auto">
                <a:xfrm>
                  <a:off x="2684463" y="1249363"/>
                  <a:ext cx="2601912" cy="47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9" y="3"/>
                    </a:cxn>
                  </a:cxnLst>
                  <a:rect l="0" t="0" r="r" b="b"/>
                  <a:pathLst>
                    <a:path w="1639" h="3">
                      <a:moveTo>
                        <a:pt x="0" y="0"/>
                      </a:moveTo>
                      <a:lnTo>
                        <a:pt x="1639" y="3"/>
                      </a:ln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72"/>
                <p:cNvSpPr>
                  <a:spLocks noChangeShapeType="1"/>
                </p:cNvSpPr>
                <p:nvPr/>
              </p:nvSpPr>
              <p:spPr bwMode="auto">
                <a:xfrm>
                  <a:off x="2484438" y="1200150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Line 73"/>
                <p:cNvSpPr>
                  <a:spLocks noChangeShapeType="1"/>
                </p:cNvSpPr>
                <p:nvPr/>
              </p:nvSpPr>
              <p:spPr bwMode="auto">
                <a:xfrm>
                  <a:off x="2484438" y="1055688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74"/>
                <p:cNvSpPr>
                  <a:spLocks noChangeShapeType="1"/>
                </p:cNvSpPr>
                <p:nvPr/>
              </p:nvSpPr>
              <p:spPr bwMode="auto">
                <a:xfrm>
                  <a:off x="2484438" y="911225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75"/>
                <p:cNvSpPr>
                  <a:spLocks noChangeShapeType="1"/>
                </p:cNvSpPr>
                <p:nvPr/>
              </p:nvSpPr>
              <p:spPr bwMode="auto">
                <a:xfrm>
                  <a:off x="2484438" y="766763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76"/>
                <p:cNvSpPr>
                  <a:spLocks noChangeShapeType="1"/>
                </p:cNvSpPr>
                <p:nvPr/>
              </p:nvSpPr>
              <p:spPr bwMode="auto">
                <a:xfrm>
                  <a:off x="2484438" y="622300"/>
                  <a:ext cx="4667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124075" y="477838"/>
                  <a:ext cx="360362" cy="238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59436" tIns="29718" rIns="59436" bIns="29718"/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  <a:cs typeface="Times New Roman" pitchFamily="-128" charset="0"/>
                    </a:rPr>
                    <a:t>C**</a:t>
                  </a:r>
                  <a:endParaRPr lang="en-GB"/>
                </a:p>
              </p:txBody>
            </p:sp>
            <p:sp>
              <p:nvSpPr>
                <p:cNvPr id="96" name="Oval 79"/>
                <p:cNvSpPr>
                  <a:spLocks noChangeArrowheads="1"/>
                </p:cNvSpPr>
                <p:nvPr/>
              </p:nvSpPr>
              <p:spPr bwMode="auto">
                <a:xfrm>
                  <a:off x="1763713" y="1414463"/>
                  <a:ext cx="431800" cy="35877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7" name="Oval 81"/>
                <p:cNvSpPr>
                  <a:spLocks noChangeArrowheads="1"/>
                </p:cNvSpPr>
                <p:nvPr/>
              </p:nvSpPr>
              <p:spPr bwMode="auto">
                <a:xfrm>
                  <a:off x="2411413" y="1270000"/>
                  <a:ext cx="576262" cy="792163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8" name="Oval 82"/>
                <p:cNvSpPr>
                  <a:spLocks noChangeArrowheads="1"/>
                </p:cNvSpPr>
                <p:nvPr/>
              </p:nvSpPr>
              <p:spPr bwMode="auto">
                <a:xfrm>
                  <a:off x="2051050" y="406400"/>
                  <a:ext cx="433387" cy="93503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9" name="Line 84"/>
                <p:cNvSpPr>
                  <a:spLocks noChangeShapeType="1"/>
                </p:cNvSpPr>
                <p:nvPr/>
              </p:nvSpPr>
              <p:spPr bwMode="auto">
                <a:xfrm>
                  <a:off x="5435600" y="184626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Line 85"/>
                <p:cNvSpPr>
                  <a:spLocks noChangeShapeType="1"/>
                </p:cNvSpPr>
                <p:nvPr/>
              </p:nvSpPr>
              <p:spPr bwMode="auto">
                <a:xfrm>
                  <a:off x="5435600" y="1701800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1" name="Line 86"/>
                <p:cNvSpPr>
                  <a:spLocks noChangeShapeType="1"/>
                </p:cNvSpPr>
                <p:nvPr/>
              </p:nvSpPr>
              <p:spPr bwMode="auto">
                <a:xfrm>
                  <a:off x="5435600" y="1557338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Line 87"/>
                <p:cNvSpPr>
                  <a:spLocks noChangeShapeType="1"/>
                </p:cNvSpPr>
                <p:nvPr/>
              </p:nvSpPr>
              <p:spPr bwMode="auto">
                <a:xfrm>
                  <a:off x="5435600" y="1412875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Line 88"/>
                <p:cNvSpPr>
                  <a:spLocks noChangeShapeType="1"/>
                </p:cNvSpPr>
                <p:nvPr/>
              </p:nvSpPr>
              <p:spPr bwMode="auto">
                <a:xfrm>
                  <a:off x="5435600" y="1268413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Line 89"/>
                <p:cNvSpPr>
                  <a:spLocks noChangeShapeType="1"/>
                </p:cNvSpPr>
                <p:nvPr/>
              </p:nvSpPr>
              <p:spPr bwMode="auto">
                <a:xfrm>
                  <a:off x="5435600" y="1123950"/>
                  <a:ext cx="46831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Freeform 97"/>
                <p:cNvSpPr>
                  <a:spLocks/>
                </p:cNvSpPr>
                <p:nvPr/>
              </p:nvSpPr>
              <p:spPr bwMode="auto">
                <a:xfrm>
                  <a:off x="1619250" y="1268413"/>
                  <a:ext cx="1800225" cy="14779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6" y="155"/>
                    </a:cxn>
                    <a:cxn ang="0">
                      <a:pos x="570" y="821"/>
                    </a:cxn>
                    <a:cxn ang="0">
                      <a:pos x="1134" y="817"/>
                    </a:cxn>
                  </a:cxnLst>
                  <a:rect l="0" t="0" r="r" b="b"/>
                  <a:pathLst>
                    <a:path w="1134" h="931">
                      <a:moveTo>
                        <a:pt x="0" y="0"/>
                      </a:moveTo>
                      <a:cubicBezTo>
                        <a:pt x="69" y="5"/>
                        <a:pt x="138" y="47"/>
                        <a:pt x="216" y="155"/>
                      </a:cubicBezTo>
                      <a:cubicBezTo>
                        <a:pt x="294" y="263"/>
                        <a:pt x="417" y="711"/>
                        <a:pt x="570" y="821"/>
                      </a:cubicBezTo>
                      <a:cubicBezTo>
                        <a:pt x="723" y="931"/>
                        <a:pt x="1017" y="818"/>
                        <a:pt x="1134" y="817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116013" y="1138238"/>
                  <a:ext cx="582612" cy="260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100"/>
                    <a:t>A* + B</a:t>
                  </a:r>
                </a:p>
              </p:txBody>
            </p:sp>
          </p:grpSp>
        </p:grpSp>
        <p:graphicFrame>
          <p:nvGraphicFramePr>
            <p:cNvPr id="108" name="Object 107"/>
            <p:cNvGraphicFramePr>
              <a:graphicFrameLocks noChangeAspect="1"/>
            </p:cNvGraphicFramePr>
            <p:nvPr/>
          </p:nvGraphicFramePr>
          <p:xfrm>
            <a:off x="2088283" y="18110224"/>
            <a:ext cx="1022049" cy="576064"/>
          </p:xfrm>
          <a:graphic>
            <a:graphicData uri="http://schemas.openxmlformats.org/presentationml/2006/ole">
              <p:oleObj spid="_x0000_s1028" name="Equation" r:id="rId5" imgW="698400" imgH="393480" progId="Equation.3">
                <p:embed/>
              </p:oleObj>
            </a:graphicData>
          </a:graphic>
        </p:graphicFrame>
      </p:grpSp>
      <p:grpSp>
        <p:nvGrpSpPr>
          <p:cNvPr id="130" name="Group 129"/>
          <p:cNvGrpSpPr/>
          <p:nvPr/>
        </p:nvGrpSpPr>
        <p:grpSpPr>
          <a:xfrm>
            <a:off x="8208963" y="3492600"/>
            <a:ext cx="6480720" cy="7920881"/>
            <a:chOff x="8280974" y="3492600"/>
            <a:chExt cx="6480720" cy="7920881"/>
          </a:xfrm>
        </p:grpSpPr>
        <p:sp>
          <p:nvSpPr>
            <p:cNvPr id="10" name="Rectangle 9"/>
            <p:cNvSpPr/>
            <p:nvPr/>
          </p:nvSpPr>
          <p:spPr>
            <a:xfrm>
              <a:off x="8280974" y="3492600"/>
              <a:ext cx="6480720" cy="79208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2" tIns="45707" rIns="91412" bIns="45707" rtlCol="0" anchor="t"/>
            <a:lstStyle/>
            <a:p>
              <a:pPr algn="ctr"/>
              <a:r>
                <a:rPr lang="en-GB" sz="4800" dirty="0" smtClean="0"/>
                <a:t>MESMER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2400" dirty="0"/>
                <a:t> </a:t>
              </a:r>
              <a:r>
                <a:rPr lang="en-GB" sz="2400" dirty="0" smtClean="0"/>
                <a:t>Implemented in C++ at http://sourceforge.net/projects/mesmer/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2400" dirty="0"/>
                <a:t> </a:t>
              </a:r>
              <a:r>
                <a:rPr lang="en-GB" sz="2400" dirty="0" smtClean="0"/>
                <a:t>Variable source terms – reactions with defined TS or barrierless (treated via ILT)</a:t>
              </a:r>
            </a:p>
            <a:p>
              <a:pPr>
                <a:buFont typeface="Arial" pitchFamily="34" charset="0"/>
                <a:buChar char="•"/>
              </a:pPr>
              <a:endParaRPr lang="en-GB" sz="2400" dirty="0"/>
            </a:p>
            <a:p>
              <a:pPr>
                <a:buFont typeface="Arial" pitchFamily="34" charset="0"/>
                <a:buChar char="•"/>
              </a:pPr>
              <a:endParaRPr lang="en-GB" sz="2400" dirty="0" smtClean="0"/>
            </a:p>
            <a:p>
              <a:pPr>
                <a:buFont typeface="Arial" pitchFamily="34" charset="0"/>
                <a:buChar char="•"/>
              </a:pPr>
              <a:endParaRPr lang="en-GB" sz="2400" dirty="0"/>
            </a:p>
            <a:p>
              <a:pPr>
                <a:buFont typeface="Arial" pitchFamily="34" charset="0"/>
                <a:buChar char="•"/>
              </a:pPr>
              <a:endParaRPr lang="en-GB" sz="2400" dirty="0" smtClean="0"/>
            </a:p>
            <a:p>
              <a:endParaRPr lang="en-GB" sz="2400" dirty="0"/>
            </a:p>
            <a:p>
              <a:pPr>
                <a:buFont typeface="Arial" pitchFamily="34" charset="0"/>
                <a:buChar char="•"/>
              </a:pPr>
              <a:r>
                <a:rPr lang="en-GB" sz="2400" dirty="0" smtClean="0"/>
                <a:t> Vibrational density of states via Beyer-</a:t>
              </a:r>
              <a:r>
                <a:rPr lang="en-GB" sz="2400" dirty="0" err="1" smtClean="0"/>
                <a:t>Swinehart</a:t>
              </a:r>
              <a:r>
                <a:rPr lang="en-GB" sz="2400" dirty="0" smtClean="0"/>
                <a:t>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2400" dirty="0"/>
                <a:t> </a:t>
              </a:r>
              <a:r>
                <a:rPr lang="en-GB" sz="2400" dirty="0" smtClean="0"/>
                <a:t>Rotational dos and treatment of internal rotations.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2400" dirty="0"/>
                <a:t> </a:t>
              </a:r>
              <a:r>
                <a:rPr lang="en-GB" sz="2400" dirty="0" smtClean="0"/>
                <a:t>XML input file specifies connections between species, properties of species, conditions, experimental data for comparison.</a:t>
              </a:r>
              <a:endParaRPr lang="en-GB" sz="2400" dirty="0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857035" y="5868864"/>
              <a:ext cx="1409700" cy="1470025"/>
            </a:xfrm>
            <a:custGeom>
              <a:avLst/>
              <a:gdLst>
                <a:gd name="connsiteX0" fmla="*/ 0 w 1409700"/>
                <a:gd name="connsiteY0" fmla="*/ 425450 h 1470025"/>
                <a:gd name="connsiteX1" fmla="*/ 419100 w 1409700"/>
                <a:gd name="connsiteY1" fmla="*/ 168275 h 1470025"/>
                <a:gd name="connsiteX2" fmla="*/ 904875 w 1409700"/>
                <a:gd name="connsiteY2" fmla="*/ 1435100 h 1470025"/>
                <a:gd name="connsiteX3" fmla="*/ 1409700 w 1409700"/>
                <a:gd name="connsiteY3" fmla="*/ 377825 h 1470025"/>
                <a:gd name="connsiteX0" fmla="*/ 0 w 1409700"/>
                <a:gd name="connsiteY0" fmla="*/ 425450 h 1470025"/>
                <a:gd name="connsiteX1" fmla="*/ 419100 w 1409700"/>
                <a:gd name="connsiteY1" fmla="*/ 168275 h 1470025"/>
                <a:gd name="connsiteX2" fmla="*/ 904875 w 1409700"/>
                <a:gd name="connsiteY2" fmla="*/ 1435100 h 1470025"/>
                <a:gd name="connsiteX3" fmla="*/ 1409700 w 1409700"/>
                <a:gd name="connsiteY3" fmla="*/ 377825 h 147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9700" h="1470025">
                  <a:moveTo>
                    <a:pt x="0" y="425450"/>
                  </a:moveTo>
                  <a:cubicBezTo>
                    <a:pt x="188316" y="430336"/>
                    <a:pt x="268287" y="0"/>
                    <a:pt x="419100" y="168275"/>
                  </a:cubicBezTo>
                  <a:cubicBezTo>
                    <a:pt x="569913" y="336550"/>
                    <a:pt x="739775" y="1400175"/>
                    <a:pt x="904875" y="1435100"/>
                  </a:cubicBezTo>
                  <a:cubicBezTo>
                    <a:pt x="1069975" y="1470025"/>
                    <a:pt x="1239837" y="923925"/>
                    <a:pt x="1409700" y="377825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001051" y="5724848"/>
              <a:ext cx="401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solidFill>
                    <a:srgbClr val="C00000"/>
                  </a:solidFill>
                </a:rPr>
                <a:t>TS</a:t>
              </a:r>
              <a:endParaRPr lang="en-GB" sz="1800" dirty="0">
                <a:solidFill>
                  <a:srgbClr val="C00000"/>
                </a:solidFill>
              </a:endParaRPr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1737355" y="6084888"/>
              <a:ext cx="1276350" cy="1214438"/>
            </a:xfrm>
            <a:custGeom>
              <a:avLst/>
              <a:gdLst>
                <a:gd name="connsiteX0" fmla="*/ 0 w 1276350"/>
                <a:gd name="connsiteY0" fmla="*/ 28575 h 1214438"/>
                <a:gd name="connsiteX1" fmla="*/ 771525 w 1276350"/>
                <a:gd name="connsiteY1" fmla="*/ 1209675 h 1214438"/>
                <a:gd name="connsiteX2" fmla="*/ 1276350 w 1276350"/>
                <a:gd name="connsiteY2" fmla="*/ 0 h 1214438"/>
                <a:gd name="connsiteX3" fmla="*/ 1276350 w 1276350"/>
                <a:gd name="connsiteY3" fmla="*/ 0 h 1214438"/>
                <a:gd name="connsiteX0" fmla="*/ 0 w 1276350"/>
                <a:gd name="connsiteY0" fmla="*/ 28575 h 1214438"/>
                <a:gd name="connsiteX1" fmla="*/ 771525 w 1276350"/>
                <a:gd name="connsiteY1" fmla="*/ 1209675 h 1214438"/>
                <a:gd name="connsiteX2" fmla="*/ 1276350 w 1276350"/>
                <a:gd name="connsiteY2" fmla="*/ 0 h 1214438"/>
                <a:gd name="connsiteX3" fmla="*/ 1276350 w 1276350"/>
                <a:gd name="connsiteY3" fmla="*/ 0 h 12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350" h="1214438">
                  <a:moveTo>
                    <a:pt x="0" y="28575"/>
                  </a:moveTo>
                  <a:cubicBezTo>
                    <a:pt x="388863" y="42837"/>
                    <a:pt x="558800" y="1214438"/>
                    <a:pt x="771525" y="1209675"/>
                  </a:cubicBezTo>
                  <a:cubicBezTo>
                    <a:pt x="984250" y="1204912"/>
                    <a:pt x="1276350" y="0"/>
                    <a:pt x="1276350" y="0"/>
                  </a:cubicBezTo>
                  <a:lnTo>
                    <a:pt x="1276350" y="0"/>
                  </a:ln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0" name="Picture 6" descr="PES of benzene oxidation reaction produced in Firefox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52979" y="9757296"/>
              <a:ext cx="3241494" cy="1656184"/>
            </a:xfrm>
            <a:prstGeom prst="rect">
              <a:avLst/>
            </a:prstGeom>
            <a:noFill/>
          </p:spPr>
        </p:pic>
        <p:sp>
          <p:nvSpPr>
            <p:cNvPr id="113" name="TextBox 112"/>
            <p:cNvSpPr txBox="1"/>
            <p:nvPr/>
          </p:nvSpPr>
          <p:spPr>
            <a:xfrm>
              <a:off x="11809363" y="10765408"/>
              <a:ext cx="28718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Example of PES and connectivity</a:t>
              </a:r>
            </a:p>
            <a:p>
              <a:r>
                <a:rPr lang="en-GB" sz="1600" dirty="0"/>
                <a:t>g</a:t>
              </a:r>
              <a:r>
                <a:rPr lang="en-GB" sz="1600" dirty="0" smtClean="0"/>
                <a:t>enerated from XML input file</a:t>
              </a:r>
              <a:endParaRPr lang="en-GB" sz="1600" dirty="0"/>
            </a:p>
          </p:txBody>
        </p:sp>
      </p:grp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208963" y="12133560"/>
            <a:ext cx="6480720" cy="792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2" tIns="45707" rIns="91412" bIns="45707" rtlCol="0" anchor="t"/>
          <a:lstStyle/>
          <a:p>
            <a:pPr algn="ctr"/>
            <a:endParaRPr lang="en-GB" sz="2400" dirty="0"/>
          </a:p>
        </p:txBody>
      </p:sp>
      <p:pic>
        <p:nvPicPr>
          <p:cNvPr id="116" name="Picture 115" descr="jupiter.gif"/>
          <p:cNvPicPr>
            <a:picLocks noChangeAspect="1"/>
          </p:cNvPicPr>
          <p:nvPr/>
        </p:nvPicPr>
        <p:blipFill>
          <a:blip r:embed="rId7" cstate="print">
            <a:lum bright="44000" contrast="-47000"/>
          </a:blip>
          <a:stretch>
            <a:fillRect/>
          </a:stretch>
        </p:blipFill>
        <p:spPr>
          <a:xfrm>
            <a:off x="8208963" y="12133560"/>
            <a:ext cx="6480720" cy="5112568"/>
          </a:xfrm>
          <a:prstGeom prst="rect">
            <a:avLst/>
          </a:prstGeom>
        </p:spPr>
      </p:pic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280971" y="17318136"/>
          <a:ext cx="3240360" cy="2060654"/>
        </p:xfrm>
        <a:graphic>
          <a:graphicData uri="http://schemas.openxmlformats.org/presentationml/2006/ole">
            <p:oleObj spid="_x0000_s1031" name="CS ChemDraw Drawing" r:id="rId8" imgW="8067675" imgH="5126330" progId="ChemDraw.Document.6.0">
              <p:embed/>
            </p:oleObj>
          </a:graphicData>
        </a:graphic>
      </p:graphicFrame>
      <p:sp>
        <p:nvSpPr>
          <p:cNvPr id="117" name="Rectangle 116"/>
          <p:cNvSpPr/>
          <p:nvPr/>
        </p:nvSpPr>
        <p:spPr>
          <a:xfrm>
            <a:off x="8208963" y="12133560"/>
            <a:ext cx="66247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Low temperatures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Exponential down model used for energy transfer</a:t>
            </a:r>
          </a:p>
          <a:p>
            <a:r>
              <a:rPr lang="en-GB" sz="2400" dirty="0" smtClean="0"/>
              <a:t>Upward transition calculated by detailed balance.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At low temperatures/deep wells probability for upward transition exceeds machine precision.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Running in higher precision overcomes problems but at computational cost and restricting applications such as fitting.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Use reservoir state (RS) approximation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-truncate collision matrix at where transition up is rare, typically a few </a:t>
            </a:r>
            <a:r>
              <a:rPr lang="en-GB" sz="2400" i="1" dirty="0" err="1" smtClean="0"/>
              <a:t>k</a:t>
            </a:r>
            <a:r>
              <a:rPr lang="en-GB" sz="2400" baseline="-25000" dirty="0" err="1" smtClean="0"/>
              <a:t>B</a:t>
            </a:r>
            <a:r>
              <a:rPr lang="en-GB" sz="2400" dirty="0" err="1" smtClean="0"/>
              <a:t>T</a:t>
            </a:r>
            <a:r>
              <a:rPr lang="en-GB" sz="2400" dirty="0" smtClean="0"/>
              <a:t> below lowest threshold.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Treat RS as single grain with Boltzmann distribution.</a:t>
            </a:r>
            <a:endParaRPr lang="en-GB" sz="2400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11593339" y="17318136"/>
            <a:ext cx="3096344" cy="2016224"/>
            <a:chOff x="12961491" y="8893200"/>
            <a:chExt cx="4207447" cy="2952328"/>
          </a:xfrm>
        </p:grpSpPr>
        <p:graphicFrame>
          <p:nvGraphicFramePr>
            <p:cNvPr id="107" name="Object 106"/>
            <p:cNvGraphicFramePr>
              <a:graphicFrameLocks noChangeAspect="1"/>
            </p:cNvGraphicFramePr>
            <p:nvPr/>
          </p:nvGraphicFramePr>
          <p:xfrm>
            <a:off x="15063788" y="10583863"/>
            <a:ext cx="114300" cy="215900"/>
          </p:xfrm>
          <a:graphic>
            <a:graphicData uri="http://schemas.openxmlformats.org/presentationml/2006/ole">
              <p:oleObj spid="_x0000_s1027" name="Equation" r:id="rId9" imgW="114120" imgH="215640" progId="Equation.3">
                <p:embed/>
              </p:oleObj>
            </a:graphicData>
          </a:graphic>
        </p:graphicFrame>
        <p:sp>
          <p:nvSpPr>
            <p:cNvPr id="119" name="Rectangle 118"/>
            <p:cNvSpPr/>
            <p:nvPr/>
          </p:nvSpPr>
          <p:spPr>
            <a:xfrm>
              <a:off x="12961491" y="8893200"/>
              <a:ext cx="4176464" cy="29523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13033500" y="8893200"/>
            <a:ext cx="4135438" cy="2895600"/>
          </p:xfrm>
          <a:graphic>
            <a:graphicData uri="http://schemas.openxmlformats.org/presentationml/2006/ole">
              <p:oleObj spid="_x0000_s1033" name="Graph" r:id="rId10" imgW="4135320" imgH="2895480" progId="Origin50.Graph">
                <p:embed/>
              </p:oleObj>
            </a:graphicData>
          </a:graphic>
        </p:graphicFrame>
      </p:grpSp>
      <p:sp>
        <p:nvSpPr>
          <p:cNvPr id="121" name="TextBox 120"/>
          <p:cNvSpPr txBox="1"/>
          <p:nvPr/>
        </p:nvSpPr>
        <p:spPr>
          <a:xfrm>
            <a:off x="8208963" y="19406368"/>
            <a:ext cx="655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bg1"/>
                </a:solidFill>
              </a:rPr>
              <a:t>Schematics of Reservoir State, Full Master Equation and comparison</a:t>
            </a:r>
          </a:p>
          <a:p>
            <a:r>
              <a:rPr lang="en-GB" sz="1800" dirty="0" smtClean="0">
                <a:solidFill>
                  <a:schemeClr val="bg1"/>
                </a:solidFill>
              </a:rPr>
              <a:t>of calculations for the H atom yield from </a:t>
            </a:r>
            <a:r>
              <a:rPr lang="en-GB" sz="1800" baseline="30000" dirty="0" smtClean="0">
                <a:solidFill>
                  <a:schemeClr val="bg1"/>
                </a:solidFill>
              </a:rPr>
              <a:t>1</a:t>
            </a:r>
            <a:r>
              <a:rPr lang="en-GB" sz="1800" dirty="0" smtClean="0">
                <a:solidFill>
                  <a:schemeClr val="bg1"/>
                </a:solidFill>
              </a:rPr>
              <a:t>CH</a:t>
            </a:r>
            <a:r>
              <a:rPr lang="en-GB" sz="1800" baseline="-25000" dirty="0" smtClean="0">
                <a:solidFill>
                  <a:schemeClr val="bg1"/>
                </a:solidFill>
              </a:rPr>
              <a:t>2</a:t>
            </a:r>
            <a:r>
              <a:rPr lang="en-GB" sz="1800" dirty="0" smtClean="0">
                <a:solidFill>
                  <a:schemeClr val="bg1"/>
                </a:solidFill>
              </a:rPr>
              <a:t> + C</a:t>
            </a:r>
            <a:r>
              <a:rPr lang="en-GB" sz="1800" baseline="-25000" dirty="0" smtClean="0">
                <a:solidFill>
                  <a:schemeClr val="bg1"/>
                </a:solidFill>
              </a:rPr>
              <a:t>2</a:t>
            </a:r>
            <a:r>
              <a:rPr lang="en-GB" sz="1800" dirty="0" smtClean="0">
                <a:solidFill>
                  <a:schemeClr val="bg1"/>
                </a:solidFill>
              </a:rPr>
              <a:t>H</a:t>
            </a:r>
            <a:r>
              <a:rPr lang="en-GB" sz="1800" baseline="-25000" dirty="0" smtClean="0">
                <a:solidFill>
                  <a:schemeClr val="bg1"/>
                </a:solidFill>
              </a:rPr>
              <a:t>2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035" name="Picture 11" descr="http://t2.gstatic.com/images?q=tbn:ANd9GcSpjMpX1ywsldaF94peG7dl1AQv5HL5VyywQMI_bC37IjTc153CZv9YEsU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481771" y="3492600"/>
            <a:ext cx="6630311" cy="7920880"/>
          </a:xfrm>
          <a:prstGeom prst="rect">
            <a:avLst/>
          </a:prstGeom>
          <a:noFill/>
        </p:spPr>
      </p:pic>
      <p:sp>
        <p:nvSpPr>
          <p:cNvPr id="124" name="Rectangle 123"/>
          <p:cNvSpPr/>
          <p:nvPr/>
        </p:nvSpPr>
        <p:spPr>
          <a:xfrm>
            <a:off x="15481771" y="3564608"/>
            <a:ext cx="662473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</a:rPr>
              <a:t>Intersystem Crossing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1</a:t>
            </a:r>
            <a:r>
              <a:rPr lang="en-GB" sz="2400" b="1" dirty="0" smtClean="0">
                <a:solidFill>
                  <a:schemeClr val="bg1"/>
                </a:solidFill>
              </a:rPr>
              <a:t>CH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 + C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ITC Bookman Light"/>
              </a:rPr>
              <a:t>→ </a:t>
            </a:r>
            <a:r>
              <a:rPr lang="en-GB" sz="2400" b="1" dirty="0" smtClean="0">
                <a:solidFill>
                  <a:schemeClr val="bg1"/>
                </a:solidFill>
              </a:rPr>
              <a:t>C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</a:rPr>
              <a:t>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</a:rPr>
              <a:t> + H </a:t>
            </a:r>
            <a:r>
              <a:rPr lang="en-GB" sz="2400" dirty="0" smtClean="0">
                <a:solidFill>
                  <a:schemeClr val="bg1"/>
                </a:solidFill>
              </a:rPr>
              <a:t>is an important precursor to benzene formation and soot in flames.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 In competition with 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1</a:t>
            </a:r>
            <a:r>
              <a:rPr lang="en-GB" sz="2400" b="1" dirty="0" smtClean="0">
                <a:solidFill>
                  <a:schemeClr val="bg1"/>
                </a:solidFill>
              </a:rPr>
              <a:t>CH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 + C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ITC Bookman Light"/>
              </a:rPr>
              <a:t>→ </a:t>
            </a:r>
            <a:r>
              <a:rPr lang="en-GB" sz="2400" b="1" dirty="0" smtClean="0">
                <a:solidFill>
                  <a:schemeClr val="bg1"/>
                </a:solidFill>
              </a:rPr>
              <a:t>C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</a:rPr>
              <a:t> + 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</a:rPr>
              <a:t>CH</a:t>
            </a:r>
            <a:r>
              <a:rPr lang="en-GB" sz="2400" b="1" baseline="-25000" dirty="0" smtClean="0">
                <a:solidFill>
                  <a:schemeClr val="bg1"/>
                </a:solidFill>
              </a:rPr>
              <a:t>2 </a:t>
            </a:r>
            <a:r>
              <a:rPr lang="en-GB" sz="2400" dirty="0" smtClean="0">
                <a:solidFill>
                  <a:schemeClr val="bg1"/>
                </a:solidFill>
              </a:rPr>
              <a:t>generating relatively </a:t>
            </a:r>
            <a:r>
              <a:rPr lang="en-GB" sz="2400" dirty="0" err="1" smtClean="0">
                <a:solidFill>
                  <a:schemeClr val="bg1"/>
                </a:solidFill>
              </a:rPr>
              <a:t>unreactive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baseline="30000" dirty="0" smtClean="0">
                <a:solidFill>
                  <a:schemeClr val="bg1"/>
                </a:solidFill>
              </a:rPr>
              <a:t>3</a:t>
            </a:r>
            <a:r>
              <a:rPr lang="en-GB" sz="2400" dirty="0" smtClean="0">
                <a:solidFill>
                  <a:schemeClr val="bg1"/>
                </a:solidFill>
              </a:rPr>
              <a:t>CH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ground state.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 Harvey and Glowacki have implemented a routine in MESMER to account for ISC using non-adiabatic transition state theory.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  Microcanonical rate coefficients, </a:t>
            </a:r>
            <a:r>
              <a:rPr lang="en-GB" sz="2400" i="1" dirty="0" smtClean="0">
                <a:solidFill>
                  <a:schemeClr val="bg1"/>
                </a:solidFill>
              </a:rPr>
              <a:t>k</a:t>
            </a:r>
            <a:r>
              <a:rPr lang="en-GB" sz="2400" dirty="0" smtClean="0">
                <a:solidFill>
                  <a:schemeClr val="bg1"/>
                </a:solidFill>
              </a:rPr>
              <a:t>(</a:t>
            </a:r>
            <a:r>
              <a:rPr lang="en-GB" sz="2400" i="1" dirty="0" smtClean="0">
                <a:solidFill>
                  <a:schemeClr val="bg1"/>
                </a:solidFill>
              </a:rPr>
              <a:t>E</a:t>
            </a:r>
            <a:r>
              <a:rPr lang="en-GB" sz="2400" dirty="0" smtClean="0">
                <a:solidFill>
                  <a:schemeClr val="bg1"/>
                </a:solidFill>
              </a:rPr>
              <a:t>), for surface crossing given by: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Where: </a:t>
            </a:r>
            <a:r>
              <a:rPr lang="el-GR" sz="2400" dirty="0" smtClean="0">
                <a:solidFill>
                  <a:schemeClr val="bg1"/>
                </a:solidFill>
              </a:rPr>
              <a:t>ρ</a:t>
            </a:r>
            <a:r>
              <a:rPr lang="en-GB" sz="2400" dirty="0" smtClean="0">
                <a:solidFill>
                  <a:schemeClr val="bg1"/>
                </a:solidFill>
              </a:rPr>
              <a:t>(</a:t>
            </a:r>
            <a:r>
              <a:rPr lang="en-GB" sz="2400" i="1" dirty="0" smtClean="0">
                <a:solidFill>
                  <a:schemeClr val="bg1"/>
                </a:solidFill>
              </a:rPr>
              <a:t>E</a:t>
            </a:r>
            <a:r>
              <a:rPr lang="en-GB" sz="2400" dirty="0" smtClean="0">
                <a:solidFill>
                  <a:schemeClr val="bg1"/>
                </a:solidFill>
              </a:rPr>
              <a:t>) = reactant state density, N</a:t>
            </a:r>
            <a:r>
              <a:rPr lang="en-GB" sz="2400" baseline="-25000" dirty="0" smtClean="0">
                <a:solidFill>
                  <a:schemeClr val="bg1"/>
                </a:solidFill>
              </a:rPr>
              <a:t>MECP</a:t>
            </a:r>
            <a:r>
              <a:rPr lang="en-GB" sz="2400" dirty="0" smtClean="0">
                <a:solidFill>
                  <a:schemeClr val="bg1"/>
                </a:solidFill>
              </a:rPr>
              <a:t> = dos x spin hopping probability.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 Predicts observed negative temperature dependence of surface crossing in reactive systems– promotes </a:t>
            </a:r>
            <a:r>
              <a:rPr lang="en-GB" sz="2400" baseline="30000" dirty="0" smtClean="0">
                <a:solidFill>
                  <a:schemeClr val="bg1"/>
                </a:solidFill>
              </a:rPr>
              <a:t>1</a:t>
            </a:r>
            <a:r>
              <a:rPr lang="en-GB" sz="2400" dirty="0" smtClean="0">
                <a:solidFill>
                  <a:schemeClr val="bg1"/>
                </a:solidFill>
              </a:rPr>
              <a:t>CH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reactions in flames, </a:t>
            </a:r>
            <a:r>
              <a:rPr lang="en-GB" sz="2400" baseline="30000" dirty="0" smtClean="0">
                <a:solidFill>
                  <a:schemeClr val="bg1"/>
                </a:solidFill>
              </a:rPr>
              <a:t>3</a:t>
            </a:r>
            <a:r>
              <a:rPr lang="en-GB" sz="2400" dirty="0" smtClean="0">
                <a:solidFill>
                  <a:schemeClr val="bg1"/>
                </a:solidFill>
              </a:rPr>
              <a:t>CH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in low temperature planetary atmospheres.</a:t>
            </a:r>
            <a:r>
              <a:rPr lang="en-GB" sz="2400" baseline="30000" dirty="0" smtClean="0">
                <a:solidFill>
                  <a:schemeClr val="bg1"/>
                </a:solidFill>
              </a:rPr>
              <a:t>3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5913819" y="7741072"/>
            <a:ext cx="561662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/>
        </p:nvGraphicFramePr>
        <p:xfrm>
          <a:off x="15985827" y="7813080"/>
          <a:ext cx="5571145" cy="720080"/>
        </p:xfrm>
        <a:graphic>
          <a:graphicData uri="http://schemas.openxmlformats.org/presentationml/2006/ole">
            <p:oleObj spid="_x0000_s1036" name="Equation" r:id="rId13" imgW="3733560" imgH="482400" progId="Equation.3">
              <p:embed/>
            </p:oleObj>
          </a:graphicData>
        </a:graphic>
      </p:graphicFrame>
      <p:pic>
        <p:nvPicPr>
          <p:cNvPr id="112" name="Picture 111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98595" y="7093000"/>
            <a:ext cx="46805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754579" y="14437816"/>
            <a:ext cx="308621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994939" y="14437815"/>
            <a:ext cx="2664296" cy="174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732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Office Theme</vt:lpstr>
      <vt:lpstr>Equation</vt:lpstr>
      <vt:lpstr>CS ChemDraw Drawing</vt:lpstr>
      <vt:lpstr>Graph</vt:lpstr>
      <vt:lpstr>Slide 1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MaPS Faculty</dc:creator>
  <cp:lastModifiedBy>MaPS Faculty</cp:lastModifiedBy>
  <cp:revision>45</cp:revision>
  <dcterms:created xsi:type="dcterms:W3CDTF">2011-07-04T11:13:34Z</dcterms:created>
  <dcterms:modified xsi:type="dcterms:W3CDTF">2011-07-06T08:08:21Z</dcterms:modified>
</cp:coreProperties>
</file>