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sldIdLst>
    <p:sldId id="280" r:id="rId5"/>
    <p:sldId id="283" r:id="rId6"/>
    <p:sldId id="284" r:id="rId7"/>
    <p:sldId id="291" r:id="rId8"/>
    <p:sldId id="295" r:id="rId9"/>
    <p:sldId id="296" r:id="rId10"/>
    <p:sldId id="286" r:id="rId11"/>
    <p:sldId id="292" r:id="rId12"/>
    <p:sldId id="297" r:id="rId13"/>
    <p:sldId id="298" r:id="rId14"/>
    <p:sldId id="299" r:id="rId15"/>
    <p:sldId id="29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sley Esser" initials="WJE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75A7D"/>
    <a:srgbClr val="F95D59"/>
    <a:srgbClr val="5F1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631" autoAdjust="0"/>
    <p:restoredTop sz="94660"/>
  </p:normalViewPr>
  <p:slideViewPr>
    <p:cSldViewPr>
      <p:cViewPr>
        <p:scale>
          <a:sx n="100" d="100"/>
          <a:sy n="100" d="100"/>
        </p:scale>
        <p:origin x="-39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71B27-7008-4321-AFB8-12D53771FA0D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923F0-6510-4267-A91D-9CA8105F1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D08D7-6A92-46EF-BADA-412664E42CF0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4C8BF-7568-4B5B-BDD5-FD3700B4E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AAF96-DC13-45F7-B8F0-D9F8839C0B9C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E6C96-E6E8-442B-847B-9C0DD4612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AFFF-22F0-460D-8136-91B41855AA06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3D531-808F-4317-BC06-001E96D99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FEF3-2038-40ED-BF38-387195D6E6C2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F50C1-5867-4B7F-96EE-48865B51E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98E6F-2011-4145-AC0E-810AD04CC77A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27BDC-AF34-4627-8D72-910765243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B7D40-C6C3-490D-9E7F-B4BAF33E5B7A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5027-1A15-492E-B644-885C651FF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77CCF-6BD4-452F-BE91-701646FDF1F2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3055E-9C8C-4F94-8206-C58C77CE12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36BB4-0CA8-41C3-89A4-D70A5315A815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B191-0B45-4F80-8D5B-06D95F80F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136B6-0F57-4113-8D66-11F6B698F4BA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FC33B-82A3-4B15-A702-91398E9DA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0474D-10AE-4856-948E-E00F2D9E040F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87DC5-FC2D-4AA9-BF09-D5D0D414A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39DC8C6-4386-4549-BA28-6214BA231F2E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2DE187E-79A5-4070-AC0C-BF2B35E07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0" r:id="rId1"/>
    <p:sldLayoutId id="2147483844" r:id="rId2"/>
    <p:sldLayoutId id="2147483851" r:id="rId3"/>
    <p:sldLayoutId id="2147483845" r:id="rId4"/>
    <p:sldLayoutId id="2147483852" r:id="rId5"/>
    <p:sldLayoutId id="2147483846" r:id="rId6"/>
    <p:sldLayoutId id="2147483847" r:id="rId7"/>
    <p:sldLayoutId id="2147483853" r:id="rId8"/>
    <p:sldLayoutId id="2147483854" r:id="rId9"/>
    <p:sldLayoutId id="2147483848" r:id="rId10"/>
    <p:sldLayoutId id="21474838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FF953E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F8BD5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6629400" cy="1445363"/>
          </a:xfrm>
        </p:spPr>
        <p:txBody>
          <a:bodyPr/>
          <a:lstStyle/>
          <a:p>
            <a:r>
              <a:rPr lang="en-US" dirty="0" smtClean="0"/>
              <a:t>MIT Sloan:</a:t>
            </a:r>
            <a:br>
              <a:rPr lang="en-US" dirty="0" smtClean="0"/>
            </a:br>
            <a:r>
              <a:rPr lang="en-US" dirty="0" smtClean="0"/>
              <a:t>Virtual Desktop Project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667000"/>
            <a:ext cx="7467600" cy="1905000"/>
          </a:xfrm>
        </p:spPr>
        <p:txBody>
          <a:bodyPr/>
          <a:lstStyle/>
          <a:p>
            <a:r>
              <a:rPr lang="en-US" dirty="0" smtClean="0"/>
              <a:t>Joseph Farrell</a:t>
            </a:r>
          </a:p>
          <a:p>
            <a:r>
              <a:rPr lang="en-US" dirty="0"/>
              <a:t>	</a:t>
            </a:r>
            <a:r>
              <a:rPr lang="en-US" dirty="0" smtClean="0"/>
              <a:t>Client Systems Administrator</a:t>
            </a:r>
          </a:p>
          <a:p>
            <a:r>
              <a:rPr lang="en-US" dirty="0" err="1" smtClean="0"/>
              <a:t>Adlar</a:t>
            </a:r>
            <a:r>
              <a:rPr lang="en-US" dirty="0" smtClean="0"/>
              <a:t> Su</a:t>
            </a:r>
          </a:p>
          <a:p>
            <a:r>
              <a:rPr lang="en-US" dirty="0"/>
              <a:t>	Windows Server and Active Directory Administrator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952" y="685800"/>
            <a:ext cx="1638095" cy="190476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reflection endPos="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5810250" y="6096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Partners Conference</a:t>
            </a:r>
          </a:p>
          <a:p>
            <a:r>
              <a:rPr lang="en-US" dirty="0" smtClean="0"/>
              <a:t>June 13,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458200" cy="1143000"/>
          </a:xfrm>
        </p:spPr>
        <p:txBody>
          <a:bodyPr/>
          <a:lstStyle/>
          <a:p>
            <a:r>
              <a:rPr lang="en-US" sz="4400" dirty="0" smtClean="0">
                <a:latin typeface="+mn-lt"/>
                <a:ea typeface="MS Mincho"/>
                <a:cs typeface="Times New Roman"/>
              </a:rPr>
              <a:t/>
            </a:r>
            <a:br>
              <a:rPr lang="en-US" sz="4400" dirty="0" smtClean="0">
                <a:latin typeface="+mn-lt"/>
                <a:ea typeface="MS Mincho"/>
                <a:cs typeface="Times New Roman"/>
              </a:rPr>
            </a:br>
            <a:r>
              <a:rPr lang="en-US" sz="4400" dirty="0" smtClean="0">
                <a:latin typeface="+mn-lt"/>
                <a:ea typeface="MS Mincho"/>
                <a:cs typeface="Times New Roman"/>
              </a:rPr>
              <a:t>Challenges Ahead</a:t>
            </a:r>
            <a:br>
              <a:rPr lang="en-US" sz="4400" dirty="0" smtClean="0">
                <a:latin typeface="+mn-lt"/>
                <a:ea typeface="MS Mincho"/>
                <a:cs typeface="Times New Roman"/>
              </a:rPr>
            </a:br>
            <a:r>
              <a:rPr lang="en-US" sz="4400" dirty="0">
                <a:latin typeface="+mn-lt"/>
                <a:ea typeface="MS Mincho"/>
                <a:cs typeface="Times New Roman"/>
              </a:rPr>
              <a:t>	</a:t>
            </a:r>
            <a:r>
              <a:rPr lang="en-US" sz="2800" dirty="0" smtClean="0">
                <a:latin typeface="+mn-lt"/>
                <a:ea typeface="MS Mincho"/>
                <a:cs typeface="Times New Roman"/>
              </a:rPr>
              <a:t>Where do we ultimately want to be?</a:t>
            </a:r>
            <a:br>
              <a:rPr lang="en-US" sz="2800" dirty="0" smtClean="0">
                <a:latin typeface="+mn-lt"/>
                <a:ea typeface="MS Mincho"/>
                <a:cs typeface="Times New Roman"/>
              </a:rPr>
            </a:br>
            <a:r>
              <a:rPr lang="en-US" sz="2800" dirty="0">
                <a:latin typeface="+mn-lt"/>
                <a:ea typeface="MS Mincho"/>
                <a:cs typeface="Times New Roman"/>
              </a:rPr>
              <a:t>	</a:t>
            </a:r>
            <a:r>
              <a:rPr lang="en-US" sz="1800" dirty="0" smtClean="0">
                <a:latin typeface="+mn-lt"/>
                <a:ea typeface="MS Mincho"/>
                <a:cs typeface="Times New Roman"/>
              </a:rPr>
              <a:t>Ratcheting up the level of complexity </a:t>
            </a:r>
            <a:br>
              <a:rPr lang="en-US" sz="1800" dirty="0" smtClean="0">
                <a:latin typeface="+mn-lt"/>
                <a:ea typeface="MS Mincho"/>
                <a:cs typeface="Times New Roman"/>
              </a:rPr>
            </a:br>
            <a:r>
              <a:rPr lang="en-US" sz="1800" dirty="0">
                <a:latin typeface="+mn-lt"/>
                <a:ea typeface="MS Mincho"/>
                <a:cs typeface="Times New Roman"/>
              </a:rPr>
              <a:t>	</a:t>
            </a:r>
            <a:r>
              <a:rPr lang="en-US" sz="1800" dirty="0" smtClean="0">
                <a:latin typeface="+mn-lt"/>
                <a:ea typeface="MS Mincho"/>
                <a:cs typeface="Times New Roman"/>
              </a:rPr>
              <a:t>Blurring the line between physical an virtual</a:t>
            </a:r>
            <a:br>
              <a:rPr lang="en-US" sz="1800" dirty="0" smtClean="0">
                <a:latin typeface="+mn-lt"/>
                <a:ea typeface="MS Mincho"/>
                <a:cs typeface="Times New Roman"/>
              </a:rPr>
            </a:br>
            <a:r>
              <a:rPr lang="en-US" sz="2800" dirty="0" smtClean="0">
                <a:latin typeface="+mn-lt"/>
                <a:ea typeface="MS Mincho"/>
                <a:cs typeface="Times New Roman"/>
              </a:rPr>
              <a:t/>
            </a:r>
            <a:br>
              <a:rPr lang="en-US" sz="2800" dirty="0" smtClean="0">
                <a:latin typeface="+mn-lt"/>
                <a:ea typeface="MS Mincho"/>
                <a:cs typeface="Times New Roman"/>
              </a:rPr>
            </a:br>
            <a:r>
              <a:rPr lang="en-US" sz="4400" dirty="0" smtClean="0">
                <a:latin typeface="Cambria"/>
                <a:ea typeface="MS Mincho"/>
                <a:cs typeface="Times New Roman"/>
              </a:rPr>
              <a:t/>
            </a:r>
            <a:br>
              <a:rPr lang="en-US" sz="4400" dirty="0" smtClean="0">
                <a:latin typeface="Cambria"/>
                <a:ea typeface="MS Mincho"/>
                <a:cs typeface="Times New Roman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686800" cy="4572000"/>
          </a:xfrm>
        </p:spPr>
        <p:txBody>
          <a:bodyPr/>
          <a:lstStyle/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2000" dirty="0" smtClean="0">
                <a:ea typeface="MS Mincho"/>
                <a:cs typeface="Times New Roman"/>
              </a:rPr>
              <a:t>Large scale migration of user data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2000" dirty="0" smtClean="0">
                <a:ea typeface="MS Mincho"/>
                <a:cs typeface="Times New Roman"/>
              </a:rPr>
              <a:t>Support structure and training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 smtClean="0">
                <a:ea typeface="MS Mincho"/>
                <a:cs typeface="Times New Roman"/>
              </a:rPr>
              <a:t>Not only the training of end users but support personnel will need a new skill set</a:t>
            </a:r>
          </a:p>
          <a:p>
            <a:pPr marL="1435671" lvl="5" indent="0">
              <a:spcBef>
                <a:spcPts val="0"/>
              </a:spcBef>
              <a:buNone/>
            </a:pPr>
            <a:endParaRPr lang="en-US" sz="18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2000" dirty="0" smtClean="0">
                <a:ea typeface="MS Mincho"/>
                <a:cs typeface="Times New Roman"/>
              </a:rPr>
              <a:t>How will we deliver applications? A mixed approach using emerging technologies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 smtClean="0">
                <a:ea typeface="MS Mincho"/>
                <a:cs typeface="Times New Roman"/>
              </a:rPr>
              <a:t>To achieve more optimal license use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 smtClean="0">
                <a:ea typeface="MS Mincho"/>
                <a:cs typeface="Times New Roman"/>
              </a:rPr>
              <a:t>Streaming of applications with tools like VMware </a:t>
            </a:r>
            <a:r>
              <a:rPr lang="en-US" sz="1800" dirty="0" err="1" smtClean="0">
                <a:ea typeface="MS Mincho"/>
                <a:cs typeface="Times New Roman"/>
              </a:rPr>
              <a:t>ThinApp</a:t>
            </a:r>
            <a:endParaRPr lang="en-US" sz="1800" dirty="0" smtClean="0">
              <a:ea typeface="MS Mincho"/>
              <a:cs typeface="Times New Roman"/>
            </a:endParaRP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 smtClean="0">
                <a:ea typeface="MS Mincho"/>
                <a:cs typeface="Times New Roman"/>
              </a:rPr>
              <a:t>Local Installation – controlled with </a:t>
            </a:r>
            <a:r>
              <a:rPr lang="en-US" sz="1800" dirty="0" err="1">
                <a:ea typeface="MS Mincho"/>
                <a:cs typeface="Times New Roman"/>
              </a:rPr>
              <a:t>K</a:t>
            </a:r>
            <a:r>
              <a:rPr lang="en-US" sz="1800" dirty="0" err="1" smtClean="0">
                <a:ea typeface="MS Mincho"/>
                <a:cs typeface="Times New Roman"/>
              </a:rPr>
              <a:t>eyserver</a:t>
            </a:r>
            <a:r>
              <a:rPr lang="en-US" sz="1800" dirty="0" smtClean="0">
                <a:ea typeface="MS Mincho"/>
                <a:cs typeface="Times New Roman"/>
              </a:rPr>
              <a:t>?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 smtClean="0">
                <a:ea typeface="MS Mincho"/>
                <a:cs typeface="Times New Roman"/>
              </a:rPr>
              <a:t>Self-Serve Portal? Via SCCM or Altiris 7.x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 smtClean="0">
                <a:ea typeface="MS Mincho"/>
                <a:cs typeface="Times New Roman"/>
              </a:rPr>
              <a:t>Flex App </a:t>
            </a:r>
            <a:r>
              <a:rPr lang="en-US" sz="1800" dirty="0">
                <a:ea typeface="MS Mincho"/>
                <a:cs typeface="Times New Roman"/>
              </a:rPr>
              <a:t>- stores user installed applications separately from the </a:t>
            </a:r>
            <a:r>
              <a:rPr lang="en-US" sz="1800" dirty="0" smtClean="0">
                <a:ea typeface="MS Mincho"/>
                <a:cs typeface="Times New Roman"/>
              </a:rPr>
              <a:t>Windows </a:t>
            </a:r>
            <a:r>
              <a:rPr lang="en-US" sz="1800" dirty="0">
                <a:ea typeface="MS Mincho"/>
                <a:cs typeface="Times New Roman"/>
              </a:rPr>
              <a:t>OS in </a:t>
            </a:r>
            <a:r>
              <a:rPr lang="en-US" sz="1800" dirty="0" smtClean="0">
                <a:ea typeface="MS Mincho"/>
                <a:cs typeface="Times New Roman"/>
              </a:rPr>
              <a:t>more cost effective SAN</a:t>
            </a:r>
          </a:p>
          <a:p>
            <a:pPr marL="2331783" lvl="7" indent="-457200">
              <a:spcBef>
                <a:spcPts val="0"/>
              </a:spcBef>
              <a:buFont typeface="Arial" pitchFamily="34" charset="0"/>
              <a:buChar char="•"/>
            </a:pPr>
            <a:r>
              <a:rPr lang="en-US" sz="1800" dirty="0">
                <a:ea typeface="MS Mincho"/>
                <a:cs typeface="Times New Roman"/>
              </a:rPr>
              <a:t>Virtualizes the installation of an application location, not the application itself</a:t>
            </a:r>
            <a:r>
              <a:rPr lang="en-US" sz="1800" dirty="0" smtClean="0">
                <a:ea typeface="MS Mincho"/>
                <a:cs typeface="Times New Roman"/>
              </a:rPr>
              <a:t>.</a:t>
            </a:r>
          </a:p>
          <a:p>
            <a:pPr marL="1874583" lvl="7" indent="0">
              <a:spcBef>
                <a:spcPts val="0"/>
              </a:spcBef>
              <a:buNone/>
            </a:pPr>
            <a:r>
              <a:rPr lang="en-US" sz="1400" dirty="0" smtClean="0">
                <a:ea typeface="MS Mincho"/>
                <a:cs typeface="Times New Roman"/>
              </a:rPr>
              <a:t> </a:t>
            </a:r>
          </a:p>
          <a:p>
            <a:pPr marL="1874583" lvl="7" indent="0">
              <a:spcBef>
                <a:spcPts val="0"/>
              </a:spcBef>
              <a:buNone/>
            </a:pPr>
            <a:endParaRPr lang="en-US" sz="1400" dirty="0" smtClean="0">
              <a:ea typeface="MS Mincho"/>
              <a:cs typeface="Times New Roman"/>
            </a:endParaRPr>
          </a:p>
          <a:p>
            <a:pPr marL="1223962" lvl="4" indent="0"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600" dirty="0" smtClean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36512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245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458200" cy="1143000"/>
          </a:xfrm>
        </p:spPr>
        <p:txBody>
          <a:bodyPr/>
          <a:lstStyle/>
          <a:p>
            <a:r>
              <a:rPr lang="en-US" sz="4400" dirty="0" smtClean="0">
                <a:latin typeface="+mn-lt"/>
                <a:ea typeface="MS Mincho"/>
                <a:cs typeface="Times New Roman"/>
              </a:rPr>
              <a:t/>
            </a:r>
            <a:br>
              <a:rPr lang="en-US" sz="4400" dirty="0" smtClean="0">
                <a:latin typeface="+mn-lt"/>
                <a:ea typeface="MS Mincho"/>
                <a:cs typeface="Times New Roman"/>
              </a:rPr>
            </a:br>
            <a:r>
              <a:rPr lang="en-US" sz="4400" dirty="0" smtClean="0">
                <a:latin typeface="+mn-lt"/>
                <a:ea typeface="MS Mincho"/>
                <a:cs typeface="Times New Roman"/>
              </a:rPr>
              <a:t>Challenges Ahead</a:t>
            </a:r>
            <a:br>
              <a:rPr lang="en-US" sz="4400" dirty="0" smtClean="0">
                <a:latin typeface="+mn-lt"/>
                <a:ea typeface="MS Mincho"/>
                <a:cs typeface="Times New Roman"/>
              </a:rPr>
            </a:br>
            <a:r>
              <a:rPr lang="en-US" sz="4400" dirty="0">
                <a:latin typeface="+mn-lt"/>
                <a:ea typeface="MS Mincho"/>
                <a:cs typeface="Times New Roman"/>
              </a:rPr>
              <a:t>	</a:t>
            </a:r>
            <a:r>
              <a:rPr lang="en-US" sz="2800" dirty="0" smtClean="0">
                <a:latin typeface="+mn-lt"/>
                <a:ea typeface="MS Mincho"/>
                <a:cs typeface="Times New Roman"/>
              </a:rPr>
              <a:t>Where do we ultimately want to be?</a:t>
            </a:r>
            <a:br>
              <a:rPr lang="en-US" sz="2800" dirty="0" smtClean="0">
                <a:latin typeface="+mn-lt"/>
                <a:ea typeface="MS Mincho"/>
                <a:cs typeface="Times New Roman"/>
              </a:rPr>
            </a:br>
            <a:r>
              <a:rPr lang="en-US" sz="2800" dirty="0">
                <a:latin typeface="+mn-lt"/>
                <a:ea typeface="MS Mincho"/>
                <a:cs typeface="Times New Roman"/>
              </a:rPr>
              <a:t>	</a:t>
            </a:r>
            <a:r>
              <a:rPr lang="en-US" sz="1800" dirty="0" smtClean="0">
                <a:latin typeface="+mn-lt"/>
                <a:ea typeface="MS Mincho"/>
                <a:cs typeface="Times New Roman"/>
              </a:rPr>
              <a:t>Ratcheting up the level of complexity </a:t>
            </a:r>
            <a:br>
              <a:rPr lang="en-US" sz="1800" dirty="0" smtClean="0">
                <a:latin typeface="+mn-lt"/>
                <a:ea typeface="MS Mincho"/>
                <a:cs typeface="Times New Roman"/>
              </a:rPr>
            </a:br>
            <a:r>
              <a:rPr lang="en-US" sz="1800" dirty="0">
                <a:latin typeface="+mn-lt"/>
                <a:ea typeface="MS Mincho"/>
                <a:cs typeface="Times New Roman"/>
              </a:rPr>
              <a:t>	</a:t>
            </a:r>
            <a:r>
              <a:rPr lang="en-US" sz="1800" dirty="0" smtClean="0">
                <a:latin typeface="+mn-lt"/>
                <a:ea typeface="MS Mincho"/>
                <a:cs typeface="Times New Roman"/>
              </a:rPr>
              <a:t>Blurring the line between physical an virtual</a:t>
            </a:r>
            <a:br>
              <a:rPr lang="en-US" sz="1800" dirty="0" smtClean="0">
                <a:latin typeface="+mn-lt"/>
                <a:ea typeface="MS Mincho"/>
                <a:cs typeface="Times New Roman"/>
              </a:rPr>
            </a:br>
            <a:r>
              <a:rPr lang="en-US" sz="2800" dirty="0" smtClean="0">
                <a:latin typeface="+mn-lt"/>
                <a:ea typeface="MS Mincho"/>
                <a:cs typeface="Times New Roman"/>
              </a:rPr>
              <a:t/>
            </a:r>
            <a:br>
              <a:rPr lang="en-US" sz="2800" dirty="0" smtClean="0">
                <a:latin typeface="+mn-lt"/>
                <a:ea typeface="MS Mincho"/>
                <a:cs typeface="Times New Roman"/>
              </a:rPr>
            </a:br>
            <a:r>
              <a:rPr lang="en-US" sz="4400" dirty="0" smtClean="0">
                <a:latin typeface="Cambria"/>
                <a:ea typeface="MS Mincho"/>
                <a:cs typeface="Times New Roman"/>
              </a:rPr>
              <a:t/>
            </a:r>
            <a:br>
              <a:rPr lang="en-US" sz="4400" dirty="0" smtClean="0">
                <a:latin typeface="Cambria"/>
                <a:ea typeface="MS Mincho"/>
                <a:cs typeface="Times New Roman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14600"/>
            <a:ext cx="8686800" cy="4343400"/>
          </a:xfrm>
        </p:spPr>
        <p:txBody>
          <a:bodyPr/>
          <a:lstStyle/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2400" dirty="0">
                <a:ea typeface="MS Mincho"/>
                <a:cs typeface="Times New Roman"/>
              </a:rPr>
              <a:t>Economies of Scale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>
                <a:ea typeface="MS Mincho"/>
                <a:cs typeface="Times New Roman"/>
              </a:rPr>
              <a:t>Linked Clones – A linked clone is a copy of a virtual machine that shares virtual disks and system files with the parent virtual machine 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>
                <a:ea typeface="MS Mincho"/>
                <a:cs typeface="Times New Roman"/>
              </a:rPr>
              <a:t>Achieves conservation and concentration of expensive fiber-channel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>
                <a:ea typeface="MS Mincho"/>
                <a:cs typeface="Times New Roman"/>
              </a:rPr>
              <a:t>Via </a:t>
            </a:r>
            <a:r>
              <a:rPr lang="en-US" sz="1800" dirty="0" err="1">
                <a:ea typeface="MS Mincho"/>
                <a:cs typeface="Times New Roman"/>
              </a:rPr>
              <a:t>FlexApp</a:t>
            </a:r>
            <a:r>
              <a:rPr lang="en-US" sz="1800" dirty="0">
                <a:ea typeface="MS Mincho"/>
                <a:cs typeface="Times New Roman"/>
              </a:rPr>
              <a:t> and Profile Unity</a:t>
            </a:r>
          </a:p>
          <a:p>
            <a:pPr marL="2331783" lvl="7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>
                <a:ea typeface="MS Mincho"/>
                <a:cs typeface="Times New Roman"/>
              </a:rPr>
              <a:t>Profile Unity – an expansion to Group Policy. “Blur the lines” </a:t>
            </a:r>
          </a:p>
          <a:p>
            <a:pPr marL="2331783" lvl="7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>
                <a:ea typeface="MS Mincho"/>
                <a:cs typeface="Times New Roman"/>
              </a:rPr>
              <a:t>Help to achieve consistency of user experience</a:t>
            </a:r>
          </a:p>
          <a:p>
            <a:pPr marL="2331783" lvl="7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800" dirty="0">
                <a:ea typeface="MS Mincho"/>
                <a:cs typeface="Times New Roman"/>
              </a:rPr>
              <a:t>Make user settings portable by abstraction</a:t>
            </a:r>
          </a:p>
          <a:p>
            <a:pPr marL="1874583" lvl="7" indent="0">
              <a:spcBef>
                <a:spcPts val="0"/>
              </a:spcBef>
              <a:buNone/>
            </a:pPr>
            <a:r>
              <a:rPr lang="en-US" sz="1800" dirty="0" smtClean="0">
                <a:ea typeface="MS Mincho"/>
                <a:cs typeface="Times New Roman"/>
              </a:rPr>
              <a:t> 	</a:t>
            </a:r>
          </a:p>
          <a:p>
            <a:pPr marL="1874583" lvl="7" indent="0">
              <a:spcBef>
                <a:spcPts val="0"/>
              </a:spcBef>
              <a:buNone/>
            </a:pPr>
            <a:endParaRPr lang="en-US" sz="1400" dirty="0" smtClean="0">
              <a:ea typeface="MS Mincho"/>
              <a:cs typeface="Times New Roman"/>
            </a:endParaRPr>
          </a:p>
          <a:p>
            <a:pPr marL="1223962" lvl="4" indent="0"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600" dirty="0" smtClean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36512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1792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3810000"/>
            <a:ext cx="6629400" cy="835763"/>
          </a:xfrm>
        </p:spPr>
        <p:txBody>
          <a:bodyPr/>
          <a:lstStyle/>
          <a:p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3124200"/>
            <a:ext cx="6629400" cy="580688"/>
          </a:xfrm>
        </p:spPr>
        <p:txBody>
          <a:bodyPr/>
          <a:lstStyle/>
          <a:p>
            <a:r>
              <a:rPr lang="en-US" dirty="0" smtClean="0"/>
              <a:t>Joseph Farrell &amp; </a:t>
            </a:r>
            <a:r>
              <a:rPr lang="en-US" dirty="0" err="1" smtClean="0"/>
              <a:t>Adlar</a:t>
            </a:r>
            <a:r>
              <a:rPr lang="en-US" dirty="0" smtClean="0"/>
              <a:t> Su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953" y="990600"/>
            <a:ext cx="1638095" cy="19047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4706034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Partners Conference</a:t>
            </a:r>
          </a:p>
          <a:p>
            <a:r>
              <a:rPr lang="en-US" dirty="0" smtClean="0"/>
              <a:t>June 13,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9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1000"/>
            <a:ext cx="4126505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457200"/>
            <a:ext cx="373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experience of introducing virtual machines to our users and environment</a:t>
            </a:r>
          </a:p>
          <a:p>
            <a:endParaRPr lang="en-US" dirty="0"/>
          </a:p>
          <a:p>
            <a:r>
              <a:rPr lang="en-US" dirty="0" smtClean="0"/>
              <a:t>A mildly technical discussion and completely open forum</a:t>
            </a:r>
          </a:p>
          <a:p>
            <a:r>
              <a:rPr lang="en-US" dirty="0" smtClean="0"/>
              <a:t>~ What IT Partners conference is all about</a:t>
            </a:r>
          </a:p>
          <a:p>
            <a:endParaRPr lang="en-US" dirty="0"/>
          </a:p>
          <a:p>
            <a:r>
              <a:rPr lang="en-US" dirty="0" smtClean="0"/>
              <a:t>Please feel free to interrupt at any time for clarification, input, or questions.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4292084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does this picture above represent our future strategy and my view of IT?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876800"/>
            <a:ext cx="1148852" cy="14724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85975" y="5243671"/>
            <a:ext cx="2562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Technology as a utility</a:t>
            </a:r>
          </a:p>
        </p:txBody>
      </p:sp>
    </p:spTree>
    <p:extLst>
      <p:ext uri="{BB962C8B-B14F-4D97-AF65-F5344CB8AC3E}">
        <p14:creationId xmlns:p14="http://schemas.microsoft.com/office/powerpoint/2010/main" val="130564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81000"/>
            <a:ext cx="4076700" cy="1447800"/>
          </a:xfrm>
        </p:spPr>
        <p:txBody>
          <a:bodyPr/>
          <a:lstStyle/>
          <a:p>
            <a:r>
              <a:rPr lang="en-US" dirty="0" smtClean="0"/>
              <a:t>Why virtual? </a:t>
            </a:r>
            <a:br>
              <a:rPr lang="en-US" dirty="0" smtClean="0"/>
            </a:br>
            <a:r>
              <a:rPr lang="en-US" dirty="0" smtClean="0"/>
              <a:t>Why now?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/>
              <a:t>	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228601"/>
            <a:ext cx="3276600" cy="3355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1000" y="2057400"/>
            <a:ext cx="7696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19100" indent="-3825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53E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D52"/>
              </a:buClr>
              <a:buSzPct val="100000"/>
              <a:buFont typeface="Arial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MS Mincho"/>
                <a:cs typeface="Times New Roman"/>
              </a:rPr>
              <a:t>In short, we believe this is the direction computing is </a:t>
            </a:r>
            <a:r>
              <a:rPr lang="en-US" sz="2000" dirty="0" smtClean="0">
                <a:ea typeface="MS Mincho"/>
                <a:cs typeface="Times New Roman"/>
              </a:rPr>
              <a:t>evolving</a:t>
            </a:r>
          </a:p>
          <a:p>
            <a:pPr marL="1738884" lvl="5" indent="-457200">
              <a:spcBef>
                <a:spcPts val="0"/>
              </a:spcBef>
            </a:pPr>
            <a:r>
              <a:rPr lang="en-US" sz="1600" dirty="0" smtClean="0">
                <a:ea typeface="MS Mincho"/>
                <a:cs typeface="Times New Roman"/>
              </a:rPr>
              <a:t>We </a:t>
            </a:r>
            <a:r>
              <a:rPr lang="en-US" sz="1600" dirty="0">
                <a:ea typeface="MS Mincho"/>
                <a:cs typeface="Times New Roman"/>
              </a:rPr>
              <a:t>don’t want to play catch up with our </a:t>
            </a:r>
            <a:r>
              <a:rPr lang="en-US" sz="1600" dirty="0" smtClean="0">
                <a:ea typeface="MS Mincho"/>
                <a:cs typeface="Times New Roman"/>
              </a:rPr>
              <a:t>peers</a:t>
            </a:r>
          </a:p>
          <a:p>
            <a:pPr marL="1738884" lvl="5" indent="-457200">
              <a:spcBef>
                <a:spcPts val="0"/>
              </a:spcBef>
            </a:pPr>
            <a:r>
              <a:rPr lang="en-US" sz="1600" dirty="0" smtClean="0">
                <a:ea typeface="MS Mincho"/>
                <a:cs typeface="Times New Roman"/>
              </a:rPr>
              <a:t>When people are at MIT, they expect to see </a:t>
            </a:r>
            <a:r>
              <a:rPr lang="en-US" sz="1600" dirty="0" smtClean="0">
                <a:ea typeface="MS Mincho"/>
                <a:cs typeface="Times New Roman"/>
              </a:rPr>
              <a:t>technology</a:t>
            </a:r>
          </a:p>
          <a:p>
            <a:pPr marL="1738884" lvl="5" indent="-457200">
              <a:spcBef>
                <a:spcPts val="0"/>
              </a:spcBef>
            </a:pPr>
            <a:r>
              <a:rPr lang="en-US" sz="1600" dirty="0" smtClean="0">
                <a:ea typeface="MS Mincho"/>
                <a:cs typeface="Times New Roman"/>
              </a:rPr>
              <a:t>Increase productivity and minimize risk</a:t>
            </a:r>
            <a:endParaRPr lang="en-US" sz="1600" dirty="0" smtClean="0">
              <a:ea typeface="MS Mincho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PCs</a:t>
            </a:r>
            <a:r>
              <a:rPr lang="en-US" sz="2000" dirty="0">
                <a:ea typeface="MS Mincho"/>
                <a:cs typeface="Times New Roman"/>
              </a:rPr>
              <a:t>’ data and Application expose our organization </a:t>
            </a:r>
            <a:r>
              <a:rPr lang="en-US" sz="2000" dirty="0" smtClean="0">
                <a:ea typeface="MS Mincho"/>
                <a:cs typeface="Times New Roman"/>
              </a:rPr>
              <a:t>to risk.</a:t>
            </a: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The need to offer a Managed </a:t>
            </a:r>
            <a:r>
              <a:rPr lang="en-US" sz="1800" dirty="0">
                <a:ea typeface="MS Mincho"/>
                <a:cs typeface="Times New Roman"/>
              </a:rPr>
              <a:t>D</a:t>
            </a:r>
            <a:r>
              <a:rPr lang="en-US" sz="1800" dirty="0" smtClean="0">
                <a:ea typeface="MS Mincho"/>
                <a:cs typeface="Times New Roman"/>
              </a:rPr>
              <a:t>esktop solution</a:t>
            </a: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Reduced risk of failure due to hardware </a:t>
            </a: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Reduced burden of management</a:t>
            </a: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Centralization of Anti-Virus</a:t>
            </a:r>
          </a:p>
          <a:p>
            <a:pPr marL="1317625" lvl="3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Trend Micro Deep Security Manager 7.5</a:t>
            </a:r>
          </a:p>
          <a:p>
            <a:pPr marL="1317625" lvl="3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Runs at Hypervisor level instead of at the OS level without compromising performance </a:t>
            </a:r>
            <a:endParaRPr lang="en-US" sz="1400" dirty="0">
              <a:ea typeface="MS Mincho"/>
              <a:cs typeface="Times New Roman"/>
            </a:endParaRP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Easier deployment of applications and patches</a:t>
            </a: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Less time wasted troubleshooting hardware failure</a:t>
            </a:r>
          </a:p>
          <a:p>
            <a:pPr marL="760413" lvl="1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Individual PCs and laptops pose highest security threat</a:t>
            </a:r>
          </a:p>
          <a:p>
            <a:pPr marL="1317625" lvl="3" indent="-45720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MS Mincho"/>
                <a:cs typeface="Times New Roman"/>
              </a:rPr>
              <a:t>Separation of a user’s personal and professional digital existence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en-US" sz="2000" dirty="0" smtClean="0">
              <a:ea typeface="MS Mincho"/>
              <a:cs typeface="Times New Roman"/>
            </a:endParaRPr>
          </a:p>
          <a:p>
            <a:pPr marL="1069975" lvl="4" indent="0"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endParaRPr lang="en-US" dirty="0" smtClean="0">
              <a:ea typeface="MS Mincho"/>
              <a:cs typeface="Times New Roman"/>
            </a:endParaRPr>
          </a:p>
          <a:p>
            <a:pPr marL="36512" indent="0">
              <a:buFont typeface="Wingdings 2" pitchFamily="18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Nuts and Bolts: Backend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5486400"/>
          </a:xfrm>
        </p:spPr>
        <p:txBody>
          <a:bodyPr/>
          <a:lstStyle/>
          <a:p>
            <a:pPr marL="36512" indent="0">
              <a:buNone/>
            </a:pPr>
            <a:r>
              <a:rPr lang="en-US" sz="1800" u="sng" dirty="0" smtClean="0"/>
              <a:t>Hardware Hosts</a:t>
            </a:r>
          </a:p>
          <a:p>
            <a:r>
              <a:rPr lang="en-US" sz="1600" dirty="0" smtClean="0"/>
              <a:t>2 </a:t>
            </a:r>
            <a:r>
              <a:rPr lang="en-US" sz="1600" dirty="0"/>
              <a:t>x Dell PowerEdge R710, Dual Quad Core, 96 GB RAM</a:t>
            </a:r>
          </a:p>
          <a:p>
            <a:r>
              <a:rPr lang="en-US" sz="1600" dirty="0"/>
              <a:t>2 x Dell PowerEdge R710, Dual Hex Core, 96 GB RAM</a:t>
            </a:r>
          </a:p>
          <a:p>
            <a:r>
              <a:rPr lang="en-US" sz="1600" dirty="0"/>
              <a:t>1 x Dell PowerEdge R710, Dual Hex Core, 192 GB </a:t>
            </a:r>
            <a:r>
              <a:rPr lang="en-US" sz="1600" dirty="0" smtClean="0"/>
              <a:t>RAM</a:t>
            </a:r>
            <a:endParaRPr lang="en-US" sz="1600" dirty="0"/>
          </a:p>
          <a:p>
            <a:pPr marL="36512" indent="0">
              <a:buNone/>
            </a:pPr>
            <a:r>
              <a:rPr lang="en-US" sz="1800" u="sng" dirty="0" smtClean="0"/>
              <a:t>Storage</a:t>
            </a:r>
            <a:endParaRPr lang="en-US" sz="1800" u="sng" dirty="0"/>
          </a:p>
          <a:p>
            <a:r>
              <a:rPr lang="en-US" sz="1600" dirty="0"/>
              <a:t>EMC </a:t>
            </a:r>
            <a:r>
              <a:rPr lang="en-US" sz="1600" dirty="0" err="1"/>
              <a:t>Clariion</a:t>
            </a:r>
            <a:r>
              <a:rPr lang="en-US" sz="1600" dirty="0"/>
              <a:t> CX4-480, 6TB </a:t>
            </a:r>
            <a:r>
              <a:rPr lang="en-US" sz="1600" dirty="0" smtClean="0"/>
              <a:t>allocated</a:t>
            </a:r>
            <a:endParaRPr lang="en-US" sz="1600" dirty="0"/>
          </a:p>
          <a:p>
            <a:pPr marL="36512" indent="0">
              <a:buNone/>
            </a:pPr>
            <a:r>
              <a:rPr lang="en-US" sz="1800" u="sng" dirty="0" smtClean="0"/>
              <a:t>Software Hosts</a:t>
            </a:r>
            <a:endParaRPr lang="en-US" sz="1800" u="sng" dirty="0"/>
          </a:p>
          <a:p>
            <a:r>
              <a:rPr lang="en-US" sz="1600" dirty="0" smtClean="0"/>
              <a:t>Currently </a:t>
            </a:r>
            <a:r>
              <a:rPr lang="en-US" sz="1600" dirty="0"/>
              <a:t>VMware </a:t>
            </a:r>
            <a:r>
              <a:rPr lang="en-US" sz="1600" dirty="0" err="1"/>
              <a:t>ESXi</a:t>
            </a:r>
            <a:r>
              <a:rPr lang="en-US" sz="1600" dirty="0"/>
              <a:t> 4.1 Update 2</a:t>
            </a:r>
          </a:p>
          <a:p>
            <a:r>
              <a:rPr lang="en-US" sz="1600" dirty="0" smtClean="0"/>
              <a:t>Upgrading </a:t>
            </a:r>
            <a:r>
              <a:rPr lang="en-US" sz="1600" dirty="0"/>
              <a:t>to </a:t>
            </a:r>
            <a:r>
              <a:rPr lang="en-US" sz="1600" dirty="0" err="1"/>
              <a:t>ESXi</a:t>
            </a:r>
            <a:r>
              <a:rPr lang="en-US" sz="1600" dirty="0"/>
              <a:t> 5.0 Update </a:t>
            </a:r>
            <a:r>
              <a:rPr lang="en-US" sz="1600" dirty="0" smtClean="0"/>
              <a:t>1</a:t>
            </a:r>
            <a:endParaRPr lang="en-US" sz="1600" dirty="0"/>
          </a:p>
          <a:p>
            <a:pPr marL="36512" indent="0">
              <a:buNone/>
            </a:pPr>
            <a:r>
              <a:rPr lang="en-US" sz="1800" u="sng" dirty="0"/>
              <a:t>Servers</a:t>
            </a:r>
          </a:p>
          <a:p>
            <a:r>
              <a:rPr lang="en-US" sz="1600" dirty="0"/>
              <a:t>All server VMs built on Windows Server 2008 </a:t>
            </a:r>
            <a:r>
              <a:rPr lang="en-US" sz="1600" dirty="0" smtClean="0"/>
              <a:t>R2 </a:t>
            </a:r>
            <a:endParaRPr lang="en-US" sz="1600" dirty="0"/>
          </a:p>
          <a:p>
            <a:r>
              <a:rPr lang="en-US" sz="1600" dirty="0"/>
              <a:t>Currently VMware </a:t>
            </a:r>
            <a:r>
              <a:rPr lang="en-US" sz="1600" dirty="0" err="1"/>
              <a:t>vCenter</a:t>
            </a:r>
            <a:r>
              <a:rPr lang="en-US" sz="1600" dirty="0"/>
              <a:t> Server 4.1.0</a:t>
            </a:r>
          </a:p>
          <a:p>
            <a:pPr lvl="3"/>
            <a:r>
              <a:rPr lang="en-US" sz="1200" dirty="0"/>
              <a:t>Will be upgrading to </a:t>
            </a:r>
            <a:r>
              <a:rPr lang="en-US" sz="1200" dirty="0" smtClean="0"/>
              <a:t>5.0</a:t>
            </a:r>
            <a:endParaRPr lang="en-US" sz="1200" dirty="0"/>
          </a:p>
          <a:p>
            <a:r>
              <a:rPr lang="en-US" sz="1600" dirty="0"/>
              <a:t>Database instance for </a:t>
            </a:r>
            <a:r>
              <a:rPr lang="en-US" sz="1600" dirty="0" err="1" smtClean="0"/>
              <a:t>vCenter</a:t>
            </a:r>
            <a:endParaRPr lang="en-US" sz="1600" dirty="0" smtClean="0"/>
          </a:p>
          <a:p>
            <a:pPr lvl="3"/>
            <a:r>
              <a:rPr lang="en-US" sz="1200" dirty="0" smtClean="0"/>
              <a:t>a </a:t>
            </a:r>
            <a:r>
              <a:rPr lang="en-US" sz="1200" dirty="0"/>
              <a:t>separate VM running SQL 2008 </a:t>
            </a:r>
            <a:r>
              <a:rPr lang="en-US" sz="1200" dirty="0" smtClean="0"/>
              <a:t>R2</a:t>
            </a:r>
            <a:endParaRPr lang="en-US" sz="1200" dirty="0"/>
          </a:p>
          <a:p>
            <a:r>
              <a:rPr lang="en-US" sz="1600" dirty="0"/>
              <a:t>2 x VMware View </a:t>
            </a:r>
            <a:r>
              <a:rPr lang="en-US" sz="1600" dirty="0" err="1"/>
              <a:t>View</a:t>
            </a:r>
            <a:r>
              <a:rPr lang="en-US" sz="1600" dirty="0"/>
              <a:t> 5.0 brokers</a:t>
            </a:r>
          </a:p>
          <a:p>
            <a:r>
              <a:rPr lang="en-US" sz="1600" dirty="0" smtClean="0"/>
              <a:t>A </a:t>
            </a:r>
            <a:r>
              <a:rPr lang="en-US" sz="1600" dirty="0"/>
              <a:t>load balanced pair behind F5 LTM 1500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048000"/>
            <a:ext cx="35052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17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client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267200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Initially created from the same image built for Hardware Independent Imaging</a:t>
            </a:r>
            <a:endParaRPr lang="en-US" sz="200" dirty="0">
              <a:ea typeface="MS Mincho"/>
              <a:cs typeface="Times New Roman"/>
            </a:endParaRP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Benefit: Familiarity to users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Already well tested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Adjustments made based on best practices from VMware</a:t>
            </a:r>
            <a:endParaRPr lang="en-US" sz="1400" dirty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All Windows 7 Enterprise X64-Bit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All physical machines deployed the same beginning February 2011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Staff virtual machines</a:t>
            </a:r>
            <a:endParaRPr lang="en-US" sz="2000" dirty="0">
              <a:ea typeface="MS Mincho"/>
              <a:cs typeface="Times New Roman"/>
            </a:endParaRP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a typeface="MS Mincho"/>
                <a:cs typeface="Times New Roman"/>
              </a:rPr>
              <a:t>3 GB Ram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a typeface="MS Mincho"/>
                <a:cs typeface="Times New Roman"/>
              </a:rPr>
              <a:t>1 Processor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20 </a:t>
            </a:r>
            <a:r>
              <a:rPr lang="en-US" sz="1400" dirty="0">
                <a:ea typeface="MS Mincho"/>
                <a:cs typeface="Times New Roman"/>
              </a:rPr>
              <a:t>GB of </a:t>
            </a:r>
            <a:r>
              <a:rPr lang="en-US" sz="1400" dirty="0" smtClean="0">
                <a:ea typeface="MS Mincho"/>
                <a:cs typeface="Times New Roman"/>
              </a:rPr>
              <a:t>Data ~ 10 GB of free space = 30GB Disk Thin Provisioned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All basic software pre-installed</a:t>
            </a:r>
            <a:endParaRPr lang="en-US" sz="1400" dirty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Classroom virtual machines*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*Overkill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4 GB Ram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a typeface="MS Mincho"/>
                <a:cs typeface="Times New Roman"/>
              </a:rPr>
              <a:t>2</a:t>
            </a:r>
            <a:r>
              <a:rPr lang="en-US" sz="1400" dirty="0" smtClean="0">
                <a:ea typeface="MS Mincho"/>
                <a:cs typeface="Times New Roman"/>
              </a:rPr>
              <a:t> Processor</a:t>
            </a:r>
          </a:p>
          <a:p>
            <a:pPr marL="1527175" lvl="4" indent="-45720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ea typeface="MS Mincho"/>
                <a:cs typeface="Times New Roman"/>
              </a:rPr>
              <a:t>Full software package for all licensed products</a:t>
            </a:r>
          </a:p>
          <a:p>
            <a:pPr marL="1042988" lvl="2" indent="-457200"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ea typeface="MS Mincho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 smtClean="0">
              <a:ea typeface="MS Mincho"/>
              <a:cs typeface="Times New Roman"/>
            </a:endParaRPr>
          </a:p>
          <a:p>
            <a:pPr marL="1069975" lvl="4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MS Mincho"/>
              <a:cs typeface="Times New Roman"/>
            </a:endParaRPr>
          </a:p>
          <a:p>
            <a:pPr marL="36512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04800"/>
            <a:ext cx="1066800" cy="108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35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began with labs…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267200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Currently two </a:t>
            </a:r>
            <a:r>
              <a:rPr lang="en-US" sz="2000" dirty="0">
                <a:ea typeface="MS Mincho"/>
                <a:cs typeface="Times New Roman"/>
              </a:rPr>
              <a:t>labs and 12 classrooms </a:t>
            </a:r>
            <a:r>
              <a:rPr lang="en-US" sz="2000" dirty="0" smtClean="0">
                <a:ea typeface="MS Mincho"/>
                <a:cs typeface="Times New Roman"/>
              </a:rPr>
              <a:t>connecting to virtual machine pools </a:t>
            </a:r>
            <a:r>
              <a:rPr lang="en-US" sz="2000" dirty="0">
                <a:ea typeface="MS Mincho"/>
                <a:cs typeface="Times New Roman"/>
              </a:rPr>
              <a:t>with </a:t>
            </a:r>
            <a:r>
              <a:rPr lang="en-US" sz="2000" dirty="0" smtClean="0">
                <a:ea typeface="MS Mincho"/>
                <a:cs typeface="Times New Roman"/>
              </a:rPr>
              <a:t>zero / thin client devices: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 smtClean="0">
              <a:ea typeface="MS Mincho"/>
              <a:cs typeface="Times New Roman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a typeface="MS Mincho"/>
                <a:cs typeface="Times New Roman"/>
              </a:rPr>
              <a:t>50 Staff Members with individually assigned VMs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a typeface="MS Mincho"/>
                <a:cs typeface="Times New Roman"/>
              </a:rPr>
              <a:t>	</a:t>
            </a:r>
            <a:r>
              <a:rPr lang="en-US" sz="2000" dirty="0" smtClean="0">
                <a:ea typeface="MS Mincho"/>
                <a:cs typeface="Times New Roman"/>
              </a:rPr>
              <a:t>Connect Via:</a:t>
            </a:r>
          </a:p>
          <a:p>
            <a:pPr marL="1412875" lvl="4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ea typeface="MS Mincho"/>
                <a:cs typeface="Times New Roman"/>
              </a:rPr>
              <a:t>VMware View Client on their current supported machine</a:t>
            </a:r>
          </a:p>
          <a:p>
            <a:pPr marL="1412875" lvl="4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err="1" smtClean="0">
                <a:ea typeface="MS Mincho"/>
                <a:cs typeface="Times New Roman"/>
              </a:rPr>
              <a:t>Pano</a:t>
            </a:r>
            <a:r>
              <a:rPr lang="en-US" dirty="0" smtClean="0">
                <a:ea typeface="MS Mincho"/>
                <a:cs typeface="Times New Roman"/>
              </a:rPr>
              <a:t> Logic G2</a:t>
            </a:r>
          </a:p>
          <a:p>
            <a:pPr marL="2255520" lvl="8" indent="-342900">
              <a:spcBef>
                <a:spcPts val="0"/>
              </a:spcBef>
              <a:buFont typeface="Courier New"/>
              <a:buChar char="o"/>
            </a:pPr>
            <a:r>
              <a:rPr lang="pt-BR" sz="2000" dirty="0">
                <a:ea typeface="MS Mincho"/>
                <a:cs typeface="Times New Roman"/>
              </a:rPr>
              <a:t> N</a:t>
            </a:r>
            <a:r>
              <a:rPr lang="pt-BR" sz="2000" dirty="0" smtClean="0">
                <a:ea typeface="MS Mincho"/>
                <a:cs typeface="Times New Roman"/>
              </a:rPr>
              <a:t>o </a:t>
            </a:r>
            <a:r>
              <a:rPr lang="pt-BR" sz="2000" dirty="0">
                <a:ea typeface="MS Mincho"/>
                <a:cs typeface="Times New Roman"/>
              </a:rPr>
              <a:t>CPU, no OS, no storage, no </a:t>
            </a:r>
            <a:r>
              <a:rPr lang="pt-BR" sz="2000" dirty="0" smtClean="0">
                <a:ea typeface="MS Mincho"/>
                <a:cs typeface="Times New Roman"/>
              </a:rPr>
              <a:t>memory</a:t>
            </a:r>
            <a:endParaRPr lang="en-US" sz="2000" dirty="0" smtClean="0">
              <a:ea typeface="MS Mincho"/>
              <a:cs typeface="Times New Roman"/>
            </a:endParaRPr>
          </a:p>
          <a:p>
            <a:pPr marL="1412875" lvl="4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ea typeface="MS Mincho"/>
                <a:cs typeface="Times New Roman"/>
              </a:rPr>
              <a:t>Wyse P20</a:t>
            </a:r>
          </a:p>
          <a:p>
            <a:pPr marL="2255520" lvl="8" indent="-342900">
              <a:spcBef>
                <a:spcPts val="0"/>
              </a:spcBef>
              <a:buFont typeface="Courier New"/>
              <a:buChar char="o"/>
            </a:pPr>
            <a:r>
              <a:rPr lang="en-US" sz="2000" dirty="0" smtClean="0">
                <a:ea typeface="MS Mincho"/>
                <a:cs typeface="Times New Roman"/>
              </a:rPr>
              <a:t>Thin Client – </a:t>
            </a:r>
            <a:r>
              <a:rPr lang="en-US" sz="2000" dirty="0" err="1" smtClean="0">
                <a:ea typeface="MS Mincho"/>
                <a:cs typeface="Times New Roman"/>
              </a:rPr>
              <a:t>Teradici</a:t>
            </a:r>
            <a:r>
              <a:rPr lang="en-US" sz="2000" dirty="0" smtClean="0">
                <a:ea typeface="MS Mincho"/>
                <a:cs typeface="Times New Roman"/>
              </a:rPr>
              <a:t> chipset</a:t>
            </a:r>
          </a:p>
          <a:p>
            <a:pPr marL="2255520" lvl="8" indent="-342900">
              <a:spcBef>
                <a:spcPts val="0"/>
              </a:spcBef>
              <a:buFont typeface="Courier New"/>
              <a:buChar char="o"/>
            </a:pPr>
            <a:r>
              <a:rPr lang="en-US" sz="2000" dirty="0" err="1" smtClean="0">
                <a:ea typeface="MS Mincho"/>
                <a:cs typeface="Times New Roman"/>
              </a:rPr>
              <a:t>PCoiP</a:t>
            </a:r>
            <a:endParaRPr lang="en-US" sz="2000" dirty="0" smtClean="0">
              <a:ea typeface="MS Mincho"/>
              <a:cs typeface="Times New Roman"/>
            </a:endParaRPr>
          </a:p>
          <a:p>
            <a:pPr marL="2255520" lvl="8" indent="-342900">
              <a:spcBef>
                <a:spcPts val="0"/>
              </a:spcBef>
              <a:buFont typeface="Courier New"/>
              <a:buChar char="o"/>
            </a:pPr>
            <a:r>
              <a:rPr lang="en-US" sz="2000" dirty="0" smtClean="0">
                <a:ea typeface="MS Mincho"/>
                <a:cs typeface="Times New Roman"/>
              </a:rPr>
              <a:t>VMware View</a:t>
            </a:r>
          </a:p>
          <a:p>
            <a:pPr marL="1412875" lvl="4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ea typeface="MS Mincho"/>
                <a:cs typeface="Times New Roman"/>
              </a:rPr>
              <a:t>Repurposed PCs – Wyse PC Extender</a:t>
            </a:r>
          </a:p>
          <a:p>
            <a:pPr marL="2255520" lvl="8" indent="-342900">
              <a:spcBef>
                <a:spcPts val="0"/>
              </a:spcBef>
              <a:buFont typeface="Courier New"/>
              <a:buChar char="o"/>
            </a:pPr>
            <a:r>
              <a:rPr lang="en-US" sz="2000" dirty="0" smtClean="0">
                <a:ea typeface="MS Mincho"/>
                <a:cs typeface="Times New Roman"/>
              </a:rPr>
              <a:t>Based on SUSE Linux</a:t>
            </a:r>
          </a:p>
          <a:p>
            <a:pPr marL="2255520" lvl="8" indent="-342900">
              <a:spcBef>
                <a:spcPts val="0"/>
              </a:spcBef>
              <a:buFont typeface="Courier New"/>
              <a:buChar char="o"/>
            </a:pPr>
            <a:r>
              <a:rPr lang="en-US" sz="2000" dirty="0" smtClean="0">
                <a:ea typeface="MS Mincho"/>
                <a:cs typeface="Times New Roman"/>
              </a:rPr>
              <a:t>Connects via VMware View client</a:t>
            </a:r>
          </a:p>
          <a:p>
            <a:pPr marL="1069975" lvl="4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MS Mincho"/>
              <a:cs typeface="Times New Roman"/>
            </a:endParaRPr>
          </a:p>
          <a:p>
            <a:pPr marL="365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87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1"/>
            <a:ext cx="8686800" cy="5029200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ea typeface="MS Mincho"/>
                <a:cs typeface="Times New Roman"/>
              </a:rPr>
              <a:t>Reduced total cost of ownership – Cradle to grave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Average </a:t>
            </a:r>
            <a:r>
              <a:rPr lang="en-US" sz="1600" dirty="0">
                <a:ea typeface="MS Mincho"/>
                <a:cs typeface="Times New Roman"/>
              </a:rPr>
              <a:t>desktop we purchase today is ~$</a:t>
            </a:r>
            <a:r>
              <a:rPr lang="en-US" sz="1600" dirty="0" smtClean="0">
                <a:ea typeface="MS Mincho"/>
                <a:cs typeface="Times New Roman"/>
              </a:rPr>
              <a:t>1000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600" dirty="0">
                <a:ea typeface="MS Mincho"/>
                <a:cs typeface="Times New Roman"/>
              </a:rPr>
              <a:t>Vs. Zero-client cost of &lt; $</a:t>
            </a:r>
            <a:r>
              <a:rPr lang="en-US" sz="1600" dirty="0" smtClean="0">
                <a:ea typeface="MS Mincho"/>
                <a:cs typeface="Times New Roman"/>
              </a:rPr>
              <a:t>400	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>
                <a:ea typeface="MS Mincho"/>
                <a:cs typeface="Times New Roman"/>
              </a:rPr>
              <a:t>Conservatively realize </a:t>
            </a:r>
            <a:r>
              <a:rPr lang="en-US" sz="1600" dirty="0" smtClean="0">
                <a:ea typeface="MS Mincho"/>
                <a:cs typeface="Times New Roman"/>
              </a:rPr>
              <a:t>an approximate </a:t>
            </a:r>
            <a:r>
              <a:rPr lang="en-US" sz="1600" dirty="0">
                <a:ea typeface="MS Mincho"/>
                <a:cs typeface="Times New Roman"/>
              </a:rPr>
              <a:t>80-90% reduction </a:t>
            </a:r>
            <a:r>
              <a:rPr lang="en-US" sz="1600" dirty="0" smtClean="0">
                <a:ea typeface="MS Mincho"/>
                <a:cs typeface="Times New Roman"/>
              </a:rPr>
              <a:t>in </a:t>
            </a:r>
            <a:r>
              <a:rPr lang="en-US" sz="1600" dirty="0">
                <a:ea typeface="MS Mincho"/>
                <a:cs typeface="Times New Roman"/>
              </a:rPr>
              <a:t>power utilization. </a:t>
            </a:r>
            <a:endParaRPr lang="en-US" sz="1000" dirty="0" smtClean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ea typeface="MS Mincho"/>
              <a:cs typeface="Times New Roman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	Pooling of hardware resources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400" dirty="0" smtClean="0">
                <a:ea typeface="MS Mincho"/>
                <a:cs typeface="Times New Roman"/>
              </a:rPr>
              <a:t>Does the typical user really need a dual quad core with 8GB of Ram? I don’t.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   Nothing to dispose of. Hardware or data 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600" dirty="0" smtClean="0">
              <a:ea typeface="MS Mincho"/>
              <a:cs typeface="Times New Roman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   Longer </a:t>
            </a:r>
            <a:r>
              <a:rPr lang="en-US" sz="1600" dirty="0">
                <a:ea typeface="MS Mincho"/>
                <a:cs typeface="Times New Roman"/>
              </a:rPr>
              <a:t>refresh cycle for hardware. </a:t>
            </a:r>
            <a:endParaRPr lang="en-US" sz="1600" dirty="0" smtClean="0">
              <a:ea typeface="MS Mincho"/>
              <a:cs typeface="Times New Roman"/>
            </a:endParaRP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"/>
            </a:pPr>
            <a:r>
              <a:rPr lang="en-US" sz="1400" dirty="0" smtClean="0">
                <a:ea typeface="MS Mincho"/>
                <a:cs typeface="Times New Roman"/>
              </a:rPr>
              <a:t>5-7 </a:t>
            </a:r>
            <a:r>
              <a:rPr lang="en-US" sz="1400" dirty="0">
                <a:ea typeface="MS Mincho"/>
                <a:cs typeface="Times New Roman"/>
              </a:rPr>
              <a:t>years for a thin-client </a:t>
            </a:r>
            <a:r>
              <a:rPr lang="en-US" sz="1400" dirty="0" smtClean="0">
                <a:ea typeface="MS Mincho"/>
                <a:cs typeface="Times New Roman"/>
              </a:rPr>
              <a:t>vs. 3-4 years </a:t>
            </a:r>
            <a:r>
              <a:rPr lang="en-US" sz="1400" dirty="0">
                <a:ea typeface="MS Mincho"/>
                <a:cs typeface="Times New Roman"/>
              </a:rPr>
              <a:t>for desktops and laptops </a:t>
            </a:r>
            <a:r>
              <a:rPr lang="en-US" sz="1400" dirty="0" smtClean="0">
                <a:ea typeface="MS Mincho"/>
                <a:cs typeface="Times New Roman"/>
              </a:rPr>
              <a:t>today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ea typeface="MS Mincho"/>
                <a:cs typeface="Times New Roman"/>
              </a:rPr>
              <a:t>Device and Location Independence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r>
              <a:rPr lang="en-US" sz="1600" dirty="0">
                <a:ea typeface="MS Mincho"/>
                <a:cs typeface="Times New Roman"/>
              </a:rPr>
              <a:t>Allows our staff to </a:t>
            </a:r>
            <a:r>
              <a:rPr lang="en-US" sz="1600" dirty="0" smtClean="0">
                <a:ea typeface="MS Mincho"/>
                <a:cs typeface="Times New Roman"/>
              </a:rPr>
              <a:t>chose their own devices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"/>
            </a:pPr>
            <a:r>
              <a:rPr lang="en-US" sz="1400" dirty="0" smtClean="0">
                <a:ea typeface="MS Mincho"/>
                <a:cs typeface="Times New Roman"/>
              </a:rPr>
              <a:t>Mac</a:t>
            </a:r>
            <a:r>
              <a:rPr lang="en-US" sz="1400" dirty="0">
                <a:ea typeface="MS Mincho"/>
                <a:cs typeface="Times New Roman"/>
              </a:rPr>
              <a:t>, PC, Tablet….even a smartphone</a:t>
            </a:r>
            <a:r>
              <a:rPr lang="en-US" sz="1400" dirty="0" smtClean="0">
                <a:ea typeface="MS Mincho"/>
                <a:cs typeface="Times New Roman"/>
              </a:rPr>
              <a:t>!</a:t>
            </a:r>
            <a:endParaRPr lang="en-US" sz="14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r>
              <a:rPr lang="en-US" sz="1600" dirty="0">
                <a:ea typeface="MS Mincho"/>
                <a:cs typeface="Times New Roman"/>
              </a:rPr>
              <a:t>Work from home, a library, a café…anywhere there is </a:t>
            </a:r>
            <a:r>
              <a:rPr lang="en-US" sz="1600" dirty="0" err="1">
                <a:ea typeface="MS Mincho"/>
                <a:cs typeface="Times New Roman"/>
              </a:rPr>
              <a:t>WiFi</a:t>
            </a:r>
            <a:r>
              <a:rPr lang="en-US" sz="1600" dirty="0">
                <a:ea typeface="MS Mincho"/>
                <a:cs typeface="Times New Roman"/>
              </a:rPr>
              <a:t>.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"/>
            </a:pPr>
            <a:r>
              <a:rPr lang="en-US" sz="1400" dirty="0">
                <a:ea typeface="MS Mincho"/>
                <a:cs typeface="Times New Roman"/>
              </a:rPr>
              <a:t>VPN is not needed to connect</a:t>
            </a:r>
            <a:endParaRPr lang="en-US" sz="14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r>
              <a:rPr lang="en-US" sz="1600" dirty="0" smtClean="0">
                <a:ea typeface="MS Mincho"/>
                <a:cs typeface="Times New Roman"/>
              </a:rPr>
              <a:t>Old </a:t>
            </a:r>
            <a:r>
              <a:rPr lang="en-US" sz="1600" dirty="0">
                <a:ea typeface="MS Mincho"/>
                <a:cs typeface="Times New Roman"/>
              </a:rPr>
              <a:t>devices get new life 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"/>
            </a:pPr>
            <a:r>
              <a:rPr lang="en-US" sz="1400" dirty="0">
                <a:ea typeface="MS Mincho"/>
                <a:cs typeface="Times New Roman"/>
              </a:rPr>
              <a:t>Especially true for home </a:t>
            </a:r>
            <a:r>
              <a:rPr lang="en-US" sz="1400" dirty="0" smtClean="0">
                <a:ea typeface="MS Mincho"/>
                <a:cs typeface="Times New Roman"/>
              </a:rPr>
              <a:t>users</a:t>
            </a:r>
            <a:endParaRPr lang="en-US" sz="14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36512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36512" indent="0">
              <a:buNone/>
            </a:pPr>
            <a:r>
              <a:rPr lang="en-US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7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58200" cy="1143000"/>
          </a:xfrm>
        </p:spPr>
        <p:txBody>
          <a:bodyPr/>
          <a:lstStyle/>
          <a:p>
            <a:r>
              <a:rPr lang="en-US" sz="4400" dirty="0" smtClean="0">
                <a:latin typeface="+mn-lt"/>
                <a:ea typeface="MS Mincho"/>
                <a:cs typeface="Times New Roman"/>
              </a:rPr>
              <a:t>Benefits: </a:t>
            </a:r>
            <a:r>
              <a:rPr lang="en-US" sz="3600" dirty="0" smtClean="0">
                <a:latin typeface="+mn-lt"/>
                <a:ea typeface="MS Mincho"/>
                <a:cs typeface="Times New Roman"/>
              </a:rPr>
              <a:t>Continued</a:t>
            </a:r>
            <a:r>
              <a:rPr lang="en-US" sz="4400" dirty="0" smtClean="0">
                <a:latin typeface="Cambria"/>
                <a:ea typeface="MS Mincho"/>
                <a:cs typeface="Times New Roman"/>
              </a:rPr>
              <a:t/>
            </a:r>
            <a:br>
              <a:rPr lang="en-US" sz="4400" dirty="0" smtClean="0">
                <a:latin typeface="Cambria"/>
                <a:ea typeface="MS Mincho"/>
                <a:cs typeface="Times New Roman"/>
              </a:rPr>
            </a:br>
            <a:r>
              <a:rPr lang="en-US" sz="4400" dirty="0">
                <a:latin typeface="Cambria"/>
                <a:ea typeface="MS Mincho"/>
                <a:cs typeface="Times New Roman"/>
              </a:rPr>
              <a:t> </a:t>
            </a:r>
            <a:r>
              <a:rPr lang="en-US" sz="4400" dirty="0" smtClean="0">
                <a:latin typeface="Cambria"/>
                <a:ea typeface="MS Mincho"/>
                <a:cs typeface="Times New Roman"/>
              </a:rPr>
              <a:t> </a:t>
            </a:r>
            <a:r>
              <a:rPr lang="en-US" sz="2800" dirty="0" smtClean="0">
                <a:latin typeface="+mn-lt"/>
                <a:ea typeface="MS Mincho"/>
                <a:cs typeface="Times New Roman"/>
              </a:rPr>
              <a:t>Flexibility from an end-user standpoint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1"/>
            <a:ext cx="8686800" cy="1981199"/>
          </a:xfrm>
        </p:spPr>
        <p:txBody>
          <a:bodyPr/>
          <a:lstStyle/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Non-Draconian </a:t>
            </a:r>
            <a:r>
              <a:rPr lang="en-US" sz="1600" dirty="0">
                <a:ea typeface="MS Mincho"/>
                <a:cs typeface="Times New Roman"/>
              </a:rPr>
              <a:t>approach: Our users are Admins on their own VM just like on a physical machine.</a:t>
            </a:r>
          </a:p>
          <a:p>
            <a:pPr marL="2112327" lvl="6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600" dirty="0">
                <a:ea typeface="MS Mincho"/>
                <a:cs typeface="Times New Roman"/>
              </a:rPr>
              <a:t>Pooled desktops are the </a:t>
            </a:r>
            <a:r>
              <a:rPr lang="en-US" sz="1600" dirty="0" smtClean="0">
                <a:ea typeface="MS Mincho"/>
                <a:cs typeface="Times New Roman"/>
              </a:rPr>
              <a:t>exception</a:t>
            </a: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>
                <a:ea typeface="MS Mincho"/>
                <a:cs typeface="Times New Roman"/>
              </a:rPr>
              <a:t>We can monitor performance and add more resources as </a:t>
            </a:r>
            <a:r>
              <a:rPr lang="en-US" sz="1600" dirty="0" smtClean="0">
                <a:ea typeface="MS Mincho"/>
                <a:cs typeface="Times New Roman"/>
              </a:rPr>
              <a:t>necessary</a:t>
            </a:r>
          </a:p>
          <a:p>
            <a:pPr marL="2112327" lvl="6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Adding RAM and CPU</a:t>
            </a:r>
          </a:p>
          <a:p>
            <a:pPr marL="2112327" lvl="6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Additional disk space can be added “hot”</a:t>
            </a: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>
                <a:ea typeface="MS Mincho"/>
                <a:cs typeface="Times New Roman"/>
              </a:rPr>
              <a:t>Secure central storage on a network drive that is completely private to the user</a:t>
            </a:r>
          </a:p>
          <a:p>
            <a:pPr marL="2112327" lvl="6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600" dirty="0">
                <a:ea typeface="MS Mincho"/>
                <a:cs typeface="Times New Roman"/>
              </a:rPr>
              <a:t>Performed via Group Policy Folder Redirection to network storage (</a:t>
            </a:r>
            <a:r>
              <a:rPr lang="en-US" sz="1600" dirty="0" smtClean="0">
                <a:ea typeface="MS Mincho"/>
                <a:cs typeface="Times New Roman"/>
              </a:rPr>
              <a:t>SATA)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ea typeface="MS Mincho"/>
                <a:cs typeface="Times New Roman"/>
              </a:rPr>
              <a:t>Improved Security and Data Control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r>
              <a:rPr lang="en-US" sz="1600" dirty="0">
                <a:ea typeface="MS Mincho"/>
                <a:cs typeface="Times New Roman"/>
              </a:rPr>
              <a:t>The </a:t>
            </a:r>
            <a:r>
              <a:rPr lang="en-US" sz="1600" dirty="0" err="1">
                <a:ea typeface="MS Mincho"/>
                <a:cs typeface="Times New Roman"/>
              </a:rPr>
              <a:t>PCoIP</a:t>
            </a:r>
            <a:r>
              <a:rPr lang="en-US" sz="1600" dirty="0">
                <a:ea typeface="MS Mincho"/>
                <a:cs typeface="Times New Roman"/>
              </a:rPr>
              <a:t> protocol compresses, encrypts, and encodes the entire computing experience at the data center then transmits it ‘pixels only’ across any standard IP network to stateless </a:t>
            </a:r>
            <a:r>
              <a:rPr lang="en-US" sz="1600" dirty="0" err="1">
                <a:ea typeface="MS Mincho"/>
                <a:cs typeface="Times New Roman"/>
              </a:rPr>
              <a:t>PCoIP</a:t>
            </a:r>
            <a:r>
              <a:rPr lang="en-US" sz="1600" dirty="0">
                <a:ea typeface="MS Mincho"/>
                <a:cs typeface="Times New Roman"/>
              </a:rPr>
              <a:t> zero clients</a:t>
            </a:r>
            <a:r>
              <a:rPr lang="en-US" sz="1600" dirty="0" smtClean="0">
                <a:ea typeface="MS Mincho"/>
                <a:cs typeface="Times New Roman"/>
              </a:rPr>
              <a:t>.</a:t>
            </a:r>
          </a:p>
          <a:p>
            <a:pPr marL="2112327" lvl="6" indent="-457200">
              <a:spcBef>
                <a:spcPts val="0"/>
              </a:spcBef>
              <a:buFont typeface="Wingdings 2" pitchFamily="18" charset="2"/>
              <a:buChar char=""/>
            </a:pPr>
            <a:r>
              <a:rPr lang="en-US" sz="1400" dirty="0" smtClean="0">
                <a:ea typeface="MS Mincho"/>
                <a:cs typeface="Times New Roman"/>
              </a:rPr>
              <a:t>Data never leaves the network</a:t>
            </a:r>
          </a:p>
          <a:p>
            <a:pPr marL="2112327" lvl="6" indent="-457200">
              <a:spcBef>
                <a:spcPts val="0"/>
              </a:spcBef>
              <a:buFont typeface="Wingdings 2" pitchFamily="18" charset="2"/>
              <a:buChar char=""/>
            </a:pPr>
            <a:r>
              <a:rPr lang="en-US" sz="1400" dirty="0" smtClean="0">
                <a:ea typeface="MS Mincho"/>
                <a:cs typeface="Times New Roman"/>
              </a:rPr>
              <a:t>Less reliance on users to control and backup their data</a:t>
            </a:r>
            <a:endParaRPr lang="en-US" sz="14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36512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36512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952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4876800" cy="1371600"/>
          </a:xfrm>
        </p:spPr>
        <p:txBody>
          <a:bodyPr/>
          <a:lstStyle/>
          <a:p>
            <a:r>
              <a:rPr lang="en-US" sz="4400" dirty="0" smtClean="0">
                <a:latin typeface="+mn-lt"/>
                <a:ea typeface="MS Mincho"/>
                <a:cs typeface="Times New Roman"/>
              </a:rPr>
              <a:t>The Hard </a:t>
            </a:r>
            <a:r>
              <a:rPr lang="en-US" sz="4400" dirty="0">
                <a:latin typeface="+mn-lt"/>
                <a:ea typeface="MS Mincho"/>
                <a:cs typeface="Times New Roman"/>
              </a:rPr>
              <a:t>L</a:t>
            </a:r>
            <a:r>
              <a:rPr lang="en-US" sz="4400" dirty="0" smtClean="0">
                <a:latin typeface="+mn-lt"/>
                <a:ea typeface="MS Mincho"/>
                <a:cs typeface="Times New Roman"/>
              </a:rPr>
              <a:t>essons:</a:t>
            </a:r>
            <a:br>
              <a:rPr lang="en-US" sz="4400" dirty="0" smtClean="0">
                <a:latin typeface="+mn-lt"/>
                <a:ea typeface="MS Mincho"/>
                <a:cs typeface="Times New Roman"/>
              </a:rPr>
            </a:br>
            <a:r>
              <a:rPr lang="en-US" sz="2000" dirty="0" smtClean="0">
                <a:latin typeface="+mn-lt"/>
                <a:ea typeface="MS Mincho"/>
                <a:cs typeface="Times New Roman"/>
              </a:rPr>
              <a:t>Take the time to get it right </a:t>
            </a:r>
            <a:r>
              <a:rPr lang="en-US" sz="2000" dirty="0" smtClean="0">
                <a:latin typeface="Cambria"/>
                <a:ea typeface="MS Mincho"/>
                <a:cs typeface="Times New Roman"/>
              </a:rPr>
              <a:t/>
            </a:r>
            <a:br>
              <a:rPr lang="en-US" sz="2000" dirty="0" smtClean="0">
                <a:latin typeface="Cambria"/>
                <a:ea typeface="MS Mincho"/>
                <a:cs typeface="Times New Roman"/>
              </a:rPr>
            </a:br>
            <a:r>
              <a:rPr lang="en-US" sz="2000" dirty="0" smtClean="0">
                <a:latin typeface="Arial" pitchFamily="34" charset="0"/>
                <a:ea typeface="MS Mincho"/>
                <a:cs typeface="Arial" pitchFamily="34" charset="0"/>
              </a:rPr>
              <a:t>Eat your own cooking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10600" cy="4572000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i="1" dirty="0" smtClean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i="1" dirty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 smtClean="0">
                <a:ea typeface="MS Mincho"/>
                <a:cs typeface="Times New Roman"/>
              </a:rPr>
              <a:t>“There </a:t>
            </a:r>
            <a:r>
              <a:rPr lang="en-US" sz="1600" i="1" dirty="0">
                <a:ea typeface="MS Mincho"/>
                <a:cs typeface="Times New Roman"/>
              </a:rPr>
              <a:t>are known </a:t>
            </a:r>
            <a:r>
              <a:rPr lang="en-US" sz="1600" i="1" dirty="0" err="1" smtClean="0">
                <a:ea typeface="MS Mincho"/>
                <a:cs typeface="Times New Roman"/>
              </a:rPr>
              <a:t>knowns</a:t>
            </a:r>
            <a:r>
              <a:rPr lang="en-US" sz="1600" i="1" dirty="0" smtClean="0">
                <a:ea typeface="MS Mincho"/>
                <a:cs typeface="Times New Roman"/>
              </a:rPr>
              <a:t>….There </a:t>
            </a:r>
            <a:r>
              <a:rPr lang="en-US" sz="1600" i="1" dirty="0">
                <a:ea typeface="MS Mincho"/>
                <a:cs typeface="Times New Roman"/>
              </a:rPr>
              <a:t>are known unknowns</a:t>
            </a:r>
            <a:r>
              <a:rPr lang="en-US" sz="1600" i="1" dirty="0" smtClean="0">
                <a:ea typeface="MS Mincho"/>
                <a:cs typeface="Times New Roman"/>
              </a:rPr>
              <a:t>.…But </a:t>
            </a:r>
            <a:r>
              <a:rPr lang="en-US" sz="1600" i="1" dirty="0">
                <a:ea typeface="MS Mincho"/>
                <a:cs typeface="Times New Roman"/>
              </a:rPr>
              <a:t>there are also unknown unknowns. 	</a:t>
            </a:r>
            <a:r>
              <a:rPr lang="en-US" sz="1600" i="1" dirty="0" smtClean="0">
                <a:ea typeface="MS Mincho"/>
                <a:cs typeface="Times New Roman"/>
              </a:rPr>
              <a:t>					~Donald Rumsfeld</a:t>
            </a:r>
            <a:endParaRPr lang="en-US" sz="1600" i="1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Having a small corridor of time to deploy it all</a:t>
            </a:r>
          </a:p>
          <a:p>
            <a:pPr marL="1471612" lvl="3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We needed to stand up a completely new domain in a matter of weeks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Mouse / Cursor issue in the classroom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Understanding Windows search</a:t>
            </a:r>
          </a:p>
          <a:p>
            <a:pPr marL="1471612" lvl="3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Indexing and Offline Files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User resistance. Clinging to the Physical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USB 1.1 Slowness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Chose your first users wisely</a:t>
            </a:r>
          </a:p>
          <a:p>
            <a:pPr marL="1471612" lvl="3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The Techie Evangelist: Find users who will want to make it work – build trust</a:t>
            </a:r>
          </a:p>
          <a:p>
            <a:pPr marL="1892871" lvl="5" indent="-457200">
              <a:spcBef>
                <a:spcPts val="0"/>
              </a:spcBef>
              <a:buFont typeface="Wingdings 2" pitchFamily="18" charset="2"/>
              <a:buChar char=""/>
            </a:pPr>
            <a:r>
              <a:rPr lang="en-US" sz="1400" dirty="0" smtClean="0">
                <a:ea typeface="MS Mincho"/>
                <a:cs typeface="Times New Roman"/>
              </a:rPr>
              <a:t>Utilize their patience and curiosity to find the problems and solutions</a:t>
            </a:r>
          </a:p>
          <a:p>
            <a:pPr marL="1471612" lvl="3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The “Naysayers” are just as valuable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Personal aside: Virtualization is a rapidly developing &amp; competitive space. Beware of PR </a:t>
            </a: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Centralization </a:t>
            </a:r>
            <a:r>
              <a:rPr lang="en-US" sz="1600" dirty="0">
                <a:ea typeface="MS Mincho"/>
                <a:cs typeface="Times New Roman"/>
              </a:rPr>
              <a:t>means refocus of customer anger from third </a:t>
            </a:r>
            <a:r>
              <a:rPr lang="en-US" sz="1600" dirty="0" smtClean="0">
                <a:ea typeface="MS Mincho"/>
                <a:cs typeface="Times New Roman"/>
              </a:rPr>
              <a:t>party (i.e. Microsoft, Lenovo, Dell) </a:t>
            </a:r>
            <a:r>
              <a:rPr lang="en-US" sz="1600" dirty="0">
                <a:ea typeface="MS Mincho"/>
                <a:cs typeface="Times New Roman"/>
              </a:rPr>
              <a:t>back to the source of the VM</a:t>
            </a:r>
          </a:p>
          <a:p>
            <a:pPr marL="1471612" lvl="3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User perspective: Whose butt do I need to kick?!</a:t>
            </a:r>
          </a:p>
          <a:p>
            <a:pPr marL="1471612" lvl="3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r>
              <a:rPr lang="en-US" sz="1600" dirty="0" smtClean="0">
                <a:ea typeface="MS Mincho"/>
                <a:cs typeface="Times New Roman"/>
              </a:rPr>
              <a:t>Most issues are still just Windows and not virtualization - Adobe example</a:t>
            </a:r>
          </a:p>
          <a:p>
            <a:pPr marL="1014412" lvl="3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6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600" dirty="0" smtClean="0">
              <a:ea typeface="MS Mincho"/>
              <a:cs typeface="Times New Roman"/>
            </a:endParaRPr>
          </a:p>
          <a:p>
            <a:pPr marL="1681162" lvl="4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000" dirty="0" smtClean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"/>
            </a:pPr>
            <a:endParaRPr lang="en-US" sz="1600" dirty="0" smtClean="0">
              <a:ea typeface="MS Mincho"/>
              <a:cs typeface="Times New Roman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a typeface="MS Mincho"/>
              <a:cs typeface="Times New Roman"/>
            </a:endParaRPr>
          </a:p>
          <a:p>
            <a:pPr marL="914400" lvl="1" indent="-45720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"/>
            </a:pPr>
            <a:endParaRPr lang="en-US" sz="1600" dirty="0">
              <a:ea typeface="MS Mincho"/>
              <a:cs typeface="Times New Roman"/>
            </a:endParaRPr>
          </a:p>
          <a:p>
            <a:pPr marL="36512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36512" indent="0">
              <a:buNone/>
            </a:pPr>
            <a:r>
              <a:rPr lang="en-US" dirty="0"/>
              <a:t>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81000"/>
            <a:ext cx="2362200" cy="157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CF91BC82A4B40BDB1C04326EA45AD" ma:contentTypeVersion="3" ma:contentTypeDescription="Create a new document." ma:contentTypeScope="" ma:versionID="8cb124a71999a377872a61a71578522a">
  <xsd:schema xmlns:xsd="http://www.w3.org/2001/XMLSchema" xmlns:xs="http://www.w3.org/2001/XMLSchema" xmlns:p="http://schemas.microsoft.com/office/2006/metadata/properties" xmlns:ns2="8624e85b-dbe9-4651-bd92-97365fb29053" targetNamespace="http://schemas.microsoft.com/office/2006/metadata/properties" ma:root="true" ma:fieldsID="01d9bec6b4ec5934fa2f15389d61b798" ns2:_="">
    <xsd:import namespace="8624e85b-dbe9-4651-bd92-97365fb29053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Revision_x0020_Date" minOccurs="0"/>
                <xsd:element ref="ns2:Autho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4e85b-dbe9-4651-bd92-97365fb29053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  <xsd:element name="Revision_x0020_Date" ma:index="9" nillable="true" ma:displayName="Revision Date" ma:format="DateOnly" ma:internalName="Revision_x0020_Date">
      <xsd:simpleType>
        <xsd:restriction base="dms:DateTime"/>
      </xsd:simpleType>
    </xsd:element>
    <xsd:element name="Author0" ma:index="10" nillable="true" ma:displayName="Author" ma:internalName="Author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sion_x0020_Date xmlns="8624e85b-dbe9-4651-bd92-97365fb29053">2012-03-07T05:00:00+00:00</Revision_x0020_Date>
    <Author0 xmlns="8624e85b-dbe9-4651-bd92-97365fb29053">Hasmik G. Kouchakdjian</Author0>
    <Description0 xmlns="8624e85b-dbe9-4651-bd92-97365fb29053">STS organizational chart.</Description0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27D81C-2C1F-4DEB-B720-4BBBB6AB16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24e85b-dbe9-4651-bd92-97365fb290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F0CA5D-333E-454E-8F25-1A9ABD20174E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8624e85b-dbe9-4651-bd92-97365fb29053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FD6CE85-D34D-4ED3-BB30-79C55406D0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6095</TotalTime>
  <Words>787</Words>
  <Application>Microsoft Office PowerPoint</Application>
  <PresentationFormat>On-screen Show (4:3)</PresentationFormat>
  <Paragraphs>198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Theme1</vt:lpstr>
      <vt:lpstr>MIT Sloan: Virtual Desktop Project</vt:lpstr>
      <vt:lpstr>PowerPoint Presentation</vt:lpstr>
      <vt:lpstr>Why virtual?  Why now?  </vt:lpstr>
      <vt:lpstr>Nuts and Bolts: Backend</vt:lpstr>
      <vt:lpstr>Typical client VM</vt:lpstr>
      <vt:lpstr>What began with labs…</vt:lpstr>
      <vt:lpstr>Benefits</vt:lpstr>
      <vt:lpstr>Benefits: Continued   Flexibility from an end-user standpoint</vt:lpstr>
      <vt:lpstr>The Hard Lessons: Take the time to get it right  Eat your own cooking</vt:lpstr>
      <vt:lpstr> Challenges Ahead  Where do we ultimately want to be?  Ratcheting up the level of complexity   Blurring the line between physical an virtual   </vt:lpstr>
      <vt:lpstr> Challenges Ahead  Where do we ultimately want to be?  Ratcheting up the level of complexity   Blurring the line between physical an virtual   </vt:lpstr>
      <vt:lpstr>Questions and Answers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Sloan Technology Services</dc:title>
  <dc:creator>doucette</dc:creator>
  <cp:lastModifiedBy>testfarrellj4</cp:lastModifiedBy>
  <cp:revision>229</cp:revision>
  <dcterms:created xsi:type="dcterms:W3CDTF">2007-11-29T20:12:19Z</dcterms:created>
  <dcterms:modified xsi:type="dcterms:W3CDTF">2012-06-13T15:19:51Z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0x010100818CF91BC82A4B40BDB1C04326EA45AD</vt:lpwstr>
  </property>
</Properties>
</file>