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8" autoAdjust="0"/>
    <p:restoredTop sz="86428" autoAdjust="0"/>
  </p:normalViewPr>
  <p:slideViewPr>
    <p:cSldViewPr>
      <p:cViewPr>
        <p:scale>
          <a:sx n="66" d="100"/>
          <a:sy n="66" d="100"/>
        </p:scale>
        <p:origin x="-28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77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F6F74-BE7C-4B6B-8D2D-ACCF907DD1AB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269F9-50B3-4516-8BBB-702D309274D3}">
      <dgm:prSet phldrT="[Text]"/>
      <dgm:spPr/>
      <dgm:t>
        <a:bodyPr/>
        <a:lstStyle/>
        <a:p>
          <a:r>
            <a:rPr lang="en-US" dirty="0" smtClean="0"/>
            <a:t>Kinetic</a:t>
          </a:r>
          <a:endParaRPr lang="en-US" dirty="0"/>
        </a:p>
      </dgm:t>
    </dgm:pt>
    <dgm:pt modelId="{1D6F1074-EB89-4165-9556-261CEC389158}" type="parTrans" cxnId="{7427B1DF-3592-4E8C-AA54-D3F611566B27}">
      <dgm:prSet/>
      <dgm:spPr/>
      <dgm:t>
        <a:bodyPr/>
        <a:lstStyle/>
        <a:p>
          <a:endParaRPr lang="en-US"/>
        </a:p>
      </dgm:t>
    </dgm:pt>
    <dgm:pt modelId="{475B91B7-A470-43D1-A4A0-7E5A365048F3}" type="sibTrans" cxnId="{7427B1DF-3592-4E8C-AA54-D3F611566B27}">
      <dgm:prSet/>
      <dgm:spPr/>
      <dgm:t>
        <a:bodyPr/>
        <a:lstStyle/>
        <a:p>
          <a:endParaRPr lang="en-US"/>
        </a:p>
      </dgm:t>
    </dgm:pt>
    <dgm:pt modelId="{062A14B2-888B-47A9-8753-4E313BE02A03}">
      <dgm:prSet phldrT="[Text]"/>
      <dgm:spPr/>
      <dgm:t>
        <a:bodyPr/>
        <a:lstStyle/>
        <a:p>
          <a:r>
            <a:rPr lang="en-US" b="1" dirty="0" smtClean="0"/>
            <a:t>translation</a:t>
          </a:r>
          <a:endParaRPr lang="en-US" b="1" dirty="0"/>
        </a:p>
      </dgm:t>
    </dgm:pt>
    <dgm:pt modelId="{55421DB1-E30D-4D61-839E-9E4430BB2DFD}" type="parTrans" cxnId="{91846BF1-C7D4-4063-B660-3CEC001456C2}">
      <dgm:prSet/>
      <dgm:spPr/>
      <dgm:t>
        <a:bodyPr/>
        <a:lstStyle/>
        <a:p>
          <a:endParaRPr lang="en-US"/>
        </a:p>
      </dgm:t>
    </dgm:pt>
    <dgm:pt modelId="{00B384A8-7905-4A0D-A4E7-08E70136B1DA}" type="sibTrans" cxnId="{91846BF1-C7D4-4063-B660-3CEC001456C2}">
      <dgm:prSet/>
      <dgm:spPr/>
      <dgm:t>
        <a:bodyPr/>
        <a:lstStyle/>
        <a:p>
          <a:endParaRPr lang="en-US"/>
        </a:p>
      </dgm:t>
    </dgm:pt>
    <dgm:pt modelId="{856D4DFC-A2E0-47B1-B9FF-F3E9BE7B2039}">
      <dgm:prSet phldrT="[Text]"/>
      <dgm:spPr/>
      <dgm:t>
        <a:bodyPr/>
        <a:lstStyle/>
        <a:p>
          <a:r>
            <a:rPr lang="en-US" dirty="0" smtClean="0"/>
            <a:t>rotation</a:t>
          </a:r>
          <a:endParaRPr lang="en-US" dirty="0"/>
        </a:p>
      </dgm:t>
    </dgm:pt>
    <dgm:pt modelId="{96FA0C0C-7C63-4987-A365-0E2A2FFDA813}" type="parTrans" cxnId="{82312CCC-0F76-4D53-8164-B1A14B740126}">
      <dgm:prSet/>
      <dgm:spPr/>
      <dgm:t>
        <a:bodyPr/>
        <a:lstStyle/>
        <a:p>
          <a:endParaRPr lang="en-US"/>
        </a:p>
      </dgm:t>
    </dgm:pt>
    <dgm:pt modelId="{B210044F-7E40-4955-8FD4-EB3AC68275F8}" type="sibTrans" cxnId="{82312CCC-0F76-4D53-8164-B1A14B740126}">
      <dgm:prSet/>
      <dgm:spPr/>
      <dgm:t>
        <a:bodyPr/>
        <a:lstStyle/>
        <a:p>
          <a:endParaRPr lang="en-US"/>
        </a:p>
      </dgm:t>
    </dgm:pt>
    <dgm:pt modelId="{4D17B656-0CFB-4065-8839-26570EF5C835}">
      <dgm:prSet phldrT="[Text]"/>
      <dgm:spPr/>
      <dgm:t>
        <a:bodyPr/>
        <a:lstStyle/>
        <a:p>
          <a:r>
            <a:rPr lang="en-US" dirty="0" smtClean="0"/>
            <a:t>Potential</a:t>
          </a:r>
          <a:endParaRPr lang="en-US" dirty="0"/>
        </a:p>
      </dgm:t>
    </dgm:pt>
    <dgm:pt modelId="{A0036DAC-0481-40A2-9BD6-6429D96470DC}" type="parTrans" cxnId="{A602C85C-17D1-4E91-9B0F-03DA2047167E}">
      <dgm:prSet/>
      <dgm:spPr/>
      <dgm:t>
        <a:bodyPr/>
        <a:lstStyle/>
        <a:p>
          <a:endParaRPr lang="en-US"/>
        </a:p>
      </dgm:t>
    </dgm:pt>
    <dgm:pt modelId="{1686A213-0E4A-4589-955A-F68AB07AB3AE}" type="sibTrans" cxnId="{A602C85C-17D1-4E91-9B0F-03DA2047167E}">
      <dgm:prSet/>
      <dgm:spPr/>
      <dgm:t>
        <a:bodyPr/>
        <a:lstStyle/>
        <a:p>
          <a:endParaRPr lang="en-US"/>
        </a:p>
      </dgm:t>
    </dgm:pt>
    <dgm:pt modelId="{10DF093D-A0BB-411C-86A7-245209A08CC8}">
      <dgm:prSet phldrT="[Text]"/>
      <dgm:spPr/>
      <dgm:t>
        <a:bodyPr/>
        <a:lstStyle/>
        <a:p>
          <a:r>
            <a:rPr lang="en-US" b="1" dirty="0" smtClean="0"/>
            <a:t>height</a:t>
          </a:r>
          <a:endParaRPr lang="en-US" b="1" dirty="0"/>
        </a:p>
      </dgm:t>
    </dgm:pt>
    <dgm:pt modelId="{AAD10869-FAE9-4AF4-8E51-0B43478FC2DC}" type="parTrans" cxnId="{D0C8A34D-6450-43E9-A916-12A7257A27D5}">
      <dgm:prSet/>
      <dgm:spPr/>
      <dgm:t>
        <a:bodyPr/>
        <a:lstStyle/>
        <a:p>
          <a:endParaRPr lang="en-US"/>
        </a:p>
      </dgm:t>
    </dgm:pt>
    <dgm:pt modelId="{1267D838-C2DC-4BE3-89CA-3628105BFD6C}" type="sibTrans" cxnId="{D0C8A34D-6450-43E9-A916-12A7257A27D5}">
      <dgm:prSet/>
      <dgm:spPr/>
      <dgm:t>
        <a:bodyPr/>
        <a:lstStyle/>
        <a:p>
          <a:endParaRPr lang="en-US"/>
        </a:p>
      </dgm:t>
    </dgm:pt>
    <dgm:pt modelId="{2CA89D8A-6C91-4E5A-A009-BD2F7803B8BA}">
      <dgm:prSet phldrT="[Text]"/>
      <dgm:spPr/>
      <dgm:t>
        <a:bodyPr/>
        <a:lstStyle/>
        <a:p>
          <a:r>
            <a:rPr lang="en-US" dirty="0" smtClean="0"/>
            <a:t>elastic</a:t>
          </a:r>
          <a:endParaRPr lang="en-US" dirty="0"/>
        </a:p>
      </dgm:t>
    </dgm:pt>
    <dgm:pt modelId="{FEB3C173-FA1B-4B36-B024-36570DEB37DF}" type="parTrans" cxnId="{F0B7C3EF-87E9-4122-8439-62DB8209CF1D}">
      <dgm:prSet/>
      <dgm:spPr/>
      <dgm:t>
        <a:bodyPr/>
        <a:lstStyle/>
        <a:p>
          <a:endParaRPr lang="en-US"/>
        </a:p>
      </dgm:t>
    </dgm:pt>
    <dgm:pt modelId="{6A38E91C-7A59-41E1-BA5B-09D3B3706551}" type="sibTrans" cxnId="{F0B7C3EF-87E9-4122-8439-62DB8209CF1D}">
      <dgm:prSet/>
      <dgm:spPr/>
      <dgm:t>
        <a:bodyPr/>
        <a:lstStyle/>
        <a:p>
          <a:endParaRPr lang="en-US"/>
        </a:p>
      </dgm:t>
    </dgm:pt>
    <dgm:pt modelId="{0B5D0DC0-5752-4718-B65E-1AACCE09854E}">
      <dgm:prSet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FABCA661-699D-4D71-B4DA-51A52AA53EF2}" type="parTrans" cxnId="{FD357AB1-E9C5-4B13-8399-610FCE0EA668}">
      <dgm:prSet/>
      <dgm:spPr/>
      <dgm:t>
        <a:bodyPr/>
        <a:lstStyle/>
        <a:p>
          <a:endParaRPr lang="en-US"/>
        </a:p>
      </dgm:t>
    </dgm:pt>
    <dgm:pt modelId="{0BA38C56-AAF0-4E55-9D68-E89B5D20375F}" type="sibTrans" cxnId="{FD357AB1-E9C5-4B13-8399-610FCE0EA668}">
      <dgm:prSet/>
      <dgm:spPr/>
      <dgm:t>
        <a:bodyPr/>
        <a:lstStyle/>
        <a:p>
          <a:endParaRPr lang="en-US"/>
        </a:p>
      </dgm:t>
    </dgm:pt>
    <dgm:pt modelId="{D9B79924-05AF-49E8-9CEE-41BCED504870}" type="pres">
      <dgm:prSet presAssocID="{C1CF6F74-BE7C-4B6B-8D2D-ACCF907DD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E8C245-5B45-4879-9BAB-8212E55C4BEE}" type="pres">
      <dgm:prSet presAssocID="{1D0269F9-50B3-4516-8BBB-702D309274D3}" presName="root" presStyleCnt="0"/>
      <dgm:spPr/>
    </dgm:pt>
    <dgm:pt modelId="{48914D38-B81F-4E83-9D4C-C8464418019B}" type="pres">
      <dgm:prSet presAssocID="{1D0269F9-50B3-4516-8BBB-702D309274D3}" presName="rootComposite" presStyleCnt="0"/>
      <dgm:spPr/>
    </dgm:pt>
    <dgm:pt modelId="{D4016A64-E030-4754-9AB9-ACFA422AB859}" type="pres">
      <dgm:prSet presAssocID="{1D0269F9-50B3-4516-8BBB-702D309274D3}" presName="rootText" presStyleLbl="node1" presStyleIdx="0" presStyleCnt="2"/>
      <dgm:spPr/>
      <dgm:t>
        <a:bodyPr/>
        <a:lstStyle/>
        <a:p>
          <a:endParaRPr lang="en-US"/>
        </a:p>
      </dgm:t>
    </dgm:pt>
    <dgm:pt modelId="{F59AADBE-E023-4362-B4EE-BA0932C16847}" type="pres">
      <dgm:prSet presAssocID="{1D0269F9-50B3-4516-8BBB-702D309274D3}" presName="rootConnector" presStyleLbl="node1" presStyleIdx="0" presStyleCnt="2"/>
      <dgm:spPr/>
      <dgm:t>
        <a:bodyPr/>
        <a:lstStyle/>
        <a:p>
          <a:endParaRPr lang="en-US"/>
        </a:p>
      </dgm:t>
    </dgm:pt>
    <dgm:pt modelId="{918AD189-E712-4345-B140-14918A8C3E1A}" type="pres">
      <dgm:prSet presAssocID="{1D0269F9-50B3-4516-8BBB-702D309274D3}" presName="childShape" presStyleCnt="0"/>
      <dgm:spPr/>
    </dgm:pt>
    <dgm:pt modelId="{FE969634-3230-4903-8DEA-F14BBC082195}" type="pres">
      <dgm:prSet presAssocID="{55421DB1-E30D-4D61-839E-9E4430BB2DF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D2DCEA90-930B-4812-ABE9-44778CEE425C}" type="pres">
      <dgm:prSet presAssocID="{062A14B2-888B-47A9-8753-4E313BE02A03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CD83-EC11-47AC-B6A1-F1B329697B61}" type="pres">
      <dgm:prSet presAssocID="{96FA0C0C-7C63-4987-A365-0E2A2FFDA813}" presName="Name13" presStyleLbl="parChTrans1D2" presStyleIdx="1" presStyleCnt="5"/>
      <dgm:spPr/>
      <dgm:t>
        <a:bodyPr/>
        <a:lstStyle/>
        <a:p>
          <a:endParaRPr lang="en-US"/>
        </a:p>
      </dgm:t>
    </dgm:pt>
    <dgm:pt modelId="{4A27708D-1F90-4418-B8EA-1E605A6A927D}" type="pres">
      <dgm:prSet presAssocID="{856D4DFC-A2E0-47B1-B9FF-F3E9BE7B2039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05CDD-7D56-4E18-88F9-E29F352E4771}" type="pres">
      <dgm:prSet presAssocID="{4D17B656-0CFB-4065-8839-26570EF5C835}" presName="root" presStyleCnt="0"/>
      <dgm:spPr/>
    </dgm:pt>
    <dgm:pt modelId="{526B2496-313C-4213-AACB-21E3E6B4371C}" type="pres">
      <dgm:prSet presAssocID="{4D17B656-0CFB-4065-8839-26570EF5C835}" presName="rootComposite" presStyleCnt="0"/>
      <dgm:spPr/>
    </dgm:pt>
    <dgm:pt modelId="{4935F243-86D8-40F2-B0A3-3888801BE3FF}" type="pres">
      <dgm:prSet presAssocID="{4D17B656-0CFB-4065-8839-26570EF5C835}" presName="rootText" presStyleLbl="node1" presStyleIdx="1" presStyleCnt="2"/>
      <dgm:spPr/>
      <dgm:t>
        <a:bodyPr/>
        <a:lstStyle/>
        <a:p>
          <a:endParaRPr lang="en-US"/>
        </a:p>
      </dgm:t>
    </dgm:pt>
    <dgm:pt modelId="{1C4E6A0C-251A-4DB4-B372-12C24AD72A7A}" type="pres">
      <dgm:prSet presAssocID="{4D17B656-0CFB-4065-8839-26570EF5C835}" presName="rootConnector" presStyleLbl="node1" presStyleIdx="1" presStyleCnt="2"/>
      <dgm:spPr/>
      <dgm:t>
        <a:bodyPr/>
        <a:lstStyle/>
        <a:p>
          <a:endParaRPr lang="en-US"/>
        </a:p>
      </dgm:t>
    </dgm:pt>
    <dgm:pt modelId="{D31604B4-734C-4DD2-BBF8-072ADB2939ED}" type="pres">
      <dgm:prSet presAssocID="{4D17B656-0CFB-4065-8839-26570EF5C835}" presName="childShape" presStyleCnt="0"/>
      <dgm:spPr/>
    </dgm:pt>
    <dgm:pt modelId="{0AACD1D1-AE38-42AA-AC89-9AF0AB26CC14}" type="pres">
      <dgm:prSet presAssocID="{AAD10869-FAE9-4AF4-8E51-0B43478FC2DC}" presName="Name13" presStyleLbl="parChTrans1D2" presStyleIdx="2" presStyleCnt="5"/>
      <dgm:spPr/>
      <dgm:t>
        <a:bodyPr/>
        <a:lstStyle/>
        <a:p>
          <a:endParaRPr lang="en-US"/>
        </a:p>
      </dgm:t>
    </dgm:pt>
    <dgm:pt modelId="{4B455D97-D254-4F7C-B548-0CCDC6BCE612}" type="pres">
      <dgm:prSet presAssocID="{10DF093D-A0BB-411C-86A7-245209A08CC8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C57D2-2981-4DAD-A8D2-E0B7089601D1}" type="pres">
      <dgm:prSet presAssocID="{FEB3C173-FA1B-4B36-B024-36570DEB37DF}" presName="Name13" presStyleLbl="parChTrans1D2" presStyleIdx="3" presStyleCnt="5"/>
      <dgm:spPr/>
      <dgm:t>
        <a:bodyPr/>
        <a:lstStyle/>
        <a:p>
          <a:endParaRPr lang="en-US"/>
        </a:p>
      </dgm:t>
    </dgm:pt>
    <dgm:pt modelId="{71EBED1C-AB16-4B86-B625-1CC1D6CC9108}" type="pres">
      <dgm:prSet presAssocID="{2CA89D8A-6C91-4E5A-A009-BD2F7803B8BA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0EDF0-89F8-4983-985F-310E26ABA45E}" type="pres">
      <dgm:prSet presAssocID="{FABCA661-699D-4D71-B4DA-51A52AA53EF2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21032F0-3DBF-4C9A-B1D7-1EAFCB0D5116}" type="pres">
      <dgm:prSet presAssocID="{0B5D0DC0-5752-4718-B65E-1AACCE09854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698CC-2EC1-4779-93A0-17A8B16D7281}" type="presOf" srcId="{FABCA661-699D-4D71-B4DA-51A52AA53EF2}" destId="{2A30EDF0-89F8-4983-985F-310E26ABA45E}" srcOrd="0" destOrd="0" presId="urn:microsoft.com/office/officeart/2005/8/layout/hierarchy3"/>
    <dgm:cxn modelId="{7427B1DF-3592-4E8C-AA54-D3F611566B27}" srcId="{C1CF6F74-BE7C-4B6B-8D2D-ACCF907DD1AB}" destId="{1D0269F9-50B3-4516-8BBB-702D309274D3}" srcOrd="0" destOrd="0" parTransId="{1D6F1074-EB89-4165-9556-261CEC389158}" sibTransId="{475B91B7-A470-43D1-A4A0-7E5A365048F3}"/>
    <dgm:cxn modelId="{82312CCC-0F76-4D53-8164-B1A14B740126}" srcId="{1D0269F9-50B3-4516-8BBB-702D309274D3}" destId="{856D4DFC-A2E0-47B1-B9FF-F3E9BE7B2039}" srcOrd="1" destOrd="0" parTransId="{96FA0C0C-7C63-4987-A365-0E2A2FFDA813}" sibTransId="{B210044F-7E40-4955-8FD4-EB3AC68275F8}"/>
    <dgm:cxn modelId="{3ADA7C3A-4D3A-4D4C-97D3-8A7892EC05AE}" type="presOf" srcId="{1D0269F9-50B3-4516-8BBB-702D309274D3}" destId="{D4016A64-E030-4754-9AB9-ACFA422AB859}" srcOrd="0" destOrd="0" presId="urn:microsoft.com/office/officeart/2005/8/layout/hierarchy3"/>
    <dgm:cxn modelId="{597790B8-17E1-4126-9628-BF1E8E60CD8F}" type="presOf" srcId="{C1CF6F74-BE7C-4B6B-8D2D-ACCF907DD1AB}" destId="{D9B79924-05AF-49E8-9CEE-41BCED504870}" srcOrd="0" destOrd="0" presId="urn:microsoft.com/office/officeart/2005/8/layout/hierarchy3"/>
    <dgm:cxn modelId="{D0C8A34D-6450-43E9-A916-12A7257A27D5}" srcId="{4D17B656-0CFB-4065-8839-26570EF5C835}" destId="{10DF093D-A0BB-411C-86A7-245209A08CC8}" srcOrd="0" destOrd="0" parTransId="{AAD10869-FAE9-4AF4-8E51-0B43478FC2DC}" sibTransId="{1267D838-C2DC-4BE3-89CA-3628105BFD6C}"/>
    <dgm:cxn modelId="{A602C85C-17D1-4E91-9B0F-03DA2047167E}" srcId="{C1CF6F74-BE7C-4B6B-8D2D-ACCF907DD1AB}" destId="{4D17B656-0CFB-4065-8839-26570EF5C835}" srcOrd="1" destOrd="0" parTransId="{A0036DAC-0481-40A2-9BD6-6429D96470DC}" sibTransId="{1686A213-0E4A-4589-955A-F68AB07AB3AE}"/>
    <dgm:cxn modelId="{C6AED19B-20BD-4DCD-8DCC-86759FF75334}" type="presOf" srcId="{AAD10869-FAE9-4AF4-8E51-0B43478FC2DC}" destId="{0AACD1D1-AE38-42AA-AC89-9AF0AB26CC14}" srcOrd="0" destOrd="0" presId="urn:microsoft.com/office/officeart/2005/8/layout/hierarchy3"/>
    <dgm:cxn modelId="{1E2AD1C9-4CC8-46BC-A3DB-FD4B422784F4}" type="presOf" srcId="{856D4DFC-A2E0-47B1-B9FF-F3E9BE7B2039}" destId="{4A27708D-1F90-4418-B8EA-1E605A6A927D}" srcOrd="0" destOrd="0" presId="urn:microsoft.com/office/officeart/2005/8/layout/hierarchy3"/>
    <dgm:cxn modelId="{FD357AB1-E9C5-4B13-8399-610FCE0EA668}" srcId="{4D17B656-0CFB-4065-8839-26570EF5C835}" destId="{0B5D0DC0-5752-4718-B65E-1AACCE09854E}" srcOrd="2" destOrd="0" parTransId="{FABCA661-699D-4D71-B4DA-51A52AA53EF2}" sibTransId="{0BA38C56-AAF0-4E55-9D68-E89B5D20375F}"/>
    <dgm:cxn modelId="{F6787F79-C2EB-4164-96E0-49B97C1EC766}" type="presOf" srcId="{1D0269F9-50B3-4516-8BBB-702D309274D3}" destId="{F59AADBE-E023-4362-B4EE-BA0932C16847}" srcOrd="1" destOrd="0" presId="urn:microsoft.com/office/officeart/2005/8/layout/hierarchy3"/>
    <dgm:cxn modelId="{C45A7983-0D22-437B-8AF7-F7D5D3CAE9C6}" type="presOf" srcId="{062A14B2-888B-47A9-8753-4E313BE02A03}" destId="{D2DCEA90-930B-4812-ABE9-44778CEE425C}" srcOrd="0" destOrd="0" presId="urn:microsoft.com/office/officeart/2005/8/layout/hierarchy3"/>
    <dgm:cxn modelId="{A4315940-C15D-4B43-99AC-92DD2DDF436B}" type="presOf" srcId="{4D17B656-0CFB-4065-8839-26570EF5C835}" destId="{4935F243-86D8-40F2-B0A3-3888801BE3FF}" srcOrd="0" destOrd="0" presId="urn:microsoft.com/office/officeart/2005/8/layout/hierarchy3"/>
    <dgm:cxn modelId="{D299A85E-B04B-4561-A84E-6E19EC6938E3}" type="presOf" srcId="{55421DB1-E30D-4D61-839E-9E4430BB2DFD}" destId="{FE969634-3230-4903-8DEA-F14BBC082195}" srcOrd="0" destOrd="0" presId="urn:microsoft.com/office/officeart/2005/8/layout/hierarchy3"/>
    <dgm:cxn modelId="{7A528802-1CA2-47C4-9AD1-39ACBEBAA4DF}" type="presOf" srcId="{96FA0C0C-7C63-4987-A365-0E2A2FFDA813}" destId="{0C42CD83-EC11-47AC-B6A1-F1B329697B61}" srcOrd="0" destOrd="0" presId="urn:microsoft.com/office/officeart/2005/8/layout/hierarchy3"/>
    <dgm:cxn modelId="{110FD087-F282-4196-906D-353CB505859E}" type="presOf" srcId="{10DF093D-A0BB-411C-86A7-245209A08CC8}" destId="{4B455D97-D254-4F7C-B548-0CCDC6BCE612}" srcOrd="0" destOrd="0" presId="urn:microsoft.com/office/officeart/2005/8/layout/hierarchy3"/>
    <dgm:cxn modelId="{D4F09B02-F156-48BF-8917-114F69CEB3AA}" type="presOf" srcId="{2CA89D8A-6C91-4E5A-A009-BD2F7803B8BA}" destId="{71EBED1C-AB16-4B86-B625-1CC1D6CC9108}" srcOrd="0" destOrd="0" presId="urn:microsoft.com/office/officeart/2005/8/layout/hierarchy3"/>
    <dgm:cxn modelId="{B995C3BB-FB1F-453A-9E76-29F7537B4137}" type="presOf" srcId="{4D17B656-0CFB-4065-8839-26570EF5C835}" destId="{1C4E6A0C-251A-4DB4-B372-12C24AD72A7A}" srcOrd="1" destOrd="0" presId="urn:microsoft.com/office/officeart/2005/8/layout/hierarchy3"/>
    <dgm:cxn modelId="{F0B7C3EF-87E9-4122-8439-62DB8209CF1D}" srcId="{4D17B656-0CFB-4065-8839-26570EF5C835}" destId="{2CA89D8A-6C91-4E5A-A009-BD2F7803B8BA}" srcOrd="1" destOrd="0" parTransId="{FEB3C173-FA1B-4B36-B024-36570DEB37DF}" sibTransId="{6A38E91C-7A59-41E1-BA5B-09D3B3706551}"/>
    <dgm:cxn modelId="{91846BF1-C7D4-4063-B660-3CEC001456C2}" srcId="{1D0269F9-50B3-4516-8BBB-702D309274D3}" destId="{062A14B2-888B-47A9-8753-4E313BE02A03}" srcOrd="0" destOrd="0" parTransId="{55421DB1-E30D-4D61-839E-9E4430BB2DFD}" sibTransId="{00B384A8-7905-4A0D-A4E7-08E70136B1DA}"/>
    <dgm:cxn modelId="{37C7B4AD-7166-4A70-83D1-8C355E32CAE5}" type="presOf" srcId="{FEB3C173-FA1B-4B36-B024-36570DEB37DF}" destId="{33DC57D2-2981-4DAD-A8D2-E0B7089601D1}" srcOrd="0" destOrd="0" presId="urn:microsoft.com/office/officeart/2005/8/layout/hierarchy3"/>
    <dgm:cxn modelId="{730FC0D2-B229-491C-A789-0AF87BF6826E}" type="presOf" srcId="{0B5D0DC0-5752-4718-B65E-1AACCE09854E}" destId="{621032F0-3DBF-4C9A-B1D7-1EAFCB0D5116}" srcOrd="0" destOrd="0" presId="urn:microsoft.com/office/officeart/2005/8/layout/hierarchy3"/>
    <dgm:cxn modelId="{1B3DD885-9D8A-4648-8553-0671F9B8A4BA}" type="presParOf" srcId="{D9B79924-05AF-49E8-9CEE-41BCED504870}" destId="{B2E8C245-5B45-4879-9BAB-8212E55C4BEE}" srcOrd="0" destOrd="0" presId="urn:microsoft.com/office/officeart/2005/8/layout/hierarchy3"/>
    <dgm:cxn modelId="{24AA1F85-7819-4DE8-879A-47D5D598C255}" type="presParOf" srcId="{B2E8C245-5B45-4879-9BAB-8212E55C4BEE}" destId="{48914D38-B81F-4E83-9D4C-C8464418019B}" srcOrd="0" destOrd="0" presId="urn:microsoft.com/office/officeart/2005/8/layout/hierarchy3"/>
    <dgm:cxn modelId="{4D6A69AD-FD8A-4E8D-BC90-1D3A2C886D51}" type="presParOf" srcId="{48914D38-B81F-4E83-9D4C-C8464418019B}" destId="{D4016A64-E030-4754-9AB9-ACFA422AB859}" srcOrd="0" destOrd="0" presId="urn:microsoft.com/office/officeart/2005/8/layout/hierarchy3"/>
    <dgm:cxn modelId="{2D500921-880B-4354-ADDE-A82FCB75CA35}" type="presParOf" srcId="{48914D38-B81F-4E83-9D4C-C8464418019B}" destId="{F59AADBE-E023-4362-B4EE-BA0932C16847}" srcOrd="1" destOrd="0" presId="urn:microsoft.com/office/officeart/2005/8/layout/hierarchy3"/>
    <dgm:cxn modelId="{60BACC1E-D400-4F13-8CAD-BDDB892C9004}" type="presParOf" srcId="{B2E8C245-5B45-4879-9BAB-8212E55C4BEE}" destId="{918AD189-E712-4345-B140-14918A8C3E1A}" srcOrd="1" destOrd="0" presId="urn:microsoft.com/office/officeart/2005/8/layout/hierarchy3"/>
    <dgm:cxn modelId="{CB56F7A8-4094-4A69-917A-F7225F871051}" type="presParOf" srcId="{918AD189-E712-4345-B140-14918A8C3E1A}" destId="{FE969634-3230-4903-8DEA-F14BBC082195}" srcOrd="0" destOrd="0" presId="urn:microsoft.com/office/officeart/2005/8/layout/hierarchy3"/>
    <dgm:cxn modelId="{2E35543F-5AEC-4B3B-8CBD-ECF4302C0580}" type="presParOf" srcId="{918AD189-E712-4345-B140-14918A8C3E1A}" destId="{D2DCEA90-930B-4812-ABE9-44778CEE425C}" srcOrd="1" destOrd="0" presId="urn:microsoft.com/office/officeart/2005/8/layout/hierarchy3"/>
    <dgm:cxn modelId="{23CE4582-B15B-42F8-81DE-10914278B1EA}" type="presParOf" srcId="{918AD189-E712-4345-B140-14918A8C3E1A}" destId="{0C42CD83-EC11-47AC-B6A1-F1B329697B61}" srcOrd="2" destOrd="0" presId="urn:microsoft.com/office/officeart/2005/8/layout/hierarchy3"/>
    <dgm:cxn modelId="{15BADB12-39B9-49E3-A3A1-7BECC8DBCAEA}" type="presParOf" srcId="{918AD189-E712-4345-B140-14918A8C3E1A}" destId="{4A27708D-1F90-4418-B8EA-1E605A6A927D}" srcOrd="3" destOrd="0" presId="urn:microsoft.com/office/officeart/2005/8/layout/hierarchy3"/>
    <dgm:cxn modelId="{E752FCD2-59F0-4D42-B7E0-3A3BEAABF522}" type="presParOf" srcId="{D9B79924-05AF-49E8-9CEE-41BCED504870}" destId="{19E05CDD-7D56-4E18-88F9-E29F352E4771}" srcOrd="1" destOrd="0" presId="urn:microsoft.com/office/officeart/2005/8/layout/hierarchy3"/>
    <dgm:cxn modelId="{F389FBC6-DFFA-48E0-9843-9506FE495A04}" type="presParOf" srcId="{19E05CDD-7D56-4E18-88F9-E29F352E4771}" destId="{526B2496-313C-4213-AACB-21E3E6B4371C}" srcOrd="0" destOrd="0" presId="urn:microsoft.com/office/officeart/2005/8/layout/hierarchy3"/>
    <dgm:cxn modelId="{7E3BDD54-1B41-4FF3-9BA4-581C3F014EE2}" type="presParOf" srcId="{526B2496-313C-4213-AACB-21E3E6B4371C}" destId="{4935F243-86D8-40F2-B0A3-3888801BE3FF}" srcOrd="0" destOrd="0" presId="urn:microsoft.com/office/officeart/2005/8/layout/hierarchy3"/>
    <dgm:cxn modelId="{40D6F674-318F-452D-8094-8AE3A05112EF}" type="presParOf" srcId="{526B2496-313C-4213-AACB-21E3E6B4371C}" destId="{1C4E6A0C-251A-4DB4-B372-12C24AD72A7A}" srcOrd="1" destOrd="0" presId="urn:microsoft.com/office/officeart/2005/8/layout/hierarchy3"/>
    <dgm:cxn modelId="{9EE30439-6962-4544-B078-05DE1F30FA42}" type="presParOf" srcId="{19E05CDD-7D56-4E18-88F9-E29F352E4771}" destId="{D31604B4-734C-4DD2-BBF8-072ADB2939ED}" srcOrd="1" destOrd="0" presId="urn:microsoft.com/office/officeart/2005/8/layout/hierarchy3"/>
    <dgm:cxn modelId="{D7C95741-D369-409B-B396-0EBA8378469B}" type="presParOf" srcId="{D31604B4-734C-4DD2-BBF8-072ADB2939ED}" destId="{0AACD1D1-AE38-42AA-AC89-9AF0AB26CC14}" srcOrd="0" destOrd="0" presId="urn:microsoft.com/office/officeart/2005/8/layout/hierarchy3"/>
    <dgm:cxn modelId="{FA206E25-8D53-4B02-9C49-443DCA56D7EE}" type="presParOf" srcId="{D31604B4-734C-4DD2-BBF8-072ADB2939ED}" destId="{4B455D97-D254-4F7C-B548-0CCDC6BCE612}" srcOrd="1" destOrd="0" presId="urn:microsoft.com/office/officeart/2005/8/layout/hierarchy3"/>
    <dgm:cxn modelId="{E96EA845-98FA-4509-BDE2-57EB87754644}" type="presParOf" srcId="{D31604B4-734C-4DD2-BBF8-072ADB2939ED}" destId="{33DC57D2-2981-4DAD-A8D2-E0B7089601D1}" srcOrd="2" destOrd="0" presId="urn:microsoft.com/office/officeart/2005/8/layout/hierarchy3"/>
    <dgm:cxn modelId="{411E2946-EDB3-4826-99B3-3816B4066BDA}" type="presParOf" srcId="{D31604B4-734C-4DD2-BBF8-072ADB2939ED}" destId="{71EBED1C-AB16-4B86-B625-1CC1D6CC9108}" srcOrd="3" destOrd="0" presId="urn:microsoft.com/office/officeart/2005/8/layout/hierarchy3"/>
    <dgm:cxn modelId="{CA729EFE-3B0D-4125-AE7E-1D477EC09B8A}" type="presParOf" srcId="{D31604B4-734C-4DD2-BBF8-072ADB2939ED}" destId="{2A30EDF0-89F8-4983-985F-310E26ABA45E}" srcOrd="4" destOrd="0" presId="urn:microsoft.com/office/officeart/2005/8/layout/hierarchy3"/>
    <dgm:cxn modelId="{B03A50F5-A97A-4268-B4BC-485AFBAFC1AE}" type="presParOf" srcId="{D31604B4-734C-4DD2-BBF8-072ADB2939ED}" destId="{621032F0-3DBF-4C9A-B1D7-1EAFCB0D51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16A64-E030-4754-9AB9-ACFA422AB859}">
      <dsp:nvSpPr>
        <dsp:cNvPr id="0" name=""/>
        <dsp:cNvSpPr/>
      </dsp:nvSpPr>
      <dsp:spPr>
        <a:xfrm>
          <a:off x="969140" y="2748"/>
          <a:ext cx="2051074" cy="1025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Kinetic</a:t>
          </a:r>
          <a:endParaRPr lang="en-US" sz="3400" kern="1200" dirty="0"/>
        </a:p>
      </dsp:txBody>
      <dsp:txXfrm>
        <a:off x="999177" y="32785"/>
        <a:ext cx="1991000" cy="965463"/>
      </dsp:txXfrm>
    </dsp:sp>
    <dsp:sp modelId="{FE969634-3230-4903-8DEA-F14BBC082195}">
      <dsp:nvSpPr>
        <dsp:cNvPr id="0" name=""/>
        <dsp:cNvSpPr/>
      </dsp:nvSpPr>
      <dsp:spPr>
        <a:xfrm>
          <a:off x="1174248" y="1028286"/>
          <a:ext cx="205107" cy="7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153"/>
              </a:lnTo>
              <a:lnTo>
                <a:pt x="205107" y="769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CEA90-930B-4812-ABE9-44778CEE425C}">
      <dsp:nvSpPr>
        <dsp:cNvPr id="0" name=""/>
        <dsp:cNvSpPr/>
      </dsp:nvSpPr>
      <dsp:spPr>
        <a:xfrm>
          <a:off x="1379355" y="1284670"/>
          <a:ext cx="1640859" cy="1025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translation</a:t>
          </a:r>
          <a:endParaRPr lang="en-US" sz="2000" b="1" kern="1200" dirty="0"/>
        </a:p>
      </dsp:txBody>
      <dsp:txXfrm>
        <a:off x="1409392" y="1314707"/>
        <a:ext cx="1580785" cy="965463"/>
      </dsp:txXfrm>
    </dsp:sp>
    <dsp:sp modelId="{0C42CD83-EC11-47AC-B6A1-F1B329697B61}">
      <dsp:nvSpPr>
        <dsp:cNvPr id="0" name=""/>
        <dsp:cNvSpPr/>
      </dsp:nvSpPr>
      <dsp:spPr>
        <a:xfrm>
          <a:off x="1174248" y="1028286"/>
          <a:ext cx="205107" cy="2051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74"/>
              </a:lnTo>
              <a:lnTo>
                <a:pt x="205107" y="205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7708D-1F90-4418-B8EA-1E605A6A927D}">
      <dsp:nvSpPr>
        <dsp:cNvPr id="0" name=""/>
        <dsp:cNvSpPr/>
      </dsp:nvSpPr>
      <dsp:spPr>
        <a:xfrm>
          <a:off x="1379355" y="2566592"/>
          <a:ext cx="1640859" cy="1025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rotation</a:t>
          </a:r>
          <a:endParaRPr lang="en-US" sz="2000" kern="1200" dirty="0"/>
        </a:p>
      </dsp:txBody>
      <dsp:txXfrm>
        <a:off x="1409392" y="2596629"/>
        <a:ext cx="1580785" cy="965463"/>
      </dsp:txXfrm>
    </dsp:sp>
    <dsp:sp modelId="{4935F243-86D8-40F2-B0A3-3888801BE3FF}">
      <dsp:nvSpPr>
        <dsp:cNvPr id="0" name=""/>
        <dsp:cNvSpPr/>
      </dsp:nvSpPr>
      <dsp:spPr>
        <a:xfrm>
          <a:off x="3532984" y="2748"/>
          <a:ext cx="2051074" cy="1025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Potential</a:t>
          </a:r>
          <a:endParaRPr lang="en-US" sz="3400" kern="1200" dirty="0"/>
        </a:p>
      </dsp:txBody>
      <dsp:txXfrm>
        <a:off x="3563021" y="32785"/>
        <a:ext cx="1991000" cy="965463"/>
      </dsp:txXfrm>
    </dsp:sp>
    <dsp:sp modelId="{0AACD1D1-AE38-42AA-AC89-9AF0AB26CC14}">
      <dsp:nvSpPr>
        <dsp:cNvPr id="0" name=""/>
        <dsp:cNvSpPr/>
      </dsp:nvSpPr>
      <dsp:spPr>
        <a:xfrm>
          <a:off x="3738091" y="1028286"/>
          <a:ext cx="205107" cy="7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153"/>
              </a:lnTo>
              <a:lnTo>
                <a:pt x="205107" y="769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55D97-D254-4F7C-B548-0CCDC6BCE612}">
      <dsp:nvSpPr>
        <dsp:cNvPr id="0" name=""/>
        <dsp:cNvSpPr/>
      </dsp:nvSpPr>
      <dsp:spPr>
        <a:xfrm>
          <a:off x="3943199" y="1284670"/>
          <a:ext cx="1640859" cy="1025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height</a:t>
          </a:r>
          <a:endParaRPr lang="en-US" sz="2000" b="1" kern="1200" dirty="0"/>
        </a:p>
      </dsp:txBody>
      <dsp:txXfrm>
        <a:off x="3973236" y="1314707"/>
        <a:ext cx="1580785" cy="965463"/>
      </dsp:txXfrm>
    </dsp:sp>
    <dsp:sp modelId="{33DC57D2-2981-4DAD-A8D2-E0B7089601D1}">
      <dsp:nvSpPr>
        <dsp:cNvPr id="0" name=""/>
        <dsp:cNvSpPr/>
      </dsp:nvSpPr>
      <dsp:spPr>
        <a:xfrm>
          <a:off x="3738091" y="1028286"/>
          <a:ext cx="205107" cy="2051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74"/>
              </a:lnTo>
              <a:lnTo>
                <a:pt x="205107" y="2051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ED1C-AB16-4B86-B625-1CC1D6CC9108}">
      <dsp:nvSpPr>
        <dsp:cNvPr id="0" name=""/>
        <dsp:cNvSpPr/>
      </dsp:nvSpPr>
      <dsp:spPr>
        <a:xfrm>
          <a:off x="3943199" y="2566592"/>
          <a:ext cx="1640859" cy="1025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elastic</a:t>
          </a:r>
          <a:endParaRPr lang="en-US" sz="2000" kern="1200" dirty="0"/>
        </a:p>
      </dsp:txBody>
      <dsp:txXfrm>
        <a:off x="3973236" y="2596629"/>
        <a:ext cx="1580785" cy="965463"/>
      </dsp:txXfrm>
    </dsp:sp>
    <dsp:sp modelId="{2A30EDF0-89F8-4983-985F-310E26ABA45E}">
      <dsp:nvSpPr>
        <dsp:cNvPr id="0" name=""/>
        <dsp:cNvSpPr/>
      </dsp:nvSpPr>
      <dsp:spPr>
        <a:xfrm>
          <a:off x="3738091" y="1028286"/>
          <a:ext cx="205107" cy="3332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2996"/>
              </a:lnTo>
              <a:lnTo>
                <a:pt x="205107" y="3332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032F0-3DBF-4C9A-B1D7-1EAFCB0D5116}">
      <dsp:nvSpPr>
        <dsp:cNvPr id="0" name=""/>
        <dsp:cNvSpPr/>
      </dsp:nvSpPr>
      <dsp:spPr>
        <a:xfrm>
          <a:off x="3943199" y="3848513"/>
          <a:ext cx="1640859" cy="1025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</a:t>
          </a:r>
          <a:endParaRPr lang="en-US" sz="2000" kern="1200" dirty="0"/>
        </a:p>
      </dsp:txBody>
      <dsp:txXfrm>
        <a:off x="3973236" y="3878550"/>
        <a:ext cx="1580785" cy="96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B63A5-453A-496E-845B-AA8529EA0414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D5329-63B4-451E-BFF2-B8A037E01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5329-63B4-451E-BFF2-B8A037E01A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C7F889-7475-47C1-8A34-22E7A91113D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794FAC-ED3F-4B22-A79E-5F2809855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dFl2CQ8xaX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mtClean="0"/>
              <a:t>Fun Side of Mechanics:</a:t>
            </a:r>
            <a:br>
              <a:rPr lang="en-US" smtClean="0"/>
            </a:br>
            <a:r>
              <a:rPr lang="en-US" smtClean="0"/>
              <a:t>Momentum (Collision) energy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Jonathan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2438400"/>
          </a:xfrm>
        </p:spPr>
        <p:txBody>
          <a:bodyPr/>
          <a:lstStyle/>
          <a:p>
            <a:r>
              <a:rPr lang="en-US" dirty="0" smtClean="0"/>
              <a:t>Energy is conserved: only changes form</a:t>
            </a:r>
          </a:p>
          <a:p>
            <a:r>
              <a:rPr lang="en-US" dirty="0" smtClean="0"/>
              <a:t>So if we know what forms of energy exist we can find out cool information about the motion of objects.</a:t>
            </a:r>
          </a:p>
          <a:p>
            <a:r>
              <a:rPr lang="en-US" dirty="0" smtClean="0"/>
              <a:t>For instance: what forms of energy are present in these pictures?</a:t>
            </a:r>
            <a:endParaRPr lang="en-US" dirty="0"/>
          </a:p>
        </p:txBody>
      </p:sp>
      <p:pic>
        <p:nvPicPr>
          <p:cNvPr id="4" name="Picture 3" descr="Project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915155"/>
            <a:ext cx="3530619" cy="3714245"/>
          </a:xfrm>
          <a:prstGeom prst="rect">
            <a:avLst/>
          </a:prstGeom>
        </p:spPr>
      </p:pic>
      <p:pic>
        <p:nvPicPr>
          <p:cNvPr id="5" name="Picture 4" descr="Rolling Ball Ra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3276600"/>
            <a:ext cx="4465433" cy="336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energy is here?</a:t>
            </a:r>
            <a:endParaRPr lang="en-US" dirty="0"/>
          </a:p>
        </p:txBody>
      </p:sp>
      <p:pic>
        <p:nvPicPr>
          <p:cNvPr id="3" name="Picture 2" descr="Pendul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2209800" cy="2150476"/>
          </a:xfrm>
          <a:prstGeom prst="rect">
            <a:avLst/>
          </a:prstGeom>
        </p:spPr>
      </p:pic>
      <p:pic>
        <p:nvPicPr>
          <p:cNvPr id="4" name="Picture 3" descr="Parabola Potential W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257800"/>
            <a:ext cx="4691163" cy="1398985"/>
          </a:xfrm>
          <a:prstGeom prst="rect">
            <a:avLst/>
          </a:prstGeom>
        </p:spPr>
      </p:pic>
      <p:pic>
        <p:nvPicPr>
          <p:cNvPr id="5" name="Picture 4" descr="Rollercoaster Loop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24000"/>
            <a:ext cx="3476775" cy="256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use energy to find out about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Kinetic Energy (translation): KE = ½ m (v)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m is the mass</a:t>
            </a:r>
          </a:p>
          <a:p>
            <a:pPr lvl="1"/>
            <a:r>
              <a:rPr lang="en-US" dirty="0" smtClean="0"/>
              <a:t>v is the speed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Gravitational Potential: PE = m g h</a:t>
            </a:r>
          </a:p>
          <a:p>
            <a:pPr lvl="1"/>
            <a:r>
              <a:rPr lang="en-US" dirty="0" smtClean="0"/>
              <a:t>m is the mass</a:t>
            </a:r>
            <a:endParaRPr lang="en-US" baseline="30000" dirty="0" smtClean="0"/>
          </a:p>
          <a:p>
            <a:pPr lvl="1"/>
            <a:r>
              <a:rPr lang="en-US" dirty="0" smtClean="0"/>
              <a:t>g is gravity</a:t>
            </a:r>
          </a:p>
          <a:p>
            <a:pPr lvl="1"/>
            <a:r>
              <a:rPr lang="en-US" dirty="0" smtClean="0"/>
              <a:t>h is height</a:t>
            </a:r>
          </a:p>
        </p:txBody>
      </p:sp>
      <p:pic>
        <p:nvPicPr>
          <p:cNvPr id="1026" name="Picture 2" descr="C:\Users\Jonathan Abb\AppData\Local\Microsoft\Windows\Temporary Internet Files\Content.IE5\GP2B11XW\MC9001918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65547"/>
            <a:ext cx="1295400" cy="1308789"/>
          </a:xfrm>
          <a:prstGeom prst="rect">
            <a:avLst/>
          </a:prstGeom>
          <a:noFill/>
        </p:spPr>
      </p:pic>
      <p:pic>
        <p:nvPicPr>
          <p:cNvPr id="1028" name="Picture 4" descr="C:\Users\Jonathan Abb\AppData\Local\Microsoft\Windows\Temporary Internet Files\Content.IE5\O5KHN36O\MP9004075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215346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6324600"/>
            <a:ext cx="30480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egg is dropped off a 100 m building.</a:t>
            </a:r>
          </a:p>
          <a:p>
            <a:r>
              <a:rPr lang="en-US" dirty="0" smtClean="0"/>
              <a:t>How fast will it be going when it lands?</a:t>
            </a:r>
          </a:p>
          <a:p>
            <a:endParaRPr lang="en-US" dirty="0"/>
          </a:p>
        </p:txBody>
      </p:sp>
      <p:pic>
        <p:nvPicPr>
          <p:cNvPr id="2052" name="Picture 4" descr="C:\Users\Jonathan Abb\AppData\Local\Microsoft\Windows\Temporary Internet Files\Content.IE5\WSD5MD8L\MC900085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2030994" cy="244690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590800" y="4114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4"/>
          </p:cNvCxnSpPr>
          <p:nvPr/>
        </p:nvCxnSpPr>
        <p:spPr>
          <a:xfrm rot="5400000">
            <a:off x="1638300" y="5295900"/>
            <a:ext cx="2057400" cy="1588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5029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m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05200" y="2667000"/>
            <a:ext cx="5638800" cy="419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types of energy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Start: gravitational potential energy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End: kinetic energy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up equations and solve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noProof="0" dirty="0" smtClean="0"/>
              <a:t>m * g * (100m) = ½ m * (v)</a:t>
            </a:r>
            <a:r>
              <a:rPr lang="en-US" sz="2400" baseline="30000" noProof="0" dirty="0" smtClean="0"/>
              <a:t>2</a:t>
            </a:r>
            <a:endParaRPr lang="en-US" sz="2400" noProof="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noProof="0" dirty="0" smtClean="0"/>
              <a:t>g * 100 </a:t>
            </a:r>
            <a:r>
              <a:rPr lang="en-US" sz="2400" dirty="0" smtClean="0"/>
              <a:t>= ½ * (v)</a:t>
            </a:r>
            <a:r>
              <a:rPr lang="en-US" sz="2400" baseline="30000" dirty="0" smtClean="0"/>
              <a:t>2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baseline="-25000" dirty="0" smtClean="0"/>
              <a:t> </a:t>
            </a:r>
            <a:r>
              <a:rPr lang="en-US" sz="2400" dirty="0" smtClean="0"/>
              <a:t>200 g = (v)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v = </a:t>
            </a:r>
            <a:r>
              <a:rPr lang="en-US" sz="2400" dirty="0" err="1" smtClean="0"/>
              <a:t>sqrt</a:t>
            </a:r>
            <a:r>
              <a:rPr lang="en-US" sz="2400" dirty="0" smtClean="0"/>
              <a:t> (200 g) ≈ </a:t>
            </a:r>
            <a:r>
              <a:rPr lang="en-US" sz="2400" dirty="0" err="1" smtClean="0"/>
              <a:t>sqrt</a:t>
            </a:r>
            <a:r>
              <a:rPr lang="en-US" sz="2400" dirty="0" smtClean="0"/>
              <a:t>(2000)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v = 45 m/s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collisions:</a:t>
            </a:r>
          </a:p>
          <a:p>
            <a:pPr lvl="1"/>
            <a:r>
              <a:rPr lang="en-US" dirty="0" smtClean="0"/>
              <a:t>Momentum is always conserved</a:t>
            </a:r>
          </a:p>
          <a:p>
            <a:pPr lvl="1"/>
            <a:r>
              <a:rPr lang="en-US" dirty="0" smtClean="0"/>
              <a:t>Mechanical energy is only sometimes conserved</a:t>
            </a:r>
          </a:p>
          <a:p>
            <a:r>
              <a:rPr lang="en-US" dirty="0" smtClean="0"/>
              <a:t>When mechanical energy is conserved we call this an </a:t>
            </a:r>
            <a:r>
              <a:rPr lang="en-US" b="1" dirty="0" smtClean="0"/>
              <a:t>elastic collision</a:t>
            </a:r>
            <a:r>
              <a:rPr lang="en-US" dirty="0" smtClean="0"/>
              <a:t> (think springy)</a:t>
            </a:r>
          </a:p>
          <a:p>
            <a:r>
              <a:rPr lang="en-US" dirty="0" smtClean="0"/>
              <a:t>When mechanical energy is not conserved we call this an </a:t>
            </a:r>
            <a:r>
              <a:rPr lang="en-US" b="1" dirty="0" smtClean="0"/>
              <a:t>inelastic collision</a:t>
            </a:r>
            <a:r>
              <a:rPr lang="en-US" dirty="0" smtClean="0"/>
              <a:t> (crushed)</a:t>
            </a:r>
          </a:p>
        </p:txBody>
      </p:sp>
      <p:pic>
        <p:nvPicPr>
          <p:cNvPr id="3075" name="Picture 3" descr="C:\Users\Jonathan Abb\AppData\Local\Microsoft\Windows\Temporary Internet Files\Content.IE5\WSD5MD8L\MC90043388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24400"/>
            <a:ext cx="1828572" cy="1828572"/>
          </a:xfrm>
          <a:prstGeom prst="rect">
            <a:avLst/>
          </a:prstGeom>
          <a:noFill/>
        </p:spPr>
      </p:pic>
      <p:pic>
        <p:nvPicPr>
          <p:cNvPr id="3076" name="Picture 4" descr="C:\Users\Jonathan Abb\AppData\Local\Microsoft\Windows\Temporary Internet Files\Content.IE5\GP2B11XW\MC9000567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4645561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(Perfectly) Elastic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05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Both energy and momentum are conserved!</a:t>
            </a:r>
          </a:p>
          <a:p>
            <a:r>
              <a:rPr lang="en-US" dirty="0" smtClean="0"/>
              <a:t>Ex: two blocks sliding on ice collide elastically. The red block of mass 3 kg was traveling 6 m/s to the right. The blue of mass of mass 6 kg was originally stationary. What happens to each block?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685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kg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3810000"/>
            <a:ext cx="1066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kg</a:t>
            </a:r>
          </a:p>
          <a:p>
            <a:pPr algn="ctr"/>
            <a:r>
              <a:rPr lang="en-US" dirty="0" smtClean="0"/>
              <a:t>0 m/s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143000" y="4229100"/>
            <a:ext cx="6400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810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m/s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4200" y="3733800"/>
            <a:ext cx="6019800" cy="2971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Momentum: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lang="en-US" sz="2400" dirty="0" smtClean="0"/>
              <a:t>3 kg * 6 m/s + 6 kg * 0 m/s = 18 kg*m/s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 smtClean="0"/>
              <a:t>1)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f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= </a:t>
            </a:r>
            <a:r>
              <a:rPr lang="en-US" sz="2400" dirty="0" smtClean="0"/>
              <a:t>18 kg*m/s = 3kg *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+ 6kg * v</a:t>
            </a:r>
            <a:r>
              <a:rPr lang="en-US" sz="2400" baseline="-25000" dirty="0" smtClean="0"/>
              <a:t>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Energy: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err="1" smtClean="0"/>
              <a:t>E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KE = ½ (3kg) * (6m/s)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54 J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2)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54 J = ½ (3kg) (v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½ (6kg) (v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1) and 2) </a:t>
            </a:r>
            <a:r>
              <a:rPr lang="en-US" sz="2400" dirty="0" smtClean="0">
                <a:sym typeface="Wingdings" pitchFamily="2" charset="2"/>
              </a:rPr>
              <a:t> v</a:t>
            </a:r>
            <a:r>
              <a:rPr lang="en-US" sz="2400" baseline="-250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 = -2 m/s, v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= 4 m/s</a:t>
            </a:r>
            <a:endParaRPr lang="en-U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inelastic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/>
          <a:lstStyle/>
          <a:p>
            <a:r>
              <a:rPr lang="en-US" dirty="0" smtClean="0"/>
              <a:t>Remember when we had the objects stick together?</a:t>
            </a:r>
          </a:p>
          <a:p>
            <a:r>
              <a:rPr lang="en-US" dirty="0" smtClean="0"/>
              <a:t>That’s an example of a </a:t>
            </a:r>
            <a:r>
              <a:rPr lang="en-US" b="1" dirty="0" smtClean="0"/>
              <a:t>perfectly inelastic collision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7400" y="3200400"/>
            <a:ext cx="1524000" cy="1143000"/>
            <a:chOff x="1600200" y="4343400"/>
            <a:chExt cx="1524000" cy="1143000"/>
          </a:xfrm>
        </p:grpSpPr>
        <p:sp>
          <p:nvSpPr>
            <p:cNvPr id="5" name="Oval 4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nip and Round Single Corner Rectangle 6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5181600" y="3505200"/>
            <a:ext cx="990600" cy="838200"/>
            <a:chOff x="1600200" y="4343400"/>
            <a:chExt cx="1524000" cy="1143000"/>
          </a:xfrm>
        </p:grpSpPr>
        <p:sp>
          <p:nvSpPr>
            <p:cNvPr id="9" name="Oval 8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nip and Round Single Corner Rectangle 10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819400" y="3657600"/>
            <a:ext cx="1447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876800" y="3884612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 rot="470220">
            <a:off x="3200400" y="4800600"/>
            <a:ext cx="1524000" cy="1143000"/>
            <a:chOff x="1600200" y="4343400"/>
            <a:chExt cx="1524000" cy="1143000"/>
          </a:xfrm>
        </p:grpSpPr>
        <p:sp>
          <p:nvSpPr>
            <p:cNvPr id="15" name="Oval 14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nip and Round Single Corner Rectangle 16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21154777" flipH="1">
            <a:off x="4648200" y="5105400"/>
            <a:ext cx="990600" cy="838200"/>
            <a:chOff x="1600200" y="4343400"/>
            <a:chExt cx="1524000" cy="1143000"/>
          </a:xfrm>
        </p:grpSpPr>
        <p:sp>
          <p:nvSpPr>
            <p:cNvPr id="19" name="Oval 18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nip and Round Single Corner Rectangle 20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much! 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</a:p>
          <a:p>
            <a:pPr lvl="1"/>
            <a:r>
              <a:rPr lang="en-US" dirty="0" smtClean="0"/>
              <a:t>p = mass * velocity</a:t>
            </a:r>
          </a:p>
          <a:p>
            <a:pPr lvl="1"/>
            <a:r>
              <a:rPr lang="en-US" dirty="0" smtClean="0"/>
              <a:t>Conservation of momentum</a:t>
            </a:r>
          </a:p>
          <a:p>
            <a:r>
              <a:rPr lang="en-US" dirty="0" smtClean="0"/>
              <a:t>Energy:</a:t>
            </a:r>
          </a:p>
          <a:p>
            <a:pPr lvl="1"/>
            <a:r>
              <a:rPr lang="en-US" dirty="0" smtClean="0"/>
              <a:t>Mechanical Energy</a:t>
            </a:r>
          </a:p>
          <a:p>
            <a:pPr lvl="2"/>
            <a:r>
              <a:rPr lang="en-US" dirty="0" smtClean="0"/>
              <a:t>Kinetic  (like translational kinetic energy) (1/2 m 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Potential (like gravitational potential energy) (m g h)</a:t>
            </a:r>
          </a:p>
          <a:p>
            <a:r>
              <a:rPr lang="en-US" dirty="0" smtClean="0"/>
              <a:t>Collisions: (p is always conserved)</a:t>
            </a:r>
          </a:p>
          <a:p>
            <a:pPr lvl="1"/>
            <a:r>
              <a:rPr lang="en-US" dirty="0" smtClean="0"/>
              <a:t>Perfectly inelastic collisions</a:t>
            </a:r>
          </a:p>
          <a:p>
            <a:pPr lvl="1"/>
            <a:r>
              <a:rPr lang="en-US" dirty="0" smtClean="0"/>
              <a:t>inelastic</a:t>
            </a:r>
          </a:p>
          <a:p>
            <a:pPr lvl="1"/>
            <a:r>
              <a:rPr lang="en-US" dirty="0" smtClean="0"/>
              <a:t>Perfectly elastic collisions (energy is conserved)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high will a skateboarder get on the other side of a half pipe? (ignore air resistance)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914400" y="3581401"/>
            <a:ext cx="4343400" cy="3276600"/>
          </a:xfrm>
          <a:custGeom>
            <a:avLst/>
            <a:gdLst>
              <a:gd name="connsiteX0" fmla="*/ 0 w 2010228"/>
              <a:gd name="connsiteY0" fmla="*/ 14514 h 2131181"/>
              <a:gd name="connsiteX1" fmla="*/ 246743 w 2010228"/>
              <a:gd name="connsiteY1" fmla="*/ 87086 h 2131181"/>
              <a:gd name="connsiteX2" fmla="*/ 391885 w 2010228"/>
              <a:gd name="connsiteY2" fmla="*/ 478971 h 2131181"/>
              <a:gd name="connsiteX3" fmla="*/ 449943 w 2010228"/>
              <a:gd name="connsiteY3" fmla="*/ 1132114 h 2131181"/>
              <a:gd name="connsiteX4" fmla="*/ 653143 w 2010228"/>
              <a:gd name="connsiteY4" fmla="*/ 1727200 h 2131181"/>
              <a:gd name="connsiteX5" fmla="*/ 928914 w 2010228"/>
              <a:gd name="connsiteY5" fmla="*/ 2032000 h 2131181"/>
              <a:gd name="connsiteX6" fmla="*/ 1349828 w 2010228"/>
              <a:gd name="connsiteY6" fmla="*/ 2075543 h 2131181"/>
              <a:gd name="connsiteX7" fmla="*/ 1756228 w 2010228"/>
              <a:gd name="connsiteY7" fmla="*/ 1698171 h 2131181"/>
              <a:gd name="connsiteX8" fmla="*/ 1959428 w 2010228"/>
              <a:gd name="connsiteY8" fmla="*/ 1117600 h 2131181"/>
              <a:gd name="connsiteX9" fmla="*/ 2002971 w 2010228"/>
              <a:gd name="connsiteY9" fmla="*/ 464457 h 2131181"/>
              <a:gd name="connsiteX10" fmla="*/ 2002971 w 2010228"/>
              <a:gd name="connsiteY10" fmla="*/ 29028 h 2131181"/>
              <a:gd name="connsiteX11" fmla="*/ 2002971 w 2010228"/>
              <a:gd name="connsiteY11" fmla="*/ 0 h 2131181"/>
              <a:gd name="connsiteX0" fmla="*/ 0 w 2010228"/>
              <a:gd name="connsiteY0" fmla="*/ 156028 h 2272695"/>
              <a:gd name="connsiteX1" fmla="*/ 246743 w 2010228"/>
              <a:gd name="connsiteY1" fmla="*/ 228600 h 2272695"/>
              <a:gd name="connsiteX2" fmla="*/ 395514 w 2010228"/>
              <a:gd name="connsiteY2" fmla="*/ 174171 h 2272695"/>
              <a:gd name="connsiteX3" fmla="*/ 449943 w 2010228"/>
              <a:gd name="connsiteY3" fmla="*/ 1273628 h 2272695"/>
              <a:gd name="connsiteX4" fmla="*/ 653143 w 2010228"/>
              <a:gd name="connsiteY4" fmla="*/ 1868714 h 2272695"/>
              <a:gd name="connsiteX5" fmla="*/ 928914 w 2010228"/>
              <a:gd name="connsiteY5" fmla="*/ 2173514 h 2272695"/>
              <a:gd name="connsiteX6" fmla="*/ 1349828 w 2010228"/>
              <a:gd name="connsiteY6" fmla="*/ 2217057 h 2272695"/>
              <a:gd name="connsiteX7" fmla="*/ 1756228 w 2010228"/>
              <a:gd name="connsiteY7" fmla="*/ 1839685 h 2272695"/>
              <a:gd name="connsiteX8" fmla="*/ 1959428 w 2010228"/>
              <a:gd name="connsiteY8" fmla="*/ 1259114 h 2272695"/>
              <a:gd name="connsiteX9" fmla="*/ 2002971 w 2010228"/>
              <a:gd name="connsiteY9" fmla="*/ 605971 h 2272695"/>
              <a:gd name="connsiteX10" fmla="*/ 2002971 w 2010228"/>
              <a:gd name="connsiteY10" fmla="*/ 170542 h 2272695"/>
              <a:gd name="connsiteX11" fmla="*/ 2002971 w 2010228"/>
              <a:gd name="connsiteY11" fmla="*/ 141514 h 2272695"/>
              <a:gd name="connsiteX0" fmla="*/ 0 w 2010228"/>
              <a:gd name="connsiteY0" fmla="*/ 442081 h 2558748"/>
              <a:gd name="connsiteX1" fmla="*/ 243114 w 2010228"/>
              <a:gd name="connsiteY1" fmla="*/ 3024 h 2558748"/>
              <a:gd name="connsiteX2" fmla="*/ 395514 w 2010228"/>
              <a:gd name="connsiteY2" fmla="*/ 460224 h 2558748"/>
              <a:gd name="connsiteX3" fmla="*/ 449943 w 2010228"/>
              <a:gd name="connsiteY3" fmla="*/ 1559681 h 2558748"/>
              <a:gd name="connsiteX4" fmla="*/ 653143 w 2010228"/>
              <a:gd name="connsiteY4" fmla="*/ 2154767 h 2558748"/>
              <a:gd name="connsiteX5" fmla="*/ 928914 w 2010228"/>
              <a:gd name="connsiteY5" fmla="*/ 2459567 h 2558748"/>
              <a:gd name="connsiteX6" fmla="*/ 1349828 w 2010228"/>
              <a:gd name="connsiteY6" fmla="*/ 2503110 h 2558748"/>
              <a:gd name="connsiteX7" fmla="*/ 1756228 w 2010228"/>
              <a:gd name="connsiteY7" fmla="*/ 2125738 h 2558748"/>
              <a:gd name="connsiteX8" fmla="*/ 1959428 w 2010228"/>
              <a:gd name="connsiteY8" fmla="*/ 1545167 h 2558748"/>
              <a:gd name="connsiteX9" fmla="*/ 2002971 w 2010228"/>
              <a:gd name="connsiteY9" fmla="*/ 892024 h 2558748"/>
              <a:gd name="connsiteX10" fmla="*/ 2002971 w 2010228"/>
              <a:gd name="connsiteY10" fmla="*/ 456595 h 2558748"/>
              <a:gd name="connsiteX11" fmla="*/ 2002971 w 2010228"/>
              <a:gd name="connsiteY11" fmla="*/ 427567 h 2558748"/>
              <a:gd name="connsiteX0" fmla="*/ 0 w 1995714"/>
              <a:gd name="connsiteY0" fmla="*/ 2419 h 2710543"/>
              <a:gd name="connsiteX1" fmla="*/ 228600 w 1995714"/>
              <a:gd name="connsiteY1" fmla="*/ 154819 h 2710543"/>
              <a:gd name="connsiteX2" fmla="*/ 381000 w 1995714"/>
              <a:gd name="connsiteY2" fmla="*/ 612019 h 2710543"/>
              <a:gd name="connsiteX3" fmla="*/ 435429 w 1995714"/>
              <a:gd name="connsiteY3" fmla="*/ 1711476 h 2710543"/>
              <a:gd name="connsiteX4" fmla="*/ 638629 w 1995714"/>
              <a:gd name="connsiteY4" fmla="*/ 2306562 h 2710543"/>
              <a:gd name="connsiteX5" fmla="*/ 914400 w 1995714"/>
              <a:gd name="connsiteY5" fmla="*/ 2611362 h 2710543"/>
              <a:gd name="connsiteX6" fmla="*/ 1335314 w 1995714"/>
              <a:gd name="connsiteY6" fmla="*/ 2654905 h 2710543"/>
              <a:gd name="connsiteX7" fmla="*/ 1741714 w 1995714"/>
              <a:gd name="connsiteY7" fmla="*/ 2277533 h 2710543"/>
              <a:gd name="connsiteX8" fmla="*/ 1944914 w 1995714"/>
              <a:gd name="connsiteY8" fmla="*/ 1696962 h 2710543"/>
              <a:gd name="connsiteX9" fmla="*/ 1988457 w 1995714"/>
              <a:gd name="connsiteY9" fmla="*/ 1043819 h 2710543"/>
              <a:gd name="connsiteX10" fmla="*/ 1988457 w 1995714"/>
              <a:gd name="connsiteY10" fmla="*/ 608390 h 2710543"/>
              <a:gd name="connsiteX11" fmla="*/ 1988457 w 1995714"/>
              <a:gd name="connsiteY11" fmla="*/ 579362 h 2710543"/>
              <a:gd name="connsiteX0" fmla="*/ 0 w 1995714"/>
              <a:gd name="connsiteY0" fmla="*/ 2419 h 2710543"/>
              <a:gd name="connsiteX1" fmla="*/ 228600 w 1995714"/>
              <a:gd name="connsiteY1" fmla="*/ 154819 h 2710543"/>
              <a:gd name="connsiteX2" fmla="*/ 381000 w 1995714"/>
              <a:gd name="connsiteY2" fmla="*/ 612019 h 2710543"/>
              <a:gd name="connsiteX3" fmla="*/ 435429 w 1995714"/>
              <a:gd name="connsiteY3" fmla="*/ 1711476 h 2710543"/>
              <a:gd name="connsiteX4" fmla="*/ 638629 w 1995714"/>
              <a:gd name="connsiteY4" fmla="*/ 2306562 h 2710543"/>
              <a:gd name="connsiteX5" fmla="*/ 914400 w 1995714"/>
              <a:gd name="connsiteY5" fmla="*/ 2611362 h 2710543"/>
              <a:gd name="connsiteX6" fmla="*/ 1335314 w 1995714"/>
              <a:gd name="connsiteY6" fmla="*/ 2654905 h 2710543"/>
              <a:gd name="connsiteX7" fmla="*/ 1741714 w 1995714"/>
              <a:gd name="connsiteY7" fmla="*/ 2277533 h 2710543"/>
              <a:gd name="connsiteX8" fmla="*/ 1944914 w 1995714"/>
              <a:gd name="connsiteY8" fmla="*/ 1696962 h 2710543"/>
              <a:gd name="connsiteX9" fmla="*/ 1988457 w 1995714"/>
              <a:gd name="connsiteY9" fmla="*/ 1043819 h 2710543"/>
              <a:gd name="connsiteX10" fmla="*/ 1988457 w 1995714"/>
              <a:gd name="connsiteY10" fmla="*/ 608390 h 2710543"/>
              <a:gd name="connsiteX11" fmla="*/ 1988457 w 1995714"/>
              <a:gd name="connsiteY11" fmla="*/ 579362 h 2710543"/>
              <a:gd name="connsiteX12" fmla="*/ 1959429 w 1995714"/>
              <a:gd name="connsiteY12" fmla="*/ 579363 h 2710543"/>
              <a:gd name="connsiteX0" fmla="*/ 0 w 2749247"/>
              <a:gd name="connsiteY0" fmla="*/ 2419 h 2710543"/>
              <a:gd name="connsiteX1" fmla="*/ 228600 w 2749247"/>
              <a:gd name="connsiteY1" fmla="*/ 154819 h 2710543"/>
              <a:gd name="connsiteX2" fmla="*/ 381000 w 2749247"/>
              <a:gd name="connsiteY2" fmla="*/ 612019 h 2710543"/>
              <a:gd name="connsiteX3" fmla="*/ 435429 w 2749247"/>
              <a:gd name="connsiteY3" fmla="*/ 1711476 h 2710543"/>
              <a:gd name="connsiteX4" fmla="*/ 638629 w 2749247"/>
              <a:gd name="connsiteY4" fmla="*/ 2306562 h 2710543"/>
              <a:gd name="connsiteX5" fmla="*/ 914400 w 2749247"/>
              <a:gd name="connsiteY5" fmla="*/ 2611362 h 2710543"/>
              <a:gd name="connsiteX6" fmla="*/ 1335314 w 2749247"/>
              <a:gd name="connsiteY6" fmla="*/ 2654905 h 2710543"/>
              <a:gd name="connsiteX7" fmla="*/ 1741714 w 2749247"/>
              <a:gd name="connsiteY7" fmla="*/ 2277533 h 2710543"/>
              <a:gd name="connsiteX8" fmla="*/ 1944914 w 2749247"/>
              <a:gd name="connsiteY8" fmla="*/ 1696962 h 2710543"/>
              <a:gd name="connsiteX9" fmla="*/ 1988457 w 2749247"/>
              <a:gd name="connsiteY9" fmla="*/ 1043819 h 2710543"/>
              <a:gd name="connsiteX10" fmla="*/ 1988457 w 2749247"/>
              <a:gd name="connsiteY10" fmla="*/ 608390 h 2710543"/>
              <a:gd name="connsiteX11" fmla="*/ 1988457 w 2749247"/>
              <a:gd name="connsiteY11" fmla="*/ 579362 h 2710543"/>
              <a:gd name="connsiteX12" fmla="*/ 2743200 w 27492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1988457 w 2596847"/>
              <a:gd name="connsiteY11" fmla="*/ 579362 h 2710543"/>
              <a:gd name="connsiteX12" fmla="*/ 2590800 w 25968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2057400 w 2596847"/>
              <a:gd name="connsiteY11" fmla="*/ 688220 h 2710543"/>
              <a:gd name="connsiteX12" fmla="*/ 2590800 w 25968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2209800 w 2596847"/>
              <a:gd name="connsiteY11" fmla="*/ 612020 h 2710543"/>
              <a:gd name="connsiteX12" fmla="*/ 2590800 w 2596847"/>
              <a:gd name="connsiteY12" fmla="*/ 612020 h 2710543"/>
              <a:gd name="connsiteX0" fmla="*/ 0 w 2596847"/>
              <a:gd name="connsiteY0" fmla="*/ 2419 h 2710543"/>
              <a:gd name="connsiteX1" fmla="*/ 228600 w 2596847"/>
              <a:gd name="connsiteY1" fmla="*/ 154819 h 2710543"/>
              <a:gd name="connsiteX2" fmla="*/ 381000 w 2596847"/>
              <a:gd name="connsiteY2" fmla="*/ 612019 h 2710543"/>
              <a:gd name="connsiteX3" fmla="*/ 435429 w 2596847"/>
              <a:gd name="connsiteY3" fmla="*/ 1711476 h 2710543"/>
              <a:gd name="connsiteX4" fmla="*/ 638629 w 2596847"/>
              <a:gd name="connsiteY4" fmla="*/ 2306562 h 2710543"/>
              <a:gd name="connsiteX5" fmla="*/ 914400 w 2596847"/>
              <a:gd name="connsiteY5" fmla="*/ 2611362 h 2710543"/>
              <a:gd name="connsiteX6" fmla="*/ 1335314 w 2596847"/>
              <a:gd name="connsiteY6" fmla="*/ 2654905 h 2710543"/>
              <a:gd name="connsiteX7" fmla="*/ 1741714 w 2596847"/>
              <a:gd name="connsiteY7" fmla="*/ 2277533 h 2710543"/>
              <a:gd name="connsiteX8" fmla="*/ 1944914 w 2596847"/>
              <a:gd name="connsiteY8" fmla="*/ 1696962 h 2710543"/>
              <a:gd name="connsiteX9" fmla="*/ 1988457 w 2596847"/>
              <a:gd name="connsiteY9" fmla="*/ 1043819 h 2710543"/>
              <a:gd name="connsiteX10" fmla="*/ 1988457 w 2596847"/>
              <a:gd name="connsiteY10" fmla="*/ 608390 h 2710543"/>
              <a:gd name="connsiteX11" fmla="*/ 2438400 w 2596847"/>
              <a:gd name="connsiteY11" fmla="*/ 612020 h 2710543"/>
              <a:gd name="connsiteX12" fmla="*/ 2590800 w 2596847"/>
              <a:gd name="connsiteY12" fmla="*/ 612020 h 2710543"/>
              <a:gd name="connsiteX0" fmla="*/ 0 w 2444447"/>
              <a:gd name="connsiteY0" fmla="*/ 2419 h 2710543"/>
              <a:gd name="connsiteX1" fmla="*/ 228600 w 2444447"/>
              <a:gd name="connsiteY1" fmla="*/ 154819 h 2710543"/>
              <a:gd name="connsiteX2" fmla="*/ 381000 w 2444447"/>
              <a:gd name="connsiteY2" fmla="*/ 612019 h 2710543"/>
              <a:gd name="connsiteX3" fmla="*/ 435429 w 2444447"/>
              <a:gd name="connsiteY3" fmla="*/ 1711476 h 2710543"/>
              <a:gd name="connsiteX4" fmla="*/ 638629 w 2444447"/>
              <a:gd name="connsiteY4" fmla="*/ 2306562 h 2710543"/>
              <a:gd name="connsiteX5" fmla="*/ 914400 w 2444447"/>
              <a:gd name="connsiteY5" fmla="*/ 2611362 h 2710543"/>
              <a:gd name="connsiteX6" fmla="*/ 1335314 w 2444447"/>
              <a:gd name="connsiteY6" fmla="*/ 2654905 h 2710543"/>
              <a:gd name="connsiteX7" fmla="*/ 1741714 w 2444447"/>
              <a:gd name="connsiteY7" fmla="*/ 2277533 h 2710543"/>
              <a:gd name="connsiteX8" fmla="*/ 1944914 w 2444447"/>
              <a:gd name="connsiteY8" fmla="*/ 1696962 h 2710543"/>
              <a:gd name="connsiteX9" fmla="*/ 1988457 w 2444447"/>
              <a:gd name="connsiteY9" fmla="*/ 1043819 h 2710543"/>
              <a:gd name="connsiteX10" fmla="*/ 1988457 w 2444447"/>
              <a:gd name="connsiteY10" fmla="*/ 608390 h 2710543"/>
              <a:gd name="connsiteX11" fmla="*/ 2438400 w 2444447"/>
              <a:gd name="connsiteY11" fmla="*/ 612020 h 2710543"/>
              <a:gd name="connsiteX12" fmla="*/ 2438400 w 2444447"/>
              <a:gd name="connsiteY12" fmla="*/ 2669420 h 2710543"/>
              <a:gd name="connsiteX0" fmla="*/ 81643 w 2526090"/>
              <a:gd name="connsiteY0" fmla="*/ 29028 h 2737152"/>
              <a:gd name="connsiteX1" fmla="*/ 38100 w 2526090"/>
              <a:gd name="connsiteY1" fmla="*/ 25400 h 2737152"/>
              <a:gd name="connsiteX2" fmla="*/ 310243 w 2526090"/>
              <a:gd name="connsiteY2" fmla="*/ 181428 h 2737152"/>
              <a:gd name="connsiteX3" fmla="*/ 462643 w 2526090"/>
              <a:gd name="connsiteY3" fmla="*/ 638628 h 2737152"/>
              <a:gd name="connsiteX4" fmla="*/ 517072 w 2526090"/>
              <a:gd name="connsiteY4" fmla="*/ 1738085 h 2737152"/>
              <a:gd name="connsiteX5" fmla="*/ 720272 w 2526090"/>
              <a:gd name="connsiteY5" fmla="*/ 2333171 h 2737152"/>
              <a:gd name="connsiteX6" fmla="*/ 996043 w 2526090"/>
              <a:gd name="connsiteY6" fmla="*/ 2637971 h 2737152"/>
              <a:gd name="connsiteX7" fmla="*/ 1416957 w 2526090"/>
              <a:gd name="connsiteY7" fmla="*/ 2681514 h 2737152"/>
              <a:gd name="connsiteX8" fmla="*/ 1823357 w 2526090"/>
              <a:gd name="connsiteY8" fmla="*/ 2304142 h 2737152"/>
              <a:gd name="connsiteX9" fmla="*/ 2026557 w 2526090"/>
              <a:gd name="connsiteY9" fmla="*/ 1723571 h 2737152"/>
              <a:gd name="connsiteX10" fmla="*/ 2070100 w 2526090"/>
              <a:gd name="connsiteY10" fmla="*/ 1070428 h 2737152"/>
              <a:gd name="connsiteX11" fmla="*/ 2070100 w 2526090"/>
              <a:gd name="connsiteY11" fmla="*/ 634999 h 2737152"/>
              <a:gd name="connsiteX12" fmla="*/ 2520043 w 2526090"/>
              <a:gd name="connsiteY12" fmla="*/ 638629 h 2737152"/>
              <a:gd name="connsiteX13" fmla="*/ 2520043 w 2526090"/>
              <a:gd name="connsiteY13" fmla="*/ 2696029 h 2737152"/>
              <a:gd name="connsiteX0" fmla="*/ 7257 w 2451704"/>
              <a:gd name="connsiteY0" fmla="*/ 406399 h 3114523"/>
              <a:gd name="connsiteX1" fmla="*/ 312057 w 2451704"/>
              <a:gd name="connsiteY1" fmla="*/ 25400 h 3114523"/>
              <a:gd name="connsiteX2" fmla="*/ 235857 w 2451704"/>
              <a:gd name="connsiteY2" fmla="*/ 558799 h 3114523"/>
              <a:gd name="connsiteX3" fmla="*/ 388257 w 2451704"/>
              <a:gd name="connsiteY3" fmla="*/ 1015999 h 3114523"/>
              <a:gd name="connsiteX4" fmla="*/ 442686 w 2451704"/>
              <a:gd name="connsiteY4" fmla="*/ 2115456 h 3114523"/>
              <a:gd name="connsiteX5" fmla="*/ 645886 w 2451704"/>
              <a:gd name="connsiteY5" fmla="*/ 2710542 h 3114523"/>
              <a:gd name="connsiteX6" fmla="*/ 921657 w 2451704"/>
              <a:gd name="connsiteY6" fmla="*/ 3015342 h 3114523"/>
              <a:gd name="connsiteX7" fmla="*/ 1342571 w 2451704"/>
              <a:gd name="connsiteY7" fmla="*/ 3058885 h 3114523"/>
              <a:gd name="connsiteX8" fmla="*/ 1748971 w 2451704"/>
              <a:gd name="connsiteY8" fmla="*/ 2681513 h 3114523"/>
              <a:gd name="connsiteX9" fmla="*/ 1952171 w 2451704"/>
              <a:gd name="connsiteY9" fmla="*/ 2100942 h 3114523"/>
              <a:gd name="connsiteX10" fmla="*/ 1995714 w 2451704"/>
              <a:gd name="connsiteY10" fmla="*/ 1447799 h 3114523"/>
              <a:gd name="connsiteX11" fmla="*/ 1995714 w 2451704"/>
              <a:gd name="connsiteY11" fmla="*/ 1012370 h 3114523"/>
              <a:gd name="connsiteX12" fmla="*/ 2445657 w 2451704"/>
              <a:gd name="connsiteY12" fmla="*/ 1016000 h 3114523"/>
              <a:gd name="connsiteX13" fmla="*/ 2445657 w 2451704"/>
              <a:gd name="connsiteY13" fmla="*/ 3073400 h 3114523"/>
              <a:gd name="connsiteX0" fmla="*/ 7257 w 2299304"/>
              <a:gd name="connsiteY0" fmla="*/ 3644901 h 3644901"/>
              <a:gd name="connsiteX1" fmla="*/ 159657 w 2299304"/>
              <a:gd name="connsiteY1" fmla="*/ 444500 h 3644901"/>
              <a:gd name="connsiteX2" fmla="*/ 83457 w 2299304"/>
              <a:gd name="connsiteY2" fmla="*/ 977899 h 3644901"/>
              <a:gd name="connsiteX3" fmla="*/ 235857 w 2299304"/>
              <a:gd name="connsiteY3" fmla="*/ 1435099 h 3644901"/>
              <a:gd name="connsiteX4" fmla="*/ 290286 w 2299304"/>
              <a:gd name="connsiteY4" fmla="*/ 2534556 h 3644901"/>
              <a:gd name="connsiteX5" fmla="*/ 493486 w 2299304"/>
              <a:gd name="connsiteY5" fmla="*/ 3129642 h 3644901"/>
              <a:gd name="connsiteX6" fmla="*/ 769257 w 2299304"/>
              <a:gd name="connsiteY6" fmla="*/ 3434442 h 3644901"/>
              <a:gd name="connsiteX7" fmla="*/ 1190171 w 2299304"/>
              <a:gd name="connsiteY7" fmla="*/ 3477985 h 3644901"/>
              <a:gd name="connsiteX8" fmla="*/ 1596571 w 2299304"/>
              <a:gd name="connsiteY8" fmla="*/ 3100613 h 3644901"/>
              <a:gd name="connsiteX9" fmla="*/ 1799771 w 2299304"/>
              <a:gd name="connsiteY9" fmla="*/ 2520042 h 3644901"/>
              <a:gd name="connsiteX10" fmla="*/ 1843314 w 2299304"/>
              <a:gd name="connsiteY10" fmla="*/ 1866899 h 3644901"/>
              <a:gd name="connsiteX11" fmla="*/ 1843314 w 2299304"/>
              <a:gd name="connsiteY11" fmla="*/ 1431470 h 3644901"/>
              <a:gd name="connsiteX12" fmla="*/ 2293257 w 2299304"/>
              <a:gd name="connsiteY12" fmla="*/ 1435100 h 3644901"/>
              <a:gd name="connsiteX13" fmla="*/ 2293257 w 2299304"/>
              <a:gd name="connsiteY13" fmla="*/ 3492500 h 3644901"/>
              <a:gd name="connsiteX0" fmla="*/ 12700 w 2304747"/>
              <a:gd name="connsiteY0" fmla="*/ 3111500 h 3111500"/>
              <a:gd name="connsiteX1" fmla="*/ 12700 w 2304747"/>
              <a:gd name="connsiteY1" fmla="*/ 444500 h 3111500"/>
              <a:gd name="connsiteX2" fmla="*/ 88900 w 2304747"/>
              <a:gd name="connsiteY2" fmla="*/ 444498 h 3111500"/>
              <a:gd name="connsiteX3" fmla="*/ 241300 w 2304747"/>
              <a:gd name="connsiteY3" fmla="*/ 901698 h 3111500"/>
              <a:gd name="connsiteX4" fmla="*/ 295729 w 2304747"/>
              <a:gd name="connsiteY4" fmla="*/ 2001155 h 3111500"/>
              <a:gd name="connsiteX5" fmla="*/ 498929 w 2304747"/>
              <a:gd name="connsiteY5" fmla="*/ 2596241 h 3111500"/>
              <a:gd name="connsiteX6" fmla="*/ 774700 w 2304747"/>
              <a:gd name="connsiteY6" fmla="*/ 2901041 h 3111500"/>
              <a:gd name="connsiteX7" fmla="*/ 1195614 w 2304747"/>
              <a:gd name="connsiteY7" fmla="*/ 2944584 h 3111500"/>
              <a:gd name="connsiteX8" fmla="*/ 1602014 w 2304747"/>
              <a:gd name="connsiteY8" fmla="*/ 2567212 h 3111500"/>
              <a:gd name="connsiteX9" fmla="*/ 1805214 w 2304747"/>
              <a:gd name="connsiteY9" fmla="*/ 1986641 h 3111500"/>
              <a:gd name="connsiteX10" fmla="*/ 1848757 w 2304747"/>
              <a:gd name="connsiteY10" fmla="*/ 1333498 h 3111500"/>
              <a:gd name="connsiteX11" fmla="*/ 1848757 w 2304747"/>
              <a:gd name="connsiteY11" fmla="*/ 898069 h 3111500"/>
              <a:gd name="connsiteX12" fmla="*/ 2298700 w 2304747"/>
              <a:gd name="connsiteY12" fmla="*/ 901699 h 3111500"/>
              <a:gd name="connsiteX13" fmla="*/ 2298700 w 2304747"/>
              <a:gd name="connsiteY13" fmla="*/ 2959099 h 3111500"/>
              <a:gd name="connsiteX0" fmla="*/ 165099 w 2457146"/>
              <a:gd name="connsiteY0" fmla="*/ 3263901 h 3263901"/>
              <a:gd name="connsiteX1" fmla="*/ 12700 w 2457146"/>
              <a:gd name="connsiteY1" fmla="*/ 444500 h 3263901"/>
              <a:gd name="connsiteX2" fmla="*/ 241299 w 2457146"/>
              <a:gd name="connsiteY2" fmla="*/ 596899 h 3263901"/>
              <a:gd name="connsiteX3" fmla="*/ 393699 w 2457146"/>
              <a:gd name="connsiteY3" fmla="*/ 1054099 h 3263901"/>
              <a:gd name="connsiteX4" fmla="*/ 448128 w 2457146"/>
              <a:gd name="connsiteY4" fmla="*/ 2153556 h 3263901"/>
              <a:gd name="connsiteX5" fmla="*/ 651328 w 2457146"/>
              <a:gd name="connsiteY5" fmla="*/ 2748642 h 3263901"/>
              <a:gd name="connsiteX6" fmla="*/ 927099 w 2457146"/>
              <a:gd name="connsiteY6" fmla="*/ 3053442 h 3263901"/>
              <a:gd name="connsiteX7" fmla="*/ 1348013 w 2457146"/>
              <a:gd name="connsiteY7" fmla="*/ 3096985 h 3263901"/>
              <a:gd name="connsiteX8" fmla="*/ 1754413 w 2457146"/>
              <a:gd name="connsiteY8" fmla="*/ 2719613 h 3263901"/>
              <a:gd name="connsiteX9" fmla="*/ 1957613 w 2457146"/>
              <a:gd name="connsiteY9" fmla="*/ 2139042 h 3263901"/>
              <a:gd name="connsiteX10" fmla="*/ 2001156 w 2457146"/>
              <a:gd name="connsiteY10" fmla="*/ 1485899 h 3263901"/>
              <a:gd name="connsiteX11" fmla="*/ 2001156 w 2457146"/>
              <a:gd name="connsiteY11" fmla="*/ 1050470 h 3263901"/>
              <a:gd name="connsiteX12" fmla="*/ 2451099 w 2457146"/>
              <a:gd name="connsiteY12" fmla="*/ 1054100 h 3263901"/>
              <a:gd name="connsiteX13" fmla="*/ 2451099 w 2457146"/>
              <a:gd name="connsiteY13" fmla="*/ 3111500 h 3263901"/>
              <a:gd name="connsiteX0" fmla="*/ 165099 w 2457146"/>
              <a:gd name="connsiteY0" fmla="*/ 2819401 h 2819401"/>
              <a:gd name="connsiteX1" fmla="*/ 12700 w 2457146"/>
              <a:gd name="connsiteY1" fmla="*/ 0 h 2819401"/>
              <a:gd name="connsiteX2" fmla="*/ 241299 w 2457146"/>
              <a:gd name="connsiteY2" fmla="*/ 152399 h 2819401"/>
              <a:gd name="connsiteX3" fmla="*/ 393699 w 2457146"/>
              <a:gd name="connsiteY3" fmla="*/ 609599 h 2819401"/>
              <a:gd name="connsiteX4" fmla="*/ 448128 w 2457146"/>
              <a:gd name="connsiteY4" fmla="*/ 1709056 h 2819401"/>
              <a:gd name="connsiteX5" fmla="*/ 651328 w 2457146"/>
              <a:gd name="connsiteY5" fmla="*/ 2304142 h 2819401"/>
              <a:gd name="connsiteX6" fmla="*/ 927099 w 2457146"/>
              <a:gd name="connsiteY6" fmla="*/ 2608942 h 2819401"/>
              <a:gd name="connsiteX7" fmla="*/ 1348013 w 2457146"/>
              <a:gd name="connsiteY7" fmla="*/ 2652485 h 2819401"/>
              <a:gd name="connsiteX8" fmla="*/ 1754413 w 2457146"/>
              <a:gd name="connsiteY8" fmla="*/ 2275113 h 2819401"/>
              <a:gd name="connsiteX9" fmla="*/ 1957613 w 2457146"/>
              <a:gd name="connsiteY9" fmla="*/ 1694542 h 2819401"/>
              <a:gd name="connsiteX10" fmla="*/ 2001156 w 2457146"/>
              <a:gd name="connsiteY10" fmla="*/ 1041399 h 2819401"/>
              <a:gd name="connsiteX11" fmla="*/ 2001156 w 2457146"/>
              <a:gd name="connsiteY11" fmla="*/ 605970 h 2819401"/>
              <a:gd name="connsiteX12" fmla="*/ 2451099 w 2457146"/>
              <a:gd name="connsiteY12" fmla="*/ 609600 h 2819401"/>
              <a:gd name="connsiteX13" fmla="*/ 2451099 w 2457146"/>
              <a:gd name="connsiteY13" fmla="*/ 2667000 h 2819401"/>
              <a:gd name="connsiteX0" fmla="*/ 12700 w 2457146"/>
              <a:gd name="connsiteY0" fmla="*/ 2743201 h 2743201"/>
              <a:gd name="connsiteX1" fmla="*/ 12700 w 2457146"/>
              <a:gd name="connsiteY1" fmla="*/ 0 h 2743201"/>
              <a:gd name="connsiteX2" fmla="*/ 241299 w 2457146"/>
              <a:gd name="connsiteY2" fmla="*/ 152399 h 2743201"/>
              <a:gd name="connsiteX3" fmla="*/ 393699 w 2457146"/>
              <a:gd name="connsiteY3" fmla="*/ 609599 h 2743201"/>
              <a:gd name="connsiteX4" fmla="*/ 448128 w 2457146"/>
              <a:gd name="connsiteY4" fmla="*/ 1709056 h 2743201"/>
              <a:gd name="connsiteX5" fmla="*/ 651328 w 2457146"/>
              <a:gd name="connsiteY5" fmla="*/ 2304142 h 2743201"/>
              <a:gd name="connsiteX6" fmla="*/ 927099 w 2457146"/>
              <a:gd name="connsiteY6" fmla="*/ 2608942 h 2743201"/>
              <a:gd name="connsiteX7" fmla="*/ 1348013 w 2457146"/>
              <a:gd name="connsiteY7" fmla="*/ 2652485 h 2743201"/>
              <a:gd name="connsiteX8" fmla="*/ 1754413 w 2457146"/>
              <a:gd name="connsiteY8" fmla="*/ 2275113 h 2743201"/>
              <a:gd name="connsiteX9" fmla="*/ 1957613 w 2457146"/>
              <a:gd name="connsiteY9" fmla="*/ 1694542 h 2743201"/>
              <a:gd name="connsiteX10" fmla="*/ 2001156 w 2457146"/>
              <a:gd name="connsiteY10" fmla="*/ 1041399 h 2743201"/>
              <a:gd name="connsiteX11" fmla="*/ 2001156 w 2457146"/>
              <a:gd name="connsiteY11" fmla="*/ 605970 h 2743201"/>
              <a:gd name="connsiteX12" fmla="*/ 2451099 w 2457146"/>
              <a:gd name="connsiteY12" fmla="*/ 609600 h 2743201"/>
              <a:gd name="connsiteX13" fmla="*/ 2451099 w 2457146"/>
              <a:gd name="connsiteY13" fmla="*/ 2667000 h 2743201"/>
              <a:gd name="connsiteX0" fmla="*/ 12700 w 2457147"/>
              <a:gd name="connsiteY0" fmla="*/ 27432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2001156 w 2457147"/>
              <a:gd name="connsiteY11" fmla="*/ 605970 h 2895601"/>
              <a:gd name="connsiteX12" fmla="*/ 2451099 w 2457147"/>
              <a:gd name="connsiteY12" fmla="*/ 609600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2001156 w 2457147"/>
              <a:gd name="connsiteY11" fmla="*/ 605970 h 2895601"/>
              <a:gd name="connsiteX12" fmla="*/ 2451099 w 2457147"/>
              <a:gd name="connsiteY12" fmla="*/ 609600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1982961 w 2457147"/>
              <a:gd name="connsiteY11" fmla="*/ 808074 h 2895601"/>
              <a:gd name="connsiteX12" fmla="*/ 2451099 w 2457147"/>
              <a:gd name="connsiteY12" fmla="*/ 609600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1982961 w 2457147"/>
              <a:gd name="connsiteY11" fmla="*/ 808074 h 2895601"/>
              <a:gd name="connsiteX12" fmla="*/ 2457147 w 2457147"/>
              <a:gd name="connsiteY12" fmla="*/ 808074 h 2895601"/>
              <a:gd name="connsiteX13" fmla="*/ 2451100 w 2457147"/>
              <a:gd name="connsiteY13" fmla="*/ 2895601 h 2895601"/>
              <a:gd name="connsiteX0" fmla="*/ 12700 w 2457147"/>
              <a:gd name="connsiteY0" fmla="*/ 2895601 h 2895601"/>
              <a:gd name="connsiteX1" fmla="*/ 12700 w 2457147"/>
              <a:gd name="connsiteY1" fmla="*/ 0 h 2895601"/>
              <a:gd name="connsiteX2" fmla="*/ 241299 w 2457147"/>
              <a:gd name="connsiteY2" fmla="*/ 152399 h 2895601"/>
              <a:gd name="connsiteX3" fmla="*/ 393699 w 2457147"/>
              <a:gd name="connsiteY3" fmla="*/ 609599 h 2895601"/>
              <a:gd name="connsiteX4" fmla="*/ 448128 w 2457147"/>
              <a:gd name="connsiteY4" fmla="*/ 1709056 h 2895601"/>
              <a:gd name="connsiteX5" fmla="*/ 651328 w 2457147"/>
              <a:gd name="connsiteY5" fmla="*/ 2304142 h 2895601"/>
              <a:gd name="connsiteX6" fmla="*/ 927099 w 2457147"/>
              <a:gd name="connsiteY6" fmla="*/ 2608942 h 2895601"/>
              <a:gd name="connsiteX7" fmla="*/ 1348013 w 2457147"/>
              <a:gd name="connsiteY7" fmla="*/ 2652485 h 2895601"/>
              <a:gd name="connsiteX8" fmla="*/ 1754413 w 2457147"/>
              <a:gd name="connsiteY8" fmla="*/ 2275113 h 2895601"/>
              <a:gd name="connsiteX9" fmla="*/ 1957613 w 2457147"/>
              <a:gd name="connsiteY9" fmla="*/ 1694542 h 2895601"/>
              <a:gd name="connsiteX10" fmla="*/ 2001156 w 2457147"/>
              <a:gd name="connsiteY10" fmla="*/ 1041399 h 2895601"/>
              <a:gd name="connsiteX11" fmla="*/ 2026069 w 2457147"/>
              <a:gd name="connsiteY11" fmla="*/ 808074 h 2895601"/>
              <a:gd name="connsiteX12" fmla="*/ 2457147 w 2457147"/>
              <a:gd name="connsiteY12" fmla="*/ 808074 h 2895601"/>
              <a:gd name="connsiteX13" fmla="*/ 2451100 w 2457147"/>
              <a:gd name="connsiteY13" fmla="*/ 2895601 h 289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7147" h="2895601">
                <a:moveTo>
                  <a:pt x="12700" y="2895601"/>
                </a:moveTo>
                <a:cubicBezTo>
                  <a:pt x="5443" y="2894996"/>
                  <a:pt x="0" y="444500"/>
                  <a:pt x="12700" y="0"/>
                </a:cubicBezTo>
                <a:cubicBezTo>
                  <a:pt x="243114" y="19957"/>
                  <a:pt x="177799" y="50799"/>
                  <a:pt x="241299" y="152399"/>
                </a:cubicBezTo>
                <a:cubicBezTo>
                  <a:pt x="304799" y="253999"/>
                  <a:pt x="359227" y="350156"/>
                  <a:pt x="393699" y="609599"/>
                </a:cubicBezTo>
                <a:cubicBezTo>
                  <a:pt x="428171" y="869042"/>
                  <a:pt x="405190" y="1426632"/>
                  <a:pt x="448128" y="1709056"/>
                </a:cubicBezTo>
                <a:cubicBezTo>
                  <a:pt x="491066" y="1991480"/>
                  <a:pt x="571500" y="2154161"/>
                  <a:pt x="651328" y="2304142"/>
                </a:cubicBezTo>
                <a:cubicBezTo>
                  <a:pt x="731156" y="2454123"/>
                  <a:pt x="810985" y="2550885"/>
                  <a:pt x="927099" y="2608942"/>
                </a:cubicBezTo>
                <a:cubicBezTo>
                  <a:pt x="1043213" y="2666999"/>
                  <a:pt x="1210127" y="2708123"/>
                  <a:pt x="1348013" y="2652485"/>
                </a:cubicBezTo>
                <a:cubicBezTo>
                  <a:pt x="1485899" y="2596847"/>
                  <a:pt x="1652813" y="2434770"/>
                  <a:pt x="1754413" y="2275113"/>
                </a:cubicBezTo>
                <a:cubicBezTo>
                  <a:pt x="1856013" y="2115456"/>
                  <a:pt x="1916489" y="1900161"/>
                  <a:pt x="1957613" y="1694542"/>
                </a:cubicBezTo>
                <a:cubicBezTo>
                  <a:pt x="1998737" y="1488923"/>
                  <a:pt x="1989747" y="1189144"/>
                  <a:pt x="2001156" y="1041399"/>
                </a:cubicBezTo>
                <a:cubicBezTo>
                  <a:pt x="2012565" y="893654"/>
                  <a:pt x="2026069" y="808074"/>
                  <a:pt x="2026069" y="808074"/>
                </a:cubicBezTo>
                <a:lnTo>
                  <a:pt x="2457147" y="808074"/>
                </a:lnTo>
                <a:cubicBezTo>
                  <a:pt x="2452309" y="803236"/>
                  <a:pt x="2457147" y="2895601"/>
                  <a:pt x="2451100" y="2895601"/>
                </a:cubicBezTo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rot="249973">
            <a:off x="914400" y="3002281"/>
            <a:ext cx="304800" cy="579119"/>
            <a:chOff x="914400" y="2971800"/>
            <a:chExt cx="304800" cy="579119"/>
          </a:xfrm>
        </p:grpSpPr>
        <p:cxnSp>
          <p:nvCxnSpPr>
            <p:cNvPr id="6" name="Straight Connector 5"/>
            <p:cNvCxnSpPr/>
            <p:nvPr/>
          </p:nvCxnSpPr>
          <p:spPr>
            <a:xfrm rot="5400000" flipH="1" flipV="1">
              <a:off x="914400" y="3352800"/>
              <a:ext cx="2286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990600" y="3352800"/>
              <a:ext cx="2286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952500" y="31623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1066800" y="3048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990600" y="3124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3124200"/>
              <a:ext cx="76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990600" y="3048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021081" y="2971800"/>
              <a:ext cx="91440" cy="9144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14400" y="35052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944881" y="3505200"/>
              <a:ext cx="45719" cy="4571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43000" y="3505200"/>
              <a:ext cx="45719" cy="45719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which case will the child (sliding on a frictionless slide) end the fastest?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4400" y="3352800"/>
            <a:ext cx="228600" cy="196590"/>
            <a:chOff x="914400" y="3352800"/>
            <a:chExt cx="228600" cy="196590"/>
          </a:xfrm>
        </p:grpSpPr>
        <p:sp>
          <p:nvSpPr>
            <p:cNvPr id="31" name="Oval 30"/>
            <p:cNvSpPr/>
            <p:nvPr/>
          </p:nvSpPr>
          <p:spPr>
            <a:xfrm>
              <a:off x="914400" y="342900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14400" y="3352800"/>
              <a:ext cx="762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728880">
              <a:off x="990600" y="347319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583702">
              <a:off x="914400" y="342900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6300" y="3492500"/>
            <a:ext cx="1117600" cy="2146300"/>
            <a:chOff x="876300" y="3492500"/>
            <a:chExt cx="1117600" cy="2146300"/>
          </a:xfrm>
        </p:grpSpPr>
        <p:sp>
          <p:nvSpPr>
            <p:cNvPr id="39" name="Freeform 38"/>
            <p:cNvSpPr/>
            <p:nvPr/>
          </p:nvSpPr>
          <p:spPr>
            <a:xfrm>
              <a:off x="876300" y="3492500"/>
              <a:ext cx="1117600" cy="1866900"/>
            </a:xfrm>
            <a:custGeom>
              <a:avLst/>
              <a:gdLst>
                <a:gd name="connsiteX0" fmla="*/ 0 w 1117600"/>
                <a:gd name="connsiteY0" fmla="*/ 0 h 1866900"/>
                <a:gd name="connsiteX1" fmla="*/ 266700 w 1117600"/>
                <a:gd name="connsiteY1" fmla="*/ 114300 h 1866900"/>
                <a:gd name="connsiteX2" fmla="*/ 406400 w 1117600"/>
                <a:gd name="connsiteY2" fmla="*/ 406400 h 1866900"/>
                <a:gd name="connsiteX3" fmla="*/ 685800 w 1117600"/>
                <a:gd name="connsiteY3" fmla="*/ 1562100 h 1866900"/>
                <a:gd name="connsiteX4" fmla="*/ 901700 w 1117600"/>
                <a:gd name="connsiteY4" fmla="*/ 1816100 h 1866900"/>
                <a:gd name="connsiteX5" fmla="*/ 1117600 w 1117600"/>
                <a:gd name="connsiteY5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866900">
                  <a:moveTo>
                    <a:pt x="0" y="0"/>
                  </a:moveTo>
                  <a:cubicBezTo>
                    <a:pt x="99483" y="23283"/>
                    <a:pt x="198967" y="46567"/>
                    <a:pt x="266700" y="114300"/>
                  </a:cubicBezTo>
                  <a:cubicBezTo>
                    <a:pt x="334433" y="182033"/>
                    <a:pt x="336550" y="165100"/>
                    <a:pt x="406400" y="406400"/>
                  </a:cubicBezTo>
                  <a:cubicBezTo>
                    <a:pt x="476250" y="647700"/>
                    <a:pt x="603250" y="1327150"/>
                    <a:pt x="685800" y="1562100"/>
                  </a:cubicBezTo>
                  <a:cubicBezTo>
                    <a:pt x="768350" y="1797050"/>
                    <a:pt x="829733" y="1765300"/>
                    <a:pt x="901700" y="1816100"/>
                  </a:cubicBezTo>
                  <a:cubicBezTo>
                    <a:pt x="973667" y="1866900"/>
                    <a:pt x="1045633" y="1866900"/>
                    <a:pt x="1117600" y="18669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-152400" y="45720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4"/>
            </p:cNvCxnSpPr>
            <p:nvPr/>
          </p:nvCxnSpPr>
          <p:spPr>
            <a:xfrm>
              <a:off x="1778000" y="5308600"/>
              <a:ext cx="0" cy="33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743200" y="3505200"/>
            <a:ext cx="1955800" cy="2146300"/>
            <a:chOff x="876300" y="3492500"/>
            <a:chExt cx="1117600" cy="2146300"/>
          </a:xfrm>
        </p:grpSpPr>
        <p:sp>
          <p:nvSpPr>
            <p:cNvPr id="43" name="Freeform 42"/>
            <p:cNvSpPr/>
            <p:nvPr/>
          </p:nvSpPr>
          <p:spPr>
            <a:xfrm>
              <a:off x="876300" y="3492500"/>
              <a:ext cx="1117600" cy="1866900"/>
            </a:xfrm>
            <a:custGeom>
              <a:avLst/>
              <a:gdLst>
                <a:gd name="connsiteX0" fmla="*/ 0 w 1117600"/>
                <a:gd name="connsiteY0" fmla="*/ 0 h 1866900"/>
                <a:gd name="connsiteX1" fmla="*/ 266700 w 1117600"/>
                <a:gd name="connsiteY1" fmla="*/ 114300 h 1866900"/>
                <a:gd name="connsiteX2" fmla="*/ 406400 w 1117600"/>
                <a:gd name="connsiteY2" fmla="*/ 406400 h 1866900"/>
                <a:gd name="connsiteX3" fmla="*/ 685800 w 1117600"/>
                <a:gd name="connsiteY3" fmla="*/ 1562100 h 1866900"/>
                <a:gd name="connsiteX4" fmla="*/ 901700 w 1117600"/>
                <a:gd name="connsiteY4" fmla="*/ 1816100 h 1866900"/>
                <a:gd name="connsiteX5" fmla="*/ 1117600 w 1117600"/>
                <a:gd name="connsiteY5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866900">
                  <a:moveTo>
                    <a:pt x="0" y="0"/>
                  </a:moveTo>
                  <a:cubicBezTo>
                    <a:pt x="99483" y="23283"/>
                    <a:pt x="198967" y="46567"/>
                    <a:pt x="266700" y="114300"/>
                  </a:cubicBezTo>
                  <a:cubicBezTo>
                    <a:pt x="334433" y="182033"/>
                    <a:pt x="336550" y="165100"/>
                    <a:pt x="406400" y="406400"/>
                  </a:cubicBezTo>
                  <a:cubicBezTo>
                    <a:pt x="476250" y="647700"/>
                    <a:pt x="603250" y="1327150"/>
                    <a:pt x="685800" y="1562100"/>
                  </a:cubicBezTo>
                  <a:cubicBezTo>
                    <a:pt x="768350" y="1797050"/>
                    <a:pt x="829733" y="1765300"/>
                    <a:pt x="901700" y="1816100"/>
                  </a:cubicBezTo>
                  <a:cubicBezTo>
                    <a:pt x="973667" y="1866900"/>
                    <a:pt x="1045633" y="1866900"/>
                    <a:pt x="1117600" y="18669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-152400" y="45720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</p:cNvCxnSpPr>
            <p:nvPr/>
          </p:nvCxnSpPr>
          <p:spPr>
            <a:xfrm>
              <a:off x="1778000" y="5308600"/>
              <a:ext cx="0" cy="33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029200" y="3505200"/>
            <a:ext cx="2489200" cy="2146300"/>
            <a:chOff x="876300" y="3492500"/>
            <a:chExt cx="1117600" cy="2146300"/>
          </a:xfrm>
        </p:grpSpPr>
        <p:sp>
          <p:nvSpPr>
            <p:cNvPr id="47" name="Freeform 46"/>
            <p:cNvSpPr/>
            <p:nvPr/>
          </p:nvSpPr>
          <p:spPr>
            <a:xfrm>
              <a:off x="876300" y="3492500"/>
              <a:ext cx="1117600" cy="1866900"/>
            </a:xfrm>
            <a:custGeom>
              <a:avLst/>
              <a:gdLst>
                <a:gd name="connsiteX0" fmla="*/ 0 w 1117600"/>
                <a:gd name="connsiteY0" fmla="*/ 0 h 1866900"/>
                <a:gd name="connsiteX1" fmla="*/ 266700 w 1117600"/>
                <a:gd name="connsiteY1" fmla="*/ 114300 h 1866900"/>
                <a:gd name="connsiteX2" fmla="*/ 406400 w 1117600"/>
                <a:gd name="connsiteY2" fmla="*/ 406400 h 1866900"/>
                <a:gd name="connsiteX3" fmla="*/ 685800 w 1117600"/>
                <a:gd name="connsiteY3" fmla="*/ 1562100 h 1866900"/>
                <a:gd name="connsiteX4" fmla="*/ 901700 w 1117600"/>
                <a:gd name="connsiteY4" fmla="*/ 1816100 h 1866900"/>
                <a:gd name="connsiteX5" fmla="*/ 1117600 w 1117600"/>
                <a:gd name="connsiteY5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866900">
                  <a:moveTo>
                    <a:pt x="0" y="0"/>
                  </a:moveTo>
                  <a:cubicBezTo>
                    <a:pt x="99483" y="23283"/>
                    <a:pt x="198967" y="46567"/>
                    <a:pt x="266700" y="114300"/>
                  </a:cubicBezTo>
                  <a:cubicBezTo>
                    <a:pt x="334433" y="182033"/>
                    <a:pt x="336550" y="165100"/>
                    <a:pt x="406400" y="406400"/>
                  </a:cubicBezTo>
                  <a:cubicBezTo>
                    <a:pt x="476250" y="647700"/>
                    <a:pt x="603250" y="1327150"/>
                    <a:pt x="685800" y="1562100"/>
                  </a:cubicBezTo>
                  <a:cubicBezTo>
                    <a:pt x="768350" y="1797050"/>
                    <a:pt x="829733" y="1765300"/>
                    <a:pt x="901700" y="1816100"/>
                  </a:cubicBezTo>
                  <a:cubicBezTo>
                    <a:pt x="973667" y="1866900"/>
                    <a:pt x="1045633" y="1866900"/>
                    <a:pt x="1117600" y="18669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-152400" y="45720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4"/>
            </p:cNvCxnSpPr>
            <p:nvPr/>
          </p:nvCxnSpPr>
          <p:spPr>
            <a:xfrm>
              <a:off x="1778000" y="5308600"/>
              <a:ext cx="0" cy="33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0818659">
            <a:off x="2870200" y="3352800"/>
            <a:ext cx="228600" cy="196590"/>
            <a:chOff x="914400" y="3352800"/>
            <a:chExt cx="228600" cy="196590"/>
          </a:xfrm>
        </p:grpSpPr>
        <p:sp>
          <p:nvSpPr>
            <p:cNvPr id="51" name="Oval 50"/>
            <p:cNvSpPr/>
            <p:nvPr/>
          </p:nvSpPr>
          <p:spPr>
            <a:xfrm>
              <a:off x="914400" y="342900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14400" y="3352800"/>
              <a:ext cx="762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1728880">
              <a:off x="990600" y="347319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583702">
              <a:off x="914400" y="342900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20918572">
            <a:off x="5136990" y="3361582"/>
            <a:ext cx="228600" cy="196590"/>
            <a:chOff x="914400" y="3352800"/>
            <a:chExt cx="228600" cy="196590"/>
          </a:xfrm>
        </p:grpSpPr>
        <p:sp>
          <p:nvSpPr>
            <p:cNvPr id="56" name="Oval 55"/>
            <p:cNvSpPr/>
            <p:nvPr/>
          </p:nvSpPr>
          <p:spPr>
            <a:xfrm>
              <a:off x="914400" y="342900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14400" y="3352800"/>
              <a:ext cx="762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728880">
              <a:off x="990600" y="347319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583702">
              <a:off x="914400" y="3429000"/>
              <a:ext cx="152400" cy="762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4873752"/>
          </a:xfrm>
        </p:spPr>
        <p:txBody>
          <a:bodyPr/>
          <a:lstStyle/>
          <a:p>
            <a:r>
              <a:rPr lang="en-US" dirty="0" smtClean="0"/>
              <a:t>Last week we talked about countersteering. What was </a:t>
            </a:r>
            <a:r>
              <a:rPr lang="en-US" b="1" dirty="0" smtClean="0"/>
              <a:t>countersteering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Turn in the other direction in order to complete a turn.</a:t>
            </a:r>
          </a:p>
          <a:p>
            <a:r>
              <a:rPr lang="en-US" dirty="0" smtClean="0"/>
              <a:t> A while back we mentioned velocity. What was </a:t>
            </a:r>
            <a:r>
              <a:rPr lang="en-US" b="1" dirty="0" smtClean="0"/>
              <a:t>velocity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scalar </a:t>
            </a:r>
            <a:r>
              <a:rPr lang="en-US" dirty="0" smtClean="0"/>
              <a:t>or</a:t>
            </a:r>
            <a:r>
              <a:rPr lang="en-US" b="1" dirty="0" smtClean="0"/>
              <a:t> vector?</a:t>
            </a:r>
          </a:p>
          <a:p>
            <a:pPr lvl="2"/>
            <a:r>
              <a:rPr lang="en-US" dirty="0" smtClean="0"/>
              <a:t>Vector: has the magnitude and direction</a:t>
            </a:r>
          </a:p>
          <a:p>
            <a:pPr lvl="1"/>
            <a:r>
              <a:rPr lang="en-US" b="1" dirty="0" smtClean="0"/>
              <a:t>Units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m/s (length/time)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67400" y="5943600"/>
            <a:ext cx="1905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5486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pic>
        <p:nvPicPr>
          <p:cNvPr id="1026" name="Picture 2" descr="C:\Users\Jonathan Abb\AppData\Local\Microsoft\Windows\Temporary Internet Files\Content.IE5\WSD5MD8L\MC9000596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181600"/>
            <a:ext cx="1848870" cy="131742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9800" y="1447800"/>
            <a:ext cx="2590800" cy="311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Work: A Change in 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= Force * Displacement</a:t>
            </a:r>
          </a:p>
          <a:p>
            <a:r>
              <a:rPr lang="en-US" dirty="0" smtClean="0"/>
              <a:t>W = F </a:t>
            </a:r>
            <a:r>
              <a:rPr lang="en-US" b="1" dirty="0" smtClean="0"/>
              <a:t>*</a:t>
            </a:r>
            <a:r>
              <a:rPr lang="en-US" dirty="0" smtClean="0"/>
              <a:t> D</a:t>
            </a:r>
          </a:p>
          <a:p>
            <a:endParaRPr lang="en-US" dirty="0"/>
          </a:p>
        </p:txBody>
      </p:sp>
      <p:pic>
        <p:nvPicPr>
          <p:cNvPr id="1026" name="Picture 2" descr="C:\Users\Jonathan Abb\AppData\Local\Microsoft\Windows\Temporary Internet Files\Content.IE5\GP2B11XW\MC9001276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738769"/>
            <a:ext cx="1878594" cy="20430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119769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Work</a:t>
            </a:r>
            <a:endParaRPr lang="en-US" dirty="0"/>
          </a:p>
        </p:txBody>
      </p:sp>
      <p:pic>
        <p:nvPicPr>
          <p:cNvPr id="6" name="Picture 2" descr="C:\Users\Jonathan Abb\AppData\Local\Microsoft\Windows\Temporary Internet Files\Content.IE5\GP2B11XW\MC9001276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28969"/>
            <a:ext cx="1878594" cy="20430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2909969"/>
            <a:ext cx="78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439 L 0.2474 -0.0043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does work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66800"/>
          </a:xfrm>
        </p:spPr>
        <p:txBody>
          <a:bodyPr/>
          <a:lstStyle/>
          <a:p>
            <a:r>
              <a:rPr lang="en-US" dirty="0" smtClean="0"/>
              <a:t>Does kinetic friction do work on an object?</a:t>
            </a:r>
          </a:p>
          <a:p>
            <a:r>
              <a:rPr lang="en-US" dirty="0" smtClean="0"/>
              <a:t>Does static friction do work on an object?</a:t>
            </a:r>
            <a:endParaRPr lang="en-US" dirty="0"/>
          </a:p>
        </p:txBody>
      </p:sp>
      <p:pic>
        <p:nvPicPr>
          <p:cNvPr id="4" name="Picture 3" descr="Basketball Ju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81400"/>
            <a:ext cx="2907552" cy="23467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029200"/>
            <a:ext cx="6858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486400"/>
            <a:ext cx="457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1066800" y="52578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487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Skateboard </a:t>
            </a:r>
            <a:r>
              <a:rPr lang="en-US" dirty="0" err="1" smtClean="0"/>
              <a:t>ollie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http://youtu.be/dFl2CQ8xaXs</a:t>
            </a:r>
            <a:endParaRPr lang="en-US" dirty="0" smtClean="0"/>
          </a:p>
          <a:p>
            <a:r>
              <a:rPr lang="en-US" dirty="0" smtClean="0"/>
              <a:t>First think about just the skateboarder.</a:t>
            </a:r>
          </a:p>
          <a:p>
            <a:pPr lvl="1"/>
            <a:r>
              <a:rPr lang="en-US" dirty="0" smtClean="0"/>
              <a:t>Why does the skateboarder have to crouch?</a:t>
            </a:r>
          </a:p>
          <a:p>
            <a:r>
              <a:rPr lang="en-US" dirty="0" smtClean="0"/>
              <a:t>Think about the skateboard.</a:t>
            </a:r>
          </a:p>
          <a:p>
            <a:pPr lvl="1"/>
            <a:r>
              <a:rPr lang="en-US" dirty="0" smtClean="0"/>
              <a:t>What are forces on the skateboard?</a:t>
            </a:r>
          </a:p>
          <a:p>
            <a:pPr lvl="1"/>
            <a:r>
              <a:rPr lang="en-US" dirty="0" smtClean="0"/>
              <a:t>What is the skateboard’s momentum?</a:t>
            </a:r>
          </a:p>
          <a:p>
            <a:pPr lvl="1"/>
            <a:r>
              <a:rPr lang="en-US" dirty="0" smtClean="0"/>
              <a:t>Is there a collision? Internal or external?</a:t>
            </a:r>
          </a:p>
          <a:p>
            <a:r>
              <a:rPr lang="en-US" dirty="0" smtClean="0"/>
              <a:t>Think about the system?</a:t>
            </a:r>
          </a:p>
          <a:p>
            <a:pPr lvl="1"/>
            <a:r>
              <a:rPr lang="en-US" dirty="0" smtClean="0"/>
              <a:t>What is an appropriate system?</a:t>
            </a:r>
          </a:p>
          <a:p>
            <a:pPr lvl="1"/>
            <a:r>
              <a:rPr lang="en-US" dirty="0" smtClean="0"/>
              <a:t>Is mechanical energy conserved?</a:t>
            </a:r>
          </a:p>
          <a:p>
            <a:pPr lvl="1"/>
            <a:r>
              <a:rPr lang="en-US" dirty="0" smtClean="0"/>
              <a:t>Is work done? By who?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Question</a:t>
            </a:r>
            <a:endParaRPr lang="en-US" dirty="0"/>
          </a:p>
        </p:txBody>
      </p:sp>
      <p:pic>
        <p:nvPicPr>
          <p:cNvPr id="4" name="Content Placeholder 3" descr="Rock and Ic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200400"/>
            <a:ext cx="7084225" cy="31242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676400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is h less than H?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high will the ball go?</a:t>
            </a:r>
            <a:endParaRPr lang="en-US" dirty="0"/>
          </a:p>
        </p:txBody>
      </p:sp>
      <p:pic>
        <p:nvPicPr>
          <p:cNvPr id="4" name="Content Placeholder 3" descr="Rolling Ball Ram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61770" y="1600200"/>
            <a:ext cx="6458460" cy="487362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9525"/>
            <a:ext cx="9144000" cy="6867525"/>
          </a:xfrm>
          <a:prstGeom prst="rect">
            <a:avLst/>
          </a:prstGeo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On </a:t>
            </a:r>
            <a:r>
              <a:rPr lang="en-US" sz="2400" dirty="0">
                <a:latin typeface="Calibri" pitchFamily="34" charset="0"/>
              </a:rPr>
              <a:t>the giraffe there is less up and down motion. Which means less change in </a:t>
            </a:r>
            <a:r>
              <a:rPr lang="en-US" sz="2400" dirty="0" smtClean="0">
                <a:latin typeface="Calibri" pitchFamily="34" charset="0"/>
              </a:rPr>
              <a:t>potential </a:t>
            </a:r>
            <a:r>
              <a:rPr lang="en-US" sz="2400" dirty="0">
                <a:latin typeface="Calibri" pitchFamily="34" charset="0"/>
              </a:rPr>
              <a:t>energy and less work. This is why performers always juggle on tall unicycles.</a:t>
            </a:r>
          </a:p>
          <a:p>
            <a:pPr algn="r"/>
            <a:r>
              <a:rPr lang="en-US" sz="2400" dirty="0">
                <a:latin typeface="Calibri" pitchFamily="34" charset="0"/>
              </a:rPr>
              <a:t>Plus, there is less acceleration on a giraffe.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Momentum = Mass * Velocity</a:t>
            </a:r>
            <a:endParaRPr lang="en-US" b="1" dirty="0" smtClean="0"/>
          </a:p>
          <a:p>
            <a:r>
              <a:rPr lang="en-US" b="1" dirty="0" smtClean="0"/>
              <a:t>P = m * v</a:t>
            </a:r>
            <a:endParaRPr lang="en-US" dirty="0" smtClean="0"/>
          </a:p>
          <a:p>
            <a:r>
              <a:rPr lang="en-US" dirty="0" smtClean="0"/>
              <a:t>Big mass moving fast</a:t>
            </a:r>
          </a:p>
          <a:p>
            <a:endParaRPr lang="en-US" dirty="0" smtClean="0"/>
          </a:p>
        </p:txBody>
      </p:sp>
      <p:pic>
        <p:nvPicPr>
          <p:cNvPr id="1026" name="Picture 2" descr="C:\Users\jabbott\AppData\Local\Microsoft\Windows\Temporary Internet Files\Content.IE5\A73ZC011\MP9004428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251704" cy="35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momentum?</a:t>
            </a:r>
            <a:endParaRPr lang="en-US" dirty="0"/>
          </a:p>
        </p:txBody>
      </p:sp>
      <p:pic>
        <p:nvPicPr>
          <p:cNvPr id="4099" name="Picture 3" descr="C:\Users\Jonathan Abb\AppData\Local\Microsoft\Windows\Temporary Internet Files\Content.IE5\WSD5MD8L\MP9004243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1"/>
            <a:ext cx="3528140" cy="2362200"/>
          </a:xfrm>
          <a:prstGeom prst="rect">
            <a:avLst/>
          </a:prstGeom>
          <a:noFill/>
        </p:spPr>
      </p:pic>
      <p:pic>
        <p:nvPicPr>
          <p:cNvPr id="4101" name="Picture 5" descr="C:\Users\Jonathan Abb\AppData\Local\Microsoft\Windows\Temporary Internet Files\Content.IE5\4HNN8ZN9\MC9003840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91000"/>
            <a:ext cx="3124200" cy="2322250"/>
          </a:xfrm>
          <a:prstGeom prst="rect">
            <a:avLst/>
          </a:prstGeom>
          <a:noFill/>
        </p:spPr>
      </p:pic>
      <p:pic>
        <p:nvPicPr>
          <p:cNvPr id="4105" name="Picture 9" descr="C:\Users\Jonathan Abb\AppData\Local\Microsoft\Windows\Temporary Internet Files\Content.IE5\GP2B11XW\MC9003300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2286000" cy="114681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1828800" y="2667000"/>
            <a:ext cx="1752600" cy="685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00200" y="4341872"/>
            <a:ext cx="6096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200400" y="4038600"/>
            <a:ext cx="38862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0" y="15240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momentum</a:t>
            </a:r>
            <a:endParaRPr lang="en-US" dirty="0"/>
          </a:p>
        </p:txBody>
      </p:sp>
      <p:pic>
        <p:nvPicPr>
          <p:cNvPr id="23" name="Picture 22" descr="Snickers.png"/>
          <p:cNvPicPr>
            <a:picLocks noChangeAspect="1"/>
          </p:cNvPicPr>
          <p:nvPr/>
        </p:nvPicPr>
        <p:blipFill>
          <a:blip r:embed="rId5" cstate="print"/>
          <a:srcRect l="32353" t="51961" r="32353" b="12745"/>
          <a:stretch>
            <a:fillRect/>
          </a:stretch>
        </p:blipFill>
        <p:spPr>
          <a:xfrm>
            <a:off x="5410200" y="1981200"/>
            <a:ext cx="2514600" cy="1885950"/>
          </a:xfrm>
          <a:prstGeom prst="rect">
            <a:avLst/>
          </a:prstGeom>
        </p:spPr>
      </p:pic>
      <p:pic>
        <p:nvPicPr>
          <p:cNvPr id="4107" name="Picture 11" descr="C:\Users\Jonathan Abb\AppData\Local\Microsoft\Windows\Temporary Internet Files\Content.IE5\4HNN8ZN9\MC9000165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800600"/>
            <a:ext cx="2461870" cy="185866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743200" y="45720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momentum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momentum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it is often </a:t>
            </a:r>
            <a:r>
              <a:rPr lang="en-US" b="1" dirty="0" smtClean="0"/>
              <a:t>conserved</a:t>
            </a:r>
          </a:p>
          <a:p>
            <a:r>
              <a:rPr lang="en-US" dirty="0" smtClean="0"/>
              <a:t>Especially in </a:t>
            </a:r>
            <a:r>
              <a:rPr lang="en-US" b="1" dirty="0" smtClean="0"/>
              <a:t>collisions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9" name="Picture 9" descr="C:\Users\Jonathan Abb\AppData\Local\Microsoft\Windows\Temporary Internet Files\Content.IE5\GP2B11XW\MC9003522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2643920" cy="3345256"/>
          </a:xfrm>
          <a:prstGeom prst="rect">
            <a:avLst/>
          </a:prstGeom>
          <a:noFill/>
        </p:spPr>
      </p:pic>
      <p:pic>
        <p:nvPicPr>
          <p:cNvPr id="5130" name="Picture 10" descr="C:\Users\Jonathan Abb\AppData\Local\Microsoft\Windows\Temporary Internet Files\Content.IE5\4HNN8ZN9\MC9000567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0"/>
            <a:ext cx="4994398" cy="1802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momentum conserved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there is no force (no net force).</a:t>
            </a:r>
          </a:p>
          <a:p>
            <a:r>
              <a:rPr lang="en-US" dirty="0" smtClean="0"/>
              <a:t>Or at least when there is no time.</a:t>
            </a:r>
          </a:p>
          <a:p>
            <a:pPr lvl="1"/>
            <a:r>
              <a:rPr lang="en-US" dirty="0" smtClean="0"/>
              <a:t>What might this mean?</a:t>
            </a:r>
          </a:p>
          <a:p>
            <a:pPr lvl="1"/>
            <a:endParaRPr lang="en-US" dirty="0"/>
          </a:p>
        </p:txBody>
      </p:sp>
      <p:pic>
        <p:nvPicPr>
          <p:cNvPr id="6148" name="Picture 4" descr="C:\Users\Jonathan Abb\AppData\Local\Microsoft\Windows\Temporary Internet Files\Content.IE5\O5KHN36O\MP9002554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657600" cy="2407920"/>
          </a:xfrm>
          <a:prstGeom prst="rect">
            <a:avLst/>
          </a:prstGeom>
          <a:noFill/>
        </p:spPr>
      </p:pic>
      <p:pic>
        <p:nvPicPr>
          <p:cNvPr id="6150" name="Picture 6" descr="C:\Users\Jonathan Abb\AppData\Local\Microsoft\Windows\Temporary Internet Files\Content.IE5\O5KHN36O\MP900442340[1].jpg"/>
          <p:cNvPicPr>
            <a:picLocks noChangeAspect="1" noChangeArrowheads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>
            <a:off x="4886213" y="2590800"/>
            <a:ext cx="319098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3200400"/>
            <a:ext cx="6324600" cy="304800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collision, it happens so fast, we say momentum does not have any time to change</a:t>
            </a:r>
          </a:p>
          <a:p>
            <a:r>
              <a:rPr lang="en-US" dirty="0" smtClean="0"/>
              <a:t>There are forces, but they are </a:t>
            </a:r>
            <a:r>
              <a:rPr lang="en-US" b="1" dirty="0" smtClean="0"/>
              <a:t>internal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Jonathan Abb\AppData\Local\Microsoft\Windows\Temporary Internet Files\Content.IE5\WSD5MD8L\MC9002157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19400" y="3607051"/>
            <a:ext cx="1727703" cy="2260349"/>
          </a:xfrm>
          <a:prstGeom prst="rect">
            <a:avLst/>
          </a:prstGeom>
          <a:noFill/>
        </p:spPr>
      </p:pic>
      <p:pic>
        <p:nvPicPr>
          <p:cNvPr id="5" name="Picture 2" descr="C:\Users\Jonathan Abb\AppData\Local\Microsoft\Windows\Temporary Internet Files\Content.IE5\WSD5MD8L\MC9002157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07051"/>
            <a:ext cx="1727703" cy="226034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>
            <a:off x="2286000" y="47244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>
            <a:off x="5486400" y="47244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1848" y="43434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push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435506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push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74346" y="32004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red car of mass 1000 kg traveling with a velocity 10 m/s to the right hits a blue car of mass 500 kg traveling with a velocity 5 m/s to the left. Then the cars deform and stick together. What is their final velocity?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3810000"/>
            <a:ext cx="1524000" cy="1143000"/>
            <a:chOff x="1600200" y="4343400"/>
            <a:chExt cx="1524000" cy="1143000"/>
          </a:xfrm>
        </p:grpSpPr>
        <p:sp>
          <p:nvSpPr>
            <p:cNvPr id="6" name="Oval 5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nip and Round Single Corner Rectangle 7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3886200" y="4114800"/>
            <a:ext cx="990600" cy="838200"/>
            <a:chOff x="1600200" y="4343400"/>
            <a:chExt cx="1524000" cy="1143000"/>
          </a:xfrm>
        </p:grpSpPr>
        <p:sp>
          <p:nvSpPr>
            <p:cNvPr id="11" name="Oval 10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nip and Round Single Corner Rectangle 12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524000" y="4267200"/>
            <a:ext cx="1447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581400" y="4494212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470220">
            <a:off x="1905000" y="5410200"/>
            <a:ext cx="1524000" cy="1143000"/>
            <a:chOff x="1600200" y="4343400"/>
            <a:chExt cx="1524000" cy="1143000"/>
          </a:xfrm>
        </p:grpSpPr>
        <p:sp>
          <p:nvSpPr>
            <p:cNvPr id="20" name="Oval 19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nip and Round Single Corner Rectangle 21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21154777" flipH="1">
            <a:off x="3352800" y="5715000"/>
            <a:ext cx="990600" cy="838200"/>
            <a:chOff x="1600200" y="4343400"/>
            <a:chExt cx="1524000" cy="1143000"/>
          </a:xfrm>
        </p:grpSpPr>
        <p:sp>
          <p:nvSpPr>
            <p:cNvPr id="24" name="Oval 23"/>
            <p:cNvSpPr/>
            <p:nvPr/>
          </p:nvSpPr>
          <p:spPr>
            <a:xfrm>
              <a:off x="16764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67000" y="5105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nip and Round Single Corner Rectangle 25"/>
            <p:cNvSpPr/>
            <p:nvPr/>
          </p:nvSpPr>
          <p:spPr>
            <a:xfrm>
              <a:off x="1600200" y="4343400"/>
              <a:ext cx="1524000" cy="838200"/>
            </a:xfrm>
            <a:prstGeom prst="snipRoundRect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953000" y="3657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3"/>
                </a:solidFill>
              </a:rPr>
              <a:t>1000 * 10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2"/>
                </a:solidFill>
              </a:rPr>
              <a:t>500 * (</a:t>
            </a:r>
            <a:r>
              <a:rPr lang="en-US" b="1" dirty="0" smtClean="0">
                <a:solidFill>
                  <a:schemeClr val="accent2"/>
                </a:solidFill>
              </a:rPr>
              <a:t>-</a:t>
            </a:r>
            <a:r>
              <a:rPr lang="en-US" dirty="0" smtClean="0">
                <a:solidFill>
                  <a:schemeClr val="accent2"/>
                </a:solidFill>
              </a:rPr>
              <a:t>5)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P</a:t>
            </a:r>
            <a:r>
              <a:rPr lang="en-US" baseline="-25000" dirty="0" smtClean="0"/>
              <a:t>i  </a:t>
            </a:r>
            <a:r>
              <a:rPr lang="en-US" dirty="0" smtClean="0"/>
              <a:t>= 7500 ‘Combined momentum</a:t>
            </a:r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i </a:t>
            </a:r>
            <a:r>
              <a:rPr lang="en-US" dirty="0" smtClean="0"/>
              <a:t> = P</a:t>
            </a:r>
            <a:r>
              <a:rPr lang="en-US" baseline="-25000" dirty="0" smtClean="0"/>
              <a:t>f </a:t>
            </a:r>
            <a:r>
              <a:rPr lang="en-US" dirty="0" smtClean="0"/>
              <a:t>‘Conservation of mom.</a:t>
            </a:r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f </a:t>
            </a:r>
            <a:r>
              <a:rPr lang="en-US" dirty="0" smtClean="0"/>
              <a:t> = 7500 = 1500 *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 = 5 m/s to the right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Can’t be created or destroyed. Can only change form.</a:t>
            </a:r>
          </a:p>
          <a:p>
            <a:r>
              <a:rPr lang="en-US" dirty="0" smtClean="0"/>
              <a:t>What are some examples of energy? What form?</a:t>
            </a:r>
          </a:p>
          <a:p>
            <a:r>
              <a:rPr lang="en-US" dirty="0" smtClean="0"/>
              <a:t>There are two classifications of </a:t>
            </a:r>
            <a:r>
              <a:rPr lang="en-US" b="1" dirty="0" smtClean="0"/>
              <a:t>mechanical</a:t>
            </a:r>
            <a:r>
              <a:rPr lang="en-US" dirty="0" smtClean="0"/>
              <a:t> energy that are important in physics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981200"/>
          <a:ext cx="6553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502</TotalTime>
  <Words>964</Words>
  <Application>Microsoft Office PowerPoint</Application>
  <PresentationFormat>On-screen Show (4:3)</PresentationFormat>
  <Paragraphs>149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Fun Side of Mechanics: Momentum (Collision) energy </vt:lpstr>
      <vt:lpstr>Recap:</vt:lpstr>
      <vt:lpstr>Momentum: </vt:lpstr>
      <vt:lpstr>What is the momentum?</vt:lpstr>
      <vt:lpstr>Why is momentum important</vt:lpstr>
      <vt:lpstr>When is momentum conserved</vt:lpstr>
      <vt:lpstr>Collision</vt:lpstr>
      <vt:lpstr>Collision Question</vt:lpstr>
      <vt:lpstr>Energy</vt:lpstr>
      <vt:lpstr>Conservation of Energy</vt:lpstr>
      <vt:lpstr>What energy is here?</vt:lpstr>
      <vt:lpstr>We can use energy to find out about motion</vt:lpstr>
      <vt:lpstr>Energy question</vt:lpstr>
      <vt:lpstr>Revisit collisions</vt:lpstr>
      <vt:lpstr>(Perfectly) Elastic collision</vt:lpstr>
      <vt:lpstr>Perfectly inelastic collision</vt:lpstr>
      <vt:lpstr>So much! What did we learn?</vt:lpstr>
      <vt:lpstr>Conservation of Energy</vt:lpstr>
      <vt:lpstr>Conservation of Energy</vt:lpstr>
      <vt:lpstr>Work: A Change in mechanical energy</vt:lpstr>
      <vt:lpstr>Friction does work too!</vt:lpstr>
      <vt:lpstr>Analysis of Skateboard ollie</vt:lpstr>
      <vt:lpstr>Conceptual Question</vt:lpstr>
      <vt:lpstr>How high will the ball go?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Abbott</dc:creator>
  <cp:lastModifiedBy>jabbott</cp:lastModifiedBy>
  <cp:revision>57</cp:revision>
  <dcterms:created xsi:type="dcterms:W3CDTF">2011-07-30T22:26:57Z</dcterms:created>
  <dcterms:modified xsi:type="dcterms:W3CDTF">2011-09-01T17:16:03Z</dcterms:modified>
</cp:coreProperties>
</file>