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85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2" autoAdjust="0"/>
    <p:restoredTop sz="94660"/>
  </p:normalViewPr>
  <p:slideViewPr>
    <p:cSldViewPr>
      <p:cViewPr varScale="1">
        <p:scale>
          <a:sx n="87" d="100"/>
          <a:sy n="8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Impulse</a:t>
            </a:r>
          </a:p>
        </c:rich>
      </c:tx>
      <c:layout/>
      <c:overlay val="0"/>
    </c:title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Force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13088"/>
        <c:axId val="30387584"/>
      </c:areaChart>
      <c:catAx>
        <c:axId val="30313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 (in seconds)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387584"/>
        <c:crosses val="autoZero"/>
        <c:auto val="1"/>
        <c:lblAlgn val="ctr"/>
        <c:lblOffset val="100"/>
        <c:noMultiLvlLbl val="0"/>
      </c:catAx>
      <c:valAx>
        <c:axId val="30387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Force (in Newtons)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313088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Impulse</a:t>
            </a:r>
          </a:p>
        </c:rich>
      </c:tx>
      <c:layout/>
      <c:overlay val="0"/>
    </c:title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Force</c:v>
                </c:pt>
              </c:strCache>
            </c:strRef>
          </c:tx>
          <c:spPr>
            <a:solidFill>
              <a:srgbClr val="002060"/>
            </a:solidFill>
          </c:spPr>
          <c:cat>
            <c:numRef>
              <c:f>Sheet1!$A$19:$A$23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99872"/>
        <c:axId val="30410240"/>
      </c:areaChart>
      <c:catAx>
        <c:axId val="30399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(in seconds)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410240"/>
        <c:crosses val="autoZero"/>
        <c:auto val="1"/>
        <c:lblAlgn val="ctr"/>
        <c:lblOffset val="100"/>
        <c:noMultiLvlLbl val="0"/>
      </c:catAx>
      <c:valAx>
        <c:axId val="30410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Force (in Newtons)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399872"/>
        <c:crosses val="autoZero"/>
        <c:crossBetween val="midCat"/>
        <c:majorUnit val="0.5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Impulse</a:t>
            </a:r>
          </a:p>
        </c:rich>
      </c:tx>
      <c:layout/>
      <c:overlay val="0"/>
    </c:title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'Sheet1 (2)'!$B$1</c:f>
              <c:strCache>
                <c:ptCount val="1"/>
                <c:pt idx="0">
                  <c:v>Force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'Sheet1 (2)'!$A$2:$A$6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'Sheet1 (2)'!$B$2:$B$6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422528"/>
        <c:axId val="30424448"/>
      </c:areaChart>
      <c:catAx>
        <c:axId val="30422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Time (in seconds)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424448"/>
        <c:crosses val="autoZero"/>
        <c:auto val="1"/>
        <c:lblAlgn val="ctr"/>
        <c:lblOffset val="100"/>
        <c:noMultiLvlLbl val="0"/>
      </c:catAx>
      <c:valAx>
        <c:axId val="30424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Force (in Newtons)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0422528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F6F74-BE7C-4B6B-8D2D-ACCF907DD1AB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0269F9-50B3-4516-8BBB-702D309274D3}">
      <dgm:prSet phldrT="[Text]"/>
      <dgm:spPr/>
      <dgm:t>
        <a:bodyPr/>
        <a:lstStyle/>
        <a:p>
          <a:r>
            <a:rPr lang="en-US" dirty="0" smtClean="0"/>
            <a:t>Kinetic</a:t>
          </a:r>
          <a:endParaRPr lang="en-US" dirty="0"/>
        </a:p>
      </dgm:t>
    </dgm:pt>
    <dgm:pt modelId="{1D6F1074-EB89-4165-9556-261CEC389158}" type="parTrans" cxnId="{7427B1DF-3592-4E8C-AA54-D3F611566B27}">
      <dgm:prSet/>
      <dgm:spPr/>
      <dgm:t>
        <a:bodyPr/>
        <a:lstStyle/>
        <a:p>
          <a:endParaRPr lang="en-US"/>
        </a:p>
      </dgm:t>
    </dgm:pt>
    <dgm:pt modelId="{475B91B7-A470-43D1-A4A0-7E5A365048F3}" type="sibTrans" cxnId="{7427B1DF-3592-4E8C-AA54-D3F611566B27}">
      <dgm:prSet/>
      <dgm:spPr/>
      <dgm:t>
        <a:bodyPr/>
        <a:lstStyle/>
        <a:p>
          <a:endParaRPr lang="en-US"/>
        </a:p>
      </dgm:t>
    </dgm:pt>
    <dgm:pt modelId="{062A14B2-888B-47A9-8753-4E313BE02A03}">
      <dgm:prSet phldrT="[Text]"/>
      <dgm:spPr/>
      <dgm:t>
        <a:bodyPr/>
        <a:lstStyle/>
        <a:p>
          <a:r>
            <a:rPr lang="en-US" b="0" dirty="0" smtClean="0"/>
            <a:t>translation</a:t>
          </a:r>
          <a:endParaRPr lang="en-US" b="0" dirty="0"/>
        </a:p>
      </dgm:t>
    </dgm:pt>
    <dgm:pt modelId="{55421DB1-E30D-4D61-839E-9E4430BB2DFD}" type="parTrans" cxnId="{91846BF1-C7D4-4063-B660-3CEC001456C2}">
      <dgm:prSet/>
      <dgm:spPr/>
      <dgm:t>
        <a:bodyPr/>
        <a:lstStyle/>
        <a:p>
          <a:endParaRPr lang="en-US"/>
        </a:p>
      </dgm:t>
    </dgm:pt>
    <dgm:pt modelId="{00B384A8-7905-4A0D-A4E7-08E70136B1DA}" type="sibTrans" cxnId="{91846BF1-C7D4-4063-B660-3CEC001456C2}">
      <dgm:prSet/>
      <dgm:spPr/>
      <dgm:t>
        <a:bodyPr/>
        <a:lstStyle/>
        <a:p>
          <a:endParaRPr lang="en-US"/>
        </a:p>
      </dgm:t>
    </dgm:pt>
    <dgm:pt modelId="{856D4DFC-A2E0-47B1-B9FF-F3E9BE7B2039}">
      <dgm:prSet phldrT="[Text]"/>
      <dgm:spPr/>
      <dgm:t>
        <a:bodyPr/>
        <a:lstStyle/>
        <a:p>
          <a:r>
            <a:rPr lang="en-US" dirty="0" smtClean="0"/>
            <a:t>rotation</a:t>
          </a:r>
          <a:endParaRPr lang="en-US" dirty="0"/>
        </a:p>
      </dgm:t>
    </dgm:pt>
    <dgm:pt modelId="{96FA0C0C-7C63-4987-A365-0E2A2FFDA813}" type="parTrans" cxnId="{82312CCC-0F76-4D53-8164-B1A14B740126}">
      <dgm:prSet/>
      <dgm:spPr/>
      <dgm:t>
        <a:bodyPr/>
        <a:lstStyle/>
        <a:p>
          <a:endParaRPr lang="en-US"/>
        </a:p>
      </dgm:t>
    </dgm:pt>
    <dgm:pt modelId="{B210044F-7E40-4955-8FD4-EB3AC68275F8}" type="sibTrans" cxnId="{82312CCC-0F76-4D53-8164-B1A14B740126}">
      <dgm:prSet/>
      <dgm:spPr/>
      <dgm:t>
        <a:bodyPr/>
        <a:lstStyle/>
        <a:p>
          <a:endParaRPr lang="en-US"/>
        </a:p>
      </dgm:t>
    </dgm:pt>
    <dgm:pt modelId="{4D17B656-0CFB-4065-8839-26570EF5C835}">
      <dgm:prSet phldrT="[Text]"/>
      <dgm:spPr/>
      <dgm:t>
        <a:bodyPr/>
        <a:lstStyle/>
        <a:p>
          <a:r>
            <a:rPr lang="en-US" dirty="0" smtClean="0"/>
            <a:t>Potential</a:t>
          </a:r>
          <a:endParaRPr lang="en-US" dirty="0"/>
        </a:p>
      </dgm:t>
    </dgm:pt>
    <dgm:pt modelId="{A0036DAC-0481-40A2-9BD6-6429D96470DC}" type="parTrans" cxnId="{A602C85C-17D1-4E91-9B0F-03DA2047167E}">
      <dgm:prSet/>
      <dgm:spPr/>
      <dgm:t>
        <a:bodyPr/>
        <a:lstStyle/>
        <a:p>
          <a:endParaRPr lang="en-US"/>
        </a:p>
      </dgm:t>
    </dgm:pt>
    <dgm:pt modelId="{1686A213-0E4A-4589-955A-F68AB07AB3AE}" type="sibTrans" cxnId="{A602C85C-17D1-4E91-9B0F-03DA2047167E}">
      <dgm:prSet/>
      <dgm:spPr/>
      <dgm:t>
        <a:bodyPr/>
        <a:lstStyle/>
        <a:p>
          <a:endParaRPr lang="en-US"/>
        </a:p>
      </dgm:t>
    </dgm:pt>
    <dgm:pt modelId="{10DF093D-A0BB-411C-86A7-245209A08CC8}">
      <dgm:prSet phldrT="[Text]"/>
      <dgm:spPr/>
      <dgm:t>
        <a:bodyPr/>
        <a:lstStyle/>
        <a:p>
          <a:r>
            <a:rPr lang="en-US" b="0" dirty="0" smtClean="0"/>
            <a:t>height</a:t>
          </a:r>
          <a:endParaRPr lang="en-US" b="0" dirty="0"/>
        </a:p>
      </dgm:t>
    </dgm:pt>
    <dgm:pt modelId="{AAD10869-FAE9-4AF4-8E51-0B43478FC2DC}" type="parTrans" cxnId="{D0C8A34D-6450-43E9-A916-12A7257A27D5}">
      <dgm:prSet/>
      <dgm:spPr/>
      <dgm:t>
        <a:bodyPr/>
        <a:lstStyle/>
        <a:p>
          <a:endParaRPr lang="en-US"/>
        </a:p>
      </dgm:t>
    </dgm:pt>
    <dgm:pt modelId="{1267D838-C2DC-4BE3-89CA-3628105BFD6C}" type="sibTrans" cxnId="{D0C8A34D-6450-43E9-A916-12A7257A27D5}">
      <dgm:prSet/>
      <dgm:spPr/>
      <dgm:t>
        <a:bodyPr/>
        <a:lstStyle/>
        <a:p>
          <a:endParaRPr lang="en-US"/>
        </a:p>
      </dgm:t>
    </dgm:pt>
    <dgm:pt modelId="{2CA89D8A-6C91-4E5A-A009-BD2F7803B8BA}">
      <dgm:prSet phldrT="[Text]"/>
      <dgm:spPr/>
      <dgm:t>
        <a:bodyPr/>
        <a:lstStyle/>
        <a:p>
          <a:r>
            <a:rPr lang="en-US" b="1" dirty="0" smtClean="0"/>
            <a:t>elastic</a:t>
          </a:r>
          <a:endParaRPr lang="en-US" b="1" dirty="0"/>
        </a:p>
      </dgm:t>
    </dgm:pt>
    <dgm:pt modelId="{FEB3C173-FA1B-4B36-B024-36570DEB37DF}" type="parTrans" cxnId="{F0B7C3EF-87E9-4122-8439-62DB8209CF1D}">
      <dgm:prSet/>
      <dgm:spPr/>
      <dgm:t>
        <a:bodyPr/>
        <a:lstStyle/>
        <a:p>
          <a:endParaRPr lang="en-US"/>
        </a:p>
      </dgm:t>
    </dgm:pt>
    <dgm:pt modelId="{6A38E91C-7A59-41E1-BA5B-09D3B3706551}" type="sibTrans" cxnId="{F0B7C3EF-87E9-4122-8439-62DB8209CF1D}">
      <dgm:prSet/>
      <dgm:spPr/>
      <dgm:t>
        <a:bodyPr/>
        <a:lstStyle/>
        <a:p>
          <a:endParaRPr lang="en-US"/>
        </a:p>
      </dgm:t>
    </dgm:pt>
    <dgm:pt modelId="{0B5D0DC0-5752-4718-B65E-1AACCE09854E}">
      <dgm:prSet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FABCA661-699D-4D71-B4DA-51A52AA53EF2}" type="parTrans" cxnId="{FD357AB1-E9C5-4B13-8399-610FCE0EA668}">
      <dgm:prSet/>
      <dgm:spPr/>
      <dgm:t>
        <a:bodyPr/>
        <a:lstStyle/>
        <a:p>
          <a:endParaRPr lang="en-US"/>
        </a:p>
      </dgm:t>
    </dgm:pt>
    <dgm:pt modelId="{0BA38C56-AAF0-4E55-9D68-E89B5D20375F}" type="sibTrans" cxnId="{FD357AB1-E9C5-4B13-8399-610FCE0EA668}">
      <dgm:prSet/>
      <dgm:spPr/>
      <dgm:t>
        <a:bodyPr/>
        <a:lstStyle/>
        <a:p>
          <a:endParaRPr lang="en-US"/>
        </a:p>
      </dgm:t>
    </dgm:pt>
    <dgm:pt modelId="{D9B79924-05AF-49E8-9CEE-41BCED504870}" type="pres">
      <dgm:prSet presAssocID="{C1CF6F74-BE7C-4B6B-8D2D-ACCF907DD1A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2E8C245-5B45-4879-9BAB-8212E55C4BEE}" type="pres">
      <dgm:prSet presAssocID="{1D0269F9-50B3-4516-8BBB-702D309274D3}" presName="root" presStyleCnt="0"/>
      <dgm:spPr/>
    </dgm:pt>
    <dgm:pt modelId="{48914D38-B81F-4E83-9D4C-C8464418019B}" type="pres">
      <dgm:prSet presAssocID="{1D0269F9-50B3-4516-8BBB-702D309274D3}" presName="rootComposite" presStyleCnt="0"/>
      <dgm:spPr/>
    </dgm:pt>
    <dgm:pt modelId="{D4016A64-E030-4754-9AB9-ACFA422AB859}" type="pres">
      <dgm:prSet presAssocID="{1D0269F9-50B3-4516-8BBB-702D309274D3}" presName="rootText" presStyleLbl="node1" presStyleIdx="0" presStyleCnt="2"/>
      <dgm:spPr/>
      <dgm:t>
        <a:bodyPr/>
        <a:lstStyle/>
        <a:p>
          <a:endParaRPr lang="en-US"/>
        </a:p>
      </dgm:t>
    </dgm:pt>
    <dgm:pt modelId="{F59AADBE-E023-4362-B4EE-BA0932C16847}" type="pres">
      <dgm:prSet presAssocID="{1D0269F9-50B3-4516-8BBB-702D309274D3}" presName="rootConnector" presStyleLbl="node1" presStyleIdx="0" presStyleCnt="2"/>
      <dgm:spPr/>
      <dgm:t>
        <a:bodyPr/>
        <a:lstStyle/>
        <a:p>
          <a:endParaRPr lang="en-US"/>
        </a:p>
      </dgm:t>
    </dgm:pt>
    <dgm:pt modelId="{918AD189-E712-4345-B140-14918A8C3E1A}" type="pres">
      <dgm:prSet presAssocID="{1D0269F9-50B3-4516-8BBB-702D309274D3}" presName="childShape" presStyleCnt="0"/>
      <dgm:spPr/>
    </dgm:pt>
    <dgm:pt modelId="{FE969634-3230-4903-8DEA-F14BBC082195}" type="pres">
      <dgm:prSet presAssocID="{55421DB1-E30D-4D61-839E-9E4430BB2DFD}" presName="Name13" presStyleLbl="parChTrans1D2" presStyleIdx="0" presStyleCnt="5"/>
      <dgm:spPr/>
      <dgm:t>
        <a:bodyPr/>
        <a:lstStyle/>
        <a:p>
          <a:endParaRPr lang="en-US"/>
        </a:p>
      </dgm:t>
    </dgm:pt>
    <dgm:pt modelId="{D2DCEA90-930B-4812-ABE9-44778CEE425C}" type="pres">
      <dgm:prSet presAssocID="{062A14B2-888B-47A9-8753-4E313BE02A03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2CD83-EC11-47AC-B6A1-F1B329697B61}" type="pres">
      <dgm:prSet presAssocID="{96FA0C0C-7C63-4987-A365-0E2A2FFDA813}" presName="Name13" presStyleLbl="parChTrans1D2" presStyleIdx="1" presStyleCnt="5"/>
      <dgm:spPr/>
      <dgm:t>
        <a:bodyPr/>
        <a:lstStyle/>
        <a:p>
          <a:endParaRPr lang="en-US"/>
        </a:p>
      </dgm:t>
    </dgm:pt>
    <dgm:pt modelId="{4A27708D-1F90-4418-B8EA-1E605A6A927D}" type="pres">
      <dgm:prSet presAssocID="{856D4DFC-A2E0-47B1-B9FF-F3E9BE7B2039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05CDD-7D56-4E18-88F9-E29F352E4771}" type="pres">
      <dgm:prSet presAssocID="{4D17B656-0CFB-4065-8839-26570EF5C835}" presName="root" presStyleCnt="0"/>
      <dgm:spPr/>
    </dgm:pt>
    <dgm:pt modelId="{526B2496-313C-4213-AACB-21E3E6B4371C}" type="pres">
      <dgm:prSet presAssocID="{4D17B656-0CFB-4065-8839-26570EF5C835}" presName="rootComposite" presStyleCnt="0"/>
      <dgm:spPr/>
    </dgm:pt>
    <dgm:pt modelId="{4935F243-86D8-40F2-B0A3-3888801BE3FF}" type="pres">
      <dgm:prSet presAssocID="{4D17B656-0CFB-4065-8839-26570EF5C835}" presName="rootText" presStyleLbl="node1" presStyleIdx="1" presStyleCnt="2"/>
      <dgm:spPr/>
      <dgm:t>
        <a:bodyPr/>
        <a:lstStyle/>
        <a:p>
          <a:endParaRPr lang="en-US"/>
        </a:p>
      </dgm:t>
    </dgm:pt>
    <dgm:pt modelId="{1C4E6A0C-251A-4DB4-B372-12C24AD72A7A}" type="pres">
      <dgm:prSet presAssocID="{4D17B656-0CFB-4065-8839-26570EF5C835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1604B4-734C-4DD2-BBF8-072ADB2939ED}" type="pres">
      <dgm:prSet presAssocID="{4D17B656-0CFB-4065-8839-26570EF5C835}" presName="childShape" presStyleCnt="0"/>
      <dgm:spPr/>
    </dgm:pt>
    <dgm:pt modelId="{0AACD1D1-AE38-42AA-AC89-9AF0AB26CC14}" type="pres">
      <dgm:prSet presAssocID="{AAD10869-FAE9-4AF4-8E51-0B43478FC2DC}" presName="Name13" presStyleLbl="parChTrans1D2" presStyleIdx="2" presStyleCnt="5"/>
      <dgm:spPr/>
      <dgm:t>
        <a:bodyPr/>
        <a:lstStyle/>
        <a:p>
          <a:endParaRPr lang="en-US"/>
        </a:p>
      </dgm:t>
    </dgm:pt>
    <dgm:pt modelId="{4B455D97-D254-4F7C-B548-0CCDC6BCE612}" type="pres">
      <dgm:prSet presAssocID="{10DF093D-A0BB-411C-86A7-245209A08CC8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C57D2-2981-4DAD-A8D2-E0B7089601D1}" type="pres">
      <dgm:prSet presAssocID="{FEB3C173-FA1B-4B36-B024-36570DEB37DF}" presName="Name13" presStyleLbl="parChTrans1D2" presStyleIdx="3" presStyleCnt="5"/>
      <dgm:spPr/>
      <dgm:t>
        <a:bodyPr/>
        <a:lstStyle/>
        <a:p>
          <a:endParaRPr lang="en-US"/>
        </a:p>
      </dgm:t>
    </dgm:pt>
    <dgm:pt modelId="{71EBED1C-AB16-4B86-B625-1CC1D6CC9108}" type="pres">
      <dgm:prSet presAssocID="{2CA89D8A-6C91-4E5A-A009-BD2F7803B8BA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0EDF0-89F8-4983-985F-310E26ABA45E}" type="pres">
      <dgm:prSet presAssocID="{FABCA661-699D-4D71-B4DA-51A52AA53EF2}" presName="Name13" presStyleLbl="parChTrans1D2" presStyleIdx="4" presStyleCnt="5"/>
      <dgm:spPr/>
      <dgm:t>
        <a:bodyPr/>
        <a:lstStyle/>
        <a:p>
          <a:endParaRPr lang="en-US"/>
        </a:p>
      </dgm:t>
    </dgm:pt>
    <dgm:pt modelId="{621032F0-3DBF-4C9A-B1D7-1EAFCB0D5116}" type="pres">
      <dgm:prSet presAssocID="{0B5D0DC0-5752-4718-B65E-1AACCE09854E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DDC011-6409-4FB1-917E-8405C961F640}" type="presOf" srcId="{55421DB1-E30D-4D61-839E-9E4430BB2DFD}" destId="{FE969634-3230-4903-8DEA-F14BBC082195}" srcOrd="0" destOrd="0" presId="urn:microsoft.com/office/officeart/2005/8/layout/hierarchy3"/>
    <dgm:cxn modelId="{82312CCC-0F76-4D53-8164-B1A14B740126}" srcId="{1D0269F9-50B3-4516-8BBB-702D309274D3}" destId="{856D4DFC-A2E0-47B1-B9FF-F3E9BE7B2039}" srcOrd="1" destOrd="0" parTransId="{96FA0C0C-7C63-4987-A365-0E2A2FFDA813}" sibTransId="{B210044F-7E40-4955-8FD4-EB3AC68275F8}"/>
    <dgm:cxn modelId="{7427B1DF-3592-4E8C-AA54-D3F611566B27}" srcId="{C1CF6F74-BE7C-4B6B-8D2D-ACCF907DD1AB}" destId="{1D0269F9-50B3-4516-8BBB-702D309274D3}" srcOrd="0" destOrd="0" parTransId="{1D6F1074-EB89-4165-9556-261CEC389158}" sibTransId="{475B91B7-A470-43D1-A4A0-7E5A365048F3}"/>
    <dgm:cxn modelId="{8927E8B9-AF6B-4D7A-A770-8BF3E5D4D4DF}" type="presOf" srcId="{2CA89D8A-6C91-4E5A-A009-BD2F7803B8BA}" destId="{71EBED1C-AB16-4B86-B625-1CC1D6CC9108}" srcOrd="0" destOrd="0" presId="urn:microsoft.com/office/officeart/2005/8/layout/hierarchy3"/>
    <dgm:cxn modelId="{250691BB-F101-4929-9FC8-F7C6AC1B20B1}" type="presOf" srcId="{AAD10869-FAE9-4AF4-8E51-0B43478FC2DC}" destId="{0AACD1D1-AE38-42AA-AC89-9AF0AB26CC14}" srcOrd="0" destOrd="0" presId="urn:microsoft.com/office/officeart/2005/8/layout/hierarchy3"/>
    <dgm:cxn modelId="{D0C8A34D-6450-43E9-A916-12A7257A27D5}" srcId="{4D17B656-0CFB-4065-8839-26570EF5C835}" destId="{10DF093D-A0BB-411C-86A7-245209A08CC8}" srcOrd="0" destOrd="0" parTransId="{AAD10869-FAE9-4AF4-8E51-0B43478FC2DC}" sibTransId="{1267D838-C2DC-4BE3-89CA-3628105BFD6C}"/>
    <dgm:cxn modelId="{91846BF1-C7D4-4063-B660-3CEC001456C2}" srcId="{1D0269F9-50B3-4516-8BBB-702D309274D3}" destId="{062A14B2-888B-47A9-8753-4E313BE02A03}" srcOrd="0" destOrd="0" parTransId="{55421DB1-E30D-4D61-839E-9E4430BB2DFD}" sibTransId="{00B384A8-7905-4A0D-A4E7-08E70136B1DA}"/>
    <dgm:cxn modelId="{A441851F-FEF6-4167-A929-FFC110E34189}" type="presOf" srcId="{FEB3C173-FA1B-4B36-B024-36570DEB37DF}" destId="{33DC57D2-2981-4DAD-A8D2-E0B7089601D1}" srcOrd="0" destOrd="0" presId="urn:microsoft.com/office/officeart/2005/8/layout/hierarchy3"/>
    <dgm:cxn modelId="{403C33B2-8053-4E32-82A3-E78E28D39183}" type="presOf" srcId="{10DF093D-A0BB-411C-86A7-245209A08CC8}" destId="{4B455D97-D254-4F7C-B548-0CCDC6BCE612}" srcOrd="0" destOrd="0" presId="urn:microsoft.com/office/officeart/2005/8/layout/hierarchy3"/>
    <dgm:cxn modelId="{5DAF6408-B942-4461-81F6-553B738ACFDC}" type="presOf" srcId="{1D0269F9-50B3-4516-8BBB-702D309274D3}" destId="{F59AADBE-E023-4362-B4EE-BA0932C16847}" srcOrd="1" destOrd="0" presId="urn:microsoft.com/office/officeart/2005/8/layout/hierarchy3"/>
    <dgm:cxn modelId="{AF426BA9-ABA6-4172-AF49-2E12C1C632ED}" type="presOf" srcId="{4D17B656-0CFB-4065-8839-26570EF5C835}" destId="{1C4E6A0C-251A-4DB4-B372-12C24AD72A7A}" srcOrd="1" destOrd="0" presId="urn:microsoft.com/office/officeart/2005/8/layout/hierarchy3"/>
    <dgm:cxn modelId="{416404A4-4DB5-457D-94D1-EE471B865067}" type="presOf" srcId="{96FA0C0C-7C63-4987-A365-0E2A2FFDA813}" destId="{0C42CD83-EC11-47AC-B6A1-F1B329697B61}" srcOrd="0" destOrd="0" presId="urn:microsoft.com/office/officeart/2005/8/layout/hierarchy3"/>
    <dgm:cxn modelId="{BD1BA197-A7AF-41E7-8ACD-4273A938EF3C}" type="presOf" srcId="{FABCA661-699D-4D71-B4DA-51A52AA53EF2}" destId="{2A30EDF0-89F8-4983-985F-310E26ABA45E}" srcOrd="0" destOrd="0" presId="urn:microsoft.com/office/officeart/2005/8/layout/hierarchy3"/>
    <dgm:cxn modelId="{CE897191-B18E-42B6-AB83-CCC64E968590}" type="presOf" srcId="{856D4DFC-A2E0-47B1-B9FF-F3E9BE7B2039}" destId="{4A27708D-1F90-4418-B8EA-1E605A6A927D}" srcOrd="0" destOrd="0" presId="urn:microsoft.com/office/officeart/2005/8/layout/hierarchy3"/>
    <dgm:cxn modelId="{A08EAB47-DD99-476F-BD33-E74B7150D1D4}" type="presOf" srcId="{062A14B2-888B-47A9-8753-4E313BE02A03}" destId="{D2DCEA90-930B-4812-ABE9-44778CEE425C}" srcOrd="0" destOrd="0" presId="urn:microsoft.com/office/officeart/2005/8/layout/hierarchy3"/>
    <dgm:cxn modelId="{F0B7C3EF-87E9-4122-8439-62DB8209CF1D}" srcId="{4D17B656-0CFB-4065-8839-26570EF5C835}" destId="{2CA89D8A-6C91-4E5A-A009-BD2F7803B8BA}" srcOrd="1" destOrd="0" parTransId="{FEB3C173-FA1B-4B36-B024-36570DEB37DF}" sibTransId="{6A38E91C-7A59-41E1-BA5B-09D3B3706551}"/>
    <dgm:cxn modelId="{0E5D278E-A7AE-4ADF-BB24-A6450A14D1F9}" type="presOf" srcId="{C1CF6F74-BE7C-4B6B-8D2D-ACCF907DD1AB}" destId="{D9B79924-05AF-49E8-9CEE-41BCED504870}" srcOrd="0" destOrd="0" presId="urn:microsoft.com/office/officeart/2005/8/layout/hierarchy3"/>
    <dgm:cxn modelId="{35D9F6C0-D4B7-4552-9144-A2E3C85CC10F}" type="presOf" srcId="{0B5D0DC0-5752-4718-B65E-1AACCE09854E}" destId="{621032F0-3DBF-4C9A-B1D7-1EAFCB0D5116}" srcOrd="0" destOrd="0" presId="urn:microsoft.com/office/officeart/2005/8/layout/hierarchy3"/>
    <dgm:cxn modelId="{5EF3ADC4-AF83-4E3E-B371-26DEDA513EB1}" type="presOf" srcId="{4D17B656-0CFB-4065-8839-26570EF5C835}" destId="{4935F243-86D8-40F2-B0A3-3888801BE3FF}" srcOrd="0" destOrd="0" presId="urn:microsoft.com/office/officeart/2005/8/layout/hierarchy3"/>
    <dgm:cxn modelId="{FD357AB1-E9C5-4B13-8399-610FCE0EA668}" srcId="{4D17B656-0CFB-4065-8839-26570EF5C835}" destId="{0B5D0DC0-5752-4718-B65E-1AACCE09854E}" srcOrd="2" destOrd="0" parTransId="{FABCA661-699D-4D71-B4DA-51A52AA53EF2}" sibTransId="{0BA38C56-AAF0-4E55-9D68-E89B5D20375F}"/>
    <dgm:cxn modelId="{E0BB1E4A-259B-4944-A8CA-CD424E59BDD6}" type="presOf" srcId="{1D0269F9-50B3-4516-8BBB-702D309274D3}" destId="{D4016A64-E030-4754-9AB9-ACFA422AB859}" srcOrd="0" destOrd="0" presId="urn:microsoft.com/office/officeart/2005/8/layout/hierarchy3"/>
    <dgm:cxn modelId="{A602C85C-17D1-4E91-9B0F-03DA2047167E}" srcId="{C1CF6F74-BE7C-4B6B-8D2D-ACCF907DD1AB}" destId="{4D17B656-0CFB-4065-8839-26570EF5C835}" srcOrd="1" destOrd="0" parTransId="{A0036DAC-0481-40A2-9BD6-6429D96470DC}" sibTransId="{1686A213-0E4A-4589-955A-F68AB07AB3AE}"/>
    <dgm:cxn modelId="{BD0CC304-AAFF-4E03-879C-A136CA9F2ECF}" type="presParOf" srcId="{D9B79924-05AF-49E8-9CEE-41BCED504870}" destId="{B2E8C245-5B45-4879-9BAB-8212E55C4BEE}" srcOrd="0" destOrd="0" presId="urn:microsoft.com/office/officeart/2005/8/layout/hierarchy3"/>
    <dgm:cxn modelId="{AC9DC98D-BC7F-4998-8FDC-1761856DE654}" type="presParOf" srcId="{B2E8C245-5B45-4879-9BAB-8212E55C4BEE}" destId="{48914D38-B81F-4E83-9D4C-C8464418019B}" srcOrd="0" destOrd="0" presId="urn:microsoft.com/office/officeart/2005/8/layout/hierarchy3"/>
    <dgm:cxn modelId="{548250B1-3FD4-4F8B-8C9C-6E352AF6B742}" type="presParOf" srcId="{48914D38-B81F-4E83-9D4C-C8464418019B}" destId="{D4016A64-E030-4754-9AB9-ACFA422AB859}" srcOrd="0" destOrd="0" presId="urn:microsoft.com/office/officeart/2005/8/layout/hierarchy3"/>
    <dgm:cxn modelId="{28F399B1-F4F0-49A1-BF74-296CFA972222}" type="presParOf" srcId="{48914D38-B81F-4E83-9D4C-C8464418019B}" destId="{F59AADBE-E023-4362-B4EE-BA0932C16847}" srcOrd="1" destOrd="0" presId="urn:microsoft.com/office/officeart/2005/8/layout/hierarchy3"/>
    <dgm:cxn modelId="{8665D6B0-113F-48BE-8586-D050BDA55553}" type="presParOf" srcId="{B2E8C245-5B45-4879-9BAB-8212E55C4BEE}" destId="{918AD189-E712-4345-B140-14918A8C3E1A}" srcOrd="1" destOrd="0" presId="urn:microsoft.com/office/officeart/2005/8/layout/hierarchy3"/>
    <dgm:cxn modelId="{142786A7-A594-43FC-A619-7B52C1526F33}" type="presParOf" srcId="{918AD189-E712-4345-B140-14918A8C3E1A}" destId="{FE969634-3230-4903-8DEA-F14BBC082195}" srcOrd="0" destOrd="0" presId="urn:microsoft.com/office/officeart/2005/8/layout/hierarchy3"/>
    <dgm:cxn modelId="{1E879635-3A97-40DD-B554-0665428732ED}" type="presParOf" srcId="{918AD189-E712-4345-B140-14918A8C3E1A}" destId="{D2DCEA90-930B-4812-ABE9-44778CEE425C}" srcOrd="1" destOrd="0" presId="urn:microsoft.com/office/officeart/2005/8/layout/hierarchy3"/>
    <dgm:cxn modelId="{0306365C-2C98-4089-B35E-DBACECCCBAD7}" type="presParOf" srcId="{918AD189-E712-4345-B140-14918A8C3E1A}" destId="{0C42CD83-EC11-47AC-B6A1-F1B329697B61}" srcOrd="2" destOrd="0" presId="urn:microsoft.com/office/officeart/2005/8/layout/hierarchy3"/>
    <dgm:cxn modelId="{845FEC84-ECCC-4452-A4A2-AB5E01F12D81}" type="presParOf" srcId="{918AD189-E712-4345-B140-14918A8C3E1A}" destId="{4A27708D-1F90-4418-B8EA-1E605A6A927D}" srcOrd="3" destOrd="0" presId="urn:microsoft.com/office/officeart/2005/8/layout/hierarchy3"/>
    <dgm:cxn modelId="{F0B05B4E-28B5-4510-9E4D-989900C018A5}" type="presParOf" srcId="{D9B79924-05AF-49E8-9CEE-41BCED504870}" destId="{19E05CDD-7D56-4E18-88F9-E29F352E4771}" srcOrd="1" destOrd="0" presId="urn:microsoft.com/office/officeart/2005/8/layout/hierarchy3"/>
    <dgm:cxn modelId="{7ADAFBD2-9A5E-4778-8E3A-444BF963CFEE}" type="presParOf" srcId="{19E05CDD-7D56-4E18-88F9-E29F352E4771}" destId="{526B2496-313C-4213-AACB-21E3E6B4371C}" srcOrd="0" destOrd="0" presId="urn:microsoft.com/office/officeart/2005/8/layout/hierarchy3"/>
    <dgm:cxn modelId="{BDDECA84-C0C9-41D2-9772-37451EAD3620}" type="presParOf" srcId="{526B2496-313C-4213-AACB-21E3E6B4371C}" destId="{4935F243-86D8-40F2-B0A3-3888801BE3FF}" srcOrd="0" destOrd="0" presId="urn:microsoft.com/office/officeart/2005/8/layout/hierarchy3"/>
    <dgm:cxn modelId="{5815FAB7-D1B8-4725-B920-D02040887236}" type="presParOf" srcId="{526B2496-313C-4213-AACB-21E3E6B4371C}" destId="{1C4E6A0C-251A-4DB4-B372-12C24AD72A7A}" srcOrd="1" destOrd="0" presId="urn:microsoft.com/office/officeart/2005/8/layout/hierarchy3"/>
    <dgm:cxn modelId="{E12561D9-EDB1-4C5C-ABF7-49A99495162E}" type="presParOf" srcId="{19E05CDD-7D56-4E18-88F9-E29F352E4771}" destId="{D31604B4-734C-4DD2-BBF8-072ADB2939ED}" srcOrd="1" destOrd="0" presId="urn:microsoft.com/office/officeart/2005/8/layout/hierarchy3"/>
    <dgm:cxn modelId="{0A84151B-9CC1-4662-B018-54267CC68136}" type="presParOf" srcId="{D31604B4-734C-4DD2-BBF8-072ADB2939ED}" destId="{0AACD1D1-AE38-42AA-AC89-9AF0AB26CC14}" srcOrd="0" destOrd="0" presId="urn:microsoft.com/office/officeart/2005/8/layout/hierarchy3"/>
    <dgm:cxn modelId="{5BB23BAC-D93A-460C-A2A6-70CA41E0282E}" type="presParOf" srcId="{D31604B4-734C-4DD2-BBF8-072ADB2939ED}" destId="{4B455D97-D254-4F7C-B548-0CCDC6BCE612}" srcOrd="1" destOrd="0" presId="urn:microsoft.com/office/officeart/2005/8/layout/hierarchy3"/>
    <dgm:cxn modelId="{A4D8BF3A-C104-4C81-A9A8-70904D851C3A}" type="presParOf" srcId="{D31604B4-734C-4DD2-BBF8-072ADB2939ED}" destId="{33DC57D2-2981-4DAD-A8D2-E0B7089601D1}" srcOrd="2" destOrd="0" presId="urn:microsoft.com/office/officeart/2005/8/layout/hierarchy3"/>
    <dgm:cxn modelId="{861FC5BE-B88A-4A5F-8EC6-7003FC55B6BA}" type="presParOf" srcId="{D31604B4-734C-4DD2-BBF8-072ADB2939ED}" destId="{71EBED1C-AB16-4B86-B625-1CC1D6CC9108}" srcOrd="3" destOrd="0" presId="urn:microsoft.com/office/officeart/2005/8/layout/hierarchy3"/>
    <dgm:cxn modelId="{98FCBFEB-F46A-4787-B64B-EF0B1FC3C62F}" type="presParOf" srcId="{D31604B4-734C-4DD2-BBF8-072ADB2939ED}" destId="{2A30EDF0-89F8-4983-985F-310E26ABA45E}" srcOrd="4" destOrd="0" presId="urn:microsoft.com/office/officeart/2005/8/layout/hierarchy3"/>
    <dgm:cxn modelId="{D8EDB67F-548B-4A82-B745-2EDB578AF375}" type="presParOf" srcId="{D31604B4-734C-4DD2-BBF8-072ADB2939ED}" destId="{621032F0-3DBF-4C9A-B1D7-1EAFCB0D511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16A64-E030-4754-9AB9-ACFA422AB859}">
      <dsp:nvSpPr>
        <dsp:cNvPr id="0" name=""/>
        <dsp:cNvSpPr/>
      </dsp:nvSpPr>
      <dsp:spPr>
        <a:xfrm>
          <a:off x="575109" y="1692"/>
          <a:ext cx="1249858" cy="624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Kinetic</a:t>
          </a:r>
          <a:endParaRPr lang="en-US" sz="2400" kern="1200" dirty="0"/>
        </a:p>
      </dsp:txBody>
      <dsp:txXfrm>
        <a:off x="593413" y="19996"/>
        <a:ext cx="1213250" cy="588321"/>
      </dsp:txXfrm>
    </dsp:sp>
    <dsp:sp modelId="{FE969634-3230-4903-8DEA-F14BBC082195}">
      <dsp:nvSpPr>
        <dsp:cNvPr id="0" name=""/>
        <dsp:cNvSpPr/>
      </dsp:nvSpPr>
      <dsp:spPr>
        <a:xfrm>
          <a:off x="700094" y="626622"/>
          <a:ext cx="124985" cy="468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696"/>
              </a:lnTo>
              <a:lnTo>
                <a:pt x="124985" y="468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CEA90-930B-4812-ABE9-44778CEE425C}">
      <dsp:nvSpPr>
        <dsp:cNvPr id="0" name=""/>
        <dsp:cNvSpPr/>
      </dsp:nvSpPr>
      <dsp:spPr>
        <a:xfrm>
          <a:off x="825080" y="782854"/>
          <a:ext cx="999886" cy="62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translation</a:t>
          </a:r>
          <a:endParaRPr lang="en-US" sz="1600" b="0" kern="1200" dirty="0"/>
        </a:p>
      </dsp:txBody>
      <dsp:txXfrm>
        <a:off x="843384" y="801158"/>
        <a:ext cx="963278" cy="588321"/>
      </dsp:txXfrm>
    </dsp:sp>
    <dsp:sp modelId="{0C42CD83-EC11-47AC-B6A1-F1B329697B61}">
      <dsp:nvSpPr>
        <dsp:cNvPr id="0" name=""/>
        <dsp:cNvSpPr/>
      </dsp:nvSpPr>
      <dsp:spPr>
        <a:xfrm>
          <a:off x="700094" y="626622"/>
          <a:ext cx="124985" cy="1249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858"/>
              </a:lnTo>
              <a:lnTo>
                <a:pt x="124985" y="1249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708D-1F90-4418-B8EA-1E605A6A927D}">
      <dsp:nvSpPr>
        <dsp:cNvPr id="0" name=""/>
        <dsp:cNvSpPr/>
      </dsp:nvSpPr>
      <dsp:spPr>
        <a:xfrm>
          <a:off x="825080" y="1564016"/>
          <a:ext cx="999886" cy="62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rotation</a:t>
          </a:r>
          <a:endParaRPr lang="en-US" sz="1600" kern="1200" dirty="0"/>
        </a:p>
      </dsp:txBody>
      <dsp:txXfrm>
        <a:off x="843384" y="1582320"/>
        <a:ext cx="963278" cy="588321"/>
      </dsp:txXfrm>
    </dsp:sp>
    <dsp:sp modelId="{4935F243-86D8-40F2-B0A3-3888801BE3FF}">
      <dsp:nvSpPr>
        <dsp:cNvPr id="0" name=""/>
        <dsp:cNvSpPr/>
      </dsp:nvSpPr>
      <dsp:spPr>
        <a:xfrm>
          <a:off x="2137432" y="1692"/>
          <a:ext cx="1249858" cy="624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Potential</a:t>
          </a:r>
          <a:endParaRPr lang="en-US" sz="2400" kern="1200" dirty="0"/>
        </a:p>
      </dsp:txBody>
      <dsp:txXfrm>
        <a:off x="2155736" y="19996"/>
        <a:ext cx="1213250" cy="588321"/>
      </dsp:txXfrm>
    </dsp:sp>
    <dsp:sp modelId="{0AACD1D1-AE38-42AA-AC89-9AF0AB26CC14}">
      <dsp:nvSpPr>
        <dsp:cNvPr id="0" name=""/>
        <dsp:cNvSpPr/>
      </dsp:nvSpPr>
      <dsp:spPr>
        <a:xfrm>
          <a:off x="2262418" y="626622"/>
          <a:ext cx="124985" cy="468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696"/>
              </a:lnTo>
              <a:lnTo>
                <a:pt x="124985" y="468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55D97-D254-4F7C-B548-0CCDC6BCE612}">
      <dsp:nvSpPr>
        <dsp:cNvPr id="0" name=""/>
        <dsp:cNvSpPr/>
      </dsp:nvSpPr>
      <dsp:spPr>
        <a:xfrm>
          <a:off x="2387404" y="782854"/>
          <a:ext cx="999886" cy="62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height</a:t>
          </a:r>
          <a:endParaRPr lang="en-US" sz="1600" b="0" kern="1200" dirty="0"/>
        </a:p>
      </dsp:txBody>
      <dsp:txXfrm>
        <a:off x="2405708" y="801158"/>
        <a:ext cx="963278" cy="588321"/>
      </dsp:txXfrm>
    </dsp:sp>
    <dsp:sp modelId="{33DC57D2-2981-4DAD-A8D2-E0B7089601D1}">
      <dsp:nvSpPr>
        <dsp:cNvPr id="0" name=""/>
        <dsp:cNvSpPr/>
      </dsp:nvSpPr>
      <dsp:spPr>
        <a:xfrm>
          <a:off x="2262418" y="626622"/>
          <a:ext cx="124985" cy="1249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858"/>
              </a:lnTo>
              <a:lnTo>
                <a:pt x="124985" y="1249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BED1C-AB16-4B86-B625-1CC1D6CC9108}">
      <dsp:nvSpPr>
        <dsp:cNvPr id="0" name=""/>
        <dsp:cNvSpPr/>
      </dsp:nvSpPr>
      <dsp:spPr>
        <a:xfrm>
          <a:off x="2387404" y="1564016"/>
          <a:ext cx="999886" cy="62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elastic</a:t>
          </a:r>
          <a:endParaRPr lang="en-US" sz="1600" b="1" kern="1200" dirty="0"/>
        </a:p>
      </dsp:txBody>
      <dsp:txXfrm>
        <a:off x="2405708" y="1582320"/>
        <a:ext cx="963278" cy="588321"/>
      </dsp:txXfrm>
    </dsp:sp>
    <dsp:sp modelId="{2A30EDF0-89F8-4983-985F-310E26ABA45E}">
      <dsp:nvSpPr>
        <dsp:cNvPr id="0" name=""/>
        <dsp:cNvSpPr/>
      </dsp:nvSpPr>
      <dsp:spPr>
        <a:xfrm>
          <a:off x="2262418" y="626622"/>
          <a:ext cx="124985" cy="2031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020"/>
              </a:lnTo>
              <a:lnTo>
                <a:pt x="124985" y="2031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032F0-3DBF-4C9A-B1D7-1EAFCB0D5116}">
      <dsp:nvSpPr>
        <dsp:cNvPr id="0" name=""/>
        <dsp:cNvSpPr/>
      </dsp:nvSpPr>
      <dsp:spPr>
        <a:xfrm>
          <a:off x="2387404" y="2345177"/>
          <a:ext cx="999886" cy="62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</a:t>
          </a:r>
          <a:endParaRPr lang="en-US" sz="1600" kern="1200" dirty="0"/>
        </a:p>
      </dsp:txBody>
      <dsp:txXfrm>
        <a:off x="2405708" y="2363481"/>
        <a:ext cx="963278" cy="588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8BC0C-6B83-4C0A-9F3F-6DB8E1D98546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41D64-83DE-47DB-A1E9-CA7914C7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62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41D64-83DE-47DB-A1E9-CA7914C70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7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Excel</a:t>
            </a:r>
            <a:r>
              <a:rPr lang="en-US" baseline="0" dirty="0" smtClean="0"/>
              <a:t>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41D64-83DE-47DB-A1E9-CA7914C70B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FA78EA-D374-40AC-819D-F0FCBC966F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53DEDF-DF94-4A1A-B834-090EB3C15EB1}" type="datetimeFigureOut">
              <a:rPr lang="en-US" smtClean="0"/>
              <a:t>9/1/2011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hframe.html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hyperlink" Target="http://www.wikihow.com/Survive-a-Long-Fal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 Side of Mechanics Day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Jonathan Abbott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total impulse: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446367"/>
              </p:ext>
            </p:extLst>
          </p:nvPr>
        </p:nvGraphicFramePr>
        <p:xfrm>
          <a:off x="25400" y="3429000"/>
          <a:ext cx="3886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623780"/>
              </p:ext>
            </p:extLst>
          </p:nvPr>
        </p:nvGraphicFramePr>
        <p:xfrm>
          <a:off x="4191000" y="3352800"/>
          <a:ext cx="4114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483053"/>
              </p:ext>
            </p:extLst>
          </p:nvPr>
        </p:nvGraphicFramePr>
        <p:xfrm>
          <a:off x="2286000" y="1143000"/>
          <a:ext cx="3829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65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Bicycle Bump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" y="2514600"/>
            <a:ext cx="4538342" cy="3858474"/>
          </a:xfrm>
        </p:spPr>
      </p:pic>
      <p:sp>
        <p:nvSpPr>
          <p:cNvPr id="5" name="TextBox 4"/>
          <p:cNvSpPr txBox="1"/>
          <p:nvPr/>
        </p:nvSpPr>
        <p:spPr>
          <a:xfrm>
            <a:off x="609600" y="1371600"/>
            <a:ext cx="7048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might larger tires be better for going over bumps?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057399"/>
            <a:ext cx="37714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time = </a:t>
            </a:r>
            <a:r>
              <a:rPr lang="en-US" b="1" dirty="0" smtClean="0"/>
              <a:t>less force</a:t>
            </a:r>
          </a:p>
          <a:p>
            <a:endParaRPr lang="en-US" dirty="0" smtClean="0"/>
          </a:p>
          <a:p>
            <a:r>
              <a:rPr lang="en-US" dirty="0" smtClean="0"/>
              <a:t>Less force = less likely to fly up</a:t>
            </a:r>
          </a:p>
          <a:p>
            <a:endParaRPr lang="en-US" dirty="0" smtClean="0"/>
          </a:p>
          <a:p>
            <a:r>
              <a:rPr lang="en-US" dirty="0" smtClean="0"/>
              <a:t>Less likely to fly up/ back</a:t>
            </a:r>
          </a:p>
          <a:p>
            <a:r>
              <a:rPr lang="en-US" dirty="0"/>
              <a:t>	</a:t>
            </a:r>
            <a:r>
              <a:rPr lang="en-US" dirty="0" smtClean="0"/>
              <a:t> = less kinetic energy wasted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1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800600"/>
          </a:xfrm>
        </p:spPr>
        <p:txBody>
          <a:bodyPr/>
          <a:lstStyle/>
          <a:p>
            <a:r>
              <a:rPr lang="en-US" dirty="0" smtClean="0"/>
              <a:t>As you compress or stretch a string from its relaxed length, it exerts a force to try to go back.</a:t>
            </a:r>
          </a:p>
          <a:p>
            <a:r>
              <a:rPr lang="en-US" dirty="0" smtClean="0"/>
              <a:t>This force is proportional to distance you stretch/compress the string and also depends on the </a:t>
            </a:r>
            <a:r>
              <a:rPr lang="en-US" b="1" dirty="0" smtClean="0"/>
              <a:t>spring constant</a:t>
            </a:r>
            <a:endParaRPr lang="en-US" dirty="0" smtClean="0"/>
          </a:p>
          <a:p>
            <a:r>
              <a:rPr lang="en-US" dirty="0" smtClean="0"/>
              <a:t>F = - k x</a:t>
            </a:r>
          </a:p>
          <a:p>
            <a:r>
              <a:rPr lang="en-US" dirty="0" smtClean="0"/>
              <a:t>Force = - spring constant * distance stretched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51" b="18385"/>
          <a:stretch/>
        </p:blipFill>
        <p:spPr>
          <a:xfrm>
            <a:off x="5406482" y="1524000"/>
            <a:ext cx="333049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Springs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00600"/>
          </a:xfrm>
        </p:spPr>
        <p:txBody>
          <a:bodyPr/>
          <a:lstStyle/>
          <a:p>
            <a:r>
              <a:rPr lang="en-US" dirty="0" smtClean="0"/>
              <a:t>Similar to a spring is a rubber band.</a:t>
            </a:r>
          </a:p>
          <a:p>
            <a:r>
              <a:rPr lang="en-US" dirty="0" smtClean="0"/>
              <a:t>Since when you release a stretched rubber band or a compressed spring, what type of energy must be stored in springs?</a:t>
            </a:r>
          </a:p>
          <a:p>
            <a:pPr lvl="1"/>
            <a:r>
              <a:rPr lang="en-US" dirty="0" smtClean="0"/>
              <a:t>Elastic Potential Energy</a:t>
            </a:r>
          </a:p>
          <a:p>
            <a:r>
              <a:rPr lang="en-US" dirty="0" smtClean="0"/>
              <a:t>The Elastic Potential Energy is:</a:t>
            </a:r>
          </a:p>
          <a:p>
            <a:r>
              <a:rPr lang="en-US" dirty="0" smtClean="0"/>
              <a:t>PE</a:t>
            </a:r>
            <a:r>
              <a:rPr lang="en-US" baseline="-25000" dirty="0" smtClean="0"/>
              <a:t>e</a:t>
            </a:r>
            <a:r>
              <a:rPr lang="en-US" dirty="0" smtClean="0"/>
              <a:t> = ½ k x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Jonathan Abb\AppData\Local\Microsoft\Windows\Temporary Internet Files\Content.IE5\R62K8YX7\MP9002895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90600"/>
            <a:ext cx="293217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3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/>
          <a:lstStyle/>
          <a:p>
            <a:r>
              <a:rPr lang="en-US" dirty="0"/>
              <a:t>The Elastic Potential Energy is:</a:t>
            </a:r>
          </a:p>
          <a:p>
            <a:r>
              <a:rPr lang="en-US" dirty="0"/>
              <a:t>PE</a:t>
            </a:r>
            <a:r>
              <a:rPr lang="en-US" baseline="-25000" dirty="0"/>
              <a:t>e</a:t>
            </a:r>
            <a:r>
              <a:rPr lang="en-US" dirty="0"/>
              <a:t> = ½ k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How much does the elastic potential go up if I stretch a spring or a rubber band twice as far as it was previously?</a:t>
            </a:r>
          </a:p>
          <a:p>
            <a:pPr lvl="1"/>
            <a:r>
              <a:rPr lang="en-US" dirty="0" smtClean="0"/>
              <a:t>It now has four times as much energy.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8323486"/>
              </p:ext>
            </p:extLst>
          </p:nvPr>
        </p:nvGraphicFramePr>
        <p:xfrm>
          <a:off x="2514600" y="3657600"/>
          <a:ext cx="39624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32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Constant Lab!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we could call it rubber band constant lab…</a:t>
            </a:r>
            <a:endParaRPr lang="en-US" dirty="0"/>
          </a:p>
        </p:txBody>
      </p:sp>
      <p:pic>
        <p:nvPicPr>
          <p:cNvPr id="2051" name="Picture 3" descr="C:\Users\jabbott\AppData\Local\Microsoft\Windows\Temporary Internet Files\Content.IE5\A73ZC011\MP90031560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5638800" cy="400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4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on a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43000"/>
          </a:xfrm>
        </p:spPr>
        <p:txBody>
          <a:bodyPr/>
          <a:lstStyle/>
          <a:p>
            <a:r>
              <a:rPr lang="en-US" dirty="0" smtClean="0"/>
              <a:t>This creates simple harmonic motion, which is the case when something oscillates. You can get simply harmonic motion with many things besides springs: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581400"/>
            <a:ext cx="3577261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324600" y="2792077"/>
            <a:ext cx="1420251" cy="2645445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2209800" y="5334000"/>
            <a:ext cx="4172985" cy="990600"/>
            <a:chOff x="2209800" y="5334000"/>
            <a:chExt cx="4172985" cy="990600"/>
          </a:xfrm>
        </p:grpSpPr>
        <p:grpSp>
          <p:nvGrpSpPr>
            <p:cNvPr id="9" name="Group 8"/>
            <p:cNvGrpSpPr/>
            <p:nvPr/>
          </p:nvGrpSpPr>
          <p:grpSpPr>
            <a:xfrm>
              <a:off x="2209800" y="5437522"/>
              <a:ext cx="4172985" cy="887078"/>
              <a:chOff x="2209800" y="5437522"/>
              <a:chExt cx="4172985" cy="887078"/>
            </a:xfrm>
          </p:grpSpPr>
          <p:sp>
            <p:nvSpPr>
              <p:cNvPr id="8" name="Trapezoid 7"/>
              <p:cNvSpPr/>
              <p:nvPr/>
            </p:nvSpPr>
            <p:spPr>
              <a:xfrm>
                <a:off x="2209800" y="5437522"/>
                <a:ext cx="4172985" cy="887078"/>
              </a:xfrm>
              <a:prstGeom prst="trapezoid">
                <a:avLst>
                  <a:gd name="adj" fmla="val 80384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590800" y="5437522"/>
                <a:ext cx="3352800" cy="88707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H="1">
              <a:off x="3962400" y="53340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962400" y="61722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743200" y="5884871"/>
              <a:ext cx="533400" cy="2111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743200" y="5380836"/>
              <a:ext cx="685800" cy="1055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2400300" y="5562600"/>
              <a:ext cx="190500" cy="2967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5105400" y="5990435"/>
              <a:ext cx="685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5105400" y="5380836"/>
              <a:ext cx="685800" cy="1055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5925719" y="5562600"/>
              <a:ext cx="246482" cy="3184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87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Circular Motion is when an object sweeps out a trajectory in a perfect circle. This is important because we can calculate the force needed to make this path easily.</a:t>
            </a:r>
          </a:p>
          <a:p>
            <a:r>
              <a:rPr lang="en-US" dirty="0" smtClean="0"/>
              <a:t>Force = m * v</a:t>
            </a:r>
            <a:r>
              <a:rPr lang="en-US" baseline="30000" dirty="0" smtClean="0"/>
              <a:t>2</a:t>
            </a:r>
            <a:r>
              <a:rPr lang="en-US" dirty="0" smtClean="0"/>
              <a:t> /r</a:t>
            </a:r>
          </a:p>
          <a:p>
            <a:r>
              <a:rPr lang="en-US" dirty="0" smtClean="0"/>
              <a:t>Force = mass * speed</a:t>
            </a:r>
            <a:r>
              <a:rPr lang="en-US" baseline="30000" dirty="0" smtClean="0"/>
              <a:t>2 </a:t>
            </a:r>
            <a:r>
              <a:rPr lang="en-US" dirty="0" smtClean="0"/>
              <a:t>/ radius of the circle.</a:t>
            </a:r>
          </a:p>
          <a:p>
            <a:r>
              <a:rPr lang="en-US" dirty="0" smtClean="0"/>
              <a:t>This force is ‘radially inwards’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82329" y="4985899"/>
            <a:ext cx="4172985" cy="990600"/>
            <a:chOff x="2209800" y="5334000"/>
            <a:chExt cx="4172985" cy="990600"/>
          </a:xfrm>
        </p:grpSpPr>
        <p:grpSp>
          <p:nvGrpSpPr>
            <p:cNvPr id="5" name="Group 4"/>
            <p:cNvGrpSpPr/>
            <p:nvPr/>
          </p:nvGrpSpPr>
          <p:grpSpPr>
            <a:xfrm>
              <a:off x="2209800" y="5437522"/>
              <a:ext cx="4172985" cy="887078"/>
              <a:chOff x="2209800" y="5437522"/>
              <a:chExt cx="4172985" cy="887078"/>
            </a:xfrm>
          </p:grpSpPr>
          <p:sp>
            <p:nvSpPr>
              <p:cNvPr id="14" name="Trapezoid 13"/>
              <p:cNvSpPr/>
              <p:nvPr/>
            </p:nvSpPr>
            <p:spPr>
              <a:xfrm>
                <a:off x="2209800" y="5437522"/>
                <a:ext cx="4172985" cy="887078"/>
              </a:xfrm>
              <a:prstGeom prst="trapezoid">
                <a:avLst>
                  <a:gd name="adj" fmla="val 80384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590800" y="5437522"/>
                <a:ext cx="3352800" cy="88707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Arrow Connector 5"/>
            <p:cNvCxnSpPr/>
            <p:nvPr/>
          </p:nvCxnSpPr>
          <p:spPr>
            <a:xfrm flipH="1">
              <a:off x="3962400" y="53340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962400" y="61722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743200" y="5884871"/>
              <a:ext cx="533400" cy="2111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2743200" y="5380836"/>
              <a:ext cx="685800" cy="1055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00300" y="5562600"/>
              <a:ext cx="190500" cy="2967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105400" y="5990435"/>
              <a:ext cx="685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5105400" y="5380836"/>
              <a:ext cx="685800" cy="1055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5925719" y="5562600"/>
              <a:ext cx="246482" cy="3184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74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object spins around a ring at a constant speed.</a:t>
            </a:r>
          </a:p>
          <a:p>
            <a:r>
              <a:rPr lang="en-US" dirty="0" smtClean="0"/>
              <a:t>Which way is the acceleration and force at point 3?</a:t>
            </a:r>
          </a:p>
          <a:p>
            <a:r>
              <a:rPr lang="en-US" dirty="0" smtClean="0"/>
              <a:t>Which way is the acceleration and force at point 2?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79214"/>
            <a:ext cx="5716938" cy="310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call this force that causes circular motion the centripetal force.</a:t>
            </a:r>
          </a:p>
          <a:p>
            <a:r>
              <a:rPr lang="en-US" dirty="0" smtClean="0"/>
              <a:t>‘Centripetal’ means center seeking</a:t>
            </a:r>
          </a:p>
          <a:p>
            <a:r>
              <a:rPr lang="en-US" dirty="0" smtClean="0"/>
              <a:t>Why might the rollercoaster passengers not fall out during the loop shown below? [Hint: draw a free body diagram]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378" y="3571000"/>
            <a:ext cx="4407044" cy="324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Moment of Inertia</a:t>
            </a:r>
          </a:p>
          <a:p>
            <a:pPr lvl="1"/>
            <a:r>
              <a:rPr lang="en-US" dirty="0" smtClean="0"/>
              <a:t>I = </a:t>
            </a:r>
            <a:r>
              <a:rPr lang="el-GR" dirty="0" smtClean="0">
                <a:latin typeface="Calibri"/>
                <a:cs typeface="Calibri"/>
              </a:rPr>
              <a:t>Σ</a:t>
            </a:r>
            <a:r>
              <a:rPr lang="en-US" dirty="0" smtClean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 r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 </a:t>
            </a:r>
            <a:r>
              <a:rPr lang="en-US" dirty="0" smtClean="0"/>
              <a:t>: more mass spread out = higher moment of inertia</a:t>
            </a:r>
          </a:p>
          <a:p>
            <a:pPr lvl="1"/>
            <a:r>
              <a:rPr lang="en-US" dirty="0" smtClean="0"/>
              <a:t>Higher moment of inertia = harder to start spinning</a:t>
            </a:r>
          </a:p>
          <a:p>
            <a:r>
              <a:rPr lang="en-US" dirty="0" smtClean="0"/>
              <a:t>Torque</a:t>
            </a:r>
          </a:p>
          <a:p>
            <a:pPr lvl="1"/>
            <a:r>
              <a:rPr lang="en-US" dirty="0" smtClean="0"/>
              <a:t>A force that changes an object’s rotation</a:t>
            </a:r>
          </a:p>
          <a:p>
            <a:r>
              <a:rPr lang="en-US" dirty="0" smtClean="0"/>
              <a:t>Angular Momentum</a:t>
            </a:r>
          </a:p>
          <a:p>
            <a:pPr lvl="1"/>
            <a:r>
              <a:rPr lang="en-US" dirty="0" smtClean="0"/>
              <a:t>The bigger an object and the faster it spins, the greater its angular momentum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Flowchart: Direct Access Storage 5"/>
          <p:cNvSpPr/>
          <p:nvPr/>
        </p:nvSpPr>
        <p:spPr>
          <a:xfrm rot="16507770">
            <a:off x="7539693" y="5243047"/>
            <a:ext cx="874037" cy="2229939"/>
          </a:xfrm>
          <a:prstGeom prst="flowChartMagneticDru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55721" flipH="1" flipV="1">
            <a:off x="7725516" y="2938344"/>
            <a:ext cx="685800" cy="3048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55721" flipV="1">
            <a:off x="7672941" y="6399748"/>
            <a:ext cx="838200" cy="2101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2" descr="C:\Users\Jonathan Abb\AppData\Local\Microsoft\Windows\Temporary Internet Files\Content.IE5\AWFLAF2R\MC9000371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4844874"/>
            <a:ext cx="3203591" cy="186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Jonathan Abb\AppData\Local\Microsoft\Windows\Temporary Internet Files\Content.IE5\AWFLAF2R\MC9004370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89389"/>
            <a:ext cx="1867344" cy="186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Forces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609600"/>
          </a:xfrm>
        </p:spPr>
        <p:txBody>
          <a:bodyPr/>
          <a:lstStyle/>
          <a:p>
            <a:r>
              <a:rPr lang="en-US" dirty="0" smtClean="0"/>
              <a:t>Conceptual Question: Why are roads banked?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77" y="4181285"/>
            <a:ext cx="7381646" cy="152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pic>
        <p:nvPicPr>
          <p:cNvPr id="1026" name="Picture 2" descr="C:\Users\Jonathan Abb\AppData\Local\Microsoft\Windows\Temporary Internet Files\Content.IE5\4XN5LL1J\MC900304509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599" y="2667000"/>
            <a:ext cx="334602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Did anyone try to make a concept map?</a:t>
            </a:r>
          </a:p>
          <a:p>
            <a:endParaRPr lang="en-US" dirty="0" smtClean="0"/>
          </a:p>
          <a:p>
            <a:r>
              <a:rPr lang="en-US" dirty="0" smtClean="0"/>
              <a:t>Would anyone like to share their work?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5257799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 Example:</a:t>
            </a:r>
          </a:p>
          <a:p>
            <a:r>
              <a:rPr lang="en-US" dirty="0" smtClean="0">
                <a:hlinkClick r:id="rId3"/>
              </a:rPr>
              <a:t>http://hyperphysics.phy-astr.gsu.edu/hbase/hframe.html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44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Impulse (J) is a change in momentum (p)</a:t>
            </a:r>
          </a:p>
          <a:p>
            <a:r>
              <a:rPr lang="en-US" dirty="0" smtClean="0"/>
              <a:t>Impulse J = Force * Time</a:t>
            </a:r>
          </a:p>
          <a:p>
            <a:r>
              <a:rPr lang="en-US" dirty="0" smtClean="0"/>
              <a:t>So which of the following cases would have the greatest impulse?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 descr="http://farm1.static.flickr.com/67/164606648_fe7ebd065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168650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0480" y="6608058"/>
            <a:ext cx="71932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http://www.flickr.com/photos/trinity/164606648/sizes/m/in/photostream/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588063" y="3212068"/>
            <a:ext cx="260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 the Red Line Subway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12481" y="3212068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 a baseball</a:t>
            </a:r>
            <a:endParaRPr lang="en-US" dirty="0"/>
          </a:p>
        </p:txBody>
      </p:sp>
      <p:pic>
        <p:nvPicPr>
          <p:cNvPr id="1026" name="Picture 2" descr="C:\Users\jabbott\AppData\Local\Microsoft\Windows\Temporary Internet Files\Content.IE5\35MDNY0B\MP90043056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388" y="3581401"/>
            <a:ext cx="3566124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23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Then which has a greater impulse?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50292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A 1000 kg old car speeding up to 15 m/s starting from rest in a total time of </a:t>
            </a:r>
            <a:r>
              <a:rPr lang="en-US" b="1" dirty="0" smtClean="0"/>
              <a:t>10 seconds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1000 kg sports car speeding up to 15 m/s starting from rest in a total time of </a:t>
            </a:r>
            <a:r>
              <a:rPr lang="en-US" b="1" dirty="0" smtClean="0"/>
              <a:t>2 seconds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6" name="Picture 4" descr="C:\Users\Jonathan Abb\AppData\Local\Microsoft\Windows\Temporary Internet Files\Content.IE5\4XN5LL1J\MC90044034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99" y="3047999"/>
            <a:ext cx="2895143" cy="140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Jonathan Abb\AppData\Local\Microsoft\Windows\Temporary Internet Files\Content.IE5\AWFLAF2R\MC90044173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821" y="1181100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4381500"/>
            <a:ext cx="8001000" cy="201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change in momentum is the same.</a:t>
            </a:r>
          </a:p>
          <a:p>
            <a:r>
              <a:rPr lang="en-US" dirty="0" smtClean="0"/>
              <a:t>This means the impulse must be the same for each.</a:t>
            </a:r>
          </a:p>
          <a:p>
            <a:r>
              <a:rPr lang="en-US" dirty="0" smtClean="0"/>
              <a:t>Which case then has a greater net force?</a:t>
            </a:r>
          </a:p>
          <a:p>
            <a:pPr lvl="1"/>
            <a:r>
              <a:rPr lang="en-US" dirty="0" smtClean="0"/>
              <a:t>The sports car has a greater net force because it has the same impulse in less time.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6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 car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0"/>
            <a:ext cx="8135078" cy="1382781"/>
          </a:xfrm>
        </p:spPr>
      </p:pic>
      <p:sp>
        <p:nvSpPr>
          <p:cNvPr id="5" name="Rectangle 4"/>
          <p:cNvSpPr/>
          <p:nvPr/>
        </p:nvSpPr>
        <p:spPr>
          <a:xfrm>
            <a:off x="1752600" y="5562600"/>
            <a:ext cx="2133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600200"/>
            <a:ext cx="7391399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Stopping a car takes the same impulse whether you step on the brake hard or just gradually slow down.</a:t>
            </a:r>
          </a:p>
          <a:p>
            <a:endParaRPr lang="en-US" dirty="0"/>
          </a:p>
          <a:p>
            <a:r>
              <a:rPr lang="en-US" dirty="0" smtClean="0"/>
              <a:t>Which method of braking is better for your car? Why?</a:t>
            </a:r>
          </a:p>
          <a:p>
            <a:pPr lvl="1"/>
            <a:r>
              <a:rPr lang="en-US" dirty="0" smtClean="0"/>
              <a:t>Gradually slowing down: you give yourself more time. More time means less net force. Less net force means easier on the brakes and safer for you.</a:t>
            </a:r>
          </a:p>
          <a:p>
            <a:pPr lvl="1"/>
            <a:r>
              <a:rPr lang="en-US" dirty="0" smtClean="0"/>
              <a:t>Good drivers anticipate braking and slow down early.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8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a Helmet?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800600"/>
          </a:xfrm>
        </p:spPr>
        <p:txBody>
          <a:bodyPr/>
          <a:lstStyle/>
          <a:p>
            <a:r>
              <a:rPr lang="en-US" dirty="0" smtClean="0"/>
              <a:t>Helmets keep you safer. But how?</a:t>
            </a:r>
          </a:p>
          <a:p>
            <a:r>
              <a:rPr lang="en-US" dirty="0" smtClean="0"/>
              <a:t>As your head collides with the ground, the helmet gives you more time for the collision. More time = less force.</a:t>
            </a:r>
          </a:p>
          <a:p>
            <a:r>
              <a:rPr lang="en-US" dirty="0" smtClean="0"/>
              <a:t>Less Force = less damage</a:t>
            </a:r>
          </a:p>
          <a:p>
            <a:endParaRPr lang="en-US" dirty="0"/>
          </a:p>
        </p:txBody>
      </p:sp>
      <p:pic>
        <p:nvPicPr>
          <p:cNvPr id="4100" name="Picture 4" descr="C:\Users\Jonathan Abb\AppData\Local\Microsoft\Windows\Temporary Internet Files\Content.IE5\QYKNB9KP\MC9003204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1" y="3962400"/>
            <a:ext cx="2291704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6019800" y="671286"/>
            <a:ext cx="2819400" cy="2133600"/>
          </a:xfrm>
          <a:prstGeom prst="cloudCallout">
            <a:avLst>
              <a:gd name="adj1" fmla="val -33703"/>
              <a:gd name="adj2" fmla="val 82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should have worn a helmet…</a:t>
            </a:r>
            <a:endParaRPr lang="en-US" sz="2800" dirty="0"/>
          </a:p>
        </p:txBody>
      </p:sp>
      <p:pic>
        <p:nvPicPr>
          <p:cNvPr id="4101" name="Picture 5" descr="C:\Users\Jonathan Abb\AppData\Local\Microsoft\Windows\Temporary Internet Files\Content.IE5\R62K8YX7\MC9001209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14506"/>
            <a:ext cx="3505200" cy="345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9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Trip: How to survive a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800600"/>
          </a:xfrm>
        </p:spPr>
        <p:txBody>
          <a:bodyPr/>
          <a:lstStyle/>
          <a:p>
            <a:r>
              <a:rPr lang="en-US" dirty="0" smtClean="0"/>
              <a:t>We will go to this site to explore how what we are talking about impulse applies to this topic.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www.wikihow.com/Survive-a-Long-Fall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Users\Jonathan Abb\AppData\Local\Microsoft\Windows\Temporary Internet Files\Content.IE5\QYKNB9KP\MC9001393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116" y="1524000"/>
            <a:ext cx="1800454" cy="46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5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 numCol="2">
            <a:normAutofit fontScale="32500" lnSpcReduction="20000"/>
          </a:bodyPr>
          <a:lstStyle/>
          <a:p>
            <a:r>
              <a:rPr lang="en-US" sz="8600" dirty="0" smtClean="0"/>
              <a:t>‘Hard’ </a:t>
            </a:r>
            <a:r>
              <a:rPr lang="en-US" sz="8600" dirty="0" err="1" smtClean="0"/>
              <a:t>vs</a:t>
            </a:r>
            <a:r>
              <a:rPr lang="en-US" sz="8600" dirty="0" smtClean="0"/>
              <a:t> ‘Soft’ surface</a:t>
            </a:r>
          </a:p>
          <a:p>
            <a:r>
              <a:rPr lang="en-US" sz="8600" dirty="0" smtClean="0"/>
              <a:t>Airbags</a:t>
            </a:r>
          </a:p>
          <a:p>
            <a:r>
              <a:rPr lang="en-US" sz="8600" dirty="0" smtClean="0"/>
              <a:t>Seatbelts</a:t>
            </a:r>
          </a:p>
          <a:p>
            <a:r>
              <a:rPr lang="en-US" sz="8600" dirty="0" smtClean="0"/>
              <a:t>Dismounting from a giraffe</a:t>
            </a:r>
          </a:p>
          <a:p>
            <a:r>
              <a:rPr lang="en-US" sz="8600" dirty="0" smtClean="0"/>
              <a:t>Jumping on a bed (so much fun, I know)</a:t>
            </a:r>
          </a:p>
          <a:p>
            <a:r>
              <a:rPr lang="en-US" sz="8600" dirty="0" smtClean="0"/>
              <a:t>Contact Juggling Balls</a:t>
            </a:r>
          </a:p>
          <a:p>
            <a:r>
              <a:rPr lang="en-US" sz="8600" dirty="0" smtClean="0"/>
              <a:t>Hitting a baseball and ‘following through’</a:t>
            </a:r>
          </a:p>
          <a:p>
            <a:r>
              <a:rPr lang="en-US" sz="8600" dirty="0" smtClean="0"/>
              <a:t>Dropping an egg on a hard surface</a:t>
            </a:r>
          </a:p>
          <a:p>
            <a:r>
              <a:rPr lang="en-US" sz="8600" dirty="0" smtClean="0"/>
              <a:t>Car crash: crushed</a:t>
            </a:r>
          </a:p>
          <a:p>
            <a:r>
              <a:rPr lang="en-US" sz="8600" dirty="0" smtClean="0"/>
              <a:t>Woodchips</a:t>
            </a:r>
          </a:p>
          <a:p>
            <a:r>
              <a:rPr lang="en-US" sz="8600" dirty="0" smtClean="0"/>
              <a:t>Springs</a:t>
            </a:r>
          </a:p>
          <a:p>
            <a:r>
              <a:rPr lang="en-US" sz="8600" dirty="0" smtClean="0"/>
              <a:t>Shoes</a:t>
            </a:r>
          </a:p>
          <a:p>
            <a:r>
              <a:rPr lang="en-US" sz="8600" dirty="0" smtClean="0"/>
              <a:t>Sandpits</a:t>
            </a:r>
          </a:p>
          <a:p>
            <a:r>
              <a:rPr lang="en-US" sz="8600" dirty="0" smtClean="0"/>
              <a:t>Glass cases (with padding)</a:t>
            </a:r>
          </a:p>
          <a:p>
            <a:r>
              <a:rPr lang="en-US" sz="8600" dirty="0" smtClean="0"/>
              <a:t>Styrofoam Chips</a:t>
            </a:r>
          </a:p>
          <a:p>
            <a:r>
              <a:rPr lang="en-US" sz="8600" dirty="0" smtClean="0"/>
              <a:t>Bubble Wrap</a:t>
            </a:r>
          </a:p>
          <a:p>
            <a:r>
              <a:rPr lang="en-US" sz="8600" dirty="0" smtClean="0"/>
              <a:t>Track (as in track and field)</a:t>
            </a:r>
          </a:p>
          <a:p>
            <a:r>
              <a:rPr lang="en-US" sz="8600" dirty="0" smtClean="0"/>
              <a:t>Basketball gym floors</a:t>
            </a:r>
          </a:p>
          <a:p>
            <a:r>
              <a:rPr lang="en-US" sz="8600" dirty="0" smtClean="0"/>
              <a:t>Professional Clubs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509</TotalTime>
  <Words>890</Words>
  <Application>Microsoft Office PowerPoint</Application>
  <PresentationFormat>On-screen Show (4:3)</PresentationFormat>
  <Paragraphs>132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Fun Side of Mechanics Day 6</vt:lpstr>
      <vt:lpstr>Review</vt:lpstr>
      <vt:lpstr>Homework Check</vt:lpstr>
      <vt:lpstr>Impulse</vt:lpstr>
      <vt:lpstr>Then which has a greater impulse?</vt:lpstr>
      <vt:lpstr>Stop a car</vt:lpstr>
      <vt:lpstr>What is the purpose of a Helmet?</vt:lpstr>
      <vt:lpstr>Field Trip: How to survive a fall</vt:lpstr>
      <vt:lpstr>What about these?</vt:lpstr>
      <vt:lpstr>Calculate the total impulse:</vt:lpstr>
      <vt:lpstr>Bicycle Bump</vt:lpstr>
      <vt:lpstr>Springs!</vt:lpstr>
      <vt:lpstr>More about Springs</vt:lpstr>
      <vt:lpstr>Elastic Potential Energy</vt:lpstr>
      <vt:lpstr>Spring Constant Lab!</vt:lpstr>
      <vt:lpstr>Mass on a Spring</vt:lpstr>
      <vt:lpstr>Uniform Circular Motion</vt:lpstr>
      <vt:lpstr>Uniform Circular Motion</vt:lpstr>
      <vt:lpstr>Centripetal Force</vt:lpstr>
      <vt:lpstr>Centripetal Forces Example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Abbott</dc:creator>
  <cp:lastModifiedBy>jabbott</cp:lastModifiedBy>
  <cp:revision>33</cp:revision>
  <dcterms:created xsi:type="dcterms:W3CDTF">2011-08-14T01:35:06Z</dcterms:created>
  <dcterms:modified xsi:type="dcterms:W3CDTF">2011-09-01T17:37:57Z</dcterms:modified>
</cp:coreProperties>
</file>