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0" r:id="rId2"/>
    <p:sldId id="380" r:id="rId3"/>
    <p:sldId id="351" r:id="rId4"/>
    <p:sldId id="352" r:id="rId5"/>
    <p:sldId id="353" r:id="rId6"/>
    <p:sldId id="354" r:id="rId7"/>
    <p:sldId id="356" r:id="rId8"/>
    <p:sldId id="357" r:id="rId9"/>
    <p:sldId id="358" r:id="rId10"/>
    <p:sldId id="359" r:id="rId11"/>
    <p:sldId id="361" r:id="rId12"/>
    <p:sldId id="362" r:id="rId13"/>
    <p:sldId id="363" r:id="rId14"/>
    <p:sldId id="364" r:id="rId15"/>
    <p:sldId id="365" r:id="rId16"/>
    <p:sldId id="368" r:id="rId17"/>
    <p:sldId id="372" r:id="rId18"/>
    <p:sldId id="321" r:id="rId19"/>
    <p:sldId id="271" r:id="rId20"/>
    <p:sldId id="299" r:id="rId21"/>
    <p:sldId id="322" r:id="rId22"/>
    <p:sldId id="343" r:id="rId23"/>
    <p:sldId id="344" r:id="rId24"/>
    <p:sldId id="345" r:id="rId25"/>
    <p:sldId id="346" r:id="rId26"/>
    <p:sldId id="377" r:id="rId27"/>
    <p:sldId id="379" r:id="rId28"/>
    <p:sldId id="378" r:id="rId29"/>
    <p:sldId id="314" r:id="rId30"/>
    <p:sldId id="376" r:id="rId31"/>
    <p:sldId id="375" r:id="rId32"/>
    <p:sldId id="320" r:id="rId33"/>
    <p:sldId id="304" r:id="rId34"/>
    <p:sldId id="382" r:id="rId35"/>
    <p:sldId id="305" r:id="rId36"/>
    <p:sldId id="381" r:id="rId37"/>
  </p:sldIdLst>
  <p:sldSz cx="9144000" cy="6858000" type="screen4x3"/>
  <p:notesSz cx="6996113" cy="92821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n Shea" initials="ES" lastIdx="19" clrIdx="0"/>
  <p:cmAuthor id="1" name="Sam Bowring" initials=""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3" autoAdjust="0"/>
    <p:restoredTop sz="84455" autoAdjust="0"/>
  </p:normalViewPr>
  <p:slideViewPr>
    <p:cSldViewPr>
      <p:cViewPr>
        <p:scale>
          <a:sx n="60" d="100"/>
          <a:sy n="60" d="100"/>
        </p:scale>
        <p:origin x="-1488" y="-3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defTabSz="930275">
              <a:defRPr sz="1200"/>
            </a:lvl1pPr>
          </a:lstStyle>
          <a:p>
            <a:endParaRPr lang="en-US"/>
          </a:p>
        </p:txBody>
      </p:sp>
      <p:sp>
        <p:nvSpPr>
          <p:cNvPr id="21507" name="Rectangle 3"/>
          <p:cNvSpPr>
            <a:spLocks noGrp="1" noChangeArrowheads="1"/>
          </p:cNvSpPr>
          <p:nvPr>
            <p:ph type="dt" idx="1"/>
          </p:nvPr>
        </p:nvSpPr>
        <p:spPr bwMode="auto">
          <a:xfrm>
            <a:off x="396240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lvl1pPr algn="r" defTabSz="930275">
              <a:defRPr sz="1200"/>
            </a:lvl1pPr>
          </a:lstStyle>
          <a:p>
            <a:endParaRPr lang="en-US"/>
          </a:p>
        </p:txBody>
      </p:sp>
      <p:sp>
        <p:nvSpPr>
          <p:cNvPr id="21508" name="Rectangle 4"/>
          <p:cNvSpPr>
            <a:spLocks noGrp="1" noRot="1" noChangeAspect="1"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700088" y="4408488"/>
            <a:ext cx="559593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16975"/>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defTabSz="930275">
              <a:defRPr sz="1200"/>
            </a:lvl1pPr>
          </a:lstStyle>
          <a:p>
            <a:endParaRPr lang="en-US"/>
          </a:p>
        </p:txBody>
      </p:sp>
      <p:sp>
        <p:nvSpPr>
          <p:cNvPr id="21511" name="Rectangle 7"/>
          <p:cNvSpPr>
            <a:spLocks noGrp="1" noChangeArrowheads="1"/>
          </p:cNvSpPr>
          <p:nvPr>
            <p:ph type="sldNum" sz="quarter" idx="5"/>
          </p:nvPr>
        </p:nvSpPr>
        <p:spPr bwMode="auto">
          <a:xfrm>
            <a:off x="3962400" y="8816975"/>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13" tIns="46506" rIns="93013" bIns="46506" numCol="1" anchor="b" anchorCtr="0" compatLnSpc="1">
            <a:prstTxWarp prst="textNoShape">
              <a:avLst/>
            </a:prstTxWarp>
          </a:bodyPr>
          <a:lstStyle>
            <a:lvl1pPr algn="r" defTabSz="930275">
              <a:defRPr sz="1200"/>
            </a:lvl1pPr>
          </a:lstStyle>
          <a:p>
            <a:fld id="{E174A643-CA70-469D-9AF4-0188E05784F2}" type="slidenum">
              <a:rPr lang="en-US"/>
              <a:pPr/>
              <a:t>‹#›</a:t>
            </a:fld>
            <a:endParaRPr lang="en-US"/>
          </a:p>
        </p:txBody>
      </p:sp>
    </p:spTree>
    <p:extLst>
      <p:ext uri="{BB962C8B-B14F-4D97-AF65-F5344CB8AC3E}">
        <p14:creationId xmlns:p14="http://schemas.microsoft.com/office/powerpoint/2010/main" val="31405412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5A235-83B9-4000-889D-B09A5B00D762}" type="slidenum">
              <a:rPr lang="en-US"/>
              <a:pPr/>
              <a:t>1</a:t>
            </a:fld>
            <a:endParaRPr lang="en-US" dirty="0"/>
          </a:p>
        </p:txBody>
      </p:sp>
      <p:sp>
        <p:nvSpPr>
          <p:cNvPr id="22530" name="Rectangle 2"/>
          <p:cNvSpPr>
            <a:spLocks noGrp="1" noRot="1" noChangeAspect="1" noChangeArrowheads="1" noTextEdit="1"/>
          </p:cNvSpPr>
          <p:nvPr>
            <p:ph type="sldImg"/>
          </p:nvPr>
        </p:nvSpPr>
        <p:spPr>
          <a:xfrm>
            <a:off x="1179513" y="696913"/>
            <a:ext cx="4638675" cy="3479800"/>
          </a:xfrm>
          <a:ln/>
        </p:spPr>
      </p:sp>
      <p:sp>
        <p:nvSpPr>
          <p:cNvPr id="22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9A9A4515-9292-41B2-AE8A-7426A02B67F0}" type="slidenum">
              <a:rPr lang="en-US" sz="1200"/>
              <a:pPr/>
              <a:t>10</a:t>
            </a:fld>
            <a:endParaRPr lang="en-US" sz="1200"/>
          </a:p>
        </p:txBody>
      </p:sp>
      <p:sp>
        <p:nvSpPr>
          <p:cNvPr id="35843"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3DC43B6E-157A-40E3-87E6-57FE868778E8}" type="slidenum">
              <a:rPr lang="en-US" sz="1200"/>
              <a:pPr/>
              <a:t>11</a:t>
            </a:fld>
            <a:endParaRPr lang="en-US" sz="1200"/>
          </a:p>
        </p:txBody>
      </p:sp>
      <p:sp>
        <p:nvSpPr>
          <p:cNvPr id="44035" name="Rectangle 2"/>
          <p:cNvSpPr>
            <a:spLocks noGrp="1" noRot="1" noChangeAspect="1" noChangeArrowheads="1" noTextEdit="1"/>
          </p:cNvSpPr>
          <p:nvPr>
            <p:ph type="sldImg"/>
          </p:nvPr>
        </p:nvSpPr>
        <p:spPr>
          <a:xfrm>
            <a:off x="1179513" y="696913"/>
            <a:ext cx="4638675" cy="34798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2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79513" y="696913"/>
            <a:ext cx="4638675" cy="347980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2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9513" y="696913"/>
            <a:ext cx="4638675" cy="347980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2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9513" y="696913"/>
            <a:ext cx="4638675" cy="347980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2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79513" y="696913"/>
            <a:ext cx="4638675" cy="347980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pitchFamily="2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75C4D6E8-30EF-445C-A63C-FDD03F7C6240}" type="slidenum">
              <a:rPr lang="en-US" sz="1200"/>
              <a:pPr/>
              <a:t>16</a:t>
            </a:fld>
            <a:endParaRPr lang="en-US" sz="1200"/>
          </a:p>
        </p:txBody>
      </p:sp>
      <p:sp>
        <p:nvSpPr>
          <p:cNvPr id="52227"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70DE8-A27B-4C61-9279-55910FFE9EB8}" type="slidenum">
              <a:rPr lang="en-US"/>
              <a:pPr/>
              <a:t>17</a:t>
            </a:fld>
            <a:endParaRPr lang="en-US"/>
          </a:p>
        </p:txBody>
      </p:sp>
      <p:sp>
        <p:nvSpPr>
          <p:cNvPr id="36866" name="Rectangle 2"/>
          <p:cNvSpPr>
            <a:spLocks noGrp="1" noRot="1" noChangeAspect="1" noChangeArrowheads="1" noTextEdit="1"/>
          </p:cNvSpPr>
          <p:nvPr>
            <p:ph type="sldImg"/>
          </p:nvPr>
        </p:nvSpPr>
        <p:spPr>
          <a:xfrm>
            <a:off x="1179513" y="696913"/>
            <a:ext cx="4638675" cy="3479800"/>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18</a:t>
            </a:fld>
            <a:endParaRPr lang="en-US"/>
          </a:p>
        </p:txBody>
      </p:sp>
    </p:spTree>
    <p:extLst>
      <p:ext uri="{BB962C8B-B14F-4D97-AF65-F5344CB8AC3E}">
        <p14:creationId xmlns:p14="http://schemas.microsoft.com/office/powerpoint/2010/main" val="1885664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70DE8-A27B-4C61-9279-55910FFE9EB8}" type="slidenum">
              <a:rPr lang="en-US"/>
              <a:pPr/>
              <a:t>19</a:t>
            </a:fld>
            <a:endParaRPr lang="en-US"/>
          </a:p>
        </p:txBody>
      </p:sp>
      <p:sp>
        <p:nvSpPr>
          <p:cNvPr id="36866" name="Rectangle 2"/>
          <p:cNvSpPr>
            <a:spLocks noGrp="1" noRot="1" noChangeAspect="1" noChangeArrowheads="1" noTextEdit="1"/>
          </p:cNvSpPr>
          <p:nvPr>
            <p:ph type="sldImg"/>
          </p:nvPr>
        </p:nvSpPr>
        <p:spPr>
          <a:xfrm>
            <a:off x="1179513" y="696913"/>
            <a:ext cx="4638675" cy="3479800"/>
          </a:xfrm>
          <a:ln/>
        </p:spPr>
      </p:sp>
      <p:sp>
        <p:nvSpPr>
          <p:cNvPr id="36867" name="Rectangle 3"/>
          <p:cNvSpPr>
            <a:spLocks noGrp="1" noChangeArrowheads="1"/>
          </p:cNvSpPr>
          <p:nvPr>
            <p:ph type="body" idx="1"/>
          </p:nvPr>
        </p:nvSpPr>
        <p:spPr/>
        <p:txBody>
          <a:bodyPr/>
          <a:lstStyle/>
          <a:p>
            <a:r>
              <a:rPr lang="en-US" dirty="0" smtClean="0"/>
              <a:t>Emphasize</a:t>
            </a:r>
            <a:r>
              <a:rPr lang="en-US" baseline="0" dirty="0" smtClean="0"/>
              <a:t> that you will have to narrow down your choices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DCDC568D-B914-4FB1-BC78-8488F89C41A3}" type="slidenum">
              <a:rPr lang="en-US" sz="1200"/>
              <a:pPr/>
              <a:t>2</a:t>
            </a:fld>
            <a:endParaRPr lang="en-US" sz="1200"/>
          </a:p>
        </p:txBody>
      </p:sp>
      <p:sp>
        <p:nvSpPr>
          <p:cNvPr id="19459"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729" indent="-290665" eaLnBrk="0" hangingPunct="0">
              <a:defRPr>
                <a:solidFill>
                  <a:schemeClr val="tx1"/>
                </a:solidFill>
                <a:latin typeface="Arial" charset="0"/>
                <a:cs typeface="Arial" charset="0"/>
              </a:defRPr>
            </a:lvl2pPr>
            <a:lvl3pPr marL="1162660" indent="-232532" eaLnBrk="0" hangingPunct="0">
              <a:defRPr>
                <a:solidFill>
                  <a:schemeClr val="tx1"/>
                </a:solidFill>
                <a:latin typeface="Arial" charset="0"/>
                <a:cs typeface="Arial" charset="0"/>
              </a:defRPr>
            </a:lvl3pPr>
            <a:lvl4pPr marL="1627723" indent="-232532" eaLnBrk="0" hangingPunct="0">
              <a:defRPr>
                <a:solidFill>
                  <a:schemeClr val="tx1"/>
                </a:solidFill>
                <a:latin typeface="Arial" charset="0"/>
                <a:cs typeface="Arial" charset="0"/>
              </a:defRPr>
            </a:lvl4pPr>
            <a:lvl5pPr marL="2092787" indent="-232532" eaLnBrk="0" hangingPunct="0">
              <a:defRPr>
                <a:solidFill>
                  <a:schemeClr val="tx1"/>
                </a:solidFill>
                <a:latin typeface="Arial" charset="0"/>
                <a:cs typeface="Arial" charset="0"/>
              </a:defRPr>
            </a:lvl5pPr>
            <a:lvl6pPr marL="2557851" indent="-232532" eaLnBrk="0" fontAlgn="base" hangingPunct="0">
              <a:spcBef>
                <a:spcPct val="0"/>
              </a:spcBef>
              <a:spcAft>
                <a:spcPct val="0"/>
              </a:spcAft>
              <a:defRPr>
                <a:solidFill>
                  <a:schemeClr val="tx1"/>
                </a:solidFill>
                <a:latin typeface="Arial" charset="0"/>
                <a:cs typeface="Arial" charset="0"/>
              </a:defRPr>
            </a:lvl6pPr>
            <a:lvl7pPr marL="3022915" indent="-232532" eaLnBrk="0" fontAlgn="base" hangingPunct="0">
              <a:spcBef>
                <a:spcPct val="0"/>
              </a:spcBef>
              <a:spcAft>
                <a:spcPct val="0"/>
              </a:spcAft>
              <a:defRPr>
                <a:solidFill>
                  <a:schemeClr val="tx1"/>
                </a:solidFill>
                <a:latin typeface="Arial" charset="0"/>
                <a:cs typeface="Arial" charset="0"/>
              </a:defRPr>
            </a:lvl7pPr>
            <a:lvl8pPr marL="3487979" indent="-232532" eaLnBrk="0" fontAlgn="base" hangingPunct="0">
              <a:spcBef>
                <a:spcPct val="0"/>
              </a:spcBef>
              <a:spcAft>
                <a:spcPct val="0"/>
              </a:spcAft>
              <a:defRPr>
                <a:solidFill>
                  <a:schemeClr val="tx1"/>
                </a:solidFill>
                <a:latin typeface="Arial" charset="0"/>
                <a:cs typeface="Arial" charset="0"/>
              </a:defRPr>
            </a:lvl8pPr>
            <a:lvl9pPr marL="3953043" indent="-232532" eaLnBrk="0" fontAlgn="base" hangingPunct="0">
              <a:spcBef>
                <a:spcPct val="0"/>
              </a:spcBef>
              <a:spcAft>
                <a:spcPct val="0"/>
              </a:spcAft>
              <a:defRPr>
                <a:solidFill>
                  <a:schemeClr val="tx1"/>
                </a:solidFill>
                <a:latin typeface="Arial" charset="0"/>
                <a:cs typeface="Arial" charset="0"/>
              </a:defRPr>
            </a:lvl9pPr>
          </a:lstStyle>
          <a:p>
            <a:pPr eaLnBrk="1" hangingPunct="1"/>
            <a:fld id="{CCA65AB3-5FFE-4F1E-B39C-D98F2DB7F830}" type="slidenum">
              <a:rPr lang="en-US" smtClean="0"/>
              <a:pPr eaLnBrk="1" hangingPunct="1"/>
              <a:t>20</a:t>
            </a:fld>
            <a:endParaRPr lang="en-US" smtClean="0"/>
          </a:p>
        </p:txBody>
      </p:sp>
      <p:sp>
        <p:nvSpPr>
          <p:cNvPr id="19459" name="Rectangle 2"/>
          <p:cNvSpPr>
            <a:spLocks noGrp="1" noRot="1" noChangeAspect="1" noChangeArrowheads="1" noTextEdit="1"/>
          </p:cNvSpPr>
          <p:nvPr>
            <p:ph type="sldImg"/>
          </p:nvPr>
        </p:nvSpPr>
        <p:spPr>
          <a:xfrm>
            <a:off x="1179513" y="696913"/>
            <a:ext cx="4638675" cy="34798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21</a:t>
            </a:fld>
            <a:endParaRPr lang="en-US"/>
          </a:p>
        </p:txBody>
      </p:sp>
    </p:spTree>
    <p:extLst>
      <p:ext uri="{BB962C8B-B14F-4D97-AF65-F5344CB8AC3E}">
        <p14:creationId xmlns:p14="http://schemas.microsoft.com/office/powerpoint/2010/main" val="1885664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22</a:t>
            </a:fld>
            <a:endParaRPr lang="en-US"/>
          </a:p>
        </p:txBody>
      </p:sp>
    </p:spTree>
    <p:extLst>
      <p:ext uri="{BB962C8B-B14F-4D97-AF65-F5344CB8AC3E}">
        <p14:creationId xmlns:p14="http://schemas.microsoft.com/office/powerpoint/2010/main" val="282243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4A643-CA70-469D-9AF4-0188E05784F2}" type="slidenum">
              <a:rPr lang="en-US" smtClean="0"/>
              <a:pPr/>
              <a:t>23</a:t>
            </a:fld>
            <a:endParaRPr lang="en-US" dirty="0"/>
          </a:p>
        </p:txBody>
      </p:sp>
    </p:spTree>
    <p:extLst>
      <p:ext uri="{BB962C8B-B14F-4D97-AF65-F5344CB8AC3E}">
        <p14:creationId xmlns:p14="http://schemas.microsoft.com/office/powerpoint/2010/main" val="186381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74A643-CA70-469D-9AF4-0188E05784F2}"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4A643-CA70-469D-9AF4-0188E05784F2}" type="slidenum">
              <a:rPr lang="en-US" smtClean="0"/>
              <a:pPr/>
              <a:t>25</a:t>
            </a:fld>
            <a:endParaRPr lang="en-US" dirty="0"/>
          </a:p>
        </p:txBody>
      </p:sp>
    </p:spTree>
    <p:extLst>
      <p:ext uri="{BB962C8B-B14F-4D97-AF65-F5344CB8AC3E}">
        <p14:creationId xmlns:p14="http://schemas.microsoft.com/office/powerpoint/2010/main" val="1863816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74A643-CA70-469D-9AF4-0188E05784F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27</a:t>
            </a:fld>
            <a:endParaRPr lang="en-US"/>
          </a:p>
        </p:txBody>
      </p:sp>
    </p:spTree>
    <p:extLst>
      <p:ext uri="{BB962C8B-B14F-4D97-AF65-F5344CB8AC3E}">
        <p14:creationId xmlns:p14="http://schemas.microsoft.com/office/powerpoint/2010/main" val="1863816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Local man: “In the Yellow River, in Baotou, the fish all died … They dump the waste— the chemicals into the river. You cannot eat the fish because they are polluted.” Some 150 million people depend on the river as their primary source of water.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Verdana" pitchFamily="34" charset="0"/>
              <a:ea typeface="Verdana" pitchFamily="34" charset="0"/>
              <a:cs typeface="Verdana"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Verdana" pitchFamily="34" charset="0"/>
                <a:ea typeface="Verdana" pitchFamily="34" charset="0"/>
                <a:cs typeface="Verdana" pitchFamily="34" charset="0"/>
              </a:rPr>
              <a:t>In September 2008, villagers in </a:t>
            </a:r>
            <a:r>
              <a:rPr lang="en-US" sz="1200" dirty="0" err="1" smtClean="0">
                <a:latin typeface="Verdana" pitchFamily="34" charset="0"/>
                <a:ea typeface="Verdana" pitchFamily="34" charset="0"/>
                <a:cs typeface="Verdana" pitchFamily="34" charset="0"/>
              </a:rPr>
              <a:t>Pitou</a:t>
            </a:r>
            <a:r>
              <a:rPr lang="en-US" sz="1200" dirty="0" smtClean="0">
                <a:latin typeface="Verdana" pitchFamily="34" charset="0"/>
                <a:ea typeface="Verdana" pitchFamily="34" charset="0"/>
                <a:cs typeface="Verdana" pitchFamily="34" charset="0"/>
              </a:rPr>
              <a:t> county blocked lorries carrying chemicals and picketed the council. These villagers were angry because their fields had been ruined by the acid pumped from a rare earth processing plant...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E174A643-CA70-469D-9AF4-0188E05784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729" indent="-290665" eaLnBrk="0" hangingPunct="0">
              <a:defRPr>
                <a:solidFill>
                  <a:schemeClr val="tx1"/>
                </a:solidFill>
                <a:latin typeface="Arial" charset="0"/>
                <a:cs typeface="Arial" charset="0"/>
              </a:defRPr>
            </a:lvl2pPr>
            <a:lvl3pPr marL="1162660" indent="-232532" eaLnBrk="0" hangingPunct="0">
              <a:defRPr>
                <a:solidFill>
                  <a:schemeClr val="tx1"/>
                </a:solidFill>
                <a:latin typeface="Arial" charset="0"/>
                <a:cs typeface="Arial" charset="0"/>
              </a:defRPr>
            </a:lvl3pPr>
            <a:lvl4pPr marL="1627723" indent="-232532" eaLnBrk="0" hangingPunct="0">
              <a:defRPr>
                <a:solidFill>
                  <a:schemeClr val="tx1"/>
                </a:solidFill>
                <a:latin typeface="Arial" charset="0"/>
                <a:cs typeface="Arial" charset="0"/>
              </a:defRPr>
            </a:lvl4pPr>
            <a:lvl5pPr marL="2092787" indent="-232532" eaLnBrk="0" hangingPunct="0">
              <a:defRPr>
                <a:solidFill>
                  <a:schemeClr val="tx1"/>
                </a:solidFill>
                <a:latin typeface="Arial" charset="0"/>
                <a:cs typeface="Arial" charset="0"/>
              </a:defRPr>
            </a:lvl5pPr>
            <a:lvl6pPr marL="2557851" indent="-232532" eaLnBrk="0" fontAlgn="base" hangingPunct="0">
              <a:spcBef>
                <a:spcPct val="0"/>
              </a:spcBef>
              <a:spcAft>
                <a:spcPct val="0"/>
              </a:spcAft>
              <a:defRPr>
                <a:solidFill>
                  <a:schemeClr val="tx1"/>
                </a:solidFill>
                <a:latin typeface="Arial" charset="0"/>
                <a:cs typeface="Arial" charset="0"/>
              </a:defRPr>
            </a:lvl6pPr>
            <a:lvl7pPr marL="3022915" indent="-232532" eaLnBrk="0" fontAlgn="base" hangingPunct="0">
              <a:spcBef>
                <a:spcPct val="0"/>
              </a:spcBef>
              <a:spcAft>
                <a:spcPct val="0"/>
              </a:spcAft>
              <a:defRPr>
                <a:solidFill>
                  <a:schemeClr val="tx1"/>
                </a:solidFill>
                <a:latin typeface="Arial" charset="0"/>
                <a:cs typeface="Arial" charset="0"/>
              </a:defRPr>
            </a:lvl7pPr>
            <a:lvl8pPr marL="3487979" indent="-232532" eaLnBrk="0" fontAlgn="base" hangingPunct="0">
              <a:spcBef>
                <a:spcPct val="0"/>
              </a:spcBef>
              <a:spcAft>
                <a:spcPct val="0"/>
              </a:spcAft>
              <a:defRPr>
                <a:solidFill>
                  <a:schemeClr val="tx1"/>
                </a:solidFill>
                <a:latin typeface="Arial" charset="0"/>
                <a:cs typeface="Arial" charset="0"/>
              </a:defRPr>
            </a:lvl8pPr>
            <a:lvl9pPr marL="3953043" indent="-232532" eaLnBrk="0" fontAlgn="base" hangingPunct="0">
              <a:spcBef>
                <a:spcPct val="0"/>
              </a:spcBef>
              <a:spcAft>
                <a:spcPct val="0"/>
              </a:spcAft>
              <a:defRPr>
                <a:solidFill>
                  <a:schemeClr val="tx1"/>
                </a:solidFill>
                <a:latin typeface="Arial" charset="0"/>
                <a:cs typeface="Arial" charset="0"/>
              </a:defRPr>
            </a:lvl9pPr>
          </a:lstStyle>
          <a:p>
            <a:pPr eaLnBrk="1" hangingPunct="1"/>
            <a:fld id="{CCA65AB3-5FFE-4F1E-B39C-D98F2DB7F830}" type="slidenum">
              <a:rPr lang="en-US" smtClean="0"/>
              <a:pPr eaLnBrk="1" hangingPunct="1"/>
              <a:t>29</a:t>
            </a:fld>
            <a:endParaRPr lang="en-US" smtClean="0"/>
          </a:p>
        </p:txBody>
      </p:sp>
      <p:sp>
        <p:nvSpPr>
          <p:cNvPr id="19459" name="Rectangle 2"/>
          <p:cNvSpPr>
            <a:spLocks noGrp="1" noRot="1" noChangeAspect="1" noChangeArrowheads="1" noTextEdit="1"/>
          </p:cNvSpPr>
          <p:nvPr>
            <p:ph type="sldImg"/>
          </p:nvPr>
        </p:nvSpPr>
        <p:spPr>
          <a:xfrm>
            <a:off x="1179513" y="696913"/>
            <a:ext cx="4638675" cy="34798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DCDC568D-B914-4FB1-BC78-8488F89C41A3}" type="slidenum">
              <a:rPr lang="en-US" sz="1200"/>
              <a:pPr/>
              <a:t>3</a:t>
            </a:fld>
            <a:endParaRPr lang="en-US" sz="1200"/>
          </a:p>
        </p:txBody>
      </p:sp>
      <p:sp>
        <p:nvSpPr>
          <p:cNvPr id="19459"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729" indent="-290665" eaLnBrk="0" hangingPunct="0">
              <a:defRPr>
                <a:solidFill>
                  <a:schemeClr val="tx1"/>
                </a:solidFill>
                <a:latin typeface="Arial" charset="0"/>
                <a:cs typeface="Arial" charset="0"/>
              </a:defRPr>
            </a:lvl2pPr>
            <a:lvl3pPr marL="1162660" indent="-232532" eaLnBrk="0" hangingPunct="0">
              <a:defRPr>
                <a:solidFill>
                  <a:schemeClr val="tx1"/>
                </a:solidFill>
                <a:latin typeface="Arial" charset="0"/>
                <a:cs typeface="Arial" charset="0"/>
              </a:defRPr>
            </a:lvl3pPr>
            <a:lvl4pPr marL="1627723" indent="-232532" eaLnBrk="0" hangingPunct="0">
              <a:defRPr>
                <a:solidFill>
                  <a:schemeClr val="tx1"/>
                </a:solidFill>
                <a:latin typeface="Arial" charset="0"/>
                <a:cs typeface="Arial" charset="0"/>
              </a:defRPr>
            </a:lvl4pPr>
            <a:lvl5pPr marL="2092787" indent="-232532" eaLnBrk="0" hangingPunct="0">
              <a:defRPr>
                <a:solidFill>
                  <a:schemeClr val="tx1"/>
                </a:solidFill>
                <a:latin typeface="Arial" charset="0"/>
                <a:cs typeface="Arial" charset="0"/>
              </a:defRPr>
            </a:lvl5pPr>
            <a:lvl6pPr marL="2557851" indent="-232532" eaLnBrk="0" fontAlgn="base" hangingPunct="0">
              <a:spcBef>
                <a:spcPct val="0"/>
              </a:spcBef>
              <a:spcAft>
                <a:spcPct val="0"/>
              </a:spcAft>
              <a:defRPr>
                <a:solidFill>
                  <a:schemeClr val="tx1"/>
                </a:solidFill>
                <a:latin typeface="Arial" charset="0"/>
                <a:cs typeface="Arial" charset="0"/>
              </a:defRPr>
            </a:lvl6pPr>
            <a:lvl7pPr marL="3022915" indent="-232532" eaLnBrk="0" fontAlgn="base" hangingPunct="0">
              <a:spcBef>
                <a:spcPct val="0"/>
              </a:spcBef>
              <a:spcAft>
                <a:spcPct val="0"/>
              </a:spcAft>
              <a:defRPr>
                <a:solidFill>
                  <a:schemeClr val="tx1"/>
                </a:solidFill>
                <a:latin typeface="Arial" charset="0"/>
                <a:cs typeface="Arial" charset="0"/>
              </a:defRPr>
            </a:lvl7pPr>
            <a:lvl8pPr marL="3487979" indent="-232532" eaLnBrk="0" fontAlgn="base" hangingPunct="0">
              <a:spcBef>
                <a:spcPct val="0"/>
              </a:spcBef>
              <a:spcAft>
                <a:spcPct val="0"/>
              </a:spcAft>
              <a:defRPr>
                <a:solidFill>
                  <a:schemeClr val="tx1"/>
                </a:solidFill>
                <a:latin typeface="Arial" charset="0"/>
                <a:cs typeface="Arial" charset="0"/>
              </a:defRPr>
            </a:lvl8pPr>
            <a:lvl9pPr marL="3953043" indent="-232532" eaLnBrk="0" fontAlgn="base" hangingPunct="0">
              <a:spcBef>
                <a:spcPct val="0"/>
              </a:spcBef>
              <a:spcAft>
                <a:spcPct val="0"/>
              </a:spcAft>
              <a:defRPr>
                <a:solidFill>
                  <a:schemeClr val="tx1"/>
                </a:solidFill>
                <a:latin typeface="Arial" charset="0"/>
                <a:cs typeface="Arial" charset="0"/>
              </a:defRPr>
            </a:lvl9pPr>
          </a:lstStyle>
          <a:p>
            <a:pPr eaLnBrk="1" hangingPunct="1"/>
            <a:fld id="{CCA65AB3-5FFE-4F1E-B39C-D98F2DB7F830}" type="slidenum">
              <a:rPr lang="en-US" smtClean="0"/>
              <a:pPr eaLnBrk="1" hangingPunct="1"/>
              <a:t>30</a:t>
            </a:fld>
            <a:endParaRPr lang="en-US" smtClean="0"/>
          </a:p>
        </p:txBody>
      </p:sp>
      <p:sp>
        <p:nvSpPr>
          <p:cNvPr id="19459" name="Rectangle 2"/>
          <p:cNvSpPr>
            <a:spLocks noGrp="1" noRot="1" noChangeAspect="1" noChangeArrowheads="1" noTextEdit="1"/>
          </p:cNvSpPr>
          <p:nvPr>
            <p:ph type="sldImg"/>
          </p:nvPr>
        </p:nvSpPr>
        <p:spPr>
          <a:xfrm>
            <a:off x="1179513" y="696913"/>
            <a:ext cx="4638675" cy="34798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p:cNvSpPr>
          <p:nvPr>
            <p:ph type="sldImg"/>
          </p:nvPr>
        </p:nvSpPr>
        <p:spPr bwMode="auto">
          <a:xfrm>
            <a:off x="1179513" y="696913"/>
            <a:ext cx="4638675" cy="34798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32815" y="4409004"/>
            <a:ext cx="5130483" cy="4176951"/>
          </a:xfrm>
          <a:prstGeom prst="rect">
            <a:avLst/>
          </a:prstGeom>
          <a:solidFill>
            <a:srgbClr val="FFFFFF"/>
          </a:solidFill>
          <a:ln>
            <a:solidFill>
              <a:srgbClr val="000000"/>
            </a:solidFill>
            <a:miter lim="800000"/>
            <a:headEnd/>
            <a:tailEnd/>
          </a:ln>
        </p:spPr>
        <p:txBody>
          <a:bodyPr/>
          <a:lstStyle/>
          <a:p>
            <a:endParaRPr lang="en-US" smtClean="0">
              <a:latin typeface="Times" pitchFamily="2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16" charset="-128"/>
              </a:defRPr>
            </a:lvl1pPr>
            <a:lvl2pPr marL="38584151" indent="-38119087">
              <a:defRPr sz="2800">
                <a:solidFill>
                  <a:schemeClr val="tx1"/>
                </a:solidFill>
                <a:latin typeface="Times" pitchFamily="28" charset="0"/>
                <a:ea typeface="ＭＳ Ｐゴシック" pitchFamily="-16" charset="-128"/>
              </a:defRPr>
            </a:lvl2pPr>
            <a:lvl3pPr>
              <a:defRPr sz="2800">
                <a:solidFill>
                  <a:schemeClr val="tx1"/>
                </a:solidFill>
                <a:latin typeface="Times" pitchFamily="28" charset="0"/>
                <a:ea typeface="ＭＳ Ｐゴシック" pitchFamily="-16" charset="-128"/>
              </a:defRPr>
            </a:lvl3pPr>
            <a:lvl4pPr>
              <a:defRPr sz="2800">
                <a:solidFill>
                  <a:schemeClr val="tx1"/>
                </a:solidFill>
                <a:latin typeface="Times" pitchFamily="28" charset="0"/>
                <a:ea typeface="ＭＳ Ｐゴシック" pitchFamily="-16" charset="-128"/>
              </a:defRPr>
            </a:lvl4pPr>
            <a:lvl5pPr>
              <a:defRPr sz="2800">
                <a:solidFill>
                  <a:schemeClr val="tx1"/>
                </a:solidFill>
                <a:latin typeface="Times" pitchFamily="28" charset="0"/>
                <a:ea typeface="ＭＳ Ｐゴシック" pitchFamily="-16"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16"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16"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16"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16" charset="-128"/>
              </a:defRPr>
            </a:lvl9pPr>
          </a:lstStyle>
          <a:p>
            <a:fld id="{3260A018-A75C-46E0-BC98-59DD2FE82669}" type="slidenum">
              <a:rPr lang="en-US" sz="1200"/>
              <a:pPr/>
              <a:t>32</a:t>
            </a:fld>
            <a:endParaRPr lang="en-US" sz="1200"/>
          </a:p>
        </p:txBody>
      </p:sp>
      <p:sp>
        <p:nvSpPr>
          <p:cNvPr id="95235" name="Rectangle 2"/>
          <p:cNvSpPr>
            <a:spLocks noGrp="1" noRot="1" noChangeAspect="1" noChangeArrowheads="1" noTextEdit="1"/>
          </p:cNvSpPr>
          <p:nvPr>
            <p:ph type="sldImg"/>
          </p:nvPr>
        </p:nvSpPr>
        <p:spPr>
          <a:xfrm>
            <a:off x="1179513" y="696913"/>
            <a:ext cx="4638675" cy="347980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pitchFamily="2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33</a:t>
            </a:fld>
            <a:endParaRPr lang="en-US"/>
          </a:p>
        </p:txBody>
      </p:sp>
    </p:spTree>
    <p:extLst>
      <p:ext uri="{BB962C8B-B14F-4D97-AF65-F5344CB8AC3E}">
        <p14:creationId xmlns:p14="http://schemas.microsoft.com/office/powerpoint/2010/main" val="1863816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34</a:t>
            </a:fld>
            <a:endParaRPr lang="en-US"/>
          </a:p>
        </p:txBody>
      </p:sp>
    </p:spTree>
    <p:extLst>
      <p:ext uri="{BB962C8B-B14F-4D97-AF65-F5344CB8AC3E}">
        <p14:creationId xmlns:p14="http://schemas.microsoft.com/office/powerpoint/2010/main" val="664392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35</a:t>
            </a:fld>
            <a:endParaRPr lang="en-US"/>
          </a:p>
        </p:txBody>
      </p:sp>
    </p:spTree>
    <p:extLst>
      <p:ext uri="{BB962C8B-B14F-4D97-AF65-F5344CB8AC3E}">
        <p14:creationId xmlns:p14="http://schemas.microsoft.com/office/powerpoint/2010/main" val="1863816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38675"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74A643-CA70-469D-9AF4-0188E05784F2}" type="slidenum">
              <a:rPr lang="en-US" smtClean="0"/>
              <a:pPr/>
              <a:t>36</a:t>
            </a:fld>
            <a:endParaRPr lang="en-US"/>
          </a:p>
        </p:txBody>
      </p:sp>
    </p:spTree>
    <p:extLst>
      <p:ext uri="{BB962C8B-B14F-4D97-AF65-F5344CB8AC3E}">
        <p14:creationId xmlns:p14="http://schemas.microsoft.com/office/powerpoint/2010/main" val="1863816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DCF07E1B-CA54-40FC-BEFA-682477490117}" type="slidenum">
              <a:rPr lang="en-US" sz="1200"/>
              <a:pPr/>
              <a:t>4</a:t>
            </a:fld>
            <a:endParaRPr lang="en-US" sz="1200"/>
          </a:p>
        </p:txBody>
      </p:sp>
      <p:sp>
        <p:nvSpPr>
          <p:cNvPr id="21507"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4F59FBFB-D6E6-4464-9E01-D22253F75D91}" type="slidenum">
              <a:rPr lang="en-US" sz="1200"/>
              <a:pPr/>
              <a:t>5</a:t>
            </a:fld>
            <a:endParaRPr lang="en-US" sz="1200"/>
          </a:p>
        </p:txBody>
      </p:sp>
      <p:sp>
        <p:nvSpPr>
          <p:cNvPr id="23555"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363BF963-B3F4-4B39-8D62-89073F1895A7}" type="slidenum">
              <a:rPr lang="en-US" sz="1200"/>
              <a:pPr/>
              <a:t>6</a:t>
            </a:fld>
            <a:endParaRPr lang="en-US" sz="1200"/>
          </a:p>
        </p:txBody>
      </p:sp>
      <p:sp>
        <p:nvSpPr>
          <p:cNvPr id="25603"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463F53A2-ABAC-44D7-915B-C26BE86E45BB}" type="slidenum">
              <a:rPr lang="en-US" sz="1200"/>
              <a:pPr/>
              <a:t>7</a:t>
            </a:fld>
            <a:endParaRPr lang="en-US" sz="1200"/>
          </a:p>
        </p:txBody>
      </p:sp>
      <p:sp>
        <p:nvSpPr>
          <p:cNvPr id="29699"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64464" y="8818007"/>
            <a:ext cx="3031649" cy="46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3" tIns="46506" rIns="93013" bIns="46506" anchor="b"/>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r"/>
            <a:fld id="{057C6F52-1FBA-4569-984F-331EA11280BA}" type="slidenum">
              <a:rPr lang="en-US" sz="1200"/>
              <a:pPr algn="r"/>
              <a:t>8</a:t>
            </a:fld>
            <a:endParaRPr lang="en-US" sz="1200"/>
          </a:p>
        </p:txBody>
      </p:sp>
      <p:sp>
        <p:nvSpPr>
          <p:cNvPr id="31747"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itchFamily="28" charset="0"/>
                <a:ea typeface="ＭＳ Ｐゴシック" pitchFamily="28" charset="-128"/>
              </a:defRPr>
            </a:lvl1pPr>
            <a:lvl2pPr marL="38584151" indent="-38119087">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65064"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30128"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95192"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60255"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fld id="{E252E665-73C2-4341-95E4-63786E38FA7A}" type="slidenum">
              <a:rPr lang="en-US" sz="1200"/>
              <a:pPr/>
              <a:t>9</a:t>
            </a:fld>
            <a:endParaRPr lang="en-US" sz="1200"/>
          </a:p>
        </p:txBody>
      </p:sp>
      <p:sp>
        <p:nvSpPr>
          <p:cNvPr id="33795" name="Rectangle 2"/>
          <p:cNvSpPr>
            <a:spLocks noGrp="1" noRot="1" noChangeAspect="1" noChangeArrowheads="1" noTextEdit="1"/>
          </p:cNvSpPr>
          <p:nvPr>
            <p:ph type="sldImg"/>
          </p:nvPr>
        </p:nvSpPr>
        <p:spPr>
          <a:xfrm>
            <a:off x="1179513" y="696913"/>
            <a:ext cx="4638675" cy="34798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2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5A9114-A8A3-4587-88AA-00A4631CDB5A}" type="slidenum">
              <a:rPr lang="en-US"/>
              <a:pPr/>
              <a:t>‹#›</a:t>
            </a:fld>
            <a:endParaRPr lang="en-US"/>
          </a:p>
        </p:txBody>
      </p:sp>
    </p:spTree>
    <p:extLst>
      <p:ext uri="{BB962C8B-B14F-4D97-AF65-F5344CB8AC3E}">
        <p14:creationId xmlns:p14="http://schemas.microsoft.com/office/powerpoint/2010/main" val="290940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EF005-4654-43EC-8EA7-0892A85A1F66}" type="slidenum">
              <a:rPr lang="en-US"/>
              <a:pPr/>
              <a:t>‹#›</a:t>
            </a:fld>
            <a:endParaRPr lang="en-US"/>
          </a:p>
        </p:txBody>
      </p:sp>
    </p:spTree>
    <p:extLst>
      <p:ext uri="{BB962C8B-B14F-4D97-AF65-F5344CB8AC3E}">
        <p14:creationId xmlns:p14="http://schemas.microsoft.com/office/powerpoint/2010/main" val="163173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800EFA-97C5-4C52-905E-0BB6BC7E1D29}" type="slidenum">
              <a:rPr lang="en-US"/>
              <a:pPr/>
              <a:t>‹#›</a:t>
            </a:fld>
            <a:endParaRPr lang="en-US"/>
          </a:p>
        </p:txBody>
      </p:sp>
    </p:spTree>
    <p:extLst>
      <p:ext uri="{BB962C8B-B14F-4D97-AF65-F5344CB8AC3E}">
        <p14:creationId xmlns:p14="http://schemas.microsoft.com/office/powerpoint/2010/main" val="1740628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AD251D9-2146-48B0-BD24-9E4326FEBEC2}" type="slidenum">
              <a:rPr lang="en-US"/>
              <a:pPr/>
              <a:t>‹#›</a:t>
            </a:fld>
            <a:endParaRPr lang="en-US"/>
          </a:p>
        </p:txBody>
      </p:sp>
    </p:spTree>
    <p:extLst>
      <p:ext uri="{BB962C8B-B14F-4D97-AF65-F5344CB8AC3E}">
        <p14:creationId xmlns:p14="http://schemas.microsoft.com/office/powerpoint/2010/main" val="106097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A975D9-DA50-497E-95B2-6EFA193051C5}" type="slidenum">
              <a:rPr lang="en-US"/>
              <a:pPr/>
              <a:t>‹#›</a:t>
            </a:fld>
            <a:endParaRPr lang="en-US"/>
          </a:p>
        </p:txBody>
      </p:sp>
    </p:spTree>
    <p:extLst>
      <p:ext uri="{BB962C8B-B14F-4D97-AF65-F5344CB8AC3E}">
        <p14:creationId xmlns:p14="http://schemas.microsoft.com/office/powerpoint/2010/main" val="334900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BC3C50-4233-4599-9861-203B8D32084D}" type="slidenum">
              <a:rPr lang="en-US"/>
              <a:pPr/>
              <a:t>‹#›</a:t>
            </a:fld>
            <a:endParaRPr lang="en-US"/>
          </a:p>
        </p:txBody>
      </p:sp>
    </p:spTree>
    <p:extLst>
      <p:ext uri="{BB962C8B-B14F-4D97-AF65-F5344CB8AC3E}">
        <p14:creationId xmlns:p14="http://schemas.microsoft.com/office/powerpoint/2010/main" val="1378706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2822ED-C93F-4B0B-8755-6B600DFF4100}" type="slidenum">
              <a:rPr lang="en-US"/>
              <a:pPr/>
              <a:t>‹#›</a:t>
            </a:fld>
            <a:endParaRPr lang="en-US"/>
          </a:p>
        </p:txBody>
      </p:sp>
    </p:spTree>
    <p:extLst>
      <p:ext uri="{BB962C8B-B14F-4D97-AF65-F5344CB8AC3E}">
        <p14:creationId xmlns:p14="http://schemas.microsoft.com/office/powerpoint/2010/main" val="144524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5FFE60E-DFA0-4E91-9D3D-763056261063}" type="slidenum">
              <a:rPr lang="en-US"/>
              <a:pPr/>
              <a:t>‹#›</a:t>
            </a:fld>
            <a:endParaRPr lang="en-US"/>
          </a:p>
        </p:txBody>
      </p:sp>
    </p:spTree>
    <p:extLst>
      <p:ext uri="{BB962C8B-B14F-4D97-AF65-F5344CB8AC3E}">
        <p14:creationId xmlns:p14="http://schemas.microsoft.com/office/powerpoint/2010/main" val="252222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A58BD2-016B-4F8C-A42F-56A1D6C85AAE}" type="slidenum">
              <a:rPr lang="en-US"/>
              <a:pPr/>
              <a:t>‹#›</a:t>
            </a:fld>
            <a:endParaRPr lang="en-US"/>
          </a:p>
        </p:txBody>
      </p:sp>
    </p:spTree>
    <p:extLst>
      <p:ext uri="{BB962C8B-B14F-4D97-AF65-F5344CB8AC3E}">
        <p14:creationId xmlns:p14="http://schemas.microsoft.com/office/powerpoint/2010/main" val="20927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E2B7525-2121-4505-90DF-C23F7DFFA12A}" type="slidenum">
              <a:rPr lang="en-US"/>
              <a:pPr/>
              <a:t>‹#›</a:t>
            </a:fld>
            <a:endParaRPr lang="en-US"/>
          </a:p>
        </p:txBody>
      </p:sp>
    </p:spTree>
    <p:extLst>
      <p:ext uri="{BB962C8B-B14F-4D97-AF65-F5344CB8AC3E}">
        <p14:creationId xmlns:p14="http://schemas.microsoft.com/office/powerpoint/2010/main" val="252387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7D9126-886A-4AC5-BE51-739A0E5B3AFC}" type="slidenum">
              <a:rPr lang="en-US"/>
              <a:pPr/>
              <a:t>‹#›</a:t>
            </a:fld>
            <a:endParaRPr lang="en-US"/>
          </a:p>
        </p:txBody>
      </p:sp>
    </p:spTree>
    <p:extLst>
      <p:ext uri="{BB962C8B-B14F-4D97-AF65-F5344CB8AC3E}">
        <p14:creationId xmlns:p14="http://schemas.microsoft.com/office/powerpoint/2010/main" val="3573626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E564-50A7-4D89-A9D9-C3187F7C8243}" type="slidenum">
              <a:rPr lang="en-US"/>
              <a:pPr/>
              <a:t>‹#›</a:t>
            </a:fld>
            <a:endParaRPr lang="en-US"/>
          </a:p>
        </p:txBody>
      </p:sp>
    </p:spTree>
    <p:extLst>
      <p:ext uri="{BB962C8B-B14F-4D97-AF65-F5344CB8AC3E}">
        <p14:creationId xmlns:p14="http://schemas.microsoft.com/office/powerpoint/2010/main" val="19040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FE65916-8F61-4CCB-B18C-D519BD19CA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XVv8qWZ8xzw&amp;feature=player_detailpag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mailto:bpweiss@mit.edu" TargetMode="External"/><Relationship Id="rId7" Type="http://schemas.openxmlformats.org/officeDocument/2006/relationships/hyperlink" Target="mailto:sbowring@mit.edu"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mailto:daczel@mit.edu" TargetMode="External"/><Relationship Id="rId5" Type="http://schemas.openxmlformats.org/officeDocument/2006/relationships/hyperlink" Target="mailto:annbauer@mit.edu" TargetMode="External"/><Relationship Id="rId4" Type="http://schemas.openxmlformats.org/officeDocument/2006/relationships/hyperlink" Target="mailto:nuptse@mit.ed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143000"/>
            <a:ext cx="11888601" cy="8486335"/>
          </a:xfrm>
          <a:prstGeom prst="rect">
            <a:avLst/>
          </a:prstGeom>
        </p:spPr>
      </p:pic>
      <p:sp>
        <p:nvSpPr>
          <p:cNvPr id="3074" name="Rectangle 2"/>
          <p:cNvSpPr>
            <a:spLocks noGrp="1" noChangeArrowheads="1"/>
          </p:cNvSpPr>
          <p:nvPr>
            <p:ph type="ctrTitle"/>
          </p:nvPr>
        </p:nvSpPr>
        <p:spPr>
          <a:xfrm>
            <a:off x="304800" y="3048000"/>
            <a:ext cx="7772400" cy="1470025"/>
          </a:xfrm>
        </p:spPr>
        <p:txBody>
          <a:bodyPr/>
          <a:lstStyle/>
          <a:p>
            <a:r>
              <a:rPr lang="en-US" sz="3200" b="1" dirty="0" smtClean="0">
                <a:solidFill>
                  <a:schemeClr val="bg1"/>
                </a:solidFill>
                <a:latin typeface="Verdana" pitchFamily="34" charset="0"/>
              </a:rPr>
              <a:t>Mission 2016:</a:t>
            </a:r>
            <a:br>
              <a:rPr lang="en-US" sz="3200" b="1" dirty="0" smtClean="0">
                <a:solidFill>
                  <a:schemeClr val="bg1"/>
                </a:solidFill>
                <a:latin typeface="Verdana" pitchFamily="34" charset="0"/>
              </a:rPr>
            </a:br>
            <a:r>
              <a:rPr lang="en-US" sz="3200" b="1" dirty="0" smtClean="0">
                <a:solidFill>
                  <a:schemeClr val="bg1"/>
                </a:solidFill>
                <a:latin typeface="Verdana" pitchFamily="34" charset="0"/>
              </a:rPr>
              <a:t/>
            </a:r>
            <a:br>
              <a:rPr lang="en-US" sz="3200" b="1" dirty="0" smtClean="0">
                <a:solidFill>
                  <a:schemeClr val="bg1"/>
                </a:solidFill>
                <a:latin typeface="Verdana" pitchFamily="34" charset="0"/>
              </a:rPr>
            </a:br>
            <a:r>
              <a:rPr lang="en-US" sz="3200" b="1" i="1" dirty="0" smtClean="0">
                <a:solidFill>
                  <a:schemeClr val="bg1"/>
                </a:solidFill>
                <a:latin typeface="Verdana" pitchFamily="34" charset="0"/>
              </a:rPr>
              <a:t>The Future of Strategic </a:t>
            </a:r>
            <a:br>
              <a:rPr lang="en-US" sz="3200" b="1" i="1" dirty="0" smtClean="0">
                <a:solidFill>
                  <a:schemeClr val="bg1"/>
                </a:solidFill>
                <a:latin typeface="Verdana" pitchFamily="34" charset="0"/>
              </a:rPr>
            </a:br>
            <a:r>
              <a:rPr lang="en-US" sz="3200" b="1" i="1" dirty="0" smtClean="0">
                <a:solidFill>
                  <a:schemeClr val="bg1"/>
                </a:solidFill>
                <a:latin typeface="Verdana" pitchFamily="34" charset="0"/>
              </a:rPr>
              <a:t>Natural Resources</a:t>
            </a:r>
            <a:endParaRPr lang="en-US" sz="3200" b="1" i="1" dirty="0">
              <a:solidFill>
                <a:schemeClr val="bg1"/>
              </a:solidFill>
              <a:latin typeface="Verdana" pitchFamily="34" charset="0"/>
            </a:endParaRPr>
          </a:p>
        </p:txBody>
      </p:sp>
    </p:spTree>
    <p:extLst>
      <p:ext uri="{BB962C8B-B14F-4D97-AF65-F5344CB8AC3E}">
        <p14:creationId xmlns:p14="http://schemas.microsoft.com/office/powerpoint/2010/main" val="2603528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6051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Subject Deliverables</a:t>
            </a:r>
          </a:p>
        </p:txBody>
      </p:sp>
      <p:sp>
        <p:nvSpPr>
          <p:cNvPr id="34820" name="Rectangle 4"/>
          <p:cNvSpPr>
            <a:spLocks noChangeArrowheads="1"/>
          </p:cNvSpPr>
          <p:nvPr/>
        </p:nvSpPr>
        <p:spPr bwMode="auto">
          <a:xfrm>
            <a:off x="838200" y="1219200"/>
            <a:ext cx="7848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lnSpc>
                <a:spcPct val="110000"/>
              </a:lnSpc>
              <a:spcBef>
                <a:spcPts val="600"/>
              </a:spcBef>
              <a:tabLst>
                <a:tab pos="461963" algn="l"/>
                <a:tab pos="1204913" algn="l"/>
                <a:tab pos="1655763" algn="l"/>
              </a:tabLst>
            </a:pPr>
            <a:endParaRPr lang="en-US" sz="2400" dirty="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 pos="1204913" algn="l"/>
                <a:tab pos="1655763" algn="l"/>
              </a:tabLst>
            </a:pPr>
            <a:r>
              <a:rPr lang="en-US" sz="2400" dirty="0" smtClean="0">
                <a:latin typeface="Verdana" pitchFamily="34" charset="0"/>
                <a:ea typeface="Verdana" pitchFamily="34" charset="0"/>
                <a:cs typeface="Verdana" pitchFamily="34" charset="0"/>
              </a:rPr>
              <a:t>Each </a:t>
            </a:r>
            <a:r>
              <a:rPr lang="en-US" sz="2400" dirty="0">
                <a:latin typeface="Verdana" pitchFamily="34" charset="0"/>
                <a:ea typeface="Verdana" pitchFamily="34" charset="0"/>
                <a:cs typeface="Verdana" pitchFamily="34" charset="0"/>
              </a:rPr>
              <a:t>team will communicate through wiki-based </a:t>
            </a:r>
            <a:r>
              <a:rPr lang="en-US" sz="2400" dirty="0" smtClean="0">
                <a:latin typeface="Verdana" pitchFamily="34" charset="0"/>
                <a:ea typeface="Verdana" pitchFamily="34" charset="0"/>
                <a:cs typeface="Verdana" pitchFamily="34" charset="0"/>
              </a:rPr>
              <a:t>structure</a:t>
            </a:r>
          </a:p>
          <a:p>
            <a:pPr marL="461963" indent="-461963" eaLnBrk="1" hangingPunct="1">
              <a:spcBef>
                <a:spcPct val="20000"/>
              </a:spcBef>
              <a:buFont typeface="Arial" charset="0"/>
              <a:buChar char="•"/>
              <a:tabLst>
                <a:tab pos="461963" algn="l"/>
                <a:tab pos="1204913" algn="l"/>
                <a:tab pos="1655763" algn="l"/>
              </a:tabLst>
            </a:pPr>
            <a:r>
              <a:rPr lang="en-US" sz="2400" dirty="0" smtClean="0">
                <a:latin typeface="Verdana" pitchFamily="34" charset="0"/>
                <a:ea typeface="Verdana" pitchFamily="34" charset="0"/>
                <a:cs typeface="Verdana" pitchFamily="34" charset="0"/>
              </a:rPr>
              <a:t>The entire </a:t>
            </a:r>
            <a:r>
              <a:rPr lang="en-US" sz="2400" dirty="0">
                <a:latin typeface="Verdana" pitchFamily="34" charset="0"/>
                <a:ea typeface="Verdana" pitchFamily="34" charset="0"/>
                <a:cs typeface="Verdana" pitchFamily="34" charset="0"/>
              </a:rPr>
              <a:t>class </a:t>
            </a:r>
            <a:r>
              <a:rPr lang="en-US" sz="2400" dirty="0" smtClean="0">
                <a:latin typeface="Verdana" pitchFamily="34" charset="0"/>
                <a:ea typeface="Verdana" pitchFamily="34" charset="0"/>
                <a:cs typeface="Verdana" pitchFamily="34" charset="0"/>
              </a:rPr>
              <a:t>will describe </a:t>
            </a:r>
            <a:r>
              <a:rPr lang="en-US" sz="2400" dirty="0">
                <a:latin typeface="Verdana" pitchFamily="34" charset="0"/>
                <a:ea typeface="Verdana" pitchFamily="34" charset="0"/>
                <a:cs typeface="Verdana" pitchFamily="34" charset="0"/>
              </a:rPr>
              <a:t>and </a:t>
            </a:r>
            <a:r>
              <a:rPr lang="en-US" sz="2400" dirty="0" smtClean="0">
                <a:latin typeface="Verdana" pitchFamily="34" charset="0"/>
                <a:ea typeface="Verdana" pitchFamily="34" charset="0"/>
                <a:cs typeface="Verdana" pitchFamily="34" charset="0"/>
              </a:rPr>
              <a:t>justify </a:t>
            </a:r>
            <a:r>
              <a:rPr lang="en-US" sz="2400" dirty="0">
                <a:latin typeface="Verdana" pitchFamily="34" charset="0"/>
                <a:ea typeface="Verdana" pitchFamily="34" charset="0"/>
                <a:cs typeface="Verdana" pitchFamily="34" charset="0"/>
              </a:rPr>
              <a:t>its overall plan in a </a:t>
            </a:r>
            <a:r>
              <a:rPr lang="en-US" sz="2400" dirty="0" smtClean="0">
                <a:latin typeface="Verdana" pitchFamily="34" charset="0"/>
                <a:ea typeface="Verdana" pitchFamily="34" charset="0"/>
                <a:cs typeface="Verdana" pitchFamily="34" charset="0"/>
              </a:rPr>
              <a:t>comprehensive web site</a:t>
            </a:r>
          </a:p>
          <a:p>
            <a:pPr marL="461963" indent="-461963" eaLnBrk="1" hangingPunct="1">
              <a:spcBef>
                <a:spcPct val="20000"/>
              </a:spcBef>
              <a:buFont typeface="Arial" charset="0"/>
              <a:buChar char="•"/>
              <a:tabLst>
                <a:tab pos="461963" algn="l"/>
                <a:tab pos="1204913" algn="l"/>
                <a:tab pos="1655763" algn="l"/>
              </a:tabLst>
            </a:pPr>
            <a:r>
              <a:rPr lang="en-US" sz="2400" dirty="0" smtClean="0">
                <a:latin typeface="Verdana" pitchFamily="34" charset="0"/>
                <a:ea typeface="Verdana" pitchFamily="34" charset="0"/>
                <a:cs typeface="Verdana" pitchFamily="34" charset="0"/>
              </a:rPr>
              <a:t>Each </a:t>
            </a:r>
            <a:r>
              <a:rPr lang="en-US" sz="2400" dirty="0">
                <a:latin typeface="Verdana" pitchFamily="34" charset="0"/>
                <a:ea typeface="Verdana" pitchFamily="34" charset="0"/>
                <a:cs typeface="Verdana" pitchFamily="34" charset="0"/>
              </a:rPr>
              <a:t>class explains the design in a </a:t>
            </a:r>
            <a:r>
              <a:rPr lang="en-US" sz="2400" dirty="0" smtClean="0">
                <a:latin typeface="Verdana" pitchFamily="34" charset="0"/>
                <a:ea typeface="Verdana" pitchFamily="34" charset="0"/>
                <a:cs typeface="Verdana" pitchFamily="34" charset="0"/>
              </a:rPr>
              <a:t>60-90 minute </a:t>
            </a:r>
            <a:r>
              <a:rPr lang="en-US" sz="2400" dirty="0" smtClean="0">
                <a:latin typeface="Verdana" pitchFamily="34" charset="0"/>
                <a:ea typeface="Verdana" pitchFamily="34" charset="0"/>
                <a:cs typeface="Verdana" pitchFamily="34" charset="0"/>
              </a:rPr>
              <a:t>presentation </a:t>
            </a:r>
            <a:r>
              <a:rPr lang="en-US" sz="2400" dirty="0">
                <a:latin typeface="Verdana" pitchFamily="34" charset="0"/>
                <a:ea typeface="Verdana" pitchFamily="34" charset="0"/>
                <a:cs typeface="Verdana" pitchFamily="34" charset="0"/>
              </a:rPr>
              <a:t>before a panel of experts and a general </a:t>
            </a:r>
            <a:r>
              <a:rPr lang="en-US" sz="2400" dirty="0" smtClean="0">
                <a:latin typeface="Verdana" pitchFamily="34" charset="0"/>
                <a:ea typeface="Verdana" pitchFamily="34" charset="0"/>
                <a:cs typeface="Verdana" pitchFamily="34" charset="0"/>
              </a:rPr>
              <a:t>audience.  Presentation will be webcast around the </a:t>
            </a:r>
            <a:r>
              <a:rPr lang="en-US" sz="2400" dirty="0" smtClean="0">
                <a:latin typeface="Verdana" pitchFamily="34" charset="0"/>
                <a:ea typeface="Verdana" pitchFamily="34" charset="0"/>
                <a:cs typeface="Verdana" pitchFamily="34" charset="0"/>
              </a:rPr>
              <a:t>world</a:t>
            </a:r>
            <a:endParaRPr lang="en-US" sz="2400" dirty="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 pos="1204913" algn="l"/>
                <a:tab pos="1655763" algn="l"/>
              </a:tabLst>
            </a:pPr>
            <a:r>
              <a:rPr lang="en-US" sz="2400" dirty="0" smtClean="0">
                <a:latin typeface="Verdana" pitchFamily="34" charset="0"/>
                <a:ea typeface="Verdana" pitchFamily="34" charset="0"/>
                <a:cs typeface="Verdana" pitchFamily="34" charset="0"/>
              </a:rPr>
              <a:t>“The whole world is watching, the whole world is watching…..”</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038367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572125" cy="45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503238"/>
            <a:ext cx="8229600" cy="715962"/>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b="1" dirty="0" smtClean="0">
                <a:latin typeface="Verdana" pitchFamily="34" charset="0"/>
                <a:ea typeface="Verdana" pitchFamily="34" charset="0"/>
                <a:cs typeface="Verdana" pitchFamily="34" charset="0"/>
              </a:rPr>
              <a:t>Mission 2010</a:t>
            </a:r>
          </a:p>
        </p:txBody>
      </p:sp>
    </p:spTree>
    <p:extLst>
      <p:ext uri="{BB962C8B-B14F-4D97-AF65-F5344CB8AC3E}">
        <p14:creationId xmlns:p14="http://schemas.microsoft.com/office/powerpoint/2010/main" val="306451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2400" b="1" dirty="0" smtClean="0">
                <a:latin typeface="Verdana" pitchFamily="34" charset="0"/>
                <a:ea typeface="Verdana" pitchFamily="34" charset="0"/>
                <a:cs typeface="Verdana" pitchFamily="34" charset="0"/>
              </a:rPr>
              <a:t>Mission 2011</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752600"/>
            <a:ext cx="76390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374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z="2400" b="1" dirty="0" smtClean="0">
                <a:latin typeface="Verdana" pitchFamily="34" charset="0"/>
                <a:ea typeface="Verdana" pitchFamily="34" charset="0"/>
                <a:cs typeface="Verdana" pitchFamily="34" charset="0"/>
              </a:rPr>
              <a:t>Mission 2012</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62" t="11276" r="23797" b="10539"/>
          <a:stretch/>
        </p:blipFill>
        <p:spPr bwMode="auto">
          <a:xfrm>
            <a:off x="2057400" y="1676400"/>
            <a:ext cx="5205992" cy="425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1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z="2400" b="1" dirty="0" smtClean="0">
                <a:latin typeface="Verdana" pitchFamily="34" charset="0"/>
                <a:ea typeface="Verdana" pitchFamily="34" charset="0"/>
                <a:cs typeface="Verdana" pitchFamily="34" charset="0"/>
              </a:rPr>
              <a:t>Mission 2013</a:t>
            </a:r>
          </a:p>
        </p:txBody>
      </p:sp>
      <p:pic>
        <p:nvPicPr>
          <p:cNvPr id="47107" name="Picture 4"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63" y="1752600"/>
            <a:ext cx="4918075"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42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US" sz="2400" b="1" dirty="0" smtClean="0">
                <a:latin typeface="Verdana" pitchFamily="34" charset="0"/>
                <a:ea typeface="Verdana" pitchFamily="34" charset="0"/>
                <a:cs typeface="Verdana" pitchFamily="34" charset="0"/>
              </a:rPr>
              <a:t>Mission 2014</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07" t="11378" r="15252" b="5365"/>
          <a:stretch/>
        </p:blipFill>
        <p:spPr bwMode="auto">
          <a:xfrm>
            <a:off x="1066800" y="1676400"/>
            <a:ext cx="6879980" cy="435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19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6813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Subject Grading</a:t>
            </a:r>
          </a:p>
        </p:txBody>
      </p:sp>
      <p:sp>
        <p:nvSpPr>
          <p:cNvPr id="51204" name="Rectangle 4"/>
          <p:cNvSpPr>
            <a:spLocks noChangeArrowheads="1"/>
          </p:cNvSpPr>
          <p:nvPr/>
        </p:nvSpPr>
        <p:spPr bwMode="auto">
          <a:xfrm>
            <a:off x="1257300" y="2743200"/>
            <a:ext cx="662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ctr" eaLnBrk="1" hangingPunct="1">
              <a:lnSpc>
                <a:spcPct val="110000"/>
              </a:lnSpc>
              <a:spcBef>
                <a:spcPts val="600"/>
              </a:spcBef>
              <a:tabLst>
                <a:tab pos="461963" algn="l"/>
                <a:tab pos="1204913" algn="l"/>
                <a:tab pos="1655763" algn="l"/>
              </a:tabLst>
            </a:pPr>
            <a:endParaRPr lang="en-US" sz="2400" dirty="0">
              <a:solidFill>
                <a:srgbClr val="C0C0C0"/>
              </a:solidFill>
              <a:latin typeface="Verdana" pitchFamily="34" charset="0"/>
              <a:ea typeface="Verdana" pitchFamily="34" charset="0"/>
              <a:cs typeface="Verdana" pitchFamily="34" charset="0"/>
            </a:endParaRPr>
          </a:p>
          <a:p>
            <a:pPr marL="461963" indent="-461963" algn="ctr" eaLnBrk="1" hangingPunct="1">
              <a:spcBef>
                <a:spcPct val="20000"/>
              </a:spcBef>
              <a:tabLst>
                <a:tab pos="461963" algn="l"/>
                <a:tab pos="1204913" algn="l"/>
                <a:tab pos="1655763" algn="l"/>
              </a:tabLst>
            </a:pPr>
            <a:r>
              <a:rPr lang="en-US" sz="2400" dirty="0">
                <a:solidFill>
                  <a:srgbClr val="C0C0C0"/>
                </a:solidFill>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Individual performance (30</a:t>
            </a:r>
            <a:r>
              <a:rPr lang="en-US" sz="2400" dirty="0" smtClean="0">
                <a:latin typeface="Verdana" pitchFamily="34" charset="0"/>
                <a:ea typeface="Verdana" pitchFamily="34" charset="0"/>
                <a:cs typeface="Verdana" pitchFamily="34" charset="0"/>
              </a:rPr>
              <a:t>%)</a:t>
            </a:r>
            <a:endParaRPr lang="en-US" sz="2400" dirty="0">
              <a:latin typeface="Verdana" pitchFamily="34" charset="0"/>
              <a:ea typeface="Verdana" pitchFamily="34" charset="0"/>
              <a:cs typeface="Verdana" pitchFamily="34" charset="0"/>
            </a:endParaRPr>
          </a:p>
          <a:p>
            <a:pPr marL="461963" indent="-461963" algn="ctr" eaLnBrk="1" hangingPunct="1">
              <a:spcBef>
                <a:spcPct val="20000"/>
              </a:spcBef>
              <a:tabLst>
                <a:tab pos="461963" algn="l"/>
                <a:tab pos="1204913" algn="l"/>
                <a:tab pos="1655763" algn="l"/>
              </a:tabLst>
            </a:pPr>
            <a:r>
              <a:rPr lang="en-US" sz="2400" dirty="0">
                <a:latin typeface="Verdana" pitchFamily="34" charset="0"/>
                <a:ea typeface="Verdana" pitchFamily="34" charset="0"/>
                <a:cs typeface="Verdana" pitchFamily="34" charset="0"/>
              </a:rPr>
              <a:t>	Team performance (30</a:t>
            </a:r>
            <a:r>
              <a:rPr lang="en-US" sz="2400" dirty="0" smtClean="0">
                <a:latin typeface="Verdana" pitchFamily="34" charset="0"/>
                <a:ea typeface="Verdana" pitchFamily="34" charset="0"/>
                <a:cs typeface="Verdana" pitchFamily="34" charset="0"/>
              </a:rPr>
              <a:t>%)</a:t>
            </a:r>
            <a:endParaRPr lang="en-US" sz="2400" dirty="0">
              <a:latin typeface="Verdana" pitchFamily="34" charset="0"/>
              <a:ea typeface="Verdana" pitchFamily="34" charset="0"/>
              <a:cs typeface="Verdana" pitchFamily="34" charset="0"/>
            </a:endParaRPr>
          </a:p>
          <a:p>
            <a:pPr marL="461963" indent="-461963" algn="ctr" eaLnBrk="1" hangingPunct="1">
              <a:spcBef>
                <a:spcPct val="20000"/>
              </a:spcBef>
              <a:tabLst>
                <a:tab pos="461963" algn="l"/>
                <a:tab pos="1204913" algn="l"/>
                <a:tab pos="1655763" algn="l"/>
              </a:tabLst>
            </a:pPr>
            <a:r>
              <a:rPr lang="en-US" sz="2400" dirty="0">
                <a:latin typeface="Verdana" pitchFamily="34" charset="0"/>
                <a:ea typeface="Verdana" pitchFamily="34" charset="0"/>
                <a:cs typeface="Verdana" pitchFamily="34" charset="0"/>
              </a:rPr>
              <a:t>	Class accomplishment (40%)</a:t>
            </a:r>
          </a:p>
          <a:p>
            <a:pPr marL="461963" indent="-461963" algn="ctr" eaLnBrk="1" hangingPunct="1">
              <a:spcBef>
                <a:spcPct val="20000"/>
              </a:spcBef>
              <a:tabLst>
                <a:tab pos="461963" algn="l"/>
                <a:tab pos="1204913" algn="l"/>
                <a:tab pos="1655763" algn="l"/>
              </a:tabLst>
            </a:pPr>
            <a:endParaRPr lang="en-US" sz="2400" dirty="0">
              <a:latin typeface="Verdana" pitchFamily="34" charset="0"/>
              <a:ea typeface="Verdana" pitchFamily="34" charset="0"/>
              <a:cs typeface="Verdana" pitchFamily="34" charset="0"/>
            </a:endParaRPr>
          </a:p>
        </p:txBody>
      </p:sp>
      <p:sp>
        <p:nvSpPr>
          <p:cNvPr id="3" name="TextBox 2"/>
          <p:cNvSpPr txBox="1"/>
          <p:nvPr/>
        </p:nvSpPr>
        <p:spPr>
          <a:xfrm>
            <a:off x="1727330" y="1817785"/>
            <a:ext cx="5587870" cy="830997"/>
          </a:xfrm>
          <a:prstGeom prst="rect">
            <a:avLst/>
          </a:prstGeom>
          <a:noFill/>
        </p:spPr>
        <p:txBody>
          <a:bodyPr wrap="square" rtlCol="0">
            <a:spAutoFit/>
          </a:bodyPr>
          <a:lstStyle/>
          <a:p>
            <a:pPr algn="ctr"/>
            <a:r>
              <a:rPr lang="en-US" sz="2400" dirty="0" smtClean="0">
                <a:latin typeface="Verdana"/>
                <a:cs typeface="Verdana"/>
              </a:rPr>
              <a:t>Pass/No Record but……</a:t>
            </a:r>
          </a:p>
          <a:p>
            <a:pPr algn="ctr"/>
            <a:r>
              <a:rPr lang="en-US" sz="2400" dirty="0">
                <a:latin typeface="Verdana"/>
                <a:cs typeface="Verdana"/>
              </a:rPr>
              <a:t>w</a:t>
            </a:r>
            <a:r>
              <a:rPr lang="en-US" sz="2400" dirty="0" smtClean="0">
                <a:latin typeface="Verdana"/>
                <a:cs typeface="Verdana"/>
              </a:rPr>
              <a:t>e </a:t>
            </a:r>
            <a:r>
              <a:rPr lang="en-US" sz="2400" dirty="0" smtClean="0">
                <a:latin typeface="Verdana"/>
                <a:cs typeface="Verdana"/>
              </a:rPr>
              <a:t>do assign “hidden grades”</a:t>
            </a:r>
            <a:endParaRPr lang="en-US" sz="2400" dirty="0">
              <a:latin typeface="Verdana"/>
              <a:cs typeface="Verdana"/>
            </a:endParaRPr>
          </a:p>
        </p:txBody>
      </p:sp>
    </p:spTree>
    <p:extLst>
      <p:ext uri="{BB962C8B-B14F-4D97-AF65-F5344CB8AC3E}">
        <p14:creationId xmlns:p14="http://schemas.microsoft.com/office/powerpoint/2010/main" val="19489191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560637"/>
            <a:ext cx="8229600" cy="3687763"/>
          </a:xfrm>
        </p:spPr>
        <p:txBody>
          <a:bodyPr/>
          <a:lstStyle/>
          <a:p>
            <a:pPr marL="0" indent="0" algn="ctr">
              <a:buNone/>
            </a:pPr>
            <a:r>
              <a:rPr lang="en-US" sz="2400" dirty="0" smtClean="0">
                <a:latin typeface="Verdana" pitchFamily="34" charset="0"/>
                <a:ea typeface="Verdana" pitchFamily="34" charset="0"/>
                <a:cs typeface="Verdana" pitchFamily="34" charset="0"/>
              </a:rPr>
              <a:t>Devise a plan </a:t>
            </a:r>
            <a:r>
              <a:rPr lang="en-US" sz="2400" dirty="0">
                <a:latin typeface="Verdana" pitchFamily="34" charset="0"/>
                <a:ea typeface="Verdana" pitchFamily="34" charset="0"/>
                <a:cs typeface="Verdana" pitchFamily="34" charset="0"/>
              </a:rPr>
              <a:t>to ensure that all nations, including those that aspire to be developed, have access to </a:t>
            </a:r>
            <a:r>
              <a:rPr lang="en-US" sz="2400" dirty="0" smtClean="0">
                <a:latin typeface="Verdana" pitchFamily="34" charset="0"/>
                <a:ea typeface="Verdana" pitchFamily="34" charset="0"/>
                <a:cs typeface="Verdana" pitchFamily="34" charset="0"/>
              </a:rPr>
              <a:t>ever decreasing strategic natural resources </a:t>
            </a:r>
            <a:r>
              <a:rPr lang="en-US" sz="2400" dirty="0">
                <a:latin typeface="Verdana" pitchFamily="34" charset="0"/>
                <a:ea typeface="Verdana" pitchFamily="34" charset="0"/>
                <a:cs typeface="Verdana" pitchFamily="34" charset="0"/>
              </a:rPr>
              <a:t>by implementing recycling technologies, searching for non-traditional sources, and developing an environmentally sensitive global management plan</a:t>
            </a:r>
          </a:p>
        </p:txBody>
      </p:sp>
      <p:sp>
        <p:nvSpPr>
          <p:cNvPr id="17411" name="Text Box 3"/>
          <p:cNvSpPr txBox="1">
            <a:spLocks noChangeArrowheads="1"/>
          </p:cNvSpPr>
          <p:nvPr/>
        </p:nvSpPr>
        <p:spPr bwMode="auto">
          <a:xfrm>
            <a:off x="2859560" y="609600"/>
            <a:ext cx="36936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b="1" dirty="0" smtClean="0">
                <a:latin typeface="Verdana" pitchFamily="34" charset="0"/>
              </a:rPr>
              <a:t>Your Mission is to....</a:t>
            </a:r>
            <a:endParaRPr lang="en-US" sz="2400" b="1" dirty="0">
              <a:latin typeface="Verdana" pitchFamily="34" charset="0"/>
            </a:endParaRPr>
          </a:p>
        </p:txBody>
      </p:sp>
    </p:spTree>
    <p:extLst>
      <p:ext uri="{BB962C8B-B14F-4D97-AF65-F5344CB8AC3E}">
        <p14:creationId xmlns:p14="http://schemas.microsoft.com/office/powerpoint/2010/main" val="2650008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Verdana" pitchFamily="34" charset="0"/>
                <a:ea typeface="Verdana" pitchFamily="34" charset="0"/>
                <a:cs typeface="Verdana" pitchFamily="34" charset="0"/>
              </a:rPr>
              <a:t>Strategic Metals and Minerals</a:t>
            </a:r>
            <a:endParaRPr lang="en-US" sz="2400" b="1" dirty="0">
              <a:latin typeface="Verdana" pitchFamily="34" charset="0"/>
              <a:ea typeface="Verdana" pitchFamily="34" charset="0"/>
              <a:cs typeface="Verdana" pitchFamily="34" charset="0"/>
            </a:endParaRPr>
          </a:p>
        </p:txBody>
      </p:sp>
      <p:sp>
        <p:nvSpPr>
          <p:cNvPr id="4" name="Content Placeholder 3"/>
          <p:cNvSpPr>
            <a:spLocks noGrp="1"/>
          </p:cNvSpPr>
          <p:nvPr>
            <p:ph idx="1"/>
          </p:nvPr>
        </p:nvSpPr>
        <p:spPr>
          <a:xfrm>
            <a:off x="457200" y="1905000"/>
            <a:ext cx="8229600" cy="3733800"/>
          </a:xfrm>
        </p:spPr>
        <p:txBody>
          <a:bodyPr/>
          <a:lstStyle/>
          <a:p>
            <a:r>
              <a:rPr lang="en-US" sz="2400" dirty="0" smtClean="0">
                <a:latin typeface="Verdana" pitchFamily="34" charset="0"/>
                <a:ea typeface="Verdana" pitchFamily="34" charset="0"/>
                <a:cs typeface="Verdana" pitchFamily="34" charset="0"/>
              </a:rPr>
              <a:t>Often defined </a:t>
            </a:r>
            <a:r>
              <a:rPr lang="en-US" sz="2400" dirty="0">
                <a:latin typeface="Verdana" pitchFamily="34" charset="0"/>
                <a:ea typeface="Verdana" pitchFamily="34" charset="0"/>
                <a:cs typeface="Verdana" pitchFamily="34" charset="0"/>
              </a:rPr>
              <a:t>as minerals required to supply </a:t>
            </a:r>
            <a:r>
              <a:rPr lang="en-US" sz="2400" dirty="0" smtClean="0">
                <a:latin typeface="Verdana" pitchFamily="34" charset="0"/>
                <a:ea typeface="Verdana" pitchFamily="34" charset="0"/>
                <a:cs typeface="Verdana" pitchFamily="34" charset="0"/>
              </a:rPr>
              <a:t>the </a:t>
            </a:r>
            <a:r>
              <a:rPr lang="en-US" sz="2400" dirty="0">
                <a:latin typeface="Verdana" pitchFamily="34" charset="0"/>
                <a:ea typeface="Verdana" pitchFamily="34" charset="0"/>
                <a:cs typeface="Verdana" pitchFamily="34" charset="0"/>
              </a:rPr>
              <a:t>industrial, </a:t>
            </a:r>
            <a:r>
              <a:rPr lang="en-US" sz="2400" dirty="0" smtClean="0">
                <a:latin typeface="Verdana" pitchFamily="34" charset="0"/>
                <a:ea typeface="Verdana" pitchFamily="34" charset="0"/>
                <a:cs typeface="Verdana" pitchFamily="34" charset="0"/>
              </a:rPr>
              <a:t>military, and essential </a:t>
            </a:r>
            <a:r>
              <a:rPr lang="en-US" sz="2400" dirty="0">
                <a:latin typeface="Verdana" pitchFamily="34" charset="0"/>
                <a:ea typeface="Verdana" pitchFamily="34" charset="0"/>
                <a:cs typeface="Verdana" pitchFamily="34" charset="0"/>
              </a:rPr>
              <a:t>civilian needs of a </a:t>
            </a:r>
            <a:r>
              <a:rPr lang="en-US" sz="2400" dirty="0" smtClean="0">
                <a:latin typeface="Verdana" pitchFamily="34" charset="0"/>
                <a:ea typeface="Verdana" pitchFamily="34" charset="0"/>
                <a:cs typeface="Verdana" pitchFamily="34" charset="0"/>
              </a:rPr>
              <a:t>country, </a:t>
            </a:r>
            <a:r>
              <a:rPr lang="en-US" sz="2400" dirty="0">
                <a:latin typeface="Verdana" pitchFamily="34" charset="0"/>
                <a:ea typeface="Verdana" pitchFamily="34" charset="0"/>
                <a:cs typeface="Verdana" pitchFamily="34" charset="0"/>
              </a:rPr>
              <a:t>and not found in or produced by that country in sufficient quantities to meet its need</a:t>
            </a:r>
            <a:r>
              <a:rPr lang="en-US" sz="2400" dirty="0" smtClean="0">
                <a:latin typeface="Verdana" pitchFamily="34" charset="0"/>
                <a:ea typeface="Verdana" pitchFamily="34" charset="0"/>
                <a:cs typeface="Verdana" pitchFamily="34" charset="0"/>
              </a:rPr>
              <a:t>.</a:t>
            </a:r>
          </a:p>
          <a:p>
            <a:r>
              <a:rPr lang="en-US" sz="2400" dirty="0" smtClean="0">
                <a:latin typeface="Verdana" pitchFamily="34" charset="0"/>
                <a:ea typeface="Verdana" pitchFamily="34" charset="0"/>
                <a:cs typeface="Verdana" pitchFamily="34" charset="0"/>
              </a:rPr>
              <a:t>Any </a:t>
            </a:r>
            <a:r>
              <a:rPr lang="en-US" sz="2400" dirty="0">
                <a:latin typeface="Verdana" pitchFamily="34" charset="0"/>
                <a:ea typeface="Verdana" pitchFamily="34" charset="0"/>
                <a:cs typeface="Verdana" pitchFamily="34" charset="0"/>
              </a:rPr>
              <a:t>interruptions in the flow of these minerals will affect not </a:t>
            </a:r>
            <a:r>
              <a:rPr lang="en-US" sz="2400" dirty="0" smtClean="0">
                <a:latin typeface="Verdana" pitchFamily="34" charset="0"/>
                <a:ea typeface="Verdana" pitchFamily="34" charset="0"/>
                <a:cs typeface="Verdana" pitchFamily="34" charset="0"/>
              </a:rPr>
              <a:t>economic stability, technological competitiveness, and national security</a:t>
            </a:r>
            <a:r>
              <a:rPr lang="en-US" sz="2400" dirty="0">
                <a:latin typeface="Verdana" pitchFamily="34" charset="0"/>
                <a:ea typeface="Verdana" pitchFamily="34" charset="0"/>
                <a:cs typeface="Verdana" pitchFamily="34" charset="0"/>
              </a:rPr>
              <a:t>.</a:t>
            </a:r>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Highly variable global distribution typically controlled by a small number of countries</a:t>
            </a:r>
          </a:p>
        </p:txBody>
      </p:sp>
    </p:spTree>
    <p:extLst>
      <p:ext uri="{BB962C8B-B14F-4D97-AF65-F5344CB8AC3E}">
        <p14:creationId xmlns:p14="http://schemas.microsoft.com/office/powerpoint/2010/main" val="330144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152400" y="685800"/>
            <a:ext cx="8720667" cy="4905375"/>
          </a:xfrm>
        </p:spPr>
      </p:pic>
      <p:sp>
        <p:nvSpPr>
          <p:cNvPr id="17411" name="Text Box 3"/>
          <p:cNvSpPr txBox="1">
            <a:spLocks noChangeArrowheads="1"/>
          </p:cNvSpPr>
          <p:nvPr/>
        </p:nvSpPr>
        <p:spPr bwMode="auto">
          <a:xfrm>
            <a:off x="3614346" y="300335"/>
            <a:ext cx="26340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latin typeface="Verdana" pitchFamily="34" charset="0"/>
              </a:rPr>
              <a:t>Periodic Table</a:t>
            </a:r>
            <a:endParaRPr lang="en-US" sz="2400" b="1" dirty="0">
              <a:latin typeface="Verdana" pitchFamily="34" charset="0"/>
            </a:endParaRPr>
          </a:p>
        </p:txBody>
      </p:sp>
      <p:sp>
        <p:nvSpPr>
          <p:cNvPr id="5" name="Rectangle 4"/>
          <p:cNvSpPr/>
          <p:nvPr/>
        </p:nvSpPr>
        <p:spPr>
          <a:xfrm>
            <a:off x="2172807" y="4548125"/>
            <a:ext cx="6465125"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14500" y="2590800"/>
            <a:ext cx="409574"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74900" y="5574268"/>
            <a:ext cx="2552302" cy="369332"/>
          </a:xfrm>
          <a:prstGeom prst="rect">
            <a:avLst/>
          </a:prstGeom>
          <a:noFill/>
        </p:spPr>
        <p:txBody>
          <a:bodyPr wrap="none" rtlCol="0">
            <a:spAutoFit/>
          </a:bodyPr>
          <a:lstStyle/>
          <a:p>
            <a:r>
              <a:rPr lang="en-US" i="1" dirty="0" smtClean="0">
                <a:solidFill>
                  <a:srgbClr val="FF0000"/>
                </a:solidFill>
                <a:latin typeface="Verdana" pitchFamily="34" charset="0"/>
                <a:ea typeface="Verdana" pitchFamily="34" charset="0"/>
                <a:cs typeface="Verdana" pitchFamily="34" charset="0"/>
              </a:rPr>
              <a:t>Rare earth elements</a:t>
            </a:r>
            <a:endParaRPr lang="en-US" i="1" dirty="0">
              <a:solidFill>
                <a:srgbClr val="FF0000"/>
              </a:solidFill>
              <a:latin typeface="Verdana" pitchFamily="34" charset="0"/>
              <a:ea typeface="Verdana" pitchFamily="34" charset="0"/>
              <a:cs typeface="Verdana" pitchFamily="34" charset="0"/>
            </a:endParaRPr>
          </a:p>
        </p:txBody>
      </p:sp>
      <p:sp>
        <p:nvSpPr>
          <p:cNvPr id="10" name="Rectangle 9"/>
          <p:cNvSpPr/>
          <p:nvPr/>
        </p:nvSpPr>
        <p:spPr>
          <a:xfrm rot="5400000">
            <a:off x="830512" y="5351245"/>
            <a:ext cx="409574"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3009900"/>
            <a:ext cx="1295400" cy="831999"/>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68301" y="6076136"/>
            <a:ext cx="3092513" cy="369332"/>
          </a:xfrm>
          <a:prstGeom prst="rect">
            <a:avLst/>
          </a:prstGeom>
          <a:noFill/>
        </p:spPr>
        <p:txBody>
          <a:bodyPr wrap="none" rtlCol="0">
            <a:spAutoFit/>
          </a:bodyPr>
          <a:lstStyle/>
          <a:p>
            <a:r>
              <a:rPr lang="en-US" i="1" dirty="0" smtClean="0">
                <a:solidFill>
                  <a:srgbClr val="00B0F0"/>
                </a:solidFill>
                <a:latin typeface="Verdana" pitchFamily="34" charset="0"/>
                <a:ea typeface="Verdana" pitchFamily="34" charset="0"/>
                <a:cs typeface="Verdana" pitchFamily="34" charset="0"/>
              </a:rPr>
              <a:t>Platinum group elements</a:t>
            </a:r>
            <a:endParaRPr lang="en-US" i="1" dirty="0">
              <a:solidFill>
                <a:srgbClr val="00B0F0"/>
              </a:solidFill>
              <a:latin typeface="Verdana" pitchFamily="34" charset="0"/>
              <a:ea typeface="Verdana" pitchFamily="34" charset="0"/>
              <a:cs typeface="Verdana" pitchFamily="34" charset="0"/>
            </a:endParaRPr>
          </a:p>
        </p:txBody>
      </p:sp>
      <p:sp>
        <p:nvSpPr>
          <p:cNvPr id="14" name="Rectangle 13"/>
          <p:cNvSpPr/>
          <p:nvPr/>
        </p:nvSpPr>
        <p:spPr>
          <a:xfrm rot="5400000">
            <a:off x="834546" y="5853113"/>
            <a:ext cx="409574" cy="838200"/>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85367" y="2590800"/>
            <a:ext cx="381000" cy="802263"/>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590800" y="3020533"/>
            <a:ext cx="381000" cy="810734"/>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91200" y="5590361"/>
            <a:ext cx="1838965" cy="369332"/>
          </a:xfrm>
          <a:prstGeom prst="rect">
            <a:avLst/>
          </a:prstGeom>
          <a:noFill/>
        </p:spPr>
        <p:txBody>
          <a:bodyPr wrap="none" rtlCol="0">
            <a:spAutoFit/>
          </a:bodyPr>
          <a:lstStyle/>
          <a:p>
            <a:r>
              <a:rPr lang="en-US" i="1" dirty="0" err="1" smtClean="0">
                <a:solidFill>
                  <a:srgbClr val="00B050"/>
                </a:solidFill>
                <a:latin typeface="Verdana" pitchFamily="34" charset="0"/>
                <a:ea typeface="Verdana" pitchFamily="34" charset="0"/>
                <a:cs typeface="Verdana" pitchFamily="34" charset="0"/>
              </a:rPr>
              <a:t>Nb</a:t>
            </a:r>
            <a:r>
              <a:rPr lang="en-US" i="1" dirty="0" smtClean="0">
                <a:solidFill>
                  <a:srgbClr val="00B050"/>
                </a:solidFill>
                <a:latin typeface="Verdana" pitchFamily="34" charset="0"/>
                <a:ea typeface="Verdana" pitchFamily="34" charset="0"/>
                <a:cs typeface="Verdana" pitchFamily="34" charset="0"/>
              </a:rPr>
              <a:t>, Ta, Ga, In</a:t>
            </a:r>
            <a:endParaRPr lang="en-US" i="1" dirty="0">
              <a:solidFill>
                <a:srgbClr val="00B050"/>
              </a:solidFill>
              <a:latin typeface="Verdana" pitchFamily="34" charset="0"/>
              <a:ea typeface="Verdana" pitchFamily="34" charset="0"/>
              <a:cs typeface="Verdana" pitchFamily="34" charset="0"/>
            </a:endParaRPr>
          </a:p>
        </p:txBody>
      </p:sp>
      <p:sp>
        <p:nvSpPr>
          <p:cNvPr id="20" name="Rectangle 19"/>
          <p:cNvSpPr/>
          <p:nvPr/>
        </p:nvSpPr>
        <p:spPr>
          <a:xfrm rot="5400000">
            <a:off x="5046812" y="5367338"/>
            <a:ext cx="409574" cy="83820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53250" y="2143125"/>
            <a:ext cx="381000" cy="384048"/>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790560" y="6095186"/>
            <a:ext cx="324128" cy="369332"/>
          </a:xfrm>
          <a:prstGeom prst="rect">
            <a:avLst/>
          </a:prstGeom>
          <a:noFill/>
        </p:spPr>
        <p:txBody>
          <a:bodyPr wrap="none" rtlCol="0">
            <a:spAutoFit/>
          </a:bodyPr>
          <a:lstStyle/>
          <a:p>
            <a:r>
              <a:rPr lang="en-US" i="1" dirty="0" smtClean="0">
                <a:solidFill>
                  <a:srgbClr val="FFC000"/>
                </a:solidFill>
                <a:latin typeface="Verdana" pitchFamily="34" charset="0"/>
                <a:ea typeface="Verdana" pitchFamily="34" charset="0"/>
                <a:cs typeface="Verdana" pitchFamily="34" charset="0"/>
              </a:rPr>
              <a:t>P</a:t>
            </a:r>
            <a:endParaRPr lang="en-US" i="1" dirty="0">
              <a:solidFill>
                <a:srgbClr val="FFC000"/>
              </a:solidFill>
              <a:latin typeface="Verdana" pitchFamily="34" charset="0"/>
              <a:ea typeface="Verdana" pitchFamily="34" charset="0"/>
              <a:cs typeface="Verdana" pitchFamily="34" charset="0"/>
            </a:endParaRPr>
          </a:p>
        </p:txBody>
      </p:sp>
      <p:sp>
        <p:nvSpPr>
          <p:cNvPr id="24" name="Rectangle 23"/>
          <p:cNvSpPr/>
          <p:nvPr/>
        </p:nvSpPr>
        <p:spPr>
          <a:xfrm rot="5400000">
            <a:off x="5046172" y="5872163"/>
            <a:ext cx="409574" cy="838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1" nodeType="after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animBg="1"/>
      <p:bldP spid="7" grpId="0" animBg="1"/>
      <p:bldP spid="13" grpId="0"/>
      <p:bldP spid="13" grpId="1"/>
      <p:bldP spid="14" grpId="0" animBg="1"/>
      <p:bldP spid="15" grpId="0" animBg="1"/>
      <p:bldP spid="16" grpId="0" animBg="1"/>
      <p:bldP spid="19" grpId="0"/>
      <p:bldP spid="20" grpId="0" animBg="1"/>
      <p:bldP spid="22" grpId="0" animBg="1"/>
      <p:bldP spid="23" grpId="0"/>
      <p:bldP spid="23" grpId="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7575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smtClean="0">
                <a:latin typeface="Verdana" pitchFamily="34" charset="0"/>
                <a:ea typeface="Verdana" pitchFamily="34" charset="0"/>
                <a:cs typeface="Verdana" pitchFamily="34" charset="0"/>
              </a:rPr>
              <a:t>What is </a:t>
            </a:r>
            <a:r>
              <a:rPr lang="en-US" sz="2400" b="1" dirty="0" err="1" smtClean="0">
                <a:latin typeface="Verdana" pitchFamily="34" charset="0"/>
                <a:ea typeface="Verdana" pitchFamily="34" charset="0"/>
                <a:cs typeface="Verdana" pitchFamily="34" charset="0"/>
              </a:rPr>
              <a:t>Terrascope</a:t>
            </a:r>
            <a:r>
              <a:rPr lang="en-US" sz="2400" b="1" dirty="0">
                <a:latin typeface="Verdana" pitchFamily="34" charset="0"/>
                <a:ea typeface="Verdana" pitchFamily="34" charset="0"/>
                <a:cs typeface="Verdana" pitchFamily="34" charset="0"/>
              </a:rPr>
              <a:t>?</a:t>
            </a:r>
            <a:endParaRPr lang="en-US" sz="2400" b="1" dirty="0">
              <a:latin typeface="Verdana" pitchFamily="34" charset="0"/>
              <a:ea typeface="Verdana" pitchFamily="34" charset="0"/>
              <a:cs typeface="Verdana" pitchFamily="34" charset="0"/>
            </a:endParaRPr>
          </a:p>
        </p:txBody>
      </p:sp>
      <p:sp>
        <p:nvSpPr>
          <p:cNvPr id="18436" name="Rectangle 4"/>
          <p:cNvSpPr>
            <a:spLocks noChangeArrowheads="1"/>
          </p:cNvSpPr>
          <p:nvPr/>
        </p:nvSpPr>
        <p:spPr bwMode="auto">
          <a:xfrm>
            <a:off x="457200" y="16002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600"/>
              </a:spcBef>
              <a:tabLst>
                <a:tab pos="461963" algn="l"/>
              </a:tabLst>
            </a:pPr>
            <a:endParaRPr lang="en-US" sz="2400" dirty="0">
              <a:latin typeface="Verdana" pitchFamily="34" charset="0"/>
              <a:ea typeface="Verdana" pitchFamily="34" charset="0"/>
              <a:cs typeface="Verdana" pitchFamily="34" charset="0"/>
            </a:endParaRPr>
          </a:p>
        </p:txBody>
      </p:sp>
      <p:sp>
        <p:nvSpPr>
          <p:cNvPr id="18438" name="Rectangle 6"/>
          <p:cNvSpPr>
            <a:spLocks noChangeArrowheads="1"/>
          </p:cNvSpPr>
          <p:nvPr/>
        </p:nvSpPr>
        <p:spPr bwMode="auto">
          <a:xfrm>
            <a:off x="457200" y="3733800"/>
            <a:ext cx="8385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ct val="20000"/>
              </a:spcBef>
              <a:tabLst>
                <a:tab pos="461963" algn="l"/>
              </a:tabLst>
            </a:pPr>
            <a:endParaRPr lang="en-US" sz="2400" dirty="0">
              <a:latin typeface="Verdana" pitchFamily="34" charset="0"/>
              <a:ea typeface="Verdana" pitchFamily="34" charset="0"/>
              <a:cs typeface="Verdana" pitchFamily="34" charset="0"/>
            </a:endParaRPr>
          </a:p>
        </p:txBody>
      </p:sp>
      <p:sp>
        <p:nvSpPr>
          <p:cNvPr id="2" name="TextBox 1"/>
          <p:cNvSpPr txBox="1"/>
          <p:nvPr/>
        </p:nvSpPr>
        <p:spPr>
          <a:xfrm>
            <a:off x="533400" y="2819400"/>
            <a:ext cx="8153400" cy="1938992"/>
          </a:xfrm>
          <a:prstGeom prst="rect">
            <a:avLst/>
          </a:prstGeom>
          <a:noFill/>
        </p:spPr>
        <p:txBody>
          <a:bodyPr wrap="square" rtlCol="0">
            <a:spAutoFit/>
          </a:bodyPr>
          <a:lstStyle/>
          <a:p>
            <a:pPr marL="342900" indent="-342900">
              <a:buFont typeface="Arial" pitchFamily="34" charset="0"/>
              <a:buChar char="•"/>
            </a:pPr>
            <a:r>
              <a:rPr lang="en-US" sz="2400" dirty="0" smtClean="0">
                <a:latin typeface="Verdana"/>
                <a:cs typeface="Verdana"/>
              </a:rPr>
              <a:t>First year learning </a:t>
            </a:r>
            <a:r>
              <a:rPr lang="en-US" sz="2400" dirty="0" smtClean="0">
                <a:latin typeface="Verdana"/>
                <a:cs typeface="Verdana"/>
              </a:rPr>
              <a:t>community</a:t>
            </a:r>
          </a:p>
          <a:p>
            <a:pPr marL="342900" indent="-342900">
              <a:buFont typeface="Arial" pitchFamily="34" charset="0"/>
              <a:buChar char="•"/>
            </a:pPr>
            <a:r>
              <a:rPr lang="en-US" sz="2400" dirty="0">
                <a:latin typeface="Verdana"/>
                <a:cs typeface="Verdana"/>
              </a:rPr>
              <a:t>You will tackle </a:t>
            </a:r>
            <a:r>
              <a:rPr lang="en-US" sz="2400" dirty="0" smtClean="0">
                <a:latin typeface="Verdana"/>
                <a:cs typeface="Verdana"/>
              </a:rPr>
              <a:t>big problems without simple solutions</a:t>
            </a:r>
            <a:endParaRPr lang="en-US" sz="2400" dirty="0" smtClean="0">
              <a:latin typeface="Verdana"/>
              <a:cs typeface="Verdana"/>
            </a:endParaRPr>
          </a:p>
          <a:p>
            <a:pPr marL="342900" indent="-342900">
              <a:buFont typeface="Arial" pitchFamily="34" charset="0"/>
              <a:buChar char="•"/>
            </a:pPr>
            <a:r>
              <a:rPr lang="en-US" sz="2400" dirty="0" smtClean="0">
                <a:latin typeface="Verdana"/>
                <a:cs typeface="Verdana"/>
              </a:rPr>
              <a:t>You will develop friendships and bonds that last for your time at MIT and </a:t>
            </a:r>
            <a:r>
              <a:rPr lang="en-US" sz="2400" dirty="0" smtClean="0">
                <a:latin typeface="Verdana"/>
                <a:cs typeface="Verdana"/>
              </a:rPr>
              <a:t>beyond</a:t>
            </a:r>
          </a:p>
        </p:txBody>
      </p:sp>
    </p:spTree>
    <p:extLst>
      <p:ext uri="{BB962C8B-B14F-4D97-AF65-F5344CB8AC3E}">
        <p14:creationId xmlns:p14="http://schemas.microsoft.com/office/powerpoint/2010/main" val="39040142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10"/>
          <p:cNvGrpSpPr>
            <a:grpSpLocks/>
          </p:cNvGrpSpPr>
          <p:nvPr/>
        </p:nvGrpSpPr>
        <p:grpSpPr bwMode="auto">
          <a:xfrm>
            <a:off x="381000" y="838200"/>
            <a:ext cx="8313738" cy="5602288"/>
            <a:chOff x="288" y="480"/>
            <a:chExt cx="5237" cy="3529"/>
          </a:xfrm>
        </p:grpSpPr>
        <p:pic>
          <p:nvPicPr>
            <p:cNvPr id="6161" name="Picture 8" descr="elemental abundances Faure Fi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 y="480"/>
              <a:ext cx="5237" cy="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9"/>
            <p:cNvSpPr>
              <a:spLocks noChangeArrowheads="1"/>
            </p:cNvSpPr>
            <p:nvPr/>
          </p:nvSpPr>
          <p:spPr bwMode="auto">
            <a:xfrm>
              <a:off x="1344" y="720"/>
              <a:ext cx="3600"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grpSp>
      <p:sp>
        <p:nvSpPr>
          <p:cNvPr id="5" name="Rectangle 4"/>
          <p:cNvSpPr/>
          <p:nvPr/>
        </p:nvSpPr>
        <p:spPr>
          <a:xfrm>
            <a:off x="457199" y="838200"/>
            <a:ext cx="517989"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6"/>
          <p:cNvSpPr>
            <a:spLocks noGrp="1" noChangeArrowheads="1"/>
          </p:cNvSpPr>
          <p:nvPr>
            <p:ph type="title"/>
          </p:nvPr>
        </p:nvSpPr>
        <p:spPr>
          <a:xfrm>
            <a:off x="-168275" y="-152400"/>
            <a:ext cx="9525000" cy="1143000"/>
          </a:xfrm>
        </p:spPr>
        <p:txBody>
          <a:bodyPr/>
          <a:lstStyle/>
          <a:p>
            <a:pPr eaLnBrk="1" hangingPunct="1"/>
            <a:r>
              <a:rPr lang="en-US" sz="2400" b="1" smtClean="0">
                <a:latin typeface="Verdana" pitchFamily="34" charset="0"/>
              </a:rPr>
              <a:t>Abundances of Elements in the Solar System</a:t>
            </a:r>
          </a:p>
        </p:txBody>
      </p:sp>
      <p:sp>
        <p:nvSpPr>
          <p:cNvPr id="6149" name="Text Box 11"/>
          <p:cNvSpPr txBox="1">
            <a:spLocks noChangeArrowheads="1"/>
          </p:cNvSpPr>
          <p:nvPr/>
        </p:nvSpPr>
        <p:spPr bwMode="auto">
          <a:xfrm>
            <a:off x="6289675" y="6400800"/>
            <a:ext cx="277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latin typeface="Verdana" pitchFamily="34" charset="0"/>
              </a:rPr>
              <a:t>Anders and Grevasse (1989)</a:t>
            </a:r>
          </a:p>
        </p:txBody>
      </p:sp>
      <p:sp>
        <p:nvSpPr>
          <p:cNvPr id="6150" name="Rectangle 14"/>
          <p:cNvSpPr>
            <a:spLocks noChangeArrowheads="1"/>
          </p:cNvSpPr>
          <p:nvPr/>
        </p:nvSpPr>
        <p:spPr bwMode="auto">
          <a:xfrm>
            <a:off x="1809750" y="2390775"/>
            <a:ext cx="1524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6151" name="Text Box 12"/>
          <p:cNvSpPr txBox="1">
            <a:spLocks noChangeArrowheads="1"/>
          </p:cNvSpPr>
          <p:nvPr/>
        </p:nvSpPr>
        <p:spPr bwMode="auto">
          <a:xfrm>
            <a:off x="1887538" y="2457450"/>
            <a:ext cx="2936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Si</a:t>
            </a:r>
          </a:p>
        </p:txBody>
      </p:sp>
      <p:sp>
        <p:nvSpPr>
          <p:cNvPr id="6152" name="Text Box 15"/>
          <p:cNvSpPr txBox="1">
            <a:spLocks noChangeArrowheads="1"/>
          </p:cNvSpPr>
          <p:nvPr/>
        </p:nvSpPr>
        <p:spPr bwMode="auto">
          <a:xfrm>
            <a:off x="1695450" y="2447925"/>
            <a:ext cx="3529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Mg</a:t>
            </a:r>
          </a:p>
        </p:txBody>
      </p:sp>
      <p:sp>
        <p:nvSpPr>
          <p:cNvPr id="6153" name="Text Box 16"/>
          <p:cNvSpPr txBox="1">
            <a:spLocks noChangeArrowheads="1"/>
          </p:cNvSpPr>
          <p:nvPr/>
        </p:nvSpPr>
        <p:spPr bwMode="auto">
          <a:xfrm>
            <a:off x="1295400" y="2057400"/>
            <a:ext cx="2696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C</a:t>
            </a:r>
          </a:p>
        </p:txBody>
      </p:sp>
      <p:sp>
        <p:nvSpPr>
          <p:cNvPr id="6154" name="Text Box 17"/>
          <p:cNvSpPr txBox="1">
            <a:spLocks noChangeArrowheads="1"/>
          </p:cNvSpPr>
          <p:nvPr/>
        </p:nvSpPr>
        <p:spPr bwMode="auto">
          <a:xfrm>
            <a:off x="1371600" y="2605088"/>
            <a:ext cx="2728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N</a:t>
            </a:r>
          </a:p>
        </p:txBody>
      </p:sp>
      <p:sp>
        <p:nvSpPr>
          <p:cNvPr id="6155" name="Text Box 18"/>
          <p:cNvSpPr txBox="1">
            <a:spLocks noChangeArrowheads="1"/>
          </p:cNvSpPr>
          <p:nvPr/>
        </p:nvSpPr>
        <p:spPr bwMode="auto">
          <a:xfrm>
            <a:off x="1447800" y="1985963"/>
            <a:ext cx="27603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O</a:t>
            </a:r>
          </a:p>
        </p:txBody>
      </p:sp>
      <p:sp>
        <p:nvSpPr>
          <p:cNvPr id="6156" name="Text Box 19"/>
          <p:cNvSpPr txBox="1">
            <a:spLocks noChangeArrowheads="1"/>
          </p:cNvSpPr>
          <p:nvPr/>
        </p:nvSpPr>
        <p:spPr bwMode="auto">
          <a:xfrm>
            <a:off x="1638300" y="3148013"/>
            <a:ext cx="3417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Na</a:t>
            </a:r>
          </a:p>
        </p:txBody>
      </p:sp>
      <p:sp>
        <p:nvSpPr>
          <p:cNvPr id="6157" name="Text Box 20"/>
          <p:cNvSpPr txBox="1">
            <a:spLocks noChangeArrowheads="1"/>
          </p:cNvSpPr>
          <p:nvPr/>
        </p:nvSpPr>
        <p:spPr bwMode="auto">
          <a:xfrm>
            <a:off x="1800225" y="3090863"/>
            <a:ext cx="3000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Al</a:t>
            </a:r>
          </a:p>
        </p:txBody>
      </p:sp>
      <p:sp>
        <p:nvSpPr>
          <p:cNvPr id="6158" name="Text Box 21"/>
          <p:cNvSpPr txBox="1">
            <a:spLocks noChangeArrowheads="1"/>
          </p:cNvSpPr>
          <p:nvPr/>
        </p:nvSpPr>
        <p:spPr bwMode="auto">
          <a:xfrm>
            <a:off x="1943100" y="3443288"/>
            <a:ext cx="2616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P</a:t>
            </a:r>
          </a:p>
        </p:txBody>
      </p:sp>
      <p:sp>
        <p:nvSpPr>
          <p:cNvPr id="6159" name="Text Box 22"/>
          <p:cNvSpPr txBox="1">
            <a:spLocks noChangeArrowheads="1"/>
          </p:cNvSpPr>
          <p:nvPr/>
        </p:nvSpPr>
        <p:spPr bwMode="auto">
          <a:xfrm>
            <a:off x="2105025" y="3567113"/>
            <a:ext cx="26962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a:latin typeface="Arial Rounded MT Bold" pitchFamily="34" charset="0"/>
              </a:rPr>
              <a:t>K</a:t>
            </a:r>
          </a:p>
        </p:txBody>
      </p:sp>
      <p:sp>
        <p:nvSpPr>
          <p:cNvPr id="6160" name="Text Box 23"/>
          <p:cNvSpPr txBox="1">
            <a:spLocks noChangeArrowheads="1"/>
          </p:cNvSpPr>
          <p:nvPr/>
        </p:nvSpPr>
        <p:spPr bwMode="auto">
          <a:xfrm>
            <a:off x="2033588" y="2562225"/>
            <a:ext cx="2616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latin typeface="Arial Rounded MT Bold" pitchFamily="34" charset="0"/>
              </a:rPr>
              <a:t>S</a:t>
            </a:r>
          </a:p>
        </p:txBody>
      </p:sp>
      <p:sp>
        <p:nvSpPr>
          <p:cNvPr id="19" name="Text Box 22"/>
          <p:cNvSpPr txBox="1">
            <a:spLocks noChangeArrowheads="1"/>
          </p:cNvSpPr>
          <p:nvPr/>
        </p:nvSpPr>
        <p:spPr bwMode="auto">
          <a:xfrm>
            <a:off x="6553200" y="5029200"/>
            <a:ext cx="2728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err="1" smtClean="0">
                <a:latin typeface="Arial Rounded MT Bold" pitchFamily="34" charset="0"/>
              </a:rPr>
              <a:t>Ir</a:t>
            </a:r>
            <a:endParaRPr lang="en-US" sz="900" dirty="0">
              <a:latin typeface="Arial Rounded MT Bold" pitchFamily="34" charset="0"/>
            </a:endParaRPr>
          </a:p>
        </p:txBody>
      </p:sp>
      <p:sp>
        <p:nvSpPr>
          <p:cNvPr id="20" name="Text Box 22"/>
          <p:cNvSpPr txBox="1">
            <a:spLocks noChangeArrowheads="1"/>
          </p:cNvSpPr>
          <p:nvPr/>
        </p:nvSpPr>
        <p:spPr bwMode="auto">
          <a:xfrm>
            <a:off x="4067175" y="4531668"/>
            <a:ext cx="336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err="1" smtClean="0">
                <a:latin typeface="Arial Rounded MT Bold" pitchFamily="34" charset="0"/>
              </a:rPr>
              <a:t>Ru</a:t>
            </a:r>
            <a:endParaRPr lang="en-US" sz="900" dirty="0">
              <a:latin typeface="Arial Rounded MT Bold" pitchFamily="34" charset="0"/>
            </a:endParaRPr>
          </a:p>
        </p:txBody>
      </p:sp>
      <p:sp>
        <p:nvSpPr>
          <p:cNvPr id="21" name="Text Box 22"/>
          <p:cNvSpPr txBox="1">
            <a:spLocks noChangeArrowheads="1"/>
          </p:cNvSpPr>
          <p:nvPr/>
        </p:nvSpPr>
        <p:spPr bwMode="auto">
          <a:xfrm>
            <a:off x="4123426" y="5112830"/>
            <a:ext cx="3369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Rh</a:t>
            </a:r>
            <a:endParaRPr lang="en-US" sz="900" dirty="0">
              <a:latin typeface="Arial Rounded MT Bold" pitchFamily="34" charset="0"/>
            </a:endParaRPr>
          </a:p>
        </p:txBody>
      </p:sp>
      <p:sp>
        <p:nvSpPr>
          <p:cNvPr id="22" name="Text Box 22"/>
          <p:cNvSpPr txBox="1">
            <a:spLocks noChangeArrowheads="1"/>
          </p:cNvSpPr>
          <p:nvPr/>
        </p:nvSpPr>
        <p:spPr bwMode="auto">
          <a:xfrm>
            <a:off x="4233595" y="4572000"/>
            <a:ext cx="3337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err="1" smtClean="0">
                <a:latin typeface="Arial Rounded MT Bold" pitchFamily="34" charset="0"/>
              </a:rPr>
              <a:t>Pd</a:t>
            </a:r>
            <a:endParaRPr lang="en-US" sz="900" dirty="0">
              <a:latin typeface="Arial Rounded MT Bold" pitchFamily="34" charset="0"/>
            </a:endParaRPr>
          </a:p>
        </p:txBody>
      </p:sp>
      <p:sp>
        <p:nvSpPr>
          <p:cNvPr id="2" name="Oval 1"/>
          <p:cNvSpPr/>
          <p:nvPr/>
        </p:nvSpPr>
        <p:spPr>
          <a:xfrm>
            <a:off x="4168091" y="4765447"/>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15716" y="5001477"/>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21379" y="4787444"/>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496050" y="4909006"/>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06491" y="4944327"/>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86084" y="4822597"/>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24450" y="497205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276850" y="512445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191125" y="4835921"/>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43525" y="4874021"/>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86400" y="5058627"/>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543550" y="523875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38800" y="50292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705475" y="527685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800725" y="50292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67400" y="52197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943600" y="50673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10275" y="53340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086475" y="5114925"/>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22"/>
          <p:cNvSpPr txBox="1">
            <a:spLocks noChangeArrowheads="1"/>
          </p:cNvSpPr>
          <p:nvPr/>
        </p:nvSpPr>
        <p:spPr bwMode="auto">
          <a:xfrm>
            <a:off x="5000625" y="5089981"/>
            <a:ext cx="3225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La</a:t>
            </a:r>
            <a:endParaRPr lang="en-US" sz="900" dirty="0">
              <a:latin typeface="Arial Rounded MT Bold" pitchFamily="34" charset="0"/>
            </a:endParaRPr>
          </a:p>
        </p:txBody>
      </p:sp>
      <p:sp>
        <p:nvSpPr>
          <p:cNvPr id="43" name="Text Box 22"/>
          <p:cNvSpPr txBox="1">
            <a:spLocks noChangeArrowheads="1"/>
          </p:cNvSpPr>
          <p:nvPr/>
        </p:nvSpPr>
        <p:spPr bwMode="auto">
          <a:xfrm>
            <a:off x="6060259" y="5486400"/>
            <a:ext cx="3225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Lu</a:t>
            </a:r>
            <a:endParaRPr lang="en-US" sz="900" dirty="0">
              <a:latin typeface="Arial Rounded MT Bold" pitchFamily="34" charset="0"/>
            </a:endParaRPr>
          </a:p>
        </p:txBody>
      </p:sp>
      <p:sp>
        <p:nvSpPr>
          <p:cNvPr id="44" name="Oval 43"/>
          <p:cNvSpPr/>
          <p:nvPr/>
        </p:nvSpPr>
        <p:spPr>
          <a:xfrm>
            <a:off x="6165850" y="5381625"/>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81425" y="459105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22"/>
          <p:cNvSpPr txBox="1">
            <a:spLocks noChangeArrowheads="1"/>
          </p:cNvSpPr>
          <p:nvPr/>
        </p:nvSpPr>
        <p:spPr bwMode="auto">
          <a:xfrm>
            <a:off x="3708797" y="4700297"/>
            <a:ext cx="256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Y</a:t>
            </a:r>
            <a:endParaRPr lang="en-US" sz="900" dirty="0">
              <a:latin typeface="Arial Rounded MT Bold" pitchFamily="34" charset="0"/>
            </a:endParaRPr>
          </a:p>
        </p:txBody>
      </p:sp>
      <p:sp>
        <p:nvSpPr>
          <p:cNvPr id="47" name="Oval 46"/>
          <p:cNvSpPr/>
          <p:nvPr/>
        </p:nvSpPr>
        <p:spPr>
          <a:xfrm>
            <a:off x="2457450" y="3886200"/>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876311" y="1350407"/>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06198" y="1219200"/>
            <a:ext cx="2552302" cy="369332"/>
          </a:xfrm>
          <a:prstGeom prst="rect">
            <a:avLst/>
          </a:prstGeom>
          <a:noFill/>
        </p:spPr>
        <p:txBody>
          <a:bodyPr wrap="none" rtlCol="0">
            <a:spAutoFit/>
          </a:bodyPr>
          <a:lstStyle/>
          <a:p>
            <a:r>
              <a:rPr lang="en-US" i="1" dirty="0" smtClean="0">
                <a:solidFill>
                  <a:srgbClr val="FF0000"/>
                </a:solidFill>
                <a:latin typeface="Verdana" pitchFamily="34" charset="0"/>
                <a:ea typeface="Verdana" pitchFamily="34" charset="0"/>
                <a:cs typeface="Verdana" pitchFamily="34" charset="0"/>
              </a:rPr>
              <a:t>Rare earth elements</a:t>
            </a:r>
            <a:endParaRPr lang="en-US" i="1" dirty="0">
              <a:solidFill>
                <a:srgbClr val="FF0000"/>
              </a:solidFill>
              <a:latin typeface="Verdana" pitchFamily="34" charset="0"/>
              <a:ea typeface="Verdana" pitchFamily="34" charset="0"/>
              <a:cs typeface="Verdana" pitchFamily="34" charset="0"/>
            </a:endParaRPr>
          </a:p>
        </p:txBody>
      </p:sp>
      <p:sp>
        <p:nvSpPr>
          <p:cNvPr id="50" name="Oval 49"/>
          <p:cNvSpPr/>
          <p:nvPr/>
        </p:nvSpPr>
        <p:spPr>
          <a:xfrm>
            <a:off x="4876311" y="1672899"/>
            <a:ext cx="114300" cy="1143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104911" y="1552575"/>
            <a:ext cx="3092513" cy="369332"/>
          </a:xfrm>
          <a:prstGeom prst="rect">
            <a:avLst/>
          </a:prstGeom>
          <a:noFill/>
        </p:spPr>
        <p:txBody>
          <a:bodyPr wrap="none" rtlCol="0">
            <a:spAutoFit/>
          </a:bodyPr>
          <a:lstStyle/>
          <a:p>
            <a:r>
              <a:rPr lang="en-US" i="1" dirty="0" smtClean="0">
                <a:solidFill>
                  <a:srgbClr val="00B0F0"/>
                </a:solidFill>
                <a:latin typeface="Verdana" pitchFamily="34" charset="0"/>
                <a:ea typeface="Verdana" pitchFamily="34" charset="0"/>
                <a:cs typeface="Verdana" pitchFamily="34" charset="0"/>
              </a:rPr>
              <a:t>Platinum group elements</a:t>
            </a:r>
            <a:endParaRPr lang="en-US" i="1" dirty="0">
              <a:solidFill>
                <a:srgbClr val="00B0F0"/>
              </a:solidFill>
              <a:latin typeface="Verdana" pitchFamily="34" charset="0"/>
              <a:ea typeface="Verdana" pitchFamily="34" charset="0"/>
              <a:cs typeface="Verdana" pitchFamily="34" charset="0"/>
            </a:endParaRPr>
          </a:p>
        </p:txBody>
      </p:sp>
      <p:sp>
        <p:nvSpPr>
          <p:cNvPr id="4" name="TextBox 3"/>
          <p:cNvSpPr txBox="1"/>
          <p:nvPr/>
        </p:nvSpPr>
        <p:spPr>
          <a:xfrm>
            <a:off x="725598" y="2573179"/>
            <a:ext cx="255198" cy="246221"/>
          </a:xfrm>
          <a:prstGeom prst="rect">
            <a:avLst/>
          </a:prstGeom>
          <a:noFill/>
        </p:spPr>
        <p:txBody>
          <a:bodyPr wrap="none" rtlCol="0">
            <a:spAutoFit/>
          </a:bodyPr>
          <a:lstStyle/>
          <a:p>
            <a:r>
              <a:rPr lang="en-US" sz="1000" b="1" dirty="0" smtClean="0"/>
              <a:t>1</a:t>
            </a:r>
            <a:endParaRPr lang="en-US" sz="1000" b="1" dirty="0"/>
          </a:p>
        </p:txBody>
      </p:sp>
      <p:sp>
        <p:nvSpPr>
          <p:cNvPr id="53" name="TextBox 52"/>
          <p:cNvSpPr txBox="1"/>
          <p:nvPr/>
        </p:nvSpPr>
        <p:spPr>
          <a:xfrm>
            <a:off x="647700" y="1828800"/>
            <a:ext cx="327489" cy="246221"/>
          </a:xfrm>
          <a:prstGeom prst="rect">
            <a:avLst/>
          </a:prstGeom>
          <a:noFill/>
        </p:spPr>
        <p:txBody>
          <a:bodyPr wrap="none" rtlCol="0">
            <a:spAutoFit/>
          </a:bodyPr>
          <a:lstStyle/>
          <a:p>
            <a:r>
              <a:rPr lang="en-US" sz="1000" b="1" dirty="0" smtClean="0"/>
              <a:t>100</a:t>
            </a:r>
            <a:endParaRPr lang="en-US" sz="1000" b="1" dirty="0"/>
          </a:p>
        </p:txBody>
      </p:sp>
      <p:sp>
        <p:nvSpPr>
          <p:cNvPr id="54" name="TextBox 53"/>
          <p:cNvSpPr txBox="1"/>
          <p:nvPr/>
        </p:nvSpPr>
        <p:spPr>
          <a:xfrm>
            <a:off x="673930" y="1142286"/>
            <a:ext cx="373820" cy="246221"/>
          </a:xfrm>
          <a:prstGeom prst="rect">
            <a:avLst/>
          </a:prstGeom>
          <a:noFill/>
        </p:spPr>
        <p:txBody>
          <a:bodyPr wrap="none" rtlCol="0">
            <a:spAutoFit/>
          </a:bodyPr>
          <a:lstStyle/>
          <a:p>
            <a:r>
              <a:rPr lang="en-US" sz="1000" b="1" dirty="0" smtClean="0"/>
              <a:t>10</a:t>
            </a:r>
            <a:r>
              <a:rPr lang="en-US" sz="1000" b="1" baseline="30000" dirty="0" smtClean="0"/>
              <a:t>4</a:t>
            </a:r>
            <a:endParaRPr lang="en-US" sz="1000" b="1" dirty="0"/>
          </a:p>
        </p:txBody>
      </p:sp>
      <p:sp>
        <p:nvSpPr>
          <p:cNvPr id="56" name="TextBox 55"/>
          <p:cNvSpPr txBox="1"/>
          <p:nvPr/>
        </p:nvSpPr>
        <p:spPr>
          <a:xfrm>
            <a:off x="638175" y="3301529"/>
            <a:ext cx="431528" cy="246221"/>
          </a:xfrm>
          <a:prstGeom prst="rect">
            <a:avLst/>
          </a:prstGeom>
          <a:noFill/>
        </p:spPr>
        <p:txBody>
          <a:bodyPr wrap="none" rtlCol="0">
            <a:spAutoFit/>
          </a:bodyPr>
          <a:lstStyle/>
          <a:p>
            <a:r>
              <a:rPr lang="en-US" sz="1000" b="1" dirty="0" smtClean="0"/>
              <a:t>0.01</a:t>
            </a:r>
            <a:endParaRPr lang="en-US" sz="1000" b="1" dirty="0"/>
          </a:p>
        </p:txBody>
      </p:sp>
      <p:sp>
        <p:nvSpPr>
          <p:cNvPr id="57" name="TextBox 56"/>
          <p:cNvSpPr txBox="1"/>
          <p:nvPr/>
        </p:nvSpPr>
        <p:spPr>
          <a:xfrm>
            <a:off x="647700" y="4038600"/>
            <a:ext cx="402674" cy="246221"/>
          </a:xfrm>
          <a:prstGeom prst="rect">
            <a:avLst/>
          </a:prstGeom>
          <a:noFill/>
        </p:spPr>
        <p:txBody>
          <a:bodyPr wrap="none" rtlCol="0">
            <a:spAutoFit/>
          </a:bodyPr>
          <a:lstStyle/>
          <a:p>
            <a:r>
              <a:rPr lang="en-US" sz="1000" b="1" dirty="0" smtClean="0"/>
              <a:t>10</a:t>
            </a:r>
            <a:r>
              <a:rPr lang="en-US" sz="1000" b="1" baseline="30000" dirty="0" smtClean="0"/>
              <a:t>-4</a:t>
            </a:r>
            <a:endParaRPr lang="en-US" sz="1000" b="1" dirty="0"/>
          </a:p>
        </p:txBody>
      </p:sp>
      <p:sp>
        <p:nvSpPr>
          <p:cNvPr id="59" name="TextBox 58"/>
          <p:cNvSpPr txBox="1"/>
          <p:nvPr/>
        </p:nvSpPr>
        <p:spPr>
          <a:xfrm>
            <a:off x="655284" y="4743450"/>
            <a:ext cx="402674" cy="246221"/>
          </a:xfrm>
          <a:prstGeom prst="rect">
            <a:avLst/>
          </a:prstGeom>
          <a:noFill/>
        </p:spPr>
        <p:txBody>
          <a:bodyPr wrap="none" rtlCol="0">
            <a:spAutoFit/>
          </a:bodyPr>
          <a:lstStyle/>
          <a:p>
            <a:r>
              <a:rPr lang="en-US" sz="1000" b="1" dirty="0" smtClean="0"/>
              <a:t>10</a:t>
            </a:r>
            <a:r>
              <a:rPr lang="en-US" sz="1000" b="1" baseline="30000" dirty="0" smtClean="0"/>
              <a:t>-6</a:t>
            </a:r>
            <a:endParaRPr lang="en-US" sz="1000" b="1" dirty="0"/>
          </a:p>
        </p:txBody>
      </p:sp>
      <p:sp>
        <p:nvSpPr>
          <p:cNvPr id="60" name="TextBox 59"/>
          <p:cNvSpPr txBox="1"/>
          <p:nvPr/>
        </p:nvSpPr>
        <p:spPr>
          <a:xfrm>
            <a:off x="638682" y="5486400"/>
            <a:ext cx="402674" cy="246221"/>
          </a:xfrm>
          <a:prstGeom prst="rect">
            <a:avLst/>
          </a:prstGeom>
          <a:noFill/>
        </p:spPr>
        <p:txBody>
          <a:bodyPr wrap="none" rtlCol="0">
            <a:spAutoFit/>
          </a:bodyPr>
          <a:lstStyle/>
          <a:p>
            <a:r>
              <a:rPr lang="en-US" sz="1000" b="1" dirty="0" smtClean="0"/>
              <a:t>10</a:t>
            </a:r>
            <a:r>
              <a:rPr lang="en-US" sz="1000" b="1" baseline="30000" dirty="0" smtClean="0"/>
              <a:t>-8</a:t>
            </a:r>
            <a:endParaRPr lang="en-US" sz="1000" b="1" dirty="0"/>
          </a:p>
        </p:txBody>
      </p:sp>
      <p:sp>
        <p:nvSpPr>
          <p:cNvPr id="6" name="TextBox 5"/>
          <p:cNvSpPr txBox="1"/>
          <p:nvPr/>
        </p:nvSpPr>
        <p:spPr>
          <a:xfrm rot="16200000">
            <a:off x="-715875" y="3432793"/>
            <a:ext cx="2502608" cy="276999"/>
          </a:xfrm>
          <a:prstGeom prst="rect">
            <a:avLst/>
          </a:prstGeom>
          <a:noFill/>
        </p:spPr>
        <p:txBody>
          <a:bodyPr wrap="none" rtlCol="0">
            <a:spAutoFit/>
          </a:bodyPr>
          <a:lstStyle/>
          <a:p>
            <a:r>
              <a:rPr lang="en-US" sz="1200" b="1" dirty="0" smtClean="0"/>
              <a:t>Abundance (atoms per Si atom)</a:t>
            </a:r>
            <a:endParaRPr lang="en-US" sz="1200" b="1" dirty="0"/>
          </a:p>
        </p:txBody>
      </p:sp>
      <p:sp>
        <p:nvSpPr>
          <p:cNvPr id="62" name="Oval 61"/>
          <p:cNvSpPr/>
          <p:nvPr/>
        </p:nvSpPr>
        <p:spPr>
          <a:xfrm>
            <a:off x="3269285" y="4104560"/>
            <a:ext cx="1143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22"/>
          <p:cNvSpPr txBox="1">
            <a:spLocks noChangeArrowheads="1"/>
          </p:cNvSpPr>
          <p:nvPr/>
        </p:nvSpPr>
        <p:spPr bwMode="auto">
          <a:xfrm>
            <a:off x="3167212" y="3894871"/>
            <a:ext cx="3449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Ga</a:t>
            </a:r>
            <a:endParaRPr lang="en-US" sz="900" dirty="0">
              <a:latin typeface="Arial Rounded MT Bold" pitchFamily="34" charset="0"/>
            </a:endParaRPr>
          </a:p>
        </p:txBody>
      </p:sp>
      <p:sp>
        <p:nvSpPr>
          <p:cNvPr id="64" name="Oval 63"/>
          <p:cNvSpPr/>
          <p:nvPr/>
        </p:nvSpPr>
        <p:spPr>
          <a:xfrm>
            <a:off x="4517506" y="5114240"/>
            <a:ext cx="1143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22"/>
          <p:cNvSpPr txBox="1">
            <a:spLocks noChangeArrowheads="1"/>
          </p:cNvSpPr>
          <p:nvPr/>
        </p:nvSpPr>
        <p:spPr bwMode="auto">
          <a:xfrm>
            <a:off x="4426915" y="5225423"/>
            <a:ext cx="2904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In</a:t>
            </a:r>
            <a:endParaRPr lang="en-US" sz="900" dirty="0">
              <a:latin typeface="Arial Rounded MT Bold" pitchFamily="34" charset="0"/>
            </a:endParaRPr>
          </a:p>
        </p:txBody>
      </p:sp>
      <p:sp>
        <p:nvSpPr>
          <p:cNvPr id="66" name="Oval 65"/>
          <p:cNvSpPr/>
          <p:nvPr/>
        </p:nvSpPr>
        <p:spPr>
          <a:xfrm>
            <a:off x="3936339" y="4879747"/>
            <a:ext cx="1143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96535" y="5165445"/>
            <a:ext cx="1143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22"/>
          <p:cNvSpPr txBox="1">
            <a:spLocks noChangeArrowheads="1"/>
          </p:cNvSpPr>
          <p:nvPr/>
        </p:nvSpPr>
        <p:spPr bwMode="auto">
          <a:xfrm>
            <a:off x="6271949" y="4972304"/>
            <a:ext cx="3257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smtClean="0">
                <a:latin typeface="Arial Rounded MT Bold" pitchFamily="34" charset="0"/>
              </a:rPr>
              <a:t>Ta</a:t>
            </a:r>
            <a:endParaRPr lang="en-US" sz="900" dirty="0">
              <a:latin typeface="Arial Rounded MT Bold" pitchFamily="34" charset="0"/>
            </a:endParaRPr>
          </a:p>
        </p:txBody>
      </p:sp>
      <p:sp>
        <p:nvSpPr>
          <p:cNvPr id="69" name="Text Box 22"/>
          <p:cNvSpPr txBox="1">
            <a:spLocks noChangeArrowheads="1"/>
          </p:cNvSpPr>
          <p:nvPr/>
        </p:nvSpPr>
        <p:spPr bwMode="auto">
          <a:xfrm>
            <a:off x="3829053" y="4999940"/>
            <a:ext cx="34496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dirty="0" err="1" smtClean="0">
                <a:latin typeface="Arial Rounded MT Bold" pitchFamily="34" charset="0"/>
              </a:rPr>
              <a:t>Nb</a:t>
            </a:r>
            <a:endParaRPr lang="en-US" sz="900" dirty="0">
              <a:latin typeface="Arial Rounded MT Bold" pitchFamily="34" charset="0"/>
            </a:endParaRPr>
          </a:p>
        </p:txBody>
      </p:sp>
      <p:sp>
        <p:nvSpPr>
          <p:cNvPr id="71" name="Oval 70"/>
          <p:cNvSpPr/>
          <p:nvPr/>
        </p:nvSpPr>
        <p:spPr>
          <a:xfrm>
            <a:off x="4876311" y="1997355"/>
            <a:ext cx="114300" cy="1143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997437" y="3365572"/>
            <a:ext cx="114300" cy="1143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876311" y="2324299"/>
            <a:ext cx="114300" cy="1143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4786" y="2206109"/>
            <a:ext cx="324128" cy="369332"/>
          </a:xfrm>
          <a:prstGeom prst="rect">
            <a:avLst/>
          </a:prstGeom>
        </p:spPr>
        <p:txBody>
          <a:bodyPr wrap="none">
            <a:spAutoFit/>
          </a:bodyPr>
          <a:lstStyle/>
          <a:p>
            <a:r>
              <a:rPr lang="en-US" i="1" dirty="0" smtClean="0">
                <a:solidFill>
                  <a:srgbClr val="FFC000"/>
                </a:solidFill>
                <a:latin typeface="Verdana" pitchFamily="34" charset="0"/>
                <a:ea typeface="Verdana" pitchFamily="34" charset="0"/>
                <a:cs typeface="Verdana" pitchFamily="34" charset="0"/>
              </a:rPr>
              <a:t>P</a:t>
            </a:r>
            <a:endParaRPr lang="en-US" i="1" dirty="0">
              <a:solidFill>
                <a:srgbClr val="FFC000"/>
              </a:solidFill>
              <a:latin typeface="Verdana" pitchFamily="34" charset="0"/>
              <a:ea typeface="Verdana" pitchFamily="34" charset="0"/>
              <a:cs typeface="Verdana" pitchFamily="34" charset="0"/>
            </a:endParaRPr>
          </a:p>
        </p:txBody>
      </p:sp>
      <p:sp>
        <p:nvSpPr>
          <p:cNvPr id="75" name="TextBox 74"/>
          <p:cNvSpPr txBox="1"/>
          <p:nvPr/>
        </p:nvSpPr>
        <p:spPr>
          <a:xfrm>
            <a:off x="5105400" y="1869839"/>
            <a:ext cx="1838965" cy="369332"/>
          </a:xfrm>
          <a:prstGeom prst="rect">
            <a:avLst/>
          </a:prstGeom>
          <a:noFill/>
        </p:spPr>
        <p:txBody>
          <a:bodyPr wrap="none" rtlCol="0">
            <a:spAutoFit/>
          </a:bodyPr>
          <a:lstStyle/>
          <a:p>
            <a:r>
              <a:rPr lang="en-US" i="1" dirty="0" err="1" smtClean="0">
                <a:solidFill>
                  <a:srgbClr val="00B050"/>
                </a:solidFill>
                <a:latin typeface="Verdana" pitchFamily="34" charset="0"/>
                <a:ea typeface="Verdana" pitchFamily="34" charset="0"/>
                <a:cs typeface="Verdana" pitchFamily="34" charset="0"/>
              </a:rPr>
              <a:t>Nb</a:t>
            </a:r>
            <a:r>
              <a:rPr lang="en-US" i="1" dirty="0" smtClean="0">
                <a:solidFill>
                  <a:srgbClr val="00B050"/>
                </a:solidFill>
                <a:latin typeface="Verdana" pitchFamily="34" charset="0"/>
                <a:ea typeface="Verdana" pitchFamily="34" charset="0"/>
                <a:cs typeface="Verdana" pitchFamily="34" charset="0"/>
              </a:rPr>
              <a:t>, Ta, Ga, In</a:t>
            </a:r>
            <a:endParaRPr lang="en-US" i="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92744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2400" b="1" dirty="0" smtClean="0">
                <a:latin typeface="Verdana" pitchFamily="34" charset="0"/>
                <a:ea typeface="Verdana" pitchFamily="34" charset="0"/>
                <a:cs typeface="Verdana" pitchFamily="34" charset="0"/>
              </a:rPr>
              <a:t>Example: Gallium</a:t>
            </a:r>
            <a:endParaRPr lang="en-US" sz="2400" b="1" dirty="0">
              <a:latin typeface="Verdana" pitchFamily="34" charset="0"/>
              <a:ea typeface="Verdana" pitchFamily="34" charset="0"/>
              <a:cs typeface="Verdana" pitchFamily="34" charset="0"/>
            </a:endParaRPr>
          </a:p>
        </p:txBody>
      </p:sp>
      <p:sp>
        <p:nvSpPr>
          <p:cNvPr id="4" name="Content Placeholder 3"/>
          <p:cNvSpPr>
            <a:spLocks noGrp="1"/>
          </p:cNvSpPr>
          <p:nvPr>
            <p:ph idx="1"/>
          </p:nvPr>
        </p:nvSpPr>
        <p:spPr>
          <a:xfrm>
            <a:off x="457200" y="4497629"/>
            <a:ext cx="8534400" cy="2514600"/>
          </a:xfrm>
        </p:spPr>
        <p:txBody>
          <a:bodyPr/>
          <a:lstStyle/>
          <a:p>
            <a:r>
              <a:rPr lang="en-US" sz="2400" dirty="0" smtClean="0">
                <a:latin typeface="Verdana" pitchFamily="34" charset="0"/>
                <a:ea typeface="Verdana" pitchFamily="34" charset="0"/>
                <a:cs typeface="Verdana" pitchFamily="34" charset="0"/>
              </a:rPr>
              <a:t>First became strategic metal in decade after WW II: critical component in </a:t>
            </a:r>
            <a:r>
              <a:rPr lang="en-US" sz="2400" dirty="0" err="1" smtClean="0">
                <a:latin typeface="Verdana" pitchFamily="34" charset="0"/>
                <a:ea typeface="Verdana" pitchFamily="34" charset="0"/>
                <a:cs typeface="Verdana" pitchFamily="34" charset="0"/>
              </a:rPr>
              <a:t>Pu</a:t>
            </a:r>
            <a:r>
              <a:rPr lang="en-US" sz="2400" dirty="0" smtClean="0">
                <a:latin typeface="Verdana" pitchFamily="34" charset="0"/>
                <a:ea typeface="Verdana" pitchFamily="34" charset="0"/>
                <a:cs typeface="Verdana" pitchFamily="34" charset="0"/>
              </a:rPr>
              <a:t> “pit” in atomic bombs</a:t>
            </a:r>
          </a:p>
          <a:p>
            <a:r>
              <a:rPr lang="en-US" sz="2400" dirty="0" smtClean="0">
                <a:latin typeface="Verdana" pitchFamily="34" charset="0"/>
                <a:ea typeface="Verdana" pitchFamily="34" charset="0"/>
                <a:cs typeface="Verdana" pitchFamily="34" charset="0"/>
              </a:rPr>
              <a:t>Today: critical for </a:t>
            </a:r>
            <a:r>
              <a:rPr lang="en-US" sz="2400" dirty="0">
                <a:latin typeface="Verdana" pitchFamily="34" charset="0"/>
                <a:ea typeface="Verdana" pitchFamily="34" charset="0"/>
                <a:cs typeface="Verdana" pitchFamily="34" charset="0"/>
              </a:rPr>
              <a:t>high speed electronic switches, solid state lasers and optoelectronic sensors</a:t>
            </a:r>
            <a:endParaRPr lang="en-US" sz="2400" dirty="0" smtClean="0">
              <a:latin typeface="Verdana" pitchFamily="34" charset="0"/>
              <a:ea typeface="Verdana" pitchFamily="34" charset="0"/>
              <a:cs typeface="Verdana" pitchFamily="34" charset="0"/>
            </a:endParaRPr>
          </a:p>
          <a:p>
            <a:r>
              <a:rPr lang="en-US" sz="2400" dirty="0" smtClean="0">
                <a:latin typeface="Verdana" pitchFamily="34" charset="0"/>
                <a:ea typeface="Verdana" pitchFamily="34" charset="0"/>
                <a:cs typeface="Verdana" pitchFamily="34" charset="0"/>
              </a:rPr>
              <a:t>The </a:t>
            </a:r>
            <a:r>
              <a:rPr lang="en-US" sz="2400" dirty="0">
                <a:latin typeface="Verdana" pitchFamily="34" charset="0"/>
                <a:ea typeface="Verdana" pitchFamily="34" charset="0"/>
                <a:cs typeface="Verdana" pitchFamily="34" charset="0"/>
              </a:rPr>
              <a:t>U.S. imports 100% of </a:t>
            </a:r>
            <a:r>
              <a:rPr lang="en-US" sz="2400" dirty="0" smtClean="0">
                <a:latin typeface="Verdana" pitchFamily="34" charset="0"/>
                <a:ea typeface="Verdana" pitchFamily="34" charset="0"/>
                <a:cs typeface="Verdana" pitchFamily="34" charset="0"/>
              </a:rPr>
              <a:t>its Ga </a:t>
            </a:r>
            <a:r>
              <a:rPr lang="en-US" sz="2400" dirty="0">
                <a:latin typeface="Verdana" pitchFamily="34" charset="0"/>
                <a:ea typeface="Verdana" pitchFamily="34" charset="0"/>
                <a:cs typeface="Verdana" pitchFamily="34" charset="0"/>
              </a:rPr>
              <a:t>needs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359932"/>
            <a:ext cx="4267200" cy="2832897"/>
          </a:xfrm>
          <a:prstGeom prst="rect">
            <a:avLst/>
          </a:prstGeom>
        </p:spPr>
      </p:pic>
      <p:sp>
        <p:nvSpPr>
          <p:cNvPr id="5" name="TextBox 4"/>
          <p:cNvSpPr txBox="1"/>
          <p:nvPr/>
        </p:nvSpPr>
        <p:spPr>
          <a:xfrm>
            <a:off x="3983568" y="4126468"/>
            <a:ext cx="1176861" cy="369332"/>
          </a:xfrm>
          <a:prstGeom prst="rect">
            <a:avLst/>
          </a:prstGeom>
          <a:noFill/>
        </p:spPr>
        <p:txBody>
          <a:bodyPr wrap="none" rtlCol="0">
            <a:spAutoFit/>
          </a:bodyPr>
          <a:lstStyle/>
          <a:p>
            <a:r>
              <a:rPr lang="en-US" dirty="0" smtClean="0">
                <a:latin typeface="Verdana" pitchFamily="34" charset="0"/>
                <a:ea typeface="Verdana" pitchFamily="34" charset="0"/>
                <a:cs typeface="Verdana" pitchFamily="34" charset="0"/>
              </a:rPr>
              <a:t>Fat Man </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396051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err="1" smtClean="0">
                <a:latin typeface="Verdana" pitchFamily="34" charset="0"/>
                <a:ea typeface="Verdana" pitchFamily="34" charset="0"/>
                <a:cs typeface="Verdana" pitchFamily="34" charset="0"/>
              </a:rPr>
              <a:t>Coltan</a:t>
            </a:r>
            <a:endParaRPr lang="en-US" sz="2400" b="1" dirty="0">
              <a:latin typeface="Verdana" pitchFamily="34" charset="0"/>
              <a:ea typeface="Verdana" pitchFamily="34" charset="0"/>
              <a:cs typeface="Verdana"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756139"/>
            <a:ext cx="2895600" cy="556846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573470"/>
            <a:ext cx="2641783" cy="177933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0247" y="3962400"/>
            <a:ext cx="2291168" cy="2291168"/>
          </a:xfrm>
          <a:prstGeom prst="rect">
            <a:avLst/>
          </a:prstGeom>
        </p:spPr>
      </p:pic>
      <p:sp>
        <p:nvSpPr>
          <p:cNvPr id="7" name="TextBox 6"/>
          <p:cNvSpPr txBox="1"/>
          <p:nvPr/>
        </p:nvSpPr>
        <p:spPr>
          <a:xfrm>
            <a:off x="1447800" y="6096000"/>
            <a:ext cx="1502334" cy="369332"/>
          </a:xfrm>
          <a:prstGeom prst="rect">
            <a:avLst/>
          </a:prstGeom>
          <a:noFill/>
        </p:spPr>
        <p:txBody>
          <a:bodyPr wrap="none" rtlCol="0">
            <a:spAutoFit/>
          </a:bodyPr>
          <a:lstStyle/>
          <a:p>
            <a:r>
              <a:rPr lang="en-US" dirty="0" smtClean="0">
                <a:latin typeface="Verdana" pitchFamily="34" charset="0"/>
                <a:ea typeface="Verdana" pitchFamily="34" charset="0"/>
                <a:cs typeface="Verdana" pitchFamily="34" charset="0"/>
              </a:rPr>
              <a:t>(</a:t>
            </a:r>
            <a:r>
              <a:rPr lang="en-US" dirty="0" err="1" smtClean="0">
                <a:latin typeface="Verdana" pitchFamily="34" charset="0"/>
                <a:ea typeface="Verdana" pitchFamily="34" charset="0"/>
                <a:cs typeface="Verdana" pitchFamily="34" charset="0"/>
              </a:rPr>
              <a:t>Nb</a:t>
            </a:r>
            <a:r>
              <a:rPr lang="en-US" dirty="0" smtClean="0">
                <a:latin typeface="Verdana" pitchFamily="34" charset="0"/>
                <a:ea typeface="Verdana" pitchFamily="34" charset="0"/>
                <a:cs typeface="Verdana" pitchFamily="34" charset="0"/>
              </a:rPr>
              <a:t>, Ta)</a:t>
            </a:r>
            <a:r>
              <a:rPr lang="en-US" baseline="-25000" dirty="0" smtClean="0">
                <a:latin typeface="Verdana" pitchFamily="34" charset="0"/>
                <a:ea typeface="Verdana" pitchFamily="34" charset="0"/>
                <a:cs typeface="Verdana" pitchFamily="34" charset="0"/>
              </a:rPr>
              <a:t>2</a:t>
            </a:r>
            <a:r>
              <a:rPr lang="en-US" dirty="0" smtClean="0">
                <a:latin typeface="Verdana" pitchFamily="34" charset="0"/>
                <a:ea typeface="Verdana" pitchFamily="34" charset="0"/>
                <a:cs typeface="Verdana" pitchFamily="34" charset="0"/>
              </a:rPr>
              <a:t>O</a:t>
            </a:r>
            <a:r>
              <a:rPr lang="en-US" baseline="-25000" dirty="0" smtClean="0">
                <a:latin typeface="Verdana" pitchFamily="34" charset="0"/>
                <a:ea typeface="Verdana" pitchFamily="34" charset="0"/>
                <a:cs typeface="Verdana" pitchFamily="34" charset="0"/>
              </a:rPr>
              <a:t>6</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716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304800" y="1828800"/>
            <a:ext cx="8356181" cy="3124200"/>
          </a:xfrm>
        </p:spPr>
      </p:pic>
      <p:sp>
        <p:nvSpPr>
          <p:cNvPr id="4" name="Text Box 3"/>
          <p:cNvSpPr txBox="1">
            <a:spLocks noChangeArrowheads="1"/>
          </p:cNvSpPr>
          <p:nvPr/>
        </p:nvSpPr>
        <p:spPr bwMode="auto">
          <a:xfrm>
            <a:off x="2757712" y="762000"/>
            <a:ext cx="3719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latin typeface="Verdana" pitchFamily="34" charset="0"/>
              </a:rPr>
              <a:t>Rare Earth Elements</a:t>
            </a:r>
            <a:endParaRPr lang="en-US" sz="2400" b="1" dirty="0">
              <a:latin typeface="Verdana" pitchFamily="34" charset="0"/>
            </a:endParaRPr>
          </a:p>
        </p:txBody>
      </p:sp>
      <p:sp>
        <p:nvSpPr>
          <p:cNvPr id="5" name="Text Box 11"/>
          <p:cNvSpPr txBox="1">
            <a:spLocks noChangeArrowheads="1"/>
          </p:cNvSpPr>
          <p:nvPr/>
        </p:nvSpPr>
        <p:spPr bwMode="auto">
          <a:xfrm>
            <a:off x="7162800" y="6400800"/>
            <a:ext cx="18421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Verdana" pitchFamily="34" charset="0"/>
              </a:rPr>
              <a:t>Humphries (2012)</a:t>
            </a:r>
            <a:endParaRPr lang="en-US" sz="1400" dirty="0">
              <a:latin typeface="Verdana" pitchFamily="34" charset="0"/>
            </a:endParaRPr>
          </a:p>
        </p:txBody>
      </p:sp>
      <p:sp>
        <p:nvSpPr>
          <p:cNvPr id="6" name="Rectangle 5"/>
          <p:cNvSpPr/>
          <p:nvPr/>
        </p:nvSpPr>
        <p:spPr>
          <a:xfrm>
            <a:off x="685800" y="4916269"/>
            <a:ext cx="7848600" cy="1200329"/>
          </a:xfrm>
          <a:prstGeom prst="rect">
            <a:avLst/>
          </a:prstGeom>
        </p:spPr>
        <p:txBody>
          <a:bodyPr wrap="square">
            <a:spAutoFit/>
          </a:bodyPr>
          <a:lstStyle/>
          <a:p>
            <a:pPr algn="ctr"/>
            <a:r>
              <a:rPr lang="en-US" sz="2400" dirty="0" smtClean="0">
                <a:latin typeface="Verdana" pitchFamily="34" charset="0"/>
                <a:ea typeface="Verdana" pitchFamily="34" charset="0"/>
                <a:cs typeface="Verdana" pitchFamily="34" charset="0"/>
              </a:rPr>
              <a:t>A </a:t>
            </a:r>
            <a:r>
              <a:rPr lang="en-US" sz="2400" dirty="0" err="1" smtClean="0">
                <a:latin typeface="Verdana" pitchFamily="34" charset="0"/>
                <a:ea typeface="Verdana" pitchFamily="34" charset="0"/>
                <a:cs typeface="Verdana" pitchFamily="34" charset="0"/>
              </a:rPr>
              <a:t>Prius</a:t>
            </a:r>
            <a:r>
              <a:rPr lang="en-US" sz="2400" dirty="0" smtClean="0">
                <a:latin typeface="Verdana" pitchFamily="34" charset="0"/>
                <a:ea typeface="Verdana" pitchFamily="34" charset="0"/>
                <a:cs typeface="Verdana" pitchFamily="34" charset="0"/>
              </a:rPr>
              <a:t> electric motor requires 2 pounds of neodymium and twenty 22-33 pounds of lanthanum for its battery!</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22537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124200"/>
            <a:ext cx="8229600" cy="1066800"/>
          </a:xfrm>
        </p:spPr>
        <p:txBody>
          <a:bodyPr/>
          <a:lstStyle/>
          <a:p>
            <a:pPr algn="ctr">
              <a:buNone/>
            </a:pPr>
            <a:r>
              <a:rPr lang="en-US" b="1" dirty="0" smtClean="0">
                <a:solidFill>
                  <a:srgbClr val="FF0000"/>
                </a:solidFill>
                <a:latin typeface="Verdana" pitchFamily="34" charset="0"/>
                <a:ea typeface="Verdana" pitchFamily="34" charset="0"/>
                <a:cs typeface="Verdana" pitchFamily="34" charset="0"/>
                <a:hlinkClick r:id="rId3"/>
              </a:rPr>
              <a:t>Neodymium Super Magnet</a:t>
            </a:r>
            <a:endParaRPr lang="en-US" b="1" dirty="0">
              <a:solidFill>
                <a:srgbClr val="FF0000"/>
              </a:solidFill>
              <a:latin typeface="Verdana" pitchFamily="34" charset="0"/>
              <a:ea typeface="Verdana" pitchFamily="34" charset="0"/>
              <a:cs typeface="Verdana" pitchFamily="34" charset="0"/>
              <a:hlinkClick r:id="rId3"/>
            </a:endParaRPr>
          </a:p>
        </p:txBody>
      </p:sp>
    </p:spTree>
    <p:extLst>
      <p:ext uri="{BB962C8B-B14F-4D97-AF65-F5344CB8AC3E}">
        <p14:creationId xmlns:p14="http://schemas.microsoft.com/office/powerpoint/2010/main" val="551513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e-production.jpg"/>
          <p:cNvPicPr>
            <a:picLocks noGrp="1" noChangeAspect="1"/>
          </p:cNvPicPr>
          <p:nvPr>
            <p:ph/>
          </p:nvPr>
        </p:nvPicPr>
        <p:blipFill>
          <a:blip r:embed="rId3" cstate="print"/>
          <a:srcRect b="8824"/>
          <a:stretch>
            <a:fillRect/>
          </a:stretch>
        </p:blipFill>
        <p:spPr>
          <a:xfrm>
            <a:off x="2057400" y="1115878"/>
            <a:ext cx="5029200" cy="5284922"/>
          </a:xfrm>
        </p:spPr>
      </p:pic>
      <p:sp>
        <p:nvSpPr>
          <p:cNvPr id="4" name="Text Box 3"/>
          <p:cNvSpPr txBox="1">
            <a:spLocks noChangeArrowheads="1"/>
          </p:cNvSpPr>
          <p:nvPr/>
        </p:nvSpPr>
        <p:spPr bwMode="auto">
          <a:xfrm>
            <a:off x="1295400" y="533400"/>
            <a:ext cx="69092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latin typeface="Verdana" pitchFamily="34" charset="0"/>
              </a:rPr>
              <a:t>History of Rare Earth Oxide Production</a:t>
            </a:r>
            <a:endParaRPr lang="en-US" sz="2400" b="1" dirty="0">
              <a:latin typeface="Verdana" pitchFamily="34" charset="0"/>
            </a:endParaRPr>
          </a:p>
        </p:txBody>
      </p:sp>
      <p:sp>
        <p:nvSpPr>
          <p:cNvPr id="7" name="Text Box 11"/>
          <p:cNvSpPr txBox="1">
            <a:spLocks noChangeArrowheads="1"/>
          </p:cNvSpPr>
          <p:nvPr/>
        </p:nvSpPr>
        <p:spPr bwMode="auto">
          <a:xfrm>
            <a:off x="5551645" y="6400800"/>
            <a:ext cx="35161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Verdana" pitchFamily="34" charset="0"/>
              </a:rPr>
              <a:t>Institute for Energy Research (2010)</a:t>
            </a:r>
            <a:endParaRPr lang="en-US" sz="1400" dirty="0">
              <a:latin typeface="Verdana" pitchFamily="34" charset="0"/>
            </a:endParaRPr>
          </a:p>
        </p:txBody>
      </p:sp>
      <p:sp>
        <p:nvSpPr>
          <p:cNvPr id="8" name="TextBox 7"/>
          <p:cNvSpPr txBox="1"/>
          <p:nvPr/>
        </p:nvSpPr>
        <p:spPr>
          <a:xfrm>
            <a:off x="3969334" y="5205453"/>
            <a:ext cx="508473" cy="276999"/>
          </a:xfrm>
          <a:prstGeom prst="rect">
            <a:avLst/>
          </a:prstGeom>
          <a:noFill/>
        </p:spPr>
        <p:txBody>
          <a:bodyPr wrap="none" rtlCol="0">
            <a:spAutoFit/>
          </a:bodyPr>
          <a:lstStyle/>
          <a:p>
            <a:r>
              <a:rPr lang="en-US" sz="1200" b="1" dirty="0" smtClean="0"/>
              <a:t>USA</a:t>
            </a:r>
            <a:endParaRPr lang="en-US" sz="1200" b="1" dirty="0"/>
          </a:p>
        </p:txBody>
      </p:sp>
      <p:sp>
        <p:nvSpPr>
          <p:cNvPr id="9" name="TextBox 8"/>
          <p:cNvSpPr txBox="1"/>
          <p:nvPr/>
        </p:nvSpPr>
        <p:spPr>
          <a:xfrm>
            <a:off x="5864332" y="4495800"/>
            <a:ext cx="612668" cy="276999"/>
          </a:xfrm>
          <a:prstGeom prst="rect">
            <a:avLst/>
          </a:prstGeom>
          <a:noFill/>
        </p:spPr>
        <p:txBody>
          <a:bodyPr wrap="none" rtlCol="0">
            <a:spAutoFit/>
          </a:bodyPr>
          <a:lstStyle/>
          <a:p>
            <a:r>
              <a:rPr lang="en-US" sz="1200" b="1" dirty="0" smtClean="0"/>
              <a:t>China</a:t>
            </a:r>
            <a:endParaRPr lang="en-US" sz="1200" b="1" dirty="0"/>
          </a:p>
        </p:txBody>
      </p:sp>
      <p:sp>
        <p:nvSpPr>
          <p:cNvPr id="10" name="TextBox 9"/>
          <p:cNvSpPr txBox="1"/>
          <p:nvPr/>
        </p:nvSpPr>
        <p:spPr>
          <a:xfrm>
            <a:off x="2672806" y="5053053"/>
            <a:ext cx="679994" cy="276999"/>
          </a:xfrm>
          <a:prstGeom prst="rect">
            <a:avLst/>
          </a:prstGeom>
          <a:noFill/>
        </p:spPr>
        <p:txBody>
          <a:bodyPr wrap="none" rtlCol="0">
            <a:spAutoFit/>
          </a:bodyPr>
          <a:lstStyle/>
          <a:p>
            <a:r>
              <a:rPr lang="en-US" sz="1200" b="1" dirty="0" smtClean="0"/>
              <a:t>Others</a:t>
            </a:r>
            <a:endParaRPr lang="en-US" sz="1200" b="1" dirty="0"/>
          </a:p>
        </p:txBody>
      </p:sp>
      <p:cxnSp>
        <p:nvCxnSpPr>
          <p:cNvPr id="12" name="Straight Connector 11"/>
          <p:cNvCxnSpPr/>
          <p:nvPr/>
        </p:nvCxnSpPr>
        <p:spPr>
          <a:xfrm flipH="1" flipV="1">
            <a:off x="3048000" y="5334000"/>
            <a:ext cx="76200" cy="2286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05547" y="6119853"/>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29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105400"/>
            <a:ext cx="8229600" cy="1143000"/>
          </a:xfrm>
        </p:spPr>
        <p:txBody>
          <a:bodyPr/>
          <a:lstStyle/>
          <a:p>
            <a:r>
              <a:rPr lang="en-US" sz="2400" dirty="0" smtClean="0">
                <a:latin typeface="Verdana" pitchFamily="34" charset="0"/>
                <a:ea typeface="Verdana" pitchFamily="34" charset="0"/>
                <a:cs typeface="Verdana" pitchFamily="34" charset="0"/>
              </a:rPr>
              <a:t>Are rare earth elements critical to defense industry?  </a:t>
            </a:r>
            <a:br>
              <a:rPr lang="en-US" sz="2400" dirty="0" smtClean="0">
                <a:latin typeface="Verdana" pitchFamily="34" charset="0"/>
                <a:ea typeface="Verdana" pitchFamily="34" charset="0"/>
                <a:cs typeface="Verdana" pitchFamily="34" charset="0"/>
              </a:rPr>
            </a:br>
            <a:r>
              <a:rPr lang="en-US" sz="2400" dirty="0" smtClean="0">
                <a:latin typeface="Verdana" pitchFamily="34" charset="0"/>
                <a:ea typeface="Verdana" pitchFamily="34" charset="0"/>
                <a:cs typeface="Verdana" pitchFamily="34" charset="0"/>
              </a:rPr>
              <a:t>Should they be stockpiled?  </a:t>
            </a:r>
            <a:br>
              <a:rPr lang="en-US" sz="2400" dirty="0" smtClean="0">
                <a:latin typeface="Verdana" pitchFamily="34" charset="0"/>
                <a:ea typeface="Verdana" pitchFamily="34" charset="0"/>
                <a:cs typeface="Verdana" pitchFamily="34" charset="0"/>
              </a:rPr>
            </a:br>
            <a:endParaRPr lang="en-US" sz="2400" dirty="0">
              <a:latin typeface="Verdana" pitchFamily="34" charset="0"/>
              <a:ea typeface="Verdana" pitchFamily="34" charset="0"/>
              <a:cs typeface="Verdana" pitchFamily="34" charset="0"/>
            </a:endParaRPr>
          </a:p>
        </p:txBody>
      </p:sp>
      <p:sp>
        <p:nvSpPr>
          <p:cNvPr id="6" name="TextBox 5"/>
          <p:cNvSpPr txBox="1"/>
          <p:nvPr/>
        </p:nvSpPr>
        <p:spPr>
          <a:xfrm>
            <a:off x="5337347" y="4086880"/>
            <a:ext cx="2739854" cy="646331"/>
          </a:xfrm>
          <a:prstGeom prst="rect">
            <a:avLst/>
          </a:prstGeom>
          <a:noFill/>
        </p:spPr>
        <p:txBody>
          <a:bodyPr wrap="none" rtlCol="0">
            <a:spAutoFit/>
          </a:bodyPr>
          <a:lstStyle/>
          <a:p>
            <a:pPr algn="ctr"/>
            <a:r>
              <a:rPr lang="en-US" dirty="0" smtClean="0">
                <a:latin typeface="Verdana" pitchFamily="34" charset="0"/>
              </a:rPr>
              <a:t>Energy amplification: </a:t>
            </a:r>
          </a:p>
          <a:p>
            <a:pPr algn="ctr"/>
            <a:r>
              <a:rPr lang="en-US" dirty="0" smtClean="0">
                <a:latin typeface="Verdana" pitchFamily="34" charset="0"/>
              </a:rPr>
              <a:t>The Laser Avenger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95400"/>
            <a:ext cx="3657600"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295400"/>
            <a:ext cx="4112744" cy="2743200"/>
          </a:xfrm>
          <a:prstGeom prst="rect">
            <a:avLst/>
          </a:prstGeom>
        </p:spPr>
      </p:pic>
      <p:sp>
        <p:nvSpPr>
          <p:cNvPr id="9" name="TextBox 8"/>
          <p:cNvSpPr txBox="1"/>
          <p:nvPr/>
        </p:nvSpPr>
        <p:spPr>
          <a:xfrm>
            <a:off x="904330" y="4038600"/>
            <a:ext cx="3068149" cy="646331"/>
          </a:xfrm>
          <a:prstGeom prst="rect">
            <a:avLst/>
          </a:prstGeom>
          <a:noFill/>
        </p:spPr>
        <p:txBody>
          <a:bodyPr wrap="none" rtlCol="0">
            <a:spAutoFit/>
          </a:bodyPr>
          <a:lstStyle/>
          <a:p>
            <a:pPr algn="ctr"/>
            <a:r>
              <a:rPr lang="en-US" dirty="0" smtClean="0">
                <a:latin typeface="Verdana" pitchFamily="34" charset="0"/>
              </a:rPr>
              <a:t>Magnets:</a:t>
            </a:r>
          </a:p>
          <a:p>
            <a:pPr algn="ctr"/>
            <a:r>
              <a:rPr lang="en-US" dirty="0" smtClean="0">
                <a:latin typeface="Verdana" pitchFamily="34" charset="0"/>
              </a:rPr>
              <a:t>Tomahawk Cruise Missile</a:t>
            </a:r>
          </a:p>
        </p:txBody>
      </p:sp>
      <p:sp>
        <p:nvSpPr>
          <p:cNvPr id="8" name="Rectangle 2"/>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b="1" dirty="0" smtClean="0">
                <a:solidFill>
                  <a:schemeClr val="tx2"/>
                </a:solidFill>
                <a:latin typeface="Verdana" pitchFamily="34" charset="0"/>
                <a:ea typeface="Verdana" pitchFamily="34" charset="0"/>
                <a:cs typeface="Verdana" pitchFamily="34" charset="0"/>
              </a:rPr>
              <a:t>Implications for National Defense</a:t>
            </a:r>
            <a:endParaRPr lang="en-US" sz="24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5481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untain Pass.jpg"/>
          <p:cNvPicPr>
            <a:picLocks noGrp="1" noChangeAspect="1"/>
          </p:cNvPicPr>
          <p:nvPr>
            <p:ph/>
          </p:nvPr>
        </p:nvPicPr>
        <p:blipFill>
          <a:blip r:embed="rId3" cstate="print"/>
          <a:stretch>
            <a:fillRect/>
          </a:stretch>
        </p:blipFill>
        <p:spPr>
          <a:xfrm>
            <a:off x="1943099" y="1143000"/>
            <a:ext cx="5181600" cy="2687692"/>
          </a:xfrm>
        </p:spPr>
      </p:pic>
      <p:sp>
        <p:nvSpPr>
          <p:cNvPr id="11" name="TextBox 10"/>
          <p:cNvSpPr txBox="1"/>
          <p:nvPr/>
        </p:nvSpPr>
        <p:spPr>
          <a:xfrm>
            <a:off x="2819400" y="3886200"/>
            <a:ext cx="3726469" cy="369332"/>
          </a:xfrm>
          <a:prstGeom prst="rect">
            <a:avLst/>
          </a:prstGeom>
          <a:noFill/>
        </p:spPr>
        <p:txBody>
          <a:bodyPr wrap="none" rtlCol="0">
            <a:spAutoFit/>
          </a:bodyPr>
          <a:lstStyle/>
          <a:p>
            <a:r>
              <a:rPr lang="en-US" dirty="0" smtClean="0">
                <a:latin typeface="Verdana" pitchFamily="34" charset="0"/>
              </a:rPr>
              <a:t>Mountain Pass Mine, California</a:t>
            </a:r>
          </a:p>
        </p:txBody>
      </p:sp>
      <p:sp>
        <p:nvSpPr>
          <p:cNvPr id="12" name="Rectangle 11"/>
          <p:cNvSpPr/>
          <p:nvPr/>
        </p:nvSpPr>
        <p:spPr>
          <a:xfrm>
            <a:off x="211434" y="4461808"/>
            <a:ext cx="8458201" cy="1938992"/>
          </a:xfrm>
          <a:prstGeom prst="rect">
            <a:avLst/>
          </a:prstGeom>
        </p:spPr>
        <p:txBody>
          <a:bodyPr wrap="square">
            <a:spAutoFit/>
          </a:bodyPr>
          <a:lstStyle/>
          <a:p>
            <a:pPr algn="ctr"/>
            <a:r>
              <a:rPr lang="en-US" sz="2400" dirty="0" smtClean="0">
                <a:latin typeface="Verdana" pitchFamily="34" charset="0"/>
                <a:ea typeface="Verdana" pitchFamily="34" charset="0"/>
                <a:cs typeface="Verdana" pitchFamily="34" charset="0"/>
              </a:rPr>
              <a:t>Is outsourcing mining to other countries a net gain for environment?</a:t>
            </a:r>
          </a:p>
          <a:p>
            <a:pPr algn="ctr"/>
            <a:r>
              <a:rPr lang="en-US" sz="2400" dirty="0" smtClean="0">
                <a:latin typeface="Verdana" pitchFamily="34" charset="0"/>
                <a:ea typeface="Verdana" pitchFamily="34" charset="0"/>
                <a:cs typeface="Verdana" pitchFamily="34" charset="0"/>
              </a:rPr>
              <a:t>What mines should be opened?</a:t>
            </a:r>
          </a:p>
          <a:p>
            <a:pPr algn="ctr"/>
            <a:r>
              <a:rPr lang="en-US" sz="2400" dirty="0" smtClean="0">
                <a:latin typeface="Verdana" pitchFamily="34" charset="0"/>
                <a:ea typeface="Verdana" pitchFamily="34" charset="0"/>
                <a:cs typeface="Verdana" pitchFamily="34" charset="0"/>
              </a:rPr>
              <a:t>Better approaches: new mining technologies? recycling? substitution of other minerals?</a:t>
            </a:r>
            <a:endParaRPr lang="en-US" sz="2400" dirty="0">
              <a:latin typeface="Verdana" pitchFamily="34" charset="0"/>
              <a:ea typeface="Verdana" pitchFamily="34" charset="0"/>
              <a:cs typeface="Verdana" pitchFamily="34" charset="0"/>
            </a:endParaRPr>
          </a:p>
        </p:txBody>
      </p:sp>
      <p:sp>
        <p:nvSpPr>
          <p:cNvPr id="5" name="Rectangle 2"/>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b="1" dirty="0" smtClean="0">
                <a:solidFill>
                  <a:schemeClr val="tx2"/>
                </a:solidFill>
                <a:latin typeface="Verdana" pitchFamily="34" charset="0"/>
                <a:ea typeface="Verdana" pitchFamily="34" charset="0"/>
                <a:cs typeface="Verdana" pitchFamily="34" charset="0"/>
              </a:rPr>
              <a:t>Strategy for Mining</a:t>
            </a:r>
            <a:endParaRPr lang="en-US" sz="24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22281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xic lake Baotou.jpg"/>
          <p:cNvPicPr>
            <a:picLocks noGrp="1" noChangeAspect="1"/>
          </p:cNvPicPr>
          <p:nvPr>
            <p:ph/>
          </p:nvPr>
        </p:nvPicPr>
        <p:blipFill>
          <a:blip r:embed="rId3" cstate="print"/>
          <a:stretch>
            <a:fillRect/>
          </a:stretch>
        </p:blipFill>
        <p:spPr>
          <a:xfrm>
            <a:off x="685800" y="1630891"/>
            <a:ext cx="7702233" cy="3474509"/>
          </a:xfrm>
        </p:spPr>
      </p:pic>
      <p:sp>
        <p:nvSpPr>
          <p:cNvPr id="5" name="Text Box 3"/>
          <p:cNvSpPr txBox="1">
            <a:spLocks noChangeArrowheads="1"/>
          </p:cNvSpPr>
          <p:nvPr/>
        </p:nvSpPr>
        <p:spPr bwMode="auto">
          <a:xfrm>
            <a:off x="304800" y="304800"/>
            <a:ext cx="8458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b="1" dirty="0" smtClean="0">
                <a:latin typeface="Verdana" pitchFamily="34" charset="0"/>
              </a:rPr>
              <a:t>Do Rare </a:t>
            </a:r>
            <a:r>
              <a:rPr lang="en-US" sz="2400" b="1" dirty="0">
                <a:latin typeface="Verdana" pitchFamily="34" charset="0"/>
              </a:rPr>
              <a:t>E</a:t>
            </a:r>
            <a:r>
              <a:rPr lang="en-US" sz="2400" b="1" dirty="0" smtClean="0">
                <a:latin typeface="Verdana" pitchFamily="34" charset="0"/>
              </a:rPr>
              <a:t>arth </a:t>
            </a:r>
            <a:r>
              <a:rPr lang="en-US" sz="2400" b="1" dirty="0">
                <a:latin typeface="Verdana" pitchFamily="34" charset="0"/>
              </a:rPr>
              <a:t>E</a:t>
            </a:r>
            <a:r>
              <a:rPr lang="en-US" sz="2400" b="1" dirty="0" smtClean="0">
                <a:latin typeface="Verdana" pitchFamily="34" charset="0"/>
              </a:rPr>
              <a:t>lements Enable </a:t>
            </a:r>
          </a:p>
          <a:p>
            <a:pPr algn="ctr"/>
            <a:r>
              <a:rPr lang="en-US" sz="2400" b="1" dirty="0" smtClean="0">
                <a:latin typeface="Verdana" pitchFamily="34" charset="0"/>
              </a:rPr>
              <a:t>“Green” Technology?</a:t>
            </a:r>
            <a:endParaRPr lang="en-US" sz="2400" b="1" dirty="0">
              <a:latin typeface="Verdana" pitchFamily="34" charset="0"/>
            </a:endParaRPr>
          </a:p>
        </p:txBody>
      </p:sp>
      <p:sp>
        <p:nvSpPr>
          <p:cNvPr id="8" name="TextBox 7"/>
          <p:cNvSpPr txBox="1"/>
          <p:nvPr/>
        </p:nvSpPr>
        <p:spPr>
          <a:xfrm>
            <a:off x="3200400" y="5178623"/>
            <a:ext cx="3024546" cy="369332"/>
          </a:xfrm>
          <a:prstGeom prst="rect">
            <a:avLst/>
          </a:prstGeom>
          <a:noFill/>
        </p:spPr>
        <p:txBody>
          <a:bodyPr wrap="none" rtlCol="0">
            <a:spAutoFit/>
          </a:bodyPr>
          <a:lstStyle/>
          <a:p>
            <a:r>
              <a:rPr lang="en-US" dirty="0" smtClean="0">
                <a:latin typeface="Verdana" pitchFamily="34" charset="0"/>
              </a:rPr>
              <a:t>Acid lake, Baotou, China</a:t>
            </a:r>
          </a:p>
        </p:txBody>
      </p:sp>
    </p:spTree>
    <p:extLst>
      <p:ext uri="{BB962C8B-B14F-4D97-AF65-F5344CB8AC3E}">
        <p14:creationId xmlns:p14="http://schemas.microsoft.com/office/powerpoint/2010/main" val="3988354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199" y="838200"/>
            <a:ext cx="517989"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6"/>
          <p:cNvSpPr>
            <a:spLocks noGrp="1" noChangeArrowheads="1"/>
          </p:cNvSpPr>
          <p:nvPr>
            <p:ph type="title"/>
          </p:nvPr>
        </p:nvSpPr>
        <p:spPr>
          <a:xfrm>
            <a:off x="152399" y="533400"/>
            <a:ext cx="8763001" cy="1143000"/>
          </a:xfrm>
        </p:spPr>
        <p:txBody>
          <a:bodyPr/>
          <a:lstStyle/>
          <a:p>
            <a:pPr eaLnBrk="1" hangingPunct="1"/>
            <a:r>
              <a:rPr lang="en-US" sz="2400" b="1" dirty="0" smtClean="0">
                <a:latin typeface="Verdana" pitchFamily="34" charset="0"/>
              </a:rPr>
              <a:t>Are Current Uses of Strategic Metals</a:t>
            </a:r>
            <a:br>
              <a:rPr lang="en-US" sz="2400" b="1" dirty="0" smtClean="0">
                <a:latin typeface="Verdana" pitchFamily="34" charset="0"/>
              </a:rPr>
            </a:br>
            <a:r>
              <a:rPr lang="en-US" sz="2400" b="1" dirty="0" smtClean="0">
                <a:latin typeface="Verdana" pitchFamily="34" charset="0"/>
              </a:rPr>
              <a:t>Good for the World? </a:t>
            </a:r>
          </a:p>
        </p:txBody>
      </p:sp>
      <p:sp>
        <p:nvSpPr>
          <p:cNvPr id="6149" name="Text Box 11"/>
          <p:cNvSpPr txBox="1">
            <a:spLocks noChangeArrowheads="1"/>
          </p:cNvSpPr>
          <p:nvPr/>
        </p:nvSpPr>
        <p:spPr bwMode="auto">
          <a:xfrm>
            <a:off x="7482854" y="6400800"/>
            <a:ext cx="1508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Verdana" pitchFamily="34" charset="0"/>
              </a:rPr>
              <a:t>Brenan (2008)</a:t>
            </a:r>
            <a:endParaRPr lang="en-US" sz="1400" dirty="0">
              <a:latin typeface="Verdana" pitchFamily="34" charset="0"/>
            </a:endParaRPr>
          </a:p>
        </p:txBody>
      </p:sp>
      <p:pic>
        <p:nvPicPr>
          <p:cNvPr id="76" name="Picture 75" descr="DodgeCatCon.jpg"/>
          <p:cNvPicPr>
            <a:picLocks noChangeAspect="1"/>
          </p:cNvPicPr>
          <p:nvPr/>
        </p:nvPicPr>
        <p:blipFill>
          <a:blip r:embed="rId3" cstate="print"/>
          <a:stretch>
            <a:fillRect/>
          </a:stretch>
        </p:blipFill>
        <p:spPr>
          <a:xfrm>
            <a:off x="609600" y="2133600"/>
            <a:ext cx="3236815" cy="3048000"/>
          </a:xfrm>
          <a:prstGeom prst="rect">
            <a:avLst/>
          </a:prstGeom>
        </p:spPr>
      </p:pic>
      <p:sp>
        <p:nvSpPr>
          <p:cNvPr id="77" name="Rectangle 76"/>
          <p:cNvSpPr/>
          <p:nvPr/>
        </p:nvSpPr>
        <p:spPr>
          <a:xfrm>
            <a:off x="4038600" y="2743200"/>
            <a:ext cx="4876800" cy="1754326"/>
          </a:xfrm>
          <a:prstGeom prst="rect">
            <a:avLst/>
          </a:prstGeom>
        </p:spPr>
        <p:txBody>
          <a:bodyPr wrap="square">
            <a:spAutoFit/>
          </a:bodyPr>
          <a:lstStyle/>
          <a:p>
            <a:pPr marL="342900" indent="-342900"/>
            <a:r>
              <a:rPr lang="en-US" dirty="0" smtClean="0">
                <a:latin typeface="Verdana" pitchFamily="34" charset="0"/>
                <a:ea typeface="Verdana" pitchFamily="34" charset="0"/>
                <a:cs typeface="Verdana" pitchFamily="34" charset="0"/>
              </a:rPr>
              <a:t>Catalytic converters destroy </a:t>
            </a:r>
            <a:r>
              <a:rPr lang="en-US" dirty="0" smtClean="0">
                <a:solidFill>
                  <a:srgbClr val="FF0000"/>
                </a:solidFill>
                <a:latin typeface="Verdana" pitchFamily="34" charset="0"/>
                <a:ea typeface="Verdana" pitchFamily="34" charset="0"/>
                <a:cs typeface="Verdana" pitchFamily="34" charset="0"/>
              </a:rPr>
              <a:t>toxins</a:t>
            </a:r>
            <a:r>
              <a:rPr lang="en-US" dirty="0" smtClean="0">
                <a:latin typeface="Verdana" pitchFamily="34" charset="0"/>
                <a:ea typeface="Verdana" pitchFamily="34" charset="0"/>
                <a:cs typeface="Verdana" pitchFamily="34" charset="0"/>
              </a:rPr>
              <a:t> but yield </a:t>
            </a:r>
            <a:r>
              <a:rPr lang="en-US" dirty="0" smtClean="0">
                <a:solidFill>
                  <a:srgbClr val="00B0F0"/>
                </a:solidFill>
                <a:latin typeface="Verdana" pitchFamily="34" charset="0"/>
                <a:ea typeface="Verdana" pitchFamily="34" charset="0"/>
                <a:cs typeface="Verdana" pitchFamily="34" charset="0"/>
              </a:rPr>
              <a:t>greenhouse gases</a:t>
            </a:r>
            <a:r>
              <a:rPr lang="en-US" dirty="0" smtClean="0">
                <a:latin typeface="Verdana" pitchFamily="34" charset="0"/>
                <a:ea typeface="Verdana" pitchFamily="34" charset="0"/>
                <a:cs typeface="Verdana" pitchFamily="34" charset="0"/>
              </a:rPr>
              <a:t>!</a:t>
            </a:r>
          </a:p>
          <a:p>
            <a:pPr marL="342900" indent="-342900"/>
            <a:endParaRPr lang="en-US" dirty="0" smtClean="0">
              <a:latin typeface="Verdana" pitchFamily="34" charset="0"/>
              <a:ea typeface="Verdana" pitchFamily="34" charset="0"/>
              <a:cs typeface="Verdana" pitchFamily="34" charset="0"/>
            </a:endParaRPr>
          </a:p>
          <a:p>
            <a:pPr marL="342900" indent="-342900"/>
            <a:r>
              <a:rPr lang="en-US" dirty="0" smtClean="0">
                <a:latin typeface="Verdana" pitchFamily="34" charset="0"/>
                <a:ea typeface="Verdana" pitchFamily="34" charset="0"/>
                <a:cs typeface="Verdana" pitchFamily="34" charset="0"/>
              </a:rPr>
              <a:t>2</a:t>
            </a:r>
            <a:r>
              <a:rPr lang="en-US" b="1" dirty="0" smtClean="0">
                <a:solidFill>
                  <a:srgbClr val="FF0000"/>
                </a:solidFill>
                <a:latin typeface="Verdana" pitchFamily="34" charset="0"/>
                <a:ea typeface="Verdana" pitchFamily="34" charset="0"/>
                <a:cs typeface="Verdana" pitchFamily="34" charset="0"/>
              </a:rPr>
              <a:t>NO</a:t>
            </a:r>
            <a:r>
              <a:rPr lang="en-US" b="1" i="1" baseline="-25000" dirty="0" smtClean="0">
                <a:solidFill>
                  <a:srgbClr val="FF0000"/>
                </a:solidFill>
                <a:latin typeface="Verdana" pitchFamily="34" charset="0"/>
                <a:ea typeface="Verdana" pitchFamily="34" charset="0"/>
                <a:cs typeface="Verdana" pitchFamily="34" charset="0"/>
              </a:rPr>
              <a:t>x</a:t>
            </a:r>
            <a:r>
              <a:rPr lang="en-US"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sym typeface="Wingdings" pitchFamily="2" charset="2"/>
              </a:rPr>
              <a:t></a:t>
            </a:r>
            <a:r>
              <a:rPr lang="en-US" dirty="0" smtClean="0">
                <a:latin typeface="Verdana" pitchFamily="34" charset="0"/>
                <a:ea typeface="Verdana" pitchFamily="34" charset="0"/>
                <a:cs typeface="Verdana" pitchFamily="34" charset="0"/>
              </a:rPr>
              <a:t> 1/2 N</a:t>
            </a:r>
            <a:r>
              <a:rPr lang="en-US" baseline="-25000" dirty="0" smtClean="0">
                <a:latin typeface="Verdana" pitchFamily="34" charset="0"/>
                <a:ea typeface="Verdana" pitchFamily="34" charset="0"/>
                <a:cs typeface="Verdana" pitchFamily="34" charset="0"/>
              </a:rPr>
              <a:t>2</a:t>
            </a:r>
            <a:r>
              <a:rPr lang="en-US" dirty="0" smtClean="0">
                <a:latin typeface="Verdana" pitchFamily="34" charset="0"/>
                <a:ea typeface="Verdana" pitchFamily="34" charset="0"/>
                <a:cs typeface="Verdana" pitchFamily="34" charset="0"/>
              </a:rPr>
              <a:t> + </a:t>
            </a:r>
            <a:r>
              <a:rPr lang="en-US" i="1" dirty="0" smtClean="0">
                <a:latin typeface="Verdana" pitchFamily="34" charset="0"/>
                <a:ea typeface="Verdana" pitchFamily="34" charset="0"/>
                <a:cs typeface="Verdana" pitchFamily="34" charset="0"/>
              </a:rPr>
              <a:t>x</a:t>
            </a:r>
            <a:r>
              <a:rPr lang="en-US" dirty="0" smtClean="0">
                <a:latin typeface="Verdana" pitchFamily="34" charset="0"/>
                <a:ea typeface="Verdana" pitchFamily="34" charset="0"/>
                <a:cs typeface="Verdana" pitchFamily="34" charset="0"/>
              </a:rPr>
              <a:t>O</a:t>
            </a:r>
            <a:r>
              <a:rPr lang="en-US" baseline="-25000" dirty="0" smtClean="0">
                <a:latin typeface="Verdana" pitchFamily="34" charset="0"/>
                <a:ea typeface="Verdana" pitchFamily="34" charset="0"/>
                <a:cs typeface="Verdana" pitchFamily="34" charset="0"/>
              </a:rPr>
              <a:t>2</a:t>
            </a:r>
            <a:endParaRPr lang="en-US" dirty="0" smtClean="0">
              <a:latin typeface="Verdana" pitchFamily="34" charset="0"/>
              <a:ea typeface="Verdana" pitchFamily="34" charset="0"/>
              <a:cs typeface="Verdana" pitchFamily="34" charset="0"/>
            </a:endParaRPr>
          </a:p>
          <a:p>
            <a:r>
              <a:rPr lang="pl-PL" dirty="0" smtClean="0">
                <a:latin typeface="Verdana" pitchFamily="34" charset="0"/>
                <a:ea typeface="Verdana" pitchFamily="34" charset="0"/>
                <a:cs typeface="Verdana" pitchFamily="34" charset="0"/>
              </a:rPr>
              <a:t>2</a:t>
            </a:r>
            <a:r>
              <a:rPr lang="pl-PL" b="1" dirty="0" smtClean="0">
                <a:solidFill>
                  <a:srgbClr val="FF0000"/>
                </a:solidFill>
                <a:latin typeface="Verdana" pitchFamily="34" charset="0"/>
                <a:ea typeface="Verdana" pitchFamily="34" charset="0"/>
                <a:cs typeface="Verdana" pitchFamily="34" charset="0"/>
              </a:rPr>
              <a:t>CO</a:t>
            </a:r>
            <a:r>
              <a:rPr lang="pl-PL" dirty="0" smtClean="0">
                <a:latin typeface="Verdana" pitchFamily="34" charset="0"/>
                <a:ea typeface="Verdana" pitchFamily="34" charset="0"/>
                <a:cs typeface="Verdana" pitchFamily="34" charset="0"/>
              </a:rPr>
              <a:t> + O</a:t>
            </a:r>
            <a:r>
              <a:rPr lang="pl-PL" baseline="-25000" dirty="0" smtClean="0">
                <a:latin typeface="Verdana" pitchFamily="34" charset="0"/>
                <a:ea typeface="Verdana" pitchFamily="34" charset="0"/>
                <a:cs typeface="Verdana" pitchFamily="34" charset="0"/>
              </a:rPr>
              <a:t>2</a:t>
            </a:r>
            <a:r>
              <a:rPr lang="pl-PL"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sym typeface="Wingdings" pitchFamily="2" charset="2"/>
              </a:rPr>
              <a:t></a:t>
            </a:r>
            <a:r>
              <a:rPr lang="pl-PL" dirty="0" smtClean="0">
                <a:latin typeface="Verdana" pitchFamily="34" charset="0"/>
                <a:ea typeface="Verdana" pitchFamily="34" charset="0"/>
                <a:cs typeface="Verdana" pitchFamily="34" charset="0"/>
              </a:rPr>
              <a:t> 2</a:t>
            </a:r>
            <a:r>
              <a:rPr lang="pl-PL" b="1" dirty="0" smtClean="0">
                <a:solidFill>
                  <a:srgbClr val="00B0F0"/>
                </a:solidFill>
                <a:latin typeface="Verdana" pitchFamily="34" charset="0"/>
                <a:ea typeface="Verdana" pitchFamily="34" charset="0"/>
                <a:cs typeface="Verdana" pitchFamily="34" charset="0"/>
              </a:rPr>
              <a:t>CO</a:t>
            </a:r>
            <a:r>
              <a:rPr lang="pl-PL" b="1" baseline="-25000" dirty="0" smtClean="0">
                <a:solidFill>
                  <a:srgbClr val="00B0F0"/>
                </a:solidFill>
                <a:latin typeface="Verdana" pitchFamily="34" charset="0"/>
                <a:ea typeface="Verdana" pitchFamily="34" charset="0"/>
                <a:cs typeface="Verdana" pitchFamily="34" charset="0"/>
              </a:rPr>
              <a:t>2</a:t>
            </a:r>
            <a:endParaRPr lang="en-US" b="1" baseline="-25000" dirty="0" smtClean="0">
              <a:solidFill>
                <a:srgbClr val="00B0F0"/>
              </a:solidFill>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2</a:t>
            </a:r>
            <a:r>
              <a:rPr lang="en-US" b="1" dirty="0" smtClean="0">
                <a:solidFill>
                  <a:srgbClr val="FF0000"/>
                </a:solidFill>
                <a:latin typeface="Verdana" pitchFamily="34" charset="0"/>
                <a:ea typeface="Verdana" pitchFamily="34" charset="0"/>
                <a:cs typeface="Verdana" pitchFamily="34" charset="0"/>
              </a:rPr>
              <a:t>C</a:t>
            </a:r>
            <a:r>
              <a:rPr lang="en-US" b="1" i="1" baseline="-25000" dirty="0" smtClean="0">
                <a:solidFill>
                  <a:srgbClr val="FF0000"/>
                </a:solidFill>
                <a:latin typeface="Verdana" pitchFamily="34" charset="0"/>
                <a:ea typeface="Verdana" pitchFamily="34" charset="0"/>
                <a:cs typeface="Verdana" pitchFamily="34" charset="0"/>
              </a:rPr>
              <a:t>x</a:t>
            </a:r>
            <a:r>
              <a:rPr lang="en-US" b="1" dirty="0" smtClean="0">
                <a:solidFill>
                  <a:srgbClr val="FF0000"/>
                </a:solidFill>
                <a:latin typeface="Verdana" pitchFamily="34" charset="0"/>
                <a:ea typeface="Verdana" pitchFamily="34" charset="0"/>
                <a:cs typeface="Verdana" pitchFamily="34" charset="0"/>
              </a:rPr>
              <a:t>H</a:t>
            </a:r>
            <a:r>
              <a:rPr lang="en-US" b="1" i="1" baseline="-25000" dirty="0" smtClean="0">
                <a:solidFill>
                  <a:srgbClr val="FF0000"/>
                </a:solidFill>
                <a:latin typeface="Verdana" pitchFamily="34" charset="0"/>
                <a:ea typeface="Verdana" pitchFamily="34" charset="0"/>
                <a:cs typeface="Verdana" pitchFamily="34" charset="0"/>
              </a:rPr>
              <a:t>y</a:t>
            </a:r>
            <a:r>
              <a:rPr lang="en-US" dirty="0" smtClean="0">
                <a:latin typeface="Verdana" pitchFamily="34" charset="0"/>
                <a:ea typeface="Verdana" pitchFamily="34" charset="0"/>
                <a:cs typeface="Verdana" pitchFamily="34" charset="0"/>
              </a:rPr>
              <a:t> + (2</a:t>
            </a:r>
            <a:r>
              <a:rPr lang="en-US" i="1" dirty="0" smtClean="0">
                <a:latin typeface="Verdana" pitchFamily="34" charset="0"/>
                <a:ea typeface="Verdana" pitchFamily="34" charset="0"/>
                <a:cs typeface="Verdana" pitchFamily="34" charset="0"/>
              </a:rPr>
              <a:t>x</a:t>
            </a:r>
            <a:r>
              <a:rPr lang="en-US" dirty="0" smtClean="0">
                <a:latin typeface="Verdana" pitchFamily="34" charset="0"/>
                <a:ea typeface="Verdana" pitchFamily="34" charset="0"/>
                <a:cs typeface="Verdana" pitchFamily="34" charset="0"/>
              </a:rPr>
              <a:t>+</a:t>
            </a:r>
            <a:r>
              <a:rPr lang="en-US" i="1" dirty="0" smtClean="0">
                <a:latin typeface="Verdana" pitchFamily="34" charset="0"/>
                <a:ea typeface="Verdana" pitchFamily="34" charset="0"/>
                <a:cs typeface="Verdana" pitchFamily="34" charset="0"/>
              </a:rPr>
              <a:t>y</a:t>
            </a:r>
            <a:r>
              <a:rPr lang="en-US" dirty="0" smtClean="0">
                <a:latin typeface="Verdana" pitchFamily="34" charset="0"/>
                <a:ea typeface="Verdana" pitchFamily="34" charset="0"/>
                <a:cs typeface="Verdana" pitchFamily="34" charset="0"/>
              </a:rPr>
              <a:t>/2)O</a:t>
            </a:r>
            <a:r>
              <a:rPr lang="en-US" baseline="-25000" dirty="0" smtClean="0">
                <a:latin typeface="Verdana" pitchFamily="34" charset="0"/>
                <a:ea typeface="Verdana" pitchFamily="34" charset="0"/>
                <a:cs typeface="Verdana" pitchFamily="34" charset="0"/>
              </a:rPr>
              <a:t>2</a:t>
            </a:r>
            <a:r>
              <a:rPr lang="en-US"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sym typeface="Wingdings" pitchFamily="2" charset="2"/>
              </a:rPr>
              <a:t> </a:t>
            </a:r>
            <a:r>
              <a:rPr lang="en-US" dirty="0" smtClean="0">
                <a:latin typeface="Verdana" pitchFamily="34" charset="0"/>
                <a:ea typeface="Verdana" pitchFamily="34" charset="0"/>
                <a:cs typeface="Verdana" pitchFamily="34" charset="0"/>
              </a:rPr>
              <a:t>2</a:t>
            </a:r>
            <a:r>
              <a:rPr lang="en-US" i="1" dirty="0" smtClean="0">
                <a:latin typeface="Verdana" pitchFamily="34" charset="0"/>
                <a:ea typeface="Verdana" pitchFamily="34" charset="0"/>
                <a:cs typeface="Verdana" pitchFamily="34" charset="0"/>
              </a:rPr>
              <a:t>x</a:t>
            </a:r>
            <a:r>
              <a:rPr lang="en-US" b="1" dirty="0" smtClean="0">
                <a:solidFill>
                  <a:srgbClr val="00B0F0"/>
                </a:solidFill>
                <a:latin typeface="Verdana" pitchFamily="34" charset="0"/>
                <a:ea typeface="Verdana" pitchFamily="34" charset="0"/>
                <a:cs typeface="Verdana" pitchFamily="34" charset="0"/>
              </a:rPr>
              <a:t>CO</a:t>
            </a:r>
            <a:r>
              <a:rPr lang="en-US" b="1" baseline="-25000" dirty="0" smtClean="0">
                <a:solidFill>
                  <a:srgbClr val="00B0F0"/>
                </a:solidFill>
                <a:latin typeface="Verdana" pitchFamily="34" charset="0"/>
                <a:ea typeface="Verdana" pitchFamily="34" charset="0"/>
                <a:cs typeface="Verdana" pitchFamily="34" charset="0"/>
              </a:rPr>
              <a:t>2</a:t>
            </a:r>
            <a:r>
              <a:rPr lang="en-US" dirty="0" smtClean="0">
                <a:latin typeface="Verdana" pitchFamily="34" charset="0"/>
                <a:ea typeface="Verdana" pitchFamily="34" charset="0"/>
                <a:cs typeface="Verdana" pitchFamily="34" charset="0"/>
              </a:rPr>
              <a:t> + yH</a:t>
            </a:r>
            <a:r>
              <a:rPr lang="en-US" baseline="-25000" dirty="0" smtClean="0">
                <a:latin typeface="Verdana" pitchFamily="34" charset="0"/>
                <a:ea typeface="Verdana" pitchFamily="34" charset="0"/>
                <a:cs typeface="Verdana" pitchFamily="34" charset="0"/>
              </a:rPr>
              <a:t>2</a:t>
            </a:r>
            <a:r>
              <a:rPr lang="en-US" dirty="0" smtClean="0">
                <a:latin typeface="Verdana" pitchFamily="34" charset="0"/>
                <a:ea typeface="Verdana" pitchFamily="34" charset="0"/>
                <a:cs typeface="Verdana" pitchFamily="34" charset="0"/>
              </a:rPr>
              <a:t>O</a:t>
            </a:r>
            <a:endParaRPr lang="en-US" baseline="-25000" dirty="0">
              <a:latin typeface="Verdana" pitchFamily="34" charset="0"/>
              <a:ea typeface="Verdana" pitchFamily="34" charset="0"/>
              <a:cs typeface="Verdana" pitchFamily="34" charset="0"/>
            </a:endParaRPr>
          </a:p>
        </p:txBody>
      </p:sp>
      <p:sp>
        <p:nvSpPr>
          <p:cNvPr id="2" name="Rectangle 1"/>
          <p:cNvSpPr/>
          <p:nvPr/>
        </p:nvSpPr>
        <p:spPr>
          <a:xfrm>
            <a:off x="873888" y="5405735"/>
            <a:ext cx="8193912" cy="461665"/>
          </a:xfrm>
          <a:prstGeom prst="rect">
            <a:avLst/>
          </a:prstGeom>
        </p:spPr>
        <p:txBody>
          <a:bodyPr wrap="square">
            <a:spAutoFit/>
          </a:bodyPr>
          <a:lstStyle/>
          <a:p>
            <a:r>
              <a:rPr lang="en-US" sz="2400" dirty="0">
                <a:latin typeface="Verdana" pitchFamily="34" charset="0"/>
              </a:rPr>
              <a:t>Could they be replaced with something better?</a:t>
            </a:r>
            <a:endParaRPr lang="en-US" sz="2400" dirty="0"/>
          </a:p>
        </p:txBody>
      </p:sp>
    </p:spTree>
    <p:extLst>
      <p:ext uri="{BB962C8B-B14F-4D97-AF65-F5344CB8AC3E}">
        <p14:creationId xmlns:p14="http://schemas.microsoft.com/office/powerpoint/2010/main" val="492744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5289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err="1" smtClean="0">
                <a:latin typeface="Verdana" pitchFamily="34" charset="0"/>
                <a:ea typeface="Verdana" pitchFamily="34" charset="0"/>
                <a:cs typeface="Verdana" pitchFamily="34" charset="0"/>
              </a:rPr>
              <a:t>Terrascope</a:t>
            </a:r>
            <a:r>
              <a:rPr lang="en-US" sz="2400" b="1" dirty="0" smtClean="0">
                <a:latin typeface="Verdana" pitchFamily="34" charset="0"/>
                <a:ea typeface="Verdana" pitchFamily="34" charset="0"/>
                <a:cs typeface="Verdana" pitchFamily="34" charset="0"/>
              </a:rPr>
              <a:t>:  Academic Structure</a:t>
            </a:r>
            <a:endParaRPr lang="en-US" sz="2400" b="1" dirty="0">
              <a:latin typeface="Verdana" pitchFamily="34" charset="0"/>
              <a:ea typeface="Verdana" pitchFamily="34" charset="0"/>
              <a:cs typeface="Verdana" pitchFamily="34" charset="0"/>
            </a:endParaRPr>
          </a:p>
        </p:txBody>
      </p:sp>
      <p:sp>
        <p:nvSpPr>
          <p:cNvPr id="18436" name="Rectangle 4"/>
          <p:cNvSpPr>
            <a:spLocks noChangeArrowheads="1"/>
          </p:cNvSpPr>
          <p:nvPr/>
        </p:nvSpPr>
        <p:spPr bwMode="auto">
          <a:xfrm>
            <a:off x="457200" y="1600200"/>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600"/>
              </a:spcBef>
              <a:tabLst>
                <a:tab pos="461963" algn="l"/>
              </a:tabLst>
            </a:pPr>
            <a:endParaRPr lang="en-US" sz="2400" dirty="0">
              <a:latin typeface="Verdana" pitchFamily="34" charset="0"/>
              <a:ea typeface="Verdana" pitchFamily="34" charset="0"/>
              <a:cs typeface="Verdana" pitchFamily="34" charset="0"/>
            </a:endParaRPr>
          </a:p>
          <a:p>
            <a:pPr marL="509588" indent="-509588">
              <a:spcBef>
                <a:spcPct val="20000"/>
              </a:spcBef>
              <a:buFont typeface="Arial" pitchFamily="34" charset="0"/>
              <a:buChar char="•"/>
              <a:tabLst>
                <a:tab pos="461963" algn="l"/>
              </a:tabLst>
            </a:pPr>
            <a:r>
              <a:rPr lang="en-US" sz="2400" i="1" dirty="0" smtClean="0">
                <a:latin typeface="Verdana" pitchFamily="34" charset="0"/>
                <a:ea typeface="Verdana" pitchFamily="34" charset="0"/>
                <a:cs typeface="Verdana" pitchFamily="34" charset="0"/>
              </a:rPr>
              <a:t>12.000: Mission 2016: Solving </a:t>
            </a:r>
            <a:r>
              <a:rPr lang="en-US" sz="2400" i="1" dirty="0">
                <a:latin typeface="Verdana" pitchFamily="34" charset="0"/>
                <a:ea typeface="Verdana" pitchFamily="34" charset="0"/>
                <a:cs typeface="Verdana" pitchFamily="34" charset="0"/>
              </a:rPr>
              <a:t>Complex </a:t>
            </a:r>
            <a:r>
              <a:rPr lang="en-US" sz="2400" i="1" dirty="0" smtClean="0">
                <a:latin typeface="Verdana" pitchFamily="34" charset="0"/>
                <a:ea typeface="Verdana" pitchFamily="34" charset="0"/>
                <a:cs typeface="Verdana" pitchFamily="34" charset="0"/>
              </a:rPr>
              <a:t>Problems</a:t>
            </a:r>
            <a:endParaRPr lang="en-US" sz="2400" i="1" dirty="0">
              <a:latin typeface="Verdana" pitchFamily="34" charset="0"/>
              <a:ea typeface="Verdana" pitchFamily="34" charset="0"/>
              <a:cs typeface="Verdana" pitchFamily="34" charset="0"/>
            </a:endParaRPr>
          </a:p>
        </p:txBody>
      </p:sp>
      <p:sp>
        <p:nvSpPr>
          <p:cNvPr id="18437" name="Text Box 5"/>
          <p:cNvSpPr txBox="1">
            <a:spLocks noChangeArrowheads="1"/>
          </p:cNvSpPr>
          <p:nvPr/>
        </p:nvSpPr>
        <p:spPr bwMode="auto">
          <a:xfrm>
            <a:off x="381000" y="1524000"/>
            <a:ext cx="27045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r>
              <a:rPr lang="en-US" sz="2400" b="1" dirty="0">
                <a:latin typeface="Verdana" pitchFamily="34" charset="0"/>
                <a:ea typeface="Verdana" pitchFamily="34" charset="0"/>
                <a:cs typeface="Verdana" pitchFamily="34" charset="0"/>
              </a:rPr>
              <a:t>First Semester</a:t>
            </a:r>
          </a:p>
        </p:txBody>
      </p:sp>
      <p:sp>
        <p:nvSpPr>
          <p:cNvPr id="18438" name="Rectangle 6"/>
          <p:cNvSpPr>
            <a:spLocks noChangeArrowheads="1"/>
          </p:cNvSpPr>
          <p:nvPr/>
        </p:nvSpPr>
        <p:spPr bwMode="auto">
          <a:xfrm>
            <a:off x="457200" y="3733800"/>
            <a:ext cx="8385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9588" indent="-509588" eaLnBrk="1" hangingPunct="1">
              <a:spcBef>
                <a:spcPct val="20000"/>
              </a:spcBef>
              <a:buFont typeface="Arial" pitchFamily="34" charset="0"/>
              <a:buChar char="•"/>
              <a:tabLst>
                <a:tab pos="461963" algn="l"/>
              </a:tabLst>
            </a:pPr>
            <a:r>
              <a:rPr lang="en-US" sz="2400" dirty="0" smtClean="0">
                <a:latin typeface="Verdana" pitchFamily="34" charset="0"/>
                <a:ea typeface="Verdana" pitchFamily="34" charset="0"/>
                <a:cs typeface="Verdana" pitchFamily="34" charset="0"/>
              </a:rPr>
              <a:t>1.016: Communicating </a:t>
            </a:r>
            <a:r>
              <a:rPr lang="en-US" sz="2400" dirty="0">
                <a:latin typeface="Verdana" pitchFamily="34" charset="0"/>
                <a:ea typeface="Verdana" pitchFamily="34" charset="0"/>
                <a:cs typeface="Verdana" pitchFamily="34" charset="0"/>
              </a:rPr>
              <a:t>Complex Environmental Issues: Building Solutions and Communicating </a:t>
            </a:r>
            <a:r>
              <a:rPr lang="en-US" sz="2400" dirty="0" smtClean="0">
                <a:latin typeface="Verdana" pitchFamily="34" charset="0"/>
                <a:ea typeface="Verdana" pitchFamily="34" charset="0"/>
                <a:cs typeface="Verdana" pitchFamily="34" charset="0"/>
              </a:rPr>
              <a:t>Ideas</a:t>
            </a:r>
          </a:p>
          <a:p>
            <a:pPr marL="509588" indent="-509588" eaLnBrk="1" hangingPunct="1">
              <a:spcBef>
                <a:spcPct val="20000"/>
              </a:spcBef>
              <a:buFont typeface="Arial" pitchFamily="34" charset="0"/>
              <a:buChar char="•"/>
              <a:tabLst>
                <a:tab pos="461963" algn="l"/>
              </a:tabLst>
            </a:pPr>
            <a:r>
              <a:rPr lang="en-US" sz="2400" dirty="0" err="1" smtClean="0">
                <a:latin typeface="Verdana" pitchFamily="34" charset="0"/>
                <a:ea typeface="Verdana" pitchFamily="34" charset="0"/>
                <a:cs typeface="Verdana" pitchFamily="34" charset="0"/>
              </a:rPr>
              <a:t>Terrascope</a:t>
            </a:r>
            <a:r>
              <a:rPr lang="en-US" sz="2400" dirty="0" smtClean="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Field Experience (Spring Break)</a:t>
            </a:r>
          </a:p>
          <a:p>
            <a:pPr marL="514350" indent="-514350" eaLnBrk="1" hangingPunct="1">
              <a:spcBef>
                <a:spcPct val="20000"/>
              </a:spcBef>
              <a:buFont typeface="Arial" charset="0"/>
              <a:buChar char="•"/>
              <a:tabLst>
                <a:tab pos="461963" algn="l"/>
              </a:tabLst>
            </a:pPr>
            <a:r>
              <a:rPr lang="en-US" sz="2400" dirty="0" err="1">
                <a:latin typeface="Verdana" pitchFamily="34" charset="0"/>
                <a:ea typeface="Verdana" pitchFamily="34" charset="0"/>
                <a:cs typeface="Verdana" pitchFamily="34" charset="0"/>
              </a:rPr>
              <a:t>Terrascope</a:t>
            </a:r>
            <a:r>
              <a:rPr lang="en-US" sz="2400" dirty="0">
                <a:latin typeface="Verdana" pitchFamily="34" charset="0"/>
                <a:ea typeface="Verdana" pitchFamily="34" charset="0"/>
                <a:cs typeface="Verdana" pitchFamily="34" charset="0"/>
              </a:rPr>
              <a:t> Radio</a:t>
            </a:r>
          </a:p>
          <a:p>
            <a:pPr marL="461963" indent="-461963" eaLnBrk="1" hangingPunct="1">
              <a:spcBef>
                <a:spcPct val="20000"/>
              </a:spcBef>
              <a:tabLst>
                <a:tab pos="461963" algn="l"/>
              </a:tabLst>
            </a:pPr>
            <a:endParaRPr lang="en-US" sz="2400" dirty="0">
              <a:latin typeface="Verdana" pitchFamily="34" charset="0"/>
              <a:ea typeface="Verdana" pitchFamily="34" charset="0"/>
              <a:cs typeface="Verdana" pitchFamily="34" charset="0"/>
            </a:endParaRPr>
          </a:p>
        </p:txBody>
      </p:sp>
      <p:sp>
        <p:nvSpPr>
          <p:cNvPr id="18439" name="Text Box 7"/>
          <p:cNvSpPr txBox="1">
            <a:spLocks noChangeArrowheads="1"/>
          </p:cNvSpPr>
          <p:nvPr/>
        </p:nvSpPr>
        <p:spPr bwMode="auto">
          <a:xfrm>
            <a:off x="384175" y="3200400"/>
            <a:ext cx="3174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r>
              <a:rPr lang="en-US" sz="2400" b="1" dirty="0">
                <a:latin typeface="Verdana" pitchFamily="34" charset="0"/>
                <a:ea typeface="Verdana" pitchFamily="34" charset="0"/>
                <a:cs typeface="Verdana" pitchFamily="34" charset="0"/>
              </a:rPr>
              <a:t>Second Semester</a:t>
            </a:r>
          </a:p>
        </p:txBody>
      </p:sp>
    </p:spTree>
    <p:extLst>
      <p:ext uri="{BB962C8B-B14F-4D97-AF65-F5344CB8AC3E}">
        <p14:creationId xmlns:p14="http://schemas.microsoft.com/office/powerpoint/2010/main" val="35727754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199" y="838200"/>
            <a:ext cx="517989" cy="502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6"/>
          <p:cNvSpPr>
            <a:spLocks noGrp="1" noChangeArrowheads="1"/>
          </p:cNvSpPr>
          <p:nvPr>
            <p:ph type="title"/>
          </p:nvPr>
        </p:nvSpPr>
        <p:spPr>
          <a:xfrm>
            <a:off x="152399" y="533400"/>
            <a:ext cx="8763001" cy="1143000"/>
          </a:xfrm>
        </p:spPr>
        <p:txBody>
          <a:bodyPr/>
          <a:lstStyle/>
          <a:p>
            <a:pPr eaLnBrk="1" hangingPunct="1"/>
            <a:r>
              <a:rPr lang="en-US" sz="2400" b="1" dirty="0" smtClean="0">
                <a:latin typeface="Verdana" pitchFamily="34" charset="0"/>
              </a:rPr>
              <a:t>What are Human </a:t>
            </a:r>
            <a:r>
              <a:rPr lang="en-US" sz="2400" b="1" dirty="0">
                <a:latin typeface="Verdana" pitchFamily="34" charset="0"/>
              </a:rPr>
              <a:t>C</a:t>
            </a:r>
            <a:r>
              <a:rPr lang="en-US" sz="2400" b="1" dirty="0" smtClean="0">
                <a:latin typeface="Verdana" pitchFamily="34" charset="0"/>
              </a:rPr>
              <a:t>osts of Strategic </a:t>
            </a:r>
            <a:r>
              <a:rPr lang="en-US" sz="2400" b="1" dirty="0">
                <a:latin typeface="Verdana" pitchFamily="34" charset="0"/>
              </a:rPr>
              <a:t>M</a:t>
            </a:r>
            <a:r>
              <a:rPr lang="en-US" sz="2400" b="1" dirty="0" smtClean="0">
                <a:latin typeface="Verdana" pitchFamily="34" charset="0"/>
              </a:rPr>
              <a:t>ineral Mining?</a:t>
            </a:r>
          </a:p>
        </p:txBody>
      </p:sp>
      <p:sp>
        <p:nvSpPr>
          <p:cNvPr id="6149" name="Text Box 11"/>
          <p:cNvSpPr txBox="1">
            <a:spLocks noChangeArrowheads="1"/>
          </p:cNvSpPr>
          <p:nvPr/>
        </p:nvSpPr>
        <p:spPr bwMode="auto">
          <a:xfrm>
            <a:off x="7482854" y="6400800"/>
            <a:ext cx="1508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smtClean="0">
                <a:latin typeface="Verdana" pitchFamily="34" charset="0"/>
              </a:rPr>
              <a:t>Brenan (2008)</a:t>
            </a:r>
            <a:endParaRPr lang="en-US" sz="1400" dirty="0">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4734" y="2438400"/>
            <a:ext cx="4286250" cy="2924175"/>
          </a:xfrm>
          <a:prstGeom prst="rect">
            <a:avLst/>
          </a:prstGeom>
        </p:spPr>
      </p:pic>
      <p:sp>
        <p:nvSpPr>
          <p:cNvPr id="8" name="TextBox 7"/>
          <p:cNvSpPr txBox="1"/>
          <p:nvPr/>
        </p:nvSpPr>
        <p:spPr>
          <a:xfrm>
            <a:off x="1219200" y="5562600"/>
            <a:ext cx="6790898" cy="646331"/>
          </a:xfrm>
          <a:prstGeom prst="rect">
            <a:avLst/>
          </a:prstGeom>
          <a:noFill/>
        </p:spPr>
        <p:txBody>
          <a:bodyPr wrap="none" rtlCol="0">
            <a:spAutoFit/>
          </a:bodyPr>
          <a:lstStyle/>
          <a:p>
            <a:r>
              <a:rPr lang="en-US" dirty="0" smtClean="0">
                <a:latin typeface="Verdana" pitchFamily="34" charset="0"/>
              </a:rPr>
              <a:t>Dozens of striking platinum miners were massacred last </a:t>
            </a:r>
            <a:endParaRPr lang="en-US" dirty="0" smtClean="0">
              <a:latin typeface="Verdana" pitchFamily="34" charset="0"/>
            </a:endParaRPr>
          </a:p>
          <a:p>
            <a:pPr algn="ctr"/>
            <a:r>
              <a:rPr lang="en-US" dirty="0" smtClean="0">
                <a:latin typeface="Verdana" pitchFamily="34" charset="0"/>
              </a:rPr>
              <a:t>month </a:t>
            </a:r>
            <a:r>
              <a:rPr lang="en-US" dirty="0" smtClean="0">
                <a:latin typeface="Verdana" pitchFamily="34" charset="0"/>
              </a:rPr>
              <a:t>in South Africa</a:t>
            </a:r>
          </a:p>
        </p:txBody>
      </p:sp>
    </p:spTree>
    <p:extLst>
      <p:ext uri="{BB962C8B-B14F-4D97-AF65-F5344CB8AC3E}">
        <p14:creationId xmlns:p14="http://schemas.microsoft.com/office/powerpoint/2010/main" val="1141544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4866144" y="1585912"/>
            <a:ext cx="4049256" cy="4129088"/>
          </a:xfrm>
          <a:prstGeom prst="rect">
            <a:avLst/>
          </a:prstGeom>
          <a:noFill/>
          <a:ln w="12700">
            <a:noFill/>
            <a:miter lim="800000"/>
            <a:headEnd/>
            <a:tailEnd/>
          </a:ln>
        </p:spPr>
      </p:pic>
      <p:sp>
        <p:nvSpPr>
          <p:cNvPr id="114691" name="Rectangle 3"/>
          <p:cNvSpPr>
            <a:spLocks/>
          </p:cNvSpPr>
          <p:nvPr/>
        </p:nvSpPr>
        <p:spPr bwMode="auto">
          <a:xfrm>
            <a:off x="452438" y="1695450"/>
            <a:ext cx="4424362" cy="4019550"/>
          </a:xfrm>
          <a:prstGeom prst="rect">
            <a:avLst/>
          </a:prstGeom>
          <a:noFill/>
          <a:ln w="12700">
            <a:noFill/>
            <a:miter lim="800000"/>
            <a:headEnd/>
            <a:tailEnd/>
          </a:ln>
        </p:spPr>
        <p:txBody>
          <a:bodyPr lIns="0" tIns="0" rIns="0" bIns="0" anchor="ctr"/>
          <a:lstStyle/>
          <a:p>
            <a:pPr defTabSz="642938" eaLnBrk="1" hangingPunct="1"/>
            <a:r>
              <a:rPr lang="en-US" sz="2000" dirty="0">
                <a:latin typeface="Verdana" pitchFamily="34" charset="0"/>
                <a:ea typeface="Verdana" pitchFamily="34" charset="0"/>
                <a:cs typeface="Verdana" pitchFamily="34" charset="0"/>
                <a:sym typeface="Gill Sans" pitchFamily="-16" charset="0"/>
              </a:rPr>
              <a:t>Phosphate-based fertilizers have helped grow </a:t>
            </a:r>
            <a:r>
              <a:rPr lang="en-US" sz="2000" dirty="0" smtClean="0">
                <a:latin typeface="Verdana" pitchFamily="34" charset="0"/>
                <a:ea typeface="Verdana" pitchFamily="34" charset="0"/>
                <a:cs typeface="Verdana" pitchFamily="34" charset="0"/>
                <a:sym typeface="Gill Sans" pitchFamily="-16" charset="0"/>
              </a:rPr>
              <a:t>agriculture </a:t>
            </a:r>
            <a:r>
              <a:rPr lang="en-US" sz="2000" dirty="0">
                <a:latin typeface="Verdana" pitchFamily="34" charset="0"/>
                <a:ea typeface="Verdana" pitchFamily="34" charset="0"/>
                <a:cs typeface="Verdana" pitchFamily="34" charset="0"/>
                <a:sym typeface="Gill Sans" pitchFamily="-16" charset="0"/>
              </a:rPr>
              <a:t>in the past century, but supplies are limited.</a:t>
            </a:r>
          </a:p>
          <a:p>
            <a:pPr defTabSz="642938" eaLnBrk="1" hangingPunct="1"/>
            <a:endParaRPr lang="en-US" sz="2000" dirty="0">
              <a:latin typeface="Verdana" pitchFamily="34" charset="0"/>
              <a:ea typeface="Verdana" pitchFamily="34" charset="0"/>
              <a:cs typeface="Verdana" pitchFamily="34" charset="0"/>
              <a:sym typeface="Gill Sans" pitchFamily="-16" charset="0"/>
            </a:endParaRPr>
          </a:p>
          <a:p>
            <a:pPr defTabSz="642938" eaLnBrk="1" hangingPunct="1"/>
            <a:r>
              <a:rPr lang="en-US" sz="2000" dirty="0">
                <a:latin typeface="Verdana" pitchFamily="34" charset="0"/>
                <a:ea typeface="Verdana" pitchFamily="34" charset="0"/>
                <a:cs typeface="Verdana" pitchFamily="34" charset="0"/>
                <a:sym typeface="Gill Sans" pitchFamily="-16" charset="0"/>
              </a:rPr>
              <a:t>Phosphate is often THE limiting nutrient to plant growth</a:t>
            </a:r>
          </a:p>
          <a:p>
            <a:pPr defTabSz="642938" eaLnBrk="1" hangingPunct="1"/>
            <a:endParaRPr lang="en-US" sz="2000" dirty="0">
              <a:latin typeface="Verdana" pitchFamily="34" charset="0"/>
              <a:ea typeface="Verdana" pitchFamily="34" charset="0"/>
              <a:cs typeface="Verdana" pitchFamily="34" charset="0"/>
              <a:sym typeface="Gill Sans" pitchFamily="-16" charset="0"/>
            </a:endParaRPr>
          </a:p>
          <a:p>
            <a:pPr defTabSz="642938" eaLnBrk="1" hangingPunct="1"/>
            <a:r>
              <a:rPr lang="en-US" sz="2000" dirty="0" smtClean="0">
                <a:latin typeface="Verdana" pitchFamily="34" charset="0"/>
                <a:ea typeface="Verdana" pitchFamily="34" charset="0"/>
                <a:cs typeface="Verdana" pitchFamily="34" charset="0"/>
                <a:sym typeface="Gill Sans" pitchFamily="-16" charset="0"/>
              </a:rPr>
              <a:t>Reserves may vanish </a:t>
            </a:r>
            <a:r>
              <a:rPr lang="en-US" sz="2000" dirty="0">
                <a:latin typeface="Verdana" pitchFamily="34" charset="0"/>
                <a:ea typeface="Verdana" pitchFamily="34" charset="0"/>
                <a:cs typeface="Verdana" pitchFamily="34" charset="0"/>
                <a:sym typeface="Gill Sans" pitchFamily="-16" charset="0"/>
              </a:rPr>
              <a:t>within </a:t>
            </a:r>
            <a:r>
              <a:rPr lang="en-US" sz="2000" dirty="0" smtClean="0">
                <a:latin typeface="Verdana" pitchFamily="34" charset="0"/>
                <a:ea typeface="Verdana" pitchFamily="34" charset="0"/>
                <a:cs typeface="Verdana" pitchFamily="34" charset="0"/>
                <a:sym typeface="Gill Sans" pitchFamily="-16" charset="0"/>
              </a:rPr>
              <a:t>century </a:t>
            </a:r>
            <a:r>
              <a:rPr lang="en-US" sz="2000" dirty="0">
                <a:latin typeface="Verdana" pitchFamily="34" charset="0"/>
                <a:ea typeface="Verdana" pitchFamily="34" charset="0"/>
                <a:cs typeface="Verdana" pitchFamily="34" charset="0"/>
                <a:sym typeface="Gill Sans" pitchFamily="-16" charset="0"/>
              </a:rPr>
              <a:t>if growth continues at </a:t>
            </a:r>
            <a:r>
              <a:rPr lang="en-US" sz="2000" dirty="0" smtClean="0">
                <a:latin typeface="Verdana" pitchFamily="34" charset="0"/>
                <a:ea typeface="Verdana" pitchFamily="34" charset="0"/>
                <a:cs typeface="Verdana" pitchFamily="34" charset="0"/>
                <a:sym typeface="Gill Sans" pitchFamily="-16" charset="0"/>
              </a:rPr>
              <a:t>3%/year</a:t>
            </a:r>
          </a:p>
          <a:p>
            <a:pPr defTabSz="642938"/>
            <a:endParaRPr lang="en-US" sz="2000" dirty="0" smtClean="0">
              <a:latin typeface="Verdana" pitchFamily="34" charset="0"/>
              <a:ea typeface="Verdana" pitchFamily="34" charset="0"/>
              <a:cs typeface="Verdana" pitchFamily="34" charset="0"/>
              <a:sym typeface="Gill Sans" pitchFamily="-16" charset="0"/>
            </a:endParaRPr>
          </a:p>
          <a:p>
            <a:pPr defTabSz="642938"/>
            <a:r>
              <a:rPr lang="en-US" sz="2000" dirty="0" smtClean="0">
                <a:latin typeface="Verdana" pitchFamily="34" charset="0"/>
                <a:ea typeface="Verdana" pitchFamily="34" charset="0"/>
                <a:cs typeface="Verdana" pitchFamily="34" charset="0"/>
                <a:sym typeface="Gill Sans" pitchFamily="-16" charset="0"/>
              </a:rPr>
              <a:t>China does not export</a:t>
            </a:r>
            <a:endParaRPr lang="en-US" sz="2000" dirty="0">
              <a:latin typeface="Verdana" pitchFamily="34" charset="0"/>
              <a:ea typeface="Verdana" pitchFamily="34" charset="0"/>
              <a:cs typeface="Verdana" pitchFamily="34" charset="0"/>
              <a:sym typeface="Gill Sans" pitchFamily="-16" charset="0"/>
            </a:endParaRPr>
          </a:p>
        </p:txBody>
      </p:sp>
      <p:sp>
        <p:nvSpPr>
          <p:cNvPr id="7" name="Rectangle 6"/>
          <p:cNvSpPr/>
          <p:nvPr/>
        </p:nvSpPr>
        <p:spPr>
          <a:xfrm>
            <a:off x="3810000" y="605135"/>
            <a:ext cx="2191626" cy="461665"/>
          </a:xfrm>
          <a:prstGeom prst="rect">
            <a:avLst/>
          </a:prstGeom>
        </p:spPr>
        <p:txBody>
          <a:bodyPr wrap="none">
            <a:spAutoFit/>
          </a:bodyPr>
          <a:lstStyle/>
          <a:p>
            <a:r>
              <a:rPr lang="en-US" sz="2400" b="1" dirty="0" smtClean="0">
                <a:latin typeface="Verdana" pitchFamily="34" charset="0"/>
                <a:ea typeface="Verdana" pitchFamily="34" charset="0"/>
                <a:cs typeface="Verdana" pitchFamily="34" charset="0"/>
              </a:rPr>
              <a:t>Phosphates</a:t>
            </a: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639824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533400" y="2438400"/>
            <a:ext cx="8153400" cy="3048000"/>
          </a:xfrm>
        </p:spPr>
        <p:txBody>
          <a:bodyPr/>
          <a:lstStyle/>
          <a:p>
            <a:pPr marL="574675" lvl="2" indent="-341313" eaLnBrk="1" hangingPunct="1">
              <a:lnSpc>
                <a:spcPct val="90000"/>
              </a:lnSpc>
            </a:pPr>
            <a:r>
              <a:rPr lang="en-US" dirty="0" smtClean="0">
                <a:latin typeface="Verdana" pitchFamily="34" charset="0"/>
                <a:ea typeface="Verdana" pitchFamily="34" charset="0"/>
                <a:cs typeface="Verdana" pitchFamily="34" charset="0"/>
              </a:rPr>
              <a:t>What are the consequences of doing nothing?</a:t>
            </a:r>
          </a:p>
          <a:p>
            <a:pPr marL="574675" lvl="2" indent="-341313" eaLnBrk="1" hangingPunct="1">
              <a:lnSpc>
                <a:spcPct val="90000"/>
              </a:lnSpc>
            </a:pPr>
            <a:endParaRPr lang="en-US" dirty="0">
              <a:latin typeface="Verdana" pitchFamily="34" charset="0"/>
              <a:ea typeface="Verdana" pitchFamily="34" charset="0"/>
              <a:cs typeface="Verdana" pitchFamily="34" charset="0"/>
            </a:endParaRPr>
          </a:p>
          <a:p>
            <a:pPr marL="574675" lvl="2" indent="-341313" eaLnBrk="1" hangingPunct="1">
              <a:lnSpc>
                <a:spcPct val="90000"/>
              </a:lnSpc>
            </a:pPr>
            <a:endParaRPr lang="en-US" dirty="0" smtClean="0">
              <a:latin typeface="Verdana" pitchFamily="34" charset="0"/>
              <a:ea typeface="Verdana" pitchFamily="34" charset="0"/>
              <a:cs typeface="Verdana" pitchFamily="34" charset="0"/>
            </a:endParaRPr>
          </a:p>
          <a:p>
            <a:pPr marL="574675" lvl="2" indent="-341313" eaLnBrk="1" hangingPunct="1">
              <a:lnSpc>
                <a:spcPct val="90000"/>
              </a:lnSpc>
            </a:pPr>
            <a:r>
              <a:rPr lang="en-US" dirty="0" smtClean="0">
                <a:latin typeface="Verdana" pitchFamily="34" charset="0"/>
                <a:ea typeface="Verdana" pitchFamily="34" charset="0"/>
                <a:cs typeface="Verdana" pitchFamily="34" charset="0"/>
              </a:rPr>
              <a:t>Is access to strategic metals a basic human right?</a:t>
            </a:r>
          </a:p>
          <a:p>
            <a:pPr lvl="2" eaLnBrk="1" hangingPunct="1">
              <a:lnSpc>
                <a:spcPct val="90000"/>
              </a:lnSpc>
            </a:pPr>
            <a:endParaRPr lang="en-US" dirty="0" smtClean="0">
              <a:latin typeface="Verdana" pitchFamily="34" charset="0"/>
              <a:ea typeface="Verdana" pitchFamily="34" charset="0"/>
              <a:cs typeface="Verdana" pitchFamily="34" charset="0"/>
            </a:endParaRPr>
          </a:p>
          <a:p>
            <a:pPr lvl="2" eaLnBrk="1" hangingPunct="1">
              <a:lnSpc>
                <a:spcPct val="90000"/>
              </a:lnSpc>
            </a:pPr>
            <a:endParaRPr lang="en-US" dirty="0" smtClean="0">
              <a:latin typeface="Verdana" pitchFamily="34" charset="0"/>
              <a:ea typeface="Verdana" pitchFamily="34" charset="0"/>
              <a:cs typeface="Verdana" pitchFamily="34" charset="0"/>
            </a:endParaRPr>
          </a:p>
        </p:txBody>
      </p:sp>
      <p:sp>
        <p:nvSpPr>
          <p:cNvPr id="94211" name="Rectangle 2"/>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2400" b="1" dirty="0">
                <a:solidFill>
                  <a:schemeClr val="tx2"/>
                </a:solidFill>
                <a:latin typeface="Verdana" pitchFamily="34" charset="0"/>
                <a:ea typeface="Verdana" pitchFamily="34" charset="0"/>
                <a:cs typeface="Verdana" pitchFamily="34" charset="0"/>
              </a:rPr>
              <a:t>Important Questions to Address</a:t>
            </a:r>
          </a:p>
        </p:txBody>
      </p:sp>
    </p:spTree>
    <p:extLst>
      <p:ext uri="{BB962C8B-B14F-4D97-AF65-F5344CB8AC3E}">
        <p14:creationId xmlns:p14="http://schemas.microsoft.com/office/powerpoint/2010/main" val="29377158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0"/>
            <a:ext cx="8229600" cy="4602163"/>
          </a:xfrm>
        </p:spPr>
        <p:txBody>
          <a:bodyPr/>
          <a:lstStyle/>
          <a:p>
            <a:pPr marL="0" indent="0">
              <a:lnSpc>
                <a:spcPct val="90000"/>
              </a:lnSpc>
              <a:spcBef>
                <a:spcPct val="0"/>
              </a:spcBef>
              <a:buNone/>
            </a:pPr>
            <a:endParaRPr lang="en-US" sz="2400" dirty="0" smtClean="0">
              <a:latin typeface="Verdana" pitchFamily="34" charset="0"/>
              <a:ea typeface="Verdana" pitchFamily="34" charset="0"/>
              <a:cs typeface="Verdana" pitchFamily="34" charset="0"/>
            </a:endParaRPr>
          </a:p>
          <a:p>
            <a:pPr>
              <a:lnSpc>
                <a:spcPct val="90000"/>
              </a:lnSpc>
              <a:spcBef>
                <a:spcPct val="0"/>
              </a:spcBef>
            </a:pPr>
            <a:r>
              <a:rPr lang="en-US" sz="2400" dirty="0" smtClean="0">
                <a:latin typeface="Verdana" pitchFamily="34" charset="0"/>
                <a:ea typeface="Verdana" pitchFamily="34" charset="0"/>
                <a:cs typeface="Verdana" pitchFamily="34" charset="0"/>
              </a:rPr>
              <a:t>We </a:t>
            </a:r>
            <a:r>
              <a:rPr lang="en-US" sz="2400" dirty="0">
                <a:latin typeface="Verdana" pitchFamily="34" charset="0"/>
                <a:ea typeface="Verdana" pitchFamily="34" charset="0"/>
                <a:cs typeface="Verdana" pitchFamily="34" charset="0"/>
              </a:rPr>
              <a:t>will present possible team topics and allow you to “self-organize</a:t>
            </a:r>
            <a:r>
              <a:rPr lang="en-US" sz="2400" dirty="0" smtClean="0">
                <a:latin typeface="Verdana" pitchFamily="34" charset="0"/>
                <a:ea typeface="Verdana" pitchFamily="34" charset="0"/>
                <a:cs typeface="Verdana" pitchFamily="34" charset="0"/>
              </a:rPr>
              <a:t>”  </a:t>
            </a:r>
            <a:endParaRPr lang="en-US" sz="2400" dirty="0">
              <a:latin typeface="Verdana" pitchFamily="34" charset="0"/>
              <a:ea typeface="Verdana" pitchFamily="34" charset="0"/>
              <a:cs typeface="Verdana" pitchFamily="34" charset="0"/>
            </a:endParaRPr>
          </a:p>
          <a:p>
            <a:pPr eaLnBrk="1" hangingPunct="1">
              <a:lnSpc>
                <a:spcPct val="90000"/>
              </a:lnSpc>
            </a:pPr>
            <a:r>
              <a:rPr lang="en-US" sz="2400" dirty="0" smtClean="0">
                <a:latin typeface="Verdana" pitchFamily="34" charset="0"/>
                <a:ea typeface="Verdana" pitchFamily="34" charset="0"/>
                <a:cs typeface="Verdana" pitchFamily="34" charset="0"/>
              </a:rPr>
              <a:t>Each of </a:t>
            </a:r>
            <a:r>
              <a:rPr lang="en-US" sz="2400" dirty="0">
                <a:latin typeface="Verdana" pitchFamily="34" charset="0"/>
                <a:ea typeface="Verdana" pitchFamily="34" charset="0"/>
                <a:cs typeface="Verdana" pitchFamily="34" charset="0"/>
              </a:rPr>
              <a:t>y</a:t>
            </a:r>
            <a:r>
              <a:rPr lang="en-US" sz="2400" dirty="0" smtClean="0">
                <a:latin typeface="Verdana" pitchFamily="34" charset="0"/>
                <a:ea typeface="Verdana" pitchFamily="34" charset="0"/>
                <a:cs typeface="Verdana" pitchFamily="34" charset="0"/>
              </a:rPr>
              <a:t>ou </a:t>
            </a:r>
            <a:r>
              <a:rPr lang="en-US" sz="2400" dirty="0" smtClean="0">
                <a:latin typeface="Verdana" pitchFamily="34" charset="0"/>
                <a:ea typeface="Verdana" pitchFamily="34" charset="0"/>
                <a:cs typeface="Verdana" pitchFamily="34" charset="0"/>
                <a:sym typeface="Wingdings" pitchFamily="2" charset="2"/>
              </a:rPr>
              <a:t> </a:t>
            </a:r>
            <a:r>
              <a:rPr lang="en-US" sz="2400" dirty="0" smtClean="0">
                <a:latin typeface="Verdana" pitchFamily="34" charset="0"/>
                <a:ea typeface="Verdana" pitchFamily="34" charset="0"/>
                <a:cs typeface="Verdana" pitchFamily="34" charset="0"/>
              </a:rPr>
              <a:t>team</a:t>
            </a:r>
            <a:r>
              <a:rPr lang="en-US" sz="2400" dirty="0">
                <a:latin typeface="Verdana" pitchFamily="34" charset="0"/>
                <a:ea typeface="Verdana" pitchFamily="34" charset="0"/>
                <a:cs typeface="Verdana" pitchFamily="34" charset="0"/>
              </a:rPr>
              <a:t>, </a:t>
            </a:r>
            <a:endParaRPr lang="en-US" sz="2400" dirty="0" smtClean="0">
              <a:latin typeface="Verdana" pitchFamily="34" charset="0"/>
              <a:ea typeface="Verdana" pitchFamily="34" charset="0"/>
              <a:cs typeface="Verdana" pitchFamily="34" charset="0"/>
            </a:endParaRPr>
          </a:p>
          <a:p>
            <a:pPr eaLnBrk="1" hangingPunct="1">
              <a:lnSpc>
                <a:spcPct val="90000"/>
              </a:lnSpc>
            </a:pPr>
            <a:r>
              <a:rPr lang="en-US" sz="2400" dirty="0" smtClean="0">
                <a:latin typeface="Verdana" pitchFamily="34" charset="0"/>
                <a:ea typeface="Verdana" pitchFamily="34" charset="0"/>
                <a:cs typeface="Verdana" pitchFamily="34" charset="0"/>
              </a:rPr>
              <a:t>Each team </a:t>
            </a:r>
            <a:r>
              <a:rPr lang="en-US" sz="2400" dirty="0" smtClean="0">
                <a:latin typeface="Verdana" pitchFamily="34" charset="0"/>
                <a:ea typeface="Verdana" pitchFamily="34" charset="0"/>
                <a:cs typeface="Verdana" pitchFamily="34" charset="0"/>
                <a:sym typeface="Wingdings" pitchFamily="2" charset="2"/>
              </a:rPr>
              <a:t> UTF, library liaison, alumni mentors</a:t>
            </a:r>
            <a:endParaRPr lang="en-US" sz="2400" dirty="0">
              <a:latin typeface="Verdana" pitchFamily="34" charset="0"/>
              <a:ea typeface="Verdana" pitchFamily="34" charset="0"/>
              <a:cs typeface="Verdana" pitchFamily="34" charset="0"/>
              <a:sym typeface="Wingdings" pitchFamily="2" charset="2"/>
            </a:endParaRPr>
          </a:p>
          <a:p>
            <a:pPr eaLnBrk="1" hangingPunct="1">
              <a:lnSpc>
                <a:spcPct val="90000"/>
              </a:lnSpc>
            </a:pPr>
            <a:r>
              <a:rPr lang="en-US" sz="2400" dirty="0" smtClean="0">
                <a:latin typeface="Verdana" pitchFamily="34" charset="0"/>
                <a:ea typeface="Verdana" pitchFamily="34" charset="0"/>
                <a:cs typeface="Verdana" pitchFamily="34" charset="0"/>
              </a:rPr>
              <a:t>Each team will be responsible articulating the nature of the problem and developing a range of strategies and options to deal with it</a:t>
            </a:r>
          </a:p>
          <a:p>
            <a:pPr eaLnBrk="1" hangingPunct="1">
              <a:lnSpc>
                <a:spcPct val="90000"/>
              </a:lnSpc>
            </a:pPr>
            <a:r>
              <a:rPr lang="en-US" sz="2400" b="1" dirty="0" smtClean="0">
                <a:latin typeface="Verdana" pitchFamily="34" charset="0"/>
                <a:ea typeface="Verdana" pitchFamily="34" charset="0"/>
                <a:cs typeface="Verdana" pitchFamily="34" charset="0"/>
              </a:rPr>
              <a:t>Just a way to get started</a:t>
            </a:r>
          </a:p>
        </p:txBody>
      </p:sp>
      <p:sp>
        <p:nvSpPr>
          <p:cNvPr id="4" name="Text Box 3"/>
          <p:cNvSpPr txBox="1">
            <a:spLocks noChangeArrowheads="1"/>
          </p:cNvSpPr>
          <p:nvPr/>
        </p:nvSpPr>
        <p:spPr bwMode="auto">
          <a:xfrm>
            <a:off x="3126803" y="609600"/>
            <a:ext cx="2816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latin typeface="Verdana" pitchFamily="34" charset="0"/>
              </a:rPr>
              <a:t>Class Structure</a:t>
            </a:r>
            <a:endParaRPr lang="en-US" sz="2400" b="1" dirty="0">
              <a:latin typeface="Verdana" pitchFamily="34" charset="0"/>
            </a:endParaRPr>
          </a:p>
        </p:txBody>
      </p:sp>
    </p:spTree>
    <p:extLst>
      <p:ext uri="{BB962C8B-B14F-4D97-AF65-F5344CB8AC3E}">
        <p14:creationId xmlns:p14="http://schemas.microsoft.com/office/powerpoint/2010/main" val="3550648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2136339"/>
            <a:ext cx="7086600" cy="2677656"/>
          </a:xfrm>
          <a:prstGeom prst="rect">
            <a:avLst/>
          </a:prstGeom>
        </p:spPr>
        <p:txBody>
          <a:bodyPr wrap="square">
            <a:spAutoFit/>
          </a:bodyPr>
          <a:lstStyle/>
          <a:p>
            <a:pPr marL="342900" indent="-342900">
              <a:buFont typeface="Arial" pitchFamily="34" charset="0"/>
              <a:buChar char="•"/>
            </a:pPr>
            <a:r>
              <a:rPr lang="en-US" sz="2400" dirty="0" err="1">
                <a:latin typeface="Verdana"/>
                <a:cs typeface="Verdana"/>
              </a:rPr>
              <a:t>Terrascope</a:t>
            </a:r>
            <a:r>
              <a:rPr lang="en-US" sz="2400" dirty="0">
                <a:latin typeface="Verdana"/>
                <a:cs typeface="Verdana"/>
              </a:rPr>
              <a:t> </a:t>
            </a:r>
            <a:r>
              <a:rPr lang="en-US" sz="2400" dirty="0" smtClean="0">
                <a:latin typeface="Verdana"/>
                <a:cs typeface="Verdana"/>
              </a:rPr>
              <a:t>room 16-xxx: </a:t>
            </a:r>
            <a:r>
              <a:rPr lang="en-US" sz="2400" dirty="0">
                <a:latin typeface="Verdana"/>
                <a:cs typeface="Verdana"/>
              </a:rPr>
              <a:t>a place to study, hang out, interact, cook, eat, SLEEP, always someone around to talk to</a:t>
            </a:r>
          </a:p>
          <a:p>
            <a:pPr marL="342900" indent="-342900">
              <a:buFont typeface="Arial" pitchFamily="34" charset="0"/>
              <a:buChar char="•"/>
            </a:pPr>
            <a:r>
              <a:rPr lang="en-US" sz="2400" dirty="0" err="1">
                <a:latin typeface="Verdana"/>
                <a:cs typeface="Verdana"/>
              </a:rPr>
              <a:t>Terrascope</a:t>
            </a:r>
            <a:r>
              <a:rPr lang="en-US" sz="2400" dirty="0">
                <a:latin typeface="Verdana"/>
                <a:cs typeface="Verdana"/>
              </a:rPr>
              <a:t> lunches: see calendar—eat, listen (or not), learn</a:t>
            </a:r>
          </a:p>
          <a:p>
            <a:pPr marL="342900" indent="-342900">
              <a:buFont typeface="Arial" pitchFamily="34" charset="0"/>
              <a:buChar char="•"/>
            </a:pPr>
            <a:r>
              <a:rPr lang="en-US" sz="2400" dirty="0">
                <a:latin typeface="Verdana"/>
                <a:cs typeface="Verdana"/>
              </a:rPr>
              <a:t>Special activities: movie nights, special dinners,  and ideas?</a:t>
            </a:r>
            <a:endParaRPr lang="en-US" sz="2400" dirty="0">
              <a:latin typeface="Verdana"/>
              <a:cs typeface="Verdana"/>
            </a:endParaRPr>
          </a:p>
        </p:txBody>
      </p:sp>
      <p:sp>
        <p:nvSpPr>
          <p:cNvPr id="4" name="Text Box 3"/>
          <p:cNvSpPr txBox="1">
            <a:spLocks noChangeArrowheads="1"/>
          </p:cNvSpPr>
          <p:nvPr/>
        </p:nvSpPr>
        <p:spPr bwMode="auto">
          <a:xfrm>
            <a:off x="914400" y="757535"/>
            <a:ext cx="74110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smtClean="0">
                <a:latin typeface="Verdana" pitchFamily="34" charset="0"/>
              </a:rPr>
              <a:t>Terrascope</a:t>
            </a:r>
            <a:r>
              <a:rPr lang="en-US" sz="2400" b="1" dirty="0" smtClean="0">
                <a:latin typeface="Verdana" pitchFamily="34" charset="0"/>
              </a:rPr>
              <a:t> Social </a:t>
            </a:r>
            <a:r>
              <a:rPr lang="en-US" sz="2400" b="1" dirty="0" smtClean="0">
                <a:latin typeface="Verdana" pitchFamily="34" charset="0"/>
              </a:rPr>
              <a:t>Structure Outside Class</a:t>
            </a:r>
            <a:endParaRPr lang="en-US" sz="2400" b="1" dirty="0">
              <a:latin typeface="Verdana" pitchFamily="34" charset="0"/>
            </a:endParaRPr>
          </a:p>
        </p:txBody>
      </p:sp>
    </p:spTree>
    <p:extLst>
      <p:ext uri="{BB962C8B-B14F-4D97-AF65-F5344CB8AC3E}">
        <p14:creationId xmlns:p14="http://schemas.microsoft.com/office/powerpoint/2010/main" val="36451256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14400"/>
            <a:ext cx="8229600" cy="2667000"/>
          </a:xfrm>
        </p:spPr>
        <p:txBody>
          <a:bodyPr/>
          <a:lstStyle/>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Ben Weiss (</a:t>
            </a:r>
            <a:r>
              <a:rPr lang="en-US" sz="2000" dirty="0" smtClean="0">
                <a:latin typeface="Verdana" pitchFamily="34" charset="0"/>
                <a:ea typeface="Verdana" pitchFamily="34" charset="0"/>
                <a:cs typeface="Verdana" pitchFamily="34" charset="0"/>
                <a:hlinkClick r:id="rId3"/>
              </a:rPr>
              <a:t>bpweiss@mit.edu</a:t>
            </a:r>
            <a:r>
              <a:rPr lang="en-US" sz="2000" dirty="0" smtClean="0">
                <a:latin typeface="Verdana" pitchFamily="34" charset="0"/>
                <a:ea typeface="Verdana" pitchFamily="34" charset="0"/>
                <a:cs typeface="Verdana" pitchFamily="34" charset="0"/>
              </a:rPr>
              <a:t>) </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(12.000 Professor)</a:t>
            </a:r>
            <a:endParaRPr lang="en-US" sz="2000" dirty="0" smtClean="0">
              <a:latin typeface="Verdana" pitchFamily="34" charset="0"/>
              <a:ea typeface="Verdana" pitchFamily="34" charset="0"/>
              <a:cs typeface="Verdana" pitchFamily="34" charset="0"/>
            </a:endParaRPr>
          </a:p>
          <a:p>
            <a:pPr marL="0" indent="0" algn="ctr">
              <a:lnSpc>
                <a:spcPct val="90000"/>
              </a:lnSpc>
              <a:spcBef>
                <a:spcPct val="0"/>
              </a:spcBef>
              <a:buNone/>
            </a:pPr>
            <a:endParaRPr lang="en-US" sz="2000" dirty="0" smtClean="0">
              <a:latin typeface="Verdana" pitchFamily="34" charset="0"/>
              <a:ea typeface="Verdana" pitchFamily="34" charset="0"/>
              <a:cs typeface="Verdana" pitchFamily="34" charset="0"/>
            </a:endParaRP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Erin Shea (</a:t>
            </a:r>
            <a:r>
              <a:rPr lang="en-US" sz="2000" dirty="0" smtClean="0">
                <a:latin typeface="Verdana" pitchFamily="34" charset="0"/>
                <a:ea typeface="Verdana" pitchFamily="34" charset="0"/>
                <a:cs typeface="Verdana" pitchFamily="34" charset="0"/>
                <a:hlinkClick r:id="rId4"/>
              </a:rPr>
              <a:t>nuptse@mit.edu</a:t>
            </a:r>
            <a:r>
              <a:rPr lang="en-US" sz="2000" dirty="0" smtClean="0">
                <a:latin typeface="Verdana" pitchFamily="34" charset="0"/>
                <a:ea typeface="Verdana" pitchFamily="34" charset="0"/>
                <a:cs typeface="Verdana" pitchFamily="34" charset="0"/>
              </a:rPr>
              <a:t>) </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(Teaching Assistant)</a:t>
            </a:r>
          </a:p>
          <a:p>
            <a:pPr marL="0" indent="0" algn="ctr">
              <a:lnSpc>
                <a:spcPct val="90000"/>
              </a:lnSpc>
              <a:spcBef>
                <a:spcPct val="0"/>
              </a:spcBef>
              <a:buNone/>
            </a:pPr>
            <a:endParaRPr lang="en-US" sz="2000" dirty="0" smtClean="0">
              <a:latin typeface="Verdana" pitchFamily="34" charset="0"/>
              <a:ea typeface="Verdana" pitchFamily="34" charset="0"/>
              <a:cs typeface="Verdana" pitchFamily="34" charset="0"/>
            </a:endParaRP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Anne Bauer (</a:t>
            </a:r>
            <a:r>
              <a:rPr lang="en-US" sz="2000" dirty="0" smtClean="0">
                <a:latin typeface="Verdana" pitchFamily="34" charset="0"/>
                <a:ea typeface="Verdana" pitchFamily="34" charset="0"/>
                <a:cs typeface="Verdana" pitchFamily="34" charset="0"/>
                <a:hlinkClick r:id="rId5"/>
              </a:rPr>
              <a:t>annbauer@mit.edu</a:t>
            </a:r>
            <a:r>
              <a:rPr lang="en-US" sz="2000" dirty="0" smtClean="0">
                <a:latin typeface="Verdana" pitchFamily="34" charset="0"/>
                <a:ea typeface="Verdana" pitchFamily="34" charset="0"/>
                <a:cs typeface="Verdana" pitchFamily="34" charset="0"/>
              </a:rPr>
              <a:t>) </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(Teaching Assistant)</a:t>
            </a:r>
          </a:p>
          <a:p>
            <a:pPr marL="0" indent="0" algn="ctr">
              <a:lnSpc>
                <a:spcPct val="90000"/>
              </a:lnSpc>
              <a:spcBef>
                <a:spcPct val="0"/>
              </a:spcBef>
              <a:buNone/>
            </a:pPr>
            <a:endParaRPr lang="en-US" sz="2000" dirty="0">
              <a:latin typeface="Verdana" pitchFamily="34" charset="0"/>
              <a:ea typeface="Verdana" pitchFamily="34" charset="0"/>
              <a:cs typeface="Verdana" pitchFamily="34" charset="0"/>
            </a:endParaRP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Chris </a:t>
            </a:r>
            <a:r>
              <a:rPr lang="en-US" sz="2000" dirty="0" err="1" smtClean="0">
                <a:latin typeface="Verdana" pitchFamily="34" charset="0"/>
                <a:ea typeface="Verdana" pitchFamily="34" charset="0"/>
                <a:cs typeface="Verdana" pitchFamily="34" charset="0"/>
              </a:rPr>
              <a:t>Sherratt</a:t>
            </a:r>
            <a:r>
              <a:rPr lang="en-US" sz="2000" dirty="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rPr>
              <a:t>(</a:t>
            </a:r>
            <a:r>
              <a:rPr lang="en-US" sz="2000" dirty="0" err="1" smtClean="0">
                <a:solidFill>
                  <a:schemeClr val="accent1">
                    <a:lumMod val="75000"/>
                  </a:schemeClr>
                </a:solidFill>
                <a:latin typeface="Verdana" pitchFamily="34" charset="0"/>
                <a:ea typeface="Verdana" pitchFamily="34" charset="0"/>
                <a:cs typeface="Verdana" pitchFamily="34" charset="0"/>
              </a:rPr>
              <a:t>gcsherra</a:t>
            </a:r>
            <a:r>
              <a:rPr lang="en-US" sz="2000" dirty="0" err="1">
                <a:solidFill>
                  <a:schemeClr val="accent1">
                    <a:lumMod val="75000"/>
                  </a:schemeClr>
                </a:solidFill>
                <a:latin typeface="Verdana" pitchFamily="34" charset="0"/>
                <a:ea typeface="Verdana" pitchFamily="34" charset="0"/>
                <a:cs typeface="Verdana" pitchFamily="34" charset="0"/>
              </a:rPr>
              <a:t>@</a:t>
            </a:r>
            <a:r>
              <a:rPr lang="en-US" sz="2000" dirty="0" err="1" smtClean="0">
                <a:solidFill>
                  <a:schemeClr val="accent1">
                    <a:lumMod val="75000"/>
                  </a:schemeClr>
                </a:solidFill>
                <a:latin typeface="Verdana" pitchFamily="34" charset="0"/>
                <a:ea typeface="Verdana" pitchFamily="34" charset="0"/>
                <a:cs typeface="Verdana" pitchFamily="34" charset="0"/>
              </a:rPr>
              <a:t>mit.edu</a:t>
            </a:r>
            <a:r>
              <a:rPr lang="en-US" sz="2000" dirty="0" smtClean="0">
                <a:latin typeface="Verdana" pitchFamily="34" charset="0"/>
                <a:ea typeface="Verdana" pitchFamily="34" charset="0"/>
                <a:cs typeface="Verdana" pitchFamily="34" charset="0"/>
              </a:rPr>
              <a:t>)</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(Library staff)</a:t>
            </a:r>
          </a:p>
          <a:p>
            <a:pPr marL="0" indent="0" algn="ctr">
              <a:lnSpc>
                <a:spcPct val="90000"/>
              </a:lnSpc>
              <a:spcBef>
                <a:spcPct val="0"/>
              </a:spcBef>
              <a:buNone/>
            </a:pPr>
            <a:endParaRPr lang="en-US" sz="2000" dirty="0" smtClean="0">
              <a:latin typeface="Verdana" pitchFamily="34" charset="0"/>
              <a:ea typeface="Verdana" pitchFamily="34" charset="0"/>
              <a:cs typeface="Verdana" pitchFamily="34" charset="0"/>
            </a:endParaRPr>
          </a:p>
          <a:p>
            <a:pPr marL="0" indent="0" algn="ctr">
              <a:lnSpc>
                <a:spcPct val="90000"/>
              </a:lnSpc>
              <a:spcBef>
                <a:spcPct val="0"/>
              </a:spcBef>
              <a:buNone/>
            </a:pPr>
            <a:r>
              <a:rPr lang="en-US" sz="2000" dirty="0">
                <a:latin typeface="Verdana" pitchFamily="34" charset="0"/>
                <a:ea typeface="Verdana" pitchFamily="34" charset="0"/>
                <a:cs typeface="Verdana" pitchFamily="34" charset="0"/>
              </a:rPr>
              <a:t>Ari Epstein (</a:t>
            </a:r>
            <a:r>
              <a:rPr lang="en-US" sz="2000" dirty="0" err="1">
                <a:solidFill>
                  <a:schemeClr val="accent1">
                    <a:lumMod val="75000"/>
                  </a:schemeClr>
                </a:solidFill>
                <a:latin typeface="Verdana" pitchFamily="34" charset="0"/>
                <a:ea typeface="Verdana" pitchFamily="34" charset="0"/>
                <a:cs typeface="Verdana" pitchFamily="34" charset="0"/>
              </a:rPr>
              <a:t>awe@</a:t>
            </a:r>
            <a:r>
              <a:rPr lang="en-US" sz="2000" dirty="0" err="1" smtClean="0">
                <a:solidFill>
                  <a:schemeClr val="accent1">
                    <a:lumMod val="75000"/>
                  </a:schemeClr>
                </a:solidFill>
                <a:latin typeface="Verdana" pitchFamily="34" charset="0"/>
                <a:ea typeface="Verdana" pitchFamily="34" charset="0"/>
                <a:cs typeface="Verdana" pitchFamily="34" charset="0"/>
              </a:rPr>
              <a:t>alum.mit.edu</a:t>
            </a:r>
            <a:r>
              <a:rPr lang="en-US" sz="2000" dirty="0" smtClean="0">
                <a:latin typeface="Verdana" pitchFamily="34" charset="0"/>
                <a:ea typeface="Verdana" pitchFamily="34" charset="0"/>
                <a:cs typeface="Verdana" pitchFamily="34" charset="0"/>
              </a:rPr>
              <a:t>)</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a:t>
            </a:r>
            <a:r>
              <a:rPr lang="en-US" sz="2000" dirty="0" err="1" smtClean="0">
                <a:latin typeface="Verdana" pitchFamily="34" charset="0"/>
                <a:ea typeface="Verdana" pitchFamily="34" charset="0"/>
                <a:cs typeface="Verdana" pitchFamily="34" charset="0"/>
              </a:rPr>
              <a:t>Terrascope</a:t>
            </a:r>
            <a:r>
              <a:rPr lang="en-US" sz="2000" dirty="0" smtClean="0">
                <a:latin typeface="Verdana" pitchFamily="34" charset="0"/>
                <a:ea typeface="Verdana" pitchFamily="34" charset="0"/>
                <a:cs typeface="Verdana" pitchFamily="34" charset="0"/>
              </a:rPr>
              <a:t> staff and </a:t>
            </a:r>
            <a:r>
              <a:rPr lang="en-US" sz="2000" dirty="0" err="1" smtClean="0">
                <a:latin typeface="Verdana" pitchFamily="34" charset="0"/>
                <a:ea typeface="Verdana" pitchFamily="34" charset="0"/>
                <a:cs typeface="Verdana" pitchFamily="34" charset="0"/>
              </a:rPr>
              <a:t>Terrascope</a:t>
            </a:r>
            <a:r>
              <a:rPr lang="en-US" sz="2000" dirty="0" smtClean="0">
                <a:latin typeface="Verdana" pitchFamily="34" charset="0"/>
                <a:ea typeface="Verdana" pitchFamily="34" charset="0"/>
                <a:cs typeface="Verdana" pitchFamily="34" charset="0"/>
              </a:rPr>
              <a:t> Radio)</a:t>
            </a:r>
          </a:p>
          <a:p>
            <a:pPr marL="0" indent="0" algn="ctr">
              <a:lnSpc>
                <a:spcPct val="90000"/>
              </a:lnSpc>
              <a:spcBef>
                <a:spcPct val="0"/>
              </a:spcBef>
              <a:buNone/>
            </a:pPr>
            <a:endParaRPr lang="en-US" sz="2000" dirty="0" smtClean="0">
              <a:latin typeface="Verdana" pitchFamily="34" charset="0"/>
              <a:ea typeface="Verdana" pitchFamily="34" charset="0"/>
              <a:cs typeface="Verdana" pitchFamily="34" charset="0"/>
            </a:endParaRP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Debra </a:t>
            </a:r>
            <a:r>
              <a:rPr lang="en-US" sz="2000" dirty="0" err="1" smtClean="0">
                <a:latin typeface="Verdana" pitchFamily="34" charset="0"/>
                <a:ea typeface="Verdana" pitchFamily="34" charset="0"/>
                <a:cs typeface="Verdana" pitchFamily="34" charset="0"/>
              </a:rPr>
              <a:t>Aczel</a:t>
            </a:r>
            <a:r>
              <a:rPr lang="en-US" sz="2000" dirty="0" smtClean="0">
                <a:latin typeface="Verdana" pitchFamily="34" charset="0"/>
                <a:ea typeface="Verdana" pitchFamily="34" charset="0"/>
                <a:cs typeface="Verdana" pitchFamily="34" charset="0"/>
              </a:rPr>
              <a:t> (</a:t>
            </a:r>
            <a:r>
              <a:rPr lang="en-US" sz="2000" dirty="0" smtClean="0">
                <a:latin typeface="Verdana" pitchFamily="34" charset="0"/>
                <a:ea typeface="Verdana" pitchFamily="34" charset="0"/>
                <a:cs typeface="Verdana" pitchFamily="34" charset="0"/>
                <a:hlinkClick r:id="rId6"/>
              </a:rPr>
              <a:t>daczel@mit.edu</a:t>
            </a:r>
            <a:r>
              <a:rPr lang="en-US" sz="2000" dirty="0" smtClean="0">
                <a:latin typeface="Verdana" pitchFamily="34" charset="0"/>
                <a:ea typeface="Verdana" pitchFamily="34" charset="0"/>
                <a:cs typeface="Verdana" pitchFamily="34" charset="0"/>
              </a:rPr>
              <a:t>) </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a:t>
            </a:r>
            <a:r>
              <a:rPr lang="en-US" sz="2000" dirty="0" err="1" smtClean="0">
                <a:latin typeface="Verdana" pitchFamily="34" charset="0"/>
                <a:ea typeface="Verdana" pitchFamily="34" charset="0"/>
                <a:cs typeface="Verdana" pitchFamily="34" charset="0"/>
              </a:rPr>
              <a:t>Terrascope</a:t>
            </a:r>
            <a:r>
              <a:rPr lang="en-US" sz="2000" dirty="0" smtClean="0">
                <a:latin typeface="Verdana" pitchFamily="34" charset="0"/>
                <a:ea typeface="Verdana" pitchFamily="34" charset="0"/>
                <a:cs typeface="Verdana" pitchFamily="34" charset="0"/>
              </a:rPr>
              <a:t> Administrator)</a:t>
            </a:r>
          </a:p>
          <a:p>
            <a:pPr marL="0" indent="0" algn="ctr">
              <a:lnSpc>
                <a:spcPct val="90000"/>
              </a:lnSpc>
              <a:spcBef>
                <a:spcPct val="0"/>
              </a:spcBef>
              <a:buNone/>
            </a:pPr>
            <a:endParaRPr lang="en-US" sz="2000" dirty="0" smtClean="0">
              <a:latin typeface="Verdana" pitchFamily="34" charset="0"/>
              <a:ea typeface="Verdana" pitchFamily="34" charset="0"/>
              <a:cs typeface="Verdana" pitchFamily="34" charset="0"/>
            </a:endParaRP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Sam Bowring (</a:t>
            </a:r>
            <a:r>
              <a:rPr lang="en-US" sz="2000" dirty="0" smtClean="0">
                <a:latin typeface="Verdana" pitchFamily="34" charset="0"/>
                <a:ea typeface="Verdana" pitchFamily="34" charset="0"/>
                <a:cs typeface="Verdana" pitchFamily="34" charset="0"/>
                <a:hlinkClick r:id="rId7"/>
              </a:rPr>
              <a:t>sbowring@mit.edu</a:t>
            </a:r>
            <a:r>
              <a:rPr lang="en-US" sz="2000" dirty="0" smtClean="0">
                <a:latin typeface="Verdana" pitchFamily="34" charset="0"/>
                <a:ea typeface="Verdana" pitchFamily="34" charset="0"/>
                <a:cs typeface="Verdana" pitchFamily="34" charset="0"/>
              </a:rPr>
              <a:t>) </a:t>
            </a:r>
          </a:p>
          <a:p>
            <a:pPr marL="0" indent="0" algn="ctr">
              <a:lnSpc>
                <a:spcPct val="90000"/>
              </a:lnSpc>
              <a:spcBef>
                <a:spcPct val="0"/>
              </a:spcBef>
              <a:buNone/>
            </a:pPr>
            <a:r>
              <a:rPr lang="en-US" sz="2000" dirty="0" smtClean="0">
                <a:latin typeface="Verdana" pitchFamily="34" charset="0"/>
                <a:ea typeface="Verdana" pitchFamily="34" charset="0"/>
                <a:cs typeface="Verdana" pitchFamily="34" charset="0"/>
              </a:rPr>
              <a:t>(</a:t>
            </a:r>
            <a:r>
              <a:rPr lang="en-US" sz="2000" dirty="0" err="1" smtClean="0">
                <a:latin typeface="Verdana" pitchFamily="34" charset="0"/>
                <a:ea typeface="Verdana" pitchFamily="34" charset="0"/>
                <a:cs typeface="Verdana" pitchFamily="34" charset="0"/>
              </a:rPr>
              <a:t>Terrascope</a:t>
            </a:r>
            <a:r>
              <a:rPr lang="en-US" sz="2000" dirty="0" smtClean="0">
                <a:latin typeface="Verdana" pitchFamily="34" charset="0"/>
                <a:ea typeface="Verdana" pitchFamily="34" charset="0"/>
                <a:cs typeface="Verdana" pitchFamily="34" charset="0"/>
              </a:rPr>
              <a:t> Director</a:t>
            </a:r>
            <a:r>
              <a:rPr lang="en-US" sz="2400" dirty="0" smtClean="0">
                <a:latin typeface="Verdana" pitchFamily="34" charset="0"/>
                <a:ea typeface="Verdana" pitchFamily="34" charset="0"/>
                <a:cs typeface="Verdana" pitchFamily="34" charset="0"/>
              </a:rPr>
              <a:t>)</a:t>
            </a:r>
            <a:endParaRPr lang="en-US" sz="2400" dirty="0">
              <a:latin typeface="Verdana" pitchFamily="34" charset="0"/>
              <a:ea typeface="Verdana" pitchFamily="34" charset="0"/>
              <a:cs typeface="Verdana" pitchFamily="34" charset="0"/>
            </a:endParaRPr>
          </a:p>
        </p:txBody>
      </p:sp>
      <p:sp>
        <p:nvSpPr>
          <p:cNvPr id="4" name="Text Box 3"/>
          <p:cNvSpPr txBox="1">
            <a:spLocks noChangeArrowheads="1"/>
          </p:cNvSpPr>
          <p:nvPr/>
        </p:nvSpPr>
        <p:spPr bwMode="auto">
          <a:xfrm>
            <a:off x="2895600" y="228600"/>
            <a:ext cx="35686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latin typeface="Verdana" pitchFamily="34" charset="0"/>
              </a:rPr>
              <a:t>Important Contacts</a:t>
            </a:r>
            <a:endParaRPr lang="en-US" sz="2400" b="1" dirty="0">
              <a:latin typeface="Verdana" pitchFamily="34" charset="0"/>
            </a:endParaRPr>
          </a:p>
        </p:txBody>
      </p:sp>
    </p:spTree>
    <p:extLst>
      <p:ext uri="{BB962C8B-B14F-4D97-AF65-F5344CB8AC3E}">
        <p14:creationId xmlns:p14="http://schemas.microsoft.com/office/powerpoint/2010/main" val="463492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126803" y="3200401"/>
            <a:ext cx="2969197" cy="1371600"/>
          </a:xfrm>
        </p:spPr>
        <p:txBody>
          <a:bodyPr/>
          <a:lstStyle/>
          <a:p>
            <a:pPr algn="ctr">
              <a:lnSpc>
                <a:spcPct val="90000"/>
              </a:lnSpc>
              <a:spcBef>
                <a:spcPct val="0"/>
              </a:spcBef>
            </a:pPr>
            <a:endParaRPr lang="en-US" sz="2400" dirty="0" smtClean="0">
              <a:latin typeface="Verdana" pitchFamily="34" charset="0"/>
              <a:ea typeface="Verdana" pitchFamily="34" charset="0"/>
              <a:cs typeface="Verdana" pitchFamily="34" charset="0"/>
            </a:endParaRPr>
          </a:p>
          <a:p>
            <a:pPr marL="0" indent="0" algn="ctr">
              <a:lnSpc>
                <a:spcPct val="90000"/>
              </a:lnSpc>
              <a:spcBef>
                <a:spcPct val="0"/>
              </a:spcBef>
              <a:buNone/>
            </a:pPr>
            <a:r>
              <a:rPr lang="en-US" sz="2400" dirty="0" smtClean="0">
                <a:latin typeface="Verdana" pitchFamily="34" charset="0"/>
                <a:ea typeface="Verdana" pitchFamily="34" charset="0"/>
                <a:cs typeface="Verdana" pitchFamily="34" charset="0"/>
              </a:rPr>
              <a:t>Meet in 3-270</a:t>
            </a:r>
            <a:endParaRPr lang="en-US" sz="2400" b="1" dirty="0" smtClean="0">
              <a:latin typeface="Verdana" pitchFamily="34" charset="0"/>
              <a:ea typeface="Verdana" pitchFamily="34" charset="0"/>
              <a:cs typeface="Verdana" pitchFamily="34" charset="0"/>
            </a:endParaRPr>
          </a:p>
        </p:txBody>
      </p:sp>
      <p:sp>
        <p:nvSpPr>
          <p:cNvPr id="4" name="Text Box 3"/>
          <p:cNvSpPr txBox="1">
            <a:spLocks noChangeArrowheads="1"/>
          </p:cNvSpPr>
          <p:nvPr/>
        </p:nvSpPr>
        <p:spPr bwMode="auto">
          <a:xfrm>
            <a:off x="2946752" y="986135"/>
            <a:ext cx="33778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latin typeface="Verdana" pitchFamily="34" charset="0"/>
              </a:rPr>
              <a:t>This Friday’s Class</a:t>
            </a:r>
            <a:endParaRPr lang="en-US" sz="2400" b="1" dirty="0">
              <a:latin typeface="Verdana" pitchFamily="34" charset="0"/>
            </a:endParaRPr>
          </a:p>
        </p:txBody>
      </p:sp>
    </p:spTree>
    <p:extLst>
      <p:ext uri="{BB962C8B-B14F-4D97-AF65-F5344CB8AC3E}">
        <p14:creationId xmlns:p14="http://schemas.microsoft.com/office/powerpoint/2010/main" val="244421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6813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a:latin typeface="Verdana" pitchFamily="34" charset="0"/>
                <a:ea typeface="Verdana" pitchFamily="34" charset="0"/>
                <a:cs typeface="Verdana" pitchFamily="34" charset="0"/>
              </a:rPr>
              <a:t>Solving Complex Problems</a:t>
            </a:r>
          </a:p>
        </p:txBody>
      </p:sp>
      <p:sp>
        <p:nvSpPr>
          <p:cNvPr id="20484" name="Rectangle 4"/>
          <p:cNvSpPr>
            <a:spLocks noChangeArrowheads="1"/>
          </p:cNvSpPr>
          <p:nvPr/>
        </p:nvSpPr>
        <p:spPr bwMode="auto">
          <a:xfrm>
            <a:off x="609600" y="13716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lnSpc>
                <a:spcPct val="110000"/>
              </a:lnSpc>
              <a:spcBef>
                <a:spcPts val="600"/>
              </a:spcBef>
              <a:tabLst>
                <a:tab pos="461963" algn="l"/>
              </a:tabLst>
            </a:pPr>
            <a:endParaRPr lang="en-US" sz="2400" dirty="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Multidisciplinary, project-based learning </a:t>
            </a:r>
            <a:r>
              <a:rPr lang="en-US" sz="2400" dirty="0" smtClean="0">
                <a:latin typeface="Verdana" pitchFamily="34" charset="0"/>
                <a:ea typeface="Verdana" pitchFamily="34" charset="0"/>
                <a:cs typeface="Verdana" pitchFamily="34" charset="0"/>
              </a:rPr>
              <a:t>experience</a:t>
            </a:r>
            <a:endParaRPr lang="en-US" sz="2400" dirty="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Students work toward a solution to a deceptively simple problem related to Earth’s </a:t>
            </a:r>
            <a:r>
              <a:rPr lang="en-US" sz="2400" dirty="0" smtClean="0">
                <a:latin typeface="Verdana" pitchFamily="34" charset="0"/>
                <a:ea typeface="Verdana" pitchFamily="34" charset="0"/>
                <a:cs typeface="Verdana" pitchFamily="34" charset="0"/>
              </a:rPr>
              <a:t>environment</a:t>
            </a:r>
            <a:endParaRPr lang="en-US" sz="2400" dirty="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Each year’s theme is different and referred to as “Mission </a:t>
            </a:r>
            <a:r>
              <a:rPr lang="en-US" sz="2400" dirty="0" smtClean="0">
                <a:latin typeface="Verdana" pitchFamily="34" charset="0"/>
                <a:ea typeface="Verdana" pitchFamily="34" charset="0"/>
                <a:cs typeface="Verdana" pitchFamily="34" charset="0"/>
              </a:rPr>
              <a:t>20XX</a:t>
            </a:r>
            <a:r>
              <a:rPr lang="en-US" sz="2400" dirty="0">
                <a:latin typeface="Verdana" pitchFamily="34" charset="0"/>
                <a:ea typeface="Verdana" pitchFamily="34" charset="0"/>
                <a:cs typeface="Verdana" pitchFamily="34" charset="0"/>
              </a:rPr>
              <a:t>”, where </a:t>
            </a:r>
            <a:r>
              <a:rPr lang="en-US" sz="2400" dirty="0" smtClean="0">
                <a:latin typeface="Verdana" pitchFamily="34" charset="0"/>
                <a:ea typeface="Verdana" pitchFamily="34" charset="0"/>
                <a:cs typeface="Verdana" pitchFamily="34" charset="0"/>
              </a:rPr>
              <a:t>20XX </a:t>
            </a:r>
            <a:r>
              <a:rPr lang="en-US" sz="2400" dirty="0">
                <a:latin typeface="Verdana" pitchFamily="34" charset="0"/>
                <a:ea typeface="Verdana" pitchFamily="34" charset="0"/>
                <a:cs typeface="Verdana" pitchFamily="34" charset="0"/>
              </a:rPr>
              <a:t>refers to the graduation year of the class involved</a:t>
            </a:r>
          </a:p>
          <a:p>
            <a:pPr marL="461963" indent="-461963" eaLnBrk="1" hangingPunct="1">
              <a:spcBef>
                <a:spcPct val="20000"/>
              </a:spcBef>
              <a:tabLst>
                <a:tab pos="461963" algn="l"/>
              </a:tabLst>
            </a:pPr>
            <a:r>
              <a:rPr lang="en-US" sz="2400" dirty="0">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118113345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12147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Solving Complex </a:t>
            </a:r>
            <a:r>
              <a:rPr lang="en-US" sz="2400" b="1" dirty="0" smtClean="0">
                <a:latin typeface="Verdana" pitchFamily="34" charset="0"/>
                <a:ea typeface="Verdana" pitchFamily="34" charset="0"/>
                <a:cs typeface="Verdana" pitchFamily="34" charset="0"/>
              </a:rPr>
              <a:t>Problems: Motivation</a:t>
            </a:r>
            <a:endParaRPr lang="en-US" sz="2400" b="1" dirty="0">
              <a:latin typeface="Verdana" pitchFamily="34" charset="0"/>
              <a:ea typeface="Verdana" pitchFamily="34" charset="0"/>
              <a:cs typeface="Verdana" pitchFamily="34" charset="0"/>
            </a:endParaRPr>
          </a:p>
        </p:txBody>
      </p:sp>
      <p:sp>
        <p:nvSpPr>
          <p:cNvPr id="22532" name="Rectangle 4"/>
          <p:cNvSpPr>
            <a:spLocks noChangeArrowheads="1"/>
          </p:cNvSpPr>
          <p:nvPr/>
        </p:nvSpPr>
        <p:spPr bwMode="auto">
          <a:xfrm>
            <a:off x="1219200" y="914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lnSpc>
                <a:spcPct val="110000"/>
              </a:lnSpc>
              <a:spcBef>
                <a:spcPts val="600"/>
              </a:spcBef>
              <a:tabLst>
                <a:tab pos="461963" algn="l"/>
              </a:tabLst>
            </a:pPr>
            <a:endParaRPr lang="en-US" sz="2400">
              <a:solidFill>
                <a:srgbClr val="C0C0C0"/>
              </a:solidFill>
              <a:latin typeface="Optima" pitchFamily="28" charset="0"/>
            </a:endParaRPr>
          </a:p>
          <a:p>
            <a:pPr marL="461963" indent="-461963" eaLnBrk="1" hangingPunct="1">
              <a:spcBef>
                <a:spcPct val="20000"/>
              </a:spcBef>
              <a:tabLst>
                <a:tab pos="461963" algn="l"/>
              </a:tabLst>
            </a:pPr>
            <a:r>
              <a:rPr lang="en-US" sz="2400">
                <a:solidFill>
                  <a:srgbClr val="C0C0C0"/>
                </a:solidFill>
                <a:latin typeface="Optima" pitchFamily="28" charset="0"/>
              </a:rPr>
              <a:t>	</a:t>
            </a:r>
          </a:p>
        </p:txBody>
      </p:sp>
      <p:sp>
        <p:nvSpPr>
          <p:cNvPr id="22533" name="Rectangle 5"/>
          <p:cNvSpPr>
            <a:spLocks noChangeArrowheads="1"/>
          </p:cNvSpPr>
          <p:nvPr/>
        </p:nvSpPr>
        <p:spPr bwMode="auto">
          <a:xfrm>
            <a:off x="381000" y="2596479"/>
            <a:ext cx="80010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66725" indent="-466725">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build </a:t>
            </a:r>
            <a:r>
              <a:rPr lang="en-US" sz="2400" dirty="0" smtClean="0">
                <a:latin typeface="Verdana" pitchFamily="34" charset="0"/>
                <a:ea typeface="Verdana" pitchFamily="34" charset="0"/>
                <a:cs typeface="Verdana" pitchFamily="34" charset="0"/>
              </a:rPr>
              <a:t>in you the capacity </a:t>
            </a:r>
            <a:r>
              <a:rPr lang="en-US" sz="2400" dirty="0">
                <a:latin typeface="Verdana" pitchFamily="34" charset="0"/>
                <a:ea typeface="Verdana" pitchFamily="34" charset="0"/>
                <a:cs typeface="Verdana" pitchFamily="34" charset="0"/>
              </a:rPr>
              <a:t>to tackle </a:t>
            </a:r>
            <a:r>
              <a:rPr lang="en-US" sz="2400" dirty="0" smtClean="0">
                <a:latin typeface="Verdana" pitchFamily="34" charset="0"/>
                <a:ea typeface="Verdana" pitchFamily="34" charset="0"/>
                <a:cs typeface="Verdana" pitchFamily="34" charset="0"/>
              </a:rPr>
              <a:t>“</a:t>
            </a:r>
            <a:r>
              <a:rPr lang="en-US" sz="2400" dirty="0">
                <a:latin typeface="Verdana" pitchFamily="34" charset="0"/>
                <a:ea typeface="Verdana" pitchFamily="34" charset="0"/>
                <a:cs typeface="Verdana" pitchFamily="34" charset="0"/>
              </a:rPr>
              <a:t>big” </a:t>
            </a:r>
            <a:r>
              <a:rPr lang="en-US" sz="2400" dirty="0" smtClean="0">
                <a:latin typeface="Verdana" pitchFamily="34" charset="0"/>
                <a:ea typeface="Verdana" pitchFamily="34" charset="0"/>
                <a:cs typeface="Verdana" pitchFamily="34" charset="0"/>
              </a:rPr>
              <a:t>problems </a:t>
            </a:r>
            <a:r>
              <a:rPr lang="en-US" sz="2400" dirty="0">
                <a:latin typeface="Verdana" pitchFamily="34" charset="0"/>
                <a:ea typeface="Verdana" pitchFamily="34" charset="0"/>
                <a:cs typeface="Verdana" pitchFamily="34" charset="0"/>
              </a:rPr>
              <a:t>that confront </a:t>
            </a:r>
            <a:r>
              <a:rPr lang="en-US" sz="2400" dirty="0" smtClean="0">
                <a:latin typeface="Verdana" pitchFamily="34" charset="0"/>
                <a:ea typeface="Verdana" pitchFamily="34" charset="0"/>
                <a:cs typeface="Verdana" pitchFamily="34" charset="0"/>
              </a:rPr>
              <a:t>society</a:t>
            </a:r>
            <a:endParaRPr lang="en-US" sz="2400" dirty="0">
              <a:latin typeface="Verdana" pitchFamily="34" charset="0"/>
              <a:ea typeface="Verdana" pitchFamily="34" charset="0"/>
              <a:cs typeface="Verdana" pitchFamily="34" charset="0"/>
            </a:endParaRPr>
          </a:p>
          <a:p>
            <a:pPr marL="466725" indent="-466725">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encourage you to take charge of </a:t>
            </a:r>
            <a:r>
              <a:rPr lang="en-US" sz="2400" dirty="0" smtClean="0">
                <a:latin typeface="Verdana" pitchFamily="34" charset="0"/>
                <a:ea typeface="Verdana" pitchFamily="34" charset="0"/>
                <a:cs typeface="Verdana" pitchFamily="34" charset="0"/>
              </a:rPr>
              <a:t>the learning process</a:t>
            </a:r>
            <a:endParaRPr lang="en-US" sz="2400" dirty="0">
              <a:latin typeface="Verdana" pitchFamily="34" charset="0"/>
              <a:ea typeface="Verdana" pitchFamily="34" charset="0"/>
              <a:cs typeface="Verdana" pitchFamily="34" charset="0"/>
            </a:endParaRPr>
          </a:p>
          <a:p>
            <a:pPr marL="466725" indent="-466725" eaLnBrk="1" hangingPunct="1">
              <a:spcBef>
                <a:spcPct val="20000"/>
              </a:spcBef>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show you how to do </a:t>
            </a:r>
            <a:r>
              <a:rPr lang="en-US" sz="2400" dirty="0" smtClean="0">
                <a:latin typeface="Verdana" pitchFamily="34" charset="0"/>
                <a:ea typeface="Verdana" pitchFamily="34" charset="0"/>
                <a:cs typeface="Verdana" pitchFamily="34" charset="0"/>
              </a:rPr>
              <a:t>independent </a:t>
            </a:r>
            <a:r>
              <a:rPr lang="en-US" sz="2400" dirty="0">
                <a:latin typeface="Verdana" pitchFamily="34" charset="0"/>
                <a:ea typeface="Verdana" pitchFamily="34" charset="0"/>
                <a:cs typeface="Verdana" pitchFamily="34" charset="0"/>
              </a:rPr>
              <a:t>research, to evaluate the quality of </a:t>
            </a:r>
            <a:r>
              <a:rPr lang="en-US" sz="2400" dirty="0" smtClean="0">
                <a:latin typeface="Verdana" pitchFamily="34" charset="0"/>
                <a:ea typeface="Verdana" pitchFamily="34" charset="0"/>
                <a:cs typeface="Verdana" pitchFamily="34" charset="0"/>
              </a:rPr>
              <a:t>information sources</a:t>
            </a:r>
            <a:r>
              <a:rPr lang="en-US" sz="2400" dirty="0">
                <a:latin typeface="Verdana" pitchFamily="34" charset="0"/>
                <a:ea typeface="Verdana" pitchFamily="34" charset="0"/>
                <a:cs typeface="Verdana" pitchFamily="34" charset="0"/>
              </a:rPr>
              <a:t>, and to synthesize </a:t>
            </a:r>
            <a:r>
              <a:rPr lang="en-US" sz="2400" dirty="0" smtClean="0">
                <a:latin typeface="Verdana" pitchFamily="34" charset="0"/>
                <a:ea typeface="Verdana" pitchFamily="34" charset="0"/>
                <a:cs typeface="Verdana" pitchFamily="34" charset="0"/>
              </a:rPr>
              <a:t>different information streams</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3214055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09600" y="9099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Solving Complex </a:t>
            </a:r>
            <a:r>
              <a:rPr lang="en-US" sz="2400" b="1" dirty="0" smtClean="0">
                <a:latin typeface="Verdana" pitchFamily="34" charset="0"/>
                <a:ea typeface="Verdana" pitchFamily="34" charset="0"/>
                <a:cs typeface="Verdana" pitchFamily="34" charset="0"/>
              </a:rPr>
              <a:t>Problems: Motivation</a:t>
            </a:r>
            <a:endParaRPr lang="en-US" sz="2400" b="1" dirty="0">
              <a:latin typeface="Verdana" pitchFamily="34" charset="0"/>
              <a:ea typeface="Verdana" pitchFamily="34" charset="0"/>
              <a:cs typeface="Verdana" pitchFamily="34" charset="0"/>
            </a:endParaRPr>
          </a:p>
        </p:txBody>
      </p:sp>
      <p:sp>
        <p:nvSpPr>
          <p:cNvPr id="24580" name="Rectangle 4"/>
          <p:cNvSpPr>
            <a:spLocks noChangeArrowheads="1"/>
          </p:cNvSpPr>
          <p:nvPr/>
        </p:nvSpPr>
        <p:spPr bwMode="auto">
          <a:xfrm>
            <a:off x="1219200" y="914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lnSpc>
                <a:spcPct val="110000"/>
              </a:lnSpc>
              <a:spcBef>
                <a:spcPts val="600"/>
              </a:spcBef>
              <a:tabLst>
                <a:tab pos="461963" algn="l"/>
              </a:tabLst>
            </a:pPr>
            <a:endParaRPr lang="en-US" sz="2400">
              <a:solidFill>
                <a:srgbClr val="C0C0C0"/>
              </a:solidFill>
              <a:latin typeface="Optima" pitchFamily="28" charset="0"/>
            </a:endParaRPr>
          </a:p>
          <a:p>
            <a:pPr marL="461963" indent="-461963" eaLnBrk="1" hangingPunct="1">
              <a:spcBef>
                <a:spcPct val="20000"/>
              </a:spcBef>
              <a:tabLst>
                <a:tab pos="461963" algn="l"/>
              </a:tabLst>
            </a:pPr>
            <a:r>
              <a:rPr lang="en-US" sz="2400">
                <a:solidFill>
                  <a:srgbClr val="C0C0C0"/>
                </a:solidFill>
                <a:latin typeface="Optima" pitchFamily="28" charset="0"/>
              </a:rPr>
              <a:t>	</a:t>
            </a:r>
          </a:p>
        </p:txBody>
      </p:sp>
      <p:sp>
        <p:nvSpPr>
          <p:cNvPr id="24581" name="Rectangle 5"/>
          <p:cNvSpPr>
            <a:spLocks noChangeArrowheads="1"/>
          </p:cNvSpPr>
          <p:nvPr/>
        </p:nvSpPr>
        <p:spPr bwMode="auto">
          <a:xfrm>
            <a:off x="533400" y="2514600"/>
            <a:ext cx="8077200" cy="256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93700" indent="-393700">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encourage you to think about optimal </a:t>
            </a:r>
            <a:r>
              <a:rPr lang="en-US" sz="2400" dirty="0" smtClean="0">
                <a:latin typeface="Verdana" pitchFamily="34" charset="0"/>
                <a:ea typeface="Verdana" pitchFamily="34" charset="0"/>
                <a:cs typeface="Verdana" pitchFamily="34" charset="0"/>
              </a:rPr>
              <a:t>solutions </a:t>
            </a:r>
            <a:r>
              <a:rPr lang="en-US" sz="2400" dirty="0">
                <a:latin typeface="Verdana" pitchFamily="34" charset="0"/>
                <a:ea typeface="Verdana" pitchFamily="34" charset="0"/>
                <a:cs typeface="Verdana" pitchFamily="34" charset="0"/>
              </a:rPr>
              <a:t>rather than correct </a:t>
            </a:r>
            <a:r>
              <a:rPr lang="en-US" sz="2400" dirty="0" smtClean="0">
                <a:latin typeface="Verdana" pitchFamily="34" charset="0"/>
                <a:ea typeface="Verdana" pitchFamily="34" charset="0"/>
                <a:cs typeface="Verdana" pitchFamily="34" charset="0"/>
              </a:rPr>
              <a:t>solutions</a:t>
            </a:r>
            <a:endParaRPr lang="en-US" sz="2400" dirty="0">
              <a:latin typeface="Verdana" pitchFamily="34" charset="0"/>
              <a:ea typeface="Verdana" pitchFamily="34" charset="0"/>
              <a:cs typeface="Verdana" pitchFamily="34" charset="0"/>
            </a:endParaRPr>
          </a:p>
          <a:p>
            <a:pPr marL="393700" indent="-393700">
              <a:lnSpc>
                <a:spcPct val="90000"/>
              </a:lnSpc>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help you learn </a:t>
            </a: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work effectively </a:t>
            </a:r>
            <a:r>
              <a:rPr lang="en-US" sz="2400" dirty="0" smtClean="0">
                <a:latin typeface="Verdana" pitchFamily="34" charset="0"/>
                <a:ea typeface="Verdana" pitchFamily="34" charset="0"/>
                <a:cs typeface="Verdana" pitchFamily="34" charset="0"/>
              </a:rPr>
              <a:t>as part </a:t>
            </a:r>
            <a:r>
              <a:rPr lang="en-US" sz="2400" dirty="0">
                <a:latin typeface="Verdana" pitchFamily="34" charset="0"/>
                <a:ea typeface="Verdana" pitchFamily="34" charset="0"/>
                <a:cs typeface="Verdana" pitchFamily="34" charset="0"/>
              </a:rPr>
              <a:t>of a </a:t>
            </a:r>
            <a:r>
              <a:rPr lang="en-US" sz="2400" dirty="0" smtClean="0">
                <a:latin typeface="Verdana" pitchFamily="34" charset="0"/>
                <a:ea typeface="Verdana" pitchFamily="34" charset="0"/>
                <a:cs typeface="Verdana" pitchFamily="34" charset="0"/>
              </a:rPr>
              <a:t>team</a:t>
            </a:r>
            <a:endParaRPr lang="en-US" sz="2400" dirty="0">
              <a:latin typeface="Verdana" pitchFamily="34" charset="0"/>
              <a:ea typeface="Verdana" pitchFamily="34" charset="0"/>
              <a:cs typeface="Verdana" pitchFamily="34" charset="0"/>
            </a:endParaRPr>
          </a:p>
          <a:p>
            <a:pPr marL="393700" indent="-393700">
              <a:lnSpc>
                <a:spcPct val="90000"/>
              </a:lnSpc>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improve your communication </a:t>
            </a:r>
            <a:r>
              <a:rPr lang="en-US" sz="2400" dirty="0" smtClean="0">
                <a:latin typeface="Verdana" pitchFamily="34" charset="0"/>
                <a:ea typeface="Verdana" pitchFamily="34" charset="0"/>
                <a:cs typeface="Verdana" pitchFamily="34" charset="0"/>
              </a:rPr>
              <a:t>skills: web </a:t>
            </a:r>
            <a:r>
              <a:rPr lang="en-US" sz="2400" dirty="0">
                <a:latin typeface="Verdana" pitchFamily="34" charset="0"/>
                <a:ea typeface="Verdana" pitchFamily="34" charset="0"/>
                <a:cs typeface="Verdana" pitchFamily="34" charset="0"/>
              </a:rPr>
              <a:t>site and </a:t>
            </a:r>
            <a:r>
              <a:rPr lang="en-US" sz="2400" dirty="0" smtClean="0">
                <a:latin typeface="Verdana" pitchFamily="34" charset="0"/>
                <a:ea typeface="Verdana" pitchFamily="34" charset="0"/>
                <a:cs typeface="Verdana" pitchFamily="34" charset="0"/>
              </a:rPr>
              <a:t>formal oral presentation</a:t>
            </a:r>
            <a:endParaRPr lang="en-US" sz="2400" dirty="0">
              <a:latin typeface="Verdana" pitchFamily="34" charset="0"/>
              <a:ea typeface="Verdana" pitchFamily="34" charset="0"/>
              <a:cs typeface="Verdana" pitchFamily="34" charset="0"/>
            </a:endParaRPr>
          </a:p>
          <a:p>
            <a:pPr marL="393700" indent="-393700" eaLnBrk="1" hangingPunct="1">
              <a:lnSpc>
                <a:spcPct val="90000"/>
              </a:lnSpc>
              <a:spcBef>
                <a:spcPct val="20000"/>
              </a:spcBef>
              <a:buFontTx/>
              <a:buChar char="•"/>
            </a:pPr>
            <a:r>
              <a:rPr lang="en-US" sz="2400" dirty="0" smtClean="0">
                <a:latin typeface="Verdana" pitchFamily="34" charset="0"/>
                <a:ea typeface="Verdana" pitchFamily="34" charset="0"/>
                <a:cs typeface="Verdana" pitchFamily="34" charset="0"/>
              </a:rPr>
              <a:t>To </a:t>
            </a:r>
            <a:r>
              <a:rPr lang="en-US" sz="2400" dirty="0">
                <a:latin typeface="Verdana" pitchFamily="34" charset="0"/>
                <a:ea typeface="Verdana" pitchFamily="34" charset="0"/>
                <a:cs typeface="Verdana" pitchFamily="34" charset="0"/>
              </a:rPr>
              <a:t>convince you of your potential!!</a:t>
            </a:r>
          </a:p>
        </p:txBody>
      </p:sp>
    </p:spTree>
    <p:extLst>
      <p:ext uri="{BB962C8B-B14F-4D97-AF65-F5344CB8AC3E}">
        <p14:creationId xmlns:p14="http://schemas.microsoft.com/office/powerpoint/2010/main" val="32254977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457200" y="14478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To develop strategies for developing countries in the Pacific basin to cope with tsunami hazards and disasters. Due to the unique needs of each country, we specifically focused on developing plans for Peru and Micronesia. </a:t>
            </a:r>
          </a:p>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To develop a plan for the reconstruction of New Orleans and the management of the Mississippi River and the Gulf coast. </a:t>
            </a:r>
            <a:endParaRPr lang="en-US" sz="1800" dirty="0">
              <a:latin typeface="Verdana" pitchFamily="34" charset="0"/>
              <a:ea typeface="Verdana" pitchFamily="34" charset="0"/>
              <a:cs typeface="Verdana" pitchFamily="34" charset="0"/>
            </a:endParaRPr>
          </a:p>
          <a:p>
            <a:pPr marL="461963" indent="-461963" eaLnBrk="1" hangingPunct="1">
              <a:spcBef>
                <a:spcPct val="20000"/>
              </a:spcBef>
              <a:tabLst>
                <a:tab pos="461963" algn="l"/>
              </a:tabLst>
            </a:pPr>
            <a:r>
              <a:rPr lang="en-US" sz="3200" dirty="0">
                <a:latin typeface="Verdana" pitchFamily="34" charset="0"/>
                <a:ea typeface="Verdana" pitchFamily="34" charset="0"/>
                <a:cs typeface="Verdana" pitchFamily="34" charset="0"/>
              </a:rPr>
              <a:t>	</a:t>
            </a:r>
            <a:r>
              <a:rPr lang="en-US" sz="2400" dirty="0">
                <a:latin typeface="Verdana" pitchFamily="34" charset="0"/>
                <a:ea typeface="Verdana" pitchFamily="34" charset="0"/>
                <a:cs typeface="Verdana" pitchFamily="34" charset="0"/>
              </a:rPr>
              <a:t>	</a:t>
            </a:r>
          </a:p>
        </p:txBody>
      </p:sp>
      <p:sp>
        <p:nvSpPr>
          <p:cNvPr id="5" name="Text Box 2"/>
          <p:cNvSpPr txBox="1">
            <a:spLocks noChangeArrowheads="1"/>
          </p:cNvSpPr>
          <p:nvPr/>
        </p:nvSpPr>
        <p:spPr bwMode="auto">
          <a:xfrm>
            <a:off x="609600" y="6051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Past Missions</a:t>
            </a:r>
          </a:p>
        </p:txBody>
      </p:sp>
    </p:spTree>
    <p:extLst>
      <p:ext uri="{BB962C8B-B14F-4D97-AF65-F5344CB8AC3E}">
        <p14:creationId xmlns:p14="http://schemas.microsoft.com/office/powerpoint/2010/main" val="42656497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457200" y="1447800"/>
            <a:ext cx="784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To develop strategies to deal with the collapse of the global fisheries and the general health of the </a:t>
            </a:r>
            <a:r>
              <a:rPr lang="en-US" sz="2400" dirty="0" smtClean="0">
                <a:latin typeface="Verdana" pitchFamily="34" charset="0"/>
                <a:ea typeface="Verdana" pitchFamily="34" charset="0"/>
                <a:cs typeface="Verdana" pitchFamily="34" charset="0"/>
              </a:rPr>
              <a:t>oceans</a:t>
            </a:r>
            <a:endParaRPr lang="en-US" sz="2400" dirty="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Lst>
            </a:pPr>
            <a:r>
              <a:rPr lang="en-US" sz="2400" dirty="0">
                <a:latin typeface="Verdana" pitchFamily="34" charset="0"/>
                <a:ea typeface="Verdana" pitchFamily="34" charset="0"/>
                <a:cs typeface="Verdana" pitchFamily="34" charset="0"/>
              </a:rPr>
              <a:t>To develop a plan to ensure the availability of fresh clean water for western North America for the next 100 years.	</a:t>
            </a:r>
            <a:endParaRPr lang="en-US" sz="2400" dirty="0" smtClean="0">
              <a:latin typeface="Verdana" pitchFamily="34" charset="0"/>
              <a:ea typeface="Verdana" pitchFamily="34" charset="0"/>
              <a:cs typeface="Verdana" pitchFamily="34" charset="0"/>
            </a:endParaRPr>
          </a:p>
          <a:p>
            <a:pPr marL="461963" indent="-461963" eaLnBrk="1" hangingPunct="1">
              <a:spcBef>
                <a:spcPct val="20000"/>
              </a:spcBef>
              <a:buFont typeface="Arial" charset="0"/>
              <a:buChar char="•"/>
              <a:tabLst>
                <a:tab pos="461963" algn="l"/>
              </a:tabLst>
            </a:pPr>
            <a:r>
              <a:rPr lang="en-US" sz="2400" dirty="0" smtClean="0">
                <a:latin typeface="Verdana" pitchFamily="34" charset="0"/>
                <a:ea typeface="Verdana" pitchFamily="34" charset="0"/>
                <a:cs typeface="Verdana" pitchFamily="34" charset="0"/>
              </a:rPr>
              <a:t>Propose </a:t>
            </a:r>
            <a:r>
              <a:rPr lang="en-US" sz="2400" dirty="0">
                <a:latin typeface="Verdana" pitchFamily="34" charset="0"/>
                <a:ea typeface="Verdana" pitchFamily="34" charset="0"/>
                <a:cs typeface="Verdana" pitchFamily="34" charset="0"/>
              </a:rPr>
              <a:t>an integrated global solution to the rapid rise in atmospheric CO</a:t>
            </a:r>
            <a:r>
              <a:rPr lang="en-US" sz="2400" baseline="-25000" dirty="0">
                <a:latin typeface="Verdana" pitchFamily="34" charset="0"/>
                <a:ea typeface="Verdana" pitchFamily="34" charset="0"/>
                <a:cs typeface="Verdana" pitchFamily="34" charset="0"/>
              </a:rPr>
              <a:t>2</a:t>
            </a:r>
            <a:r>
              <a:rPr lang="en-US" sz="2400" dirty="0">
                <a:latin typeface="Verdana" pitchFamily="34" charset="0"/>
                <a:ea typeface="Verdana" pitchFamily="34" charset="0"/>
                <a:cs typeface="Verdana" pitchFamily="34" charset="0"/>
              </a:rPr>
              <a:t> that will stabilize concentrations at an economically viable and internationally acceptable level</a:t>
            </a:r>
            <a:r>
              <a:rPr lang="en-US" sz="2400" dirty="0" smtClean="0">
                <a:latin typeface="Verdana" pitchFamily="34" charset="0"/>
                <a:ea typeface="Verdana" pitchFamily="34" charset="0"/>
                <a:cs typeface="Verdana" pitchFamily="34" charset="0"/>
              </a:rPr>
              <a:t>.</a:t>
            </a:r>
          </a:p>
          <a:p>
            <a:pPr marL="461963" indent="-461963" eaLnBrk="1" hangingPunct="1">
              <a:spcBef>
                <a:spcPct val="20000"/>
              </a:spcBef>
              <a:tabLst>
                <a:tab pos="461963" algn="l"/>
              </a:tabLst>
            </a:pPr>
            <a:endParaRPr lang="en-US" sz="2400" dirty="0">
              <a:latin typeface="Verdana" pitchFamily="34" charset="0"/>
              <a:ea typeface="Verdana" pitchFamily="34" charset="0"/>
              <a:cs typeface="Verdana" pitchFamily="34" charset="0"/>
            </a:endParaRPr>
          </a:p>
          <a:p>
            <a:pPr marL="461963" indent="-461963" eaLnBrk="1" hangingPunct="1">
              <a:spcBef>
                <a:spcPct val="20000"/>
              </a:spcBef>
              <a:tabLst>
                <a:tab pos="461963" algn="l"/>
              </a:tabLst>
            </a:pPr>
            <a:r>
              <a:rPr lang="en-US" sz="2400" dirty="0">
                <a:latin typeface="Verdana" pitchFamily="34" charset="0"/>
                <a:ea typeface="Verdana" pitchFamily="34" charset="0"/>
                <a:cs typeface="Verdana" pitchFamily="34" charset="0"/>
              </a:rPr>
              <a:t>		</a:t>
            </a:r>
          </a:p>
        </p:txBody>
      </p:sp>
      <p:sp>
        <p:nvSpPr>
          <p:cNvPr id="5" name="Text Box 2"/>
          <p:cNvSpPr txBox="1">
            <a:spLocks noChangeArrowheads="1"/>
          </p:cNvSpPr>
          <p:nvPr/>
        </p:nvSpPr>
        <p:spPr bwMode="auto">
          <a:xfrm>
            <a:off x="609600" y="4527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Past Missions</a:t>
            </a:r>
          </a:p>
        </p:txBody>
      </p:sp>
    </p:spTree>
    <p:extLst>
      <p:ext uri="{BB962C8B-B14F-4D97-AF65-F5344CB8AC3E}">
        <p14:creationId xmlns:p14="http://schemas.microsoft.com/office/powerpoint/2010/main" val="23008712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3400" y="52893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itchFamily="28" charset="0"/>
                <a:ea typeface="ＭＳ Ｐゴシック" pitchFamily="28" charset="-128"/>
              </a:defRPr>
            </a:lvl1pPr>
            <a:lvl2pPr marL="37931725" indent="-37474525">
              <a:defRPr sz="2800">
                <a:solidFill>
                  <a:schemeClr val="tx1"/>
                </a:solidFill>
                <a:latin typeface="Times" pitchFamily="28" charset="0"/>
                <a:ea typeface="ＭＳ Ｐゴシック" pitchFamily="28" charset="-128"/>
              </a:defRPr>
            </a:lvl2pPr>
            <a:lvl3pPr>
              <a:defRPr sz="2800">
                <a:solidFill>
                  <a:schemeClr val="tx1"/>
                </a:solidFill>
                <a:latin typeface="Times" pitchFamily="28" charset="0"/>
                <a:ea typeface="ＭＳ Ｐゴシック" pitchFamily="28" charset="-128"/>
              </a:defRPr>
            </a:lvl3pPr>
            <a:lvl4pPr>
              <a:defRPr sz="2800">
                <a:solidFill>
                  <a:schemeClr val="tx1"/>
                </a:solidFill>
                <a:latin typeface="Times" pitchFamily="28" charset="0"/>
                <a:ea typeface="ＭＳ Ｐゴシック" pitchFamily="28" charset="-128"/>
              </a:defRPr>
            </a:lvl4pPr>
            <a:lvl5pPr>
              <a:defRPr sz="2800">
                <a:solidFill>
                  <a:schemeClr val="tx1"/>
                </a:solidFill>
                <a:latin typeface="Times" pitchFamily="28" charset="0"/>
                <a:ea typeface="ＭＳ Ｐゴシック" pitchFamily="28" charset="-128"/>
              </a:defRPr>
            </a:lvl5pPr>
            <a:lvl6pPr marL="457200" eaLnBrk="0" fontAlgn="base" hangingPunct="0">
              <a:spcBef>
                <a:spcPct val="0"/>
              </a:spcBef>
              <a:spcAft>
                <a:spcPct val="0"/>
              </a:spcAft>
              <a:defRPr sz="2800">
                <a:solidFill>
                  <a:schemeClr val="tx1"/>
                </a:solidFill>
                <a:latin typeface="Times" pitchFamily="28" charset="0"/>
                <a:ea typeface="ＭＳ Ｐゴシック" pitchFamily="28" charset="-128"/>
              </a:defRPr>
            </a:lvl6pPr>
            <a:lvl7pPr marL="914400" eaLnBrk="0" fontAlgn="base" hangingPunct="0">
              <a:spcBef>
                <a:spcPct val="0"/>
              </a:spcBef>
              <a:spcAft>
                <a:spcPct val="0"/>
              </a:spcAft>
              <a:defRPr sz="2800">
                <a:solidFill>
                  <a:schemeClr val="tx1"/>
                </a:solidFill>
                <a:latin typeface="Times" pitchFamily="28" charset="0"/>
                <a:ea typeface="ＭＳ Ｐゴシック" pitchFamily="28" charset="-128"/>
              </a:defRPr>
            </a:lvl7pPr>
            <a:lvl8pPr marL="1371600" eaLnBrk="0" fontAlgn="base" hangingPunct="0">
              <a:spcBef>
                <a:spcPct val="0"/>
              </a:spcBef>
              <a:spcAft>
                <a:spcPct val="0"/>
              </a:spcAft>
              <a:defRPr sz="2800">
                <a:solidFill>
                  <a:schemeClr val="tx1"/>
                </a:solidFill>
                <a:latin typeface="Times" pitchFamily="28" charset="0"/>
                <a:ea typeface="ＭＳ Ｐゴシック" pitchFamily="28" charset="-128"/>
              </a:defRPr>
            </a:lvl8pPr>
            <a:lvl9pPr marL="1828800" eaLnBrk="0" fontAlgn="base" hangingPunct="0">
              <a:spcBef>
                <a:spcPct val="0"/>
              </a:spcBef>
              <a:spcAft>
                <a:spcPct val="0"/>
              </a:spcAft>
              <a:defRPr sz="2800">
                <a:solidFill>
                  <a:schemeClr val="tx1"/>
                </a:solidFill>
                <a:latin typeface="Times" pitchFamily="28" charset="0"/>
                <a:ea typeface="ＭＳ Ｐゴシック" pitchFamily="28" charset="-128"/>
              </a:defRPr>
            </a:lvl9pPr>
          </a:lstStyle>
          <a:p>
            <a:pPr algn="ctr"/>
            <a:r>
              <a:rPr lang="en-US" sz="2400" b="1" dirty="0">
                <a:latin typeface="Verdana" pitchFamily="34" charset="0"/>
                <a:ea typeface="Verdana" pitchFamily="34" charset="0"/>
                <a:cs typeface="Verdana" pitchFamily="34" charset="0"/>
              </a:rPr>
              <a:t>Subject Structure</a:t>
            </a:r>
          </a:p>
        </p:txBody>
      </p:sp>
      <p:sp>
        <p:nvSpPr>
          <p:cNvPr id="32772" name="Rectangle 4"/>
          <p:cNvSpPr>
            <a:spLocks noChangeArrowheads="1"/>
          </p:cNvSpPr>
          <p:nvPr/>
        </p:nvSpPr>
        <p:spPr bwMode="auto">
          <a:xfrm>
            <a:off x="533400" y="21336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lnSpc>
                <a:spcPct val="110000"/>
              </a:lnSpc>
              <a:spcBef>
                <a:spcPts val="0"/>
              </a:spcBef>
              <a:buFont typeface="Arial" pitchFamily="34" charset="0"/>
              <a:buChar char="•"/>
              <a:tabLst>
                <a:tab pos="461963" algn="l"/>
                <a:tab pos="1204913" algn="l"/>
                <a:tab pos="1655763" algn="l"/>
              </a:tabLst>
            </a:pPr>
            <a:endParaRPr lang="en-US" sz="2400" dirty="0">
              <a:latin typeface="Verdana" pitchFamily="34" charset="0"/>
              <a:ea typeface="Verdana" pitchFamily="34" charset="0"/>
              <a:cs typeface="Verdana" pitchFamily="34" charset="0"/>
            </a:endParaRPr>
          </a:p>
          <a:p>
            <a:pPr marL="461963" indent="-461963" eaLnBrk="1" hangingPunct="1">
              <a:spcBef>
                <a:spcPts val="0"/>
              </a:spcBef>
              <a:buFont typeface="Arial" pitchFamily="34" charset="0"/>
              <a:buChar char="•"/>
              <a:tabLst>
                <a:tab pos="461963" algn="l"/>
                <a:tab pos="1204913" algn="l"/>
                <a:tab pos="1655763" algn="l"/>
              </a:tabLst>
            </a:pPr>
            <a:r>
              <a:rPr lang="en-US" sz="2400" dirty="0" smtClean="0">
                <a:latin typeface="Verdana" pitchFamily="34" charset="0"/>
                <a:ea typeface="Verdana" pitchFamily="34" charset="0"/>
                <a:cs typeface="Verdana" pitchFamily="34" charset="0"/>
              </a:rPr>
              <a:t>Problem </a:t>
            </a:r>
            <a:r>
              <a:rPr lang="en-US" sz="2400" dirty="0" smtClean="0">
                <a:latin typeface="Verdana" pitchFamily="34" charset="0"/>
                <a:ea typeface="Verdana" pitchFamily="34" charset="0"/>
                <a:cs typeface="Verdana" pitchFamily="34" charset="0"/>
              </a:rPr>
              <a:t>divided </a:t>
            </a:r>
            <a:r>
              <a:rPr lang="en-US" sz="2400" dirty="0">
                <a:latin typeface="Verdana" pitchFamily="34" charset="0"/>
                <a:ea typeface="Verdana" pitchFamily="34" charset="0"/>
                <a:cs typeface="Verdana" pitchFamily="34" charset="0"/>
              </a:rPr>
              <a:t>into </a:t>
            </a:r>
            <a:r>
              <a:rPr lang="en-US" sz="2400" dirty="0" smtClean="0">
                <a:latin typeface="Verdana" pitchFamily="34" charset="0"/>
                <a:ea typeface="Verdana" pitchFamily="34" charset="0"/>
                <a:cs typeface="Verdana" pitchFamily="34" charset="0"/>
              </a:rPr>
              <a:t>5-10 subtopics and students </a:t>
            </a:r>
            <a:r>
              <a:rPr lang="en-US" sz="2400" dirty="0">
                <a:latin typeface="Verdana" pitchFamily="34" charset="0"/>
                <a:ea typeface="Verdana" pitchFamily="34" charset="0"/>
                <a:cs typeface="Verdana" pitchFamily="34" charset="0"/>
              </a:rPr>
              <a:t>divided into </a:t>
            </a:r>
            <a:r>
              <a:rPr lang="en-US" sz="2400" dirty="0" smtClean="0">
                <a:latin typeface="Verdana" pitchFamily="34" charset="0"/>
                <a:ea typeface="Verdana" pitchFamily="34" charset="0"/>
                <a:cs typeface="Verdana" pitchFamily="34" charset="0"/>
              </a:rPr>
              <a:t>teams</a:t>
            </a:r>
            <a:endParaRPr lang="en-US" sz="2400" dirty="0">
              <a:latin typeface="Verdana" pitchFamily="34" charset="0"/>
              <a:ea typeface="Verdana" pitchFamily="34" charset="0"/>
              <a:cs typeface="Verdana" pitchFamily="34" charset="0"/>
            </a:endParaRPr>
          </a:p>
          <a:p>
            <a:pPr marL="461963" indent="-461963" eaLnBrk="1" hangingPunct="1">
              <a:spcBef>
                <a:spcPts val="0"/>
              </a:spcBef>
              <a:buFont typeface="Arial" pitchFamily="34" charset="0"/>
              <a:buChar char="•"/>
              <a:tabLst>
                <a:tab pos="461963" algn="l"/>
                <a:tab pos="1204913" algn="l"/>
                <a:tab pos="1655763" algn="l"/>
              </a:tabLst>
            </a:pPr>
            <a:r>
              <a:rPr lang="en-US" sz="2400" dirty="0" smtClean="0">
                <a:latin typeface="Verdana" pitchFamily="34" charset="0"/>
                <a:ea typeface="Verdana" pitchFamily="34" charset="0"/>
                <a:cs typeface="Verdana" pitchFamily="34" charset="0"/>
              </a:rPr>
              <a:t>Each </a:t>
            </a:r>
            <a:r>
              <a:rPr lang="en-US" sz="2400" dirty="0">
                <a:latin typeface="Verdana" pitchFamily="34" charset="0"/>
                <a:ea typeface="Verdana" pitchFamily="34" charset="0"/>
                <a:cs typeface="Verdana" pitchFamily="34" charset="0"/>
              </a:rPr>
              <a:t>team assigned a </a:t>
            </a:r>
            <a:r>
              <a:rPr lang="en-US" sz="2400" dirty="0" smtClean="0">
                <a:latin typeface="Verdana" pitchFamily="34" charset="0"/>
                <a:ea typeface="Verdana" pitchFamily="34" charset="0"/>
                <a:cs typeface="Verdana" pitchFamily="34" charset="0"/>
              </a:rPr>
              <a:t>Undergraduate Teaching Fellow</a:t>
            </a:r>
            <a:r>
              <a:rPr lang="en-US" sz="2400" dirty="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and Alumni </a:t>
            </a:r>
            <a:r>
              <a:rPr lang="en-US" sz="2400" dirty="0" smtClean="0">
                <a:latin typeface="Verdana" pitchFamily="34" charset="0"/>
                <a:ea typeface="Verdana" pitchFamily="34" charset="0"/>
                <a:cs typeface="Verdana" pitchFamily="34" charset="0"/>
              </a:rPr>
              <a:t>Mentors</a:t>
            </a:r>
            <a:endParaRPr lang="en-US" sz="2400" dirty="0">
              <a:latin typeface="Verdana" pitchFamily="34" charset="0"/>
              <a:ea typeface="Verdana" pitchFamily="34" charset="0"/>
              <a:cs typeface="Verdana" pitchFamily="34" charset="0"/>
            </a:endParaRPr>
          </a:p>
          <a:p>
            <a:pPr marL="461963" indent="-461963" eaLnBrk="1" hangingPunct="1">
              <a:spcBef>
                <a:spcPts val="0"/>
              </a:spcBef>
              <a:buFont typeface="Arial" pitchFamily="34" charset="0"/>
              <a:buChar char="•"/>
              <a:tabLst>
                <a:tab pos="1655763" algn="l"/>
              </a:tabLst>
            </a:pPr>
            <a:r>
              <a:rPr lang="en-US" sz="2400" dirty="0" smtClean="0">
                <a:latin typeface="Verdana" pitchFamily="34" charset="0"/>
                <a:ea typeface="Verdana" pitchFamily="34" charset="0"/>
                <a:cs typeface="Verdana" pitchFamily="34" charset="0"/>
              </a:rPr>
              <a:t>Each </a:t>
            </a:r>
            <a:r>
              <a:rPr lang="en-US" sz="2400" dirty="0" smtClean="0">
                <a:latin typeface="Verdana" pitchFamily="34" charset="0"/>
                <a:ea typeface="Verdana" pitchFamily="34" charset="0"/>
                <a:cs typeface="Verdana" pitchFamily="34" charset="0"/>
              </a:rPr>
              <a:t>team will also have access to the </a:t>
            </a:r>
            <a:r>
              <a:rPr lang="en-US" sz="2400" dirty="0" smtClean="0">
                <a:latin typeface="Verdana" pitchFamily="34" charset="0"/>
                <a:ea typeface="Verdana" pitchFamily="34" charset="0"/>
                <a:cs typeface="Verdana" pitchFamily="34" charset="0"/>
              </a:rPr>
              <a:t>library</a:t>
            </a:r>
            <a:r>
              <a:rPr lang="en-US" sz="2400" dirty="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 </a:t>
            </a:r>
            <a:r>
              <a:rPr lang="en-US" sz="2400" dirty="0" smtClean="0">
                <a:latin typeface="Verdana" pitchFamily="34" charset="0"/>
                <a:ea typeface="Verdana" pitchFamily="34" charset="0"/>
                <a:cs typeface="Verdana" pitchFamily="34" charset="0"/>
              </a:rPr>
              <a:t>staff</a:t>
            </a:r>
            <a:r>
              <a:rPr lang="en-US" sz="2400" dirty="0" smtClean="0">
                <a:latin typeface="Verdana" pitchFamily="34" charset="0"/>
                <a:ea typeface="Verdana" pitchFamily="34" charset="0"/>
                <a:cs typeface="Verdana" pitchFamily="34" charset="0"/>
              </a:rPr>
              <a:t>.</a:t>
            </a:r>
          </a:p>
          <a:p>
            <a:pPr eaLnBrk="1" hangingPunct="1">
              <a:spcBef>
                <a:spcPts val="0"/>
              </a:spcBef>
              <a:tabLst>
                <a:tab pos="461963" algn="l"/>
                <a:tab pos="1204913" algn="l"/>
                <a:tab pos="1655763" algn="l"/>
              </a:tabLst>
            </a:pP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313953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13274</TotalTime>
  <Words>1279</Words>
  <Application>Microsoft Office PowerPoint</Application>
  <PresentationFormat>On-screen Show (4:3)</PresentationFormat>
  <Paragraphs>236</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Mission 2016:  The Future of Strategic  Natural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2011</vt:lpstr>
      <vt:lpstr>Mission 2012</vt:lpstr>
      <vt:lpstr>Mission 2013</vt:lpstr>
      <vt:lpstr>Mission 2014</vt:lpstr>
      <vt:lpstr>PowerPoint Presentation</vt:lpstr>
      <vt:lpstr>PowerPoint Presentation</vt:lpstr>
      <vt:lpstr>Strategic Metals and Minerals</vt:lpstr>
      <vt:lpstr>PowerPoint Presentation</vt:lpstr>
      <vt:lpstr>Abundances of Elements in the Solar System</vt:lpstr>
      <vt:lpstr>Example: Gallium</vt:lpstr>
      <vt:lpstr>Coltan</vt:lpstr>
      <vt:lpstr>PowerPoint Presentation</vt:lpstr>
      <vt:lpstr>PowerPoint Presentation</vt:lpstr>
      <vt:lpstr>PowerPoint Presentation</vt:lpstr>
      <vt:lpstr>Are rare earth elements critical to defense industry?   Should they be stockpiled?   </vt:lpstr>
      <vt:lpstr>PowerPoint Presentation</vt:lpstr>
      <vt:lpstr>PowerPoint Presentation</vt:lpstr>
      <vt:lpstr>Are Current Uses of Strategic Metals Good for the World? </vt:lpstr>
      <vt:lpstr>What are Human Costs of Strategic Mineral Mining?</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Meteorites</dc:title>
  <dc:creator>Benjamin Weiss</dc:creator>
  <cp:lastModifiedBy>bweiss</cp:lastModifiedBy>
  <cp:revision>115</cp:revision>
  <dcterms:created xsi:type="dcterms:W3CDTF">2005-11-26T21:49:07Z</dcterms:created>
  <dcterms:modified xsi:type="dcterms:W3CDTF">2012-09-05T18:50:51Z</dcterms:modified>
</cp:coreProperties>
</file>