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0" r:id="rId2"/>
    <p:sldId id="334" r:id="rId3"/>
    <p:sldId id="335" r:id="rId4"/>
    <p:sldId id="336" r:id="rId5"/>
    <p:sldId id="337" r:id="rId6"/>
    <p:sldId id="338" r:id="rId7"/>
    <p:sldId id="333" r:id="rId8"/>
    <p:sldId id="283" r:id="rId9"/>
    <p:sldId id="323" r:id="rId10"/>
    <p:sldId id="280" r:id="rId11"/>
    <p:sldId id="328" r:id="rId12"/>
    <p:sldId id="279" r:id="rId13"/>
    <p:sldId id="324" r:id="rId14"/>
    <p:sldId id="274" r:id="rId15"/>
    <p:sldId id="325" r:id="rId16"/>
    <p:sldId id="278" r:id="rId17"/>
    <p:sldId id="329" r:id="rId18"/>
    <p:sldId id="281" r:id="rId19"/>
    <p:sldId id="326" r:id="rId20"/>
    <p:sldId id="276" r:id="rId21"/>
    <p:sldId id="327" r:id="rId22"/>
    <p:sldId id="321" r:id="rId23"/>
    <p:sldId id="317" r:id="rId24"/>
    <p:sldId id="330" r:id="rId25"/>
  </p:sldIdLst>
  <p:sldSz cx="9144000" cy="6858000" type="screen4x3"/>
  <p:notesSz cx="6996113" cy="92821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 Bowri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p:scale>
          <a:sx n="60" d="100"/>
          <a:sy n="60" d="100"/>
        </p:scale>
        <p:origin x="-1572"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t" anchorCtr="0" compatLnSpc="1">
            <a:prstTxWarp prst="textNoShape">
              <a:avLst/>
            </a:prstTxWarp>
          </a:bodyPr>
          <a:lstStyle>
            <a:lvl1pPr defTabSz="930275">
              <a:defRPr sz="1200"/>
            </a:lvl1pPr>
          </a:lstStyle>
          <a:p>
            <a:endParaRPr lang="en-US"/>
          </a:p>
        </p:txBody>
      </p:sp>
      <p:sp>
        <p:nvSpPr>
          <p:cNvPr id="21507" name="Rectangle 3"/>
          <p:cNvSpPr>
            <a:spLocks noGrp="1" noChangeArrowheads="1"/>
          </p:cNvSpPr>
          <p:nvPr>
            <p:ph type="dt" idx="1"/>
          </p:nvPr>
        </p:nvSpPr>
        <p:spPr bwMode="auto">
          <a:xfrm>
            <a:off x="396240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t" anchorCtr="0" compatLnSpc="1">
            <a:prstTxWarp prst="textNoShape">
              <a:avLst/>
            </a:prstTxWarp>
          </a:bodyPr>
          <a:lstStyle>
            <a:lvl1pPr algn="r" defTabSz="930275">
              <a:defRPr sz="1200"/>
            </a:lvl1pPr>
          </a:lstStyle>
          <a:p>
            <a:endParaRPr lang="en-US"/>
          </a:p>
        </p:txBody>
      </p:sp>
      <p:sp>
        <p:nvSpPr>
          <p:cNvPr id="21508" name="Rectangle 4"/>
          <p:cNvSpPr>
            <a:spLocks noGrp="1" noRot="1" noChangeAspect="1" noChangeArrowheads="1" noTextEdit="1"/>
          </p:cNvSpPr>
          <p:nvPr>
            <p:ph type="sldImg" idx="2"/>
          </p:nvPr>
        </p:nvSpPr>
        <p:spPr bwMode="auto">
          <a:xfrm>
            <a:off x="1177925" y="696913"/>
            <a:ext cx="4641850" cy="3479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700088" y="4408488"/>
            <a:ext cx="5595937"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16975"/>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b" anchorCtr="0" compatLnSpc="1">
            <a:prstTxWarp prst="textNoShape">
              <a:avLst/>
            </a:prstTxWarp>
          </a:bodyPr>
          <a:lstStyle>
            <a:lvl1pPr defTabSz="930275">
              <a:defRPr sz="1200"/>
            </a:lvl1pPr>
          </a:lstStyle>
          <a:p>
            <a:endParaRPr lang="en-US"/>
          </a:p>
        </p:txBody>
      </p:sp>
      <p:sp>
        <p:nvSpPr>
          <p:cNvPr id="21511" name="Rectangle 7"/>
          <p:cNvSpPr>
            <a:spLocks noGrp="1" noChangeArrowheads="1"/>
          </p:cNvSpPr>
          <p:nvPr>
            <p:ph type="sldNum" sz="quarter" idx="5"/>
          </p:nvPr>
        </p:nvSpPr>
        <p:spPr bwMode="auto">
          <a:xfrm>
            <a:off x="3962400" y="8816975"/>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b" anchorCtr="0" compatLnSpc="1">
            <a:prstTxWarp prst="textNoShape">
              <a:avLst/>
            </a:prstTxWarp>
          </a:bodyPr>
          <a:lstStyle>
            <a:lvl1pPr algn="r" defTabSz="930275">
              <a:defRPr sz="1200"/>
            </a:lvl1pPr>
          </a:lstStyle>
          <a:p>
            <a:fld id="{E174A643-CA70-469D-9AF4-0188E05784F2}" type="slidenum">
              <a:rPr lang="en-US"/>
              <a:pPr/>
              <a:t>‹#›</a:t>
            </a:fld>
            <a:endParaRPr lang="en-US"/>
          </a:p>
        </p:txBody>
      </p:sp>
    </p:spTree>
    <p:extLst>
      <p:ext uri="{BB962C8B-B14F-4D97-AF65-F5344CB8AC3E}">
        <p14:creationId xmlns:p14="http://schemas.microsoft.com/office/powerpoint/2010/main" val="31405412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35A235-83B9-4000-889D-B09A5B00D762}" type="slidenum">
              <a:rPr lang="en-US"/>
              <a:pPr/>
              <a:t>1</a:t>
            </a:fld>
            <a:endParaRPr lang="en-US" dirty="0"/>
          </a:p>
        </p:txBody>
      </p:sp>
      <p:sp>
        <p:nvSpPr>
          <p:cNvPr id="22530" name="Rectangle 2"/>
          <p:cNvSpPr>
            <a:spLocks noGrp="1" noRot="1" noChangeAspect="1" noChangeArrowheads="1" noTextEdit="1"/>
          </p:cNvSpPr>
          <p:nvPr>
            <p:ph type="sldImg"/>
          </p:nvPr>
        </p:nvSpPr>
        <p:spPr>
          <a:xfrm>
            <a:off x="1179513" y="696913"/>
            <a:ext cx="4638675" cy="3479800"/>
          </a:xfrm>
          <a:ln/>
        </p:spPr>
      </p:sp>
      <p:sp>
        <p:nvSpPr>
          <p:cNvPr id="2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10</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11</a:t>
            </a:fld>
            <a:endParaRPr lang="en-US"/>
          </a:p>
        </p:txBody>
      </p:sp>
    </p:spTree>
    <p:extLst>
      <p:ext uri="{BB962C8B-B14F-4D97-AF65-F5344CB8AC3E}">
        <p14:creationId xmlns:p14="http://schemas.microsoft.com/office/powerpoint/2010/main" val="7307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12</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13</a:t>
            </a:fld>
            <a:endParaRPr lang="en-US"/>
          </a:p>
        </p:txBody>
      </p:sp>
    </p:spTree>
    <p:extLst>
      <p:ext uri="{BB962C8B-B14F-4D97-AF65-F5344CB8AC3E}">
        <p14:creationId xmlns:p14="http://schemas.microsoft.com/office/powerpoint/2010/main" val="73071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14</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15</a:t>
            </a:fld>
            <a:endParaRPr lang="en-US"/>
          </a:p>
        </p:txBody>
      </p:sp>
    </p:spTree>
    <p:extLst>
      <p:ext uri="{BB962C8B-B14F-4D97-AF65-F5344CB8AC3E}">
        <p14:creationId xmlns:p14="http://schemas.microsoft.com/office/powerpoint/2010/main" val="73071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16</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17</a:t>
            </a:fld>
            <a:endParaRPr lang="en-US"/>
          </a:p>
        </p:txBody>
      </p:sp>
    </p:spTree>
    <p:extLst>
      <p:ext uri="{BB962C8B-B14F-4D97-AF65-F5344CB8AC3E}">
        <p14:creationId xmlns:p14="http://schemas.microsoft.com/office/powerpoint/2010/main" val="418284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18</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19</a:t>
            </a:fld>
            <a:endParaRPr lang="en-US"/>
          </a:p>
        </p:txBody>
      </p:sp>
    </p:spTree>
    <p:extLst>
      <p:ext uri="{BB962C8B-B14F-4D97-AF65-F5344CB8AC3E}">
        <p14:creationId xmlns:p14="http://schemas.microsoft.com/office/powerpoint/2010/main" val="7307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2</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20</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21</a:t>
            </a:fld>
            <a:endParaRPr lang="en-US"/>
          </a:p>
        </p:txBody>
      </p:sp>
    </p:spTree>
    <p:extLst>
      <p:ext uri="{BB962C8B-B14F-4D97-AF65-F5344CB8AC3E}">
        <p14:creationId xmlns:p14="http://schemas.microsoft.com/office/powerpoint/2010/main" val="1863816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22</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23</a:t>
            </a:fld>
            <a:endParaRPr lang="en-US"/>
          </a:p>
        </p:txBody>
      </p:sp>
    </p:spTree>
    <p:extLst>
      <p:ext uri="{BB962C8B-B14F-4D97-AF65-F5344CB8AC3E}">
        <p14:creationId xmlns:p14="http://schemas.microsoft.com/office/powerpoint/2010/main" val="1863816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24</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3</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4</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725B9E-4170-4C34-86CD-CB624ACFABC5}" type="slidenum">
              <a:rPr lang="en-US" smtClean="0"/>
              <a:t>5</a:t>
            </a:fld>
            <a:endParaRPr lang="en-US"/>
          </a:p>
        </p:txBody>
      </p:sp>
    </p:spTree>
    <p:extLst>
      <p:ext uri="{BB962C8B-B14F-4D97-AF65-F5344CB8AC3E}">
        <p14:creationId xmlns:p14="http://schemas.microsoft.com/office/powerpoint/2010/main" val="313752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725B9E-4170-4C34-86CD-CB624ACFABC5}" type="slidenum">
              <a:rPr lang="en-US" smtClean="0"/>
              <a:t>6</a:t>
            </a:fld>
            <a:endParaRPr lang="en-US"/>
          </a:p>
        </p:txBody>
      </p:sp>
    </p:spTree>
    <p:extLst>
      <p:ext uri="{BB962C8B-B14F-4D97-AF65-F5344CB8AC3E}">
        <p14:creationId xmlns:p14="http://schemas.microsoft.com/office/powerpoint/2010/main" val="139260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7</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8</a:t>
            </a:fld>
            <a:endParaRPr lang="en-US"/>
          </a:p>
        </p:txBody>
      </p:sp>
    </p:spTree>
    <p:extLst>
      <p:ext uri="{BB962C8B-B14F-4D97-AF65-F5344CB8AC3E}">
        <p14:creationId xmlns:p14="http://schemas.microsoft.com/office/powerpoint/2010/main" val="26692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9</a:t>
            </a:fld>
            <a:endParaRPr lang="en-US"/>
          </a:p>
        </p:txBody>
      </p:sp>
    </p:spTree>
    <p:extLst>
      <p:ext uri="{BB962C8B-B14F-4D97-AF65-F5344CB8AC3E}">
        <p14:creationId xmlns:p14="http://schemas.microsoft.com/office/powerpoint/2010/main" val="7307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5A9114-A8A3-4587-88AA-00A4631CDB5A}" type="slidenum">
              <a:rPr lang="en-US"/>
              <a:pPr/>
              <a:t>‹#›</a:t>
            </a:fld>
            <a:endParaRPr lang="en-US"/>
          </a:p>
        </p:txBody>
      </p:sp>
    </p:spTree>
    <p:extLst>
      <p:ext uri="{BB962C8B-B14F-4D97-AF65-F5344CB8AC3E}">
        <p14:creationId xmlns:p14="http://schemas.microsoft.com/office/powerpoint/2010/main" val="290940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5EF005-4654-43EC-8EA7-0892A85A1F66}" type="slidenum">
              <a:rPr lang="en-US"/>
              <a:pPr/>
              <a:t>‹#›</a:t>
            </a:fld>
            <a:endParaRPr lang="en-US"/>
          </a:p>
        </p:txBody>
      </p:sp>
    </p:spTree>
    <p:extLst>
      <p:ext uri="{BB962C8B-B14F-4D97-AF65-F5344CB8AC3E}">
        <p14:creationId xmlns:p14="http://schemas.microsoft.com/office/powerpoint/2010/main" val="163173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800EFA-97C5-4C52-905E-0BB6BC7E1D29}" type="slidenum">
              <a:rPr lang="en-US"/>
              <a:pPr/>
              <a:t>‹#›</a:t>
            </a:fld>
            <a:endParaRPr lang="en-US"/>
          </a:p>
        </p:txBody>
      </p:sp>
    </p:spTree>
    <p:extLst>
      <p:ext uri="{BB962C8B-B14F-4D97-AF65-F5344CB8AC3E}">
        <p14:creationId xmlns:p14="http://schemas.microsoft.com/office/powerpoint/2010/main" val="174062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AD251D9-2146-48B0-BD24-9E4326FEBEC2}" type="slidenum">
              <a:rPr lang="en-US"/>
              <a:pPr/>
              <a:t>‹#›</a:t>
            </a:fld>
            <a:endParaRPr lang="en-US"/>
          </a:p>
        </p:txBody>
      </p:sp>
    </p:spTree>
    <p:extLst>
      <p:ext uri="{BB962C8B-B14F-4D97-AF65-F5344CB8AC3E}">
        <p14:creationId xmlns:p14="http://schemas.microsoft.com/office/powerpoint/2010/main" val="106097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A975D9-DA50-497E-95B2-6EFA193051C5}" type="slidenum">
              <a:rPr lang="en-US"/>
              <a:pPr/>
              <a:t>‹#›</a:t>
            </a:fld>
            <a:endParaRPr lang="en-US"/>
          </a:p>
        </p:txBody>
      </p:sp>
    </p:spTree>
    <p:extLst>
      <p:ext uri="{BB962C8B-B14F-4D97-AF65-F5344CB8AC3E}">
        <p14:creationId xmlns:p14="http://schemas.microsoft.com/office/powerpoint/2010/main" val="334900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BC3C50-4233-4599-9861-203B8D32084D}" type="slidenum">
              <a:rPr lang="en-US"/>
              <a:pPr/>
              <a:t>‹#›</a:t>
            </a:fld>
            <a:endParaRPr lang="en-US"/>
          </a:p>
        </p:txBody>
      </p:sp>
    </p:spTree>
    <p:extLst>
      <p:ext uri="{BB962C8B-B14F-4D97-AF65-F5344CB8AC3E}">
        <p14:creationId xmlns:p14="http://schemas.microsoft.com/office/powerpoint/2010/main" val="137870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2822ED-C93F-4B0B-8755-6B600DFF4100}" type="slidenum">
              <a:rPr lang="en-US"/>
              <a:pPr/>
              <a:t>‹#›</a:t>
            </a:fld>
            <a:endParaRPr lang="en-US"/>
          </a:p>
        </p:txBody>
      </p:sp>
    </p:spTree>
    <p:extLst>
      <p:ext uri="{BB962C8B-B14F-4D97-AF65-F5344CB8AC3E}">
        <p14:creationId xmlns:p14="http://schemas.microsoft.com/office/powerpoint/2010/main" val="144524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5FFE60E-DFA0-4E91-9D3D-763056261063}" type="slidenum">
              <a:rPr lang="en-US"/>
              <a:pPr/>
              <a:t>‹#›</a:t>
            </a:fld>
            <a:endParaRPr lang="en-US"/>
          </a:p>
        </p:txBody>
      </p:sp>
    </p:spTree>
    <p:extLst>
      <p:ext uri="{BB962C8B-B14F-4D97-AF65-F5344CB8AC3E}">
        <p14:creationId xmlns:p14="http://schemas.microsoft.com/office/powerpoint/2010/main" val="252222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A58BD2-016B-4F8C-A42F-56A1D6C85AAE}" type="slidenum">
              <a:rPr lang="en-US"/>
              <a:pPr/>
              <a:t>‹#›</a:t>
            </a:fld>
            <a:endParaRPr lang="en-US"/>
          </a:p>
        </p:txBody>
      </p:sp>
    </p:spTree>
    <p:extLst>
      <p:ext uri="{BB962C8B-B14F-4D97-AF65-F5344CB8AC3E}">
        <p14:creationId xmlns:p14="http://schemas.microsoft.com/office/powerpoint/2010/main" val="20927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2B7525-2121-4505-90DF-C23F7DFFA12A}" type="slidenum">
              <a:rPr lang="en-US"/>
              <a:pPr/>
              <a:t>‹#›</a:t>
            </a:fld>
            <a:endParaRPr lang="en-US"/>
          </a:p>
        </p:txBody>
      </p:sp>
    </p:spTree>
    <p:extLst>
      <p:ext uri="{BB962C8B-B14F-4D97-AF65-F5344CB8AC3E}">
        <p14:creationId xmlns:p14="http://schemas.microsoft.com/office/powerpoint/2010/main" val="252387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7D9126-886A-4AC5-BE51-739A0E5B3AFC}" type="slidenum">
              <a:rPr lang="en-US"/>
              <a:pPr/>
              <a:t>‹#›</a:t>
            </a:fld>
            <a:endParaRPr lang="en-US"/>
          </a:p>
        </p:txBody>
      </p:sp>
    </p:spTree>
    <p:extLst>
      <p:ext uri="{BB962C8B-B14F-4D97-AF65-F5344CB8AC3E}">
        <p14:creationId xmlns:p14="http://schemas.microsoft.com/office/powerpoint/2010/main" val="357362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E564-50A7-4D89-A9D9-C3187F7C8243}" type="slidenum">
              <a:rPr lang="en-US"/>
              <a:pPr/>
              <a:t>‹#›</a:t>
            </a:fld>
            <a:endParaRPr lang="en-US"/>
          </a:p>
        </p:txBody>
      </p:sp>
    </p:spTree>
    <p:extLst>
      <p:ext uri="{BB962C8B-B14F-4D97-AF65-F5344CB8AC3E}">
        <p14:creationId xmlns:p14="http://schemas.microsoft.com/office/powerpoint/2010/main" val="19040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FE65916-8F61-4CCB-B18C-D519BD19CAC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eb.mit.edu/12.000/www/m2016/"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20775"/>
            <a:ext cx="7772400" cy="1470025"/>
          </a:xfrm>
        </p:spPr>
        <p:txBody>
          <a:bodyPr/>
          <a:lstStyle/>
          <a:p>
            <a:r>
              <a:rPr lang="en-US" sz="3200" b="1" dirty="0" smtClean="0">
                <a:solidFill>
                  <a:schemeClr val="tx1"/>
                </a:solidFill>
                <a:latin typeface="Verdana" pitchFamily="34" charset="0"/>
              </a:rPr>
              <a:t>Mission 2016:</a:t>
            </a:r>
            <a:br>
              <a:rPr lang="en-US" sz="3200" b="1" dirty="0" smtClean="0">
                <a:solidFill>
                  <a:schemeClr val="tx1"/>
                </a:solidFill>
                <a:latin typeface="Verdana" pitchFamily="34" charset="0"/>
              </a:rPr>
            </a:br>
            <a:r>
              <a:rPr lang="en-US" sz="3200" b="1" dirty="0" smtClean="0">
                <a:solidFill>
                  <a:schemeClr val="tx1"/>
                </a:solidFill>
                <a:latin typeface="Verdana" pitchFamily="34" charset="0"/>
              </a:rPr>
              <a:t/>
            </a:r>
            <a:br>
              <a:rPr lang="en-US" sz="3200" b="1" dirty="0" smtClean="0">
                <a:solidFill>
                  <a:schemeClr val="tx1"/>
                </a:solidFill>
                <a:latin typeface="Verdana" pitchFamily="34" charset="0"/>
              </a:rPr>
            </a:br>
            <a:r>
              <a:rPr lang="en-US" sz="3200" b="1" i="1" dirty="0" smtClean="0">
                <a:solidFill>
                  <a:schemeClr val="tx1"/>
                </a:solidFill>
                <a:latin typeface="Verdana" pitchFamily="34" charset="0"/>
              </a:rPr>
              <a:t>The Future of Strategic </a:t>
            </a:r>
            <a:br>
              <a:rPr lang="en-US" sz="3200" b="1" i="1" dirty="0" smtClean="0">
                <a:solidFill>
                  <a:schemeClr val="tx1"/>
                </a:solidFill>
                <a:latin typeface="Verdana" pitchFamily="34" charset="0"/>
              </a:rPr>
            </a:br>
            <a:r>
              <a:rPr lang="en-US" sz="3200" b="1" i="1" dirty="0" smtClean="0">
                <a:solidFill>
                  <a:schemeClr val="tx1"/>
                </a:solidFill>
                <a:latin typeface="Verdana" pitchFamily="34" charset="0"/>
              </a:rPr>
              <a:t>Natural Resources</a:t>
            </a:r>
            <a:br>
              <a:rPr lang="en-US" sz="3200" b="1" i="1" dirty="0" smtClean="0">
                <a:solidFill>
                  <a:schemeClr val="tx1"/>
                </a:solidFill>
                <a:latin typeface="Verdana" pitchFamily="34" charset="0"/>
              </a:rPr>
            </a:br>
            <a:r>
              <a:rPr lang="en-US" sz="3200" b="1" i="1" dirty="0">
                <a:solidFill>
                  <a:schemeClr val="tx1"/>
                </a:solidFill>
                <a:latin typeface="Verdana" pitchFamily="34" charset="0"/>
              </a:rPr>
              <a:t/>
            </a:r>
            <a:br>
              <a:rPr lang="en-US" sz="3200" b="1" i="1" dirty="0">
                <a:solidFill>
                  <a:schemeClr val="tx1"/>
                </a:solidFill>
                <a:latin typeface="Verdana" pitchFamily="34" charset="0"/>
              </a:rPr>
            </a:br>
            <a:endParaRPr lang="en-US" sz="2400" b="1" i="1" dirty="0">
              <a:solidFill>
                <a:schemeClr val="tx1"/>
              </a:solidFill>
              <a:latin typeface="Verdana" pitchFamily="34" charset="0"/>
            </a:endParaRPr>
          </a:p>
        </p:txBody>
      </p:sp>
      <p:pic>
        <p:nvPicPr>
          <p:cNvPr id="4" name="Content Placeholder 5" descr="asteroid mining.jpg"/>
          <p:cNvPicPr>
            <a:picLocks noChangeAspect="1"/>
          </p:cNvPicPr>
          <p:nvPr/>
        </p:nvPicPr>
        <p:blipFill>
          <a:blip r:embed="rId3" cstate="print"/>
          <a:stretch>
            <a:fillRect/>
          </a:stretch>
        </p:blipFill>
        <p:spPr bwMode="auto">
          <a:xfrm>
            <a:off x="1447800" y="2819400"/>
            <a:ext cx="6276975" cy="353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528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784364" y="609600"/>
            <a:ext cx="37032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Mission 2016 Teams</a:t>
            </a:r>
            <a:endParaRPr lang="en-US" sz="2400" b="1" dirty="0">
              <a:latin typeface="Verdana" pitchFamily="34" charset="0"/>
            </a:endParaRPr>
          </a:p>
        </p:txBody>
      </p:sp>
      <p:sp>
        <p:nvSpPr>
          <p:cNvPr id="2" name="Content Placeholder 1"/>
          <p:cNvSpPr>
            <a:spLocks noGrp="1"/>
          </p:cNvSpPr>
          <p:nvPr>
            <p:ph/>
          </p:nvPr>
        </p:nvSpPr>
        <p:spPr>
          <a:xfrm>
            <a:off x="457200" y="1447800"/>
            <a:ext cx="8229600" cy="4678363"/>
          </a:xfrm>
        </p:spPr>
        <p:txBody>
          <a:bodyPr/>
          <a:lstStyle/>
          <a:p>
            <a:pPr marL="0" indent="0">
              <a:buNone/>
            </a:pPr>
            <a:r>
              <a:rPr lang="en-US" sz="2400" b="1" dirty="0" smtClean="0">
                <a:latin typeface="Verdana" pitchFamily="34" charset="0"/>
                <a:ea typeface="Verdana" pitchFamily="34" charset="0"/>
                <a:cs typeface="Verdana" pitchFamily="34" charset="0"/>
              </a:rPr>
              <a:t>Team 2: </a:t>
            </a:r>
            <a:r>
              <a:rPr lang="en-US" sz="2400" b="1" dirty="0">
                <a:latin typeface="Verdana" pitchFamily="34" charset="0"/>
                <a:ea typeface="Verdana" pitchFamily="34" charset="0"/>
                <a:cs typeface="Verdana" pitchFamily="34" charset="0"/>
              </a:rPr>
              <a:t>Locations of D</a:t>
            </a:r>
            <a:r>
              <a:rPr lang="en-US" sz="2400" b="1" dirty="0" smtClean="0">
                <a:latin typeface="Verdana" pitchFamily="34" charset="0"/>
                <a:ea typeface="Verdana" pitchFamily="34" charset="0"/>
                <a:cs typeface="Verdana" pitchFamily="34" charset="0"/>
              </a:rPr>
              <a:t>eposits</a:t>
            </a:r>
            <a:r>
              <a:rPr lang="en-US" sz="2400" dirty="0">
                <a:latin typeface="Verdana" pitchFamily="34" charset="0"/>
                <a:ea typeface="Verdana" pitchFamily="34" charset="0"/>
                <a:cs typeface="Verdana" pitchFamily="34" charset="0"/>
              </a:rPr>
              <a:t>.</a:t>
            </a:r>
            <a:r>
              <a:rPr lang="en-US" sz="2400" dirty="0" smtClean="0">
                <a:latin typeface="Verdana" pitchFamily="34" charset="0"/>
                <a:ea typeface="Verdana" pitchFamily="34" charset="0"/>
                <a:cs typeface="Verdana" pitchFamily="34" charset="0"/>
              </a:rPr>
              <a:t> </a:t>
            </a:r>
            <a:r>
              <a:rPr lang="en-US" sz="2400" dirty="0">
                <a:latin typeface="Verdana" pitchFamily="34" charset="0"/>
                <a:ea typeface="Verdana" pitchFamily="34" charset="0"/>
                <a:cs typeface="Verdana" pitchFamily="34" charset="0"/>
              </a:rPr>
              <a:t>What are the top ten strategic metals/minerals today? Where are they distributed and what might be the new strategic metals of the future?  Which elements have reached peak production and which are virtually inexhaustible? How do labor costs and safety regulations vary and control prices?  Should countries and </a:t>
            </a:r>
            <a:r>
              <a:rPr lang="en-US" sz="2400" dirty="0" smtClean="0">
                <a:latin typeface="Verdana" pitchFamily="34" charset="0"/>
                <a:ea typeface="Verdana" pitchFamily="34" charset="0"/>
                <a:cs typeface="Verdana" pitchFamily="34" charset="0"/>
              </a:rPr>
              <a:t>multinational </a:t>
            </a:r>
            <a:r>
              <a:rPr lang="en-US" sz="2400" dirty="0">
                <a:latin typeface="Verdana" pitchFamily="34" charset="0"/>
                <a:ea typeface="Verdana" pitchFamily="34" charset="0"/>
                <a:cs typeface="Verdana" pitchFamily="34" charset="0"/>
              </a:rPr>
              <a:t>corporations be allowed to buy mineral rights from nations unable to produce </a:t>
            </a:r>
            <a:r>
              <a:rPr lang="en-US" sz="2400" dirty="0" smtClean="0">
                <a:latin typeface="Verdana" pitchFamily="34" charset="0"/>
                <a:ea typeface="Verdana" pitchFamily="34" charset="0"/>
                <a:cs typeface="Verdana" pitchFamily="34" charset="0"/>
              </a:rPr>
              <a:t>mines </a:t>
            </a:r>
            <a:r>
              <a:rPr lang="en-US" sz="2400" dirty="0">
                <a:latin typeface="Verdana" pitchFamily="34" charset="0"/>
                <a:ea typeface="Verdana" pitchFamily="34" charset="0"/>
                <a:cs typeface="Verdana" pitchFamily="34" charset="0"/>
              </a:rPr>
              <a:t>and refine their own?  Which elements need regulation?  Should all natural resources be managed?</a:t>
            </a:r>
          </a:p>
        </p:txBody>
      </p:sp>
    </p:spTree>
    <p:extLst>
      <p:ext uri="{BB962C8B-B14F-4D97-AF65-F5344CB8AC3E}">
        <p14:creationId xmlns:p14="http://schemas.microsoft.com/office/powerpoint/2010/main" val="2340568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838200" y="1143000"/>
            <a:ext cx="7076427" cy="5334537"/>
          </a:xfrm>
        </p:spPr>
      </p:pic>
      <p:sp>
        <p:nvSpPr>
          <p:cNvPr id="5" name="Content Placeholder 1"/>
          <p:cNvSpPr txBox="1">
            <a:spLocks/>
          </p:cNvSpPr>
          <p:nvPr/>
        </p:nvSpPr>
        <p:spPr bwMode="auto">
          <a:xfrm>
            <a:off x="457200" y="639872"/>
            <a:ext cx="8229600" cy="80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400" b="1" dirty="0" smtClean="0">
                <a:latin typeface="Verdana" pitchFamily="34" charset="0"/>
                <a:ea typeface="Verdana" pitchFamily="34" charset="0"/>
                <a:cs typeface="Verdana" pitchFamily="34" charset="0"/>
              </a:rPr>
              <a:t>Peak Selenium?</a:t>
            </a:r>
            <a:endParaRPr lang="en-US"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18674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784364" y="609600"/>
            <a:ext cx="37032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Mission 2016 Teams</a:t>
            </a:r>
            <a:endParaRPr lang="en-US" sz="2400" b="1" dirty="0">
              <a:latin typeface="Verdana" pitchFamily="34" charset="0"/>
            </a:endParaRPr>
          </a:p>
        </p:txBody>
      </p:sp>
      <p:sp>
        <p:nvSpPr>
          <p:cNvPr id="2" name="Content Placeholder 1"/>
          <p:cNvSpPr>
            <a:spLocks noGrp="1"/>
          </p:cNvSpPr>
          <p:nvPr>
            <p:ph/>
          </p:nvPr>
        </p:nvSpPr>
        <p:spPr>
          <a:xfrm>
            <a:off x="457200" y="1447800"/>
            <a:ext cx="8229600" cy="4678363"/>
          </a:xfrm>
        </p:spPr>
        <p:txBody>
          <a:bodyPr/>
          <a:lstStyle/>
          <a:p>
            <a:pPr marL="0" indent="0">
              <a:buNone/>
            </a:pPr>
            <a:r>
              <a:rPr lang="en-US" sz="2400" b="1" dirty="0" smtClean="0">
                <a:latin typeface="Verdana" pitchFamily="34" charset="0"/>
                <a:ea typeface="Verdana" pitchFamily="34" charset="0"/>
                <a:cs typeface="Verdana" pitchFamily="34" charset="0"/>
              </a:rPr>
              <a:t>Team 3: </a:t>
            </a:r>
            <a:r>
              <a:rPr lang="en-US" sz="2400" b="1" dirty="0">
                <a:latin typeface="Verdana" pitchFamily="34" charset="0"/>
                <a:ea typeface="Verdana" pitchFamily="34" charset="0"/>
                <a:cs typeface="Verdana" pitchFamily="34" charset="0"/>
              </a:rPr>
              <a:t>Mining and Supply </a:t>
            </a:r>
            <a:r>
              <a:rPr lang="en-US" sz="2400" b="1" dirty="0" smtClean="0">
                <a:latin typeface="Verdana" pitchFamily="34" charset="0"/>
                <a:ea typeface="Verdana" pitchFamily="34" charset="0"/>
                <a:cs typeface="Verdana" pitchFamily="34" charset="0"/>
              </a:rPr>
              <a:t>Chain.  </a:t>
            </a:r>
            <a:r>
              <a:rPr lang="en-US" sz="2400" dirty="0" smtClean="0">
                <a:latin typeface="Verdana" pitchFamily="34" charset="0"/>
                <a:ea typeface="Verdana" pitchFamily="34" charset="0"/>
                <a:cs typeface="Verdana" pitchFamily="34" charset="0"/>
              </a:rPr>
              <a:t>What are the critical links in the supply chain from mining to ore processing to production of strategic elements?  How can these steps be improved and how are they subject to shocks and uncertainty?  How do individual countries control this supply chain? Mining </a:t>
            </a:r>
            <a:r>
              <a:rPr lang="en-US" sz="2400" dirty="0">
                <a:latin typeface="Verdana" pitchFamily="34" charset="0"/>
                <a:ea typeface="Verdana" pitchFamily="34" charset="0"/>
                <a:cs typeface="Verdana" pitchFamily="34" charset="0"/>
              </a:rPr>
              <a:t>laws are often antiquated.  Human history has involved extraction of mineral wealth by the richest nations from the poorest.  Can this ever be changed?  Should it be changed? </a:t>
            </a:r>
          </a:p>
        </p:txBody>
      </p:sp>
    </p:spTree>
    <p:extLst>
      <p:ext uri="{BB962C8B-B14F-4D97-AF65-F5344CB8AC3E}">
        <p14:creationId xmlns:p14="http://schemas.microsoft.com/office/powerpoint/2010/main" val="2864230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533400" y="1447800"/>
            <a:ext cx="7962900" cy="4711383"/>
          </a:xfrm>
        </p:spPr>
      </p:pic>
      <p:sp>
        <p:nvSpPr>
          <p:cNvPr id="5" name="Content Placeholder 1"/>
          <p:cNvSpPr txBox="1">
            <a:spLocks/>
          </p:cNvSpPr>
          <p:nvPr/>
        </p:nvSpPr>
        <p:spPr bwMode="auto">
          <a:xfrm>
            <a:off x="457200" y="411272"/>
            <a:ext cx="8229600" cy="80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400" b="1" dirty="0" smtClean="0">
                <a:latin typeface="Verdana" pitchFamily="34" charset="0"/>
                <a:ea typeface="Verdana" pitchFamily="34" charset="0"/>
                <a:cs typeface="Verdana" pitchFamily="34" charset="0"/>
              </a:rPr>
              <a:t>92% of World’s </a:t>
            </a:r>
            <a:r>
              <a:rPr lang="en-US" sz="2400" b="1" dirty="0" err="1" smtClean="0">
                <a:latin typeface="Verdana" pitchFamily="34" charset="0"/>
                <a:ea typeface="Verdana" pitchFamily="34" charset="0"/>
                <a:cs typeface="Verdana" pitchFamily="34" charset="0"/>
              </a:rPr>
              <a:t>Nb</a:t>
            </a:r>
            <a:r>
              <a:rPr lang="en-US" sz="2400" b="1" dirty="0" smtClean="0">
                <a:latin typeface="Verdana" pitchFamily="34" charset="0"/>
                <a:ea typeface="Verdana" pitchFamily="34" charset="0"/>
                <a:cs typeface="Verdana" pitchFamily="34" charset="0"/>
              </a:rPr>
              <a:t> Comes from Brazil: Implications?</a:t>
            </a:r>
            <a:endParaRPr lang="en-US" sz="2400" b="1" dirty="0">
              <a:latin typeface="Verdana" pitchFamily="34" charset="0"/>
              <a:ea typeface="Verdana" pitchFamily="34" charset="0"/>
              <a:cs typeface="Verdana" pitchFamily="34" charset="0"/>
            </a:endParaRPr>
          </a:p>
        </p:txBody>
      </p:sp>
      <p:sp>
        <p:nvSpPr>
          <p:cNvPr id="4" name="Rectangle 3"/>
          <p:cNvSpPr/>
          <p:nvPr/>
        </p:nvSpPr>
        <p:spPr>
          <a:xfrm>
            <a:off x="2971800" y="6248400"/>
            <a:ext cx="3525260" cy="369332"/>
          </a:xfrm>
          <a:prstGeom prst="rect">
            <a:avLst/>
          </a:prstGeom>
        </p:spPr>
        <p:txBody>
          <a:bodyPr wrap="none">
            <a:spAutoFit/>
          </a:bodyPr>
          <a:lstStyle/>
          <a:p>
            <a:r>
              <a:rPr lang="en-US" dirty="0" err="1">
                <a:latin typeface="Verdana" pitchFamily="34" charset="0"/>
                <a:ea typeface="Verdana" pitchFamily="34" charset="0"/>
                <a:cs typeface="Verdana" pitchFamily="34" charset="0"/>
              </a:rPr>
              <a:t>Araxá</a:t>
            </a:r>
            <a:r>
              <a:rPr lang="en-US" dirty="0">
                <a:latin typeface="Verdana" pitchFamily="34" charset="0"/>
                <a:ea typeface="Verdana" pitchFamily="34" charset="0"/>
                <a:cs typeface="Verdana" pitchFamily="34" charset="0"/>
              </a:rPr>
              <a:t> niobium mine in Brazil</a:t>
            </a:r>
          </a:p>
        </p:txBody>
      </p:sp>
    </p:spTree>
    <p:extLst>
      <p:ext uri="{BB962C8B-B14F-4D97-AF65-F5344CB8AC3E}">
        <p14:creationId xmlns:p14="http://schemas.microsoft.com/office/powerpoint/2010/main" val="2546560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784364" y="609600"/>
            <a:ext cx="37032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Mission 2016 Teams</a:t>
            </a:r>
            <a:endParaRPr lang="en-US" sz="2400" b="1" dirty="0">
              <a:latin typeface="Verdana" pitchFamily="34" charset="0"/>
            </a:endParaRPr>
          </a:p>
        </p:txBody>
      </p:sp>
      <p:sp>
        <p:nvSpPr>
          <p:cNvPr id="2" name="Content Placeholder 1"/>
          <p:cNvSpPr>
            <a:spLocks noGrp="1"/>
          </p:cNvSpPr>
          <p:nvPr>
            <p:ph/>
          </p:nvPr>
        </p:nvSpPr>
        <p:spPr>
          <a:xfrm>
            <a:off x="457200" y="1447800"/>
            <a:ext cx="8229600" cy="4678363"/>
          </a:xfrm>
        </p:spPr>
        <p:txBody>
          <a:bodyPr/>
          <a:lstStyle/>
          <a:p>
            <a:pPr marL="0" indent="0">
              <a:buNone/>
            </a:pPr>
            <a:r>
              <a:rPr lang="en-US" sz="2400" b="1" dirty="0" smtClean="0">
                <a:latin typeface="Verdana" pitchFamily="34" charset="0"/>
                <a:ea typeface="Verdana" pitchFamily="34" charset="0"/>
                <a:cs typeface="Verdana" pitchFamily="34" charset="0"/>
              </a:rPr>
              <a:t>Team 4: </a:t>
            </a:r>
            <a:r>
              <a:rPr lang="en-US" sz="2400" b="1" dirty="0">
                <a:latin typeface="Verdana" pitchFamily="34" charset="0"/>
                <a:ea typeface="Verdana" pitchFamily="34" charset="0"/>
                <a:cs typeface="Verdana" pitchFamily="34" charset="0"/>
              </a:rPr>
              <a:t>Industry and </a:t>
            </a:r>
            <a:r>
              <a:rPr lang="en-US" sz="2400" b="1" dirty="0" smtClean="0">
                <a:latin typeface="Verdana" pitchFamily="34" charset="0"/>
                <a:ea typeface="Verdana" pitchFamily="34" charset="0"/>
                <a:cs typeface="Verdana" pitchFamily="34" charset="0"/>
              </a:rPr>
              <a:t>Manufacturing.</a:t>
            </a:r>
            <a:r>
              <a:rPr lang="en-US" sz="2400" dirty="0" smtClean="0">
                <a:latin typeface="Verdana" pitchFamily="34" charset="0"/>
                <a:ea typeface="Verdana" pitchFamily="34" charset="0"/>
                <a:cs typeface="Verdana" pitchFamily="34" charset="0"/>
              </a:rPr>
              <a:t> </a:t>
            </a:r>
            <a:r>
              <a:rPr lang="en-US" sz="2400" dirty="0">
                <a:latin typeface="Verdana" pitchFamily="34" charset="0"/>
                <a:ea typeface="Verdana" pitchFamily="34" charset="0"/>
                <a:cs typeface="Verdana" pitchFamily="34" charset="0"/>
              </a:rPr>
              <a:t>Where do strategic metals end up? What products are they used in? </a:t>
            </a:r>
            <a:r>
              <a:rPr lang="en-US" sz="2400" dirty="0" smtClean="0">
                <a:latin typeface="Verdana" pitchFamily="34" charset="0"/>
                <a:ea typeface="Verdana" pitchFamily="34" charset="0"/>
                <a:cs typeface="Verdana" pitchFamily="34" charset="0"/>
              </a:rPr>
              <a:t>How do these industries play a role in the health of the global and local economies?  What would the impact on these industries be from a decreased supply of critical strategic elements? Why </a:t>
            </a:r>
            <a:r>
              <a:rPr lang="en-US" sz="2400" dirty="0">
                <a:latin typeface="Verdana" pitchFamily="34" charset="0"/>
                <a:ea typeface="Verdana" pitchFamily="34" charset="0"/>
                <a:cs typeface="Verdana" pitchFamily="34" charset="0"/>
              </a:rPr>
              <a:t>is manufacturing often done in countries that do not have mines?</a:t>
            </a:r>
          </a:p>
        </p:txBody>
      </p:sp>
    </p:spTree>
    <p:extLst>
      <p:ext uri="{BB962C8B-B14F-4D97-AF65-F5344CB8AC3E}">
        <p14:creationId xmlns:p14="http://schemas.microsoft.com/office/powerpoint/2010/main" val="1152077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457200" y="609600"/>
            <a:ext cx="8229600" cy="80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400" b="1" dirty="0" smtClean="0">
                <a:latin typeface="Verdana" pitchFamily="34" charset="0"/>
                <a:ea typeface="Verdana" pitchFamily="34" charset="0"/>
                <a:cs typeface="Verdana" pitchFamily="34" charset="0"/>
              </a:rPr>
              <a:t>Which Technologies are Critical to World Civilization Today and in the Future?</a:t>
            </a:r>
            <a:endParaRPr lang="en-US" sz="2400" b="1" dirty="0">
              <a:latin typeface="Verdana" pitchFamily="34" charset="0"/>
              <a:ea typeface="Verdana" pitchFamily="34" charset="0"/>
              <a:cs typeface="Verdana" pitchFamily="34" charset="0"/>
            </a:endParaRPr>
          </a:p>
        </p:txBody>
      </p:sp>
      <p:sp>
        <p:nvSpPr>
          <p:cNvPr id="4" name="Rectangle 3"/>
          <p:cNvSpPr/>
          <p:nvPr/>
        </p:nvSpPr>
        <p:spPr>
          <a:xfrm>
            <a:off x="3770636" y="5802868"/>
            <a:ext cx="1410964" cy="369332"/>
          </a:xfrm>
          <a:prstGeom prst="rect">
            <a:avLst/>
          </a:prstGeom>
        </p:spPr>
        <p:txBody>
          <a:bodyPr wrap="none">
            <a:spAutoFit/>
          </a:bodyPr>
          <a:lstStyle/>
          <a:p>
            <a:r>
              <a:rPr lang="en-US" dirty="0" smtClean="0">
                <a:latin typeface="Verdana" pitchFamily="34" charset="0"/>
                <a:ea typeface="Verdana" pitchFamily="34" charset="0"/>
                <a:cs typeface="Verdana" pitchFamily="34" charset="0"/>
              </a:rPr>
              <a:t>Solar Cells</a:t>
            </a:r>
            <a:endParaRPr lang="en-US" dirty="0">
              <a:latin typeface="Verdana" pitchFamily="34" charset="0"/>
              <a:ea typeface="Verdana" pitchFamily="34" charset="0"/>
              <a:cs typeface="Verdana" pitchFamily="34" charset="0"/>
            </a:endParaRPr>
          </a:p>
        </p:txBody>
      </p:sp>
      <p:pic>
        <p:nvPicPr>
          <p:cNvPr id="8" name="Content Placeholder 7"/>
          <p:cNvPicPr>
            <a:picLocks noGrp="1" noChangeAspect="1"/>
          </p:cNvPicPr>
          <p:nvPr>
            <p:ph/>
          </p:nvPr>
        </p:nvPicPr>
        <p:blipFill>
          <a:blip r:embed="rId3" cstate="print">
            <a:extLst>
              <a:ext uri="{28A0092B-C50C-407E-A947-70E740481C1C}">
                <a14:useLocalDpi xmlns:a14="http://schemas.microsoft.com/office/drawing/2010/main" val="0"/>
              </a:ext>
            </a:extLst>
          </a:blip>
          <a:stretch>
            <a:fillRect/>
          </a:stretch>
        </p:blipFill>
        <p:spPr>
          <a:xfrm>
            <a:off x="2139696" y="1699168"/>
            <a:ext cx="4864608" cy="4103277"/>
          </a:xfrm>
        </p:spPr>
      </p:pic>
    </p:spTree>
    <p:extLst>
      <p:ext uri="{BB962C8B-B14F-4D97-AF65-F5344CB8AC3E}">
        <p14:creationId xmlns:p14="http://schemas.microsoft.com/office/powerpoint/2010/main" val="338534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784364" y="609600"/>
            <a:ext cx="37032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Mission 2016 Teams</a:t>
            </a:r>
            <a:endParaRPr lang="en-US" sz="2400" b="1" dirty="0">
              <a:latin typeface="Verdana" pitchFamily="34" charset="0"/>
            </a:endParaRPr>
          </a:p>
        </p:txBody>
      </p:sp>
      <p:sp>
        <p:nvSpPr>
          <p:cNvPr id="2" name="Content Placeholder 1"/>
          <p:cNvSpPr>
            <a:spLocks noGrp="1"/>
          </p:cNvSpPr>
          <p:nvPr>
            <p:ph/>
          </p:nvPr>
        </p:nvSpPr>
        <p:spPr>
          <a:xfrm>
            <a:off x="457200" y="1447800"/>
            <a:ext cx="8229600" cy="4678363"/>
          </a:xfrm>
        </p:spPr>
        <p:txBody>
          <a:bodyPr/>
          <a:lstStyle/>
          <a:p>
            <a:pPr marL="0" indent="0">
              <a:buNone/>
            </a:pPr>
            <a:r>
              <a:rPr lang="en-US" sz="2400" b="1" dirty="0" smtClean="0">
                <a:latin typeface="Verdana" pitchFamily="34" charset="0"/>
                <a:ea typeface="Verdana" pitchFamily="34" charset="0"/>
                <a:cs typeface="Verdana" pitchFamily="34" charset="0"/>
              </a:rPr>
              <a:t>Team 5:</a:t>
            </a:r>
            <a:r>
              <a:rPr lang="en-US" sz="2400" i="1" dirty="0" smtClean="0">
                <a:latin typeface="Verdana" pitchFamily="34" charset="0"/>
                <a:ea typeface="Verdana" pitchFamily="34" charset="0"/>
                <a:cs typeface="Verdana" pitchFamily="34" charset="0"/>
              </a:rPr>
              <a:t> </a:t>
            </a:r>
            <a:r>
              <a:rPr lang="en-US" sz="2400" b="1" dirty="0">
                <a:latin typeface="Verdana" pitchFamily="34" charset="0"/>
                <a:ea typeface="Verdana" pitchFamily="34" charset="0"/>
                <a:cs typeface="Verdana" pitchFamily="34" charset="0"/>
              </a:rPr>
              <a:t>Alternate </a:t>
            </a:r>
            <a:r>
              <a:rPr lang="en-US" sz="2400" b="1" dirty="0" smtClean="0">
                <a:latin typeface="Verdana" pitchFamily="34" charset="0"/>
                <a:ea typeface="Verdana" pitchFamily="34" charset="0"/>
                <a:cs typeface="Verdana" pitchFamily="34" charset="0"/>
              </a:rPr>
              <a:t>Technologies </a:t>
            </a:r>
            <a:r>
              <a:rPr lang="en-US" sz="2400" b="1" dirty="0">
                <a:latin typeface="Verdana" pitchFamily="34" charset="0"/>
                <a:ea typeface="Verdana" pitchFamily="34" charset="0"/>
                <a:cs typeface="Verdana" pitchFamily="34" charset="0"/>
              </a:rPr>
              <a:t>and R</a:t>
            </a:r>
            <a:r>
              <a:rPr lang="en-US" sz="2400" b="1" dirty="0" smtClean="0">
                <a:latin typeface="Verdana" pitchFamily="34" charset="0"/>
                <a:ea typeface="Verdana" pitchFamily="34" charset="0"/>
                <a:cs typeface="Verdana" pitchFamily="34" charset="0"/>
              </a:rPr>
              <a:t>esources</a:t>
            </a:r>
            <a:r>
              <a:rPr lang="en-US" sz="2400" dirty="0" smtClean="0">
                <a:latin typeface="Verdana" pitchFamily="34" charset="0"/>
                <a:ea typeface="Verdana" pitchFamily="34" charset="0"/>
                <a:cs typeface="Verdana" pitchFamily="34" charset="0"/>
              </a:rPr>
              <a:t>. Is </a:t>
            </a:r>
            <a:r>
              <a:rPr lang="en-US" sz="2400" dirty="0">
                <a:latin typeface="Verdana" pitchFamily="34" charset="0"/>
                <a:ea typeface="Verdana" pitchFamily="34" charset="0"/>
                <a:cs typeface="Verdana" pitchFamily="34" charset="0"/>
              </a:rPr>
              <a:t>there a finite supply of these metals extractable at reasonable prices? How can we decrease our dependence on them?  Are there cheaper, better ways to develop the same </a:t>
            </a:r>
            <a:r>
              <a:rPr lang="en-US" sz="2400" dirty="0" smtClean="0">
                <a:latin typeface="Verdana" pitchFamily="34" charset="0"/>
                <a:ea typeface="Verdana" pitchFamily="34" charset="0"/>
                <a:cs typeface="Verdana" pitchFamily="34" charset="0"/>
              </a:rPr>
              <a:t>technologies? What </a:t>
            </a:r>
            <a:r>
              <a:rPr lang="en-US" sz="2400" dirty="0">
                <a:latin typeface="Verdana" pitchFamily="34" charset="0"/>
                <a:ea typeface="Verdana" pitchFamily="34" charset="0"/>
                <a:cs typeface="Verdana" pitchFamily="34" charset="0"/>
              </a:rPr>
              <a:t>about extraterrestrial resources?  Many are discussing the mining of asteroids within the next few decades.  Is this a viable solution?  What metals could be mined and used economically? </a:t>
            </a:r>
          </a:p>
        </p:txBody>
      </p:sp>
    </p:spTree>
    <p:extLst>
      <p:ext uri="{BB962C8B-B14F-4D97-AF65-F5344CB8AC3E}">
        <p14:creationId xmlns:p14="http://schemas.microsoft.com/office/powerpoint/2010/main" val="1350062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009" r="15181" b="34697"/>
          <a:stretch/>
        </p:blipFill>
        <p:spPr bwMode="auto">
          <a:xfrm>
            <a:off x="228600" y="1952978"/>
            <a:ext cx="8823591" cy="300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29070" y="5105400"/>
            <a:ext cx="3822650" cy="369332"/>
          </a:xfrm>
          <a:prstGeom prst="rect">
            <a:avLst/>
          </a:prstGeom>
          <a:noFill/>
        </p:spPr>
        <p:txBody>
          <a:bodyPr wrap="none" rtlCol="0">
            <a:spAutoFit/>
          </a:bodyPr>
          <a:lstStyle/>
          <a:p>
            <a:r>
              <a:rPr lang="en-US" dirty="0" smtClean="0">
                <a:latin typeface="Verdana" pitchFamily="34" charset="0"/>
              </a:rPr>
              <a:t>Planetary Resources homepage</a:t>
            </a:r>
          </a:p>
        </p:txBody>
      </p:sp>
      <p:sp>
        <p:nvSpPr>
          <p:cNvPr id="5" name="Rectangle 4"/>
          <p:cNvSpPr/>
          <p:nvPr/>
        </p:nvSpPr>
        <p:spPr>
          <a:xfrm>
            <a:off x="844911" y="457200"/>
            <a:ext cx="7444667" cy="461665"/>
          </a:xfrm>
          <a:prstGeom prst="rect">
            <a:avLst/>
          </a:prstGeom>
        </p:spPr>
        <p:txBody>
          <a:bodyPr wrap="none">
            <a:spAutoFit/>
          </a:bodyPr>
          <a:lstStyle/>
          <a:p>
            <a:pPr algn="ctr"/>
            <a:r>
              <a:rPr lang="en-US" sz="2400" b="1" dirty="0" smtClean="0">
                <a:latin typeface="Verdana" pitchFamily="34" charset="0"/>
                <a:ea typeface="Verdana" pitchFamily="34" charset="0"/>
                <a:cs typeface="Verdana" pitchFamily="34" charset="0"/>
              </a:rPr>
              <a:t>Is Asteroid Mining Economically Feasible?</a:t>
            </a:r>
            <a:endParaRPr lang="en-US"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5876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784364" y="609600"/>
            <a:ext cx="37032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Mission 2016 Teams</a:t>
            </a:r>
            <a:endParaRPr lang="en-US" sz="2400" b="1" dirty="0">
              <a:latin typeface="Verdana" pitchFamily="34" charset="0"/>
            </a:endParaRPr>
          </a:p>
        </p:txBody>
      </p:sp>
      <p:sp>
        <p:nvSpPr>
          <p:cNvPr id="2" name="Content Placeholder 1"/>
          <p:cNvSpPr>
            <a:spLocks noGrp="1"/>
          </p:cNvSpPr>
          <p:nvPr>
            <p:ph/>
          </p:nvPr>
        </p:nvSpPr>
        <p:spPr>
          <a:xfrm>
            <a:off x="457200" y="1447800"/>
            <a:ext cx="8229600" cy="4678363"/>
          </a:xfrm>
        </p:spPr>
        <p:txBody>
          <a:bodyPr/>
          <a:lstStyle/>
          <a:p>
            <a:pPr marL="0" indent="0">
              <a:buNone/>
            </a:pPr>
            <a:r>
              <a:rPr lang="en-US" sz="2400" b="1" dirty="0" smtClean="0">
                <a:latin typeface="Verdana" pitchFamily="34" charset="0"/>
                <a:ea typeface="Verdana" pitchFamily="34" charset="0"/>
                <a:cs typeface="Verdana" pitchFamily="34" charset="0"/>
              </a:rPr>
              <a:t>Team 6: </a:t>
            </a:r>
            <a:r>
              <a:rPr lang="en-US" sz="2400" b="1" dirty="0">
                <a:latin typeface="Verdana" pitchFamily="34" charset="0"/>
                <a:ea typeface="Verdana" pitchFamily="34" charset="0"/>
                <a:cs typeface="Verdana" pitchFamily="34" charset="0"/>
              </a:rPr>
              <a:t>Military </a:t>
            </a:r>
            <a:r>
              <a:rPr lang="en-US" sz="2400" b="1" dirty="0" smtClean="0">
                <a:latin typeface="Verdana" pitchFamily="34" charset="0"/>
                <a:ea typeface="Verdana" pitchFamily="34" charset="0"/>
                <a:cs typeface="Verdana" pitchFamily="34" charset="0"/>
              </a:rPr>
              <a:t>Uses and Implications</a:t>
            </a:r>
            <a:r>
              <a:rPr lang="en-US" sz="2400" dirty="0" smtClean="0">
                <a:latin typeface="Verdana" pitchFamily="34" charset="0"/>
                <a:ea typeface="Verdana" pitchFamily="34" charset="0"/>
                <a:cs typeface="Verdana" pitchFamily="34" charset="0"/>
              </a:rPr>
              <a:t>. </a:t>
            </a:r>
            <a:r>
              <a:rPr lang="en-US" sz="2400" dirty="0">
                <a:latin typeface="Verdana" pitchFamily="34" charset="0"/>
                <a:ea typeface="Verdana" pitchFamily="34" charset="0"/>
                <a:cs typeface="Verdana" pitchFamily="34" charset="0"/>
              </a:rPr>
              <a:t>Many metals are being used in advanced, often secret, military applications throughout the world: How important is this demand?   How dependent is global security on strategic metals</a:t>
            </a:r>
            <a:r>
              <a:rPr lang="en-US" sz="2400" dirty="0" smtClean="0">
                <a:latin typeface="Verdana" pitchFamily="34" charset="0"/>
                <a:ea typeface="Verdana" pitchFamily="34" charset="0"/>
                <a:cs typeface="Verdana" pitchFamily="34" charset="0"/>
              </a:rPr>
              <a:t>?  How can we avoid conflict resulting from control of these resources for military use?</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46084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457200" y="411272"/>
            <a:ext cx="8229600" cy="80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400" b="1" dirty="0" smtClean="0">
                <a:latin typeface="Verdana" pitchFamily="34" charset="0"/>
                <a:ea typeface="Verdana" pitchFamily="34" charset="0"/>
                <a:cs typeface="Verdana" pitchFamily="34" charset="0"/>
              </a:rPr>
              <a:t>How do High-Tech Weapons Affect Global Security?</a:t>
            </a:r>
            <a:endParaRPr lang="en-US" sz="2400" b="1" dirty="0">
              <a:latin typeface="Verdana" pitchFamily="34" charset="0"/>
              <a:ea typeface="Verdana" pitchFamily="34" charset="0"/>
              <a:cs typeface="Verdana" pitchFamily="34" charset="0"/>
            </a:endParaRPr>
          </a:p>
        </p:txBody>
      </p:sp>
      <p:sp>
        <p:nvSpPr>
          <p:cNvPr id="4" name="Rectangle 3"/>
          <p:cNvSpPr/>
          <p:nvPr/>
        </p:nvSpPr>
        <p:spPr>
          <a:xfrm>
            <a:off x="2895600" y="5638800"/>
            <a:ext cx="3703258" cy="369332"/>
          </a:xfrm>
          <a:prstGeom prst="rect">
            <a:avLst/>
          </a:prstGeom>
        </p:spPr>
        <p:txBody>
          <a:bodyPr wrap="none">
            <a:spAutoFit/>
          </a:bodyPr>
          <a:lstStyle/>
          <a:p>
            <a:r>
              <a:rPr lang="en-US" dirty="0" smtClean="0">
                <a:latin typeface="Verdana" pitchFamily="34" charset="0"/>
                <a:ea typeface="Verdana" pitchFamily="34" charset="0"/>
                <a:cs typeface="Verdana" pitchFamily="34" charset="0"/>
              </a:rPr>
              <a:t>Saber Shot Photonic Disruptor</a:t>
            </a:r>
            <a:endParaRPr lang="en-US" dirty="0">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914" y="1676400"/>
            <a:ext cx="6067486" cy="3943866"/>
          </a:xfrm>
          <a:prstGeom prst="rect">
            <a:avLst/>
          </a:prstGeom>
        </p:spPr>
      </p:pic>
    </p:spTree>
    <p:extLst>
      <p:ext uri="{BB962C8B-B14F-4D97-AF65-F5344CB8AC3E}">
        <p14:creationId xmlns:p14="http://schemas.microsoft.com/office/powerpoint/2010/main" val="3772358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832186" y="681335"/>
            <a:ext cx="560762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Nano Assignment</a:t>
            </a:r>
          </a:p>
          <a:p>
            <a:pPr algn="ctr"/>
            <a:r>
              <a:rPr lang="en-US" sz="2400" b="1" dirty="0" smtClean="0">
                <a:latin typeface="Verdana" pitchFamily="34" charset="0"/>
              </a:rPr>
              <a:t>Due Wednesday, September 12</a:t>
            </a:r>
          </a:p>
          <a:p>
            <a:pPr algn="ctr"/>
            <a:endParaRPr lang="en-US" sz="2400" b="1" dirty="0">
              <a:latin typeface="Verdana" pitchFamily="34" charset="0"/>
            </a:endParaRPr>
          </a:p>
          <a:p>
            <a:pPr algn="ctr"/>
            <a:r>
              <a:rPr lang="en-US" sz="2400" b="1" dirty="0">
                <a:latin typeface="Verdana" pitchFamily="34" charset="0"/>
                <a:ea typeface="Verdana" pitchFamily="34" charset="0"/>
                <a:cs typeface="Verdana" pitchFamily="34" charset="0"/>
              </a:rPr>
              <a:t>Part 1: Team</a:t>
            </a:r>
            <a:endParaRPr lang="en-US" sz="2400" dirty="0">
              <a:latin typeface="Verdana" pitchFamily="34" charset="0"/>
              <a:ea typeface="Verdana" pitchFamily="34" charset="0"/>
              <a:cs typeface="Verdana" pitchFamily="34" charset="0"/>
            </a:endParaRPr>
          </a:p>
          <a:p>
            <a:pPr algn="ctr"/>
            <a:endParaRPr lang="en-US" sz="2400" b="1" dirty="0" smtClean="0">
              <a:latin typeface="Verdana" pitchFamily="34" charset="0"/>
            </a:endParaRPr>
          </a:p>
        </p:txBody>
      </p:sp>
      <p:sp>
        <p:nvSpPr>
          <p:cNvPr id="2" name="Content Placeholder 1"/>
          <p:cNvSpPr>
            <a:spLocks noGrp="1"/>
          </p:cNvSpPr>
          <p:nvPr>
            <p:ph/>
          </p:nvPr>
        </p:nvSpPr>
        <p:spPr>
          <a:xfrm>
            <a:off x="457200" y="2713037"/>
            <a:ext cx="8229600" cy="3687763"/>
          </a:xfrm>
        </p:spPr>
        <p:txBody>
          <a:bodyPr/>
          <a:lstStyle/>
          <a:p>
            <a:pPr>
              <a:lnSpc>
                <a:spcPct val="90000"/>
              </a:lnSpc>
            </a:pPr>
            <a:r>
              <a:rPr lang="en-US" sz="2400" dirty="0" smtClean="0">
                <a:latin typeface="Verdana" pitchFamily="34" charset="0"/>
                <a:ea typeface="Verdana" pitchFamily="34" charset="0"/>
                <a:cs typeface="Verdana" pitchFamily="34" charset="0"/>
              </a:rPr>
              <a:t>Each team will get 5 minutes on </a:t>
            </a:r>
            <a:r>
              <a:rPr lang="en-US" sz="2400" dirty="0" smtClean="0">
                <a:latin typeface="Verdana" pitchFamily="34" charset="0"/>
                <a:ea typeface="Verdana" pitchFamily="34" charset="0"/>
                <a:cs typeface="Verdana" pitchFamily="34" charset="0"/>
              </a:rPr>
              <a:t>Wednesday to </a:t>
            </a:r>
            <a:r>
              <a:rPr lang="en-US" sz="2400" dirty="0" smtClean="0">
                <a:latin typeface="Verdana" pitchFamily="34" charset="0"/>
                <a:ea typeface="Verdana" pitchFamily="34" charset="0"/>
                <a:cs typeface="Verdana" pitchFamily="34" charset="0"/>
              </a:rPr>
              <a:t>introduce themselves and make a statement about their topic. Could be a few factoids, statement of major issues with possible links to other teams.</a:t>
            </a:r>
          </a:p>
          <a:p>
            <a:pPr>
              <a:lnSpc>
                <a:spcPct val="90000"/>
              </a:lnSpc>
            </a:pPr>
            <a:r>
              <a:rPr lang="en-US" sz="2400" dirty="0" smtClean="0">
                <a:latin typeface="Verdana" pitchFamily="34" charset="0"/>
                <a:ea typeface="Verdana" pitchFamily="34" charset="0"/>
                <a:cs typeface="Verdana" pitchFamily="34" charset="0"/>
              </a:rPr>
              <a:t>Each team should appoint a temporary leader and </a:t>
            </a:r>
            <a:r>
              <a:rPr lang="en-US" sz="2400" dirty="0">
                <a:latin typeface="Verdana" pitchFamily="34" charset="0"/>
                <a:ea typeface="Verdana" pitchFamily="34" charset="0"/>
                <a:cs typeface="Verdana" pitchFamily="34" charset="0"/>
              </a:rPr>
              <a:t>put together 1-3 </a:t>
            </a:r>
            <a:r>
              <a:rPr lang="en-US" sz="2400" dirty="0" err="1">
                <a:latin typeface="Verdana" pitchFamily="34" charset="0"/>
                <a:ea typeface="Verdana" pitchFamily="34" charset="0"/>
                <a:cs typeface="Verdana" pitchFamily="34" charset="0"/>
              </a:rPr>
              <a:t>Powerpoint</a:t>
            </a:r>
            <a:r>
              <a:rPr lang="en-US" sz="2400" dirty="0">
                <a:latin typeface="Verdana" pitchFamily="34" charset="0"/>
                <a:ea typeface="Verdana" pitchFamily="34" charset="0"/>
                <a:cs typeface="Verdana" pitchFamily="34" charset="0"/>
              </a:rPr>
              <a:t> </a:t>
            </a:r>
            <a:r>
              <a:rPr lang="en-US" sz="2400" dirty="0" smtClean="0">
                <a:latin typeface="Verdana" pitchFamily="34" charset="0"/>
                <a:ea typeface="Verdana" pitchFamily="34" charset="0"/>
                <a:cs typeface="Verdana" pitchFamily="34" charset="0"/>
              </a:rPr>
              <a:t>slides.  Bring them on a USB stick to class </a:t>
            </a:r>
            <a:r>
              <a:rPr lang="en-US" sz="2400" smtClean="0">
                <a:latin typeface="Verdana" pitchFamily="34" charset="0"/>
                <a:ea typeface="Verdana" pitchFamily="34" charset="0"/>
                <a:cs typeface="Verdana" pitchFamily="34" charset="0"/>
              </a:rPr>
              <a:t>on </a:t>
            </a:r>
            <a:r>
              <a:rPr lang="en-US" sz="2400" smtClean="0">
                <a:latin typeface="Verdana" pitchFamily="34" charset="0"/>
                <a:ea typeface="Verdana" pitchFamily="34" charset="0"/>
                <a:cs typeface="Verdana" pitchFamily="34" charset="0"/>
              </a:rPr>
              <a:t>Wednesday</a:t>
            </a:r>
            <a:r>
              <a:rPr lang="en-US" sz="2400" b="1" smtClean="0">
                <a:latin typeface="Verdana" pitchFamily="34" charset="0"/>
                <a:ea typeface="Verdana" pitchFamily="34" charset="0"/>
                <a:cs typeface="Verdana" pitchFamily="34" charset="0"/>
              </a:rPr>
              <a:t>.</a:t>
            </a:r>
            <a:endParaRPr lang="en-US" sz="2400" b="1" dirty="0" smtClean="0">
              <a:latin typeface="Verdana" pitchFamily="34" charset="0"/>
              <a:ea typeface="Verdana" pitchFamily="34" charset="0"/>
              <a:cs typeface="Verdana" pitchFamily="34" charset="0"/>
            </a:endParaRPr>
          </a:p>
          <a:p>
            <a:pPr marL="0" indent="0"/>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6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784364" y="609600"/>
            <a:ext cx="37032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Mission 2016 Teams</a:t>
            </a:r>
            <a:endParaRPr lang="en-US" sz="2400" b="1" dirty="0">
              <a:latin typeface="Verdana" pitchFamily="34" charset="0"/>
            </a:endParaRPr>
          </a:p>
        </p:txBody>
      </p:sp>
      <p:sp>
        <p:nvSpPr>
          <p:cNvPr id="2" name="Content Placeholder 1"/>
          <p:cNvSpPr>
            <a:spLocks noGrp="1"/>
          </p:cNvSpPr>
          <p:nvPr>
            <p:ph/>
          </p:nvPr>
        </p:nvSpPr>
        <p:spPr>
          <a:xfrm>
            <a:off x="457200" y="1447800"/>
            <a:ext cx="8229600" cy="4678363"/>
          </a:xfrm>
        </p:spPr>
        <p:txBody>
          <a:bodyPr/>
          <a:lstStyle/>
          <a:p>
            <a:pPr marL="0" indent="0">
              <a:buNone/>
            </a:pPr>
            <a:r>
              <a:rPr lang="en-US" sz="2400" b="1" dirty="0" smtClean="0">
                <a:latin typeface="Verdana" pitchFamily="34" charset="0"/>
                <a:ea typeface="Verdana" pitchFamily="34" charset="0"/>
                <a:cs typeface="Verdana" pitchFamily="34" charset="0"/>
              </a:rPr>
              <a:t>Team 7: Environmental Impact.</a:t>
            </a:r>
            <a:r>
              <a:rPr lang="en-US" sz="2400" i="1" dirty="0" smtClean="0">
                <a:latin typeface="Verdana" pitchFamily="34" charset="0"/>
                <a:ea typeface="Verdana" pitchFamily="34" charset="0"/>
                <a:cs typeface="Verdana" pitchFamily="34" charset="0"/>
              </a:rPr>
              <a:t> </a:t>
            </a:r>
            <a:r>
              <a:rPr lang="en-US" sz="2400" dirty="0" smtClean="0">
                <a:latin typeface="Verdana" pitchFamily="34" charset="0"/>
                <a:ea typeface="Verdana" pitchFamily="34" charset="0"/>
                <a:cs typeface="Verdana" pitchFamily="34" charset="0"/>
              </a:rPr>
              <a:t>What are the environmental impacts of mining and subsequent ore processing of the strategic metals you have chosen to focus on?  What is the impact of their use in industry and manufacturing?  What is the impact from disposal of products made of these elements?  What regulations should be put in place to control their exploration and use?  How different are countries in their approach to environmental impacts and can it be controlled? Can these metals </a:t>
            </a:r>
            <a:r>
              <a:rPr lang="en-US" sz="2400" dirty="0">
                <a:latin typeface="Verdana" pitchFamily="34" charset="0"/>
                <a:ea typeface="Verdana" pitchFamily="34" charset="0"/>
                <a:cs typeface="Verdana" pitchFamily="34" charset="0"/>
              </a:rPr>
              <a:t>be recycled? Should it be required?</a:t>
            </a:r>
          </a:p>
          <a:p>
            <a:pPr marL="0" indent="0">
              <a:buNone/>
            </a:pP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52531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20992" y="457200"/>
            <a:ext cx="6492483" cy="830997"/>
          </a:xfrm>
          <a:prstGeom prst="rect">
            <a:avLst/>
          </a:prstGeom>
        </p:spPr>
        <p:txBody>
          <a:bodyPr wrap="none">
            <a:spAutoFit/>
          </a:bodyPr>
          <a:lstStyle/>
          <a:p>
            <a:pPr algn="ctr"/>
            <a:r>
              <a:rPr lang="en-US" sz="2400" b="1" dirty="0" smtClean="0">
                <a:latin typeface="Verdana" pitchFamily="34" charset="0"/>
                <a:ea typeface="Verdana" pitchFamily="34" charset="0"/>
                <a:cs typeface="Verdana" pitchFamily="34" charset="0"/>
              </a:rPr>
              <a:t>Is </a:t>
            </a:r>
            <a:r>
              <a:rPr lang="en-US" sz="2400" b="1" dirty="0">
                <a:latin typeface="Verdana" pitchFamily="34" charset="0"/>
                <a:ea typeface="Verdana" pitchFamily="34" charset="0"/>
                <a:cs typeface="Verdana" pitchFamily="34" charset="0"/>
              </a:rPr>
              <a:t>T</a:t>
            </a:r>
            <a:r>
              <a:rPr lang="en-US" sz="2400" b="1" dirty="0" smtClean="0">
                <a:latin typeface="Verdana" pitchFamily="34" charset="0"/>
                <a:ea typeface="Verdana" pitchFamily="34" charset="0"/>
                <a:cs typeface="Verdana" pitchFamily="34" charset="0"/>
              </a:rPr>
              <a:t>here Way to Sustain Agriculture </a:t>
            </a:r>
          </a:p>
          <a:p>
            <a:pPr algn="ctr"/>
            <a:r>
              <a:rPr lang="en-US" sz="2400" b="1" dirty="0" smtClean="0">
                <a:latin typeface="Verdana" pitchFamily="34" charset="0"/>
                <a:ea typeface="Verdana" pitchFamily="34" charset="0"/>
                <a:cs typeface="Verdana" pitchFamily="34" charset="0"/>
              </a:rPr>
              <a:t>Without Phosphate Runoff?</a:t>
            </a:r>
            <a:endParaRPr lang="en-US" sz="2400" b="1" dirty="0">
              <a:latin typeface="Verdana" pitchFamily="34" charset="0"/>
              <a:ea typeface="Verdana" pitchFamily="34" charset="0"/>
              <a:cs typeface="Verdana" pitchFamily="34" charset="0"/>
            </a:endParaRPr>
          </a:p>
        </p:txBody>
      </p:sp>
      <p:pic>
        <p:nvPicPr>
          <p:cNvPr id="6" name="Content Placeholder 5" descr="20081110006redtide1.jpg"/>
          <p:cNvPicPr>
            <a:picLocks noGrp="1" noChangeAspect="1"/>
          </p:cNvPicPr>
          <p:nvPr>
            <p:ph/>
          </p:nvPr>
        </p:nvPicPr>
        <p:blipFill>
          <a:blip r:embed="rId3" cstate="print"/>
          <a:stretch>
            <a:fillRect/>
          </a:stretch>
        </p:blipFill>
        <p:spPr>
          <a:xfrm>
            <a:off x="2057400" y="1676400"/>
            <a:ext cx="5105400" cy="3829050"/>
          </a:xfrm>
        </p:spPr>
      </p:pic>
      <p:sp>
        <p:nvSpPr>
          <p:cNvPr id="7" name="TextBox 6"/>
          <p:cNvSpPr txBox="1"/>
          <p:nvPr/>
        </p:nvSpPr>
        <p:spPr>
          <a:xfrm>
            <a:off x="3429000" y="5726668"/>
            <a:ext cx="2646878" cy="369332"/>
          </a:xfrm>
          <a:prstGeom prst="rect">
            <a:avLst/>
          </a:prstGeom>
          <a:noFill/>
        </p:spPr>
        <p:txBody>
          <a:bodyPr wrap="none" rtlCol="0">
            <a:spAutoFit/>
          </a:bodyPr>
          <a:lstStyle/>
          <a:p>
            <a:r>
              <a:rPr lang="en-US" dirty="0" smtClean="0">
                <a:latin typeface="Verdana" pitchFamily="34" charset="0"/>
              </a:rPr>
              <a:t>Red tide, Texas coast</a:t>
            </a:r>
          </a:p>
        </p:txBody>
      </p:sp>
    </p:spTree>
    <p:extLst>
      <p:ext uri="{BB962C8B-B14F-4D97-AF65-F5344CB8AC3E}">
        <p14:creationId xmlns:p14="http://schemas.microsoft.com/office/powerpoint/2010/main" val="1354321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524954" y="609600"/>
            <a:ext cx="22220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Entire Class</a:t>
            </a:r>
            <a:endParaRPr lang="en-US" sz="2400" b="1" dirty="0">
              <a:latin typeface="Verdana" pitchFamily="34" charset="0"/>
            </a:endParaRPr>
          </a:p>
        </p:txBody>
      </p:sp>
      <p:sp>
        <p:nvSpPr>
          <p:cNvPr id="2" name="Content Placeholder 1"/>
          <p:cNvSpPr>
            <a:spLocks noGrp="1"/>
          </p:cNvSpPr>
          <p:nvPr>
            <p:ph/>
          </p:nvPr>
        </p:nvSpPr>
        <p:spPr>
          <a:xfrm>
            <a:off x="533400" y="1905000"/>
            <a:ext cx="8229600" cy="3200400"/>
          </a:xfrm>
        </p:spPr>
        <p:txBody>
          <a:bodyPr/>
          <a:lstStyle/>
          <a:p>
            <a:r>
              <a:rPr lang="en-US" sz="2400" dirty="0" smtClean="0">
                <a:latin typeface="Verdana" pitchFamily="34" charset="0"/>
                <a:ea typeface="Verdana" pitchFamily="34" charset="0"/>
                <a:cs typeface="Verdana" pitchFamily="34" charset="0"/>
              </a:rPr>
              <a:t>In </a:t>
            </a:r>
            <a:r>
              <a:rPr lang="en-US" sz="2400" dirty="0">
                <a:latin typeface="Verdana" pitchFamily="34" charset="0"/>
                <a:ea typeface="Verdana" pitchFamily="34" charset="0"/>
                <a:cs typeface="Verdana" pitchFamily="34" charset="0"/>
              </a:rPr>
              <a:t>the first few </a:t>
            </a:r>
            <a:r>
              <a:rPr lang="en-US" sz="2400" dirty="0" smtClean="0">
                <a:latin typeface="Verdana" pitchFamily="34" charset="0"/>
                <a:ea typeface="Verdana" pitchFamily="34" charset="0"/>
                <a:cs typeface="Verdana" pitchFamily="34" charset="0"/>
              </a:rPr>
              <a:t>weeks, teams </a:t>
            </a:r>
            <a:r>
              <a:rPr lang="en-US" sz="2400" dirty="0">
                <a:latin typeface="Verdana" pitchFamily="34" charset="0"/>
                <a:ea typeface="Verdana" pitchFamily="34" charset="0"/>
                <a:cs typeface="Verdana" pitchFamily="34" charset="0"/>
              </a:rPr>
              <a:t>must work together to </a:t>
            </a:r>
            <a:r>
              <a:rPr lang="en-US" sz="2400" dirty="0" smtClean="0">
                <a:latin typeface="Verdana" pitchFamily="34" charset="0"/>
                <a:ea typeface="Verdana" pitchFamily="34" charset="0"/>
                <a:cs typeface="Verdana" pitchFamily="34" charset="0"/>
              </a:rPr>
              <a:t>define a </a:t>
            </a:r>
            <a:r>
              <a:rPr lang="en-US" sz="2400" dirty="0">
                <a:latin typeface="Verdana" pitchFamily="34" charset="0"/>
                <a:ea typeface="Verdana" pitchFamily="34" charset="0"/>
                <a:cs typeface="Verdana" pitchFamily="34" charset="0"/>
              </a:rPr>
              <a:t>list of 10-20 metals/compounds that you will focus on for the semester.  </a:t>
            </a:r>
            <a:endParaRPr lang="en-US" sz="24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What characteristics make each valuable (atomic </a:t>
            </a:r>
            <a:r>
              <a:rPr lang="en-US" sz="2400" dirty="0">
                <a:latin typeface="Verdana" pitchFamily="34" charset="0"/>
                <a:ea typeface="Verdana" pitchFamily="34" charset="0"/>
                <a:cs typeface="Verdana" pitchFamily="34" charset="0"/>
              </a:rPr>
              <a:t>structure, physical properties, purity and chemical </a:t>
            </a:r>
            <a:r>
              <a:rPr lang="en-US" sz="2400" dirty="0" smtClean="0">
                <a:latin typeface="Verdana" pitchFamily="34" charset="0"/>
                <a:ea typeface="Verdana" pitchFamily="34" charset="0"/>
                <a:cs typeface="Verdana" pitchFamily="34" charset="0"/>
              </a:rPr>
              <a:t>properties)?</a:t>
            </a:r>
          </a:p>
          <a:p>
            <a:r>
              <a:rPr lang="en-US" sz="2400" dirty="0" smtClean="0">
                <a:latin typeface="Verdana" pitchFamily="34" charset="0"/>
                <a:ea typeface="Verdana" pitchFamily="34" charset="0"/>
                <a:cs typeface="Verdana" pitchFamily="34" charset="0"/>
              </a:rPr>
              <a:t>This </a:t>
            </a:r>
            <a:r>
              <a:rPr lang="en-US" sz="2400" dirty="0">
                <a:latin typeface="Verdana" pitchFamily="34" charset="0"/>
                <a:ea typeface="Verdana" pitchFamily="34" charset="0"/>
                <a:cs typeface="Verdana" pitchFamily="34" charset="0"/>
              </a:rPr>
              <a:t>knowledge is essential for all teams.  Remember that research into these metals is a large field of research.</a:t>
            </a:r>
          </a:p>
        </p:txBody>
      </p:sp>
    </p:spTree>
    <p:extLst>
      <p:ext uri="{BB962C8B-B14F-4D97-AF65-F5344CB8AC3E}">
        <p14:creationId xmlns:p14="http://schemas.microsoft.com/office/powerpoint/2010/main" val="1999603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52600" y="2967335"/>
            <a:ext cx="5968301" cy="461665"/>
          </a:xfrm>
          <a:prstGeom prst="rect">
            <a:avLst/>
          </a:prstGeom>
        </p:spPr>
        <p:txBody>
          <a:bodyPr wrap="none">
            <a:spAutoFit/>
          </a:bodyPr>
          <a:lstStyle/>
          <a:p>
            <a:r>
              <a:rPr lang="en-US" sz="2400" b="1" dirty="0" smtClean="0">
                <a:latin typeface="Verdana" pitchFamily="34" charset="0"/>
                <a:ea typeface="Verdana" pitchFamily="34" charset="0"/>
                <a:cs typeface="Verdana" pitchFamily="34" charset="0"/>
              </a:rPr>
              <a:t>Think on the 100 Year Timescale!</a:t>
            </a:r>
            <a:endParaRPr lang="en-US"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19267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879752" y="769203"/>
            <a:ext cx="3512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Summary of Teams</a:t>
            </a:r>
          </a:p>
        </p:txBody>
      </p:sp>
      <p:sp>
        <p:nvSpPr>
          <p:cNvPr id="2" name="Content Placeholder 1"/>
          <p:cNvSpPr>
            <a:spLocks noGrp="1"/>
          </p:cNvSpPr>
          <p:nvPr>
            <p:ph/>
          </p:nvPr>
        </p:nvSpPr>
        <p:spPr>
          <a:xfrm>
            <a:off x="1371600" y="2514600"/>
            <a:ext cx="6934200" cy="2316163"/>
          </a:xfrm>
        </p:spPr>
        <p:txBody>
          <a:bodyPr/>
          <a:lstStyle/>
          <a:p>
            <a:pPr marL="457200" indent="-457200">
              <a:lnSpc>
                <a:spcPct val="90000"/>
              </a:lnSpc>
              <a:buAutoNum type="arabicPeriod"/>
            </a:pPr>
            <a:r>
              <a:rPr lang="en-US" sz="2400" dirty="0" smtClean="0">
                <a:latin typeface="Verdana" pitchFamily="34" charset="0"/>
                <a:ea typeface="Verdana" pitchFamily="34" charset="0"/>
                <a:cs typeface="Verdana" pitchFamily="34" charset="0"/>
              </a:rPr>
              <a:t>Economics and Global Politics</a:t>
            </a:r>
          </a:p>
          <a:p>
            <a:pPr marL="457200" indent="-457200">
              <a:lnSpc>
                <a:spcPct val="90000"/>
              </a:lnSpc>
              <a:buAutoNum type="arabicPeriod"/>
            </a:pPr>
            <a:r>
              <a:rPr lang="en-US" sz="2400" dirty="0" smtClean="0">
                <a:latin typeface="Verdana" pitchFamily="34" charset="0"/>
                <a:ea typeface="Verdana" pitchFamily="34" charset="0"/>
                <a:cs typeface="Verdana" pitchFamily="34" charset="0"/>
              </a:rPr>
              <a:t>Locations of Deposits</a:t>
            </a:r>
          </a:p>
          <a:p>
            <a:pPr marL="457200" indent="-457200">
              <a:lnSpc>
                <a:spcPct val="90000"/>
              </a:lnSpc>
              <a:buAutoNum type="arabicPeriod"/>
            </a:pPr>
            <a:r>
              <a:rPr lang="en-US" sz="2400" dirty="0" smtClean="0">
                <a:latin typeface="Verdana" pitchFamily="34" charset="0"/>
                <a:ea typeface="Verdana" pitchFamily="34" charset="0"/>
                <a:cs typeface="Verdana" pitchFamily="34" charset="0"/>
              </a:rPr>
              <a:t>Mining and Supply Chain</a:t>
            </a:r>
          </a:p>
          <a:p>
            <a:pPr marL="457200" indent="-457200">
              <a:lnSpc>
                <a:spcPct val="90000"/>
              </a:lnSpc>
              <a:buAutoNum type="arabicPeriod"/>
            </a:pPr>
            <a:r>
              <a:rPr lang="en-US" sz="2400" dirty="0" smtClean="0">
                <a:latin typeface="Verdana" pitchFamily="34" charset="0"/>
                <a:ea typeface="Verdana" pitchFamily="34" charset="0"/>
                <a:cs typeface="Verdana" pitchFamily="34" charset="0"/>
              </a:rPr>
              <a:t>Industry and Manufacturing</a:t>
            </a:r>
          </a:p>
          <a:p>
            <a:pPr marL="457200" indent="-457200">
              <a:lnSpc>
                <a:spcPct val="90000"/>
              </a:lnSpc>
              <a:buAutoNum type="arabicPeriod"/>
            </a:pPr>
            <a:r>
              <a:rPr lang="en-US" sz="2400" dirty="0" smtClean="0">
                <a:latin typeface="Verdana" pitchFamily="34" charset="0"/>
                <a:ea typeface="Verdana" pitchFamily="34" charset="0"/>
                <a:cs typeface="Verdana" pitchFamily="34" charset="0"/>
              </a:rPr>
              <a:t>Alternate Technologies and Resources</a:t>
            </a:r>
          </a:p>
          <a:p>
            <a:pPr marL="457200" indent="-457200">
              <a:lnSpc>
                <a:spcPct val="90000"/>
              </a:lnSpc>
              <a:buAutoNum type="arabicPeriod"/>
            </a:pPr>
            <a:r>
              <a:rPr lang="en-US" sz="2400" dirty="0" smtClean="0">
                <a:latin typeface="Verdana" pitchFamily="34" charset="0"/>
                <a:ea typeface="Verdana" pitchFamily="34" charset="0"/>
                <a:cs typeface="Verdana" pitchFamily="34" charset="0"/>
              </a:rPr>
              <a:t>Military Uses and Implications</a:t>
            </a:r>
          </a:p>
          <a:p>
            <a:pPr marL="457200" indent="-457200">
              <a:lnSpc>
                <a:spcPct val="90000"/>
              </a:lnSpc>
              <a:buAutoNum type="arabicPeriod"/>
            </a:pPr>
            <a:r>
              <a:rPr lang="en-US" sz="2400" dirty="0" smtClean="0">
                <a:latin typeface="Verdana" pitchFamily="34" charset="0"/>
                <a:ea typeface="Verdana" pitchFamily="34" charset="0"/>
                <a:cs typeface="Verdana" pitchFamily="34" charset="0"/>
              </a:rPr>
              <a:t>Environmental Impact</a:t>
            </a:r>
          </a:p>
          <a:p>
            <a:pPr marL="457200" indent="-457200">
              <a:lnSpc>
                <a:spcPct val="90000"/>
              </a:lnSpc>
              <a:buAutoNum type="arabicPeriod"/>
            </a:pPr>
            <a:endParaRPr lang="en-US" sz="2400" dirty="0" smtClean="0">
              <a:latin typeface="Verdana" pitchFamily="34" charset="0"/>
              <a:ea typeface="Verdana" pitchFamily="34" charset="0"/>
              <a:cs typeface="Verdana" pitchFamily="34" charset="0"/>
            </a:endParaRPr>
          </a:p>
          <a:p>
            <a:pPr marL="457200" indent="-457200">
              <a:lnSpc>
                <a:spcPct val="90000"/>
              </a:lnSpc>
              <a:buAutoNum type="arabicPeriod"/>
            </a:pPr>
            <a:endParaRPr lang="en-US" sz="2400" dirty="0" smtClean="0">
              <a:latin typeface="Verdana" pitchFamily="34" charset="0"/>
              <a:ea typeface="Verdana" pitchFamily="34" charset="0"/>
              <a:cs typeface="Verdana" pitchFamily="34" charset="0"/>
            </a:endParaRPr>
          </a:p>
          <a:p>
            <a:pPr marL="457200" indent="-457200">
              <a:lnSpc>
                <a:spcPct val="90000"/>
              </a:lnSpc>
              <a:buAutoNum type="arabicPeriod"/>
            </a:pPr>
            <a:endParaRPr lang="en-US" sz="24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01893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832181" y="769203"/>
            <a:ext cx="56076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Nano Assignment</a:t>
            </a:r>
          </a:p>
          <a:p>
            <a:pPr algn="ctr"/>
            <a:r>
              <a:rPr lang="en-US" sz="2400" b="1" dirty="0">
                <a:latin typeface="Verdana" pitchFamily="34" charset="0"/>
              </a:rPr>
              <a:t>Due Wednesday, September 12</a:t>
            </a:r>
          </a:p>
          <a:p>
            <a:pPr algn="ctr"/>
            <a:endParaRPr lang="en-US" sz="2400" b="1" dirty="0" smtClean="0">
              <a:latin typeface="Verdana" pitchFamily="34" charset="0"/>
            </a:endParaRPr>
          </a:p>
          <a:p>
            <a:pPr algn="ctr"/>
            <a:r>
              <a:rPr lang="en-US" sz="2400" b="1" dirty="0">
                <a:latin typeface="Verdana" pitchFamily="34" charset="0"/>
                <a:ea typeface="Verdana" pitchFamily="34" charset="0"/>
                <a:cs typeface="Verdana" pitchFamily="34" charset="0"/>
              </a:rPr>
              <a:t>Part </a:t>
            </a:r>
            <a:r>
              <a:rPr lang="en-US" sz="2400" b="1" dirty="0" smtClean="0">
                <a:latin typeface="Verdana" pitchFamily="34" charset="0"/>
                <a:ea typeface="Verdana" pitchFamily="34" charset="0"/>
                <a:cs typeface="Verdana" pitchFamily="34" charset="0"/>
              </a:rPr>
              <a:t>2: Individual</a:t>
            </a:r>
            <a:endParaRPr lang="en-US" sz="2400" b="1" dirty="0" smtClean="0">
              <a:latin typeface="Verdana" pitchFamily="34" charset="0"/>
            </a:endParaRPr>
          </a:p>
        </p:txBody>
      </p:sp>
      <p:sp>
        <p:nvSpPr>
          <p:cNvPr id="2" name="Content Placeholder 1"/>
          <p:cNvSpPr>
            <a:spLocks noGrp="1"/>
          </p:cNvSpPr>
          <p:nvPr>
            <p:ph/>
          </p:nvPr>
        </p:nvSpPr>
        <p:spPr>
          <a:xfrm>
            <a:off x="457200" y="2590800"/>
            <a:ext cx="8229600" cy="2316163"/>
          </a:xfrm>
        </p:spPr>
        <p:txBody>
          <a:bodyPr/>
          <a:lstStyle/>
          <a:p>
            <a:pPr>
              <a:lnSpc>
                <a:spcPct val="90000"/>
              </a:lnSpc>
            </a:pPr>
            <a:r>
              <a:rPr lang="en-US" sz="2400" dirty="0" smtClean="0">
                <a:latin typeface="Verdana" pitchFamily="34" charset="0"/>
                <a:ea typeface="Verdana" pitchFamily="34" charset="0"/>
                <a:cs typeface="Verdana" pitchFamily="34" charset="0"/>
              </a:rPr>
              <a:t>Each person in the class should chose an element (REE, PGE, </a:t>
            </a:r>
            <a:r>
              <a:rPr lang="en-US" sz="2400" dirty="0" err="1" smtClean="0">
                <a:latin typeface="Verdana" pitchFamily="34" charset="0"/>
                <a:ea typeface="Verdana" pitchFamily="34" charset="0"/>
                <a:cs typeface="Verdana" pitchFamily="34" charset="0"/>
              </a:rPr>
              <a:t>Nb</a:t>
            </a:r>
            <a:r>
              <a:rPr lang="en-US" sz="2400" dirty="0" smtClean="0">
                <a:latin typeface="Verdana" pitchFamily="34" charset="0"/>
                <a:ea typeface="Verdana" pitchFamily="34" charset="0"/>
                <a:cs typeface="Verdana" pitchFamily="34" charset="0"/>
              </a:rPr>
              <a:t>, Ta, Ga, In, P, Be, Co, </a:t>
            </a:r>
            <a:r>
              <a:rPr lang="en-US" sz="2400" dirty="0" err="1" smtClean="0">
                <a:latin typeface="Verdana" pitchFamily="34" charset="0"/>
                <a:ea typeface="Verdana" pitchFamily="34" charset="0"/>
                <a:cs typeface="Verdana" pitchFamily="34" charset="0"/>
              </a:rPr>
              <a:t>Ge</a:t>
            </a:r>
            <a:r>
              <a:rPr lang="en-US" sz="2400" dirty="0" smtClean="0">
                <a:latin typeface="Verdana" pitchFamily="34" charset="0"/>
                <a:ea typeface="Verdana" pitchFamily="34" charset="0"/>
                <a:cs typeface="Verdana" pitchFamily="34" charset="0"/>
              </a:rPr>
              <a:t>, W, </a:t>
            </a:r>
            <a:r>
              <a:rPr lang="en-US" sz="2400" dirty="0" err="1" smtClean="0">
                <a:latin typeface="Verdana" pitchFamily="34" charset="0"/>
                <a:ea typeface="Verdana" pitchFamily="34" charset="0"/>
                <a:cs typeface="Verdana" pitchFamily="34" charset="0"/>
              </a:rPr>
              <a:t>Sb</a:t>
            </a:r>
            <a:r>
              <a:rPr lang="en-US" sz="2400" dirty="0" smtClean="0">
                <a:latin typeface="Verdana" pitchFamily="34" charset="0"/>
                <a:ea typeface="Verdana" pitchFamily="34" charset="0"/>
                <a:cs typeface="Verdana" pitchFamily="34" charset="0"/>
              </a:rPr>
              <a:t>…) that has strategic, military and/or industrial importance.  On your personal wiki page, explain your element’s importance to humankind and existing limitations on its usage</a:t>
            </a:r>
            <a:r>
              <a:rPr lang="en-US" sz="2400" dirty="0">
                <a:latin typeface="Verdana" pitchFamily="34" charset="0"/>
                <a:ea typeface="Verdana" pitchFamily="34" charset="0"/>
                <a:cs typeface="Verdana" pitchFamily="34" charset="0"/>
              </a:rPr>
              <a:t>.</a:t>
            </a:r>
            <a:endParaRPr lang="en-US" sz="24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31366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552204" y="769203"/>
            <a:ext cx="2167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Classrooms</a:t>
            </a:r>
          </a:p>
        </p:txBody>
      </p:sp>
      <p:sp>
        <p:nvSpPr>
          <p:cNvPr id="2" name="Content Placeholder 1"/>
          <p:cNvSpPr>
            <a:spLocks noGrp="1"/>
          </p:cNvSpPr>
          <p:nvPr>
            <p:ph/>
          </p:nvPr>
        </p:nvSpPr>
        <p:spPr>
          <a:xfrm>
            <a:off x="457200" y="1676400"/>
            <a:ext cx="8229600" cy="2316163"/>
          </a:xfrm>
        </p:spPr>
        <p:txBody>
          <a:bodyPr/>
          <a:lstStyle/>
          <a:p>
            <a:pPr>
              <a:lnSpc>
                <a:spcPct val="90000"/>
              </a:lnSpc>
            </a:pPr>
            <a:r>
              <a:rPr lang="en-US" sz="2400" dirty="0" smtClean="0">
                <a:latin typeface="Verdana" pitchFamily="34" charset="0"/>
                <a:ea typeface="Verdana" pitchFamily="34" charset="0"/>
                <a:cs typeface="Verdana" pitchFamily="34" charset="0"/>
              </a:rPr>
              <a:t>Next Monday: Everyone meet in 32-123</a:t>
            </a:r>
          </a:p>
          <a:p>
            <a:pPr>
              <a:lnSpc>
                <a:spcPct val="90000"/>
              </a:lnSpc>
            </a:pPr>
            <a:r>
              <a:rPr lang="en-US" sz="2400" dirty="0" smtClean="0">
                <a:latin typeface="Verdana" pitchFamily="34" charset="0"/>
                <a:ea typeface="Verdana" pitchFamily="34" charset="0"/>
                <a:cs typeface="Verdana" pitchFamily="34" charset="0"/>
              </a:rPr>
              <a:t>In future, check syllabus on </a:t>
            </a:r>
            <a:r>
              <a:rPr lang="en-US" sz="2400" dirty="0" smtClean="0">
                <a:latin typeface="Verdana" pitchFamily="34" charset="0"/>
                <a:ea typeface="Verdana" pitchFamily="34" charset="0"/>
                <a:cs typeface="Verdana" pitchFamily="34" charset="0"/>
                <a:hlinkClick r:id="rId3"/>
              </a:rPr>
              <a:t>http</a:t>
            </a:r>
            <a:r>
              <a:rPr lang="en-US" sz="2400" dirty="0">
                <a:latin typeface="Verdana" pitchFamily="34" charset="0"/>
                <a:ea typeface="Verdana" pitchFamily="34" charset="0"/>
                <a:cs typeface="Verdana" pitchFamily="34" charset="0"/>
                <a:hlinkClick r:id="rId3"/>
              </a:rPr>
              <a:t>://web.mit.edu/12.000/www/m2016/</a:t>
            </a:r>
            <a:endParaRPr lang="en-US" sz="2400" dirty="0">
              <a:latin typeface="Verdana" pitchFamily="34" charset="0"/>
              <a:ea typeface="Verdana" pitchFamily="34" charset="0"/>
              <a:cs typeface="Verdana" pitchFamily="34" charset="0"/>
            </a:endParaRPr>
          </a:p>
          <a:p>
            <a:pPr>
              <a:lnSpc>
                <a:spcPct val="90000"/>
              </a:lnSpc>
            </a:pPr>
            <a:r>
              <a:rPr lang="en-US" sz="2400" dirty="0" err="1" smtClean="0">
                <a:latin typeface="Verdana" pitchFamily="34" charset="0"/>
                <a:ea typeface="Verdana" pitchFamily="34" charset="0"/>
                <a:cs typeface="Verdana" pitchFamily="34" charset="0"/>
              </a:rPr>
              <a:t>Terrascope</a:t>
            </a:r>
            <a:r>
              <a:rPr lang="en-US" sz="2400" dirty="0" smtClean="0">
                <a:latin typeface="Verdana" pitchFamily="34" charset="0"/>
                <a:ea typeface="Verdana" pitchFamily="34" charset="0"/>
                <a:cs typeface="Verdana" pitchFamily="34" charset="0"/>
              </a:rPr>
              <a:t> room (for lunches, lounge, kitchen) 16-168.  See UTF or office in 16-177 for combo.</a:t>
            </a:r>
          </a:p>
          <a:p>
            <a:pPr>
              <a:lnSpc>
                <a:spcPct val="90000"/>
              </a:lnSpc>
            </a:pPr>
            <a:r>
              <a:rPr lang="en-US" sz="2400" dirty="0" smtClean="0">
                <a:latin typeface="Verdana" pitchFamily="34" charset="0"/>
                <a:ea typeface="Verdana" pitchFamily="34" charset="0"/>
                <a:cs typeface="Verdana" pitchFamily="34" charset="0"/>
              </a:rPr>
              <a:t>First lunch next Tuesday 9/11, 12-1 pm.  Guest speaker: Julie </a:t>
            </a:r>
            <a:r>
              <a:rPr lang="en-US" sz="2400" dirty="0" err="1">
                <a:latin typeface="Verdana" pitchFamily="34" charset="0"/>
                <a:ea typeface="Verdana" pitchFamily="34" charset="0"/>
                <a:cs typeface="Verdana" pitchFamily="34" charset="0"/>
              </a:rPr>
              <a:t>Soriero</a:t>
            </a:r>
            <a:r>
              <a:rPr lang="en-US" sz="2400" dirty="0">
                <a:latin typeface="Verdana" pitchFamily="34" charset="0"/>
                <a:ea typeface="Verdana" pitchFamily="34" charset="0"/>
                <a:cs typeface="Verdana" pitchFamily="34" charset="0"/>
              </a:rPr>
              <a:t>, Director of Athletics and Department Head of the Department of Athletics, Physical Education and Recreation </a:t>
            </a:r>
            <a:endParaRPr lang="en-US" sz="2400" dirty="0" smtClean="0">
              <a:latin typeface="Verdana" pitchFamily="34" charset="0"/>
              <a:ea typeface="Verdana" pitchFamily="34" charset="0"/>
              <a:cs typeface="Verdana" pitchFamily="34" charset="0"/>
            </a:endParaRPr>
          </a:p>
          <a:p>
            <a:pPr>
              <a:lnSpc>
                <a:spcPct val="90000"/>
              </a:lnSpc>
            </a:pPr>
            <a:r>
              <a:rPr lang="en-US" sz="2400" dirty="0" smtClean="0">
                <a:latin typeface="Verdana" pitchFamily="34" charset="0"/>
                <a:ea typeface="Verdana" pitchFamily="34" charset="0"/>
                <a:cs typeface="Verdana" pitchFamily="34" charset="0"/>
              </a:rPr>
              <a:t>Classrooms for team meeting: </a:t>
            </a:r>
            <a:r>
              <a:rPr lang="en-US" sz="2400" dirty="0">
                <a:latin typeface="Verdana" pitchFamily="34" charset="0"/>
                <a:ea typeface="Verdana" pitchFamily="34" charset="0"/>
                <a:cs typeface="Verdana" pitchFamily="34" charset="0"/>
              </a:rPr>
              <a:t>E25-117 </a:t>
            </a:r>
            <a:r>
              <a:rPr lang="en-US" sz="2400" dirty="0" smtClean="0">
                <a:latin typeface="Verdana" pitchFamily="34" charset="0"/>
                <a:ea typeface="Verdana" pitchFamily="34" charset="0"/>
                <a:cs typeface="Verdana" pitchFamily="34" charset="0"/>
              </a:rPr>
              <a:t>and 32-155 (MWF 3-4 pm)</a:t>
            </a:r>
          </a:p>
          <a:p>
            <a:pPr marL="0" indent="0">
              <a:lnSpc>
                <a:spcPct val="90000"/>
              </a:lnSpc>
              <a:buNone/>
            </a:pPr>
            <a:endParaRPr lang="en-US" sz="24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04828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descr="https://encrypted-tbn0.google.com/images?q=tbn:ANd9GcS88fEIBj0hhvl0pCKbuBl3AV_V9Pv8deaQYJptjo0IEsr6M6gYrw"/>
          <p:cNvPicPr>
            <a:picLocks noChangeAspect="1" noChangeArrowheads="1"/>
          </p:cNvPicPr>
          <p:nvPr/>
        </p:nvPicPr>
        <p:blipFill>
          <a:blip r:embed="rId3" cstate="print"/>
          <a:srcRect/>
          <a:stretch>
            <a:fillRect/>
          </a:stretch>
        </p:blipFill>
        <p:spPr bwMode="auto">
          <a:xfrm>
            <a:off x="5257800" y="2057400"/>
            <a:ext cx="2466975" cy="1847851"/>
          </a:xfrm>
          <a:prstGeom prst="rect">
            <a:avLst/>
          </a:prstGeom>
          <a:noFill/>
        </p:spPr>
      </p:pic>
      <p:pic>
        <p:nvPicPr>
          <p:cNvPr id="1027" name="Picture 3" descr="C:\Documents and Settings\Administrator\Desktop\applepicking2.jpg"/>
          <p:cNvPicPr>
            <a:picLocks noChangeAspect="1" noChangeArrowheads="1"/>
          </p:cNvPicPr>
          <p:nvPr/>
        </p:nvPicPr>
        <p:blipFill>
          <a:blip r:embed="rId4" cstate="print"/>
          <a:srcRect/>
          <a:stretch>
            <a:fillRect/>
          </a:stretch>
        </p:blipFill>
        <p:spPr bwMode="auto">
          <a:xfrm>
            <a:off x="5109147" y="3268662"/>
            <a:ext cx="4034853" cy="3589338"/>
          </a:xfrm>
          <a:prstGeom prst="rect">
            <a:avLst/>
          </a:prstGeom>
          <a:noFill/>
        </p:spPr>
      </p:pic>
      <p:sp>
        <p:nvSpPr>
          <p:cNvPr id="9" name="TextBox 8"/>
          <p:cNvSpPr txBox="1"/>
          <p:nvPr/>
        </p:nvSpPr>
        <p:spPr>
          <a:xfrm>
            <a:off x="1295400" y="291405"/>
            <a:ext cx="5791200" cy="1384995"/>
          </a:xfrm>
          <a:prstGeom prst="rect">
            <a:avLst/>
          </a:prstGeom>
          <a:noFill/>
        </p:spPr>
        <p:txBody>
          <a:bodyPr wrap="square" rtlCol="0">
            <a:spAutoFit/>
          </a:bodyPr>
          <a:lstStyle/>
          <a:p>
            <a:pPr algn="ctr"/>
            <a:r>
              <a:rPr lang="en-US" sz="2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Terrascope</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Apple </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Picking</a:t>
            </a:r>
          </a:p>
          <a:p>
            <a:pPr algn="ct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Saturday September 15</a:t>
            </a:r>
          </a:p>
          <a:p>
            <a:pPr algn="ct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Leave at 8 am, return by noon</a:t>
            </a:r>
          </a:p>
        </p:txBody>
      </p:sp>
      <p:pic>
        <p:nvPicPr>
          <p:cNvPr id="1031" name="Picture 7" descr="http://us.123rf.com/400wm/400/400/vilax/vilax1010/vilax101000312/8069700-the-horse-eats-a-red-apple-from-hands-of-the-person-the-pleasure-concept.jpg"/>
          <p:cNvPicPr>
            <a:picLocks noChangeAspect="1" noChangeArrowheads="1"/>
          </p:cNvPicPr>
          <p:nvPr/>
        </p:nvPicPr>
        <p:blipFill>
          <a:blip r:embed="rId5" cstate="print"/>
          <a:srcRect/>
          <a:stretch>
            <a:fillRect/>
          </a:stretch>
        </p:blipFill>
        <p:spPr bwMode="auto">
          <a:xfrm>
            <a:off x="0" y="4640262"/>
            <a:ext cx="3326606" cy="2217738"/>
          </a:xfrm>
          <a:prstGeom prst="rect">
            <a:avLst/>
          </a:prstGeom>
          <a:noFill/>
        </p:spPr>
      </p:pic>
      <p:pic>
        <p:nvPicPr>
          <p:cNvPr id="1026" name="Picture 2" descr="C:\Documents and Settings\Administrator\Desktop\Apple-Picking1.jpg"/>
          <p:cNvPicPr>
            <a:picLocks noChangeAspect="1" noChangeArrowheads="1"/>
          </p:cNvPicPr>
          <p:nvPr/>
        </p:nvPicPr>
        <p:blipFill>
          <a:blip r:embed="rId6" cstate="print"/>
          <a:srcRect/>
          <a:stretch>
            <a:fillRect/>
          </a:stretch>
        </p:blipFill>
        <p:spPr bwMode="auto">
          <a:xfrm>
            <a:off x="2057400" y="2586990"/>
            <a:ext cx="3766596" cy="2975610"/>
          </a:xfrm>
          <a:prstGeom prst="rect">
            <a:avLst/>
          </a:prstGeom>
          <a:noFill/>
        </p:spPr>
      </p:pic>
      <p:pic>
        <p:nvPicPr>
          <p:cNvPr id="1033" name="Picture 9" descr="https://encrypted-tbn2.google.com/images?q=tbn:ANd9GcSxaBJFb3mH6YHPOzU180tuG9wSEFBB5DfqHYO8A2Xc1ZkugcV8mw"/>
          <p:cNvPicPr>
            <a:picLocks noChangeAspect="1" noChangeArrowheads="1"/>
          </p:cNvPicPr>
          <p:nvPr/>
        </p:nvPicPr>
        <p:blipFill>
          <a:blip r:embed="rId7" cstate="print"/>
          <a:srcRect/>
          <a:stretch>
            <a:fillRect/>
          </a:stretch>
        </p:blipFill>
        <p:spPr bwMode="auto">
          <a:xfrm>
            <a:off x="0" y="2819400"/>
            <a:ext cx="2466975" cy="1847851"/>
          </a:xfrm>
          <a:prstGeom prst="rect">
            <a:avLst/>
          </a:prstGeom>
          <a:noFill/>
        </p:spPr>
      </p:pic>
      <p:pic>
        <p:nvPicPr>
          <p:cNvPr id="1035" name="Picture 11" descr="https://encrypted-tbn1.google.com/images?q=tbn:ANd9GcS9TM42Tws0H3szY3qko1_35m5t-lDq1gGtP58rhGLgaU6DmLItbg"/>
          <p:cNvPicPr>
            <a:picLocks noChangeAspect="1" noChangeArrowheads="1"/>
          </p:cNvPicPr>
          <p:nvPr/>
        </p:nvPicPr>
        <p:blipFill>
          <a:blip r:embed="rId8" cstate="print"/>
          <a:srcRect/>
          <a:stretch>
            <a:fillRect/>
          </a:stretch>
        </p:blipFill>
        <p:spPr bwMode="auto">
          <a:xfrm>
            <a:off x="3048000" y="5010149"/>
            <a:ext cx="2466975" cy="1847851"/>
          </a:xfrm>
          <a:prstGeom prst="rect">
            <a:avLst/>
          </a:prstGeom>
          <a:noFill/>
        </p:spPr>
      </p:pic>
      <p:pic>
        <p:nvPicPr>
          <p:cNvPr id="1037" name="Picture 13" descr="https://encrypted-tbn3.google.com/images?q=tbn:ANd9GcTjdEUpXHROMIC-L60IMzTMvFjJFyR3nSuPlTDUWFgxkE3FSzMK"/>
          <p:cNvPicPr>
            <a:picLocks noChangeAspect="1" noChangeArrowheads="1"/>
          </p:cNvPicPr>
          <p:nvPr/>
        </p:nvPicPr>
        <p:blipFill>
          <a:blip r:embed="rId9" cstate="print"/>
          <a:srcRect/>
          <a:stretch>
            <a:fillRect/>
          </a:stretch>
        </p:blipFill>
        <p:spPr bwMode="auto">
          <a:xfrm>
            <a:off x="7229475" y="1828800"/>
            <a:ext cx="1914525" cy="2390775"/>
          </a:xfrm>
          <a:prstGeom prst="rect">
            <a:avLst/>
          </a:prstGeom>
          <a:noFill/>
        </p:spPr>
      </p:pic>
    </p:spTree>
    <p:extLst>
      <p:ext uri="{BB962C8B-B14F-4D97-AF65-F5344CB8AC3E}">
        <p14:creationId xmlns:p14="http://schemas.microsoft.com/office/powerpoint/2010/main" val="2147289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969"/>
            <a:ext cx="8382000" cy="2246769"/>
          </a:xfrm>
          <a:prstGeom prst="rect">
            <a:avLst/>
          </a:prstGeom>
          <a:noFill/>
        </p:spPr>
        <p:txBody>
          <a:bodyPr wrap="square" rtlCol="0">
            <a:spAutoFit/>
          </a:bodyPr>
          <a:lstStyle/>
          <a:p>
            <a:pPr algn="ctr"/>
            <a:r>
              <a:rPr lang="en-US" sz="2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Terrascope</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Apple </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Bake-off</a:t>
            </a:r>
          </a:p>
          <a:p>
            <a:pPr algn="ct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Sunday September 16 at 6 pm in 16-168</a:t>
            </a:r>
          </a:p>
          <a:p>
            <a:pPr algn="ct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Reimbursement: $10</a:t>
            </a:r>
          </a:p>
          <a:p>
            <a:pPr algn="ct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Cider and apple foods for all</a:t>
            </a:r>
          </a:p>
          <a:p>
            <a:pPr algn="ct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Winners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eceive prizes and infinite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onor</a:t>
            </a:r>
          </a:p>
        </p:txBody>
      </p:sp>
      <p:pic>
        <p:nvPicPr>
          <p:cNvPr id="15362" name="Picture 2" descr="https://encrypted-tbn3.google.com/images?q=tbn:ANd9GcSXEgy3xc5_jsgqbH7t27CvlujFgHc7B0OvrlUXs0IzG9oqF8JN"/>
          <p:cNvPicPr>
            <a:picLocks noChangeAspect="1" noChangeArrowheads="1"/>
          </p:cNvPicPr>
          <p:nvPr/>
        </p:nvPicPr>
        <p:blipFill>
          <a:blip r:embed="rId3" cstate="print"/>
          <a:srcRect/>
          <a:stretch>
            <a:fillRect/>
          </a:stretch>
        </p:blipFill>
        <p:spPr bwMode="auto">
          <a:xfrm>
            <a:off x="0" y="4803247"/>
            <a:ext cx="2743200" cy="2054753"/>
          </a:xfrm>
          <a:prstGeom prst="rect">
            <a:avLst/>
          </a:prstGeom>
          <a:noFill/>
        </p:spPr>
      </p:pic>
      <p:pic>
        <p:nvPicPr>
          <p:cNvPr id="15364" name="Picture 4" descr="http://3.bp.blogspot.com/-pD2rWWTda-M/T3X4nqVFRKI/AAAAAAAABVM/RD50At0eH5E/s1600/mickey-mouse-candy-apple---disneyland-foods-shaped-lrg.png"/>
          <p:cNvPicPr>
            <a:picLocks noChangeAspect="1" noChangeArrowheads="1"/>
          </p:cNvPicPr>
          <p:nvPr/>
        </p:nvPicPr>
        <p:blipFill>
          <a:blip r:embed="rId4" cstate="print"/>
          <a:srcRect/>
          <a:stretch>
            <a:fillRect/>
          </a:stretch>
        </p:blipFill>
        <p:spPr bwMode="auto">
          <a:xfrm>
            <a:off x="6248400" y="3962400"/>
            <a:ext cx="2895600" cy="2895600"/>
          </a:xfrm>
          <a:prstGeom prst="rect">
            <a:avLst/>
          </a:prstGeom>
          <a:noFill/>
        </p:spPr>
      </p:pic>
      <p:pic>
        <p:nvPicPr>
          <p:cNvPr id="15366" name="Picture 6" descr="http://img.foodnetwork.com/FOOD/2008/08/15/PB0104_Apple-Fritters_lg.jpg"/>
          <p:cNvPicPr>
            <a:picLocks noChangeAspect="1" noChangeArrowheads="1"/>
          </p:cNvPicPr>
          <p:nvPr/>
        </p:nvPicPr>
        <p:blipFill>
          <a:blip r:embed="rId5" cstate="print"/>
          <a:srcRect/>
          <a:stretch>
            <a:fillRect/>
          </a:stretch>
        </p:blipFill>
        <p:spPr bwMode="auto">
          <a:xfrm>
            <a:off x="2743200" y="4229099"/>
            <a:ext cx="3505200" cy="2628901"/>
          </a:xfrm>
          <a:prstGeom prst="rect">
            <a:avLst/>
          </a:prstGeom>
          <a:noFill/>
        </p:spPr>
      </p:pic>
      <p:pic>
        <p:nvPicPr>
          <p:cNvPr id="15376" name="Picture 16" descr="https://encrypted-tbn3.google.com/images?q=tbn:ANd9GcSnlFZ_YahZnlTdLMmkfb58RkFpXMEHQtYHrfEEGizriMtiWfX6"/>
          <p:cNvPicPr>
            <a:picLocks noChangeAspect="1" noChangeArrowheads="1"/>
          </p:cNvPicPr>
          <p:nvPr/>
        </p:nvPicPr>
        <p:blipFill>
          <a:blip r:embed="rId6" cstate="print"/>
          <a:srcRect/>
          <a:stretch>
            <a:fillRect/>
          </a:stretch>
        </p:blipFill>
        <p:spPr bwMode="auto">
          <a:xfrm>
            <a:off x="5791200" y="2667000"/>
            <a:ext cx="2143125" cy="2143125"/>
          </a:xfrm>
          <a:prstGeom prst="rect">
            <a:avLst/>
          </a:prstGeom>
          <a:noFill/>
        </p:spPr>
      </p:pic>
      <p:pic>
        <p:nvPicPr>
          <p:cNvPr id="15370" name="Picture 10" descr="https://encrypted-tbn0.google.com/images?q=tbn:ANd9GcQQCht8JSx7v2xh94WtCI_bu00GQzHfyoGyTw_G6xfWVFXY1m7Gyw"/>
          <p:cNvPicPr>
            <a:picLocks noChangeAspect="1" noChangeArrowheads="1"/>
          </p:cNvPicPr>
          <p:nvPr/>
        </p:nvPicPr>
        <p:blipFill>
          <a:blip r:embed="rId7" cstate="print"/>
          <a:srcRect/>
          <a:stretch>
            <a:fillRect/>
          </a:stretch>
        </p:blipFill>
        <p:spPr bwMode="auto">
          <a:xfrm>
            <a:off x="7000875" y="2209800"/>
            <a:ext cx="2143125" cy="2143125"/>
          </a:xfrm>
          <a:prstGeom prst="rect">
            <a:avLst/>
          </a:prstGeom>
          <a:noFill/>
        </p:spPr>
      </p:pic>
      <p:pic>
        <p:nvPicPr>
          <p:cNvPr id="15368" name="Picture 8" descr="http://indierocket.com/appletart01.jpg"/>
          <p:cNvPicPr>
            <a:picLocks noChangeAspect="1" noChangeArrowheads="1"/>
          </p:cNvPicPr>
          <p:nvPr/>
        </p:nvPicPr>
        <p:blipFill>
          <a:blip r:embed="rId8" cstate="print"/>
          <a:srcRect/>
          <a:stretch>
            <a:fillRect/>
          </a:stretch>
        </p:blipFill>
        <p:spPr bwMode="auto">
          <a:xfrm>
            <a:off x="0" y="2438400"/>
            <a:ext cx="3505200" cy="2339721"/>
          </a:xfrm>
          <a:prstGeom prst="rect">
            <a:avLst/>
          </a:prstGeom>
          <a:noFill/>
        </p:spPr>
      </p:pic>
      <p:pic>
        <p:nvPicPr>
          <p:cNvPr id="15374" name="Picture 14" descr="https://encrypted-tbn1.google.com/images?q=tbn:ANd9GcSH2_n64n7P7g6EZu6MOI9BkxSkb5ph227BqgKsin8fHvoCe925"/>
          <p:cNvPicPr>
            <a:picLocks noChangeAspect="1" noChangeArrowheads="1"/>
          </p:cNvPicPr>
          <p:nvPr/>
        </p:nvPicPr>
        <p:blipFill>
          <a:blip r:embed="rId9" cstate="print"/>
          <a:srcRect/>
          <a:stretch>
            <a:fillRect/>
          </a:stretch>
        </p:blipFill>
        <p:spPr bwMode="auto">
          <a:xfrm>
            <a:off x="3429000" y="2209800"/>
            <a:ext cx="2848464" cy="2133600"/>
          </a:xfrm>
          <a:prstGeom prst="rect">
            <a:avLst/>
          </a:prstGeom>
          <a:noFill/>
        </p:spPr>
      </p:pic>
    </p:spTree>
    <p:extLst>
      <p:ext uri="{BB962C8B-B14F-4D97-AF65-F5344CB8AC3E}">
        <p14:creationId xmlns:p14="http://schemas.microsoft.com/office/powerpoint/2010/main" val="1074190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879752" y="769203"/>
            <a:ext cx="3512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Summary of Teams</a:t>
            </a:r>
          </a:p>
        </p:txBody>
      </p:sp>
      <p:sp>
        <p:nvSpPr>
          <p:cNvPr id="2" name="Content Placeholder 1"/>
          <p:cNvSpPr>
            <a:spLocks noGrp="1"/>
          </p:cNvSpPr>
          <p:nvPr>
            <p:ph/>
          </p:nvPr>
        </p:nvSpPr>
        <p:spPr>
          <a:xfrm>
            <a:off x="1371600" y="2514600"/>
            <a:ext cx="6934200" cy="2316163"/>
          </a:xfrm>
        </p:spPr>
        <p:txBody>
          <a:bodyPr/>
          <a:lstStyle/>
          <a:p>
            <a:pPr marL="457200" indent="-457200">
              <a:lnSpc>
                <a:spcPct val="90000"/>
              </a:lnSpc>
              <a:buAutoNum type="arabicPeriod"/>
            </a:pPr>
            <a:r>
              <a:rPr lang="en-US" sz="2400" dirty="0" smtClean="0">
                <a:latin typeface="Verdana" pitchFamily="34" charset="0"/>
                <a:ea typeface="Verdana" pitchFamily="34" charset="0"/>
                <a:cs typeface="Verdana" pitchFamily="34" charset="0"/>
              </a:rPr>
              <a:t>Economics and Global Politics</a:t>
            </a:r>
          </a:p>
          <a:p>
            <a:pPr marL="457200" indent="-457200">
              <a:lnSpc>
                <a:spcPct val="90000"/>
              </a:lnSpc>
              <a:buAutoNum type="arabicPeriod"/>
            </a:pPr>
            <a:r>
              <a:rPr lang="en-US" sz="2400" dirty="0" smtClean="0">
                <a:latin typeface="Verdana" pitchFamily="34" charset="0"/>
                <a:ea typeface="Verdana" pitchFamily="34" charset="0"/>
                <a:cs typeface="Verdana" pitchFamily="34" charset="0"/>
              </a:rPr>
              <a:t>Locations of Deposits</a:t>
            </a:r>
          </a:p>
          <a:p>
            <a:pPr marL="457200" indent="-457200">
              <a:lnSpc>
                <a:spcPct val="90000"/>
              </a:lnSpc>
              <a:buAutoNum type="arabicPeriod"/>
            </a:pPr>
            <a:r>
              <a:rPr lang="en-US" sz="2400" dirty="0" smtClean="0">
                <a:latin typeface="Verdana" pitchFamily="34" charset="0"/>
                <a:ea typeface="Verdana" pitchFamily="34" charset="0"/>
                <a:cs typeface="Verdana" pitchFamily="34" charset="0"/>
              </a:rPr>
              <a:t>Mining and Supply Chain</a:t>
            </a:r>
          </a:p>
          <a:p>
            <a:pPr marL="457200" indent="-457200">
              <a:lnSpc>
                <a:spcPct val="90000"/>
              </a:lnSpc>
              <a:buAutoNum type="arabicPeriod"/>
            </a:pPr>
            <a:r>
              <a:rPr lang="en-US" sz="2400" dirty="0" smtClean="0">
                <a:latin typeface="Verdana" pitchFamily="34" charset="0"/>
                <a:ea typeface="Verdana" pitchFamily="34" charset="0"/>
                <a:cs typeface="Verdana" pitchFamily="34" charset="0"/>
              </a:rPr>
              <a:t>Industry and Manufacturing</a:t>
            </a:r>
          </a:p>
          <a:p>
            <a:pPr marL="457200" indent="-457200">
              <a:lnSpc>
                <a:spcPct val="90000"/>
              </a:lnSpc>
              <a:buAutoNum type="arabicPeriod"/>
            </a:pPr>
            <a:r>
              <a:rPr lang="en-US" sz="2400" dirty="0" smtClean="0">
                <a:latin typeface="Verdana" pitchFamily="34" charset="0"/>
                <a:ea typeface="Verdana" pitchFamily="34" charset="0"/>
                <a:cs typeface="Verdana" pitchFamily="34" charset="0"/>
              </a:rPr>
              <a:t>Alternate Technologies and Resources</a:t>
            </a:r>
          </a:p>
          <a:p>
            <a:pPr marL="457200" indent="-457200">
              <a:lnSpc>
                <a:spcPct val="90000"/>
              </a:lnSpc>
              <a:buAutoNum type="arabicPeriod"/>
            </a:pPr>
            <a:r>
              <a:rPr lang="en-US" sz="2400" dirty="0" smtClean="0">
                <a:latin typeface="Verdana" pitchFamily="34" charset="0"/>
                <a:ea typeface="Verdana" pitchFamily="34" charset="0"/>
                <a:cs typeface="Verdana" pitchFamily="34" charset="0"/>
              </a:rPr>
              <a:t>Military Uses and Implications</a:t>
            </a:r>
          </a:p>
          <a:p>
            <a:pPr marL="457200" indent="-457200">
              <a:lnSpc>
                <a:spcPct val="90000"/>
              </a:lnSpc>
              <a:buAutoNum type="arabicPeriod"/>
            </a:pPr>
            <a:r>
              <a:rPr lang="en-US" sz="2400" dirty="0" smtClean="0">
                <a:latin typeface="Verdana" pitchFamily="34" charset="0"/>
                <a:ea typeface="Verdana" pitchFamily="34" charset="0"/>
                <a:cs typeface="Verdana" pitchFamily="34" charset="0"/>
              </a:rPr>
              <a:t>Environmental Impact</a:t>
            </a:r>
          </a:p>
          <a:p>
            <a:pPr marL="457200" indent="-457200">
              <a:lnSpc>
                <a:spcPct val="90000"/>
              </a:lnSpc>
              <a:buAutoNum type="arabicPeriod"/>
            </a:pPr>
            <a:endParaRPr lang="en-US" sz="2400" dirty="0" smtClean="0">
              <a:latin typeface="Verdana" pitchFamily="34" charset="0"/>
              <a:ea typeface="Verdana" pitchFamily="34" charset="0"/>
              <a:cs typeface="Verdana" pitchFamily="34" charset="0"/>
            </a:endParaRPr>
          </a:p>
          <a:p>
            <a:pPr marL="457200" indent="-457200">
              <a:lnSpc>
                <a:spcPct val="90000"/>
              </a:lnSpc>
              <a:buAutoNum type="arabicPeriod"/>
            </a:pPr>
            <a:endParaRPr lang="en-US" sz="2400" dirty="0" smtClean="0">
              <a:latin typeface="Verdana" pitchFamily="34" charset="0"/>
              <a:ea typeface="Verdana" pitchFamily="34" charset="0"/>
              <a:cs typeface="Verdana" pitchFamily="34" charset="0"/>
            </a:endParaRPr>
          </a:p>
          <a:p>
            <a:pPr marL="457200" indent="-457200">
              <a:lnSpc>
                <a:spcPct val="90000"/>
              </a:lnSpc>
              <a:buAutoNum type="arabicPeriod"/>
            </a:pPr>
            <a:endParaRPr lang="en-US" sz="24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10151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784364" y="609600"/>
            <a:ext cx="37032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Mission 2016 Teams</a:t>
            </a:r>
            <a:endParaRPr lang="en-US" sz="2400" b="1" dirty="0">
              <a:latin typeface="Verdana" pitchFamily="34" charset="0"/>
            </a:endParaRPr>
          </a:p>
        </p:txBody>
      </p:sp>
      <p:sp>
        <p:nvSpPr>
          <p:cNvPr id="2" name="Content Placeholder 1"/>
          <p:cNvSpPr>
            <a:spLocks noGrp="1"/>
          </p:cNvSpPr>
          <p:nvPr>
            <p:ph/>
          </p:nvPr>
        </p:nvSpPr>
        <p:spPr>
          <a:xfrm>
            <a:off x="457200" y="1447801"/>
            <a:ext cx="8229600" cy="3200400"/>
          </a:xfrm>
        </p:spPr>
        <p:txBody>
          <a:bodyPr/>
          <a:lstStyle/>
          <a:p>
            <a:pPr marL="0" indent="0">
              <a:buNone/>
            </a:pPr>
            <a:r>
              <a:rPr lang="en-US" sz="2400" b="1" dirty="0" smtClean="0">
                <a:latin typeface="Verdana" pitchFamily="34" charset="0"/>
                <a:ea typeface="Verdana" pitchFamily="34" charset="0"/>
                <a:cs typeface="Verdana" pitchFamily="34" charset="0"/>
              </a:rPr>
              <a:t>Team 1: </a:t>
            </a:r>
            <a:r>
              <a:rPr lang="en-US" sz="2400" b="1" dirty="0">
                <a:latin typeface="Verdana" pitchFamily="34" charset="0"/>
                <a:ea typeface="Verdana" pitchFamily="34" charset="0"/>
                <a:cs typeface="Verdana" pitchFamily="34" charset="0"/>
              </a:rPr>
              <a:t>Economics and Global P</a:t>
            </a:r>
            <a:r>
              <a:rPr lang="en-US" sz="2400" b="1" dirty="0" smtClean="0">
                <a:latin typeface="Verdana" pitchFamily="34" charset="0"/>
                <a:ea typeface="Verdana" pitchFamily="34" charset="0"/>
                <a:cs typeface="Verdana" pitchFamily="34" charset="0"/>
              </a:rPr>
              <a:t>olitics</a:t>
            </a:r>
            <a:r>
              <a:rPr lang="en-US" sz="2400" dirty="0">
                <a:latin typeface="Verdana" pitchFamily="34" charset="0"/>
                <a:ea typeface="Verdana" pitchFamily="34" charset="0"/>
                <a:cs typeface="Verdana" pitchFamily="34" charset="0"/>
              </a:rPr>
              <a:t>.</a:t>
            </a:r>
            <a:r>
              <a:rPr lang="en-US" sz="2400" dirty="0" smtClean="0">
                <a:latin typeface="Verdana" pitchFamily="34" charset="0"/>
                <a:ea typeface="Verdana" pitchFamily="34" charset="0"/>
                <a:cs typeface="Verdana" pitchFamily="34" charset="0"/>
              </a:rPr>
              <a:t> </a:t>
            </a:r>
            <a:r>
              <a:rPr lang="en-US" sz="2400" dirty="0">
                <a:latin typeface="Verdana" pitchFamily="34" charset="0"/>
                <a:ea typeface="Verdana" pitchFamily="34" charset="0"/>
                <a:cs typeface="Verdana" pitchFamily="34" charset="0"/>
              </a:rPr>
              <a:t>Is it possible to change the way our planet utilizes natural resources? Is it feasible to have a regulatory body that monitors the distribution of strategic metals?  Does current economic theory allow us to place realistic value on natural resources?  Is there a country or international body that could and should take the lead</a:t>
            </a:r>
            <a:r>
              <a:rPr lang="en-US" sz="2400" dirty="0" smtClean="0">
                <a:latin typeface="Verdana" pitchFamily="34" charset="0"/>
                <a:ea typeface="Verdana" pitchFamily="34" charset="0"/>
                <a:cs typeface="Verdana" pitchFamily="34" charset="0"/>
              </a:rPr>
              <a:t>?</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57511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11272"/>
            <a:ext cx="8229600" cy="807928"/>
          </a:xfrm>
        </p:spPr>
        <p:txBody>
          <a:bodyPr/>
          <a:lstStyle/>
          <a:p>
            <a:pPr marL="0" indent="0" algn="ctr">
              <a:buNone/>
            </a:pPr>
            <a:r>
              <a:rPr lang="en-US" sz="2400" b="1" dirty="0" smtClean="0">
                <a:latin typeface="Verdana" pitchFamily="34" charset="0"/>
                <a:ea typeface="Verdana" pitchFamily="34" charset="0"/>
                <a:cs typeface="Verdana" pitchFamily="34" charset="0"/>
              </a:rPr>
              <a:t>Should the World Trade Organization Play a Role?</a:t>
            </a:r>
            <a:endParaRPr lang="en-US" sz="2400" b="1"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69" t="11744" r="16253" b="24031"/>
          <a:stretch/>
        </p:blipFill>
        <p:spPr bwMode="auto">
          <a:xfrm>
            <a:off x="0" y="1397876"/>
            <a:ext cx="9144000" cy="469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992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13475</TotalTime>
  <Words>1033</Words>
  <Application>Microsoft Office PowerPoint</Application>
  <PresentationFormat>On-screen Show (4:3)</PresentationFormat>
  <Paragraphs>100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Mission 2016:  The Future of Strategic  Natural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Meteorites</dc:title>
  <dc:creator>Benjamin Weiss</dc:creator>
  <cp:lastModifiedBy>bweiss</cp:lastModifiedBy>
  <cp:revision>103</cp:revision>
  <dcterms:created xsi:type="dcterms:W3CDTF">2005-11-26T21:49:07Z</dcterms:created>
  <dcterms:modified xsi:type="dcterms:W3CDTF">2012-09-07T20:24:02Z</dcterms:modified>
</cp:coreProperties>
</file>