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6" r:id="rId3"/>
    <p:sldId id="283" r:id="rId4"/>
    <p:sldId id="284" r:id="rId5"/>
    <p:sldId id="285" r:id="rId6"/>
    <p:sldId id="280" r:id="rId7"/>
    <p:sldId id="268" r:id="rId8"/>
    <p:sldId id="269" r:id="rId9"/>
    <p:sldId id="270" r:id="rId10"/>
    <p:sldId id="264" r:id="rId11"/>
    <p:sldId id="267" r:id="rId12"/>
    <p:sldId id="278" r:id="rId13"/>
    <p:sldId id="274" r:id="rId14"/>
    <p:sldId id="279" r:id="rId15"/>
    <p:sldId id="275" r:id="rId16"/>
    <p:sldId id="277" r:id="rId17"/>
    <p:sldId id="271" r:id="rId18"/>
    <p:sldId id="272" r:id="rId19"/>
    <p:sldId id="273" r:id="rId20"/>
    <p:sldId id="282" r:id="rId21"/>
    <p:sldId id="281" r:id="rId22"/>
    <p:sldId id="276" r:id="rId23"/>
    <p:sldId id="287" r:id="rId24"/>
    <p:sldId id="286" r:id="rId25"/>
    <p:sldId id="288" r:id="rId26"/>
    <p:sldId id="289" r:id="rId27"/>
    <p:sldId id="257" r:id="rId28"/>
    <p:sldId id="290" r:id="rId29"/>
    <p:sldId id="258" r:id="rId30"/>
    <p:sldId id="259" r:id="rId31"/>
    <p:sldId id="260" r:id="rId32"/>
    <p:sldId id="261" r:id="rId33"/>
    <p:sldId id="262" r:id="rId34"/>
    <p:sldId id="292" r:id="rId35"/>
    <p:sldId id="293"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768"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A2C52-30B4-D944-9938-6A2A74F046AD}" type="datetimeFigureOut">
              <a:rPr lang="en-US" smtClean="0"/>
              <a:t>9/6/13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727F2-760B-EC43-9258-990FAC3EE7E8}" type="slidenum">
              <a:rPr lang="en-US" smtClean="0"/>
              <a:t>‹#›</a:t>
            </a:fld>
            <a:endParaRPr lang="en-US"/>
          </a:p>
        </p:txBody>
      </p:sp>
    </p:spTree>
    <p:extLst>
      <p:ext uri="{BB962C8B-B14F-4D97-AF65-F5344CB8AC3E}">
        <p14:creationId xmlns:p14="http://schemas.microsoft.com/office/powerpoint/2010/main" val="2284826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727F2-760B-EC43-9258-990FAC3EE7E8}" type="slidenum">
              <a:rPr lang="en-US" smtClean="0"/>
              <a:t>3</a:t>
            </a:fld>
            <a:endParaRPr lang="en-US"/>
          </a:p>
        </p:txBody>
      </p:sp>
    </p:spTree>
    <p:extLst>
      <p:ext uri="{BB962C8B-B14F-4D97-AF65-F5344CB8AC3E}">
        <p14:creationId xmlns:p14="http://schemas.microsoft.com/office/powerpoint/2010/main" val="381179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6</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04D56E9-4A9A-48A4-A4E0-52F2B2295FF1}" type="slidenum">
              <a:rPr lang="en-US"/>
              <a:pPr/>
              <a:t>8</a:t>
            </a:fld>
            <a:endParaRPr lang="en-US"/>
          </a:p>
        </p:txBody>
      </p:sp>
      <p:sp>
        <p:nvSpPr>
          <p:cNvPr id="7577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914400" y="4343400"/>
            <a:ext cx="5026025"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1999</a:t>
            </a:r>
            <a:endParaRPr lang="en-US" dirty="0"/>
          </a:p>
        </p:txBody>
      </p:sp>
      <p:sp>
        <p:nvSpPr>
          <p:cNvPr id="4" name="Slide Number Placeholder 3"/>
          <p:cNvSpPr>
            <a:spLocks noGrp="1"/>
          </p:cNvSpPr>
          <p:nvPr>
            <p:ph type="sldNum" sz="quarter" idx="10"/>
          </p:nvPr>
        </p:nvSpPr>
        <p:spPr/>
        <p:txBody>
          <a:bodyPr/>
          <a:lstStyle/>
          <a:p>
            <a:fld id="{C27727F2-760B-EC43-9258-990FAC3EE7E8}" type="slidenum">
              <a:rPr lang="en-US" smtClean="0"/>
              <a:t>28</a:t>
            </a:fld>
            <a:endParaRPr lang="en-US"/>
          </a:p>
        </p:txBody>
      </p:sp>
    </p:spTree>
    <p:extLst>
      <p:ext uri="{BB962C8B-B14F-4D97-AF65-F5344CB8AC3E}">
        <p14:creationId xmlns:p14="http://schemas.microsoft.com/office/powerpoint/2010/main" val="285456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BD09B39-9BFE-4A4A-A932-CB9760825A59}" type="slidenum">
              <a:rPr lang="en-US"/>
              <a:pPr/>
              <a:t>29</a:t>
            </a:fld>
            <a:endParaRPr lang="en-US"/>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1960</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FE59771-EC29-4E6A-9141-1A97844EFBC6}" type="slidenum">
              <a:rPr lang="en-US"/>
              <a:pPr/>
              <a:t>30</a:t>
            </a:fld>
            <a:endParaRPr lang="en-US"/>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1987</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9732B93-EF57-4751-B7F1-6EF85F0F5304}" type="slidenum">
              <a:rPr lang="en-US"/>
              <a:pPr/>
              <a:t>31</a:t>
            </a:fld>
            <a:endParaRPr lang="en-US"/>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1999</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80616C4-019C-4A94-AEE3-AFF714F163E6}" type="slidenum">
              <a:rPr lang="en-US"/>
              <a:pPr/>
              <a:t>32</a:t>
            </a:fld>
            <a:endParaRPr lang="en-US"/>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2006</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5F2D948-9F02-454B-94D1-203E57B5A343}" type="slidenum">
              <a:rPr lang="en-US"/>
              <a:pPr/>
              <a:t>33</a:t>
            </a:fld>
            <a:endParaRPr lang="en-US"/>
          </a:p>
        </p:txBody>
      </p:sp>
      <p:sp>
        <p:nvSpPr>
          <p:cNvPr id="737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1F525-7C7D-C24C-95F4-5C4F4DE14A20}"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349756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1F525-7C7D-C24C-95F4-5C4F4DE14A20}"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17181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1F525-7C7D-C24C-95F4-5C4F4DE14A20}"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276433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7638" cy="11382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0238" cy="458788"/>
          </a:xfrm>
        </p:spPr>
        <p:txBody>
          <a:bodyPr/>
          <a:lstStyle>
            <a:lvl1pPr>
              <a:defRPr/>
            </a:lvl1pPr>
          </a:lstStyle>
          <a:p>
            <a:endParaRPr lang="en-US"/>
          </a:p>
        </p:txBody>
      </p:sp>
      <p:sp>
        <p:nvSpPr>
          <p:cNvPr id="4" name="Footer Placeholder 3"/>
          <p:cNvSpPr>
            <a:spLocks noGrp="1"/>
          </p:cNvSpPr>
          <p:nvPr>
            <p:ph type="ftr" idx="11"/>
          </p:nvPr>
        </p:nvSpPr>
        <p:spPr>
          <a:xfrm>
            <a:off x="3124200" y="6248400"/>
            <a:ext cx="2890838" cy="458788"/>
          </a:xfrm>
        </p:spPr>
        <p:txBody>
          <a:bodyPr/>
          <a:lstStyle>
            <a:lvl1pPr>
              <a:defRPr/>
            </a:lvl1pPr>
          </a:lstStyle>
          <a:p>
            <a:endParaRPr lang="en-US"/>
          </a:p>
        </p:txBody>
      </p:sp>
      <p:sp>
        <p:nvSpPr>
          <p:cNvPr id="5" name="Slide Number Placeholder 4"/>
          <p:cNvSpPr>
            <a:spLocks noGrp="1"/>
          </p:cNvSpPr>
          <p:nvPr>
            <p:ph type="sldNum" idx="12"/>
          </p:nvPr>
        </p:nvSpPr>
        <p:spPr>
          <a:xfrm>
            <a:off x="6553200" y="6248400"/>
            <a:ext cx="1900238" cy="458788"/>
          </a:xfrm>
        </p:spPr>
        <p:txBody>
          <a:bodyPr/>
          <a:lstStyle>
            <a:lvl1pPr>
              <a:defRPr/>
            </a:lvl1pPr>
          </a:lstStyle>
          <a:p>
            <a:fld id="{55FACCAD-2124-4839-8FA8-1E510B230E68}" type="slidenum">
              <a:rPr lang="en-US"/>
              <a:pPr/>
              <a:t>‹#›</a:t>
            </a:fld>
            <a:endParaRPr lang="en-US"/>
          </a:p>
        </p:txBody>
      </p:sp>
    </p:spTree>
    <p:extLst>
      <p:ext uri="{BB962C8B-B14F-4D97-AF65-F5344CB8AC3E}">
        <p14:creationId xmlns:p14="http://schemas.microsoft.com/office/powerpoint/2010/main" val="295234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AD251D9-2146-48B0-BD24-9E4326FEBEC2}" type="slidenum">
              <a:rPr lang="en-US"/>
              <a:pPr/>
              <a:t>‹#›</a:t>
            </a:fld>
            <a:endParaRPr lang="en-US"/>
          </a:p>
        </p:txBody>
      </p:sp>
    </p:spTree>
    <p:extLst>
      <p:ext uri="{BB962C8B-B14F-4D97-AF65-F5344CB8AC3E}">
        <p14:creationId xmlns:p14="http://schemas.microsoft.com/office/powerpoint/2010/main" val="181543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1F525-7C7D-C24C-95F4-5C4F4DE14A20}"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383176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1F525-7C7D-C24C-95F4-5C4F4DE14A20}"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421317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1F525-7C7D-C24C-95F4-5C4F4DE14A20}"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255395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1F525-7C7D-C24C-95F4-5C4F4DE14A20}" type="datetimeFigureOut">
              <a:rPr lang="en-US" smtClean="0"/>
              <a:t>9/6/13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375510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1F525-7C7D-C24C-95F4-5C4F4DE14A20}" type="datetimeFigureOut">
              <a:rPr lang="en-US" smtClean="0"/>
              <a:t>9/6/13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152314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1F525-7C7D-C24C-95F4-5C4F4DE14A20}" type="datetimeFigureOut">
              <a:rPr lang="en-US" smtClean="0"/>
              <a:t>9/6/13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282501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1F525-7C7D-C24C-95F4-5C4F4DE14A20}"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185268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1F525-7C7D-C24C-95F4-5C4F4DE14A20}"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E6743-2C24-6A4B-9721-895F5EF9E1F6}" type="slidenum">
              <a:rPr lang="en-US" smtClean="0"/>
              <a:t>‹#›</a:t>
            </a:fld>
            <a:endParaRPr lang="en-US"/>
          </a:p>
        </p:txBody>
      </p:sp>
    </p:spTree>
    <p:extLst>
      <p:ext uri="{BB962C8B-B14F-4D97-AF65-F5344CB8AC3E}">
        <p14:creationId xmlns:p14="http://schemas.microsoft.com/office/powerpoint/2010/main" val="385448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F525-7C7D-C24C-95F4-5C4F4DE14A20}" type="datetimeFigureOut">
              <a:rPr lang="en-US" smtClean="0"/>
              <a:t>9/6/13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E6743-2C24-6A4B-9721-895F5EF9E1F6}" type="slidenum">
              <a:rPr lang="en-US" smtClean="0"/>
              <a:t>‹#›</a:t>
            </a:fld>
            <a:endParaRPr lang="en-US"/>
          </a:p>
        </p:txBody>
      </p:sp>
    </p:spTree>
    <p:extLst>
      <p:ext uri="{BB962C8B-B14F-4D97-AF65-F5344CB8AC3E}">
        <p14:creationId xmlns:p14="http://schemas.microsoft.com/office/powerpoint/2010/main" val="367200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sbowring@mit.edu"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0987"/>
            <a:ext cx="7772400" cy="3309464"/>
          </a:xfrm>
        </p:spPr>
        <p:txBody>
          <a:bodyPr>
            <a:normAutofit/>
          </a:bodyPr>
          <a:lstStyle/>
          <a:p>
            <a:r>
              <a:rPr lang="en-US" sz="7300" b="1" dirty="0" smtClean="0"/>
              <a:t>Mission 2017</a:t>
            </a:r>
            <a:r>
              <a:rPr lang="en-US" sz="6000" b="1" dirty="0"/>
              <a:t/>
            </a:r>
            <a:br>
              <a:rPr lang="en-US" sz="6000" b="1" dirty="0"/>
            </a:br>
            <a:r>
              <a:rPr lang="en-US" sz="6000" b="1" dirty="0" smtClean="0"/>
              <a:t>Water Security</a:t>
            </a:r>
            <a:r>
              <a:rPr lang="en-US" sz="6000" b="1" dirty="0" smtClean="0">
                <a:solidFill>
                  <a:schemeClr val="tx1"/>
                </a:solidFill>
              </a:rPr>
              <a:t/>
            </a:r>
            <a:br>
              <a:rPr lang="en-US" sz="6000" b="1" dirty="0" smtClean="0">
                <a:solidFill>
                  <a:schemeClr val="tx1"/>
                </a:solidFill>
              </a:rPr>
            </a:br>
            <a:endParaRPr lang="en-US" sz="6000" dirty="0"/>
          </a:p>
        </p:txBody>
      </p:sp>
      <p:sp>
        <p:nvSpPr>
          <p:cNvPr id="3" name="Subtitle 2"/>
          <p:cNvSpPr>
            <a:spLocks noGrp="1"/>
          </p:cNvSpPr>
          <p:nvPr>
            <p:ph type="subTitle" idx="1"/>
          </p:nvPr>
        </p:nvSpPr>
        <p:spPr/>
        <p:txBody>
          <a:bodyPr>
            <a:normAutofit/>
          </a:bodyPr>
          <a:lstStyle/>
          <a:p>
            <a:r>
              <a:rPr lang="en-US" sz="4000" b="1" dirty="0" smtClean="0">
                <a:solidFill>
                  <a:schemeClr val="tx1"/>
                </a:solidFill>
              </a:rPr>
              <a:t>Friday September 6, 2013</a:t>
            </a:r>
          </a:p>
          <a:p>
            <a:r>
              <a:rPr lang="en-US" sz="4000" b="1" dirty="0" smtClean="0">
                <a:solidFill>
                  <a:schemeClr val="tx1"/>
                </a:solidFill>
              </a:rPr>
              <a:t>“tragedy of the commons”</a:t>
            </a:r>
          </a:p>
        </p:txBody>
      </p:sp>
    </p:spTree>
    <p:extLst>
      <p:ext uri="{BB962C8B-B14F-4D97-AF65-F5344CB8AC3E}">
        <p14:creationId xmlns:p14="http://schemas.microsoft.com/office/powerpoint/2010/main" val="220948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04 at 8.09.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33400"/>
            <a:ext cx="5334000" cy="5778500"/>
          </a:xfrm>
          <a:prstGeom prst="rect">
            <a:avLst/>
          </a:prstGeom>
        </p:spPr>
      </p:pic>
    </p:spTree>
    <p:extLst>
      <p:ext uri="{BB962C8B-B14F-4D97-AF65-F5344CB8AC3E}">
        <p14:creationId xmlns:p14="http://schemas.microsoft.com/office/powerpoint/2010/main" val="18062384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06 at 8.23.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4300"/>
            <a:ext cx="9144000" cy="1541124"/>
          </a:xfrm>
          <a:prstGeom prst="rect">
            <a:avLst/>
          </a:prstGeom>
        </p:spPr>
      </p:pic>
      <p:pic>
        <p:nvPicPr>
          <p:cNvPr id="3" name="Picture 2" descr="Screen shot 2013-09-06 at 8.25.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1999"/>
            <a:ext cx="9144000" cy="648417"/>
          </a:xfrm>
          <a:prstGeom prst="rect">
            <a:avLst/>
          </a:prstGeom>
        </p:spPr>
      </p:pic>
      <p:pic>
        <p:nvPicPr>
          <p:cNvPr id="5" name="Picture 4" descr="Screen shot 2013-09-06 at 8.26.5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983298"/>
            <a:ext cx="8862901" cy="1002591"/>
          </a:xfrm>
          <a:prstGeom prst="rect">
            <a:avLst/>
          </a:prstGeom>
        </p:spPr>
      </p:pic>
    </p:spTree>
    <p:extLst>
      <p:ext uri="{BB962C8B-B14F-4D97-AF65-F5344CB8AC3E}">
        <p14:creationId xmlns:p14="http://schemas.microsoft.com/office/powerpoint/2010/main" val="28408038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 carto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5" y="357161"/>
            <a:ext cx="8175033" cy="6131275"/>
          </a:xfrm>
          <a:prstGeom prst="rect">
            <a:avLst/>
          </a:prstGeom>
        </p:spPr>
      </p:pic>
    </p:spTree>
    <p:extLst>
      <p:ext uri="{BB962C8B-B14F-4D97-AF65-F5344CB8AC3E}">
        <p14:creationId xmlns:p14="http://schemas.microsoft.com/office/powerpoint/2010/main" val="341000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 defic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9144000" cy="5256171"/>
          </a:xfrm>
          <a:prstGeom prst="rect">
            <a:avLst/>
          </a:prstGeom>
        </p:spPr>
      </p:pic>
    </p:spTree>
    <p:extLst>
      <p:ext uri="{BB962C8B-B14F-4D97-AF65-F5344CB8AC3E}">
        <p14:creationId xmlns:p14="http://schemas.microsoft.com/office/powerpoint/2010/main" val="1625599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415" y="1859797"/>
            <a:ext cx="8890276" cy="4524316"/>
          </a:xfrm>
          <a:prstGeom prst="rect">
            <a:avLst/>
          </a:prstGeom>
          <a:noFill/>
        </p:spPr>
        <p:txBody>
          <a:bodyPr wrap="square" rtlCol="0">
            <a:spAutoFit/>
          </a:bodyPr>
          <a:lstStyle/>
          <a:p>
            <a:r>
              <a:rPr lang="en-US" sz="3600" dirty="0" smtClean="0"/>
              <a:t>Problem areas and examples</a:t>
            </a:r>
          </a:p>
          <a:p>
            <a:endParaRPr lang="en-US" sz="3600" dirty="0"/>
          </a:p>
          <a:p>
            <a:r>
              <a:rPr lang="en-US" sz="3600" dirty="0" smtClean="0"/>
              <a:t>China and Trans-boundary issues</a:t>
            </a:r>
          </a:p>
          <a:p>
            <a:endParaRPr lang="en-US" sz="3600" dirty="0"/>
          </a:p>
          <a:p>
            <a:r>
              <a:rPr lang="en-US" sz="3600" dirty="0" smtClean="0"/>
              <a:t>Nile River</a:t>
            </a:r>
          </a:p>
          <a:p>
            <a:endParaRPr lang="en-US" sz="3600" dirty="0"/>
          </a:p>
          <a:p>
            <a:r>
              <a:rPr lang="en-US" sz="3600" dirty="0" smtClean="0"/>
              <a:t>Aral Sea </a:t>
            </a:r>
          </a:p>
          <a:p>
            <a:endParaRPr lang="en-US" sz="3600" dirty="0"/>
          </a:p>
        </p:txBody>
      </p:sp>
    </p:spTree>
    <p:extLst>
      <p:ext uri="{BB962C8B-B14F-4D97-AF65-F5344CB8AC3E}">
        <p14:creationId xmlns:p14="http://schemas.microsoft.com/office/powerpoint/2010/main" val="232236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kong river basin.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15" y="-6845"/>
            <a:ext cx="4735698" cy="6614193"/>
          </a:xfrm>
          <a:prstGeom prst="rect">
            <a:avLst/>
          </a:prstGeom>
        </p:spPr>
      </p:pic>
    </p:spTree>
    <p:extLst>
      <p:ext uri="{BB962C8B-B14F-4D97-AF65-F5344CB8AC3E}">
        <p14:creationId xmlns:p14="http://schemas.microsoft.com/office/powerpoint/2010/main" val="2751039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kong_mainstream_da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0"/>
            <a:ext cx="6043449" cy="6858000"/>
          </a:xfrm>
          <a:prstGeom prst="rect">
            <a:avLst/>
          </a:prstGeom>
        </p:spPr>
      </p:pic>
    </p:spTree>
    <p:extLst>
      <p:ext uri="{BB962C8B-B14F-4D97-AF65-F5344CB8AC3E}">
        <p14:creationId xmlns:p14="http://schemas.microsoft.com/office/powerpoint/2010/main" val="374701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46" y="1174595"/>
            <a:ext cx="8545424" cy="5262979"/>
          </a:xfrm>
          <a:prstGeom prst="rect">
            <a:avLst/>
          </a:prstGeom>
        </p:spPr>
        <p:txBody>
          <a:bodyPr wrap="square">
            <a:spAutoFit/>
          </a:bodyPr>
          <a:lstStyle/>
          <a:p>
            <a:r>
              <a:rPr lang="en-US" sz="2400" dirty="0"/>
              <a:t> </a:t>
            </a:r>
          </a:p>
          <a:p>
            <a:r>
              <a:rPr lang="en-US" sz="2400" b="1" dirty="0"/>
              <a:t>Headwaters:</a:t>
            </a:r>
            <a:r>
              <a:rPr lang="en-US" sz="2400" dirty="0"/>
              <a:t> China is the largest source of </a:t>
            </a:r>
            <a:r>
              <a:rPr lang="en-US" sz="2400" dirty="0" err="1"/>
              <a:t>transboundary</a:t>
            </a:r>
            <a:r>
              <a:rPr lang="en-US" sz="2400" dirty="0"/>
              <a:t> river flows, including many, such as the Brahmaputra River, that flow from the Tibetan Plateau to much of South Asia.</a:t>
            </a:r>
          </a:p>
          <a:p>
            <a:r>
              <a:rPr lang="en-US" sz="2400" dirty="0"/>
              <a:t> </a:t>
            </a:r>
          </a:p>
          <a:p>
            <a:r>
              <a:rPr lang="en-US" sz="2400" b="1" dirty="0"/>
              <a:t>Dams:</a:t>
            </a:r>
            <a:r>
              <a:rPr lang="en-US" sz="2400" dirty="0"/>
              <a:t> No country in history has built more dams than China, and it has built more dams than the rest of the world combined.  Having saturated its internal rivers with dams, China is increasingly orienting its dam building toward rivers that flow out from China into neighboring countries</a:t>
            </a:r>
          </a:p>
          <a:p>
            <a:r>
              <a:rPr lang="en-US" sz="2400" dirty="0"/>
              <a:t> </a:t>
            </a:r>
          </a:p>
          <a:p>
            <a:r>
              <a:rPr lang="en-US" sz="2400" b="1" dirty="0"/>
              <a:t>Environmental practice</a:t>
            </a:r>
            <a:r>
              <a:rPr lang="en-US" sz="2400" dirty="0"/>
              <a:t>: China’s use of rivers has been ecologically unsafe, which has had devastating consequences for the environment.</a:t>
            </a:r>
          </a:p>
        </p:txBody>
      </p:sp>
      <p:sp>
        <p:nvSpPr>
          <p:cNvPr id="8" name="TextBox 7"/>
          <p:cNvSpPr txBox="1"/>
          <p:nvPr/>
        </p:nvSpPr>
        <p:spPr>
          <a:xfrm>
            <a:off x="608498" y="528264"/>
            <a:ext cx="7942574" cy="1200329"/>
          </a:xfrm>
          <a:prstGeom prst="rect">
            <a:avLst/>
          </a:prstGeom>
          <a:noFill/>
        </p:spPr>
        <p:txBody>
          <a:bodyPr wrap="square" rtlCol="0">
            <a:spAutoFit/>
          </a:bodyPr>
          <a:lstStyle/>
          <a:p>
            <a:r>
              <a:rPr lang="en-US" sz="3600" b="1" dirty="0" smtClean="0"/>
              <a:t>CHINA and TRANSBOUNDARY RIVERS</a:t>
            </a:r>
            <a:endParaRPr lang="en-US" sz="3600" dirty="0" smtClean="0"/>
          </a:p>
          <a:p>
            <a:endParaRPr lang="en-US" sz="3600" dirty="0"/>
          </a:p>
        </p:txBody>
      </p:sp>
    </p:spTree>
    <p:extLst>
      <p:ext uri="{BB962C8B-B14F-4D97-AF65-F5344CB8AC3E}">
        <p14:creationId xmlns:p14="http://schemas.microsoft.com/office/powerpoint/2010/main" val="6427545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27" y="581971"/>
            <a:ext cx="7884013" cy="6124754"/>
          </a:xfrm>
          <a:prstGeom prst="rect">
            <a:avLst/>
          </a:prstGeom>
        </p:spPr>
        <p:txBody>
          <a:bodyPr wrap="square">
            <a:spAutoFit/>
          </a:bodyPr>
          <a:lstStyle/>
          <a:p>
            <a:r>
              <a:rPr lang="en-US" sz="2800" b="1" dirty="0"/>
              <a:t>Unilateral approach</a:t>
            </a:r>
            <a:r>
              <a:rPr lang="en-US" sz="2800" dirty="0"/>
              <a:t>: China has increasingly taken a unilateralist approach to its use of rivers and its dam construction, </a:t>
            </a:r>
            <a:r>
              <a:rPr lang="en-US" sz="2800" dirty="0" err="1"/>
              <a:t>Chellaney</a:t>
            </a:r>
            <a:r>
              <a:rPr lang="en-US" sz="2800" dirty="0"/>
              <a:t> noted, as shown by its unwillingness to consult with other countries about how a new dam might affect them.  </a:t>
            </a:r>
          </a:p>
          <a:p>
            <a:r>
              <a:rPr lang="en-US" sz="2800" b="1" dirty="0"/>
              <a:t>Water agreements</a:t>
            </a:r>
            <a:r>
              <a:rPr lang="en-US" sz="2800" dirty="0"/>
              <a:t>: While Chinese participation is critical to establishing any multinational water management institutions, and while almost all of China’s neighbors have water agreements among themselves, not one has a water agreement with China. China is involved in water disputes with almost all of its neighbors, including friendly states such as North Korea and Pakistan.</a:t>
            </a:r>
          </a:p>
        </p:txBody>
      </p:sp>
    </p:spTree>
    <p:extLst>
      <p:ext uri="{BB962C8B-B14F-4D97-AF65-F5344CB8AC3E}">
        <p14:creationId xmlns:p14="http://schemas.microsoft.com/office/powerpoint/2010/main" val="25514808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2662"/>
            <a:ext cx="9144000" cy="4893647"/>
          </a:xfrm>
          <a:prstGeom prst="rect">
            <a:avLst/>
          </a:prstGeom>
        </p:spPr>
        <p:txBody>
          <a:bodyPr wrap="square">
            <a:spAutoFit/>
          </a:bodyPr>
          <a:lstStyle/>
          <a:p>
            <a:endParaRPr lang="en-US" sz="2400" dirty="0"/>
          </a:p>
          <a:p>
            <a:pPr algn="just"/>
            <a:r>
              <a:rPr lang="en-US" sz="3200" b="1" dirty="0" smtClean="0"/>
              <a:t>Brahmaputra </a:t>
            </a:r>
            <a:r>
              <a:rPr lang="en-US" sz="3200" b="1" dirty="0"/>
              <a:t>River</a:t>
            </a:r>
            <a:r>
              <a:rPr lang="en-US" sz="3200" dirty="0"/>
              <a:t>: </a:t>
            </a:r>
            <a:r>
              <a:rPr lang="en-US" sz="3200" dirty="0" smtClean="0"/>
              <a:t>Although denied for many years—many fear the Chinese still plans </a:t>
            </a:r>
            <a:r>
              <a:rPr lang="en-US" sz="3200" dirty="0"/>
              <a:t>to build a mega-dam on the Brahmaputra River, one of the major rivers in </a:t>
            </a:r>
            <a:r>
              <a:rPr lang="en-US" sz="3200" dirty="0" smtClean="0"/>
              <a:t>Asia. </a:t>
            </a:r>
            <a:r>
              <a:rPr lang="en-US" sz="3200" dirty="0"/>
              <a:t>This river is one of India’s and Bangladesh’s largest sources of water, and any water diversions could be devastating to both </a:t>
            </a:r>
            <a:r>
              <a:rPr lang="en-US" sz="3200" dirty="0" smtClean="0"/>
              <a:t>countries.</a:t>
            </a:r>
            <a:r>
              <a:rPr lang="en-US" sz="3200" dirty="0"/>
              <a:t> </a:t>
            </a:r>
            <a:r>
              <a:rPr lang="en-US" sz="3200" dirty="0" smtClean="0"/>
              <a:t> Brahmaputra </a:t>
            </a:r>
            <a:r>
              <a:rPr lang="en-US" sz="3200" dirty="0"/>
              <a:t>River supplies water to the Indian state of Arunachal Pradesh, which is China’s largest territorial dispute. </a:t>
            </a:r>
          </a:p>
        </p:txBody>
      </p:sp>
      <p:sp>
        <p:nvSpPr>
          <p:cNvPr id="4" name="TextBox 3"/>
          <p:cNvSpPr txBox="1"/>
          <p:nvPr/>
        </p:nvSpPr>
        <p:spPr>
          <a:xfrm>
            <a:off x="0" y="661331"/>
            <a:ext cx="8866530" cy="923330"/>
          </a:xfrm>
          <a:prstGeom prst="rect">
            <a:avLst/>
          </a:prstGeom>
          <a:noFill/>
        </p:spPr>
        <p:txBody>
          <a:bodyPr wrap="none" rtlCol="0">
            <a:spAutoFit/>
          </a:bodyPr>
          <a:lstStyle/>
          <a:p>
            <a:r>
              <a:rPr lang="en-US" sz="3600" b="1" dirty="0" smtClean="0"/>
              <a:t>CHINA AND INDIA: POTENTIAL FOR CONFLICT</a:t>
            </a:r>
          </a:p>
          <a:p>
            <a:endParaRPr lang="en-US" dirty="0"/>
          </a:p>
        </p:txBody>
      </p:sp>
    </p:spTree>
    <p:extLst>
      <p:ext uri="{BB962C8B-B14F-4D97-AF65-F5344CB8AC3E}">
        <p14:creationId xmlns:p14="http://schemas.microsoft.com/office/powerpoint/2010/main" val="353007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62166"/>
            <a:ext cx="9228478" cy="5509200"/>
          </a:xfrm>
          <a:prstGeom prst="rect">
            <a:avLst/>
          </a:prstGeom>
          <a:noFill/>
        </p:spPr>
        <p:txBody>
          <a:bodyPr wrap="square" rtlCol="0">
            <a:spAutoFit/>
          </a:bodyPr>
          <a:lstStyle/>
          <a:p>
            <a:pPr algn="ctr"/>
            <a:r>
              <a:rPr lang="en-US" sz="4400" dirty="0" smtClean="0"/>
              <a:t>First “assignment”</a:t>
            </a:r>
          </a:p>
          <a:p>
            <a:pPr algn="ctr"/>
            <a:endParaRPr lang="en-US" sz="4400" dirty="0"/>
          </a:p>
          <a:p>
            <a:pPr algn="ctr"/>
            <a:endParaRPr lang="en-US" sz="4400" dirty="0" smtClean="0"/>
          </a:p>
          <a:p>
            <a:pPr algn="ctr"/>
            <a:endParaRPr lang="en-US" sz="4400" dirty="0">
              <a:solidFill>
                <a:prstClr val="black"/>
              </a:solidFill>
              <a:latin typeface="LucidaGrande"/>
            </a:endParaRPr>
          </a:p>
          <a:p>
            <a:pPr algn="ctr"/>
            <a:endParaRPr lang="en-US" sz="4400" dirty="0"/>
          </a:p>
          <a:p>
            <a:pPr algn="ctr"/>
            <a:endParaRPr lang="en-US" sz="4400" dirty="0" smtClean="0"/>
          </a:p>
          <a:p>
            <a:pPr algn="ctr"/>
            <a:r>
              <a:rPr lang="en-US" sz="4400" dirty="0" smtClean="0"/>
              <a:t>Re-write this definition and email to </a:t>
            </a:r>
          </a:p>
          <a:p>
            <a:pPr algn="ctr"/>
            <a:r>
              <a:rPr lang="en-US" sz="4400" dirty="0" smtClean="0">
                <a:hlinkClick r:id="rId2"/>
              </a:rPr>
              <a:t>sbowring@mit.edu</a:t>
            </a:r>
            <a:r>
              <a:rPr lang="en-US" sz="4400" dirty="0" smtClean="0"/>
              <a:t> before 2 PM Friday </a:t>
            </a:r>
          </a:p>
        </p:txBody>
      </p:sp>
      <p:pic>
        <p:nvPicPr>
          <p:cNvPr id="3" name="Picture 2"/>
          <p:cNvPicPr>
            <a:picLocks noChangeAspect="1"/>
          </p:cNvPicPr>
          <p:nvPr/>
        </p:nvPicPr>
        <p:blipFill>
          <a:blip r:embed="rId3"/>
          <a:stretch>
            <a:fillRect/>
          </a:stretch>
        </p:blipFill>
        <p:spPr>
          <a:xfrm>
            <a:off x="1839700" y="1612987"/>
            <a:ext cx="5244788" cy="3479043"/>
          </a:xfrm>
          <a:prstGeom prst="rect">
            <a:avLst/>
          </a:prstGeom>
        </p:spPr>
      </p:pic>
    </p:spTree>
    <p:extLst>
      <p:ext uri="{BB962C8B-B14F-4D97-AF65-F5344CB8AC3E}">
        <p14:creationId xmlns:p14="http://schemas.microsoft.com/office/powerpoint/2010/main" val="21604366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nges-Brahmaputra-Meghna_bas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144000" cy="5064068"/>
          </a:xfrm>
          <a:prstGeom prst="rect">
            <a:avLst/>
          </a:prstGeom>
        </p:spPr>
      </p:pic>
    </p:spTree>
    <p:extLst>
      <p:ext uri="{BB962C8B-B14F-4D97-AF65-F5344CB8AC3E}">
        <p14:creationId xmlns:p14="http://schemas.microsoft.com/office/powerpoint/2010/main" val="355376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hmaputra di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08" y="408247"/>
            <a:ext cx="7890732" cy="5851555"/>
          </a:xfrm>
          <a:prstGeom prst="rect">
            <a:avLst/>
          </a:prstGeom>
        </p:spPr>
      </p:pic>
    </p:spTree>
    <p:extLst>
      <p:ext uri="{BB962C8B-B14F-4D97-AF65-F5344CB8AC3E}">
        <p14:creationId xmlns:p14="http://schemas.microsoft.com/office/powerpoint/2010/main" val="315384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bi20china-jj-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56" y="486996"/>
            <a:ext cx="8030358" cy="5755965"/>
          </a:xfrm>
          <a:prstGeom prst="rect">
            <a:avLst/>
          </a:prstGeom>
        </p:spPr>
      </p:pic>
    </p:spTree>
    <p:extLst>
      <p:ext uri="{BB962C8B-B14F-4D97-AF65-F5344CB8AC3E}">
        <p14:creationId xmlns:p14="http://schemas.microsoft.com/office/powerpoint/2010/main" val="169440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le-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89000"/>
            <a:ext cx="7924800" cy="5080000"/>
          </a:xfrm>
          <a:prstGeom prst="rect">
            <a:avLst/>
          </a:prstGeom>
        </p:spPr>
      </p:pic>
    </p:spTree>
    <p:extLst>
      <p:ext uri="{BB962C8B-B14F-4D97-AF65-F5344CB8AC3E}">
        <p14:creationId xmlns:p14="http://schemas.microsoft.com/office/powerpoint/2010/main" val="425679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lebas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0"/>
            <a:ext cx="4939903" cy="6858000"/>
          </a:xfrm>
          <a:prstGeom prst="rect">
            <a:avLst/>
          </a:prstGeom>
        </p:spPr>
      </p:pic>
    </p:spTree>
    <p:extLst>
      <p:ext uri="{BB962C8B-B14F-4D97-AF65-F5344CB8AC3E}">
        <p14:creationId xmlns:p14="http://schemas.microsoft.com/office/powerpoint/2010/main" val="246312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 image ni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571500"/>
            <a:ext cx="8636000" cy="5715000"/>
          </a:xfrm>
          <a:prstGeom prst="rect">
            <a:avLst/>
          </a:prstGeom>
        </p:spPr>
      </p:pic>
    </p:spTree>
    <p:extLst>
      <p:ext uri="{BB962C8B-B14F-4D97-AF65-F5344CB8AC3E}">
        <p14:creationId xmlns:p14="http://schemas.microsoft.com/office/powerpoint/2010/main" val="139711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hiopia dams Ni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384300"/>
            <a:ext cx="6097270" cy="4068022"/>
          </a:xfrm>
          <a:prstGeom prst="rect">
            <a:avLst/>
          </a:prstGeom>
        </p:spPr>
      </p:pic>
    </p:spTree>
    <p:extLst>
      <p:ext uri="{BB962C8B-B14F-4D97-AF65-F5344CB8AC3E}">
        <p14:creationId xmlns:p14="http://schemas.microsoft.com/office/powerpoint/2010/main" val="2625676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31 at 8.49.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369300" cy="5930900"/>
          </a:xfrm>
          <a:prstGeom prst="rect">
            <a:avLst/>
          </a:prstGeom>
        </p:spPr>
      </p:pic>
    </p:spTree>
    <p:extLst>
      <p:ext uri="{BB962C8B-B14F-4D97-AF65-F5344CB8AC3E}">
        <p14:creationId xmlns:p14="http://schemas.microsoft.com/office/powerpoint/2010/main" val="29064838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al-Sea-historic-coastline-Ma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0"/>
            <a:ext cx="8465426" cy="6858000"/>
          </a:xfrm>
          <a:prstGeom prst="rect">
            <a:avLst/>
          </a:prstGeom>
        </p:spPr>
      </p:pic>
    </p:spTree>
    <p:extLst>
      <p:ext uri="{BB962C8B-B14F-4D97-AF65-F5344CB8AC3E}">
        <p14:creationId xmlns:p14="http://schemas.microsoft.com/office/powerpoint/2010/main" val="173906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2281238"/>
            <a:ext cx="7772400" cy="1425575"/>
          </a:xfrm>
          <a:ln/>
        </p:spPr>
        <p:txBody>
          <a:bodyP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93663"/>
            <a:ext cx="8510587" cy="6669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65615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907" y="124743"/>
            <a:ext cx="6996556" cy="6863418"/>
          </a:xfrm>
          <a:prstGeom prst="rect">
            <a:avLst/>
          </a:prstGeom>
        </p:spPr>
        <p:txBody>
          <a:bodyPr wrap="square">
            <a:spAutoFit/>
          </a:bodyPr>
          <a:lstStyle/>
          <a:p>
            <a:r>
              <a:rPr lang="en-US" sz="3200" dirty="0" smtClean="0"/>
              <a:t>A) </a:t>
            </a:r>
            <a:r>
              <a:rPr lang="en-US" sz="2800" dirty="0" smtClean="0"/>
              <a:t>Water </a:t>
            </a:r>
            <a:r>
              <a:rPr lang="en-US" sz="2800" dirty="0"/>
              <a:t>security is a population’s capacity to ensure a </a:t>
            </a:r>
            <a:r>
              <a:rPr lang="en-US" sz="2800" dirty="0" smtClean="0"/>
              <a:t>sufficient amount </a:t>
            </a:r>
            <a:r>
              <a:rPr lang="en-US" sz="2800" dirty="0"/>
              <a:t>of good quality water for supporting human needs and</a:t>
            </a:r>
          </a:p>
          <a:p>
            <a:r>
              <a:rPr lang="en-US" sz="2800" dirty="0"/>
              <a:t>socio-economic development, for offering protection </a:t>
            </a:r>
            <a:r>
              <a:rPr lang="en-US" sz="2800" dirty="0" smtClean="0"/>
              <a:t>against water</a:t>
            </a:r>
            <a:r>
              <a:rPr lang="en-US" sz="2800" dirty="0"/>
              <a:t>-related dangers and threats, and for maintaining healthy and</a:t>
            </a:r>
          </a:p>
          <a:p>
            <a:r>
              <a:rPr lang="en-US" sz="2800" dirty="0"/>
              <a:t>prosperous ecosystems in a well-balanced political climate</a:t>
            </a:r>
            <a:r>
              <a:rPr lang="en-US" sz="2800" dirty="0" smtClean="0"/>
              <a:t>.”</a:t>
            </a:r>
            <a:endParaRPr lang="en-US" sz="2800" dirty="0"/>
          </a:p>
          <a:p>
            <a:endParaRPr lang="en-US" sz="3600" dirty="0" smtClean="0"/>
          </a:p>
          <a:p>
            <a:r>
              <a:rPr lang="en-US" sz="3600" dirty="0" smtClean="0"/>
              <a:t>B</a:t>
            </a:r>
            <a:r>
              <a:rPr lang="en-US" sz="2800" dirty="0" smtClean="0"/>
              <a:t>)Water </a:t>
            </a:r>
            <a:r>
              <a:rPr lang="en-US" sz="2800" dirty="0"/>
              <a:t>security- the population's ability to use and </a:t>
            </a:r>
            <a:r>
              <a:rPr lang="en-US" sz="2800" dirty="0" smtClean="0"/>
              <a:t>subsequently conserve </a:t>
            </a:r>
            <a:r>
              <a:rPr lang="en-US" sz="2800" dirty="0"/>
              <a:t>and replenish a steady water supply in order to sustain life,</a:t>
            </a:r>
          </a:p>
          <a:p>
            <a:r>
              <a:rPr lang="en-US" sz="2800" dirty="0"/>
              <a:t>human well-being, development and protection and to preserve </a:t>
            </a:r>
            <a:r>
              <a:rPr lang="en-US" sz="2800" dirty="0" smtClean="0"/>
              <a:t>a peaceful</a:t>
            </a:r>
            <a:r>
              <a:rPr lang="en-US" sz="2800" dirty="0"/>
              <a:t>, environmental and political climate</a:t>
            </a:r>
          </a:p>
        </p:txBody>
      </p:sp>
    </p:spTree>
    <p:extLst>
      <p:ext uri="{BB962C8B-B14F-4D97-AF65-F5344CB8AC3E}">
        <p14:creationId xmlns:p14="http://schemas.microsoft.com/office/powerpoint/2010/main" val="3433397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604838"/>
            <a:ext cx="7772400" cy="1423987"/>
          </a:xfrm>
          <a:ln/>
        </p:spPr>
        <p:txBody>
          <a:bodyPr/>
          <a:lstStyle/>
          <a:p>
            <a:endParaRPr lang="en-US"/>
          </a:p>
        </p:txBody>
      </p:sp>
      <p:sp>
        <p:nvSpPr>
          <p:cNvPr id="10242" name="Rectangle 2"/>
          <p:cNvSpPr>
            <a:spLocks noGrp="1" noChangeArrowheads="1"/>
          </p:cNvSpPr>
          <p:nvPr>
            <p:ph idx="1"/>
          </p:nvPr>
        </p:nvSpPr>
        <p:spPr>
          <a:xfrm>
            <a:off x="685800" y="1981200"/>
            <a:ext cx="7772400" cy="4386263"/>
          </a:xfrm>
          <a:ln/>
        </p:spPr>
        <p:txBody>
          <a:bodyPr/>
          <a:lstStyle/>
          <a:p>
            <a:endParaRPr 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63513"/>
            <a:ext cx="8510587" cy="6529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93752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604838"/>
            <a:ext cx="7772400" cy="1423987"/>
          </a:xfrm>
          <a:ln/>
        </p:spPr>
        <p:txBody>
          <a:bodyPr/>
          <a:lstStyle/>
          <a:p>
            <a:endParaRPr lang="en-US"/>
          </a:p>
        </p:txBody>
      </p:sp>
      <p:sp>
        <p:nvSpPr>
          <p:cNvPr id="11266" name="Rectangle 2"/>
          <p:cNvSpPr>
            <a:spLocks noGrp="1" noChangeArrowheads="1"/>
          </p:cNvSpPr>
          <p:nvPr>
            <p:ph idx="1"/>
          </p:nvPr>
        </p:nvSpPr>
        <p:spPr>
          <a:xfrm>
            <a:off x="685800" y="1981200"/>
            <a:ext cx="7772400" cy="4386263"/>
          </a:xfrm>
          <a:ln/>
        </p:spPr>
        <p:txBody>
          <a:bodyPr/>
          <a:lstStyle/>
          <a:p>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65113"/>
            <a:ext cx="8510587" cy="6326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220623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604838"/>
            <a:ext cx="7772400" cy="1423987"/>
          </a:xfrm>
          <a:ln/>
        </p:spPr>
        <p:txBody>
          <a:bodyPr/>
          <a:lstStyle/>
          <a:p>
            <a:endParaRPr lang="en-US"/>
          </a:p>
        </p:txBody>
      </p:sp>
      <p:sp>
        <p:nvSpPr>
          <p:cNvPr id="12290" name="Rectangle 2"/>
          <p:cNvSpPr>
            <a:spLocks noGrp="1" noChangeArrowheads="1"/>
          </p:cNvSpPr>
          <p:nvPr>
            <p:ph idx="1"/>
          </p:nvPr>
        </p:nvSpPr>
        <p:spPr>
          <a:xfrm>
            <a:off x="685800" y="1981200"/>
            <a:ext cx="7772400" cy="4386263"/>
          </a:xfrm>
          <a:ln/>
        </p:spPr>
        <p:txBody>
          <a:bodyPr/>
          <a:lstStyle/>
          <a:p>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01613"/>
            <a:ext cx="8510587" cy="6453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15933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85800" y="2281238"/>
            <a:ext cx="7772400" cy="1425575"/>
          </a:xfrm>
          <a:ln/>
        </p:spPr>
        <p:txBody>
          <a:bodyPr/>
          <a:lstStyle/>
          <a:p>
            <a:endParaRPr lang="en-US"/>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95263"/>
            <a:ext cx="8510587" cy="6465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95263"/>
            <a:ext cx="8510587" cy="6465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07883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al-sea lev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435" y="240435"/>
            <a:ext cx="6588329" cy="6588329"/>
          </a:xfrm>
          <a:prstGeom prst="rect">
            <a:avLst/>
          </a:prstGeom>
        </p:spPr>
      </p:pic>
    </p:spTree>
    <p:extLst>
      <p:ext uri="{BB962C8B-B14F-4D97-AF65-F5344CB8AC3E}">
        <p14:creationId xmlns:p14="http://schemas.microsoft.com/office/powerpoint/2010/main" val="2541201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al_Sea_Dust_Storm[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01914"/>
            <a:ext cx="6858000" cy="4241800"/>
          </a:xfrm>
          <a:prstGeom prst="rect">
            <a:avLst/>
          </a:prstGeom>
        </p:spPr>
      </p:pic>
    </p:spTree>
    <p:extLst>
      <p:ext uri="{BB962C8B-B14F-4D97-AF65-F5344CB8AC3E}">
        <p14:creationId xmlns:p14="http://schemas.microsoft.com/office/powerpoint/2010/main" val="384553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vers and Aral se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44" cy="6858000"/>
          </a:xfrm>
          <a:prstGeom prst="rect">
            <a:avLst/>
          </a:prstGeom>
        </p:spPr>
      </p:pic>
    </p:spTree>
    <p:extLst>
      <p:ext uri="{BB962C8B-B14F-4D97-AF65-F5344CB8AC3E}">
        <p14:creationId xmlns:p14="http://schemas.microsoft.com/office/powerpoint/2010/main" val="209035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209" y="117692"/>
            <a:ext cx="7937746" cy="6186310"/>
          </a:xfrm>
          <a:prstGeom prst="rect">
            <a:avLst/>
          </a:prstGeom>
        </p:spPr>
        <p:txBody>
          <a:bodyPr wrap="square">
            <a:spAutoFit/>
          </a:bodyPr>
          <a:lstStyle/>
          <a:p>
            <a:r>
              <a:rPr lang="en-US" sz="3600" dirty="0"/>
              <a:t>Water security is a peoples' ability to maintain a constant </a:t>
            </a:r>
            <a:r>
              <a:rPr lang="en-US" sz="3600" dirty="0" smtClean="0"/>
              <a:t>and sufficient </a:t>
            </a:r>
            <a:r>
              <a:rPr lang="en-US" sz="3600" dirty="0"/>
              <a:t>supply of safe, clean water without negatively </a:t>
            </a:r>
            <a:r>
              <a:rPr lang="en-US" sz="3600" dirty="0" smtClean="0"/>
              <a:t>impacting the </a:t>
            </a:r>
            <a:r>
              <a:rPr lang="en-US" sz="3600" dirty="0"/>
              <a:t>peoples and environment around them.</a:t>
            </a:r>
          </a:p>
          <a:p>
            <a:endParaRPr lang="en-US" sz="3600" dirty="0"/>
          </a:p>
          <a:p>
            <a:r>
              <a:rPr lang="en-US" sz="3600" dirty="0" smtClean="0"/>
              <a:t>Water </a:t>
            </a:r>
            <a:r>
              <a:rPr lang="en-US" sz="3600" dirty="0"/>
              <a:t>Security is a population's ability to protect and </a:t>
            </a:r>
            <a:r>
              <a:rPr lang="en-US" sz="3600" dirty="0" smtClean="0"/>
              <a:t>maintain enough </a:t>
            </a:r>
            <a:r>
              <a:rPr lang="en-US" sz="3600" dirty="0"/>
              <a:t>access to clean, use-able water necessary for human health</a:t>
            </a:r>
            <a:r>
              <a:rPr lang="en-US" sz="3600" dirty="0" smtClean="0"/>
              <a:t>, economy</a:t>
            </a:r>
            <a:r>
              <a:rPr lang="en-US" sz="3600" dirty="0"/>
              <a:t>, safety, and stability.</a:t>
            </a:r>
          </a:p>
        </p:txBody>
      </p:sp>
    </p:spTree>
    <p:extLst>
      <p:ext uri="{BB962C8B-B14F-4D97-AF65-F5344CB8AC3E}">
        <p14:creationId xmlns:p14="http://schemas.microsoft.com/office/powerpoint/2010/main" val="176566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4381" y="2619592"/>
            <a:ext cx="3321142" cy="2616101"/>
          </a:xfrm>
          <a:prstGeom prst="rect">
            <a:avLst/>
          </a:prstGeom>
          <a:noFill/>
        </p:spPr>
        <p:txBody>
          <a:bodyPr wrap="none" rtlCol="0">
            <a:spAutoFit/>
          </a:bodyPr>
          <a:lstStyle/>
          <a:p>
            <a:r>
              <a:rPr lang="en-US" sz="9600" dirty="0" smtClean="0"/>
              <a:t>WIKIS</a:t>
            </a:r>
          </a:p>
          <a:p>
            <a:r>
              <a:rPr lang="en-US" sz="3200" dirty="0" smtClean="0"/>
              <a:t>Take it away Annie</a:t>
            </a:r>
            <a:endParaRPr lang="en-US" sz="3200" dirty="0"/>
          </a:p>
          <a:p>
            <a:endParaRPr lang="en-US" sz="3600" dirty="0"/>
          </a:p>
        </p:txBody>
      </p:sp>
    </p:spTree>
    <p:extLst>
      <p:ext uri="{BB962C8B-B14F-4D97-AF65-F5344CB8AC3E}">
        <p14:creationId xmlns:p14="http://schemas.microsoft.com/office/powerpoint/2010/main" val="129443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57200" y="681335"/>
            <a:ext cx="7162249"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smtClean="0">
                <a:latin typeface="Verdana" pitchFamily="34" charset="0"/>
              </a:rPr>
              <a:t>Additional </a:t>
            </a:r>
            <a:r>
              <a:rPr lang="en-US" sz="2400" b="1" dirty="0" smtClean="0">
                <a:latin typeface="Verdana" pitchFamily="34" charset="0"/>
              </a:rPr>
              <a:t>Exercise for</a:t>
            </a:r>
            <a:endParaRPr lang="en-US" sz="2400" b="1" dirty="0" smtClean="0">
              <a:latin typeface="Verdana" pitchFamily="34" charset="0"/>
            </a:endParaRPr>
          </a:p>
          <a:p>
            <a:pPr algn="ctr"/>
            <a:r>
              <a:rPr lang="en-US" sz="2400" b="1" dirty="0" smtClean="0">
                <a:latin typeface="Verdana" pitchFamily="34" charset="0"/>
              </a:rPr>
              <a:t>Monday</a:t>
            </a:r>
            <a:r>
              <a:rPr lang="en-US" sz="2400" b="1" dirty="0" smtClean="0">
                <a:latin typeface="Verdana" pitchFamily="34" charset="0"/>
              </a:rPr>
              <a:t>, September 9</a:t>
            </a:r>
          </a:p>
          <a:p>
            <a:pPr algn="ctr"/>
            <a:endParaRPr lang="en-US" sz="2400" b="1" dirty="0">
              <a:latin typeface="Verdana" pitchFamily="34" charset="0"/>
            </a:endParaRPr>
          </a:p>
        </p:txBody>
      </p:sp>
      <p:sp>
        <p:nvSpPr>
          <p:cNvPr id="2" name="Content Placeholder 1"/>
          <p:cNvSpPr>
            <a:spLocks noGrp="1"/>
          </p:cNvSpPr>
          <p:nvPr>
            <p:ph/>
          </p:nvPr>
        </p:nvSpPr>
        <p:spPr>
          <a:xfrm>
            <a:off x="457200" y="2342573"/>
            <a:ext cx="8229600" cy="3687763"/>
          </a:xfrm>
        </p:spPr>
        <p:txBody>
          <a:bodyPr/>
          <a:lstStyle/>
          <a:p>
            <a:pPr>
              <a:lnSpc>
                <a:spcPct val="90000"/>
              </a:lnSpc>
            </a:pPr>
            <a:r>
              <a:rPr lang="en-US" sz="2400" dirty="0" smtClean="0">
                <a:latin typeface="Verdana" pitchFamily="34" charset="0"/>
                <a:ea typeface="Verdana" pitchFamily="34" charset="0"/>
                <a:cs typeface="Verdana" pitchFamily="34" charset="0"/>
              </a:rPr>
              <a:t>On the class website under “reading</a:t>
            </a:r>
            <a:r>
              <a:rPr lang="en-US" sz="2400" dirty="0" smtClean="0">
                <a:latin typeface="Verdana" pitchFamily="34" charset="0"/>
                <a:ea typeface="Verdana" pitchFamily="34" charset="0"/>
                <a:cs typeface="Verdana" pitchFamily="34" charset="0"/>
              </a:rPr>
              <a:t>&amp; info</a:t>
            </a:r>
            <a:r>
              <a:rPr lang="en-US" sz="2400" dirty="0" smtClean="0">
                <a:latin typeface="Verdana" pitchFamily="34" charset="0"/>
                <a:ea typeface="Verdana" pitchFamily="34" charset="0"/>
                <a:cs typeface="Verdana" pitchFamily="34" charset="0"/>
              </a:rPr>
              <a:t>” there is a list of </a:t>
            </a:r>
            <a:r>
              <a:rPr lang="en-US" sz="2400" dirty="0" smtClean="0">
                <a:latin typeface="Verdana" pitchFamily="34" charset="0"/>
                <a:ea typeface="Verdana" pitchFamily="34" charset="0"/>
                <a:cs typeface="Verdana" pitchFamily="34" charset="0"/>
              </a:rPr>
              <a:t>news articles </a:t>
            </a:r>
            <a:r>
              <a:rPr lang="en-US" sz="2400" dirty="0" smtClean="0">
                <a:latin typeface="Verdana" pitchFamily="34" charset="0"/>
                <a:ea typeface="Verdana" pitchFamily="34" charset="0"/>
                <a:cs typeface="Verdana" pitchFamily="34" charset="0"/>
              </a:rPr>
              <a:t>as .</a:t>
            </a:r>
            <a:r>
              <a:rPr lang="en-US" sz="2400" dirty="0" err="1" smtClean="0">
                <a:latin typeface="Verdana" pitchFamily="34" charset="0"/>
                <a:ea typeface="Verdana" pitchFamily="34" charset="0"/>
                <a:cs typeface="Verdana" pitchFamily="34" charset="0"/>
              </a:rPr>
              <a:t>pdfs</a:t>
            </a:r>
            <a:r>
              <a:rPr lang="en-US" sz="2400" dirty="0" smtClean="0">
                <a:latin typeface="Verdana" pitchFamily="34" charset="0"/>
                <a:ea typeface="Verdana" pitchFamily="34" charset="0"/>
                <a:cs typeface="Verdana" pitchFamily="34" charset="0"/>
              </a:rPr>
              <a:t>. Chose at least one, read it, and write about it. Briefly summarize it and then write your reaction to it</a:t>
            </a:r>
            <a:r>
              <a:rPr lang="en-US" sz="2400" dirty="0" smtClean="0">
                <a:latin typeface="Verdana" pitchFamily="34" charset="0"/>
                <a:ea typeface="Verdana" pitchFamily="34" charset="0"/>
                <a:cs typeface="Verdana" pitchFamily="34" charset="0"/>
              </a:rPr>
              <a:t>. No need to be lengthy</a:t>
            </a:r>
            <a:endParaRPr lang="en-US" sz="2400" dirty="0" smtClean="0">
              <a:latin typeface="Verdana" pitchFamily="34" charset="0"/>
              <a:ea typeface="Verdana" pitchFamily="34" charset="0"/>
              <a:cs typeface="Verdana" pitchFamily="34" charset="0"/>
            </a:endParaRPr>
          </a:p>
          <a:p>
            <a:pPr>
              <a:lnSpc>
                <a:spcPct val="90000"/>
              </a:lnSpc>
            </a:pPr>
            <a:endParaRPr lang="en-US" sz="2400" dirty="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On the Wiki page, make a child page for the article you selected (or add to an existing one) and post what you have written. Make sure to include your name </a:t>
            </a:r>
            <a:r>
              <a:rPr lang="en-US" sz="2400" dirty="0" smtClean="0">
                <a:latin typeface="Verdana" pitchFamily="34" charset="0"/>
                <a:ea typeface="Verdana" pitchFamily="34" charset="0"/>
                <a:cs typeface="Verdana" pitchFamily="34" charset="0"/>
              </a:rPr>
              <a:t>so we know you did it!</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370879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0-31 at 10.50.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57300"/>
            <a:ext cx="6997700" cy="4330700"/>
          </a:xfrm>
          <a:prstGeom prst="rect">
            <a:avLst/>
          </a:prstGeom>
        </p:spPr>
      </p:pic>
      <p:sp>
        <p:nvSpPr>
          <p:cNvPr id="4" name="TextBox 3"/>
          <p:cNvSpPr txBox="1"/>
          <p:nvPr/>
        </p:nvSpPr>
        <p:spPr>
          <a:xfrm>
            <a:off x="1383436" y="12440"/>
            <a:ext cx="5855564" cy="769441"/>
          </a:xfrm>
          <a:prstGeom prst="rect">
            <a:avLst/>
          </a:prstGeom>
          <a:noFill/>
        </p:spPr>
        <p:txBody>
          <a:bodyPr wrap="square" rtlCol="0">
            <a:spAutoFit/>
          </a:bodyPr>
          <a:lstStyle/>
          <a:p>
            <a:pPr algn="ctr"/>
            <a:r>
              <a:rPr lang="en-US" sz="4400" dirty="0" smtClean="0">
                <a:solidFill>
                  <a:schemeClr val="tx1"/>
                </a:solidFill>
                <a:latin typeface="Cambria"/>
                <a:cs typeface="Cambria"/>
              </a:rPr>
              <a:t>PEAK WATER ?</a:t>
            </a:r>
            <a:endParaRPr lang="en-US" sz="4400" dirty="0">
              <a:solidFill>
                <a:schemeClr val="tx1"/>
              </a:solidFill>
              <a:latin typeface="Cambria"/>
              <a:cs typeface="Cambria"/>
            </a:endParaRPr>
          </a:p>
        </p:txBody>
      </p:sp>
    </p:spTree>
    <p:extLst>
      <p:ext uri="{BB962C8B-B14F-4D97-AF65-F5344CB8AC3E}">
        <p14:creationId xmlns:p14="http://schemas.microsoft.com/office/powerpoint/2010/main" val="830870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86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Text Box 2"/>
          <p:cNvSpPr txBox="1">
            <a:spLocks noChangeArrowheads="1"/>
          </p:cNvSpPr>
          <p:nvPr/>
        </p:nvSpPr>
        <p:spPr bwMode="auto">
          <a:xfrm>
            <a:off x="914400" y="6400800"/>
            <a:ext cx="63896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9pPr>
          </a:lstStyle>
          <a:p>
            <a:r>
              <a:rPr lang="en-US" sz="1500"/>
              <a:t>http://ga.water.usgs.gov/edu/earthwherewater.html</a:t>
            </a:r>
          </a:p>
        </p:txBody>
      </p:sp>
    </p:spTree>
    <p:extLst>
      <p:ext uri="{BB962C8B-B14F-4D97-AF65-F5344CB8AC3E}">
        <p14:creationId xmlns:p14="http://schemas.microsoft.com/office/powerpoint/2010/main" val="12167868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crease in water 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99" y="1587194"/>
            <a:ext cx="3333508" cy="4070195"/>
          </a:xfrm>
          <a:prstGeom prst="rect">
            <a:avLst/>
          </a:prstGeom>
        </p:spPr>
      </p:pic>
      <p:pic>
        <p:nvPicPr>
          <p:cNvPr id="4" name="Picture 3" descr="water use gloab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557" y="1851726"/>
            <a:ext cx="3826390" cy="3362585"/>
          </a:xfrm>
          <a:prstGeom prst="rect">
            <a:avLst/>
          </a:prstGeom>
        </p:spPr>
      </p:pic>
      <p:sp>
        <p:nvSpPr>
          <p:cNvPr id="5" name="TextBox 4"/>
          <p:cNvSpPr txBox="1"/>
          <p:nvPr/>
        </p:nvSpPr>
        <p:spPr>
          <a:xfrm>
            <a:off x="608499" y="211627"/>
            <a:ext cx="7884448" cy="923330"/>
          </a:xfrm>
          <a:prstGeom prst="rect">
            <a:avLst/>
          </a:prstGeom>
          <a:noFill/>
        </p:spPr>
        <p:txBody>
          <a:bodyPr wrap="square" rtlCol="0">
            <a:spAutoFit/>
          </a:bodyPr>
          <a:lstStyle/>
          <a:p>
            <a:pPr algn="ctr"/>
            <a:r>
              <a:rPr lang="en-US" sz="5400" dirty="0" smtClean="0"/>
              <a:t>Global water use</a:t>
            </a:r>
            <a:endParaRPr lang="en-US" sz="5400" dirty="0"/>
          </a:p>
        </p:txBody>
      </p:sp>
    </p:spTree>
    <p:extLst>
      <p:ext uri="{BB962C8B-B14F-4D97-AF65-F5344CB8AC3E}">
        <p14:creationId xmlns:p14="http://schemas.microsoft.com/office/powerpoint/2010/main" val="1198418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TotalTime>
  <Words>468</Words>
  <Application>Microsoft Macintosh PowerPoint</Application>
  <PresentationFormat>On-screen Show (4:3)</PresentationFormat>
  <Paragraphs>64</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Mission 2017 Water Security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2017 Water Security </dc:title>
  <dc:creator>Sam Bowring</dc:creator>
  <cp:lastModifiedBy>Sam Bowring</cp:lastModifiedBy>
  <cp:revision>20</cp:revision>
  <dcterms:created xsi:type="dcterms:W3CDTF">2013-09-06T11:14:27Z</dcterms:created>
  <dcterms:modified xsi:type="dcterms:W3CDTF">2013-09-06T18:39:47Z</dcterms:modified>
</cp:coreProperties>
</file>