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4" r:id="rId2"/>
    <p:sldId id="256" r:id="rId3"/>
    <p:sldId id="257" r:id="rId4"/>
    <p:sldId id="258" r:id="rId5"/>
    <p:sldId id="262" r:id="rId6"/>
    <p:sldId id="260" r:id="rId7"/>
    <p:sldId id="261" r:id="rId8"/>
    <p:sldId id="259" r:id="rId9"/>
    <p:sldId id="264" r:id="rId10"/>
    <p:sldId id="266" r:id="rId11"/>
    <p:sldId id="265" r:id="rId12"/>
    <p:sldId id="263" r:id="rId13"/>
    <p:sldId id="267" r:id="rId14"/>
    <p:sldId id="268" r:id="rId15"/>
    <p:sldId id="269" r:id="rId16"/>
    <p:sldId id="271" r:id="rId17"/>
    <p:sldId id="270" r:id="rId18"/>
    <p:sldId id="272"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228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62FEC-15AB-E04C-8242-4A374605F037}" type="datetimeFigureOut">
              <a:rPr lang="en-US" smtClean="0"/>
              <a:t>9/9/13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29C7C-7D4D-374B-918E-CC972EB3CAD5}" type="slidenum">
              <a:rPr lang="en-US" smtClean="0"/>
              <a:t>‹#›</a:t>
            </a:fld>
            <a:endParaRPr lang="en-US" dirty="0"/>
          </a:p>
        </p:txBody>
      </p:sp>
    </p:spTree>
    <p:extLst>
      <p:ext uri="{BB962C8B-B14F-4D97-AF65-F5344CB8AC3E}">
        <p14:creationId xmlns:p14="http://schemas.microsoft.com/office/powerpoint/2010/main" val="328694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70DE8-A27B-4C61-9279-55910FFE9EB8}" type="slidenum">
              <a:rPr lang="en-US"/>
              <a:pPr/>
              <a:t>8</a:t>
            </a:fld>
            <a:endParaRPr lang="en-US" dirty="0"/>
          </a:p>
        </p:txBody>
      </p:sp>
      <p:sp>
        <p:nvSpPr>
          <p:cNvPr id="36866" name="Rectangle 2"/>
          <p:cNvSpPr>
            <a:spLocks noGrp="1" noRot="1" noChangeAspect="1" noChangeArrowheads="1" noTextEdit="1"/>
          </p:cNvSpPr>
          <p:nvPr>
            <p:ph type="sldImg"/>
          </p:nvPr>
        </p:nvSpPr>
        <p:spPr>
          <a:xfrm>
            <a:off x="1144588" y="685800"/>
            <a:ext cx="4570412" cy="3429000"/>
          </a:xfrm>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3C483-ACED-DC4D-962B-763F76C85E25}" type="datetimeFigureOut">
              <a:rPr lang="en-US" smtClean="0"/>
              <a:t>9/9/13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E22D7-6765-5E42-A3EE-E9143A0CA878}" type="slidenum">
              <a:rPr lang="en-US" smtClean="0"/>
              <a:t>‹#›</a:t>
            </a:fld>
            <a:endParaRPr lang="en-US" dirty="0"/>
          </a:p>
        </p:txBody>
      </p:sp>
    </p:spTree>
    <p:extLst>
      <p:ext uri="{BB962C8B-B14F-4D97-AF65-F5344CB8AC3E}">
        <p14:creationId xmlns:p14="http://schemas.microsoft.com/office/powerpoint/2010/main" val="1466034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3C483-ACED-DC4D-962B-763F76C85E25}" type="datetimeFigureOut">
              <a:rPr lang="en-US" smtClean="0"/>
              <a:t>9/9/13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E22D7-6765-5E42-A3EE-E9143A0CA878}" type="slidenum">
              <a:rPr lang="en-US" smtClean="0"/>
              <a:t>‹#›</a:t>
            </a:fld>
            <a:endParaRPr lang="en-US" dirty="0"/>
          </a:p>
        </p:txBody>
      </p:sp>
    </p:spTree>
    <p:extLst>
      <p:ext uri="{BB962C8B-B14F-4D97-AF65-F5344CB8AC3E}">
        <p14:creationId xmlns:p14="http://schemas.microsoft.com/office/powerpoint/2010/main" val="321913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3C483-ACED-DC4D-962B-763F76C85E25}" type="datetimeFigureOut">
              <a:rPr lang="en-US" smtClean="0"/>
              <a:t>9/9/13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E22D7-6765-5E42-A3EE-E9143A0CA878}" type="slidenum">
              <a:rPr lang="en-US" smtClean="0"/>
              <a:t>‹#›</a:t>
            </a:fld>
            <a:endParaRPr lang="en-US" dirty="0"/>
          </a:p>
        </p:txBody>
      </p:sp>
    </p:spTree>
    <p:extLst>
      <p:ext uri="{BB962C8B-B14F-4D97-AF65-F5344CB8AC3E}">
        <p14:creationId xmlns:p14="http://schemas.microsoft.com/office/powerpoint/2010/main" val="2332245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AD251D9-2146-48B0-BD24-9E4326FEBEC2}" type="slidenum">
              <a:rPr lang="en-US"/>
              <a:pPr/>
              <a:t>‹#›</a:t>
            </a:fld>
            <a:endParaRPr lang="en-US" dirty="0"/>
          </a:p>
        </p:txBody>
      </p:sp>
    </p:spTree>
    <p:extLst>
      <p:ext uri="{BB962C8B-B14F-4D97-AF65-F5344CB8AC3E}">
        <p14:creationId xmlns:p14="http://schemas.microsoft.com/office/powerpoint/2010/main" val="276102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3C483-ACED-DC4D-962B-763F76C85E25}" type="datetimeFigureOut">
              <a:rPr lang="en-US" smtClean="0"/>
              <a:t>9/9/13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E22D7-6765-5E42-A3EE-E9143A0CA878}" type="slidenum">
              <a:rPr lang="en-US" smtClean="0"/>
              <a:t>‹#›</a:t>
            </a:fld>
            <a:endParaRPr lang="en-US" dirty="0"/>
          </a:p>
        </p:txBody>
      </p:sp>
    </p:spTree>
    <p:extLst>
      <p:ext uri="{BB962C8B-B14F-4D97-AF65-F5344CB8AC3E}">
        <p14:creationId xmlns:p14="http://schemas.microsoft.com/office/powerpoint/2010/main" val="380036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3C483-ACED-DC4D-962B-763F76C85E25}" type="datetimeFigureOut">
              <a:rPr lang="en-US" smtClean="0"/>
              <a:t>9/9/13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E22D7-6765-5E42-A3EE-E9143A0CA878}" type="slidenum">
              <a:rPr lang="en-US" smtClean="0"/>
              <a:t>‹#›</a:t>
            </a:fld>
            <a:endParaRPr lang="en-US" dirty="0"/>
          </a:p>
        </p:txBody>
      </p:sp>
    </p:spTree>
    <p:extLst>
      <p:ext uri="{BB962C8B-B14F-4D97-AF65-F5344CB8AC3E}">
        <p14:creationId xmlns:p14="http://schemas.microsoft.com/office/powerpoint/2010/main" val="371525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3C483-ACED-DC4D-962B-763F76C85E25}" type="datetimeFigureOut">
              <a:rPr lang="en-US" smtClean="0"/>
              <a:t>9/9/13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6E22D7-6765-5E42-A3EE-E9143A0CA878}" type="slidenum">
              <a:rPr lang="en-US" smtClean="0"/>
              <a:t>‹#›</a:t>
            </a:fld>
            <a:endParaRPr lang="en-US" dirty="0"/>
          </a:p>
        </p:txBody>
      </p:sp>
    </p:spTree>
    <p:extLst>
      <p:ext uri="{BB962C8B-B14F-4D97-AF65-F5344CB8AC3E}">
        <p14:creationId xmlns:p14="http://schemas.microsoft.com/office/powerpoint/2010/main" val="255121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3C483-ACED-DC4D-962B-763F76C85E25}" type="datetimeFigureOut">
              <a:rPr lang="en-US" smtClean="0"/>
              <a:t>9/9/13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6E22D7-6765-5E42-A3EE-E9143A0CA878}" type="slidenum">
              <a:rPr lang="en-US" smtClean="0"/>
              <a:t>‹#›</a:t>
            </a:fld>
            <a:endParaRPr lang="en-US" dirty="0"/>
          </a:p>
        </p:txBody>
      </p:sp>
    </p:spTree>
    <p:extLst>
      <p:ext uri="{BB962C8B-B14F-4D97-AF65-F5344CB8AC3E}">
        <p14:creationId xmlns:p14="http://schemas.microsoft.com/office/powerpoint/2010/main" val="175156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3C483-ACED-DC4D-962B-763F76C85E25}" type="datetimeFigureOut">
              <a:rPr lang="en-US" smtClean="0"/>
              <a:t>9/9/13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6E22D7-6765-5E42-A3EE-E9143A0CA878}" type="slidenum">
              <a:rPr lang="en-US" smtClean="0"/>
              <a:t>‹#›</a:t>
            </a:fld>
            <a:endParaRPr lang="en-US" dirty="0"/>
          </a:p>
        </p:txBody>
      </p:sp>
    </p:spTree>
    <p:extLst>
      <p:ext uri="{BB962C8B-B14F-4D97-AF65-F5344CB8AC3E}">
        <p14:creationId xmlns:p14="http://schemas.microsoft.com/office/powerpoint/2010/main" val="174518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3C483-ACED-DC4D-962B-763F76C85E25}" type="datetimeFigureOut">
              <a:rPr lang="en-US" smtClean="0"/>
              <a:t>9/9/13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6E22D7-6765-5E42-A3EE-E9143A0CA878}" type="slidenum">
              <a:rPr lang="en-US" smtClean="0"/>
              <a:t>‹#›</a:t>
            </a:fld>
            <a:endParaRPr lang="en-US" dirty="0"/>
          </a:p>
        </p:txBody>
      </p:sp>
    </p:spTree>
    <p:extLst>
      <p:ext uri="{BB962C8B-B14F-4D97-AF65-F5344CB8AC3E}">
        <p14:creationId xmlns:p14="http://schemas.microsoft.com/office/powerpoint/2010/main" val="276317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3C483-ACED-DC4D-962B-763F76C85E25}" type="datetimeFigureOut">
              <a:rPr lang="en-US" smtClean="0"/>
              <a:t>9/9/13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6E22D7-6765-5E42-A3EE-E9143A0CA878}" type="slidenum">
              <a:rPr lang="en-US" smtClean="0"/>
              <a:t>‹#›</a:t>
            </a:fld>
            <a:endParaRPr lang="en-US" dirty="0"/>
          </a:p>
        </p:txBody>
      </p:sp>
    </p:spTree>
    <p:extLst>
      <p:ext uri="{BB962C8B-B14F-4D97-AF65-F5344CB8AC3E}">
        <p14:creationId xmlns:p14="http://schemas.microsoft.com/office/powerpoint/2010/main" val="393322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3C483-ACED-DC4D-962B-763F76C85E25}" type="datetimeFigureOut">
              <a:rPr lang="en-US" smtClean="0"/>
              <a:t>9/9/13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6E22D7-6765-5E42-A3EE-E9143A0CA878}" type="slidenum">
              <a:rPr lang="en-US" smtClean="0"/>
              <a:t>‹#›</a:t>
            </a:fld>
            <a:endParaRPr lang="en-US" dirty="0"/>
          </a:p>
        </p:txBody>
      </p:sp>
    </p:spTree>
    <p:extLst>
      <p:ext uri="{BB962C8B-B14F-4D97-AF65-F5344CB8AC3E}">
        <p14:creationId xmlns:p14="http://schemas.microsoft.com/office/powerpoint/2010/main" val="28334977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3C483-ACED-DC4D-962B-763F76C85E25}" type="datetimeFigureOut">
              <a:rPr lang="en-US" smtClean="0"/>
              <a:t>9/9/13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E22D7-6765-5E42-A3EE-E9143A0CA878}" type="slidenum">
              <a:rPr lang="en-US" smtClean="0"/>
              <a:t>‹#›</a:t>
            </a:fld>
            <a:endParaRPr lang="en-US" dirty="0"/>
          </a:p>
        </p:txBody>
      </p:sp>
    </p:spTree>
    <p:extLst>
      <p:ext uri="{BB962C8B-B14F-4D97-AF65-F5344CB8AC3E}">
        <p14:creationId xmlns:p14="http://schemas.microsoft.com/office/powerpoint/2010/main" val="789563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unwater.org/index.html" TargetMode="External"/><Relationship Id="rId3" Type="http://schemas.openxmlformats.org/officeDocument/2006/relationships/hyperlink" Target="http://www.un.org/waterforlifedecad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internationalrivers.org/" TargetMode="External"/><Relationship Id="rId4" Type="http://schemas.openxmlformats.org/officeDocument/2006/relationships/hyperlink" Target="http://www.gwsp.org/" TargetMode="External"/><Relationship Id="rId1" Type="http://schemas.openxmlformats.org/officeDocument/2006/relationships/slideLayout" Target="../slideLayouts/slideLayout6.xml"/><Relationship Id="rId2" Type="http://schemas.openxmlformats.org/officeDocument/2006/relationships/hyperlink" Target="http://www.worldwatercouncil.org/about-us/vision-mission-strateg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556" y="-1495779"/>
            <a:ext cx="19755555" cy="13773841"/>
          </a:xfrm>
          <a:prstGeom prst="rect">
            <a:avLst/>
          </a:prstGeom>
        </p:spPr>
      </p:pic>
      <p:sp>
        <p:nvSpPr>
          <p:cNvPr id="3" name="TextBox 2"/>
          <p:cNvSpPr txBox="1"/>
          <p:nvPr/>
        </p:nvSpPr>
        <p:spPr>
          <a:xfrm>
            <a:off x="0" y="44545"/>
            <a:ext cx="6050431" cy="1938992"/>
          </a:xfrm>
          <a:prstGeom prst="rect">
            <a:avLst/>
          </a:prstGeom>
          <a:solidFill>
            <a:schemeClr val="bg1"/>
          </a:solidFill>
        </p:spPr>
        <p:txBody>
          <a:bodyPr wrap="square" rtlCol="0">
            <a:spAutoFit/>
          </a:bodyPr>
          <a:lstStyle/>
          <a:p>
            <a:pPr algn="ctr"/>
            <a:r>
              <a:rPr lang="en-US" sz="36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Terrascope</a:t>
            </a: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Apple </a:t>
            </a: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Picking</a:t>
            </a:r>
          </a:p>
          <a:p>
            <a:pPr algn="ct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Sunday, September 15</a:t>
            </a:r>
          </a:p>
          <a:p>
            <a:pPr algn="ct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bus leaves 11:30AM, returns ~4PM</a:t>
            </a:r>
          </a:p>
          <a:p>
            <a:pPr algn="ct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e-mail sent out with sign-up for bus</a:t>
            </a:r>
          </a:p>
        </p:txBody>
      </p:sp>
    </p:spTree>
    <p:extLst>
      <p:ext uri="{BB962C8B-B14F-4D97-AF65-F5344CB8AC3E}">
        <p14:creationId xmlns:p14="http://schemas.microsoft.com/office/powerpoint/2010/main" val="17595951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752600"/>
          </a:xfrm>
        </p:spPr>
        <p:txBody>
          <a:bodyPr>
            <a:normAutofit fontScale="90000"/>
          </a:bodyPr>
          <a:lstStyle/>
          <a:p>
            <a:r>
              <a:rPr lang="en-US" b="1" dirty="0" smtClean="0"/>
              <a:t/>
            </a:r>
            <a:br>
              <a:rPr lang="en-US" b="1" dirty="0" smtClean="0"/>
            </a:br>
            <a:r>
              <a:rPr lang="en-US" b="1" dirty="0" smtClean="0"/>
              <a:t>TEAM 1: O</a:t>
            </a:r>
            <a:r>
              <a:rPr lang="en-US" b="1" dirty="0" smtClean="0"/>
              <a:t>rganizations concerned with global water security</a:t>
            </a:r>
            <a:br>
              <a:rPr lang="en-US" b="1" dirty="0" smtClean="0"/>
            </a:br>
            <a:endParaRPr lang="en-US" b="1" dirty="0"/>
          </a:p>
        </p:txBody>
      </p:sp>
      <p:sp>
        <p:nvSpPr>
          <p:cNvPr id="3" name="TextBox 2"/>
          <p:cNvSpPr txBox="1"/>
          <p:nvPr/>
        </p:nvSpPr>
        <p:spPr>
          <a:xfrm>
            <a:off x="0" y="1831597"/>
            <a:ext cx="9144000" cy="6494085"/>
          </a:xfrm>
          <a:prstGeom prst="rect">
            <a:avLst/>
          </a:prstGeom>
          <a:noFill/>
        </p:spPr>
        <p:txBody>
          <a:bodyPr wrap="square" rtlCol="0">
            <a:spAutoFit/>
          </a:bodyPr>
          <a:lstStyle/>
          <a:p>
            <a:r>
              <a:rPr lang="en-US" sz="3200" dirty="0" smtClean="0"/>
              <a:t>What </a:t>
            </a:r>
            <a:r>
              <a:rPr lang="en-US" sz="3200" dirty="0"/>
              <a:t>do they do</a:t>
            </a:r>
            <a:r>
              <a:rPr lang="en-US" sz="3200" dirty="0" smtClean="0"/>
              <a:t>? Do </a:t>
            </a:r>
            <a:r>
              <a:rPr lang="en-US" sz="3200" dirty="0"/>
              <a:t>they communicate with one another</a:t>
            </a:r>
            <a:r>
              <a:rPr lang="en-US" sz="3200" dirty="0" smtClean="0"/>
              <a:t>?  Is </a:t>
            </a:r>
            <a:r>
              <a:rPr lang="en-US" sz="3200" dirty="0"/>
              <a:t>there a better way to organize?</a:t>
            </a:r>
          </a:p>
          <a:p>
            <a:r>
              <a:rPr lang="en-US" sz="3200" dirty="0" smtClean="0"/>
              <a:t>How </a:t>
            </a:r>
            <a:r>
              <a:rPr lang="en-US" sz="3200" dirty="0"/>
              <a:t>should multi-national efforts be </a:t>
            </a:r>
            <a:r>
              <a:rPr lang="en-US" sz="3200" dirty="0" smtClean="0"/>
              <a:t>coordinated</a:t>
            </a:r>
          </a:p>
          <a:p>
            <a:r>
              <a:rPr lang="en-US" sz="3200" dirty="0" smtClean="0"/>
              <a:t>Data acquisition and sharing</a:t>
            </a:r>
          </a:p>
          <a:p>
            <a:endParaRPr lang="en-US" sz="3200" dirty="0"/>
          </a:p>
          <a:p>
            <a:r>
              <a:rPr lang="en-US" sz="3200" dirty="0" smtClean="0"/>
              <a:t>Is the United Nations the best way forward?</a:t>
            </a:r>
          </a:p>
          <a:p>
            <a:r>
              <a:rPr lang="en-US" sz="3200" dirty="0" smtClean="0"/>
              <a:t> </a:t>
            </a:r>
            <a:r>
              <a:rPr lang="en-US" sz="3200" b="1" dirty="0" smtClean="0"/>
              <a:t>United Nations</a:t>
            </a:r>
            <a:endParaRPr lang="en-US" sz="3200" dirty="0" smtClean="0"/>
          </a:p>
          <a:p>
            <a:r>
              <a:rPr lang="en-US" sz="3200" u="sng" dirty="0" smtClean="0">
                <a:hlinkClick r:id="rId2"/>
              </a:rPr>
              <a:t>http://www.unwater.org/index.html</a:t>
            </a:r>
            <a:endParaRPr lang="en-US" sz="3200" dirty="0" smtClean="0"/>
          </a:p>
          <a:p>
            <a:r>
              <a:rPr lang="en-US" sz="3200" dirty="0" smtClean="0"/>
              <a:t> </a:t>
            </a:r>
          </a:p>
          <a:p>
            <a:r>
              <a:rPr lang="en-US" sz="3200" b="1" u="sng" dirty="0" smtClean="0">
                <a:hlinkClick r:id="rId3"/>
              </a:rPr>
              <a:t>http://www.un.org/waterforlifedecade/</a:t>
            </a:r>
            <a:endParaRPr lang="en-US" sz="3200" b="1" u="sng" dirty="0" smtClean="0"/>
          </a:p>
          <a:p>
            <a:endParaRPr lang="en-US" sz="3200" dirty="0" smtClean="0"/>
          </a:p>
          <a:p>
            <a:r>
              <a:rPr lang="en-US" sz="3200" dirty="0"/>
              <a:t> </a:t>
            </a:r>
          </a:p>
          <a:p>
            <a:r>
              <a:rPr lang="en-US" sz="3200" dirty="0"/>
              <a:t> </a:t>
            </a:r>
            <a:endParaRPr lang="en-US" dirty="0"/>
          </a:p>
        </p:txBody>
      </p:sp>
    </p:spTree>
    <p:extLst>
      <p:ext uri="{BB962C8B-B14F-4D97-AF65-F5344CB8AC3E}">
        <p14:creationId xmlns:p14="http://schemas.microsoft.com/office/powerpoint/2010/main" val="29870626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180" y="918904"/>
            <a:ext cx="8853500" cy="6093977"/>
          </a:xfrm>
          <a:prstGeom prst="rect">
            <a:avLst/>
          </a:prstGeom>
          <a:noFill/>
        </p:spPr>
        <p:txBody>
          <a:bodyPr wrap="square" rtlCol="0">
            <a:spAutoFit/>
          </a:bodyPr>
          <a:lstStyle/>
          <a:p>
            <a:r>
              <a:rPr lang="en-US" sz="2800" dirty="0" smtClean="0"/>
              <a:t>W</a:t>
            </a:r>
            <a:r>
              <a:rPr lang="en-US" sz="2800" b="1" dirty="0" smtClean="0"/>
              <a:t>orld Water Council</a:t>
            </a:r>
            <a:endParaRPr lang="en-US" sz="2800" dirty="0" smtClean="0"/>
          </a:p>
          <a:p>
            <a:r>
              <a:rPr lang="en-US" sz="2800" u="sng" dirty="0" smtClean="0">
                <a:hlinkClick r:id="rId2"/>
              </a:rPr>
              <a:t>http://www.worldwatercouncil.org/about-us/vision-mission-strategy/</a:t>
            </a:r>
            <a:endParaRPr lang="en-US" sz="2800" dirty="0" smtClean="0"/>
          </a:p>
          <a:p>
            <a:endParaRPr lang="en-US" sz="2800" b="1" dirty="0" smtClean="0"/>
          </a:p>
          <a:p>
            <a:r>
              <a:rPr lang="en-US" sz="2800" b="1" dirty="0" smtClean="0"/>
              <a:t>International Rivers</a:t>
            </a:r>
            <a:endParaRPr lang="en-US" sz="2800" dirty="0" smtClean="0"/>
          </a:p>
          <a:p>
            <a:r>
              <a:rPr lang="en-US" sz="2800" u="sng" dirty="0" smtClean="0">
                <a:hlinkClick r:id="rId3"/>
              </a:rPr>
              <a:t>http://www.internationalrivers.org/</a:t>
            </a:r>
            <a:endParaRPr lang="en-US" sz="2800" dirty="0" smtClean="0"/>
          </a:p>
          <a:p>
            <a:endParaRPr lang="en-US" sz="2800" b="1" u="sng" dirty="0" smtClean="0"/>
          </a:p>
          <a:p>
            <a:r>
              <a:rPr lang="en-US" sz="2800" b="1" dirty="0" smtClean="0"/>
              <a:t>'Water in the </a:t>
            </a:r>
            <a:r>
              <a:rPr lang="en-US" sz="2800" b="1" dirty="0" smtClean="0"/>
              <a:t>Anthropocene</a:t>
            </a:r>
            <a:r>
              <a:rPr lang="en-US" sz="2800" b="1" dirty="0" smtClean="0"/>
              <a:t>: Challenges for Science and Governance. Indicators, Thresholds and Uncertainties of the Global Water System’</a:t>
            </a:r>
          </a:p>
          <a:p>
            <a:endParaRPr lang="en-US" sz="2800" b="1" dirty="0"/>
          </a:p>
          <a:p>
            <a:r>
              <a:rPr lang="en-US" sz="2800" b="1" dirty="0" smtClean="0"/>
              <a:t>Global Water System Project</a:t>
            </a:r>
            <a:r>
              <a:rPr lang="en-US" sz="2800" b="1" dirty="0" smtClean="0">
                <a:hlinkClick r:id="rId4"/>
              </a:rPr>
              <a:t>:   http://www.gwsp.org/</a:t>
            </a:r>
            <a:endParaRPr lang="en-US" sz="2800" dirty="0" smtClean="0"/>
          </a:p>
          <a:p>
            <a:endParaRPr lang="en-US" dirty="0" smtClean="0"/>
          </a:p>
          <a:p>
            <a:endParaRPr lang="en-US" dirty="0" smtClean="0"/>
          </a:p>
          <a:p>
            <a:endParaRPr lang="en-US" dirty="0"/>
          </a:p>
        </p:txBody>
      </p:sp>
      <p:sp>
        <p:nvSpPr>
          <p:cNvPr id="4" name="Title 3"/>
          <p:cNvSpPr>
            <a:spLocks noGrp="1"/>
          </p:cNvSpPr>
          <p:nvPr>
            <p:ph type="title"/>
          </p:nvPr>
        </p:nvSpPr>
        <p:spPr>
          <a:xfrm>
            <a:off x="457200" y="274638"/>
            <a:ext cx="8229600" cy="455080"/>
          </a:xfrm>
        </p:spPr>
        <p:txBody>
          <a:bodyPr>
            <a:normAutofit fontScale="90000"/>
          </a:bodyPr>
          <a:lstStyle/>
          <a:p>
            <a:r>
              <a:rPr lang="en-US" b="1" dirty="0" smtClean="0"/>
              <a:t>Team 1 (continued)</a:t>
            </a:r>
            <a:endParaRPr lang="en-US" b="1" dirty="0"/>
          </a:p>
        </p:txBody>
      </p:sp>
    </p:spTree>
    <p:extLst>
      <p:ext uri="{BB962C8B-B14F-4D97-AF65-F5344CB8AC3E}">
        <p14:creationId xmlns:p14="http://schemas.microsoft.com/office/powerpoint/2010/main" val="10439977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736600"/>
          </a:xfrm>
        </p:spPr>
        <p:txBody>
          <a:bodyPr>
            <a:normAutofit fontScale="90000"/>
          </a:bodyPr>
          <a:lstStyle/>
          <a:p>
            <a:r>
              <a:rPr lang="en-US" dirty="0" smtClean="0"/>
              <a:t/>
            </a:r>
            <a:br>
              <a:rPr lang="en-US" dirty="0" smtClean="0"/>
            </a:br>
            <a:r>
              <a:rPr lang="en-US" b="1" dirty="0" smtClean="0"/>
              <a:t>Teams 2-3: </a:t>
            </a:r>
            <a:r>
              <a:rPr lang="en-US" b="1" dirty="0" smtClean="0"/>
              <a:t>Water security in Asia</a:t>
            </a:r>
            <a:r>
              <a:rPr lang="en-US" dirty="0" smtClean="0"/>
              <a:t/>
            </a:r>
            <a:br>
              <a:rPr lang="en-US" dirty="0" smtClean="0"/>
            </a:br>
            <a:endParaRPr lang="en-US" dirty="0"/>
          </a:p>
        </p:txBody>
      </p:sp>
      <p:sp>
        <p:nvSpPr>
          <p:cNvPr id="3" name="TextBox 2"/>
          <p:cNvSpPr txBox="1"/>
          <p:nvPr/>
        </p:nvSpPr>
        <p:spPr>
          <a:xfrm>
            <a:off x="0" y="939800"/>
            <a:ext cx="9144001" cy="5293756"/>
          </a:xfrm>
          <a:prstGeom prst="rect">
            <a:avLst/>
          </a:prstGeom>
          <a:noFill/>
        </p:spPr>
        <p:txBody>
          <a:bodyPr wrap="square" rtlCol="0">
            <a:spAutoFit/>
          </a:bodyPr>
          <a:lstStyle/>
          <a:p>
            <a:r>
              <a:rPr lang="en-US" sz="3200" dirty="0" smtClean="0"/>
              <a:t>More </a:t>
            </a:r>
            <a:r>
              <a:rPr lang="en-US" sz="3200" dirty="0"/>
              <a:t>than 60% of global population and rapid rise in population</a:t>
            </a:r>
          </a:p>
          <a:p>
            <a:r>
              <a:rPr lang="en-US" sz="3200" dirty="0"/>
              <a:t> </a:t>
            </a:r>
          </a:p>
          <a:p>
            <a:r>
              <a:rPr lang="en-US" sz="3200" dirty="0"/>
              <a:t>Growing middle class with increasing dependence on irrigation, meat production, and appliances</a:t>
            </a:r>
          </a:p>
          <a:p>
            <a:r>
              <a:rPr lang="en-US" sz="3200" dirty="0"/>
              <a:t> </a:t>
            </a:r>
          </a:p>
          <a:p>
            <a:r>
              <a:rPr lang="en-US" sz="3200" dirty="0"/>
              <a:t>More reliance on groundwater</a:t>
            </a:r>
          </a:p>
          <a:p>
            <a:r>
              <a:rPr lang="en-US" sz="3200" dirty="0"/>
              <a:t> </a:t>
            </a:r>
          </a:p>
          <a:p>
            <a:r>
              <a:rPr lang="en-US" sz="3200" dirty="0"/>
              <a:t>Megacities (e.g. Beijing) cannot provide enough water from within city</a:t>
            </a:r>
          </a:p>
          <a:p>
            <a:endParaRPr lang="en-US" dirty="0"/>
          </a:p>
        </p:txBody>
      </p:sp>
    </p:spTree>
    <p:extLst>
      <p:ext uri="{BB962C8B-B14F-4D97-AF65-F5344CB8AC3E}">
        <p14:creationId xmlns:p14="http://schemas.microsoft.com/office/powerpoint/2010/main" val="5028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
            </a:r>
            <a:br>
              <a:rPr lang="en-US" dirty="0" smtClean="0"/>
            </a:br>
            <a:r>
              <a:rPr lang="en-US" b="1" dirty="0" smtClean="0"/>
              <a:t>Team 2: </a:t>
            </a:r>
            <a:r>
              <a:rPr lang="en-US" b="1" dirty="0" smtClean="0">
                <a:latin typeface="Cambria"/>
                <a:cs typeface="Cambria"/>
              </a:rPr>
              <a:t>China and </a:t>
            </a:r>
            <a:r>
              <a:rPr lang="en-US" b="1" dirty="0" smtClean="0">
                <a:latin typeface="Cambria"/>
                <a:cs typeface="Cambria"/>
              </a:rPr>
              <a:t>Transboundary</a:t>
            </a:r>
            <a:r>
              <a:rPr lang="en-US" b="1" dirty="0" smtClean="0">
                <a:latin typeface="Cambria"/>
                <a:cs typeface="Cambria"/>
              </a:rPr>
              <a:t> Rivers</a:t>
            </a:r>
            <a:br>
              <a:rPr lang="en-US" b="1" dirty="0" smtClean="0">
                <a:latin typeface="Cambria"/>
                <a:cs typeface="Cambria"/>
              </a:rPr>
            </a:br>
            <a:endParaRPr lang="en-US" dirty="0"/>
          </a:p>
        </p:txBody>
      </p:sp>
      <p:sp>
        <p:nvSpPr>
          <p:cNvPr id="3" name="TextBox 2"/>
          <p:cNvSpPr txBox="1"/>
          <p:nvPr/>
        </p:nvSpPr>
        <p:spPr>
          <a:xfrm>
            <a:off x="0" y="1117600"/>
            <a:ext cx="8686800" cy="5016758"/>
          </a:xfrm>
          <a:prstGeom prst="rect">
            <a:avLst/>
          </a:prstGeom>
          <a:noFill/>
        </p:spPr>
        <p:txBody>
          <a:bodyPr wrap="square" rtlCol="0">
            <a:spAutoFit/>
          </a:bodyPr>
          <a:lstStyle/>
          <a:p>
            <a:endParaRPr lang="en-US" sz="3200" b="1" dirty="0" smtClean="0">
              <a:latin typeface="Cambria"/>
              <a:cs typeface="Cambria"/>
            </a:endParaRPr>
          </a:p>
          <a:p>
            <a:r>
              <a:rPr lang="en-US" sz="3600" dirty="0" smtClean="0">
                <a:latin typeface="Cambria"/>
                <a:cs typeface="Cambria"/>
              </a:rPr>
              <a:t>Borders with India, Pakistan, Myanmar, Vietnam, Laos etc.</a:t>
            </a:r>
          </a:p>
          <a:p>
            <a:endParaRPr lang="en-US" sz="3600" dirty="0" smtClean="0">
              <a:latin typeface="Cambria"/>
              <a:cs typeface="Cambria"/>
            </a:endParaRPr>
          </a:p>
          <a:p>
            <a:r>
              <a:rPr lang="en-US" sz="3600" dirty="0" smtClean="0">
                <a:latin typeface="Cambria"/>
                <a:cs typeface="Cambria"/>
              </a:rPr>
              <a:t>Water quality, water storage and flows, ecological issues</a:t>
            </a:r>
          </a:p>
          <a:p>
            <a:endParaRPr lang="en-US" sz="3600" dirty="0">
              <a:latin typeface="Cambria"/>
              <a:cs typeface="Cambria"/>
            </a:endParaRPr>
          </a:p>
          <a:p>
            <a:r>
              <a:rPr lang="en-US" sz="3600" dirty="0" smtClean="0">
                <a:latin typeface="Cambria"/>
                <a:cs typeface="Cambria"/>
              </a:rPr>
              <a:t>Are agreements possible and enforceable? </a:t>
            </a:r>
          </a:p>
          <a:p>
            <a:endParaRPr lang="en-US" sz="3600" dirty="0">
              <a:latin typeface="Cambria"/>
              <a:cs typeface="Cambria"/>
            </a:endParaRPr>
          </a:p>
        </p:txBody>
      </p:sp>
    </p:spTree>
    <p:extLst>
      <p:ext uri="{BB962C8B-B14F-4D97-AF65-F5344CB8AC3E}">
        <p14:creationId xmlns:p14="http://schemas.microsoft.com/office/powerpoint/2010/main" val="1688114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766762"/>
          </a:xfrm>
        </p:spPr>
        <p:txBody>
          <a:bodyPr>
            <a:normAutofit fontScale="90000"/>
          </a:bodyPr>
          <a:lstStyle/>
          <a:p>
            <a:r>
              <a:rPr lang="en-US" dirty="0" smtClean="0"/>
              <a:t/>
            </a:r>
            <a:br>
              <a:rPr lang="en-US" dirty="0" smtClean="0"/>
            </a:br>
            <a:r>
              <a:rPr lang="en-US" b="1" dirty="0" smtClean="0"/>
              <a:t>TEAM 3: </a:t>
            </a:r>
            <a:r>
              <a:rPr lang="en-US" b="1" dirty="0" smtClean="0"/>
              <a:t>China’s River systems</a:t>
            </a:r>
            <a:r>
              <a:rPr lang="en-US" dirty="0" smtClean="0"/>
              <a:t>:</a:t>
            </a:r>
            <a:br>
              <a:rPr lang="en-US" dirty="0" smtClean="0"/>
            </a:br>
            <a:endParaRPr lang="en-US" dirty="0"/>
          </a:p>
        </p:txBody>
      </p:sp>
      <p:sp>
        <p:nvSpPr>
          <p:cNvPr id="3" name="TextBox 2"/>
          <p:cNvSpPr txBox="1"/>
          <p:nvPr/>
        </p:nvSpPr>
        <p:spPr>
          <a:xfrm>
            <a:off x="0" y="1930400"/>
            <a:ext cx="9144000" cy="5632312"/>
          </a:xfrm>
          <a:prstGeom prst="rect">
            <a:avLst/>
          </a:prstGeom>
          <a:noFill/>
        </p:spPr>
        <p:txBody>
          <a:bodyPr wrap="square" rtlCol="0">
            <a:spAutoFit/>
          </a:bodyPr>
          <a:lstStyle/>
          <a:p>
            <a:r>
              <a:rPr lang="en-US" sz="3600" dirty="0" smtClean="0"/>
              <a:t>Quality, flow rates, effects of large dams</a:t>
            </a:r>
          </a:p>
          <a:p>
            <a:endParaRPr lang="en-US" sz="3600" dirty="0" smtClean="0"/>
          </a:p>
          <a:p>
            <a:r>
              <a:rPr lang="en-US" sz="3600" dirty="0" smtClean="0"/>
              <a:t>Limits to growth?</a:t>
            </a:r>
          </a:p>
          <a:p>
            <a:endParaRPr lang="en-US" sz="3600" dirty="0"/>
          </a:p>
          <a:p>
            <a:r>
              <a:rPr lang="en-US" sz="3600" dirty="0" smtClean="0"/>
              <a:t>Groundwater supplies for megacities?</a:t>
            </a:r>
          </a:p>
          <a:p>
            <a:endParaRPr lang="en-US" sz="3600" dirty="0"/>
          </a:p>
          <a:p>
            <a:r>
              <a:rPr lang="en-US" sz="3600" dirty="0" smtClean="0"/>
              <a:t>Large-scale water diversion projects?</a:t>
            </a:r>
          </a:p>
          <a:p>
            <a:endParaRPr lang="en-US" sz="3600" dirty="0"/>
          </a:p>
          <a:p>
            <a:endParaRPr lang="en-US" sz="3600" dirty="0" smtClean="0"/>
          </a:p>
          <a:p>
            <a:endParaRPr lang="en-US" sz="3600" dirty="0"/>
          </a:p>
        </p:txBody>
      </p:sp>
    </p:spTree>
    <p:extLst>
      <p:ext uri="{BB962C8B-B14F-4D97-AF65-F5344CB8AC3E}">
        <p14:creationId xmlns:p14="http://schemas.microsoft.com/office/powerpoint/2010/main" val="327433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90600"/>
          </a:xfrm>
        </p:spPr>
        <p:txBody>
          <a:bodyPr>
            <a:normAutofit fontScale="90000"/>
          </a:bodyPr>
          <a:lstStyle/>
          <a:p>
            <a:r>
              <a:rPr lang="en-US" dirty="0" smtClean="0"/>
              <a:t/>
            </a:r>
            <a:br>
              <a:rPr lang="en-US" dirty="0" smtClean="0"/>
            </a:br>
            <a:r>
              <a:rPr lang="en-US" b="1" dirty="0" smtClean="0"/>
              <a:t>Team 4: </a:t>
            </a:r>
            <a:r>
              <a:rPr lang="en-US" b="1" dirty="0" smtClean="0"/>
              <a:t>Water, Energy and Natural Resources</a:t>
            </a:r>
            <a:r>
              <a:rPr lang="en-US" dirty="0" smtClean="0"/>
              <a:t/>
            </a:r>
            <a:br>
              <a:rPr lang="en-US" dirty="0" smtClean="0"/>
            </a:br>
            <a:endParaRPr lang="en-US" dirty="0"/>
          </a:p>
        </p:txBody>
      </p:sp>
      <p:sp>
        <p:nvSpPr>
          <p:cNvPr id="3" name="TextBox 2"/>
          <p:cNvSpPr txBox="1"/>
          <p:nvPr/>
        </p:nvSpPr>
        <p:spPr>
          <a:xfrm>
            <a:off x="0" y="1193800"/>
            <a:ext cx="9321800" cy="6278641"/>
          </a:xfrm>
          <a:prstGeom prst="rect">
            <a:avLst/>
          </a:prstGeom>
          <a:noFill/>
        </p:spPr>
        <p:txBody>
          <a:bodyPr wrap="square" rtlCol="0">
            <a:spAutoFit/>
          </a:bodyPr>
          <a:lstStyle/>
          <a:p>
            <a:r>
              <a:rPr lang="en-US" sz="3200" dirty="0" smtClean="0">
                <a:latin typeface="Cambria"/>
                <a:cs typeface="Cambria"/>
              </a:rPr>
              <a:t>Water </a:t>
            </a:r>
            <a:r>
              <a:rPr lang="en-US" sz="3200" dirty="0">
                <a:latin typeface="Cambria"/>
                <a:cs typeface="Cambria"/>
              </a:rPr>
              <a:t>will outstrip oil as the </a:t>
            </a:r>
            <a:r>
              <a:rPr lang="en-US" sz="3200" dirty="0" smtClean="0">
                <a:latin typeface="Cambria"/>
                <a:cs typeface="Cambria"/>
              </a:rPr>
              <a:t>scarcest vital resource</a:t>
            </a:r>
          </a:p>
          <a:p>
            <a:endParaRPr lang="en-US" sz="3200" dirty="0" smtClean="0">
              <a:latin typeface="Cambria"/>
              <a:cs typeface="Cambria"/>
            </a:endParaRPr>
          </a:p>
          <a:p>
            <a:r>
              <a:rPr lang="en-US" sz="3200" dirty="0" smtClean="0">
                <a:latin typeface="Cambria"/>
                <a:cs typeface="Cambria"/>
              </a:rPr>
              <a:t>Fossil </a:t>
            </a:r>
            <a:r>
              <a:rPr lang="en-US" sz="3200" dirty="0">
                <a:latin typeface="Cambria"/>
                <a:cs typeface="Cambria"/>
              </a:rPr>
              <a:t>fuel production, especially new sources</a:t>
            </a:r>
            <a:r>
              <a:rPr lang="en-US" sz="3200" dirty="0" smtClean="0">
                <a:latin typeface="Cambria"/>
                <a:cs typeface="Cambria"/>
              </a:rPr>
              <a:t>, such as </a:t>
            </a:r>
            <a:r>
              <a:rPr lang="en-US" sz="3200" dirty="0">
                <a:latin typeface="Cambria"/>
                <a:cs typeface="Cambria"/>
              </a:rPr>
              <a:t>s</a:t>
            </a:r>
            <a:r>
              <a:rPr lang="en-US" sz="3200" dirty="0" smtClean="0">
                <a:latin typeface="Cambria"/>
                <a:cs typeface="Cambria"/>
              </a:rPr>
              <a:t>hale gas, tar sands, </a:t>
            </a:r>
            <a:r>
              <a:rPr lang="en-US" sz="3200" dirty="0" smtClean="0">
                <a:latin typeface="Cambria"/>
                <a:cs typeface="Cambria"/>
              </a:rPr>
              <a:t>require </a:t>
            </a:r>
            <a:r>
              <a:rPr lang="en-US" sz="3200" dirty="0">
                <a:latin typeface="Cambria"/>
                <a:cs typeface="Cambria"/>
              </a:rPr>
              <a:t>abundant </a:t>
            </a:r>
            <a:r>
              <a:rPr lang="en-US" sz="3200" dirty="0" smtClean="0">
                <a:latin typeface="Cambria"/>
                <a:cs typeface="Cambria"/>
              </a:rPr>
              <a:t>water and generate much waste.  Is water properly valued?  Develop </a:t>
            </a:r>
            <a:r>
              <a:rPr lang="en-US" sz="3200" dirty="0">
                <a:latin typeface="Cambria"/>
                <a:cs typeface="Cambria"/>
              </a:rPr>
              <a:t>guidelines </a:t>
            </a:r>
            <a:r>
              <a:rPr lang="en-US" sz="3200" dirty="0" smtClean="0">
                <a:latin typeface="Cambria"/>
                <a:cs typeface="Cambria"/>
              </a:rPr>
              <a:t>?</a:t>
            </a:r>
          </a:p>
          <a:p>
            <a:endParaRPr lang="en-US" sz="3200" dirty="0" smtClean="0">
              <a:latin typeface="Cambria"/>
              <a:cs typeface="Cambria"/>
            </a:endParaRPr>
          </a:p>
          <a:p>
            <a:r>
              <a:rPr lang="en-US" sz="3200" dirty="0" smtClean="0">
                <a:latin typeface="Cambria"/>
                <a:cs typeface="Cambria"/>
              </a:rPr>
              <a:t>Mining </a:t>
            </a:r>
            <a:r>
              <a:rPr lang="en-US" sz="3200" dirty="0">
                <a:latin typeface="Cambria"/>
                <a:cs typeface="Cambria"/>
              </a:rPr>
              <a:t>pollution of major water resources – </a:t>
            </a:r>
            <a:r>
              <a:rPr lang="en-US" sz="3200" dirty="0" smtClean="0">
                <a:latin typeface="Cambria"/>
                <a:cs typeface="Cambria"/>
              </a:rPr>
              <a:t>e.g. </a:t>
            </a:r>
            <a:r>
              <a:rPr lang="en-US" sz="3200" dirty="0">
                <a:latin typeface="Cambria"/>
                <a:cs typeface="Cambria"/>
              </a:rPr>
              <a:t>acid mine </a:t>
            </a:r>
            <a:r>
              <a:rPr lang="en-US" sz="3200" dirty="0" smtClean="0">
                <a:latin typeface="Cambria"/>
                <a:cs typeface="Cambria"/>
              </a:rPr>
              <a:t>drainage.   Externalities huge—Africa especially big issue</a:t>
            </a:r>
          </a:p>
          <a:p>
            <a:endParaRPr lang="en-US" sz="3200" dirty="0"/>
          </a:p>
          <a:p>
            <a:endParaRPr lang="en-US" sz="3200" dirty="0"/>
          </a:p>
          <a:p>
            <a:endParaRPr lang="en-US" dirty="0"/>
          </a:p>
        </p:txBody>
      </p:sp>
    </p:spTree>
    <p:extLst>
      <p:ext uri="{BB962C8B-B14F-4D97-AF65-F5344CB8AC3E}">
        <p14:creationId xmlns:p14="http://schemas.microsoft.com/office/powerpoint/2010/main" val="45585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Team 4 cont. : Biofuels</a:t>
            </a:r>
            <a:endParaRPr lang="en-US" b="1" dirty="0"/>
          </a:p>
        </p:txBody>
      </p:sp>
      <p:sp>
        <p:nvSpPr>
          <p:cNvPr id="3" name="TextBox 2"/>
          <p:cNvSpPr txBox="1"/>
          <p:nvPr/>
        </p:nvSpPr>
        <p:spPr>
          <a:xfrm>
            <a:off x="0" y="1417638"/>
            <a:ext cx="8686800" cy="5293756"/>
          </a:xfrm>
          <a:prstGeom prst="rect">
            <a:avLst/>
          </a:prstGeom>
          <a:noFill/>
        </p:spPr>
        <p:txBody>
          <a:bodyPr wrap="square" rtlCol="0">
            <a:spAutoFit/>
          </a:bodyPr>
          <a:lstStyle/>
          <a:p>
            <a:r>
              <a:rPr lang="en-US" sz="3200" dirty="0"/>
              <a:t>Global Biofuel </a:t>
            </a:r>
            <a:r>
              <a:rPr lang="en-US" sz="3200" dirty="0" smtClean="0"/>
              <a:t>Production: set to increase dramatically</a:t>
            </a:r>
            <a:endParaRPr lang="en-US" sz="3200" dirty="0"/>
          </a:p>
          <a:p>
            <a:r>
              <a:rPr lang="en-US" sz="3200" dirty="0"/>
              <a:t> </a:t>
            </a:r>
          </a:p>
          <a:p>
            <a:r>
              <a:rPr lang="en-US" sz="3200" dirty="0"/>
              <a:t>Water </a:t>
            </a:r>
            <a:r>
              <a:rPr lang="en-US" sz="3200" dirty="0" smtClean="0"/>
              <a:t>use: potentially enormous</a:t>
            </a:r>
            <a:endParaRPr lang="en-US" sz="3200" dirty="0"/>
          </a:p>
          <a:p>
            <a:r>
              <a:rPr lang="en-US" sz="3200" dirty="0"/>
              <a:t> </a:t>
            </a:r>
          </a:p>
          <a:p>
            <a:r>
              <a:rPr lang="en-US" sz="3200" dirty="0" smtClean="0"/>
              <a:t>Less food production more for fuels..</a:t>
            </a:r>
            <a:endParaRPr lang="en-US" sz="3200" dirty="0"/>
          </a:p>
          <a:p>
            <a:r>
              <a:rPr lang="en-US" sz="3200" dirty="0"/>
              <a:t> </a:t>
            </a:r>
          </a:p>
          <a:p>
            <a:r>
              <a:rPr lang="en-US" sz="3200" dirty="0"/>
              <a:t>Sustainable?</a:t>
            </a:r>
            <a:r>
              <a:rPr lang="en-US" sz="3200" dirty="0" smtClean="0"/>
              <a:t>?</a:t>
            </a:r>
          </a:p>
          <a:p>
            <a:endParaRPr lang="en-US" sz="3200" dirty="0"/>
          </a:p>
          <a:p>
            <a:r>
              <a:rPr lang="en-US" sz="3200" dirty="0" smtClean="0"/>
              <a:t>Cost of water vs. oil</a:t>
            </a:r>
            <a:endParaRPr lang="en-US" sz="3200" dirty="0"/>
          </a:p>
          <a:p>
            <a:endParaRPr lang="en-US" dirty="0"/>
          </a:p>
        </p:txBody>
      </p:sp>
    </p:spTree>
    <p:extLst>
      <p:ext uri="{BB962C8B-B14F-4D97-AF65-F5344CB8AC3E}">
        <p14:creationId xmlns:p14="http://schemas.microsoft.com/office/powerpoint/2010/main" val="1640600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Team 5: Water in Africa</a:t>
            </a:r>
            <a:endParaRPr lang="en-US" b="1" dirty="0"/>
          </a:p>
        </p:txBody>
      </p:sp>
      <p:sp>
        <p:nvSpPr>
          <p:cNvPr id="4" name="TextBox 3"/>
          <p:cNvSpPr txBox="1"/>
          <p:nvPr/>
        </p:nvSpPr>
        <p:spPr>
          <a:xfrm>
            <a:off x="0" y="1162144"/>
            <a:ext cx="9144000" cy="6186310"/>
          </a:xfrm>
          <a:prstGeom prst="rect">
            <a:avLst/>
          </a:prstGeom>
          <a:noFill/>
        </p:spPr>
        <p:txBody>
          <a:bodyPr wrap="square" rtlCol="0">
            <a:spAutoFit/>
          </a:bodyPr>
          <a:lstStyle/>
          <a:p>
            <a:r>
              <a:rPr lang="en-US" sz="3600" dirty="0" smtClean="0">
                <a:latin typeface="Cambria"/>
                <a:cs typeface="Cambria"/>
              </a:rPr>
              <a:t>Surface water: The Nile River Basin—too many dams?  </a:t>
            </a:r>
          </a:p>
          <a:p>
            <a:endParaRPr lang="en-US" sz="3600" dirty="0">
              <a:latin typeface="Cambria"/>
              <a:cs typeface="Cambria"/>
            </a:endParaRPr>
          </a:p>
          <a:p>
            <a:r>
              <a:rPr lang="en-US" sz="3600" dirty="0" smtClean="0">
                <a:latin typeface="Cambria"/>
                <a:cs typeface="Cambria"/>
              </a:rPr>
              <a:t>Groundwater: The Karoo basin:  water vs. shale gas</a:t>
            </a:r>
            <a:endParaRPr lang="en-US" sz="3600" dirty="0">
              <a:latin typeface="Cambria"/>
              <a:cs typeface="Cambria"/>
            </a:endParaRPr>
          </a:p>
          <a:p>
            <a:endParaRPr lang="en-US" sz="3600" dirty="0" smtClean="0">
              <a:latin typeface="Cambria"/>
              <a:cs typeface="Cambria"/>
            </a:endParaRPr>
          </a:p>
          <a:p>
            <a:r>
              <a:rPr lang="en-US" sz="3600" dirty="0" smtClean="0">
                <a:latin typeface="Cambria"/>
                <a:cs typeface="Cambria"/>
              </a:rPr>
              <a:t>The </a:t>
            </a:r>
            <a:r>
              <a:rPr lang="en-US" sz="3600" dirty="0">
                <a:latin typeface="Cambria"/>
                <a:cs typeface="Cambria"/>
              </a:rPr>
              <a:t>Karoo is unique as unlike the US, it still has the potential to create a natural baseline before shale gas </a:t>
            </a:r>
            <a:r>
              <a:rPr lang="en-US" sz="3600" dirty="0" smtClean="0">
                <a:latin typeface="Cambria"/>
                <a:cs typeface="Cambria"/>
              </a:rPr>
              <a:t>exploration </a:t>
            </a:r>
            <a:r>
              <a:rPr lang="en-US" sz="3600" dirty="0">
                <a:latin typeface="Cambria"/>
                <a:cs typeface="Cambria"/>
              </a:rPr>
              <a:t>starts; but the time line is less than 5 years</a:t>
            </a:r>
          </a:p>
          <a:p>
            <a:r>
              <a:rPr lang="en-US" dirty="0"/>
              <a:t> </a:t>
            </a:r>
          </a:p>
          <a:p>
            <a:r>
              <a:rPr lang="en-US" dirty="0"/>
              <a:t> </a:t>
            </a:r>
          </a:p>
        </p:txBody>
      </p:sp>
    </p:spTree>
    <p:extLst>
      <p:ext uri="{BB962C8B-B14F-4D97-AF65-F5344CB8AC3E}">
        <p14:creationId xmlns:p14="http://schemas.microsoft.com/office/powerpoint/2010/main" val="419859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 (cont.)</a:t>
            </a:r>
            <a:endParaRPr lang="en-US" dirty="0"/>
          </a:p>
        </p:txBody>
      </p:sp>
      <p:sp>
        <p:nvSpPr>
          <p:cNvPr id="3" name="TextBox 2"/>
          <p:cNvSpPr txBox="1"/>
          <p:nvPr/>
        </p:nvSpPr>
        <p:spPr>
          <a:xfrm>
            <a:off x="1" y="1189170"/>
            <a:ext cx="9144000" cy="4247317"/>
          </a:xfrm>
          <a:prstGeom prst="rect">
            <a:avLst/>
          </a:prstGeom>
          <a:noFill/>
        </p:spPr>
        <p:txBody>
          <a:bodyPr wrap="square" rtlCol="0">
            <a:spAutoFit/>
          </a:bodyPr>
          <a:lstStyle/>
          <a:p>
            <a:pPr algn="just"/>
            <a:endParaRPr lang="en-US" sz="3600" dirty="0" smtClean="0"/>
          </a:p>
          <a:p>
            <a:pPr algn="just"/>
            <a:endParaRPr lang="en-US" sz="3600" dirty="0"/>
          </a:p>
          <a:p>
            <a:pPr algn="just"/>
            <a:r>
              <a:rPr lang="en-US" sz="3600" dirty="0" smtClean="0"/>
              <a:t>U</a:t>
            </a:r>
            <a:r>
              <a:rPr lang="en-US" sz="3600" dirty="0" smtClean="0">
                <a:latin typeface="Cambria"/>
                <a:cs typeface="Cambria"/>
              </a:rPr>
              <a:t>sing water resources to grow food on leased land in Africa by China and many other counties: exporting water, controlling the water resources on these lands with negative effects on indigenous food production</a:t>
            </a:r>
          </a:p>
          <a:p>
            <a:endParaRPr lang="en-US" dirty="0"/>
          </a:p>
        </p:txBody>
      </p:sp>
    </p:spTree>
    <p:extLst>
      <p:ext uri="{BB962C8B-B14F-4D97-AF65-F5344CB8AC3E}">
        <p14:creationId xmlns:p14="http://schemas.microsoft.com/office/powerpoint/2010/main" val="2427245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452562"/>
          </a:xfrm>
        </p:spPr>
        <p:txBody>
          <a:bodyPr>
            <a:normAutofit fontScale="90000"/>
          </a:bodyPr>
          <a:lstStyle/>
          <a:p>
            <a:r>
              <a:rPr lang="en-US" dirty="0" smtClean="0"/>
              <a:t/>
            </a:r>
            <a:br>
              <a:rPr lang="en-US" dirty="0" smtClean="0"/>
            </a:br>
            <a:r>
              <a:rPr lang="en-US" b="1" dirty="0" smtClean="0"/>
              <a:t>Team 6??: </a:t>
            </a:r>
            <a:r>
              <a:rPr lang="en-US" b="1" dirty="0" smtClean="0">
                <a:latin typeface="Cambria"/>
                <a:cs typeface="Cambria"/>
              </a:rPr>
              <a:t>Economics of Natural  Resources</a:t>
            </a:r>
            <a:br>
              <a:rPr lang="en-US" b="1" dirty="0" smtClean="0">
                <a:latin typeface="Cambria"/>
                <a:cs typeface="Cambria"/>
              </a:rPr>
            </a:br>
            <a:endParaRPr lang="en-US" b="1" dirty="0"/>
          </a:p>
        </p:txBody>
      </p:sp>
      <p:sp>
        <p:nvSpPr>
          <p:cNvPr id="3" name="TextBox 2"/>
          <p:cNvSpPr txBox="1"/>
          <p:nvPr/>
        </p:nvSpPr>
        <p:spPr>
          <a:xfrm>
            <a:off x="0" y="1727200"/>
            <a:ext cx="9144000" cy="3908762"/>
          </a:xfrm>
          <a:prstGeom prst="rect">
            <a:avLst/>
          </a:prstGeom>
          <a:noFill/>
        </p:spPr>
        <p:txBody>
          <a:bodyPr wrap="square" rtlCol="0">
            <a:spAutoFit/>
          </a:bodyPr>
          <a:lstStyle/>
          <a:p>
            <a:endParaRPr lang="en-US" sz="3200" dirty="0">
              <a:latin typeface="Cambria"/>
              <a:cs typeface="Cambria"/>
            </a:endParaRPr>
          </a:p>
          <a:p>
            <a:r>
              <a:rPr lang="en-US" sz="3600" dirty="0" smtClean="0">
                <a:latin typeface="Cambria"/>
                <a:cs typeface="Cambria"/>
              </a:rPr>
              <a:t>Nature’s Services—valuing nature</a:t>
            </a:r>
          </a:p>
          <a:p>
            <a:endParaRPr lang="en-US" sz="3600" dirty="0">
              <a:latin typeface="Cambria"/>
              <a:cs typeface="Cambria"/>
            </a:endParaRPr>
          </a:p>
          <a:p>
            <a:r>
              <a:rPr lang="en-US" sz="3600" dirty="0" smtClean="0">
                <a:latin typeface="Cambria"/>
                <a:cs typeface="Cambria"/>
              </a:rPr>
              <a:t>Roles of private enterprise and government</a:t>
            </a:r>
          </a:p>
          <a:p>
            <a:r>
              <a:rPr lang="en-US" sz="3600" dirty="0">
                <a:latin typeface="Cambria"/>
                <a:cs typeface="Cambria"/>
              </a:rPr>
              <a:t>r</a:t>
            </a:r>
            <a:r>
              <a:rPr lang="en-US" sz="3600" dirty="0" smtClean="0">
                <a:latin typeface="Cambria"/>
                <a:cs typeface="Cambria"/>
              </a:rPr>
              <a:t>egulation in assuring all basic right to clean</a:t>
            </a:r>
          </a:p>
          <a:p>
            <a:r>
              <a:rPr lang="en-US" sz="3600" dirty="0">
                <a:latin typeface="Cambria"/>
                <a:cs typeface="Cambria"/>
              </a:rPr>
              <a:t>w</a:t>
            </a:r>
            <a:r>
              <a:rPr lang="en-US" sz="3600" dirty="0" smtClean="0">
                <a:latin typeface="Cambria"/>
                <a:cs typeface="Cambria"/>
              </a:rPr>
              <a:t>ater and sanitation</a:t>
            </a:r>
          </a:p>
          <a:p>
            <a:endParaRPr lang="en-US" sz="3600" dirty="0">
              <a:latin typeface="Cambria"/>
              <a:cs typeface="Cambria"/>
            </a:endParaRPr>
          </a:p>
        </p:txBody>
      </p:sp>
    </p:spTree>
    <p:extLst>
      <p:ext uri="{BB962C8B-B14F-4D97-AF65-F5344CB8AC3E}">
        <p14:creationId xmlns:p14="http://schemas.microsoft.com/office/powerpoint/2010/main" val="71699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247317"/>
          </a:xfrm>
          <a:prstGeom prst="rect">
            <a:avLst/>
          </a:prstGeom>
          <a:noFill/>
        </p:spPr>
        <p:txBody>
          <a:bodyPr wrap="square" rtlCol="0">
            <a:spAutoFit/>
          </a:bodyPr>
          <a:lstStyle/>
          <a:p>
            <a:pPr algn="ctr"/>
            <a:r>
              <a:rPr lang="en-US" sz="5400" b="1" dirty="0" smtClean="0">
                <a:latin typeface="Cambria"/>
                <a:cs typeface="Cambria"/>
              </a:rPr>
              <a:t>Mission 2017</a:t>
            </a:r>
          </a:p>
          <a:p>
            <a:pPr algn="ctr"/>
            <a:r>
              <a:rPr lang="en-US" sz="5400" b="1" dirty="0" smtClean="0">
                <a:latin typeface="Cambria"/>
                <a:cs typeface="Cambria"/>
              </a:rPr>
              <a:t>Tragedy of the Commons</a:t>
            </a:r>
          </a:p>
          <a:p>
            <a:pPr algn="ctr"/>
            <a:r>
              <a:rPr lang="en-US" sz="5400" b="1" dirty="0" smtClean="0">
                <a:latin typeface="Cambria"/>
                <a:cs typeface="Cambria"/>
              </a:rPr>
              <a:t>and</a:t>
            </a:r>
          </a:p>
          <a:p>
            <a:pPr algn="ctr"/>
            <a:r>
              <a:rPr lang="en-US" sz="5400" b="1" dirty="0" smtClean="0">
                <a:latin typeface="Cambria"/>
                <a:cs typeface="Cambria"/>
              </a:rPr>
              <a:t>Teams</a:t>
            </a:r>
          </a:p>
          <a:p>
            <a:pPr algn="ctr"/>
            <a:r>
              <a:rPr lang="en-US" sz="5400" dirty="0" smtClean="0">
                <a:latin typeface="Cambria"/>
                <a:cs typeface="Cambria"/>
              </a:rPr>
              <a:t>Monday September 9, 2013</a:t>
            </a:r>
            <a:endParaRPr lang="en-US" sz="5400" dirty="0">
              <a:latin typeface="Cambria"/>
              <a:cs typeface="Cambria"/>
            </a:endParaRPr>
          </a:p>
        </p:txBody>
      </p:sp>
    </p:spTree>
    <p:extLst>
      <p:ext uri="{BB962C8B-B14F-4D97-AF65-F5344CB8AC3E}">
        <p14:creationId xmlns:p14="http://schemas.microsoft.com/office/powerpoint/2010/main" val="29417959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Stockholm Statement</a:t>
            </a:r>
            <a:endParaRPr lang="en-US" dirty="0"/>
          </a:p>
        </p:txBody>
      </p:sp>
      <p:sp>
        <p:nvSpPr>
          <p:cNvPr id="4" name="Rectangle 3"/>
          <p:cNvSpPr/>
          <p:nvPr/>
        </p:nvSpPr>
        <p:spPr>
          <a:xfrm>
            <a:off x="0" y="782120"/>
            <a:ext cx="9143999" cy="6247865"/>
          </a:xfrm>
          <a:prstGeom prst="rect">
            <a:avLst/>
          </a:prstGeom>
        </p:spPr>
        <p:txBody>
          <a:bodyPr wrap="square">
            <a:spAutoFit/>
          </a:bodyPr>
          <a:lstStyle/>
          <a:p>
            <a:r>
              <a:rPr lang="en-US" dirty="0" smtClean="0"/>
              <a:t> </a:t>
            </a:r>
          </a:p>
          <a:p>
            <a:endParaRPr lang="en-US" dirty="0"/>
          </a:p>
          <a:p>
            <a:r>
              <a:rPr lang="en-US" sz="2800" dirty="0" smtClean="0"/>
              <a:t>SIWI—</a:t>
            </a:r>
            <a:r>
              <a:rPr lang="en-US" sz="2800" b="1" dirty="0" smtClean="0"/>
              <a:t>S</a:t>
            </a:r>
            <a:r>
              <a:rPr lang="en-US" sz="2800" dirty="0" smtClean="0"/>
              <a:t>tockholm </a:t>
            </a:r>
            <a:r>
              <a:rPr lang="en-US" sz="2800" b="1" dirty="0" smtClean="0"/>
              <a:t>I</a:t>
            </a:r>
            <a:r>
              <a:rPr lang="en-US" sz="2800" dirty="0" smtClean="0"/>
              <a:t>nternational </a:t>
            </a:r>
            <a:r>
              <a:rPr lang="en-US" sz="2800" b="1" dirty="0" smtClean="0"/>
              <a:t>W</a:t>
            </a:r>
            <a:r>
              <a:rPr lang="en-US" sz="2800" dirty="0" smtClean="0"/>
              <a:t>ater </a:t>
            </a:r>
            <a:r>
              <a:rPr lang="en-US" sz="2800" b="1" dirty="0" smtClean="0"/>
              <a:t>I</a:t>
            </a:r>
            <a:r>
              <a:rPr lang="en-US" sz="2800" dirty="0" smtClean="0"/>
              <a:t>nstitute</a:t>
            </a:r>
          </a:p>
          <a:p>
            <a:endParaRPr lang="en-US" sz="2800" dirty="0" smtClean="0"/>
          </a:p>
          <a:p>
            <a:r>
              <a:rPr lang="en-US" sz="2800" dirty="0" smtClean="0"/>
              <a:t> Bridging the gap between science and policy, the Stockholm Statement is a one page document highlighting current key issues and governance advice from the water community.</a:t>
            </a:r>
          </a:p>
          <a:p>
            <a:r>
              <a:rPr lang="en-US" sz="2800" dirty="0" smtClean="0"/>
              <a:t>The main purpose of the Stockholm Statement in 2013 is to inform and influence the General debate of the sixty-eighth session of the United Nations General Assembly (UNGA 68) in Sept 2013 as the initial findings of the Sustainable Development Goals and Post-2015 consultative processes are presented.  SIWI aims to elevate water on global and local political agendas, both as a human right and as an essential productive resource.</a:t>
            </a:r>
            <a:endParaRPr lang="en-US" sz="2800" dirty="0"/>
          </a:p>
        </p:txBody>
      </p:sp>
    </p:spTree>
    <p:extLst>
      <p:ext uri="{BB962C8B-B14F-4D97-AF65-F5344CB8AC3E}">
        <p14:creationId xmlns:p14="http://schemas.microsoft.com/office/powerpoint/2010/main" val="7344062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Call for A Sustainable Development Goal on Water</a:t>
            </a:r>
            <a:br>
              <a:rPr lang="en-US" dirty="0"/>
            </a:br>
            <a:endParaRPr lang="en-US" dirty="0"/>
          </a:p>
        </p:txBody>
      </p:sp>
      <p:sp>
        <p:nvSpPr>
          <p:cNvPr id="4" name="Rectangle 3"/>
          <p:cNvSpPr/>
          <p:nvPr/>
        </p:nvSpPr>
        <p:spPr>
          <a:xfrm>
            <a:off x="0" y="1417637"/>
            <a:ext cx="9144000" cy="5016757"/>
          </a:xfrm>
          <a:prstGeom prst="rect">
            <a:avLst/>
          </a:prstGeom>
        </p:spPr>
        <p:txBody>
          <a:bodyPr wrap="square">
            <a:spAutoFit/>
          </a:bodyPr>
          <a:lstStyle/>
          <a:p>
            <a:pPr algn="just"/>
            <a:r>
              <a:rPr lang="en-US" dirty="0"/>
              <a:t> </a:t>
            </a:r>
            <a:r>
              <a:rPr lang="en-US" sz="3200" dirty="0">
                <a:latin typeface="Cambria"/>
                <a:cs typeface="Cambria"/>
              </a:rPr>
              <a:t>Water is at the core of sustainable global development and is a cross cutting resource. Within the post-2015 development agenda water should be considered and integrated into all relevant areas, such as energy and food security. </a:t>
            </a:r>
            <a:endParaRPr lang="en-US" sz="3200" dirty="0" smtClean="0">
              <a:latin typeface="Cambria"/>
              <a:cs typeface="Cambria"/>
            </a:endParaRPr>
          </a:p>
          <a:p>
            <a:pPr algn="just"/>
            <a:endParaRPr lang="en-US" sz="3200" dirty="0">
              <a:latin typeface="Cambria"/>
              <a:cs typeface="Cambria"/>
            </a:endParaRPr>
          </a:p>
          <a:p>
            <a:pPr algn="just"/>
            <a:r>
              <a:rPr lang="en-US" sz="3200" dirty="0" smtClean="0">
                <a:latin typeface="Cambria"/>
                <a:cs typeface="Cambria"/>
              </a:rPr>
              <a:t>Given </a:t>
            </a:r>
            <a:r>
              <a:rPr lang="en-US" sz="3200" dirty="0">
                <a:latin typeface="Cambria"/>
                <a:cs typeface="Cambria"/>
              </a:rPr>
              <a:t>the centrality of water for individuals, ecosystems and economic development, water is a powerful tool for cooperation across borders, sectors and communities.  </a:t>
            </a:r>
          </a:p>
        </p:txBody>
      </p:sp>
    </p:spTree>
    <p:extLst>
      <p:ext uri="{BB962C8B-B14F-4D97-AF65-F5344CB8AC3E}">
        <p14:creationId xmlns:p14="http://schemas.microsoft.com/office/powerpoint/2010/main" val="298171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1"/>
            <a:ext cx="8229600" cy="1509119"/>
          </a:xfrm>
        </p:spPr>
        <p:txBody>
          <a:bodyPr>
            <a:normAutofit fontScale="90000"/>
          </a:bodyPr>
          <a:lstStyle/>
          <a:p>
            <a:r>
              <a:rPr lang="en-US" b="1" dirty="0"/>
              <a:t>A doubling of global water productivity</a:t>
            </a:r>
            <a:r>
              <a:rPr lang="en-US" dirty="0"/>
              <a:t/>
            </a:r>
            <a:br>
              <a:rPr lang="en-US" dirty="0"/>
            </a:br>
            <a:endParaRPr lang="en-US" dirty="0"/>
          </a:p>
        </p:txBody>
      </p:sp>
      <p:sp>
        <p:nvSpPr>
          <p:cNvPr id="4" name="TextBox 3"/>
          <p:cNvSpPr txBox="1"/>
          <p:nvPr/>
        </p:nvSpPr>
        <p:spPr>
          <a:xfrm>
            <a:off x="1" y="1216198"/>
            <a:ext cx="9144000" cy="6124754"/>
          </a:xfrm>
          <a:prstGeom prst="rect">
            <a:avLst/>
          </a:prstGeom>
          <a:noFill/>
        </p:spPr>
        <p:txBody>
          <a:bodyPr wrap="square" rtlCol="0">
            <a:spAutoFit/>
          </a:bodyPr>
          <a:lstStyle/>
          <a:p>
            <a:pPr algn="just"/>
            <a:r>
              <a:rPr lang="en-US" sz="3200" dirty="0">
                <a:latin typeface="Cambria"/>
                <a:cs typeface="Cambria"/>
              </a:rPr>
              <a:t>Allocating water equitably and efficiently within the </a:t>
            </a:r>
            <a:r>
              <a:rPr lang="en-US" sz="3200" dirty="0" smtClean="0">
                <a:latin typeface="Cambria"/>
                <a:cs typeface="Cambria"/>
              </a:rPr>
              <a:t>ecological constraints </a:t>
            </a:r>
            <a:r>
              <a:rPr lang="en-US" sz="3200" dirty="0">
                <a:latin typeface="Cambria"/>
                <a:cs typeface="Cambria"/>
              </a:rPr>
              <a:t>will require improved management of water quality, use and reuse of water resources. </a:t>
            </a:r>
            <a:endParaRPr lang="en-US" sz="3200" dirty="0" smtClean="0">
              <a:latin typeface="Cambria"/>
              <a:cs typeface="Cambria"/>
            </a:endParaRPr>
          </a:p>
          <a:p>
            <a:pPr algn="just"/>
            <a:endParaRPr lang="en-US" sz="3200" dirty="0">
              <a:latin typeface="Cambria"/>
              <a:cs typeface="Cambria"/>
            </a:endParaRPr>
          </a:p>
          <a:p>
            <a:pPr algn="just"/>
            <a:endParaRPr lang="en-US" sz="3200" dirty="0" smtClean="0">
              <a:latin typeface="Cambria"/>
              <a:cs typeface="Cambria"/>
            </a:endParaRPr>
          </a:p>
          <a:p>
            <a:pPr algn="just"/>
            <a:r>
              <a:rPr lang="en-US" sz="3200" dirty="0">
                <a:latin typeface="Cambria"/>
                <a:cs typeface="Cambria"/>
              </a:rPr>
              <a:t>Through stronger and smarter incentives for water use and innovative governance, it is possible to globally double the value from each </a:t>
            </a:r>
            <a:r>
              <a:rPr lang="en-US" sz="3200" dirty="0">
                <a:latin typeface="Cambria"/>
                <a:cs typeface="Cambria"/>
              </a:rPr>
              <a:t>litre</a:t>
            </a:r>
            <a:r>
              <a:rPr lang="en-US" sz="3200" dirty="0">
                <a:latin typeface="Cambria"/>
                <a:cs typeface="Cambria"/>
              </a:rPr>
              <a:t> of water used.</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04543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a:t>
            </a:r>
            <a:r>
              <a:rPr lang="en-US" b="1" dirty="0"/>
              <a:t>realisation</a:t>
            </a:r>
            <a:r>
              <a:rPr lang="en-US" b="1" dirty="0"/>
              <a:t> of the human right to safe drinking water and sanitation</a:t>
            </a:r>
            <a:endParaRPr lang="en-US" dirty="0"/>
          </a:p>
        </p:txBody>
      </p:sp>
      <p:sp>
        <p:nvSpPr>
          <p:cNvPr id="3" name="TextBox 2"/>
          <p:cNvSpPr txBox="1"/>
          <p:nvPr/>
        </p:nvSpPr>
        <p:spPr>
          <a:xfrm>
            <a:off x="1" y="2324287"/>
            <a:ext cx="9144000" cy="3816429"/>
          </a:xfrm>
          <a:prstGeom prst="rect">
            <a:avLst/>
          </a:prstGeom>
          <a:noFill/>
        </p:spPr>
        <p:txBody>
          <a:bodyPr wrap="square" rtlCol="0">
            <a:spAutoFit/>
          </a:bodyPr>
          <a:lstStyle/>
          <a:p>
            <a:pPr algn="just"/>
            <a:r>
              <a:rPr lang="en-US" sz="3200" dirty="0">
                <a:latin typeface="Cambria"/>
                <a:cs typeface="Cambria"/>
              </a:rPr>
              <a:t>Investing in water and sanitation is a moral imperative, a basic requirement for safety and dignity and is compelling from an economic reality</a:t>
            </a:r>
            <a:r>
              <a:rPr lang="en-US" sz="3200" dirty="0" smtClean="0">
                <a:latin typeface="Cambria"/>
                <a:cs typeface="Cambria"/>
              </a:rPr>
              <a:t>.</a:t>
            </a:r>
          </a:p>
          <a:p>
            <a:pPr algn="just"/>
            <a:endParaRPr lang="en-US" sz="3200" dirty="0">
              <a:latin typeface="Cambria"/>
              <a:cs typeface="Cambria"/>
            </a:endParaRPr>
          </a:p>
          <a:p>
            <a:pPr algn="just"/>
            <a:r>
              <a:rPr lang="en-US" sz="3200" dirty="0">
                <a:latin typeface="Cambria"/>
                <a:cs typeface="Cambria"/>
              </a:rPr>
              <a:t>Political leadership and innovative governance are of critical importance to the </a:t>
            </a:r>
            <a:r>
              <a:rPr lang="en-US" sz="3200" dirty="0">
                <a:latin typeface="Cambria"/>
                <a:cs typeface="Cambria"/>
              </a:rPr>
              <a:t>realisation</a:t>
            </a:r>
            <a:r>
              <a:rPr lang="en-US" sz="3200" dirty="0">
                <a:latin typeface="Cambria"/>
                <a:cs typeface="Cambria"/>
              </a:rPr>
              <a:t> of the human right to safe water and sanitation.</a:t>
            </a:r>
          </a:p>
          <a:p>
            <a:endParaRPr lang="en-US" dirty="0"/>
          </a:p>
        </p:txBody>
      </p:sp>
    </p:spTree>
    <p:extLst>
      <p:ext uri="{BB962C8B-B14F-4D97-AF65-F5344CB8AC3E}">
        <p14:creationId xmlns:p14="http://schemas.microsoft.com/office/powerpoint/2010/main" val="168981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b="1" dirty="0" smtClean="0"/>
              <a:t/>
            </a:r>
            <a:br>
              <a:rPr lang="en-US" b="1" dirty="0" smtClean="0"/>
            </a:br>
            <a:r>
              <a:rPr lang="en-US" b="1" dirty="0" smtClean="0"/>
              <a:t>Increased </a:t>
            </a:r>
            <a:r>
              <a:rPr lang="en-US" b="1" dirty="0"/>
              <a:t>resilience to water-related disasters.  </a:t>
            </a:r>
            <a:r>
              <a:rPr lang="en-US" dirty="0"/>
              <a:t/>
            </a:r>
            <a:br>
              <a:rPr lang="en-US" dirty="0"/>
            </a:br>
            <a:endParaRPr lang="en-US" dirty="0"/>
          </a:p>
        </p:txBody>
      </p:sp>
      <p:sp>
        <p:nvSpPr>
          <p:cNvPr id="5" name="Rectangle 4"/>
          <p:cNvSpPr/>
          <p:nvPr/>
        </p:nvSpPr>
        <p:spPr>
          <a:xfrm>
            <a:off x="0" y="1417637"/>
            <a:ext cx="9144000" cy="4308872"/>
          </a:xfrm>
          <a:prstGeom prst="rect">
            <a:avLst/>
          </a:prstGeom>
        </p:spPr>
        <p:txBody>
          <a:bodyPr wrap="square">
            <a:spAutoFit/>
          </a:bodyPr>
          <a:lstStyle/>
          <a:p>
            <a:pPr algn="just"/>
            <a:r>
              <a:rPr lang="en-US" sz="3200" dirty="0"/>
              <a:t>Water is the fundamental link between the climate, the human society and the natural environment. Water- related disasters such as floods and droughts are the worst and most frequent natural calamities</a:t>
            </a:r>
            <a:r>
              <a:rPr lang="en-US" sz="3200" dirty="0" smtClean="0"/>
              <a:t>.</a:t>
            </a:r>
          </a:p>
          <a:p>
            <a:pPr algn="just"/>
            <a:endParaRPr lang="en-US" sz="3200" dirty="0"/>
          </a:p>
          <a:p>
            <a:pPr algn="just"/>
            <a:r>
              <a:rPr lang="en-US" sz="3200" dirty="0"/>
              <a:t>Integrating water resource management at all levels in the planning, building and governing of our societies will save lives, livelihoods and assets.</a:t>
            </a:r>
          </a:p>
          <a:p>
            <a:endParaRPr lang="en-US" dirty="0"/>
          </a:p>
        </p:txBody>
      </p:sp>
    </p:spTree>
    <p:extLst>
      <p:ext uri="{BB962C8B-B14F-4D97-AF65-F5344CB8AC3E}">
        <p14:creationId xmlns:p14="http://schemas.microsoft.com/office/powerpoint/2010/main" val="14927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705429"/>
            <a:ext cx="8229600" cy="4238171"/>
          </a:xfrm>
        </p:spPr>
        <p:txBody>
          <a:bodyPr/>
          <a:lstStyle/>
          <a:p>
            <a:pPr marL="0" indent="0" algn="ctr">
              <a:buNone/>
            </a:pPr>
            <a:r>
              <a:rPr lang="en-US" sz="2800" b="1" dirty="0"/>
              <a:t>Your Mission is to devise and plan the implementation of bold new strategies to ensure that all nations — including those considered to be underdeveloped — have access to clean fresh water while preserving fresh water ecosystems. Your plan should include incentives to get people to act on your solutions. This issue cannot be ignored and quite simply, the future of humankind hangs in the balance.</a:t>
            </a:r>
            <a:r>
              <a:rPr lang="en-US" sz="2800" dirty="0"/>
              <a:t> </a:t>
            </a:r>
            <a:endParaRPr lang="en-US" sz="2800" dirty="0">
              <a:latin typeface="Verdana" pitchFamily="34" charset="0"/>
              <a:ea typeface="Verdana" pitchFamily="34" charset="0"/>
              <a:cs typeface="Verdana" pitchFamily="34" charset="0"/>
            </a:endParaRPr>
          </a:p>
        </p:txBody>
      </p:sp>
      <p:sp>
        <p:nvSpPr>
          <p:cNvPr id="17411" name="Text Box 3"/>
          <p:cNvSpPr txBox="1">
            <a:spLocks noChangeArrowheads="1"/>
          </p:cNvSpPr>
          <p:nvPr/>
        </p:nvSpPr>
        <p:spPr bwMode="auto">
          <a:xfrm>
            <a:off x="2859560" y="609600"/>
            <a:ext cx="36936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Your Mission is to....</a:t>
            </a:r>
            <a:endParaRPr lang="en-US" sz="2400" b="1" dirty="0">
              <a:latin typeface="Verdana" pitchFamily="34" charset="0"/>
            </a:endParaRPr>
          </a:p>
        </p:txBody>
      </p:sp>
    </p:spTree>
    <p:extLst>
      <p:ext uri="{BB962C8B-B14F-4D97-AF65-F5344CB8AC3E}">
        <p14:creationId xmlns:p14="http://schemas.microsoft.com/office/powerpoint/2010/main" val="18246261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for Mission 2017</a:t>
            </a:r>
            <a:endParaRPr lang="en-US" dirty="0"/>
          </a:p>
        </p:txBody>
      </p:sp>
      <p:sp>
        <p:nvSpPr>
          <p:cNvPr id="3" name="TextBox 2"/>
          <p:cNvSpPr txBox="1"/>
          <p:nvPr/>
        </p:nvSpPr>
        <p:spPr>
          <a:xfrm>
            <a:off x="3429000" y="2565400"/>
            <a:ext cx="3079990" cy="646331"/>
          </a:xfrm>
          <a:prstGeom prst="rect">
            <a:avLst/>
          </a:prstGeom>
          <a:noFill/>
        </p:spPr>
        <p:txBody>
          <a:bodyPr wrap="none" rtlCol="0">
            <a:spAutoFit/>
          </a:bodyPr>
          <a:lstStyle/>
          <a:p>
            <a:r>
              <a:rPr lang="en-US" sz="3600" dirty="0" smtClean="0"/>
              <a:t>A starting Point</a:t>
            </a:r>
            <a:endParaRPr lang="en-US" sz="3600" dirty="0"/>
          </a:p>
        </p:txBody>
      </p:sp>
    </p:spTree>
    <p:extLst>
      <p:ext uri="{BB962C8B-B14F-4D97-AF65-F5344CB8AC3E}">
        <p14:creationId xmlns:p14="http://schemas.microsoft.com/office/powerpoint/2010/main" val="308038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TotalTime>
  <Words>755</Words>
  <Application>Microsoft Macintosh PowerPoint</Application>
  <PresentationFormat>On-screen Show (4:3)</PresentationFormat>
  <Paragraphs>124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Stockholm Statement</vt:lpstr>
      <vt:lpstr>A Call for A Sustainable Development Goal on Water </vt:lpstr>
      <vt:lpstr>A doubling of global water productivity </vt:lpstr>
      <vt:lpstr>A realisation of the human right to safe drinking water and sanitation</vt:lpstr>
      <vt:lpstr> Increased resilience to water-related disasters.   </vt:lpstr>
      <vt:lpstr>PowerPoint Presentation</vt:lpstr>
      <vt:lpstr>Teams for Mission 2017</vt:lpstr>
      <vt:lpstr> TEAM 1: Organizations concerned with global water security </vt:lpstr>
      <vt:lpstr>Team 1 (continued)</vt:lpstr>
      <vt:lpstr> Teams 2-3: Water security in Asia </vt:lpstr>
      <vt:lpstr> Team 2: China and Transboundary Rivers </vt:lpstr>
      <vt:lpstr> TEAM 3: China’s River systems: </vt:lpstr>
      <vt:lpstr> Team 4: Water, Energy and Natural Resources </vt:lpstr>
      <vt:lpstr>Team 4 cont. : Biofuels</vt:lpstr>
      <vt:lpstr>Team 5: Water in Africa</vt:lpstr>
      <vt:lpstr>Africa (cont.)</vt:lpstr>
      <vt:lpstr> Team 6??: Economics of Natural  Resources </vt:lpstr>
    </vt:vector>
  </TitlesOfParts>
  <Company>Massachusetts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Bowring</dc:creator>
  <cp:lastModifiedBy>Sam Bowring</cp:lastModifiedBy>
  <cp:revision>18</cp:revision>
  <dcterms:created xsi:type="dcterms:W3CDTF">2013-09-09T15:47:49Z</dcterms:created>
  <dcterms:modified xsi:type="dcterms:W3CDTF">2013-09-09T18:40:20Z</dcterms:modified>
</cp:coreProperties>
</file>