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5" r:id="rId16"/>
    <p:sldId id="274" r:id="rId17"/>
    <p:sldId id="300" r:id="rId18"/>
    <p:sldId id="301" r:id="rId19"/>
    <p:sldId id="288" r:id="rId20"/>
    <p:sldId id="289" r:id="rId21"/>
    <p:sldId id="290" r:id="rId22"/>
    <p:sldId id="291" r:id="rId23"/>
    <p:sldId id="292" r:id="rId24"/>
    <p:sldId id="293" r:id="rId25"/>
    <p:sldId id="294" r:id="rId26"/>
    <p:sldId id="295" r:id="rId27"/>
    <p:sldId id="296" r:id="rId28"/>
    <p:sldId id="272" r:id="rId29"/>
    <p:sldId id="297" r:id="rId30"/>
    <p:sldId id="280" r:id="rId31"/>
    <p:sldId id="299" r:id="rId32"/>
    <p:sldId id="298" r:id="rId33"/>
    <p:sldId id="302" r:id="rId34"/>
    <p:sldId id="30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Shea" initials="ES" lastIdx="1" clrIdx="0"/>
  <p:cmAuthor id="1" name="Sam Bowrin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32" autoAdjust="0"/>
  </p:normalViewPr>
  <p:slideViewPr>
    <p:cSldViewPr snapToGrid="0" snapToObjects="1">
      <p:cViewPr varScale="1">
        <p:scale>
          <a:sx n="59" d="100"/>
          <a:sy n="59" d="100"/>
        </p:scale>
        <p:origin x="-1080" y="-112"/>
      </p:cViewPr>
      <p:guideLst>
        <p:guide orient="horz" pos="2160"/>
        <p:guide pos="2880"/>
      </p:guideLst>
    </p:cSldViewPr>
  </p:slideViewPr>
  <p:outlineViewPr>
    <p:cViewPr>
      <p:scale>
        <a:sx n="33" d="100"/>
        <a:sy n="33" d="100"/>
      </p:scale>
      <p:origin x="0" y="9936"/>
    </p:cViewPr>
  </p:outlineViewPr>
  <p:notesTextViewPr>
    <p:cViewPr>
      <p:scale>
        <a:sx n="100" d="100"/>
        <a:sy n="100" d="100"/>
      </p:scale>
      <p:origin x="0" y="0"/>
    </p:cViewPr>
  </p:notesTextViewPr>
  <p:sorterViewPr>
    <p:cViewPr>
      <p:scale>
        <a:sx n="75" d="100"/>
        <a:sy n="75" d="100"/>
      </p:scale>
      <p:origin x="0" y="158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B747A-A8F2-3749-AEA0-2CF7AD1D6525}" type="datetimeFigureOut">
              <a:rPr lang="en-US" smtClean="0"/>
              <a:t>9/4/13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49A25-12D3-3C4E-844C-DE0CCF18BD83}" type="slidenum">
              <a:rPr lang="en-US" smtClean="0"/>
              <a:t>‹#›</a:t>
            </a:fld>
            <a:endParaRPr lang="en-US"/>
          </a:p>
        </p:txBody>
      </p:sp>
    </p:spTree>
    <p:extLst>
      <p:ext uri="{BB962C8B-B14F-4D97-AF65-F5344CB8AC3E}">
        <p14:creationId xmlns:p14="http://schemas.microsoft.com/office/powerpoint/2010/main" val="41876899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DCDC568D-B914-4FB1-BC78-8488F89C41A3}" type="slidenum">
              <a:rPr lang="en-US" sz="1200"/>
              <a:pPr/>
              <a:t>2</a:t>
            </a:fld>
            <a:endParaRPr lang="en-US" sz="1200"/>
          </a:p>
        </p:txBody>
      </p:sp>
      <p:sp>
        <p:nvSpPr>
          <p:cNvPr id="19459"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3DC43B6E-157A-40E3-87E6-57FE868778E8}" type="slidenum">
              <a:rPr lang="en-US" sz="1200"/>
              <a:pPr/>
              <a:t>11</a:t>
            </a:fld>
            <a:endParaRPr lang="en-US" sz="1200"/>
          </a:p>
        </p:txBody>
      </p:sp>
      <p:sp>
        <p:nvSpPr>
          <p:cNvPr id="44035" name="Rectangle 2"/>
          <p:cNvSpPr>
            <a:spLocks noGrp="1" noRot="1" noChangeAspect="1" noChangeArrowheads="1" noTextEdit="1"/>
          </p:cNvSpPr>
          <p:nvPr>
            <p:ph type="sldImg"/>
          </p:nvPr>
        </p:nvSpPr>
        <p:spPr>
          <a:xfrm>
            <a:off x="1144588" y="685800"/>
            <a:ext cx="4570412"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pitchFamily="2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44588" y="685800"/>
            <a:ext cx="4570412" cy="34290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2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44588" y="685800"/>
            <a:ext cx="4570412" cy="34290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2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44588" y="685800"/>
            <a:ext cx="4570412" cy="34290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2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p:cNvSpPr>
          <p:nvPr>
            <p:ph type="sldImg"/>
          </p:nvPr>
        </p:nvSpPr>
        <p:spPr>
          <a:xfrm>
            <a:off x="1144588" y="685800"/>
            <a:ext cx="4570412" cy="3429000"/>
          </a:xfrm>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pitchFamily="2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74A643-CA70-469D-9AF4-0188E05784F2}" type="slidenum">
              <a:rPr lang="en-US" smtClean="0"/>
              <a:pPr/>
              <a:t>16</a:t>
            </a:fld>
            <a:endParaRPr lang="en-US"/>
          </a:p>
        </p:txBody>
      </p:sp>
    </p:spTree>
    <p:extLst>
      <p:ext uri="{BB962C8B-B14F-4D97-AF65-F5344CB8AC3E}">
        <p14:creationId xmlns:p14="http://schemas.microsoft.com/office/powerpoint/2010/main" val="186381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D70DE8-A27B-4C61-9279-55910FFE9EB8}" type="slidenum">
              <a:rPr lang="en-US"/>
              <a:pPr/>
              <a:t>28</a:t>
            </a:fld>
            <a:endParaRPr lang="en-US"/>
          </a:p>
        </p:txBody>
      </p:sp>
      <p:sp>
        <p:nvSpPr>
          <p:cNvPr id="36866" name="Rectangle 2"/>
          <p:cNvSpPr>
            <a:spLocks noGrp="1" noRot="1" noChangeAspect="1" noChangeArrowheads="1" noTextEdit="1"/>
          </p:cNvSpPr>
          <p:nvPr>
            <p:ph type="sldImg"/>
          </p:nvPr>
        </p:nvSpPr>
        <p:spPr>
          <a:xfrm>
            <a:off x="1144588" y="685800"/>
            <a:ext cx="4570412" cy="3429000"/>
          </a:xfrm>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DCDC568D-B914-4FB1-BC78-8488F89C41A3}" type="slidenum">
              <a:rPr lang="en-US" sz="1200"/>
              <a:pPr/>
              <a:t>3</a:t>
            </a:fld>
            <a:endParaRPr lang="en-US" sz="1200"/>
          </a:p>
        </p:txBody>
      </p:sp>
      <p:sp>
        <p:nvSpPr>
          <p:cNvPr id="19459"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DCF07E1B-CA54-40FC-BEFA-682477490117}" type="slidenum">
              <a:rPr lang="en-US" sz="1200"/>
              <a:pPr/>
              <a:t>4</a:t>
            </a:fld>
            <a:endParaRPr lang="en-US" sz="1200"/>
          </a:p>
        </p:txBody>
      </p:sp>
      <p:sp>
        <p:nvSpPr>
          <p:cNvPr id="21507"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4F59FBFB-D6E6-4464-9E01-D22253F75D91}" type="slidenum">
              <a:rPr lang="en-US" sz="1200"/>
              <a:pPr/>
              <a:t>5</a:t>
            </a:fld>
            <a:endParaRPr lang="en-US" sz="1200"/>
          </a:p>
        </p:txBody>
      </p:sp>
      <p:sp>
        <p:nvSpPr>
          <p:cNvPr id="23555"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363BF963-B3F4-4B39-8D62-89073F1895A7}" type="slidenum">
              <a:rPr lang="en-US" sz="1200"/>
              <a:pPr/>
              <a:t>6</a:t>
            </a:fld>
            <a:endParaRPr lang="en-US" sz="1200"/>
          </a:p>
        </p:txBody>
      </p:sp>
      <p:sp>
        <p:nvSpPr>
          <p:cNvPr id="2560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463F53A2-ABAC-44D7-915B-C26BE86E45BB}" type="slidenum">
              <a:rPr lang="en-US" sz="1200"/>
              <a:pPr/>
              <a:t>7</a:t>
            </a:fld>
            <a:endParaRPr lang="en-US" sz="1200"/>
          </a:p>
        </p:txBody>
      </p:sp>
      <p:sp>
        <p:nvSpPr>
          <p:cNvPr id="29699"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5" rIns="91432" bIns="45715" anchor="b"/>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r"/>
            <a:fld id="{057C6F52-1FBA-4569-984F-331EA11280BA}" type="slidenum">
              <a:rPr lang="en-US" sz="1200"/>
              <a:pPr algn="r"/>
              <a:t>8</a:t>
            </a:fld>
            <a:endParaRPr lang="en-US" sz="1200"/>
          </a:p>
        </p:txBody>
      </p:sp>
      <p:sp>
        <p:nvSpPr>
          <p:cNvPr id="31747"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E252E665-73C2-4341-95E4-63786E38FA7A}" type="slidenum">
              <a:rPr lang="en-US" sz="1200"/>
              <a:pPr/>
              <a:t>9</a:t>
            </a:fld>
            <a:endParaRPr lang="en-US" sz="1200"/>
          </a:p>
        </p:txBody>
      </p:sp>
      <p:sp>
        <p:nvSpPr>
          <p:cNvPr id="33795"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8" charset="0"/>
                <a:ea typeface="ＭＳ Ｐゴシック" pitchFamily="28" charset="-128"/>
              </a:defRPr>
            </a:lvl1pPr>
            <a:lvl2pPr marL="37928220" indent="-37471063">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158"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316"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474"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631"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fld id="{9A9A4515-9292-41B2-AE8A-7426A02B67F0}" type="slidenum">
              <a:rPr lang="en-US" sz="1200"/>
              <a:pPr/>
              <a:t>10</a:t>
            </a:fld>
            <a:endParaRPr lang="en-US" sz="1200"/>
          </a:p>
        </p:txBody>
      </p:sp>
      <p:sp>
        <p:nvSpPr>
          <p:cNvPr id="35843" name="Rectangle 2"/>
          <p:cNvSpPr>
            <a:spLocks noGrp="1" noRot="1" noChangeAspect="1" noChangeArrowheads="1" noTextEdit="1"/>
          </p:cNvSpPr>
          <p:nvPr>
            <p:ph type="sldImg"/>
          </p:nvPr>
        </p:nvSpPr>
        <p:spPr>
          <a:xfrm>
            <a:off x="1144588" y="685800"/>
            <a:ext cx="4570412" cy="3429000"/>
          </a:xfrm>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2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C92D6-2F44-634F-B213-28B68F724048}" type="datetimeFigureOut">
              <a:rPr lang="en-US" smtClean="0"/>
              <a:t>9/4/13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1306703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C92D6-2F44-634F-B213-28B68F724048}" type="datetimeFigureOut">
              <a:rPr lang="en-US" smtClean="0"/>
              <a:t>9/4/13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92082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C92D6-2F44-634F-B213-28B68F724048}" type="datetimeFigureOut">
              <a:rPr lang="en-US" smtClean="0"/>
              <a:t>9/4/13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394073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BAD251D9-2146-48B0-BD24-9E4326FEBEC2}" type="slidenum">
              <a:rPr lang="en-US"/>
              <a:pPr/>
              <a:t>‹#›</a:t>
            </a:fld>
            <a:endParaRPr lang="en-US"/>
          </a:p>
        </p:txBody>
      </p:sp>
    </p:spTree>
    <p:extLst>
      <p:ext uri="{BB962C8B-B14F-4D97-AF65-F5344CB8AC3E}">
        <p14:creationId xmlns:p14="http://schemas.microsoft.com/office/powerpoint/2010/main" val="2202237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7638" cy="113823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685800" y="6248400"/>
            <a:ext cx="1900238" cy="458788"/>
          </a:xfrm>
        </p:spPr>
        <p:txBody>
          <a:bodyPr/>
          <a:lstStyle>
            <a:lvl1pPr>
              <a:defRPr/>
            </a:lvl1pPr>
          </a:lstStyle>
          <a:p>
            <a:endParaRPr lang="en-US"/>
          </a:p>
        </p:txBody>
      </p:sp>
      <p:sp>
        <p:nvSpPr>
          <p:cNvPr id="4" name="Footer Placeholder 3"/>
          <p:cNvSpPr>
            <a:spLocks noGrp="1"/>
          </p:cNvSpPr>
          <p:nvPr>
            <p:ph type="ftr" idx="11"/>
          </p:nvPr>
        </p:nvSpPr>
        <p:spPr>
          <a:xfrm>
            <a:off x="3124200" y="6248400"/>
            <a:ext cx="2890838" cy="458788"/>
          </a:xfrm>
        </p:spPr>
        <p:txBody>
          <a:bodyPr/>
          <a:lstStyle>
            <a:lvl1pPr>
              <a:defRPr/>
            </a:lvl1pPr>
          </a:lstStyle>
          <a:p>
            <a:endParaRPr lang="en-US"/>
          </a:p>
        </p:txBody>
      </p:sp>
      <p:sp>
        <p:nvSpPr>
          <p:cNvPr id="5" name="Slide Number Placeholder 4"/>
          <p:cNvSpPr>
            <a:spLocks noGrp="1"/>
          </p:cNvSpPr>
          <p:nvPr>
            <p:ph type="sldNum" idx="12"/>
          </p:nvPr>
        </p:nvSpPr>
        <p:spPr>
          <a:xfrm>
            <a:off x="6553200" y="6248400"/>
            <a:ext cx="1900238" cy="458788"/>
          </a:xfrm>
        </p:spPr>
        <p:txBody>
          <a:bodyPr/>
          <a:lstStyle>
            <a:lvl1pPr>
              <a:defRPr/>
            </a:lvl1pPr>
          </a:lstStyle>
          <a:p>
            <a:fld id="{55FACCAD-2124-4839-8FA8-1E510B230E68}" type="slidenum">
              <a:rPr lang="en-US"/>
              <a:pPr/>
              <a:t>‹#›</a:t>
            </a:fld>
            <a:endParaRPr lang="en-US"/>
          </a:p>
        </p:txBody>
      </p:sp>
    </p:spTree>
    <p:extLst>
      <p:ext uri="{BB962C8B-B14F-4D97-AF65-F5344CB8AC3E}">
        <p14:creationId xmlns:p14="http://schemas.microsoft.com/office/powerpoint/2010/main" val="302220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C92D6-2F44-634F-B213-28B68F724048}" type="datetimeFigureOut">
              <a:rPr lang="en-US" smtClean="0"/>
              <a:t>9/4/13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342384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C92D6-2F44-634F-B213-28B68F724048}" type="datetimeFigureOut">
              <a:rPr lang="en-US" smtClean="0"/>
              <a:t>9/4/13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20122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C92D6-2F44-634F-B213-28B68F724048}" type="datetimeFigureOut">
              <a:rPr lang="en-US" smtClean="0"/>
              <a:t>9/4/13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109434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C92D6-2F44-634F-B213-28B68F724048}" type="datetimeFigureOut">
              <a:rPr lang="en-US" smtClean="0"/>
              <a:t>9/4/13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3672446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C92D6-2F44-634F-B213-28B68F724048}" type="datetimeFigureOut">
              <a:rPr lang="en-US" smtClean="0"/>
              <a:t>9/4/13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4056882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C92D6-2F44-634F-B213-28B68F724048}" type="datetimeFigureOut">
              <a:rPr lang="en-US" smtClean="0"/>
              <a:t>9/4/13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2318164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C92D6-2F44-634F-B213-28B68F724048}" type="datetimeFigureOut">
              <a:rPr lang="en-US" smtClean="0"/>
              <a:t>9/4/13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317526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C92D6-2F44-634F-B213-28B68F724048}" type="datetimeFigureOut">
              <a:rPr lang="en-US" smtClean="0"/>
              <a:t>9/4/13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E84E9-43B8-4D47-B72D-DCF6A23A05C6}" type="slidenum">
              <a:rPr lang="en-US" smtClean="0"/>
              <a:t>‹#›</a:t>
            </a:fld>
            <a:endParaRPr lang="en-US"/>
          </a:p>
        </p:txBody>
      </p:sp>
    </p:spTree>
    <p:extLst>
      <p:ext uri="{BB962C8B-B14F-4D97-AF65-F5344CB8AC3E}">
        <p14:creationId xmlns:p14="http://schemas.microsoft.com/office/powerpoint/2010/main" val="12652167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C92D6-2F44-634F-B213-28B68F724048}" type="datetimeFigureOut">
              <a:rPr lang="en-US" smtClean="0"/>
              <a:t>9/4/13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E84E9-43B8-4D47-B72D-DCF6A23A05C6}" type="slidenum">
              <a:rPr lang="en-US" smtClean="0"/>
              <a:t>‹#›</a:t>
            </a:fld>
            <a:endParaRPr lang="en-US"/>
          </a:p>
        </p:txBody>
      </p:sp>
    </p:spTree>
    <p:extLst>
      <p:ext uri="{BB962C8B-B14F-4D97-AF65-F5344CB8AC3E}">
        <p14:creationId xmlns:p14="http://schemas.microsoft.com/office/powerpoint/2010/main" val="736558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mailto:annbauer@mit.edu" TargetMode="External"/><Relationship Id="rId4" Type="http://schemas.openxmlformats.org/officeDocument/2006/relationships/hyperlink" Target="mailto:daczel@mit.edu" TargetMode="External"/><Relationship Id="rId5" Type="http://schemas.openxmlformats.org/officeDocument/2006/relationships/hyperlink" Target="mailto:sbowring@mit.edu" TargetMode="External"/><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sbowring@mit.edu" TargetMode="Externa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smtClean="0"/>
              <a:t>Mission 2017</a:t>
            </a:r>
            <a:endParaRPr lang="en-US" sz="6600" b="1" dirty="0"/>
          </a:p>
        </p:txBody>
      </p:sp>
      <p:sp>
        <p:nvSpPr>
          <p:cNvPr id="3" name="Subtitle 2"/>
          <p:cNvSpPr>
            <a:spLocks noGrp="1"/>
          </p:cNvSpPr>
          <p:nvPr>
            <p:ph type="subTitle" idx="4294967295"/>
          </p:nvPr>
        </p:nvSpPr>
        <p:spPr>
          <a:xfrm>
            <a:off x="0" y="2515811"/>
            <a:ext cx="9434286" cy="1112762"/>
          </a:xfrm>
        </p:spPr>
        <p:txBody>
          <a:bodyPr>
            <a:normAutofit/>
          </a:bodyPr>
          <a:lstStyle/>
          <a:p>
            <a:pPr marL="0" indent="0">
              <a:buNone/>
            </a:pPr>
            <a:r>
              <a:rPr lang="en-US" dirty="0"/>
              <a:t>	</a:t>
            </a:r>
            <a:r>
              <a:rPr lang="en-US" sz="6000" dirty="0" smtClean="0"/>
              <a:t>GLOBAL WATER SECURITY</a:t>
            </a:r>
            <a:endParaRPr lang="en-US" sz="6000" dirty="0"/>
          </a:p>
        </p:txBody>
      </p:sp>
      <p:sp>
        <p:nvSpPr>
          <p:cNvPr id="6" name="TextBox 5"/>
          <p:cNvSpPr txBox="1"/>
          <p:nvPr/>
        </p:nvSpPr>
        <p:spPr>
          <a:xfrm>
            <a:off x="2685144" y="4705048"/>
            <a:ext cx="3822094" cy="1261884"/>
          </a:xfrm>
          <a:prstGeom prst="rect">
            <a:avLst/>
          </a:prstGeom>
          <a:noFill/>
        </p:spPr>
        <p:txBody>
          <a:bodyPr wrap="square" rtlCol="0">
            <a:spAutoFit/>
          </a:bodyPr>
          <a:lstStyle/>
          <a:p>
            <a:r>
              <a:rPr lang="en-US" sz="2800" dirty="0" smtClean="0"/>
              <a:t>BROUGHT TO YOU BY </a:t>
            </a:r>
            <a:r>
              <a:rPr lang="en-US" sz="4800" dirty="0" smtClean="0"/>
              <a:t>TERRASCOPE</a:t>
            </a:r>
            <a:endParaRPr lang="en-US" sz="4800" dirty="0"/>
          </a:p>
        </p:txBody>
      </p:sp>
    </p:spTree>
    <p:extLst>
      <p:ext uri="{BB962C8B-B14F-4D97-AF65-F5344CB8AC3E}">
        <p14:creationId xmlns:p14="http://schemas.microsoft.com/office/powerpoint/2010/main" val="719353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57200" y="6051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Subject Deliverables</a:t>
            </a:r>
          </a:p>
        </p:txBody>
      </p:sp>
      <p:sp>
        <p:nvSpPr>
          <p:cNvPr id="34820" name="Rectangle 4"/>
          <p:cNvSpPr>
            <a:spLocks noChangeArrowheads="1"/>
          </p:cNvSpPr>
          <p:nvPr/>
        </p:nvSpPr>
        <p:spPr bwMode="auto">
          <a:xfrm>
            <a:off x="838200" y="1219200"/>
            <a:ext cx="7848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 pos="1204913" algn="l"/>
                <a:tab pos="1655763" algn="l"/>
              </a:tabLst>
            </a:pP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Each </a:t>
            </a:r>
            <a:r>
              <a:rPr lang="en-US" sz="2400" dirty="0">
                <a:latin typeface="Verdana" pitchFamily="34" charset="0"/>
                <a:ea typeface="Verdana" pitchFamily="34" charset="0"/>
                <a:cs typeface="Verdana" pitchFamily="34" charset="0"/>
              </a:rPr>
              <a:t>team will communicate through wiki-based </a:t>
            </a:r>
            <a:r>
              <a:rPr lang="en-US" sz="2400" dirty="0" smtClean="0">
                <a:latin typeface="Verdana" pitchFamily="34" charset="0"/>
                <a:ea typeface="Verdana" pitchFamily="34" charset="0"/>
                <a:cs typeface="Verdana" pitchFamily="34" charset="0"/>
              </a:rPr>
              <a:t>structure</a:t>
            </a:r>
          </a:p>
          <a:p>
            <a:pPr marL="461963" indent="-461963" eaLnBrk="1" hangingPunct="1">
              <a:spcBef>
                <a:spcPct val="20000"/>
              </a:spcBef>
              <a:buFont typeface="Arial" charset="0"/>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The entire </a:t>
            </a:r>
            <a:r>
              <a:rPr lang="en-US" sz="2400" dirty="0">
                <a:latin typeface="Verdana" pitchFamily="34" charset="0"/>
                <a:ea typeface="Verdana" pitchFamily="34" charset="0"/>
                <a:cs typeface="Verdana" pitchFamily="34" charset="0"/>
              </a:rPr>
              <a:t>class </a:t>
            </a:r>
            <a:r>
              <a:rPr lang="en-US" sz="2400" dirty="0" smtClean="0">
                <a:latin typeface="Verdana" pitchFamily="34" charset="0"/>
                <a:ea typeface="Verdana" pitchFamily="34" charset="0"/>
                <a:cs typeface="Verdana" pitchFamily="34" charset="0"/>
              </a:rPr>
              <a:t>will describe </a:t>
            </a:r>
            <a:r>
              <a:rPr lang="en-US" sz="2400" dirty="0">
                <a:latin typeface="Verdana" pitchFamily="34" charset="0"/>
                <a:ea typeface="Verdana" pitchFamily="34" charset="0"/>
                <a:cs typeface="Verdana" pitchFamily="34" charset="0"/>
              </a:rPr>
              <a:t>and </a:t>
            </a:r>
            <a:r>
              <a:rPr lang="en-US" sz="2400" dirty="0" smtClean="0">
                <a:latin typeface="Verdana" pitchFamily="34" charset="0"/>
                <a:ea typeface="Verdana" pitchFamily="34" charset="0"/>
                <a:cs typeface="Verdana" pitchFamily="34" charset="0"/>
              </a:rPr>
              <a:t>justify </a:t>
            </a:r>
            <a:r>
              <a:rPr lang="en-US" sz="2400" dirty="0">
                <a:latin typeface="Verdana" pitchFamily="34" charset="0"/>
                <a:ea typeface="Verdana" pitchFamily="34" charset="0"/>
                <a:cs typeface="Verdana" pitchFamily="34" charset="0"/>
              </a:rPr>
              <a:t>its overall plan in a </a:t>
            </a:r>
            <a:r>
              <a:rPr lang="en-US" sz="2400" dirty="0" smtClean="0">
                <a:latin typeface="Verdana" pitchFamily="34" charset="0"/>
                <a:ea typeface="Verdana" pitchFamily="34" charset="0"/>
                <a:cs typeface="Verdana" pitchFamily="34" charset="0"/>
              </a:rPr>
              <a:t>comprehensive web site</a:t>
            </a:r>
          </a:p>
          <a:p>
            <a:pPr marL="461963" indent="-461963" eaLnBrk="1" hangingPunct="1">
              <a:spcBef>
                <a:spcPct val="20000"/>
              </a:spcBef>
              <a:buFont typeface="Arial" charset="0"/>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Each </a:t>
            </a:r>
            <a:r>
              <a:rPr lang="en-US" sz="2400" dirty="0">
                <a:latin typeface="Verdana" pitchFamily="34" charset="0"/>
                <a:ea typeface="Verdana" pitchFamily="34" charset="0"/>
                <a:cs typeface="Verdana" pitchFamily="34" charset="0"/>
              </a:rPr>
              <a:t>class explains the design in a </a:t>
            </a:r>
            <a:r>
              <a:rPr lang="en-US" sz="2400" dirty="0" smtClean="0">
                <a:latin typeface="Verdana" pitchFamily="34" charset="0"/>
                <a:ea typeface="Verdana" pitchFamily="34" charset="0"/>
                <a:cs typeface="Verdana" pitchFamily="34" charset="0"/>
              </a:rPr>
              <a:t>sixty to ninety minute presentation </a:t>
            </a:r>
            <a:r>
              <a:rPr lang="en-US" sz="2400" dirty="0">
                <a:latin typeface="Verdana" pitchFamily="34" charset="0"/>
                <a:ea typeface="Verdana" pitchFamily="34" charset="0"/>
                <a:cs typeface="Verdana" pitchFamily="34" charset="0"/>
              </a:rPr>
              <a:t>before a panel of experts and a general </a:t>
            </a:r>
            <a:r>
              <a:rPr lang="en-US" sz="2400" dirty="0" smtClean="0">
                <a:latin typeface="Verdana" pitchFamily="34" charset="0"/>
                <a:ea typeface="Verdana" pitchFamily="34" charset="0"/>
                <a:cs typeface="Verdana" pitchFamily="34" charset="0"/>
              </a:rPr>
              <a:t>audience.  Presentation will be webcast around the world</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“The whole world is watching, the whole world is watching…..”</a:t>
            </a:r>
            <a:endParaRPr lang="en-US" sz="2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512419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572125" cy="453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457200" y="503238"/>
            <a:ext cx="8229600" cy="7159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400" b="1" dirty="0" smtClean="0">
                <a:latin typeface="Verdana" pitchFamily="34" charset="0"/>
                <a:ea typeface="Verdana" pitchFamily="34" charset="0"/>
                <a:cs typeface="Verdana" pitchFamily="34" charset="0"/>
              </a:rPr>
              <a:t>Mission 2010</a:t>
            </a:r>
          </a:p>
        </p:txBody>
      </p:sp>
    </p:spTree>
    <p:extLst>
      <p:ext uri="{BB962C8B-B14F-4D97-AF65-F5344CB8AC3E}">
        <p14:creationId xmlns:p14="http://schemas.microsoft.com/office/powerpoint/2010/main" val="20283116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0" y="274638"/>
            <a:ext cx="8229600" cy="1143000"/>
          </a:xfrm>
        </p:spPr>
        <p:txBody>
          <a:bodyPr/>
          <a:lstStyle/>
          <a:p>
            <a:pPr eaLnBrk="1" hangingPunct="1"/>
            <a:r>
              <a:rPr lang="en-US" sz="2400" b="1" dirty="0" smtClean="0">
                <a:latin typeface="Verdana" pitchFamily="34" charset="0"/>
                <a:ea typeface="Verdana" pitchFamily="34" charset="0"/>
                <a:cs typeface="Verdana" pitchFamily="34" charset="0"/>
              </a:rPr>
              <a:t>Mission 2012</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62" t="11276" r="23797" b="10539"/>
          <a:stretch/>
        </p:blipFill>
        <p:spPr bwMode="auto">
          <a:xfrm>
            <a:off x="2057400" y="1676400"/>
            <a:ext cx="5205992" cy="4258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82232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0" y="274638"/>
            <a:ext cx="8229600" cy="1143000"/>
          </a:xfrm>
        </p:spPr>
        <p:txBody>
          <a:bodyPr/>
          <a:lstStyle/>
          <a:p>
            <a:pPr eaLnBrk="1" hangingPunct="1"/>
            <a:r>
              <a:rPr lang="en-US" sz="2400" b="1" dirty="0" smtClean="0">
                <a:latin typeface="Verdana" pitchFamily="34" charset="0"/>
                <a:ea typeface="Verdana" pitchFamily="34" charset="0"/>
                <a:cs typeface="Verdana" pitchFamily="34" charset="0"/>
              </a:rPr>
              <a:t>Mission 2013</a:t>
            </a:r>
          </a:p>
        </p:txBody>
      </p:sp>
      <p:pic>
        <p:nvPicPr>
          <p:cNvPr id="47107" name="Picture 4" descr="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1752600"/>
            <a:ext cx="4918075"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9836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a:xfrm>
            <a:off x="0" y="274638"/>
            <a:ext cx="8229600" cy="1143000"/>
          </a:xfrm>
        </p:spPr>
        <p:txBody>
          <a:bodyPr/>
          <a:lstStyle/>
          <a:p>
            <a:pPr eaLnBrk="1" hangingPunct="1"/>
            <a:r>
              <a:rPr lang="en-US" sz="2400" b="1" dirty="0" smtClean="0">
                <a:latin typeface="Verdana" pitchFamily="34" charset="0"/>
                <a:ea typeface="Verdana" pitchFamily="34" charset="0"/>
                <a:cs typeface="Verdana" pitchFamily="34" charset="0"/>
              </a:rPr>
              <a:t>Mission 2014</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11378" r="15252" b="5365"/>
          <a:stretch/>
        </p:blipFill>
        <p:spPr bwMode="auto">
          <a:xfrm>
            <a:off x="1066800" y="1676400"/>
            <a:ext cx="6879980" cy="435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7937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533400" y="3276600"/>
            <a:ext cx="7772400" cy="1143000"/>
          </a:xfrm>
        </p:spPr>
        <p:txBody>
          <a:bodyPr>
            <a:normAutofit fontScale="90000"/>
          </a:bodyPr>
          <a:lstStyle/>
          <a:p>
            <a:pPr algn="just"/>
            <a:r>
              <a:rPr lang="en-US" sz="1800" dirty="0" smtClean="0">
                <a:latin typeface="Arial" charset="0"/>
              </a:rPr>
              <a:t>“</a:t>
            </a:r>
            <a:r>
              <a:rPr lang="en-US" sz="2000" dirty="0" smtClean="0">
                <a:solidFill>
                  <a:schemeClr val="tx1"/>
                </a:solidFill>
                <a:latin typeface="Arial" charset="0"/>
              </a:rPr>
              <a:t>What I have learned is that passion, along with curiosity, drives science. Passion is the mysterious force behind nearly every scientific breakthrough. Perhaps it’s because without it you might never be able to tolerate the huge amount of hard work and frustration that scientific discovery entails….”</a:t>
            </a:r>
            <a:br>
              <a:rPr lang="en-US" sz="2000" dirty="0" smtClean="0">
                <a:solidFill>
                  <a:schemeClr val="tx1"/>
                </a:solidFill>
                <a:latin typeface="Arial" charset="0"/>
              </a:rPr>
            </a:br>
            <a:r>
              <a:rPr lang="en-US" sz="2000" dirty="0" smtClean="0">
                <a:solidFill>
                  <a:schemeClr val="tx1"/>
                </a:solidFill>
                <a:latin typeface="Arial" charset="0"/>
              </a:rPr>
              <a:t/>
            </a:r>
            <a:br>
              <a:rPr lang="en-US" sz="2000" dirty="0" smtClean="0">
                <a:solidFill>
                  <a:schemeClr val="tx1"/>
                </a:solidFill>
                <a:latin typeface="Arial" charset="0"/>
              </a:rPr>
            </a:br>
            <a:r>
              <a:rPr lang="en-US" sz="2000" dirty="0" smtClean="0">
                <a:solidFill>
                  <a:schemeClr val="tx1"/>
                </a:solidFill>
                <a:latin typeface="Arial" charset="0"/>
              </a:rPr>
              <a:t>“For the next four years you will get to poke around the corridors of your college, listen to any lecture you choose, work in a lab. The field of science you fall in love with may be so new it doesn’t even have a name yet. You may be the person who constructs a new biological species, or figures out how to stop global warming, or aging. Maybe you’ll discover life on another planet. My advice to you is this: Don’t settle for anything less.”</a:t>
            </a:r>
            <a:br>
              <a:rPr lang="en-US" sz="2000" dirty="0" smtClean="0">
                <a:solidFill>
                  <a:schemeClr val="tx1"/>
                </a:solidFill>
                <a:latin typeface="Arial" charset="0"/>
              </a:rPr>
            </a:br>
            <a:r>
              <a:rPr lang="en-US" sz="1800" dirty="0" smtClean="0">
                <a:solidFill>
                  <a:schemeClr val="tx1"/>
                </a:solidFill>
                <a:latin typeface="Arial" charset="0"/>
              </a:rPr>
              <a:t/>
            </a:r>
            <a:br>
              <a:rPr lang="en-US" sz="1800" dirty="0" smtClean="0">
                <a:solidFill>
                  <a:schemeClr val="tx1"/>
                </a:solidFill>
                <a:latin typeface="Arial" charset="0"/>
              </a:rPr>
            </a:br>
            <a:r>
              <a:rPr lang="en-US" sz="1800" dirty="0" smtClean="0">
                <a:solidFill>
                  <a:schemeClr val="tx1"/>
                </a:solidFill>
                <a:latin typeface="Arial" charset="0"/>
              </a:rPr>
              <a:t/>
            </a:r>
            <a:br>
              <a:rPr lang="en-US" sz="1800" dirty="0" smtClean="0">
                <a:solidFill>
                  <a:schemeClr val="tx1"/>
                </a:solidFill>
                <a:latin typeface="Arial" charset="0"/>
              </a:rPr>
            </a:br>
            <a:r>
              <a:rPr lang="en-US" sz="1800" dirty="0" smtClean="0">
                <a:solidFill>
                  <a:schemeClr val="tx1"/>
                </a:solidFill>
                <a:latin typeface="Arial" charset="0"/>
              </a:rPr>
              <a:t/>
            </a:r>
            <a:br>
              <a:rPr lang="en-US" sz="1800" dirty="0" smtClean="0">
                <a:solidFill>
                  <a:schemeClr val="tx1"/>
                </a:solidFill>
                <a:latin typeface="Arial" charset="0"/>
              </a:rPr>
            </a:br>
            <a:r>
              <a:rPr lang="en-US" sz="1800" dirty="0" smtClean="0">
                <a:solidFill>
                  <a:schemeClr val="tx1"/>
                </a:solidFill>
                <a:latin typeface="Arial" charset="0"/>
              </a:rPr>
              <a:t/>
            </a:r>
            <a:br>
              <a:rPr lang="en-US" sz="1800" dirty="0" smtClean="0">
                <a:solidFill>
                  <a:schemeClr val="tx1"/>
                </a:solidFill>
                <a:latin typeface="Arial" charset="0"/>
              </a:rPr>
            </a:br>
            <a:r>
              <a:rPr lang="en-US" sz="1800" dirty="0" smtClean="0">
                <a:solidFill>
                  <a:schemeClr val="tx1"/>
                </a:solidFill>
                <a:latin typeface="Arial" charset="0"/>
              </a:rPr>
              <a:t/>
            </a:r>
            <a:br>
              <a:rPr lang="en-US" sz="1800" dirty="0" smtClean="0">
                <a:solidFill>
                  <a:schemeClr val="tx1"/>
                </a:solidFill>
                <a:latin typeface="Arial" charset="0"/>
              </a:rPr>
            </a:br>
            <a:r>
              <a:rPr lang="en-US" sz="1800" i="1" dirty="0" smtClean="0">
                <a:solidFill>
                  <a:schemeClr val="tx1"/>
                </a:solidFill>
                <a:latin typeface="Arial" charset="0"/>
              </a:rPr>
              <a:t>Nancy Hopkins, a professor of biology at M.I.T., has been teaching since 1973.</a:t>
            </a:r>
            <a:br>
              <a:rPr lang="en-US" sz="1800" i="1" dirty="0" smtClean="0">
                <a:solidFill>
                  <a:schemeClr val="tx1"/>
                </a:solidFill>
                <a:latin typeface="Arial" charset="0"/>
              </a:rPr>
            </a:br>
            <a:r>
              <a:rPr lang="en-US" sz="1800" i="1" dirty="0" smtClean="0">
                <a:solidFill>
                  <a:schemeClr val="tx1"/>
                </a:solidFill>
                <a:latin typeface="Arial" charset="0"/>
              </a:rPr>
              <a:t/>
            </a:r>
            <a:br>
              <a:rPr lang="en-US" sz="1800" i="1" dirty="0" smtClean="0">
                <a:solidFill>
                  <a:schemeClr val="tx1"/>
                </a:solidFill>
                <a:latin typeface="Arial" charset="0"/>
              </a:rPr>
            </a:br>
            <a:r>
              <a:rPr lang="en-US" sz="1800" i="1" dirty="0" smtClean="0">
                <a:solidFill>
                  <a:schemeClr val="tx1"/>
                </a:solidFill>
                <a:latin typeface="Arial" charset="0"/>
              </a:rPr>
              <a:t>Extracted from OP-ED contribution in New York Times, September 5 2009</a:t>
            </a:r>
          </a:p>
        </p:txBody>
      </p:sp>
    </p:spTree>
    <p:extLst>
      <p:ext uri="{BB962C8B-B14F-4D97-AF65-F5344CB8AC3E}">
        <p14:creationId xmlns:p14="http://schemas.microsoft.com/office/powerpoint/2010/main" val="39821134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199" y="685799"/>
            <a:ext cx="8686801" cy="5615819"/>
          </a:xfrm>
        </p:spPr>
        <p:txBody>
          <a:bodyPr>
            <a:normAutofit/>
          </a:bodyPr>
          <a:lstStyle/>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Anne Bauer (</a:t>
            </a:r>
            <a:r>
              <a:rPr lang="en-US" sz="2000" dirty="0" smtClean="0">
                <a:latin typeface="Verdana" pitchFamily="34" charset="0"/>
                <a:ea typeface="Verdana" pitchFamily="34" charset="0"/>
                <a:cs typeface="Verdana" pitchFamily="34" charset="0"/>
                <a:hlinkClick r:id="rId3"/>
              </a:rPr>
              <a:t>annbauer@mit.edu</a:t>
            </a:r>
            <a:r>
              <a:rPr lang="en-US" sz="2000" dirty="0" smtClean="0">
                <a:latin typeface="Verdana" pitchFamily="34" charset="0"/>
                <a:ea typeface="Verdana" pitchFamily="34" charset="0"/>
                <a:cs typeface="Verdana" pitchFamily="34" charset="0"/>
              </a:rPr>
              <a:t>) </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(Teaching Assistant)</a:t>
            </a:r>
          </a:p>
          <a:p>
            <a:pPr marL="0" indent="0" algn="ctr">
              <a:lnSpc>
                <a:spcPct val="90000"/>
              </a:lnSpc>
              <a:spcBef>
                <a:spcPct val="0"/>
              </a:spcBef>
              <a:buNone/>
            </a:pPr>
            <a:endParaRPr lang="en-US" sz="2000" dirty="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Chris </a:t>
            </a:r>
            <a:r>
              <a:rPr lang="en-US" sz="2000" dirty="0" err="1" smtClean="0">
                <a:latin typeface="Verdana" pitchFamily="34" charset="0"/>
                <a:ea typeface="Verdana" pitchFamily="34" charset="0"/>
                <a:cs typeface="Verdana" pitchFamily="34" charset="0"/>
              </a:rPr>
              <a:t>Sherratt</a:t>
            </a:r>
            <a:r>
              <a:rPr lang="en-US" sz="2000" dirty="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rPr>
              <a:t>(</a:t>
            </a:r>
            <a:r>
              <a:rPr lang="en-US" sz="2000" dirty="0" err="1" smtClean="0">
                <a:solidFill>
                  <a:srgbClr val="0000FF"/>
                </a:solidFill>
                <a:latin typeface="Verdana" pitchFamily="34" charset="0"/>
                <a:ea typeface="Verdana" pitchFamily="34" charset="0"/>
                <a:cs typeface="Verdana" pitchFamily="34" charset="0"/>
              </a:rPr>
              <a:t>gcsherra</a:t>
            </a:r>
            <a:r>
              <a:rPr lang="en-US" sz="2000" dirty="0" err="1">
                <a:solidFill>
                  <a:srgbClr val="0000FF"/>
                </a:solidFill>
                <a:latin typeface="Verdana" pitchFamily="34" charset="0"/>
                <a:ea typeface="Verdana" pitchFamily="34" charset="0"/>
                <a:cs typeface="Verdana" pitchFamily="34" charset="0"/>
              </a:rPr>
              <a:t>@</a:t>
            </a:r>
            <a:r>
              <a:rPr lang="en-US" sz="2000" dirty="0" err="1" smtClean="0">
                <a:solidFill>
                  <a:srgbClr val="0000FF"/>
                </a:solidFill>
                <a:latin typeface="Verdana" pitchFamily="34" charset="0"/>
                <a:ea typeface="Verdana" pitchFamily="34" charset="0"/>
                <a:cs typeface="Verdana" pitchFamily="34" charset="0"/>
              </a:rPr>
              <a:t>mit.edu</a:t>
            </a:r>
            <a:r>
              <a:rPr lang="en-US" sz="2000" dirty="0" smtClean="0">
                <a:latin typeface="Verdana" pitchFamily="34" charset="0"/>
                <a:ea typeface="Verdana" pitchFamily="34" charset="0"/>
                <a:cs typeface="Verdana" pitchFamily="34" charset="0"/>
              </a:rPr>
              <a:t>)</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(Library staff)</a:t>
            </a:r>
          </a:p>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Daniel Sheehan (</a:t>
            </a:r>
            <a:r>
              <a:rPr lang="en-US" sz="2000" dirty="0" err="1" smtClean="0">
                <a:solidFill>
                  <a:srgbClr val="0000FF"/>
                </a:solidFill>
                <a:latin typeface="Verdana" pitchFamily="34" charset="0"/>
                <a:ea typeface="Verdana" pitchFamily="34" charset="0"/>
                <a:cs typeface="Verdana" pitchFamily="34" charset="0"/>
              </a:rPr>
              <a:t>dsheehan@mit.edu</a:t>
            </a:r>
            <a:r>
              <a:rPr lang="en-US" sz="2000" dirty="0" smtClean="0">
                <a:latin typeface="Verdana" pitchFamily="34" charset="0"/>
                <a:ea typeface="Verdana" pitchFamily="34" charset="0"/>
                <a:cs typeface="Verdana" pitchFamily="34" charset="0"/>
              </a:rPr>
              <a:t>)</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(GIS specialist)</a:t>
            </a:r>
          </a:p>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a:latin typeface="Verdana" pitchFamily="34" charset="0"/>
                <a:ea typeface="Verdana" pitchFamily="34" charset="0"/>
                <a:cs typeface="Verdana" pitchFamily="34" charset="0"/>
              </a:rPr>
              <a:t>Ari Epstein (</a:t>
            </a:r>
            <a:r>
              <a:rPr lang="en-US" sz="2000" dirty="0" err="1">
                <a:solidFill>
                  <a:srgbClr val="0000FF"/>
                </a:solidFill>
                <a:latin typeface="Verdana" pitchFamily="34" charset="0"/>
                <a:ea typeface="Verdana" pitchFamily="34" charset="0"/>
                <a:cs typeface="Verdana" pitchFamily="34" charset="0"/>
              </a:rPr>
              <a:t>awe@</a:t>
            </a:r>
            <a:r>
              <a:rPr lang="en-US" sz="2000" dirty="0" err="1" smtClean="0">
                <a:solidFill>
                  <a:srgbClr val="0000FF"/>
                </a:solidFill>
                <a:latin typeface="Verdana" pitchFamily="34" charset="0"/>
                <a:ea typeface="Verdana" pitchFamily="34" charset="0"/>
                <a:cs typeface="Verdana" pitchFamily="34" charset="0"/>
              </a:rPr>
              <a:t>alum.mit.edu</a:t>
            </a:r>
            <a:r>
              <a:rPr lang="en-US" sz="2000" dirty="0" smtClean="0">
                <a:latin typeface="Verdana" pitchFamily="34" charset="0"/>
                <a:ea typeface="Verdana" pitchFamily="34" charset="0"/>
                <a:cs typeface="Verdana" pitchFamily="34" charset="0"/>
              </a:rPr>
              <a:t>)</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a:t>
            </a:r>
            <a:r>
              <a:rPr lang="en-US" sz="2000" dirty="0" err="1" smtClean="0">
                <a:latin typeface="Verdana" pitchFamily="34" charset="0"/>
                <a:ea typeface="Verdana" pitchFamily="34" charset="0"/>
                <a:cs typeface="Verdana" pitchFamily="34" charset="0"/>
              </a:rPr>
              <a:t>Terrascope</a:t>
            </a:r>
            <a:r>
              <a:rPr lang="en-US" sz="2000" dirty="0" smtClean="0">
                <a:latin typeface="Verdana" pitchFamily="34" charset="0"/>
                <a:ea typeface="Verdana" pitchFamily="34" charset="0"/>
                <a:cs typeface="Verdana" pitchFamily="34" charset="0"/>
              </a:rPr>
              <a:t> staff and </a:t>
            </a:r>
            <a:r>
              <a:rPr lang="en-US" sz="2000" dirty="0" err="1" smtClean="0">
                <a:latin typeface="Verdana" pitchFamily="34" charset="0"/>
                <a:ea typeface="Verdana" pitchFamily="34" charset="0"/>
                <a:cs typeface="Verdana" pitchFamily="34" charset="0"/>
              </a:rPr>
              <a:t>Terrascope</a:t>
            </a:r>
            <a:r>
              <a:rPr lang="en-US" sz="2000" dirty="0" smtClean="0">
                <a:latin typeface="Verdana" pitchFamily="34" charset="0"/>
                <a:ea typeface="Verdana" pitchFamily="34" charset="0"/>
                <a:cs typeface="Verdana" pitchFamily="34" charset="0"/>
              </a:rPr>
              <a:t> Radio)</a:t>
            </a:r>
          </a:p>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Debra </a:t>
            </a:r>
            <a:r>
              <a:rPr lang="en-US" sz="2000" dirty="0" err="1" smtClean="0">
                <a:latin typeface="Verdana" pitchFamily="34" charset="0"/>
                <a:ea typeface="Verdana" pitchFamily="34" charset="0"/>
                <a:cs typeface="Verdana" pitchFamily="34" charset="0"/>
              </a:rPr>
              <a:t>Aczel</a:t>
            </a:r>
            <a:r>
              <a:rPr lang="en-US" sz="2000" dirty="0" smtClean="0">
                <a:latin typeface="Verdana" pitchFamily="34" charset="0"/>
                <a:ea typeface="Verdana" pitchFamily="34" charset="0"/>
                <a:cs typeface="Verdana" pitchFamily="34" charset="0"/>
              </a:rPr>
              <a:t> (</a:t>
            </a:r>
            <a:r>
              <a:rPr lang="en-US" sz="2000" dirty="0" smtClean="0">
                <a:latin typeface="Verdana" pitchFamily="34" charset="0"/>
                <a:ea typeface="Verdana" pitchFamily="34" charset="0"/>
                <a:cs typeface="Verdana" pitchFamily="34" charset="0"/>
                <a:hlinkClick r:id="rId4"/>
              </a:rPr>
              <a:t>daczel@mit.edu</a:t>
            </a:r>
            <a:r>
              <a:rPr lang="en-US" sz="2000" dirty="0" smtClean="0">
                <a:latin typeface="Verdana" pitchFamily="34" charset="0"/>
                <a:ea typeface="Verdana" pitchFamily="34" charset="0"/>
                <a:cs typeface="Verdana" pitchFamily="34" charset="0"/>
              </a:rPr>
              <a:t>) </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a:t>
            </a:r>
            <a:r>
              <a:rPr lang="en-US" sz="2000" dirty="0" err="1" smtClean="0">
                <a:latin typeface="Verdana" pitchFamily="34" charset="0"/>
                <a:ea typeface="Verdana" pitchFamily="34" charset="0"/>
                <a:cs typeface="Verdana" pitchFamily="34" charset="0"/>
              </a:rPr>
              <a:t>Terrascope</a:t>
            </a:r>
            <a:r>
              <a:rPr lang="en-US" sz="2000" dirty="0" smtClean="0">
                <a:latin typeface="Verdana" pitchFamily="34" charset="0"/>
                <a:ea typeface="Verdana" pitchFamily="34" charset="0"/>
                <a:cs typeface="Verdana" pitchFamily="34" charset="0"/>
              </a:rPr>
              <a:t> Administrator)</a:t>
            </a:r>
          </a:p>
          <a:p>
            <a:pPr marL="0" indent="0" algn="ctr">
              <a:lnSpc>
                <a:spcPct val="90000"/>
              </a:lnSpc>
              <a:spcBef>
                <a:spcPct val="0"/>
              </a:spcBef>
              <a:buNone/>
            </a:pPr>
            <a:endParaRPr lang="en-US" sz="2000" dirty="0" smtClean="0">
              <a:latin typeface="Verdana" pitchFamily="34" charset="0"/>
              <a:ea typeface="Verdana" pitchFamily="34" charset="0"/>
              <a:cs typeface="Verdana" pitchFamily="34" charset="0"/>
            </a:endParaRP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Sam Bowring (</a:t>
            </a:r>
            <a:r>
              <a:rPr lang="en-US" sz="2000" dirty="0" smtClean="0">
                <a:latin typeface="Verdana" pitchFamily="34" charset="0"/>
                <a:ea typeface="Verdana" pitchFamily="34" charset="0"/>
                <a:cs typeface="Verdana" pitchFamily="34" charset="0"/>
                <a:hlinkClick r:id="rId5"/>
              </a:rPr>
              <a:t>sbowring@mit.edu</a:t>
            </a:r>
            <a:r>
              <a:rPr lang="en-US" sz="2000" dirty="0" smtClean="0">
                <a:latin typeface="Verdana" pitchFamily="34" charset="0"/>
                <a:ea typeface="Verdana" pitchFamily="34" charset="0"/>
                <a:cs typeface="Verdana" pitchFamily="34" charset="0"/>
              </a:rPr>
              <a:t>) </a:t>
            </a:r>
          </a:p>
          <a:p>
            <a:pPr marL="0" indent="0" algn="ctr">
              <a:lnSpc>
                <a:spcPct val="90000"/>
              </a:lnSpc>
              <a:spcBef>
                <a:spcPct val="0"/>
              </a:spcBef>
              <a:buNone/>
            </a:pPr>
            <a:r>
              <a:rPr lang="en-US" sz="2000" dirty="0" smtClean="0">
                <a:latin typeface="Verdana" pitchFamily="34" charset="0"/>
                <a:ea typeface="Verdana" pitchFamily="34" charset="0"/>
                <a:cs typeface="Verdana" pitchFamily="34" charset="0"/>
              </a:rPr>
              <a:t>(</a:t>
            </a:r>
            <a:r>
              <a:rPr lang="en-US" sz="2000" dirty="0" err="1" smtClean="0">
                <a:latin typeface="Verdana" pitchFamily="34" charset="0"/>
                <a:ea typeface="Verdana" pitchFamily="34" charset="0"/>
                <a:cs typeface="Verdana" pitchFamily="34" charset="0"/>
              </a:rPr>
              <a:t>Terrascope</a:t>
            </a:r>
            <a:r>
              <a:rPr lang="en-US" sz="2000" dirty="0" smtClean="0">
                <a:latin typeface="Verdana" pitchFamily="34" charset="0"/>
                <a:ea typeface="Verdana" pitchFamily="34" charset="0"/>
                <a:cs typeface="Verdana" pitchFamily="34" charset="0"/>
              </a:rPr>
              <a:t> Director</a:t>
            </a:r>
            <a:r>
              <a:rPr lang="en-US" sz="2400" dirty="0" smtClean="0">
                <a:latin typeface="Verdana" pitchFamily="34" charset="0"/>
                <a:ea typeface="Verdana" pitchFamily="34" charset="0"/>
                <a:cs typeface="Verdana" pitchFamily="34" charset="0"/>
              </a:rPr>
              <a:t>)</a:t>
            </a:r>
            <a:endParaRPr lang="en-US" sz="2400" dirty="0">
              <a:latin typeface="Verdana" pitchFamily="34" charset="0"/>
              <a:ea typeface="Verdana" pitchFamily="34" charset="0"/>
              <a:cs typeface="Verdana" pitchFamily="34" charset="0"/>
            </a:endParaRPr>
          </a:p>
        </p:txBody>
      </p:sp>
      <p:sp>
        <p:nvSpPr>
          <p:cNvPr id="4" name="Text Box 3"/>
          <p:cNvSpPr txBox="1">
            <a:spLocks noChangeArrowheads="1"/>
          </p:cNvSpPr>
          <p:nvPr/>
        </p:nvSpPr>
        <p:spPr bwMode="auto">
          <a:xfrm>
            <a:off x="2895600" y="228600"/>
            <a:ext cx="35686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dirty="0" smtClean="0">
                <a:latin typeface="Verdana" pitchFamily="34" charset="0"/>
              </a:rPr>
              <a:t>Important Contacts</a:t>
            </a:r>
            <a:endParaRPr lang="en-US" sz="2400" b="1" dirty="0">
              <a:latin typeface="Verdana" pitchFamily="34" charset="0"/>
            </a:endParaRPr>
          </a:p>
        </p:txBody>
      </p:sp>
    </p:spTree>
    <p:extLst>
      <p:ext uri="{BB962C8B-B14F-4D97-AF65-F5344CB8AC3E}">
        <p14:creationId xmlns:p14="http://schemas.microsoft.com/office/powerpoint/2010/main" val="2023106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Field Trip</a:t>
            </a:r>
            <a:br>
              <a:rPr lang="en-US" dirty="0" smtClean="0"/>
            </a:br>
            <a:r>
              <a:rPr lang="en-US" dirty="0" smtClean="0"/>
              <a:t>March 21-29</a:t>
            </a:r>
            <a:r>
              <a:rPr lang="en-US" baseline="30000" dirty="0" smtClean="0"/>
              <a:t>th</a:t>
            </a:r>
            <a:r>
              <a:rPr lang="en-US" dirty="0" smtClean="0"/>
              <a:t> 2014</a:t>
            </a:r>
            <a:endParaRPr lang="en-US" dirty="0"/>
          </a:p>
        </p:txBody>
      </p:sp>
    </p:spTree>
    <p:extLst>
      <p:ext uri="{BB962C8B-B14F-4D97-AF65-F5344CB8AC3E}">
        <p14:creationId xmlns:p14="http://schemas.microsoft.com/office/powerpoint/2010/main" val="271567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Field Trip</a:t>
            </a:r>
            <a:br>
              <a:rPr lang="en-US" dirty="0" smtClean="0"/>
            </a:br>
            <a:r>
              <a:rPr lang="en-US" dirty="0" smtClean="0"/>
              <a:t>March 21-29</a:t>
            </a:r>
            <a:r>
              <a:rPr lang="en-US" baseline="30000" dirty="0" smtClean="0"/>
              <a:t>th</a:t>
            </a:r>
            <a:r>
              <a:rPr lang="en-US" dirty="0" smtClean="0"/>
              <a:t> 2014</a:t>
            </a:r>
            <a:endParaRPr lang="en-US" dirty="0"/>
          </a:p>
        </p:txBody>
      </p:sp>
      <p:sp>
        <p:nvSpPr>
          <p:cNvPr id="4" name="TextBox 3"/>
          <p:cNvSpPr txBox="1"/>
          <p:nvPr/>
        </p:nvSpPr>
        <p:spPr>
          <a:xfrm>
            <a:off x="0" y="2132112"/>
            <a:ext cx="9144000" cy="3046988"/>
          </a:xfrm>
          <a:prstGeom prst="rect">
            <a:avLst/>
          </a:prstGeom>
          <a:noFill/>
        </p:spPr>
        <p:txBody>
          <a:bodyPr wrap="square" rtlCol="0">
            <a:spAutoFit/>
          </a:bodyPr>
          <a:lstStyle/>
          <a:p>
            <a:pPr marL="285750" indent="-285750">
              <a:buFont typeface="Arial"/>
              <a:buChar char="•"/>
            </a:pPr>
            <a:r>
              <a:rPr lang="en-US" sz="3200" dirty="0" smtClean="0"/>
              <a:t>In conjunction with Nelson Mandela Metropolitan University, Port Elizabeth, South Africa</a:t>
            </a:r>
          </a:p>
          <a:p>
            <a:endParaRPr lang="en-US" sz="3200" dirty="0"/>
          </a:p>
          <a:p>
            <a:endParaRPr lang="en-US" sz="3200" dirty="0" smtClean="0"/>
          </a:p>
          <a:p>
            <a:pPr marL="285750" indent="-285750">
              <a:buFont typeface="Arial"/>
              <a:buChar char="•"/>
            </a:pPr>
            <a:r>
              <a:rPr lang="en-US" sz="3200" dirty="0" smtClean="0"/>
              <a:t>A trip to explore the water security issues and the cultures of South Africa</a:t>
            </a:r>
            <a:endParaRPr lang="en-US" sz="3200" dirty="0"/>
          </a:p>
        </p:txBody>
      </p:sp>
    </p:spTree>
    <p:extLst>
      <p:ext uri="{BB962C8B-B14F-4D97-AF65-F5344CB8AC3E}">
        <p14:creationId xmlns:p14="http://schemas.microsoft.com/office/powerpoint/2010/main" val="398772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gn="ctr">
              <a:buNone/>
            </a:pPr>
            <a:r>
              <a:rPr lang="en-US" sz="6600" dirty="0" smtClean="0"/>
              <a:t>MEET THE UTFs</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sz="6000" dirty="0" smtClean="0"/>
              <a:t>Come on down!!</a:t>
            </a:r>
            <a:endParaRPr lang="en-US" sz="6000" dirty="0"/>
          </a:p>
        </p:txBody>
      </p:sp>
    </p:spTree>
    <p:extLst>
      <p:ext uri="{BB962C8B-B14F-4D97-AF65-F5344CB8AC3E}">
        <p14:creationId xmlns:p14="http://schemas.microsoft.com/office/powerpoint/2010/main" val="19951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5289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err="1" smtClean="0">
                <a:latin typeface="Verdana" pitchFamily="34" charset="0"/>
                <a:ea typeface="Verdana" pitchFamily="34" charset="0"/>
                <a:cs typeface="Verdana" pitchFamily="34" charset="0"/>
              </a:rPr>
              <a:t>Terrascope</a:t>
            </a:r>
            <a:r>
              <a:rPr lang="en-US" sz="2400" b="1" dirty="0" smtClean="0">
                <a:latin typeface="Verdana" pitchFamily="34" charset="0"/>
                <a:ea typeface="Verdana" pitchFamily="34" charset="0"/>
                <a:cs typeface="Verdana" pitchFamily="34" charset="0"/>
              </a:rPr>
              <a:t>:  Social Structure</a:t>
            </a:r>
            <a:endParaRPr lang="en-US" sz="2400" b="1" dirty="0">
              <a:latin typeface="Verdana" pitchFamily="34" charset="0"/>
              <a:ea typeface="Verdana" pitchFamily="34" charset="0"/>
              <a:cs typeface="Verdana" pitchFamily="34" charset="0"/>
            </a:endParaRPr>
          </a:p>
        </p:txBody>
      </p:sp>
      <p:sp>
        <p:nvSpPr>
          <p:cNvPr id="18436" name="Rectangle 4"/>
          <p:cNvSpPr>
            <a:spLocks noChangeArrowheads="1"/>
          </p:cNvSpPr>
          <p:nvPr/>
        </p:nvSpPr>
        <p:spPr bwMode="auto">
          <a:xfrm>
            <a:off x="457200" y="16002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600"/>
              </a:spcBef>
              <a:tabLst>
                <a:tab pos="461963" algn="l"/>
              </a:tabLst>
            </a:pPr>
            <a:endParaRPr lang="en-US" sz="2400" dirty="0">
              <a:latin typeface="Verdana" pitchFamily="34" charset="0"/>
              <a:ea typeface="Verdana" pitchFamily="34" charset="0"/>
              <a:cs typeface="Verdana" pitchFamily="34" charset="0"/>
            </a:endParaRPr>
          </a:p>
        </p:txBody>
      </p:sp>
      <p:sp>
        <p:nvSpPr>
          <p:cNvPr id="18438" name="Rectangle 6"/>
          <p:cNvSpPr>
            <a:spLocks noChangeArrowheads="1"/>
          </p:cNvSpPr>
          <p:nvPr/>
        </p:nvSpPr>
        <p:spPr bwMode="auto">
          <a:xfrm>
            <a:off x="457200" y="3733800"/>
            <a:ext cx="8385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tabLst>
                <a:tab pos="461963" algn="l"/>
              </a:tabLst>
            </a:pPr>
            <a:endParaRPr lang="en-US" sz="2400" dirty="0">
              <a:latin typeface="Verdana" pitchFamily="34" charset="0"/>
              <a:ea typeface="Verdana" pitchFamily="34" charset="0"/>
              <a:cs typeface="Verdana" pitchFamily="34" charset="0"/>
            </a:endParaRPr>
          </a:p>
        </p:txBody>
      </p:sp>
      <p:sp>
        <p:nvSpPr>
          <p:cNvPr id="2" name="TextBox 1"/>
          <p:cNvSpPr txBox="1"/>
          <p:nvPr/>
        </p:nvSpPr>
        <p:spPr>
          <a:xfrm>
            <a:off x="533400" y="1295400"/>
            <a:ext cx="9095132" cy="5262979"/>
          </a:xfrm>
          <a:prstGeom prst="rect">
            <a:avLst/>
          </a:prstGeom>
          <a:noFill/>
        </p:spPr>
        <p:txBody>
          <a:bodyPr wrap="square" rtlCol="0">
            <a:spAutoFit/>
          </a:bodyPr>
          <a:lstStyle/>
          <a:p>
            <a:r>
              <a:rPr lang="en-US" sz="2400" dirty="0" smtClean="0">
                <a:latin typeface="Verdana"/>
                <a:cs typeface="Verdana"/>
              </a:rPr>
              <a:t>First year learning community</a:t>
            </a:r>
          </a:p>
          <a:p>
            <a:endParaRPr lang="en-US" sz="2400" dirty="0" smtClean="0">
              <a:latin typeface="Verdana"/>
              <a:cs typeface="Verdana"/>
            </a:endParaRPr>
          </a:p>
          <a:p>
            <a:r>
              <a:rPr lang="en-US" sz="2400" dirty="0" smtClean="0">
                <a:latin typeface="Verdana"/>
                <a:cs typeface="Verdana"/>
              </a:rPr>
              <a:t>You will develop friendships and bonds that last for your time at MIT and beyond</a:t>
            </a:r>
          </a:p>
          <a:p>
            <a:endParaRPr lang="en-US" sz="2400" dirty="0">
              <a:latin typeface="Verdana"/>
              <a:cs typeface="Verdana"/>
            </a:endParaRPr>
          </a:p>
          <a:p>
            <a:r>
              <a:rPr lang="en-US" sz="2400" dirty="0" err="1" smtClean="0">
                <a:latin typeface="Verdana"/>
                <a:cs typeface="Verdana"/>
              </a:rPr>
              <a:t>Terrascope</a:t>
            </a:r>
            <a:r>
              <a:rPr lang="en-US" sz="2400" dirty="0" smtClean="0">
                <a:latin typeface="Verdana"/>
                <a:cs typeface="Verdana"/>
              </a:rPr>
              <a:t> Room 16-xxx a place to study, hang out, interact, cook, eat, SLEEP, </a:t>
            </a:r>
          </a:p>
          <a:p>
            <a:r>
              <a:rPr lang="en-US" sz="2400" dirty="0" smtClean="0">
                <a:latin typeface="Verdana"/>
                <a:cs typeface="Verdana"/>
              </a:rPr>
              <a:t>always someone around to talk to</a:t>
            </a:r>
          </a:p>
          <a:p>
            <a:endParaRPr lang="en-US" sz="2400" dirty="0">
              <a:latin typeface="Verdana"/>
              <a:cs typeface="Verdana"/>
            </a:endParaRPr>
          </a:p>
          <a:p>
            <a:r>
              <a:rPr lang="en-US" sz="2400" dirty="0" err="1" smtClean="0">
                <a:latin typeface="Verdana"/>
                <a:cs typeface="Verdana"/>
              </a:rPr>
              <a:t>Terrascope</a:t>
            </a:r>
            <a:r>
              <a:rPr lang="en-US" sz="2400" dirty="0" smtClean="0">
                <a:latin typeface="Verdana"/>
                <a:cs typeface="Verdana"/>
              </a:rPr>
              <a:t> lunches:  see calendar—eat, listen (or not), learn</a:t>
            </a:r>
          </a:p>
          <a:p>
            <a:endParaRPr lang="en-US" sz="2400" dirty="0">
              <a:latin typeface="Verdana"/>
              <a:cs typeface="Verdana"/>
            </a:endParaRPr>
          </a:p>
          <a:p>
            <a:r>
              <a:rPr lang="en-US" sz="2400" dirty="0" smtClean="0">
                <a:latin typeface="Verdana"/>
                <a:cs typeface="Verdana"/>
              </a:rPr>
              <a:t>Special activities: movie nights, special dinners,  and ideas?</a:t>
            </a:r>
            <a:endParaRPr lang="en-US" sz="2400" dirty="0">
              <a:latin typeface="Verdana"/>
              <a:cs typeface="Verdana"/>
            </a:endParaRPr>
          </a:p>
        </p:txBody>
      </p:sp>
    </p:spTree>
    <p:extLst>
      <p:ext uri="{BB962C8B-B14F-4D97-AF65-F5344CB8AC3E}">
        <p14:creationId xmlns:p14="http://schemas.microsoft.com/office/powerpoint/2010/main" val="42037468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34220" b="36203"/>
          <a:stretch/>
        </p:blipFill>
        <p:spPr>
          <a:xfrm>
            <a:off x="4572000" y="3276845"/>
            <a:ext cx="3533776" cy="3581155"/>
          </a:xfrm>
          <a:prstGeom prst="rect">
            <a:avLst/>
          </a:prstGeom>
        </p:spPr>
      </p:pic>
      <p:pic>
        <p:nvPicPr>
          <p:cNvPr id="4" name="Picture 3"/>
          <p:cNvPicPr>
            <a:picLocks noChangeAspect="1"/>
          </p:cNvPicPr>
          <p:nvPr/>
        </p:nvPicPr>
        <p:blipFill rotWithShape="1">
          <a:blip r:embed="rId3"/>
          <a:srcRect l="4210" t="10878" r="20622" b="14428"/>
          <a:stretch/>
        </p:blipFill>
        <p:spPr>
          <a:xfrm>
            <a:off x="1038224" y="-82551"/>
            <a:ext cx="3533776" cy="3511551"/>
          </a:xfrm>
          <a:prstGeom prst="rect">
            <a:avLst/>
          </a:prstGeom>
        </p:spPr>
      </p:pic>
      <p:sp>
        <p:nvSpPr>
          <p:cNvPr id="2" name="TextBox 1"/>
          <p:cNvSpPr txBox="1"/>
          <p:nvPr/>
        </p:nvSpPr>
        <p:spPr>
          <a:xfrm>
            <a:off x="4572000" y="857388"/>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Dirk </a:t>
            </a:r>
            <a:r>
              <a:rPr lang="en-US" sz="3200" b="1" dirty="0" err="1" smtClean="0">
                <a:solidFill>
                  <a:srgbClr val="0000FF"/>
                </a:solidFill>
                <a:latin typeface="Arial Black"/>
                <a:cs typeface="Arial Black"/>
              </a:rPr>
              <a:t>Stahlecker</a:t>
            </a:r>
            <a:endParaRPr lang="en-US" sz="3200" b="1" dirty="0">
              <a:solidFill>
                <a:srgbClr val="0000FF"/>
              </a:solidFill>
              <a:latin typeface="Arial Black"/>
              <a:cs typeface="Arial Black"/>
            </a:endParaRPr>
          </a:p>
        </p:txBody>
      </p:sp>
      <p:sp>
        <p:nvSpPr>
          <p:cNvPr id="8" name="TextBox 7"/>
          <p:cNvSpPr txBox="1"/>
          <p:nvPr/>
        </p:nvSpPr>
        <p:spPr>
          <a:xfrm>
            <a:off x="814735" y="4661508"/>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Linda Seymour</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25926755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3058" b="25824"/>
          <a:stretch/>
        </p:blipFill>
        <p:spPr>
          <a:xfrm>
            <a:off x="4572000" y="-100014"/>
            <a:ext cx="3533776" cy="3529014"/>
          </a:xfrm>
          <a:prstGeom prst="rect">
            <a:avLst/>
          </a:prstGeom>
        </p:spPr>
      </p:pic>
      <p:sp>
        <p:nvSpPr>
          <p:cNvPr id="2" name="TextBox 1"/>
          <p:cNvSpPr txBox="1"/>
          <p:nvPr/>
        </p:nvSpPr>
        <p:spPr>
          <a:xfrm>
            <a:off x="797096" y="875029"/>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Julia </a:t>
            </a:r>
            <a:r>
              <a:rPr lang="en-US" sz="3200" b="1" dirty="0" err="1" smtClean="0">
                <a:solidFill>
                  <a:srgbClr val="0000FF"/>
                </a:solidFill>
                <a:latin typeface="Arial Black"/>
                <a:cs typeface="Arial Black"/>
              </a:rPr>
              <a:t>Longmate</a:t>
            </a:r>
            <a:endParaRPr lang="en-US" sz="3200" b="1" dirty="0">
              <a:solidFill>
                <a:srgbClr val="0000FF"/>
              </a:solidFill>
              <a:latin typeface="Arial Black"/>
              <a:cs typeface="Arial Black"/>
            </a:endParaRPr>
          </a:p>
        </p:txBody>
      </p:sp>
      <p:pic>
        <p:nvPicPr>
          <p:cNvPr id="8" name="Picture 7"/>
          <p:cNvPicPr>
            <a:picLocks noChangeAspect="1"/>
          </p:cNvPicPr>
          <p:nvPr/>
        </p:nvPicPr>
        <p:blipFill rotWithShape="1">
          <a:blip r:embed="rId3"/>
          <a:srcRect l="3798" r="5804" b="6764"/>
          <a:stretch/>
        </p:blipFill>
        <p:spPr>
          <a:xfrm>
            <a:off x="1038225" y="3328986"/>
            <a:ext cx="3533775" cy="3529014"/>
          </a:xfrm>
          <a:prstGeom prst="rect">
            <a:avLst/>
          </a:prstGeom>
        </p:spPr>
      </p:pic>
      <p:sp>
        <p:nvSpPr>
          <p:cNvPr id="9" name="TextBox 8"/>
          <p:cNvSpPr txBox="1"/>
          <p:nvPr/>
        </p:nvSpPr>
        <p:spPr>
          <a:xfrm>
            <a:off x="4572000" y="4590943"/>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Jaya </a:t>
            </a:r>
            <a:r>
              <a:rPr lang="en-US" sz="3200" b="1" dirty="0" err="1" smtClean="0">
                <a:solidFill>
                  <a:srgbClr val="0000FF"/>
                </a:solidFill>
                <a:latin typeface="Arial Black"/>
                <a:cs typeface="Arial Black"/>
              </a:rPr>
              <a:t>Narain</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35168963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72000" y="-100014"/>
            <a:ext cx="3533775" cy="3516281"/>
          </a:xfrm>
          <a:prstGeom prst="rect">
            <a:avLst/>
          </a:prstGeom>
        </p:spPr>
      </p:pic>
      <p:pic>
        <p:nvPicPr>
          <p:cNvPr id="6" name="Picture 5"/>
          <p:cNvPicPr>
            <a:picLocks noChangeAspect="1"/>
          </p:cNvPicPr>
          <p:nvPr/>
        </p:nvPicPr>
        <p:blipFill rotWithShape="1">
          <a:blip r:embed="rId3"/>
          <a:srcRect b="6609"/>
          <a:stretch/>
        </p:blipFill>
        <p:spPr>
          <a:xfrm>
            <a:off x="1331800" y="3429000"/>
            <a:ext cx="2663601" cy="3529013"/>
          </a:xfrm>
          <a:prstGeom prst="rect">
            <a:avLst/>
          </a:prstGeom>
        </p:spPr>
      </p:pic>
      <p:sp>
        <p:nvSpPr>
          <p:cNvPr id="7" name="TextBox 6"/>
          <p:cNvSpPr txBox="1"/>
          <p:nvPr/>
        </p:nvSpPr>
        <p:spPr>
          <a:xfrm>
            <a:off x="338462" y="875029"/>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Laura </a:t>
            </a:r>
            <a:r>
              <a:rPr lang="en-US" sz="3200" b="1" dirty="0" err="1" smtClean="0">
                <a:solidFill>
                  <a:srgbClr val="0000FF"/>
                </a:solidFill>
                <a:latin typeface="Arial Black"/>
                <a:cs typeface="Arial Black"/>
              </a:rPr>
              <a:t>Standley</a:t>
            </a:r>
            <a:endParaRPr lang="en-US" sz="3200" b="1" dirty="0">
              <a:solidFill>
                <a:srgbClr val="0000FF"/>
              </a:solidFill>
              <a:latin typeface="Arial Black"/>
              <a:cs typeface="Arial Black"/>
            </a:endParaRPr>
          </a:p>
        </p:txBody>
      </p:sp>
      <p:sp>
        <p:nvSpPr>
          <p:cNvPr id="8" name="TextBox 7"/>
          <p:cNvSpPr txBox="1"/>
          <p:nvPr/>
        </p:nvSpPr>
        <p:spPr>
          <a:xfrm>
            <a:off x="4572000" y="4573301"/>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Heather Sweeney</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9715498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45" t="2590" r="16806" b="30030"/>
          <a:stretch/>
        </p:blipFill>
        <p:spPr>
          <a:xfrm>
            <a:off x="4572000" y="3416267"/>
            <a:ext cx="3533775" cy="3529013"/>
          </a:xfrm>
          <a:prstGeom prst="rect">
            <a:avLst/>
          </a:prstGeom>
        </p:spPr>
      </p:pic>
      <p:pic>
        <p:nvPicPr>
          <p:cNvPr id="7" name="Picture 6"/>
          <p:cNvPicPr>
            <a:picLocks noChangeAspect="1"/>
          </p:cNvPicPr>
          <p:nvPr/>
        </p:nvPicPr>
        <p:blipFill rotWithShape="1">
          <a:blip r:embed="rId3"/>
          <a:srcRect l="5864" t="2754" b="25831"/>
          <a:stretch/>
        </p:blipFill>
        <p:spPr>
          <a:xfrm>
            <a:off x="1038225" y="0"/>
            <a:ext cx="3533775" cy="3529014"/>
          </a:xfrm>
          <a:prstGeom prst="rect">
            <a:avLst/>
          </a:prstGeom>
        </p:spPr>
      </p:pic>
      <p:sp>
        <p:nvSpPr>
          <p:cNvPr id="8" name="TextBox 7"/>
          <p:cNvSpPr txBox="1"/>
          <p:nvPr/>
        </p:nvSpPr>
        <p:spPr>
          <a:xfrm>
            <a:off x="4572000" y="1167417"/>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Anna Walsh</a:t>
            </a:r>
            <a:endParaRPr lang="en-US" sz="3200" b="1" dirty="0">
              <a:solidFill>
                <a:srgbClr val="0000FF"/>
              </a:solidFill>
              <a:latin typeface="Arial Black"/>
              <a:cs typeface="Arial Black"/>
            </a:endParaRPr>
          </a:p>
        </p:txBody>
      </p:sp>
      <p:sp>
        <p:nvSpPr>
          <p:cNvPr id="9" name="TextBox 8"/>
          <p:cNvSpPr txBox="1"/>
          <p:nvPr/>
        </p:nvSpPr>
        <p:spPr>
          <a:xfrm>
            <a:off x="1496858" y="4720801"/>
            <a:ext cx="4233538" cy="584776"/>
          </a:xfrm>
          <a:prstGeom prst="rect">
            <a:avLst/>
          </a:prstGeom>
          <a:noFill/>
        </p:spPr>
        <p:txBody>
          <a:bodyPr wrap="square" rtlCol="0">
            <a:spAutoFit/>
          </a:bodyPr>
          <a:lstStyle/>
          <a:p>
            <a:r>
              <a:rPr lang="en-US" sz="3200" b="1" dirty="0" err="1" smtClean="0">
                <a:solidFill>
                  <a:srgbClr val="0000FF"/>
                </a:solidFill>
                <a:latin typeface="Arial Black"/>
                <a:cs typeface="Arial Black"/>
              </a:rPr>
              <a:t>Lealia</a:t>
            </a:r>
            <a:r>
              <a:rPr lang="en-US" sz="3200" b="1" dirty="0" smtClean="0">
                <a:solidFill>
                  <a:srgbClr val="0000FF"/>
                </a:solidFill>
                <a:latin typeface="Arial Black"/>
                <a:cs typeface="Arial Black"/>
              </a:rPr>
              <a:t> </a:t>
            </a:r>
            <a:r>
              <a:rPr lang="en-US" sz="3200" b="1" dirty="0" err="1" smtClean="0">
                <a:solidFill>
                  <a:srgbClr val="0000FF"/>
                </a:solidFill>
                <a:latin typeface="Arial Black"/>
                <a:cs typeface="Arial Black"/>
              </a:rPr>
              <a:t>Xiong</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24226865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6124" t="6011" r="28995" b="27192"/>
          <a:stretch/>
        </p:blipFill>
        <p:spPr>
          <a:xfrm>
            <a:off x="1038224" y="-1"/>
            <a:ext cx="3533775" cy="3529013"/>
          </a:xfrm>
          <a:prstGeom prst="rect">
            <a:avLst/>
          </a:prstGeom>
        </p:spPr>
      </p:pic>
      <p:pic>
        <p:nvPicPr>
          <p:cNvPr id="5" name="Picture 4"/>
          <p:cNvPicPr>
            <a:picLocks noChangeAspect="1"/>
          </p:cNvPicPr>
          <p:nvPr/>
        </p:nvPicPr>
        <p:blipFill rotWithShape="1">
          <a:blip r:embed="rId3"/>
          <a:srcRect r="2182" b="8090"/>
          <a:stretch/>
        </p:blipFill>
        <p:spPr>
          <a:xfrm>
            <a:off x="4572000" y="3429001"/>
            <a:ext cx="3533775" cy="3529013"/>
          </a:xfrm>
          <a:prstGeom prst="rect">
            <a:avLst/>
          </a:prstGeom>
        </p:spPr>
      </p:pic>
      <p:sp>
        <p:nvSpPr>
          <p:cNvPr id="7" name="TextBox 6"/>
          <p:cNvSpPr txBox="1"/>
          <p:nvPr/>
        </p:nvSpPr>
        <p:spPr>
          <a:xfrm>
            <a:off x="4572000" y="1298417"/>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Jessica Fujimori</a:t>
            </a:r>
            <a:endParaRPr lang="en-US" sz="3200" b="1" dirty="0">
              <a:solidFill>
                <a:srgbClr val="0000FF"/>
              </a:solidFill>
              <a:latin typeface="Arial Black"/>
              <a:cs typeface="Arial Black"/>
            </a:endParaRPr>
          </a:p>
        </p:txBody>
      </p:sp>
      <p:sp>
        <p:nvSpPr>
          <p:cNvPr id="8" name="TextBox 7"/>
          <p:cNvSpPr txBox="1"/>
          <p:nvPr/>
        </p:nvSpPr>
        <p:spPr>
          <a:xfrm>
            <a:off x="655977" y="4844289"/>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Sabina </a:t>
            </a:r>
            <a:r>
              <a:rPr lang="en-US" sz="3200" b="1" dirty="0" err="1" smtClean="0">
                <a:solidFill>
                  <a:srgbClr val="0000FF"/>
                </a:solidFill>
                <a:latin typeface="Arial Black"/>
                <a:cs typeface="Arial Black"/>
              </a:rPr>
              <a:t>Maddila</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4185185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33" r="6988" b="13525"/>
          <a:stretch/>
        </p:blipFill>
        <p:spPr>
          <a:xfrm>
            <a:off x="3039333" y="1948483"/>
            <a:ext cx="3533775" cy="3529013"/>
          </a:xfrm>
          <a:prstGeom prst="rect">
            <a:avLst/>
          </a:prstGeom>
        </p:spPr>
      </p:pic>
      <p:sp>
        <p:nvSpPr>
          <p:cNvPr id="8" name="TextBox 7"/>
          <p:cNvSpPr txBox="1"/>
          <p:nvPr/>
        </p:nvSpPr>
        <p:spPr>
          <a:xfrm>
            <a:off x="1908398" y="1210211"/>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Judy </a:t>
            </a:r>
            <a:r>
              <a:rPr lang="en-US" sz="3200" b="1" dirty="0" err="1" smtClean="0">
                <a:solidFill>
                  <a:srgbClr val="0000FF"/>
                </a:solidFill>
                <a:latin typeface="Arial Black"/>
                <a:cs typeface="Arial Black"/>
              </a:rPr>
              <a:t>Pu</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33444009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834" t="7039" r="29882" b="30522"/>
          <a:stretch/>
        </p:blipFill>
        <p:spPr>
          <a:xfrm>
            <a:off x="4572000" y="0"/>
            <a:ext cx="3533775" cy="3511551"/>
          </a:xfrm>
          <a:prstGeom prst="rect">
            <a:avLst/>
          </a:prstGeom>
        </p:spPr>
      </p:pic>
      <p:pic>
        <p:nvPicPr>
          <p:cNvPr id="6" name="Picture 5"/>
          <p:cNvPicPr>
            <a:picLocks noChangeAspect="1"/>
          </p:cNvPicPr>
          <p:nvPr/>
        </p:nvPicPr>
        <p:blipFill rotWithShape="1">
          <a:blip r:embed="rId3"/>
          <a:srcRect l="19599" t="9382" r="22358" b="47145"/>
          <a:stretch/>
        </p:blipFill>
        <p:spPr>
          <a:xfrm>
            <a:off x="1038225" y="3411537"/>
            <a:ext cx="3533775" cy="3529013"/>
          </a:xfrm>
          <a:prstGeom prst="rect">
            <a:avLst/>
          </a:prstGeom>
        </p:spPr>
      </p:pic>
      <p:sp>
        <p:nvSpPr>
          <p:cNvPr id="8" name="TextBox 7"/>
          <p:cNvSpPr txBox="1"/>
          <p:nvPr/>
        </p:nvSpPr>
        <p:spPr>
          <a:xfrm>
            <a:off x="338462" y="1096852"/>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Patience Stevens</a:t>
            </a:r>
            <a:endParaRPr lang="en-US" sz="3200" b="1" dirty="0">
              <a:solidFill>
                <a:srgbClr val="0000FF"/>
              </a:solidFill>
              <a:latin typeface="Arial Black"/>
              <a:cs typeface="Arial Black"/>
            </a:endParaRPr>
          </a:p>
        </p:txBody>
      </p:sp>
      <p:sp>
        <p:nvSpPr>
          <p:cNvPr id="9" name="TextBox 8"/>
          <p:cNvSpPr txBox="1"/>
          <p:nvPr/>
        </p:nvSpPr>
        <p:spPr>
          <a:xfrm>
            <a:off x="4766037" y="4844289"/>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Ana Vazquez</a:t>
            </a:r>
            <a:endParaRPr lang="en-US" sz="3200" b="1" dirty="0">
              <a:solidFill>
                <a:srgbClr val="0000FF"/>
              </a:solidFill>
              <a:latin typeface="Arial Black"/>
              <a:cs typeface="Arial Black"/>
            </a:endParaRPr>
          </a:p>
        </p:txBody>
      </p:sp>
    </p:spTree>
    <p:extLst>
      <p:ext uri="{BB962C8B-B14F-4D97-AF65-F5344CB8AC3E}">
        <p14:creationId xmlns:p14="http://schemas.microsoft.com/office/powerpoint/2010/main" val="41731418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0432" t="6420" r="-82" b="21645"/>
          <a:stretch/>
        </p:blipFill>
        <p:spPr>
          <a:xfrm>
            <a:off x="1035004" y="-82550"/>
            <a:ext cx="3536996" cy="3511550"/>
          </a:xfrm>
          <a:prstGeom prst="rect">
            <a:avLst/>
          </a:prstGeom>
        </p:spPr>
      </p:pic>
      <p:sp>
        <p:nvSpPr>
          <p:cNvPr id="8" name="TextBox 7"/>
          <p:cNvSpPr txBox="1"/>
          <p:nvPr/>
        </p:nvSpPr>
        <p:spPr>
          <a:xfrm>
            <a:off x="4910462" y="1227851"/>
            <a:ext cx="4233538" cy="584776"/>
          </a:xfrm>
          <a:prstGeom prst="rect">
            <a:avLst/>
          </a:prstGeom>
          <a:noFill/>
        </p:spPr>
        <p:txBody>
          <a:bodyPr wrap="square" rtlCol="0">
            <a:spAutoFit/>
          </a:bodyPr>
          <a:lstStyle/>
          <a:p>
            <a:r>
              <a:rPr lang="en-US" sz="3200" b="1" dirty="0" smtClean="0">
                <a:solidFill>
                  <a:srgbClr val="0000FF"/>
                </a:solidFill>
                <a:latin typeface="Arial Black"/>
                <a:cs typeface="Arial Black"/>
              </a:rPr>
              <a:t>Holly Josephs</a:t>
            </a:r>
            <a:endParaRPr lang="en-US" sz="3200" b="1" dirty="0">
              <a:solidFill>
                <a:srgbClr val="0000FF"/>
              </a:solidFill>
              <a:latin typeface="Arial Black"/>
              <a:cs typeface="Arial Black"/>
            </a:endParaRPr>
          </a:p>
        </p:txBody>
      </p:sp>
      <p:pic>
        <p:nvPicPr>
          <p:cNvPr id="4" name="Picture 3"/>
          <p:cNvPicPr>
            <a:picLocks noChangeAspect="1"/>
          </p:cNvPicPr>
          <p:nvPr/>
        </p:nvPicPr>
        <p:blipFill rotWithShape="1">
          <a:blip r:embed="rId3"/>
          <a:srcRect r="17280" b="9189"/>
          <a:stretch/>
        </p:blipFill>
        <p:spPr>
          <a:xfrm>
            <a:off x="5435947" y="3183324"/>
            <a:ext cx="3533775" cy="3529013"/>
          </a:xfrm>
          <a:prstGeom prst="rect">
            <a:avLst/>
          </a:prstGeom>
        </p:spPr>
      </p:pic>
      <p:sp>
        <p:nvSpPr>
          <p:cNvPr id="2" name="TextBox 1"/>
          <p:cNvSpPr txBox="1"/>
          <p:nvPr/>
        </p:nvSpPr>
        <p:spPr>
          <a:xfrm>
            <a:off x="1035005" y="4947831"/>
            <a:ext cx="3875458" cy="646331"/>
          </a:xfrm>
          <a:prstGeom prst="rect">
            <a:avLst/>
          </a:prstGeom>
          <a:noFill/>
        </p:spPr>
        <p:txBody>
          <a:bodyPr wrap="square" rtlCol="0">
            <a:spAutoFit/>
          </a:bodyPr>
          <a:lstStyle/>
          <a:p>
            <a:r>
              <a:rPr lang="en-US" sz="3600" b="1" dirty="0" err="1" smtClean="0">
                <a:solidFill>
                  <a:srgbClr val="0000FF"/>
                </a:solidFill>
                <a:latin typeface="Arial Black"/>
                <a:cs typeface="Arial Black"/>
              </a:rPr>
              <a:t>Rin</a:t>
            </a:r>
            <a:r>
              <a:rPr lang="en-US" sz="3600" b="1" dirty="0" smtClean="0">
                <a:solidFill>
                  <a:srgbClr val="0000FF"/>
                </a:solidFill>
                <a:latin typeface="Arial Black"/>
                <a:cs typeface="Arial Black"/>
              </a:rPr>
              <a:t> </a:t>
            </a:r>
            <a:r>
              <a:rPr lang="en-US" sz="3600" b="1" dirty="0" err="1" smtClean="0">
                <a:solidFill>
                  <a:srgbClr val="0000FF"/>
                </a:solidFill>
                <a:latin typeface="Arial Black"/>
                <a:cs typeface="Arial Black"/>
              </a:rPr>
              <a:t>Yunis</a:t>
            </a:r>
            <a:endParaRPr lang="en-US" sz="3600" b="1" dirty="0">
              <a:solidFill>
                <a:srgbClr val="0000FF"/>
              </a:solidFill>
              <a:latin typeface="Arial Black"/>
              <a:cs typeface="Arial Black"/>
            </a:endParaRPr>
          </a:p>
        </p:txBody>
      </p:sp>
    </p:spTree>
    <p:extLst>
      <p:ext uri="{BB962C8B-B14F-4D97-AF65-F5344CB8AC3E}">
        <p14:creationId xmlns:p14="http://schemas.microsoft.com/office/powerpoint/2010/main" val="32183790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05429"/>
            <a:ext cx="8229600" cy="4238171"/>
          </a:xfrm>
        </p:spPr>
        <p:txBody>
          <a:bodyPr/>
          <a:lstStyle/>
          <a:p>
            <a:pPr marL="0" indent="0" algn="ctr">
              <a:buNone/>
            </a:pPr>
            <a:r>
              <a:rPr lang="en-US" sz="2800" b="1" dirty="0"/>
              <a:t>Your Mission is to devise and plan the implementation of bold new strategies to ensure that all nations — including those considered to be underdeveloped — have access to clean fresh water while preserving fresh water ecosystems. Your plan should include incentives to get people to act on your solutions. This issue cannot be ignored and quite simply, the future of humankind hangs in the balance.</a:t>
            </a:r>
            <a:r>
              <a:rPr lang="en-US" sz="2800" dirty="0"/>
              <a:t> </a:t>
            </a:r>
            <a:endParaRPr lang="en-US" sz="2800" dirty="0">
              <a:latin typeface="Verdana" pitchFamily="34" charset="0"/>
              <a:ea typeface="Verdana" pitchFamily="34" charset="0"/>
              <a:cs typeface="Verdana" pitchFamily="34" charset="0"/>
            </a:endParaRPr>
          </a:p>
        </p:txBody>
      </p:sp>
      <p:sp>
        <p:nvSpPr>
          <p:cNvPr id="17411" name="Text Box 3"/>
          <p:cNvSpPr txBox="1">
            <a:spLocks noChangeArrowheads="1"/>
          </p:cNvSpPr>
          <p:nvPr/>
        </p:nvSpPr>
        <p:spPr bwMode="auto">
          <a:xfrm>
            <a:off x="2859560" y="609600"/>
            <a:ext cx="36936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smtClean="0">
                <a:latin typeface="Verdana" pitchFamily="34" charset="0"/>
              </a:rPr>
              <a:t>Your Mission is to....</a:t>
            </a:r>
            <a:endParaRPr lang="en-US" sz="2400" b="1" dirty="0">
              <a:latin typeface="Verdana" pitchFamily="34" charset="0"/>
            </a:endParaRPr>
          </a:p>
        </p:txBody>
      </p:sp>
    </p:spTree>
    <p:extLst>
      <p:ext uri="{BB962C8B-B14F-4D97-AF65-F5344CB8AC3E}">
        <p14:creationId xmlns:p14="http://schemas.microsoft.com/office/powerpoint/2010/main" val="15425166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623888"/>
            <a:ext cx="81915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ChangeArrowheads="1"/>
          </p:cNvSpPr>
          <p:nvPr/>
        </p:nvSpPr>
        <p:spPr bwMode="auto">
          <a:xfrm>
            <a:off x="2286000" y="631983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http://www.nhn.ou.edu/~jeffery/course/c_energy/energyl/lec004/water_cycle_001.png</a:t>
            </a:r>
          </a:p>
        </p:txBody>
      </p:sp>
    </p:spTree>
    <p:extLst>
      <p:ext uri="{BB962C8B-B14F-4D97-AF65-F5344CB8AC3E}">
        <p14:creationId xmlns:p14="http://schemas.microsoft.com/office/powerpoint/2010/main" val="33830667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57200" y="5289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err="1" smtClean="0">
                <a:latin typeface="Verdana" pitchFamily="34" charset="0"/>
                <a:ea typeface="Verdana" pitchFamily="34" charset="0"/>
                <a:cs typeface="Verdana" pitchFamily="34" charset="0"/>
              </a:rPr>
              <a:t>Terrascope</a:t>
            </a:r>
            <a:r>
              <a:rPr lang="en-US" sz="2400" b="1" dirty="0" smtClean="0">
                <a:latin typeface="Verdana" pitchFamily="34" charset="0"/>
                <a:ea typeface="Verdana" pitchFamily="34" charset="0"/>
                <a:cs typeface="Verdana" pitchFamily="34" charset="0"/>
              </a:rPr>
              <a:t>:  Academic Structure</a:t>
            </a:r>
            <a:endParaRPr lang="en-US" sz="2400" b="1" dirty="0">
              <a:latin typeface="Verdana" pitchFamily="34" charset="0"/>
              <a:ea typeface="Verdana" pitchFamily="34" charset="0"/>
              <a:cs typeface="Verdana" pitchFamily="34" charset="0"/>
            </a:endParaRPr>
          </a:p>
        </p:txBody>
      </p:sp>
      <p:sp>
        <p:nvSpPr>
          <p:cNvPr id="18436" name="Rectangle 4"/>
          <p:cNvSpPr>
            <a:spLocks noChangeArrowheads="1"/>
          </p:cNvSpPr>
          <p:nvPr/>
        </p:nvSpPr>
        <p:spPr bwMode="auto">
          <a:xfrm>
            <a:off x="457200" y="16002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600"/>
              </a:spcBef>
              <a:tabLst>
                <a:tab pos="461963" algn="l"/>
              </a:tabLst>
            </a:pPr>
            <a:endParaRPr lang="en-US" sz="2400" dirty="0">
              <a:latin typeface="Verdana" pitchFamily="34" charset="0"/>
              <a:ea typeface="Verdana" pitchFamily="34" charset="0"/>
              <a:cs typeface="Verdana" pitchFamily="34" charset="0"/>
            </a:endParaRPr>
          </a:p>
          <a:p>
            <a:pPr marL="509588" indent="-509588">
              <a:spcBef>
                <a:spcPct val="20000"/>
              </a:spcBef>
              <a:buFont typeface="Arial" pitchFamily="34" charset="0"/>
              <a:buChar char="•"/>
              <a:tabLst>
                <a:tab pos="461963" algn="l"/>
              </a:tabLst>
            </a:pPr>
            <a:r>
              <a:rPr lang="en-US" sz="2400" dirty="0" smtClean="0">
                <a:latin typeface="Verdana" pitchFamily="34" charset="0"/>
                <a:ea typeface="Verdana" pitchFamily="34" charset="0"/>
                <a:cs typeface="Verdana" pitchFamily="34" charset="0"/>
              </a:rPr>
              <a:t>12.000: Mission 2017: Solving </a:t>
            </a:r>
            <a:r>
              <a:rPr lang="en-US" sz="2400" dirty="0">
                <a:latin typeface="Verdana" pitchFamily="34" charset="0"/>
                <a:ea typeface="Verdana" pitchFamily="34" charset="0"/>
                <a:cs typeface="Verdana" pitchFamily="34" charset="0"/>
              </a:rPr>
              <a:t>Complex </a:t>
            </a:r>
            <a:r>
              <a:rPr lang="en-US" sz="2400" dirty="0" smtClean="0">
                <a:latin typeface="Verdana" pitchFamily="34" charset="0"/>
                <a:ea typeface="Verdana" pitchFamily="34" charset="0"/>
                <a:cs typeface="Verdana" pitchFamily="34" charset="0"/>
              </a:rPr>
              <a:t>Problems</a:t>
            </a:r>
            <a:endParaRPr lang="en-US" sz="2400" dirty="0">
              <a:latin typeface="Verdana" pitchFamily="34" charset="0"/>
              <a:ea typeface="Verdana" pitchFamily="34" charset="0"/>
              <a:cs typeface="Verdana" pitchFamily="34" charset="0"/>
            </a:endParaRPr>
          </a:p>
        </p:txBody>
      </p:sp>
      <p:sp>
        <p:nvSpPr>
          <p:cNvPr id="18437" name="Text Box 5"/>
          <p:cNvSpPr txBox="1">
            <a:spLocks noChangeArrowheads="1"/>
          </p:cNvSpPr>
          <p:nvPr/>
        </p:nvSpPr>
        <p:spPr bwMode="auto">
          <a:xfrm>
            <a:off x="381000" y="1524000"/>
            <a:ext cx="2704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r>
              <a:rPr lang="en-US" sz="2400" b="1" dirty="0">
                <a:latin typeface="Verdana" pitchFamily="34" charset="0"/>
                <a:ea typeface="Verdana" pitchFamily="34" charset="0"/>
                <a:cs typeface="Verdana" pitchFamily="34" charset="0"/>
              </a:rPr>
              <a:t>First Semester</a:t>
            </a:r>
          </a:p>
        </p:txBody>
      </p:sp>
      <p:sp>
        <p:nvSpPr>
          <p:cNvPr id="18438" name="Rectangle 6"/>
          <p:cNvSpPr>
            <a:spLocks noChangeArrowheads="1"/>
          </p:cNvSpPr>
          <p:nvPr/>
        </p:nvSpPr>
        <p:spPr bwMode="auto">
          <a:xfrm>
            <a:off x="457200" y="3733800"/>
            <a:ext cx="8385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09588" indent="-509588" eaLnBrk="1" hangingPunct="1">
              <a:spcBef>
                <a:spcPct val="20000"/>
              </a:spcBef>
              <a:buFont typeface="Arial" pitchFamily="34" charset="0"/>
              <a:buChar char="•"/>
              <a:tabLst>
                <a:tab pos="461963" algn="l"/>
              </a:tabLst>
            </a:pPr>
            <a:r>
              <a:rPr lang="en-US" sz="2400" dirty="0" smtClean="0">
                <a:latin typeface="Verdana" pitchFamily="34" charset="0"/>
                <a:ea typeface="Verdana" pitchFamily="34" charset="0"/>
                <a:cs typeface="Verdana" pitchFamily="34" charset="0"/>
              </a:rPr>
              <a:t>1.016: Communicating </a:t>
            </a:r>
            <a:r>
              <a:rPr lang="en-US" sz="2400" dirty="0">
                <a:latin typeface="Verdana" pitchFamily="34" charset="0"/>
                <a:ea typeface="Verdana" pitchFamily="34" charset="0"/>
                <a:cs typeface="Verdana" pitchFamily="34" charset="0"/>
              </a:rPr>
              <a:t>Complex Environmental Issues: Building Solutions and Communicating </a:t>
            </a:r>
            <a:r>
              <a:rPr lang="en-US" sz="2400" dirty="0" smtClean="0">
                <a:latin typeface="Verdana" pitchFamily="34" charset="0"/>
                <a:ea typeface="Verdana" pitchFamily="34" charset="0"/>
                <a:cs typeface="Verdana" pitchFamily="34" charset="0"/>
              </a:rPr>
              <a:t>Ideas</a:t>
            </a:r>
          </a:p>
          <a:p>
            <a:pPr marL="509588" indent="-509588" eaLnBrk="1" hangingPunct="1">
              <a:spcBef>
                <a:spcPct val="20000"/>
              </a:spcBef>
              <a:buFont typeface="Arial" pitchFamily="34" charset="0"/>
              <a:buChar char="•"/>
              <a:tabLst>
                <a:tab pos="461963" algn="l"/>
              </a:tabLst>
            </a:pPr>
            <a:r>
              <a:rPr lang="en-US" sz="2400" dirty="0" err="1" smtClean="0">
                <a:latin typeface="Verdana" pitchFamily="34" charset="0"/>
                <a:ea typeface="Verdana" pitchFamily="34" charset="0"/>
                <a:cs typeface="Verdana" pitchFamily="34" charset="0"/>
              </a:rPr>
              <a:t>Terrascope</a:t>
            </a:r>
            <a:r>
              <a:rPr lang="en-US" sz="2400" dirty="0" smtClean="0">
                <a:latin typeface="Verdana" pitchFamily="34" charset="0"/>
                <a:ea typeface="Verdana" pitchFamily="34" charset="0"/>
                <a:cs typeface="Verdana" pitchFamily="34" charset="0"/>
              </a:rPr>
              <a:t> </a:t>
            </a:r>
            <a:r>
              <a:rPr lang="en-US" sz="2400" dirty="0">
                <a:latin typeface="Verdana" pitchFamily="34" charset="0"/>
                <a:ea typeface="Verdana" pitchFamily="34" charset="0"/>
                <a:cs typeface="Verdana" pitchFamily="34" charset="0"/>
              </a:rPr>
              <a:t>Field Experience (Spring Break)</a:t>
            </a:r>
          </a:p>
          <a:p>
            <a:pPr marL="514350" indent="-514350" eaLnBrk="1" hangingPunct="1">
              <a:spcBef>
                <a:spcPct val="20000"/>
              </a:spcBef>
              <a:buFont typeface="Arial" charset="0"/>
              <a:buChar char="•"/>
              <a:tabLst>
                <a:tab pos="461963" algn="l"/>
              </a:tabLst>
            </a:pPr>
            <a:r>
              <a:rPr lang="en-US" sz="2400" dirty="0" err="1">
                <a:latin typeface="Verdana" pitchFamily="34" charset="0"/>
                <a:ea typeface="Verdana" pitchFamily="34" charset="0"/>
                <a:cs typeface="Verdana" pitchFamily="34" charset="0"/>
              </a:rPr>
              <a:t>Terrascope</a:t>
            </a:r>
            <a:r>
              <a:rPr lang="en-US" sz="2400" dirty="0">
                <a:latin typeface="Verdana" pitchFamily="34" charset="0"/>
                <a:ea typeface="Verdana" pitchFamily="34" charset="0"/>
                <a:cs typeface="Verdana" pitchFamily="34" charset="0"/>
              </a:rPr>
              <a:t> Radio</a:t>
            </a:r>
          </a:p>
          <a:p>
            <a:pPr marL="461963" indent="-461963" eaLnBrk="1" hangingPunct="1">
              <a:spcBef>
                <a:spcPct val="20000"/>
              </a:spcBef>
              <a:tabLst>
                <a:tab pos="461963" algn="l"/>
              </a:tabLst>
            </a:pPr>
            <a:endParaRPr lang="en-US" sz="2400" dirty="0">
              <a:latin typeface="Verdana" pitchFamily="34" charset="0"/>
              <a:ea typeface="Verdana" pitchFamily="34" charset="0"/>
              <a:cs typeface="Verdana" pitchFamily="34" charset="0"/>
            </a:endParaRPr>
          </a:p>
        </p:txBody>
      </p:sp>
      <p:sp>
        <p:nvSpPr>
          <p:cNvPr id="18439" name="Text Box 7"/>
          <p:cNvSpPr txBox="1">
            <a:spLocks noChangeArrowheads="1"/>
          </p:cNvSpPr>
          <p:nvPr/>
        </p:nvSpPr>
        <p:spPr bwMode="auto">
          <a:xfrm>
            <a:off x="384175" y="3200400"/>
            <a:ext cx="3174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r>
              <a:rPr lang="en-US" sz="2400" b="1" dirty="0">
                <a:latin typeface="Verdana" pitchFamily="34" charset="0"/>
                <a:ea typeface="Verdana" pitchFamily="34" charset="0"/>
                <a:cs typeface="Verdana" pitchFamily="34" charset="0"/>
              </a:rPr>
              <a:t>Second Semester</a:t>
            </a:r>
          </a:p>
        </p:txBody>
      </p:sp>
    </p:spTree>
    <p:extLst>
      <p:ext uri="{BB962C8B-B14F-4D97-AF65-F5344CB8AC3E}">
        <p14:creationId xmlns:p14="http://schemas.microsoft.com/office/powerpoint/2010/main" val="14574202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247" y="229808"/>
            <a:ext cx="6776658" cy="6001642"/>
          </a:xfrm>
          <a:prstGeom prst="rect">
            <a:avLst/>
          </a:prstGeom>
        </p:spPr>
        <p:txBody>
          <a:bodyPr wrap="square">
            <a:spAutoFit/>
          </a:bodyPr>
          <a:lstStyle/>
          <a:p>
            <a:pPr algn="just"/>
            <a:r>
              <a:rPr lang="en-US" sz="3200" dirty="0"/>
              <a:t> </a:t>
            </a:r>
            <a:r>
              <a:rPr lang="en-US" sz="3200" dirty="0" smtClean="0"/>
              <a:t>“Water </a:t>
            </a:r>
            <a:r>
              <a:rPr lang="en-US" sz="3200" dirty="0"/>
              <a:t>is also central to other core economic, social, </a:t>
            </a:r>
            <a:r>
              <a:rPr lang="en-US" sz="3200" dirty="0" smtClean="0"/>
              <a:t>and political </a:t>
            </a:r>
            <a:r>
              <a:rPr lang="en-US" sz="3200" dirty="0"/>
              <a:t>issues such as poverty, health, hunger, environmental sustainability, </a:t>
            </a:r>
            <a:r>
              <a:rPr lang="en-US" sz="3200" dirty="0" smtClean="0"/>
              <a:t>conflict and </a:t>
            </a:r>
            <a:r>
              <a:rPr lang="en-US" sz="3200" dirty="0"/>
              <a:t>economic prosperity.  </a:t>
            </a:r>
            <a:r>
              <a:rPr lang="en-US" sz="3200" dirty="0" smtClean="0"/>
              <a:t>As </a:t>
            </a:r>
            <a:r>
              <a:rPr lang="en-US" sz="3200" dirty="0"/>
              <a:t>society seeks to meet demands for goods and </a:t>
            </a:r>
            <a:r>
              <a:rPr lang="en-US" sz="3200" dirty="0" smtClean="0"/>
              <a:t>services for </a:t>
            </a:r>
            <a:r>
              <a:rPr lang="en-US" sz="3200" dirty="0"/>
              <a:t>a growing population, we must improve our understanding of the </a:t>
            </a:r>
            <a:r>
              <a:rPr lang="en-US" sz="3200" dirty="0" smtClean="0"/>
              <a:t>fundamental science </a:t>
            </a:r>
            <a:r>
              <a:rPr lang="en-US" sz="3200" dirty="0"/>
              <a:t>of the hydrological cycle, its links with related global processes, and </a:t>
            </a:r>
            <a:r>
              <a:rPr lang="en-US" sz="3200" dirty="0" smtClean="0"/>
              <a:t>the role </a:t>
            </a:r>
            <a:r>
              <a:rPr lang="en-US" sz="3200" dirty="0"/>
              <a:t>it plays in ecological and societal well-being</a:t>
            </a:r>
            <a:r>
              <a:rPr lang="en-US" sz="3200" dirty="0" smtClean="0"/>
              <a:t>.”</a:t>
            </a:r>
            <a:endParaRPr lang="en-US" sz="3200" dirty="0"/>
          </a:p>
        </p:txBody>
      </p:sp>
      <p:sp>
        <p:nvSpPr>
          <p:cNvPr id="4" name="TextBox 3"/>
          <p:cNvSpPr txBox="1"/>
          <p:nvPr/>
        </p:nvSpPr>
        <p:spPr>
          <a:xfrm>
            <a:off x="1511905" y="6543524"/>
            <a:ext cx="2511400" cy="400110"/>
          </a:xfrm>
          <a:prstGeom prst="rect">
            <a:avLst/>
          </a:prstGeom>
          <a:noFill/>
        </p:spPr>
        <p:txBody>
          <a:bodyPr wrap="none" rtlCol="0">
            <a:spAutoFit/>
          </a:bodyPr>
          <a:lstStyle/>
          <a:p>
            <a:r>
              <a:rPr lang="en-US" sz="2000" dirty="0" smtClean="0"/>
              <a:t>From </a:t>
            </a:r>
            <a:r>
              <a:rPr lang="en-US" sz="2000" dirty="0" err="1" smtClean="0"/>
              <a:t>Gleick</a:t>
            </a:r>
            <a:r>
              <a:rPr lang="en-US" sz="2000" dirty="0" smtClean="0"/>
              <a:t> et al 2013</a:t>
            </a:r>
            <a:endParaRPr lang="en-US" sz="2000" dirty="0"/>
          </a:p>
        </p:txBody>
      </p:sp>
    </p:spTree>
    <p:extLst>
      <p:ext uri="{BB962C8B-B14F-4D97-AF65-F5344CB8AC3E}">
        <p14:creationId xmlns:p14="http://schemas.microsoft.com/office/powerpoint/2010/main" val="19966999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62166"/>
            <a:ext cx="9228478" cy="5509200"/>
          </a:xfrm>
          <a:prstGeom prst="rect">
            <a:avLst/>
          </a:prstGeom>
          <a:noFill/>
        </p:spPr>
        <p:txBody>
          <a:bodyPr wrap="square" rtlCol="0">
            <a:spAutoFit/>
          </a:bodyPr>
          <a:lstStyle/>
          <a:p>
            <a:pPr algn="ctr"/>
            <a:r>
              <a:rPr lang="en-US" sz="4400" dirty="0" smtClean="0"/>
              <a:t>First “assignment”</a:t>
            </a:r>
          </a:p>
          <a:p>
            <a:pPr algn="ctr"/>
            <a:endParaRPr lang="en-US" sz="4400" dirty="0"/>
          </a:p>
          <a:p>
            <a:pPr algn="ctr"/>
            <a:endParaRPr lang="en-US" sz="4400" dirty="0" smtClean="0"/>
          </a:p>
          <a:p>
            <a:pPr algn="ctr"/>
            <a:endParaRPr lang="en-US" sz="4400" dirty="0">
              <a:solidFill>
                <a:prstClr val="black"/>
              </a:solidFill>
              <a:latin typeface="LucidaGrande"/>
            </a:endParaRPr>
          </a:p>
          <a:p>
            <a:pPr algn="ctr"/>
            <a:endParaRPr lang="en-US" sz="4400" dirty="0"/>
          </a:p>
          <a:p>
            <a:pPr algn="ctr"/>
            <a:endParaRPr lang="en-US" sz="4400" dirty="0" smtClean="0"/>
          </a:p>
          <a:p>
            <a:pPr algn="ctr"/>
            <a:r>
              <a:rPr lang="en-US" sz="4400" dirty="0" smtClean="0"/>
              <a:t>Re-write this definition and email to </a:t>
            </a:r>
          </a:p>
          <a:p>
            <a:pPr algn="ctr"/>
            <a:r>
              <a:rPr lang="en-US" sz="4400" dirty="0" smtClean="0">
                <a:hlinkClick r:id="rId2"/>
              </a:rPr>
              <a:t>sbowring@mit.edu</a:t>
            </a:r>
            <a:r>
              <a:rPr lang="en-US" sz="4400" dirty="0" smtClean="0"/>
              <a:t> before 2 PM Friday </a:t>
            </a:r>
          </a:p>
        </p:txBody>
      </p:sp>
      <p:pic>
        <p:nvPicPr>
          <p:cNvPr id="3" name="Picture 2"/>
          <p:cNvPicPr>
            <a:picLocks noChangeAspect="1"/>
          </p:cNvPicPr>
          <p:nvPr/>
        </p:nvPicPr>
        <p:blipFill>
          <a:blip r:embed="rId3"/>
          <a:stretch>
            <a:fillRect/>
          </a:stretch>
        </p:blipFill>
        <p:spPr>
          <a:xfrm>
            <a:off x="1839700" y="1612987"/>
            <a:ext cx="5244788" cy="3479043"/>
          </a:xfrm>
          <a:prstGeom prst="rect">
            <a:avLst/>
          </a:prstGeom>
        </p:spPr>
      </p:pic>
    </p:spTree>
    <p:extLst>
      <p:ext uri="{BB962C8B-B14F-4D97-AF65-F5344CB8AC3E}">
        <p14:creationId xmlns:p14="http://schemas.microsoft.com/office/powerpoint/2010/main" val="3790137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30" y="757307"/>
            <a:ext cx="8575959" cy="8402302"/>
          </a:xfrm>
          <a:prstGeom prst="rect">
            <a:avLst/>
          </a:prstGeom>
          <a:noFill/>
        </p:spPr>
        <p:txBody>
          <a:bodyPr wrap="square" rtlCol="0">
            <a:spAutoFit/>
          </a:bodyPr>
          <a:lstStyle/>
          <a:p>
            <a:pPr algn="ctr"/>
            <a:r>
              <a:rPr lang="en-US" sz="3600" dirty="0" smtClean="0"/>
              <a:t>Second “assignment” </a:t>
            </a:r>
          </a:p>
          <a:p>
            <a:endParaRPr lang="en-US" sz="3600" dirty="0" smtClean="0"/>
          </a:p>
          <a:p>
            <a:r>
              <a:rPr lang="en-US" sz="3600" dirty="0" smtClean="0"/>
              <a:t>Part A: Read three short papers on “Tragedy of the Commons” on website</a:t>
            </a:r>
          </a:p>
          <a:p>
            <a:pPr algn="ctr"/>
            <a:r>
              <a:rPr lang="en-US" sz="3600" dirty="0" smtClean="0"/>
              <a:t>Hardin 1968</a:t>
            </a:r>
          </a:p>
          <a:p>
            <a:pPr algn="ctr"/>
            <a:r>
              <a:rPr lang="en-US" sz="3600" dirty="0" smtClean="0"/>
              <a:t>Kay       1997</a:t>
            </a:r>
          </a:p>
          <a:p>
            <a:pPr algn="ctr"/>
            <a:r>
              <a:rPr lang="en-US" sz="3600" dirty="0" smtClean="0"/>
              <a:t>Hardin 1998</a:t>
            </a:r>
          </a:p>
          <a:p>
            <a:pPr algn="ctr"/>
            <a:r>
              <a:rPr lang="en-US" sz="3600" dirty="0" smtClean="0"/>
              <a:t>de Villiers 2012</a:t>
            </a:r>
          </a:p>
          <a:p>
            <a:endParaRPr lang="en-US" sz="3600" dirty="0"/>
          </a:p>
          <a:p>
            <a:pPr algn="ctr"/>
            <a:r>
              <a:rPr lang="en-US" sz="3600" dirty="0" smtClean="0"/>
              <a:t>Come to class on Monday September 9th ready to discuss</a:t>
            </a:r>
          </a:p>
          <a:p>
            <a:endParaRPr lang="en-US" sz="3600" dirty="0"/>
          </a:p>
          <a:p>
            <a:endParaRPr lang="en-US" sz="3600" dirty="0" smtClean="0"/>
          </a:p>
          <a:p>
            <a:endParaRPr lang="en-US" sz="3600" dirty="0"/>
          </a:p>
          <a:p>
            <a:endParaRPr lang="en-US" sz="3600" dirty="0"/>
          </a:p>
        </p:txBody>
      </p:sp>
    </p:spTree>
    <p:extLst>
      <p:ext uri="{BB962C8B-B14F-4D97-AF65-F5344CB8AC3E}">
        <p14:creationId xmlns:p14="http://schemas.microsoft.com/office/powerpoint/2010/main" val="181227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30" y="757307"/>
            <a:ext cx="8575959" cy="5201424"/>
          </a:xfrm>
          <a:prstGeom prst="rect">
            <a:avLst/>
          </a:prstGeom>
          <a:noFill/>
        </p:spPr>
        <p:txBody>
          <a:bodyPr wrap="square" rtlCol="0">
            <a:spAutoFit/>
          </a:bodyPr>
          <a:lstStyle/>
          <a:p>
            <a:pPr algn="ctr"/>
            <a:r>
              <a:rPr lang="en-US" sz="3600" dirty="0" smtClean="0"/>
              <a:t>QUIZ</a:t>
            </a:r>
          </a:p>
          <a:p>
            <a:endParaRPr lang="en-US" sz="3600" dirty="0" smtClean="0"/>
          </a:p>
          <a:p>
            <a:pPr algn="ctr"/>
            <a:r>
              <a:rPr lang="en-US" sz="4000" dirty="0" smtClean="0"/>
              <a:t>Where is class this Friday?</a:t>
            </a:r>
          </a:p>
          <a:p>
            <a:pPr algn="ctr"/>
            <a:endParaRPr lang="en-US" sz="4000" dirty="0"/>
          </a:p>
          <a:p>
            <a:endParaRPr lang="en-US" sz="3600" dirty="0" smtClean="0"/>
          </a:p>
          <a:p>
            <a:endParaRPr lang="en-US" sz="3600" dirty="0"/>
          </a:p>
          <a:p>
            <a:endParaRPr lang="en-US" sz="3600" dirty="0" smtClean="0"/>
          </a:p>
          <a:p>
            <a:endParaRPr lang="en-US" sz="3600" dirty="0"/>
          </a:p>
          <a:p>
            <a:endParaRPr lang="en-US" sz="3600" dirty="0"/>
          </a:p>
        </p:txBody>
      </p:sp>
    </p:spTree>
    <p:extLst>
      <p:ext uri="{BB962C8B-B14F-4D97-AF65-F5344CB8AC3E}">
        <p14:creationId xmlns:p14="http://schemas.microsoft.com/office/powerpoint/2010/main" val="1677014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130" y="757307"/>
            <a:ext cx="8575959" cy="7571303"/>
          </a:xfrm>
          <a:prstGeom prst="rect">
            <a:avLst/>
          </a:prstGeom>
          <a:noFill/>
        </p:spPr>
        <p:txBody>
          <a:bodyPr wrap="square" rtlCol="0">
            <a:spAutoFit/>
          </a:bodyPr>
          <a:lstStyle/>
          <a:p>
            <a:pPr algn="ctr"/>
            <a:r>
              <a:rPr lang="en-US" sz="5400" dirty="0" smtClean="0"/>
              <a:t>QUIZ</a:t>
            </a:r>
          </a:p>
          <a:p>
            <a:endParaRPr lang="en-US" sz="3600" dirty="0" smtClean="0"/>
          </a:p>
          <a:p>
            <a:pPr algn="ctr"/>
            <a:r>
              <a:rPr lang="en-US" sz="4400" dirty="0" smtClean="0"/>
              <a:t>3-270</a:t>
            </a:r>
          </a:p>
          <a:p>
            <a:pPr algn="ctr"/>
            <a:endParaRPr lang="en-US" sz="4400" dirty="0"/>
          </a:p>
          <a:p>
            <a:pPr algn="ctr"/>
            <a:endParaRPr lang="en-US" sz="4400" dirty="0" smtClean="0"/>
          </a:p>
          <a:p>
            <a:pPr algn="ctr"/>
            <a:r>
              <a:rPr lang="en-US" sz="4400" dirty="0" smtClean="0"/>
              <a:t>Be there</a:t>
            </a:r>
          </a:p>
          <a:p>
            <a:pPr algn="ctr"/>
            <a:endParaRPr lang="en-US" sz="4000" dirty="0"/>
          </a:p>
          <a:p>
            <a:endParaRPr lang="en-US" sz="3600" dirty="0" smtClean="0"/>
          </a:p>
          <a:p>
            <a:endParaRPr lang="en-US" sz="3600" dirty="0"/>
          </a:p>
          <a:p>
            <a:endParaRPr lang="en-US" sz="3600" dirty="0" smtClean="0"/>
          </a:p>
          <a:p>
            <a:endParaRPr lang="en-US" sz="3600" dirty="0"/>
          </a:p>
          <a:p>
            <a:endParaRPr lang="en-US" sz="3600" dirty="0"/>
          </a:p>
        </p:txBody>
      </p:sp>
    </p:spTree>
    <p:extLst>
      <p:ext uri="{BB962C8B-B14F-4D97-AF65-F5344CB8AC3E}">
        <p14:creationId xmlns:p14="http://schemas.microsoft.com/office/powerpoint/2010/main" val="1277771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81000" y="6813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a:latin typeface="Verdana" pitchFamily="34" charset="0"/>
                <a:ea typeface="Verdana" pitchFamily="34" charset="0"/>
                <a:cs typeface="Verdana" pitchFamily="34" charset="0"/>
              </a:rPr>
              <a:t>Solving Complex Problems</a:t>
            </a:r>
          </a:p>
        </p:txBody>
      </p:sp>
      <p:sp>
        <p:nvSpPr>
          <p:cNvPr id="20484" name="Rectangle 4"/>
          <p:cNvSpPr>
            <a:spLocks noChangeArrowheads="1"/>
          </p:cNvSpPr>
          <p:nvPr/>
        </p:nvSpPr>
        <p:spPr bwMode="auto">
          <a:xfrm>
            <a:off x="6096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Multidisciplinary, project-based learning </a:t>
            </a:r>
            <a:r>
              <a:rPr lang="en-US" sz="2400" dirty="0" smtClean="0">
                <a:latin typeface="Verdana" pitchFamily="34" charset="0"/>
                <a:ea typeface="Verdana" pitchFamily="34" charset="0"/>
                <a:cs typeface="Verdana" pitchFamily="34" charset="0"/>
              </a:rPr>
              <a:t>experience</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Students work toward a solution to a deceptively simple problem related to Earth’s </a:t>
            </a:r>
            <a:r>
              <a:rPr lang="en-US" sz="2400" dirty="0" smtClean="0">
                <a:latin typeface="Verdana" pitchFamily="34" charset="0"/>
                <a:ea typeface="Verdana" pitchFamily="34" charset="0"/>
                <a:cs typeface="Verdana" pitchFamily="34" charset="0"/>
              </a:rPr>
              <a:t>environment</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Each year’s theme is different and referred to as “Mission </a:t>
            </a:r>
            <a:r>
              <a:rPr lang="en-US" sz="2400" dirty="0" smtClean="0">
                <a:latin typeface="Verdana" pitchFamily="34" charset="0"/>
                <a:ea typeface="Verdana" pitchFamily="34" charset="0"/>
                <a:cs typeface="Verdana" pitchFamily="34" charset="0"/>
              </a:rPr>
              <a:t>20XX</a:t>
            </a:r>
            <a:r>
              <a:rPr lang="en-US" sz="2400" dirty="0">
                <a:latin typeface="Verdana" pitchFamily="34" charset="0"/>
                <a:ea typeface="Verdana" pitchFamily="34" charset="0"/>
                <a:cs typeface="Verdana" pitchFamily="34" charset="0"/>
              </a:rPr>
              <a:t>”, where </a:t>
            </a:r>
            <a:r>
              <a:rPr lang="en-US" sz="2400" dirty="0" smtClean="0">
                <a:latin typeface="Verdana" pitchFamily="34" charset="0"/>
                <a:ea typeface="Verdana" pitchFamily="34" charset="0"/>
                <a:cs typeface="Verdana" pitchFamily="34" charset="0"/>
              </a:rPr>
              <a:t>20XX </a:t>
            </a:r>
            <a:r>
              <a:rPr lang="en-US" sz="2400" dirty="0">
                <a:latin typeface="Verdana" pitchFamily="34" charset="0"/>
                <a:ea typeface="Verdana" pitchFamily="34" charset="0"/>
                <a:cs typeface="Verdana" pitchFamily="34" charset="0"/>
              </a:rPr>
              <a:t>refers to the graduation year of the class involved</a:t>
            </a:r>
          </a:p>
          <a:p>
            <a:pPr marL="461963" indent="-461963" eaLnBrk="1" hangingPunct="1">
              <a:spcBef>
                <a:spcPct val="20000"/>
              </a:spcBef>
              <a:tabLst>
                <a:tab pos="461963" algn="l"/>
              </a:tabLst>
            </a:pPr>
            <a:r>
              <a:rPr lang="en-US" sz="2400" dirty="0">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33957583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09600" y="12147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Solving Complex </a:t>
            </a:r>
            <a:r>
              <a:rPr lang="en-US" sz="2400" b="1" dirty="0" smtClean="0">
                <a:latin typeface="Verdana" pitchFamily="34" charset="0"/>
                <a:ea typeface="Verdana" pitchFamily="34" charset="0"/>
                <a:cs typeface="Verdana" pitchFamily="34" charset="0"/>
              </a:rPr>
              <a:t>Problems: Motivation</a:t>
            </a:r>
            <a:endParaRPr lang="en-US" sz="2400" b="1" dirty="0">
              <a:latin typeface="Verdana" pitchFamily="34" charset="0"/>
              <a:ea typeface="Verdana" pitchFamily="34" charset="0"/>
              <a:cs typeface="Verdana" pitchFamily="34" charset="0"/>
            </a:endParaRPr>
          </a:p>
        </p:txBody>
      </p:sp>
      <p:sp>
        <p:nvSpPr>
          <p:cNvPr id="22532" name="Rectangle 4"/>
          <p:cNvSpPr>
            <a:spLocks noChangeArrowheads="1"/>
          </p:cNvSpPr>
          <p:nvPr/>
        </p:nvSpPr>
        <p:spPr bwMode="auto">
          <a:xfrm>
            <a:off x="1219200" y="914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tabLst>
                <a:tab pos="461963" algn="l"/>
              </a:tabLst>
            </a:pPr>
            <a:r>
              <a:rPr lang="en-US" sz="2400" dirty="0">
                <a:solidFill>
                  <a:srgbClr val="C0C0C0"/>
                </a:solidFill>
                <a:latin typeface="Optima" pitchFamily="28" charset="0"/>
              </a:rPr>
              <a:t>	</a:t>
            </a:r>
          </a:p>
        </p:txBody>
      </p:sp>
      <p:sp>
        <p:nvSpPr>
          <p:cNvPr id="22533" name="Rectangle 5"/>
          <p:cNvSpPr>
            <a:spLocks noChangeArrowheads="1"/>
          </p:cNvSpPr>
          <p:nvPr/>
        </p:nvSpPr>
        <p:spPr bwMode="auto">
          <a:xfrm>
            <a:off x="381000" y="2596479"/>
            <a:ext cx="80010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66725" indent="-466725">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build </a:t>
            </a:r>
            <a:r>
              <a:rPr lang="en-US" sz="2400" dirty="0" smtClean="0">
                <a:latin typeface="Verdana" pitchFamily="34" charset="0"/>
                <a:ea typeface="Verdana" pitchFamily="34" charset="0"/>
                <a:cs typeface="Verdana" pitchFamily="34" charset="0"/>
              </a:rPr>
              <a:t>in you the capacity </a:t>
            </a:r>
            <a:r>
              <a:rPr lang="en-US" sz="2400" dirty="0">
                <a:latin typeface="Verdana" pitchFamily="34" charset="0"/>
                <a:ea typeface="Verdana" pitchFamily="34" charset="0"/>
                <a:cs typeface="Verdana" pitchFamily="34" charset="0"/>
              </a:rPr>
              <a:t>to tackle </a:t>
            </a:r>
            <a:r>
              <a:rPr lang="en-US" sz="2400" dirty="0" smtClean="0">
                <a:latin typeface="Verdana" pitchFamily="34" charset="0"/>
                <a:ea typeface="Verdana" pitchFamily="34" charset="0"/>
                <a:cs typeface="Verdana" pitchFamily="34" charset="0"/>
              </a:rPr>
              <a:t>“</a:t>
            </a:r>
            <a:r>
              <a:rPr lang="en-US" sz="2400" dirty="0">
                <a:latin typeface="Verdana" pitchFamily="34" charset="0"/>
                <a:ea typeface="Verdana" pitchFamily="34" charset="0"/>
                <a:cs typeface="Verdana" pitchFamily="34" charset="0"/>
              </a:rPr>
              <a:t>big” </a:t>
            </a:r>
            <a:r>
              <a:rPr lang="en-US" sz="2400" dirty="0" smtClean="0">
                <a:latin typeface="Verdana" pitchFamily="34" charset="0"/>
                <a:ea typeface="Verdana" pitchFamily="34" charset="0"/>
                <a:cs typeface="Verdana" pitchFamily="34" charset="0"/>
              </a:rPr>
              <a:t>problems </a:t>
            </a:r>
            <a:r>
              <a:rPr lang="en-US" sz="2400" dirty="0">
                <a:latin typeface="Verdana" pitchFamily="34" charset="0"/>
                <a:ea typeface="Verdana" pitchFamily="34" charset="0"/>
                <a:cs typeface="Verdana" pitchFamily="34" charset="0"/>
              </a:rPr>
              <a:t>that confront </a:t>
            </a:r>
            <a:r>
              <a:rPr lang="en-US" sz="2400" dirty="0" smtClean="0">
                <a:latin typeface="Verdana" pitchFamily="34" charset="0"/>
                <a:ea typeface="Verdana" pitchFamily="34" charset="0"/>
                <a:cs typeface="Verdana" pitchFamily="34" charset="0"/>
              </a:rPr>
              <a:t>society</a:t>
            </a:r>
            <a:endParaRPr lang="en-US" sz="2400" dirty="0">
              <a:latin typeface="Verdana" pitchFamily="34" charset="0"/>
              <a:ea typeface="Verdana" pitchFamily="34" charset="0"/>
              <a:cs typeface="Verdana" pitchFamily="34" charset="0"/>
            </a:endParaRPr>
          </a:p>
          <a:p>
            <a:pPr marL="466725" indent="-466725">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encourage you to take charge of </a:t>
            </a:r>
            <a:r>
              <a:rPr lang="en-US" sz="2400" dirty="0" smtClean="0">
                <a:latin typeface="Verdana" pitchFamily="34" charset="0"/>
                <a:ea typeface="Verdana" pitchFamily="34" charset="0"/>
                <a:cs typeface="Verdana" pitchFamily="34" charset="0"/>
              </a:rPr>
              <a:t>the learning process</a:t>
            </a:r>
            <a:endParaRPr lang="en-US" sz="2400" dirty="0">
              <a:latin typeface="Verdana" pitchFamily="34" charset="0"/>
              <a:ea typeface="Verdana" pitchFamily="34" charset="0"/>
              <a:cs typeface="Verdana" pitchFamily="34" charset="0"/>
            </a:endParaRPr>
          </a:p>
          <a:p>
            <a:pPr marL="466725" indent="-466725" eaLnBrk="1" hangingPunct="1">
              <a:spcBef>
                <a:spcPct val="20000"/>
              </a:spcBef>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show you how to do </a:t>
            </a:r>
            <a:r>
              <a:rPr lang="en-US" sz="2400" dirty="0" smtClean="0">
                <a:latin typeface="Verdana" pitchFamily="34" charset="0"/>
                <a:ea typeface="Verdana" pitchFamily="34" charset="0"/>
                <a:cs typeface="Verdana" pitchFamily="34" charset="0"/>
              </a:rPr>
              <a:t>independent </a:t>
            </a:r>
            <a:r>
              <a:rPr lang="en-US" sz="2400" dirty="0">
                <a:latin typeface="Verdana" pitchFamily="34" charset="0"/>
                <a:ea typeface="Verdana" pitchFamily="34" charset="0"/>
                <a:cs typeface="Verdana" pitchFamily="34" charset="0"/>
              </a:rPr>
              <a:t>research, to evaluate the quality of </a:t>
            </a:r>
            <a:r>
              <a:rPr lang="en-US" sz="2400" dirty="0" smtClean="0">
                <a:latin typeface="Verdana" pitchFamily="34" charset="0"/>
                <a:ea typeface="Verdana" pitchFamily="34" charset="0"/>
                <a:cs typeface="Verdana" pitchFamily="34" charset="0"/>
              </a:rPr>
              <a:t>information sources</a:t>
            </a:r>
            <a:r>
              <a:rPr lang="en-US" sz="2400" dirty="0">
                <a:latin typeface="Verdana" pitchFamily="34" charset="0"/>
                <a:ea typeface="Verdana" pitchFamily="34" charset="0"/>
                <a:cs typeface="Verdana" pitchFamily="34" charset="0"/>
              </a:rPr>
              <a:t>, and to synthesize </a:t>
            </a:r>
            <a:r>
              <a:rPr lang="en-US" sz="2400" dirty="0" smtClean="0">
                <a:latin typeface="Verdana" pitchFamily="34" charset="0"/>
                <a:ea typeface="Verdana" pitchFamily="34" charset="0"/>
                <a:cs typeface="Verdana" pitchFamily="34" charset="0"/>
              </a:rPr>
              <a:t>different information streams</a:t>
            </a:r>
            <a:endParaRPr lang="en-US" sz="24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90121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09600" y="9099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Solving Complex </a:t>
            </a:r>
            <a:r>
              <a:rPr lang="en-US" sz="2400" b="1" dirty="0" smtClean="0">
                <a:latin typeface="Verdana" pitchFamily="34" charset="0"/>
                <a:ea typeface="Verdana" pitchFamily="34" charset="0"/>
                <a:cs typeface="Verdana" pitchFamily="34" charset="0"/>
              </a:rPr>
              <a:t>Problems: Motivation</a:t>
            </a:r>
            <a:endParaRPr lang="en-US" sz="2400" b="1" dirty="0">
              <a:latin typeface="Verdana" pitchFamily="34" charset="0"/>
              <a:ea typeface="Verdana" pitchFamily="34" charset="0"/>
              <a:cs typeface="Verdana" pitchFamily="34" charset="0"/>
            </a:endParaRPr>
          </a:p>
        </p:txBody>
      </p:sp>
      <p:sp>
        <p:nvSpPr>
          <p:cNvPr id="24580" name="Rectangle 4"/>
          <p:cNvSpPr>
            <a:spLocks noChangeArrowheads="1"/>
          </p:cNvSpPr>
          <p:nvPr/>
        </p:nvSpPr>
        <p:spPr bwMode="auto">
          <a:xfrm>
            <a:off x="1219200" y="914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Lst>
            </a:pPr>
            <a:endParaRPr lang="en-US" sz="2400">
              <a:solidFill>
                <a:srgbClr val="C0C0C0"/>
              </a:solidFill>
              <a:latin typeface="Optima" pitchFamily="28" charset="0"/>
            </a:endParaRPr>
          </a:p>
          <a:p>
            <a:pPr marL="461963" indent="-461963" eaLnBrk="1" hangingPunct="1">
              <a:spcBef>
                <a:spcPct val="20000"/>
              </a:spcBef>
              <a:tabLst>
                <a:tab pos="461963" algn="l"/>
              </a:tabLst>
            </a:pPr>
            <a:r>
              <a:rPr lang="en-US" sz="2400">
                <a:solidFill>
                  <a:srgbClr val="C0C0C0"/>
                </a:solidFill>
                <a:latin typeface="Optima" pitchFamily="28" charset="0"/>
              </a:rPr>
              <a:t>	</a:t>
            </a:r>
          </a:p>
        </p:txBody>
      </p:sp>
      <p:sp>
        <p:nvSpPr>
          <p:cNvPr id="24581" name="Rectangle 5"/>
          <p:cNvSpPr>
            <a:spLocks noChangeArrowheads="1"/>
          </p:cNvSpPr>
          <p:nvPr/>
        </p:nvSpPr>
        <p:spPr bwMode="auto">
          <a:xfrm>
            <a:off x="533400" y="2514600"/>
            <a:ext cx="8077200" cy="25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93700" indent="-393700">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encourage you to think about optimal </a:t>
            </a:r>
            <a:r>
              <a:rPr lang="en-US" sz="2400" dirty="0" smtClean="0">
                <a:latin typeface="Verdana" pitchFamily="34" charset="0"/>
                <a:ea typeface="Verdana" pitchFamily="34" charset="0"/>
                <a:cs typeface="Verdana" pitchFamily="34" charset="0"/>
              </a:rPr>
              <a:t>solutions </a:t>
            </a:r>
            <a:r>
              <a:rPr lang="en-US" sz="2400" dirty="0">
                <a:latin typeface="Verdana" pitchFamily="34" charset="0"/>
                <a:ea typeface="Verdana" pitchFamily="34" charset="0"/>
                <a:cs typeface="Verdana" pitchFamily="34" charset="0"/>
              </a:rPr>
              <a:t>rather than correct </a:t>
            </a:r>
            <a:r>
              <a:rPr lang="en-US" sz="2400" dirty="0" smtClean="0">
                <a:latin typeface="Verdana" pitchFamily="34" charset="0"/>
                <a:ea typeface="Verdana" pitchFamily="34" charset="0"/>
                <a:cs typeface="Verdana" pitchFamily="34" charset="0"/>
              </a:rPr>
              <a:t>solutions</a:t>
            </a:r>
            <a:endParaRPr lang="en-US" sz="2400" dirty="0">
              <a:latin typeface="Verdana" pitchFamily="34" charset="0"/>
              <a:ea typeface="Verdana" pitchFamily="34" charset="0"/>
              <a:cs typeface="Verdana" pitchFamily="34" charset="0"/>
            </a:endParaRPr>
          </a:p>
          <a:p>
            <a:pPr marL="393700" indent="-393700">
              <a:lnSpc>
                <a:spcPct val="90000"/>
              </a:lnSpc>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help you learn </a:t>
            </a: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work effectively </a:t>
            </a:r>
            <a:r>
              <a:rPr lang="en-US" sz="2400" dirty="0" smtClean="0">
                <a:latin typeface="Verdana" pitchFamily="34" charset="0"/>
                <a:ea typeface="Verdana" pitchFamily="34" charset="0"/>
                <a:cs typeface="Verdana" pitchFamily="34" charset="0"/>
              </a:rPr>
              <a:t>as part </a:t>
            </a:r>
            <a:r>
              <a:rPr lang="en-US" sz="2400" dirty="0">
                <a:latin typeface="Verdana" pitchFamily="34" charset="0"/>
                <a:ea typeface="Verdana" pitchFamily="34" charset="0"/>
                <a:cs typeface="Verdana" pitchFamily="34" charset="0"/>
              </a:rPr>
              <a:t>of a </a:t>
            </a:r>
            <a:r>
              <a:rPr lang="en-US" sz="2400" dirty="0" smtClean="0">
                <a:latin typeface="Verdana" pitchFamily="34" charset="0"/>
                <a:ea typeface="Verdana" pitchFamily="34" charset="0"/>
                <a:cs typeface="Verdana" pitchFamily="34" charset="0"/>
              </a:rPr>
              <a:t>team</a:t>
            </a:r>
            <a:endParaRPr lang="en-US" sz="2400" dirty="0">
              <a:latin typeface="Verdana" pitchFamily="34" charset="0"/>
              <a:ea typeface="Verdana" pitchFamily="34" charset="0"/>
              <a:cs typeface="Verdana" pitchFamily="34" charset="0"/>
            </a:endParaRPr>
          </a:p>
          <a:p>
            <a:pPr marL="393700" indent="-393700">
              <a:lnSpc>
                <a:spcPct val="90000"/>
              </a:lnSpc>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improve your communication </a:t>
            </a:r>
            <a:r>
              <a:rPr lang="en-US" sz="2400" dirty="0" smtClean="0">
                <a:latin typeface="Verdana" pitchFamily="34" charset="0"/>
                <a:ea typeface="Verdana" pitchFamily="34" charset="0"/>
                <a:cs typeface="Verdana" pitchFamily="34" charset="0"/>
              </a:rPr>
              <a:t>skills: web </a:t>
            </a:r>
            <a:r>
              <a:rPr lang="en-US" sz="2400" dirty="0">
                <a:latin typeface="Verdana" pitchFamily="34" charset="0"/>
                <a:ea typeface="Verdana" pitchFamily="34" charset="0"/>
                <a:cs typeface="Verdana" pitchFamily="34" charset="0"/>
              </a:rPr>
              <a:t>site and </a:t>
            </a:r>
            <a:r>
              <a:rPr lang="en-US" sz="2400" dirty="0" smtClean="0">
                <a:latin typeface="Verdana" pitchFamily="34" charset="0"/>
                <a:ea typeface="Verdana" pitchFamily="34" charset="0"/>
                <a:cs typeface="Verdana" pitchFamily="34" charset="0"/>
              </a:rPr>
              <a:t>formal oral presentation</a:t>
            </a:r>
            <a:endParaRPr lang="en-US" sz="2400" dirty="0">
              <a:latin typeface="Verdana" pitchFamily="34" charset="0"/>
              <a:ea typeface="Verdana" pitchFamily="34" charset="0"/>
              <a:cs typeface="Verdana" pitchFamily="34" charset="0"/>
            </a:endParaRPr>
          </a:p>
          <a:p>
            <a:pPr marL="393700" indent="-393700" eaLnBrk="1" hangingPunct="1">
              <a:lnSpc>
                <a:spcPct val="90000"/>
              </a:lnSpc>
              <a:spcBef>
                <a:spcPct val="20000"/>
              </a:spcBef>
              <a:buFontTx/>
              <a:buChar char="•"/>
            </a:pPr>
            <a:r>
              <a:rPr lang="en-US" sz="2400" dirty="0" smtClean="0">
                <a:latin typeface="Verdana" pitchFamily="34" charset="0"/>
                <a:ea typeface="Verdana" pitchFamily="34" charset="0"/>
                <a:cs typeface="Verdana" pitchFamily="34" charset="0"/>
              </a:rPr>
              <a:t>To </a:t>
            </a:r>
            <a:r>
              <a:rPr lang="en-US" sz="2400" dirty="0">
                <a:latin typeface="Verdana" pitchFamily="34" charset="0"/>
                <a:ea typeface="Verdana" pitchFamily="34" charset="0"/>
                <a:cs typeface="Verdana" pitchFamily="34" charset="0"/>
              </a:rPr>
              <a:t>convince you of your potential!!</a:t>
            </a:r>
          </a:p>
        </p:txBody>
      </p:sp>
    </p:spTree>
    <p:extLst>
      <p:ext uri="{BB962C8B-B14F-4D97-AF65-F5344CB8AC3E}">
        <p14:creationId xmlns:p14="http://schemas.microsoft.com/office/powerpoint/2010/main" val="370943508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457200" y="1447800"/>
            <a:ext cx="7848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To develop strategies for developing countries in the Pacific basin to cope with tsunami hazards and disasters. Due to the unique needs of each country, we specifically focused on developing plans for Peru and Micronesia. </a:t>
            </a:r>
          </a:p>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To develop a plan for the reconstruction of New Orleans and the management of the Mississippi River and the Gulf coast. </a:t>
            </a:r>
            <a:endParaRPr lang="en-US" sz="1800" dirty="0">
              <a:latin typeface="Verdana" pitchFamily="34" charset="0"/>
              <a:ea typeface="Verdana" pitchFamily="34" charset="0"/>
              <a:cs typeface="Verdana" pitchFamily="34" charset="0"/>
            </a:endParaRPr>
          </a:p>
          <a:p>
            <a:pPr marL="461963" indent="-461963" eaLnBrk="1" hangingPunct="1">
              <a:spcBef>
                <a:spcPct val="20000"/>
              </a:spcBef>
              <a:tabLst>
                <a:tab pos="461963" algn="l"/>
              </a:tabLst>
            </a:pPr>
            <a:r>
              <a:rPr lang="en-US" sz="3200" dirty="0">
                <a:latin typeface="Verdana" pitchFamily="34" charset="0"/>
                <a:ea typeface="Verdana" pitchFamily="34" charset="0"/>
                <a:cs typeface="Verdana" pitchFamily="34" charset="0"/>
              </a:rPr>
              <a:t>	</a:t>
            </a:r>
            <a:r>
              <a:rPr lang="en-US" sz="2400" dirty="0">
                <a:latin typeface="Verdana" pitchFamily="34" charset="0"/>
                <a:ea typeface="Verdana" pitchFamily="34" charset="0"/>
                <a:cs typeface="Verdana" pitchFamily="34" charset="0"/>
              </a:rPr>
              <a:t>	</a:t>
            </a:r>
          </a:p>
        </p:txBody>
      </p:sp>
      <p:sp>
        <p:nvSpPr>
          <p:cNvPr id="5" name="Text Box 2"/>
          <p:cNvSpPr txBox="1">
            <a:spLocks noChangeArrowheads="1"/>
          </p:cNvSpPr>
          <p:nvPr/>
        </p:nvSpPr>
        <p:spPr bwMode="auto">
          <a:xfrm>
            <a:off x="609600" y="6051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Past Missions</a:t>
            </a:r>
          </a:p>
        </p:txBody>
      </p:sp>
    </p:spTree>
    <p:extLst>
      <p:ext uri="{BB962C8B-B14F-4D97-AF65-F5344CB8AC3E}">
        <p14:creationId xmlns:p14="http://schemas.microsoft.com/office/powerpoint/2010/main" val="40204055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457200" y="1447800"/>
            <a:ext cx="7848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To develop strategies to deal with the collapse of the global fisheries and the general health of the </a:t>
            </a:r>
            <a:r>
              <a:rPr lang="en-US" sz="2400" dirty="0" smtClean="0">
                <a:latin typeface="Verdana" pitchFamily="34" charset="0"/>
                <a:ea typeface="Verdana" pitchFamily="34" charset="0"/>
                <a:cs typeface="Verdana" pitchFamily="34" charset="0"/>
              </a:rPr>
              <a:t>oceans</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Lst>
            </a:pPr>
            <a:r>
              <a:rPr lang="en-US" sz="2400" dirty="0">
                <a:latin typeface="Verdana" pitchFamily="34" charset="0"/>
                <a:ea typeface="Verdana" pitchFamily="34" charset="0"/>
                <a:cs typeface="Verdana" pitchFamily="34" charset="0"/>
              </a:rPr>
              <a:t>To develop a plan to ensure the availability of fresh clean water for western North America for the next 100 years.	</a:t>
            </a:r>
            <a:endParaRPr lang="en-US" sz="2400" dirty="0" smtClean="0">
              <a:latin typeface="Verdana" pitchFamily="34" charset="0"/>
              <a:ea typeface="Verdana" pitchFamily="34" charset="0"/>
              <a:cs typeface="Verdana" pitchFamily="34" charset="0"/>
            </a:endParaRPr>
          </a:p>
          <a:p>
            <a:pPr marL="461963" indent="-461963" eaLnBrk="1" hangingPunct="1">
              <a:spcBef>
                <a:spcPct val="20000"/>
              </a:spcBef>
              <a:buFont typeface="Arial" charset="0"/>
              <a:buChar char="•"/>
              <a:tabLst>
                <a:tab pos="461963" algn="l"/>
              </a:tabLst>
            </a:pPr>
            <a:r>
              <a:rPr lang="en-US" sz="2400" dirty="0" smtClean="0">
                <a:latin typeface="Verdana" pitchFamily="34" charset="0"/>
                <a:ea typeface="Verdana" pitchFamily="34" charset="0"/>
                <a:cs typeface="Verdana" pitchFamily="34" charset="0"/>
              </a:rPr>
              <a:t>Propose </a:t>
            </a:r>
            <a:r>
              <a:rPr lang="en-US" sz="2400" dirty="0">
                <a:latin typeface="Verdana" pitchFamily="34" charset="0"/>
                <a:ea typeface="Verdana" pitchFamily="34" charset="0"/>
                <a:cs typeface="Verdana" pitchFamily="34" charset="0"/>
              </a:rPr>
              <a:t>an integrated global solution to the rapid rise in atmospheric CO</a:t>
            </a:r>
            <a:r>
              <a:rPr lang="en-US" sz="2400" baseline="-25000" dirty="0">
                <a:latin typeface="Verdana" pitchFamily="34" charset="0"/>
                <a:ea typeface="Verdana" pitchFamily="34" charset="0"/>
                <a:cs typeface="Verdana" pitchFamily="34" charset="0"/>
              </a:rPr>
              <a:t>2</a:t>
            </a:r>
            <a:r>
              <a:rPr lang="en-US" sz="2400" dirty="0">
                <a:latin typeface="Verdana" pitchFamily="34" charset="0"/>
                <a:ea typeface="Verdana" pitchFamily="34" charset="0"/>
                <a:cs typeface="Verdana" pitchFamily="34" charset="0"/>
              </a:rPr>
              <a:t> that will stabilize concentrations at an economically viable and internationally acceptable level</a:t>
            </a:r>
            <a:r>
              <a:rPr lang="en-US" sz="2400" dirty="0" smtClean="0">
                <a:latin typeface="Verdana" pitchFamily="34" charset="0"/>
                <a:ea typeface="Verdana" pitchFamily="34" charset="0"/>
                <a:cs typeface="Verdana" pitchFamily="34" charset="0"/>
              </a:rPr>
              <a:t>.</a:t>
            </a:r>
          </a:p>
          <a:p>
            <a:pPr marL="461963" indent="-461963" eaLnBrk="1" hangingPunct="1">
              <a:spcBef>
                <a:spcPct val="20000"/>
              </a:spcBef>
              <a:tabLst>
                <a:tab pos="461963" algn="l"/>
              </a:tabLst>
            </a:pPr>
            <a:endParaRPr lang="en-US" sz="2400" dirty="0">
              <a:latin typeface="Verdana" pitchFamily="34" charset="0"/>
              <a:ea typeface="Verdana" pitchFamily="34" charset="0"/>
              <a:cs typeface="Verdana" pitchFamily="34" charset="0"/>
            </a:endParaRPr>
          </a:p>
          <a:p>
            <a:pPr marL="461963" indent="-461963" eaLnBrk="1" hangingPunct="1">
              <a:spcBef>
                <a:spcPct val="20000"/>
              </a:spcBef>
              <a:tabLst>
                <a:tab pos="461963" algn="l"/>
              </a:tabLst>
            </a:pPr>
            <a:r>
              <a:rPr lang="en-US" sz="2400" dirty="0">
                <a:latin typeface="Verdana" pitchFamily="34" charset="0"/>
                <a:ea typeface="Verdana" pitchFamily="34" charset="0"/>
                <a:cs typeface="Verdana" pitchFamily="34" charset="0"/>
              </a:rPr>
              <a:t>		</a:t>
            </a:r>
          </a:p>
        </p:txBody>
      </p:sp>
      <p:sp>
        <p:nvSpPr>
          <p:cNvPr id="5" name="Text Box 2"/>
          <p:cNvSpPr txBox="1">
            <a:spLocks noChangeArrowheads="1"/>
          </p:cNvSpPr>
          <p:nvPr/>
        </p:nvSpPr>
        <p:spPr bwMode="auto">
          <a:xfrm>
            <a:off x="609600" y="4527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Past Missions</a:t>
            </a:r>
          </a:p>
        </p:txBody>
      </p:sp>
    </p:spTree>
    <p:extLst>
      <p:ext uri="{BB962C8B-B14F-4D97-AF65-F5344CB8AC3E}">
        <p14:creationId xmlns:p14="http://schemas.microsoft.com/office/powerpoint/2010/main" val="36653765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33400" y="528935"/>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8" charset="0"/>
                <a:ea typeface="ＭＳ Ｐゴシック" pitchFamily="28" charset="-128"/>
              </a:defRPr>
            </a:lvl1pPr>
            <a:lvl2pPr marL="37931725" indent="-37474525">
              <a:defRPr sz="2800">
                <a:solidFill>
                  <a:schemeClr val="tx1"/>
                </a:solidFill>
                <a:latin typeface="Times" pitchFamily="28" charset="0"/>
                <a:ea typeface="ＭＳ Ｐゴシック" pitchFamily="28" charset="-128"/>
              </a:defRPr>
            </a:lvl2pPr>
            <a:lvl3pPr>
              <a:defRPr sz="2800">
                <a:solidFill>
                  <a:schemeClr val="tx1"/>
                </a:solidFill>
                <a:latin typeface="Times" pitchFamily="28" charset="0"/>
                <a:ea typeface="ＭＳ Ｐゴシック" pitchFamily="28" charset="-128"/>
              </a:defRPr>
            </a:lvl3pPr>
            <a:lvl4pPr>
              <a:defRPr sz="2800">
                <a:solidFill>
                  <a:schemeClr val="tx1"/>
                </a:solidFill>
                <a:latin typeface="Times" pitchFamily="28" charset="0"/>
                <a:ea typeface="ＭＳ Ｐゴシック" pitchFamily="28" charset="-128"/>
              </a:defRPr>
            </a:lvl4pPr>
            <a:lvl5pPr>
              <a:defRPr sz="2800">
                <a:solidFill>
                  <a:schemeClr val="tx1"/>
                </a:solidFill>
                <a:latin typeface="Times" pitchFamily="28" charset="0"/>
                <a:ea typeface="ＭＳ Ｐゴシック" pitchFamily="28" charset="-128"/>
              </a:defRPr>
            </a:lvl5pPr>
            <a:lvl6pPr marL="457200" eaLnBrk="0" fontAlgn="base" hangingPunct="0">
              <a:spcBef>
                <a:spcPct val="0"/>
              </a:spcBef>
              <a:spcAft>
                <a:spcPct val="0"/>
              </a:spcAft>
              <a:defRPr sz="2800">
                <a:solidFill>
                  <a:schemeClr val="tx1"/>
                </a:solidFill>
                <a:latin typeface="Times" pitchFamily="28" charset="0"/>
                <a:ea typeface="ＭＳ Ｐゴシック" pitchFamily="28" charset="-128"/>
              </a:defRPr>
            </a:lvl6pPr>
            <a:lvl7pPr marL="914400" eaLnBrk="0" fontAlgn="base" hangingPunct="0">
              <a:spcBef>
                <a:spcPct val="0"/>
              </a:spcBef>
              <a:spcAft>
                <a:spcPct val="0"/>
              </a:spcAft>
              <a:defRPr sz="2800">
                <a:solidFill>
                  <a:schemeClr val="tx1"/>
                </a:solidFill>
                <a:latin typeface="Times" pitchFamily="28" charset="0"/>
                <a:ea typeface="ＭＳ Ｐゴシック" pitchFamily="28" charset="-128"/>
              </a:defRPr>
            </a:lvl7pPr>
            <a:lvl8pPr marL="1371600" eaLnBrk="0" fontAlgn="base" hangingPunct="0">
              <a:spcBef>
                <a:spcPct val="0"/>
              </a:spcBef>
              <a:spcAft>
                <a:spcPct val="0"/>
              </a:spcAft>
              <a:defRPr sz="2800">
                <a:solidFill>
                  <a:schemeClr val="tx1"/>
                </a:solidFill>
                <a:latin typeface="Times" pitchFamily="28" charset="0"/>
                <a:ea typeface="ＭＳ Ｐゴシック" pitchFamily="28" charset="-128"/>
              </a:defRPr>
            </a:lvl8pPr>
            <a:lvl9pPr marL="1828800" eaLnBrk="0" fontAlgn="base" hangingPunct="0">
              <a:spcBef>
                <a:spcPct val="0"/>
              </a:spcBef>
              <a:spcAft>
                <a:spcPct val="0"/>
              </a:spcAft>
              <a:defRPr sz="2800">
                <a:solidFill>
                  <a:schemeClr val="tx1"/>
                </a:solidFill>
                <a:latin typeface="Times" pitchFamily="28" charset="0"/>
                <a:ea typeface="ＭＳ Ｐゴシック" pitchFamily="28" charset="-128"/>
              </a:defRPr>
            </a:lvl9pPr>
          </a:lstStyle>
          <a:p>
            <a:pPr algn="ctr"/>
            <a:r>
              <a:rPr lang="en-US" sz="2400" b="1" dirty="0">
                <a:latin typeface="Verdana" pitchFamily="34" charset="0"/>
                <a:ea typeface="Verdana" pitchFamily="34" charset="0"/>
                <a:cs typeface="Verdana" pitchFamily="34" charset="0"/>
              </a:rPr>
              <a:t>Subject Structure</a:t>
            </a:r>
          </a:p>
        </p:txBody>
      </p:sp>
      <p:sp>
        <p:nvSpPr>
          <p:cNvPr id="32772" name="Rectangle 4"/>
          <p:cNvSpPr>
            <a:spLocks noChangeArrowheads="1"/>
          </p:cNvSpPr>
          <p:nvPr/>
        </p:nvSpPr>
        <p:spPr bwMode="auto">
          <a:xfrm>
            <a:off x="533400" y="1066800"/>
            <a:ext cx="777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lnSpc>
                <a:spcPct val="110000"/>
              </a:lnSpc>
              <a:spcBef>
                <a:spcPts val="600"/>
              </a:spcBef>
              <a:tabLst>
                <a:tab pos="461963" algn="l"/>
                <a:tab pos="1204913" algn="l"/>
                <a:tab pos="1655763" algn="l"/>
              </a:tabLst>
            </a:pPr>
            <a:endParaRPr lang="en-US" sz="2400" dirty="0">
              <a:latin typeface="Verdana" pitchFamily="34" charset="0"/>
              <a:ea typeface="Verdana" pitchFamily="34" charset="0"/>
              <a:cs typeface="Verdana" pitchFamily="34" charset="0"/>
            </a:endParaRPr>
          </a:p>
          <a:p>
            <a:pPr marL="342900" indent="-342900" eaLnBrk="1" hangingPunct="1">
              <a:spcBef>
                <a:spcPct val="20000"/>
              </a:spcBef>
              <a:buFont typeface="Arial"/>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 Problem divided </a:t>
            </a:r>
            <a:r>
              <a:rPr lang="en-US" sz="2400" dirty="0">
                <a:latin typeface="Verdana" pitchFamily="34" charset="0"/>
                <a:ea typeface="Verdana" pitchFamily="34" charset="0"/>
                <a:cs typeface="Verdana" pitchFamily="34" charset="0"/>
              </a:rPr>
              <a:t>into </a:t>
            </a:r>
            <a:r>
              <a:rPr lang="en-US" sz="2400" dirty="0" smtClean="0">
                <a:latin typeface="Verdana" pitchFamily="34" charset="0"/>
                <a:ea typeface="Verdana" pitchFamily="34" charset="0"/>
                <a:cs typeface="Verdana" pitchFamily="34" charset="0"/>
              </a:rPr>
              <a:t>5 or more subtopics and</a:t>
            </a:r>
          </a:p>
          <a:p>
            <a:pPr eaLnBrk="1" hangingPunct="1">
              <a:spcBef>
                <a:spcPct val="20000"/>
              </a:spcBef>
              <a:tabLst>
                <a:tab pos="461963" algn="l"/>
                <a:tab pos="1204913" algn="l"/>
                <a:tab pos="1655763" algn="l"/>
              </a:tabLst>
            </a:pPr>
            <a:r>
              <a:rPr lang="en-US" sz="2400" dirty="0">
                <a:latin typeface="Verdana" pitchFamily="34" charset="0"/>
                <a:ea typeface="Verdana" pitchFamily="34" charset="0"/>
                <a:cs typeface="Verdana" pitchFamily="34" charset="0"/>
              </a:rPr>
              <a:t> </a:t>
            </a:r>
            <a:r>
              <a:rPr lang="en-US" sz="2400" dirty="0" smtClean="0">
                <a:latin typeface="Verdana" pitchFamily="34" charset="0"/>
                <a:ea typeface="Verdana" pitchFamily="34" charset="0"/>
                <a:cs typeface="Verdana" pitchFamily="34" charset="0"/>
              </a:rPr>
              <a:t>   students divide </a:t>
            </a:r>
            <a:r>
              <a:rPr lang="en-US" sz="2400" dirty="0">
                <a:latin typeface="Verdana" pitchFamily="34" charset="0"/>
                <a:ea typeface="Verdana" pitchFamily="34" charset="0"/>
                <a:cs typeface="Verdana" pitchFamily="34" charset="0"/>
              </a:rPr>
              <a:t>into </a:t>
            </a:r>
            <a:r>
              <a:rPr lang="en-US" sz="2400" dirty="0" smtClean="0">
                <a:latin typeface="Verdana" pitchFamily="34" charset="0"/>
                <a:ea typeface="Verdana" pitchFamily="34" charset="0"/>
                <a:cs typeface="Verdana" pitchFamily="34" charset="0"/>
              </a:rPr>
              <a:t>teams</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Each </a:t>
            </a:r>
            <a:r>
              <a:rPr lang="en-US" sz="2400" dirty="0">
                <a:latin typeface="Verdana" pitchFamily="34" charset="0"/>
                <a:ea typeface="Verdana" pitchFamily="34" charset="0"/>
                <a:cs typeface="Verdana" pitchFamily="34" charset="0"/>
              </a:rPr>
              <a:t>team assigned a </a:t>
            </a:r>
            <a:r>
              <a:rPr lang="en-US" sz="2400" dirty="0" smtClean="0">
                <a:latin typeface="Verdana" pitchFamily="34" charset="0"/>
                <a:ea typeface="Verdana" pitchFamily="34" charset="0"/>
                <a:cs typeface="Verdana" pitchFamily="34" charset="0"/>
              </a:rPr>
              <a:t>Undergraduate Teaching Fellow and Alumni Mentors and have access to the library staff</a:t>
            </a:r>
          </a:p>
          <a:p>
            <a:pPr marL="342900" indent="-342900">
              <a:spcBef>
                <a:spcPct val="20000"/>
              </a:spcBef>
              <a:buFont typeface="Arial"/>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 Each team will be responsible articulating the</a:t>
            </a:r>
          </a:p>
          <a:p>
            <a:pPr>
              <a:spcBef>
                <a:spcPct val="20000"/>
              </a:spcBef>
              <a:tabLst>
                <a:tab pos="461963" algn="l"/>
                <a:tab pos="1204913" algn="l"/>
                <a:tab pos="1655763" algn="l"/>
              </a:tabLst>
            </a:pPr>
            <a:r>
              <a:rPr lang="en-US" sz="2400" dirty="0" smtClean="0">
                <a:latin typeface="Verdana" pitchFamily="34" charset="0"/>
                <a:ea typeface="Verdana" pitchFamily="34" charset="0"/>
                <a:cs typeface="Verdana" pitchFamily="34" charset="0"/>
              </a:rPr>
              <a:t>    nature of the problem and developing a range</a:t>
            </a:r>
          </a:p>
          <a:p>
            <a:pPr>
              <a:spcBef>
                <a:spcPct val="20000"/>
              </a:spcBef>
              <a:tabLst>
                <a:tab pos="461963" algn="l"/>
                <a:tab pos="1204913" algn="l"/>
                <a:tab pos="1655763" algn="l"/>
              </a:tabLst>
            </a:pPr>
            <a:r>
              <a:rPr lang="en-US" sz="2400" dirty="0">
                <a:latin typeface="Verdana" pitchFamily="34" charset="0"/>
                <a:ea typeface="Verdana" pitchFamily="34" charset="0"/>
                <a:cs typeface="Verdana" pitchFamily="34" charset="0"/>
              </a:rPr>
              <a:t> </a:t>
            </a:r>
            <a:r>
              <a:rPr lang="en-US" sz="2400" dirty="0" smtClean="0">
                <a:latin typeface="Verdana" pitchFamily="34" charset="0"/>
                <a:ea typeface="Verdana" pitchFamily="34" charset="0"/>
                <a:cs typeface="Verdana" pitchFamily="34" charset="0"/>
              </a:rPr>
              <a:t>   of strategies and options to deal with it</a:t>
            </a:r>
            <a:endParaRPr lang="en-US" sz="2400" dirty="0">
              <a:latin typeface="Verdana" pitchFamily="34" charset="0"/>
              <a:ea typeface="Verdana" pitchFamily="34" charset="0"/>
              <a:cs typeface="Verdana" pitchFamily="34" charset="0"/>
            </a:endParaRPr>
          </a:p>
          <a:p>
            <a:pPr marL="461963" indent="-461963" eaLnBrk="1" hangingPunct="1">
              <a:spcBef>
                <a:spcPct val="20000"/>
              </a:spcBef>
              <a:buFont typeface="Arial"/>
              <a:buChar char="•"/>
              <a:tabLst>
                <a:tab pos="461963" algn="l"/>
                <a:tab pos="1204913" algn="l"/>
                <a:tab pos="1655763" algn="l"/>
              </a:tabLst>
            </a:pPr>
            <a:r>
              <a:rPr lang="en-US" sz="2400" dirty="0" smtClean="0">
                <a:latin typeface="Verdana" pitchFamily="34" charset="0"/>
                <a:ea typeface="Verdana" pitchFamily="34" charset="0"/>
                <a:cs typeface="Verdana" pitchFamily="34" charset="0"/>
              </a:rPr>
              <a:t>Teams are a starting point—you control their survival</a:t>
            </a:r>
          </a:p>
          <a:p>
            <a:pPr marL="461963" indent="-461963" eaLnBrk="1" hangingPunct="1">
              <a:spcBef>
                <a:spcPct val="20000"/>
              </a:spcBef>
              <a:tabLst>
                <a:tab pos="461963" algn="l"/>
                <a:tab pos="1204913" algn="l"/>
                <a:tab pos="1655763" algn="l"/>
              </a:tabLst>
            </a:pPr>
            <a:endParaRPr lang="en-US" sz="2400" dirty="0">
              <a:latin typeface="Verdana" pitchFamily="34" charset="0"/>
              <a:ea typeface="Verdana" pitchFamily="34" charset="0"/>
              <a:cs typeface="Verdana" pitchFamily="34" charset="0"/>
            </a:endParaRPr>
          </a:p>
          <a:p>
            <a:pPr marL="461963" indent="-461963" eaLnBrk="1" hangingPunct="1">
              <a:spcBef>
                <a:spcPct val="20000"/>
              </a:spcBef>
              <a:tabLst>
                <a:tab pos="461963" algn="l"/>
                <a:tab pos="1204913" algn="l"/>
                <a:tab pos="1655763" algn="l"/>
              </a:tabLst>
            </a:pPr>
            <a:r>
              <a:rPr lang="en-US" sz="2400" dirty="0">
                <a:latin typeface="Verdana" pitchFamily="34" charset="0"/>
                <a:ea typeface="Verdana" pitchFamily="34" charset="0"/>
                <a:cs typeface="Verdana" pitchFamily="34" charset="0"/>
              </a:rPr>
              <a:t>			</a:t>
            </a:r>
          </a:p>
        </p:txBody>
      </p:sp>
    </p:spTree>
    <p:extLst>
      <p:ext uri="{BB962C8B-B14F-4D97-AF65-F5344CB8AC3E}">
        <p14:creationId xmlns:p14="http://schemas.microsoft.com/office/powerpoint/2010/main" val="41141546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421</TotalTime>
  <Words>987</Words>
  <Application>Microsoft Macintosh PowerPoint</Application>
  <PresentationFormat>On-screen Show (4:3)</PresentationFormat>
  <Paragraphs>171</Paragraphs>
  <Slides>34</Slides>
  <Notes>17</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Mission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2012</vt:lpstr>
      <vt:lpstr>Mission 2013</vt:lpstr>
      <vt:lpstr>Mission 2014</vt:lpstr>
      <vt:lpstr>“What I have learned is that passion, along with curiosity, drives science. Passion is the mysterious force behind nearly every scientific breakthrough. Perhaps it’s because without it you might never be able to tolerate the huge amount of hard work and frustration that scientific discovery entails….”  “For the next four years you will get to poke around the corridors of your college, listen to any lecture you choose, work in a lab. The field of science you fall in love with may be so new it doesn’t even have a name yet. You may be the person who constructs a new biological species, or figures out how to stop global warming, or aging. Maybe you’ll discover life on another planet. My advice to you is this: Don’t settle for anything less.”      Nancy Hopkins, a professor of biology at M.I.T., has been teaching since 1973.  Extracted from OP-ED contribution in New York Times, September 5 2009</vt:lpstr>
      <vt:lpstr>PowerPoint Presentation</vt:lpstr>
      <vt:lpstr>Field Trip March 21-29th 2014</vt:lpstr>
      <vt:lpstr>Field Trip March 21-29th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Bowring</dc:creator>
  <cp:lastModifiedBy>Sam Bowring</cp:lastModifiedBy>
  <cp:revision>23</cp:revision>
  <dcterms:created xsi:type="dcterms:W3CDTF">2013-09-04T11:18:09Z</dcterms:created>
  <dcterms:modified xsi:type="dcterms:W3CDTF">2013-09-04T18:20:58Z</dcterms:modified>
</cp:coreProperties>
</file>