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81" r:id="rId3"/>
    <p:sldId id="291" r:id="rId4"/>
    <p:sldId id="357" r:id="rId5"/>
    <p:sldId id="360" r:id="rId6"/>
    <p:sldId id="389" r:id="rId7"/>
    <p:sldId id="390" r:id="rId8"/>
    <p:sldId id="394" r:id="rId9"/>
    <p:sldId id="286" r:id="rId10"/>
    <p:sldId id="365" r:id="rId11"/>
    <p:sldId id="361" r:id="rId12"/>
    <p:sldId id="349" r:id="rId13"/>
    <p:sldId id="257" r:id="rId14"/>
    <p:sldId id="392" r:id="rId15"/>
    <p:sldId id="369" r:id="rId16"/>
    <p:sldId id="362" r:id="rId17"/>
    <p:sldId id="371" r:id="rId18"/>
    <p:sldId id="364" r:id="rId19"/>
    <p:sldId id="366" r:id="rId20"/>
    <p:sldId id="368" r:id="rId21"/>
    <p:sldId id="293" r:id="rId22"/>
    <p:sldId id="264" r:id="rId23"/>
    <p:sldId id="372" r:id="rId24"/>
    <p:sldId id="393" r:id="rId25"/>
    <p:sldId id="342" r:id="rId26"/>
    <p:sldId id="321" r:id="rId27"/>
    <p:sldId id="373" r:id="rId28"/>
    <p:sldId id="374" r:id="rId29"/>
    <p:sldId id="37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87500" autoAdjust="0"/>
  </p:normalViewPr>
  <p:slideViewPr>
    <p:cSldViewPr snapToObjects="1">
      <p:cViewPr varScale="1">
        <p:scale>
          <a:sx n="107" d="100"/>
          <a:sy n="107" d="100"/>
        </p:scale>
        <p:origin x="-2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036E4-FDC3-1340-8329-8D786849B1B2}" type="datetimeFigureOut">
              <a:rPr lang="en-US" smtClean="0"/>
              <a:pPr/>
              <a:t>9/11/13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759C1-7E58-1345-84FE-73FDA1529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77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5B3BB-BB06-2244-A45F-0E8A209E4FED}" type="datetimeFigureOut">
              <a:rPr lang="en-US" smtClean="0"/>
              <a:pPr/>
              <a:t>9/11/13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A7811-0A56-EF41-854D-4B69EA1A40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8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Introduce library resources you need for this class: info is everywhere, how do you find what’s reliable?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A7811-0A56-EF41-854D-4B69EA1A403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A7811-0A56-EF41-854D-4B69EA1A403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the second hit can be used if</a:t>
            </a:r>
            <a:r>
              <a:rPr lang="en-US" baseline="0" dirty="0" smtClean="0"/>
              <a:t> you have an </a:t>
            </a:r>
            <a:r>
              <a:rPr lang="en-US" baseline="0" dirty="0" err="1" smtClean="0"/>
              <a:t>iPhone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You may have to display the bookmarks toolbar before you drag and drop.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A7811-0A56-EF41-854D-4B69EA1A403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Libraries homepage&gt; expert help&gt; class and program guides&gt; 12.000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A7811-0A56-EF41-854D-4B69EA1A403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we have to talk about Barton:  finds books, DVDs, conferences</a:t>
            </a:r>
            <a:r>
              <a:rPr lang="en-US" baseline="0" dirty="0" smtClean="0"/>
              <a:t> no matter what library. NOT ARTICLES! Title Keyword is a good way to explore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A7811-0A56-EF41-854D-4B69EA1A403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on call number to see if it is in library</a:t>
            </a:r>
          </a:p>
          <a:p>
            <a:r>
              <a:rPr lang="en-US" dirty="0" smtClean="0"/>
              <a:t>Use Request</a:t>
            </a:r>
            <a:r>
              <a:rPr lang="en-US" baseline="0" dirty="0" smtClean="0"/>
              <a:t> Item button to move it around or recall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A7811-0A56-EF41-854D-4B69EA1A403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Chris,</a:t>
            </a:r>
            <a:r>
              <a:rPr lang="en-US" baseline="0" dirty="0" smtClean="0"/>
              <a:t> </a:t>
            </a:r>
            <a:r>
              <a:rPr lang="en-US" dirty="0" smtClean="0"/>
              <a:t>Do</a:t>
            </a:r>
            <a:r>
              <a:rPr lang="en-US" baseline="0" dirty="0" smtClean="0"/>
              <a:t> you want to search water </a:t>
            </a:r>
            <a:r>
              <a:rPr lang="en-US" baseline="0" dirty="0" smtClean="0">
                <a:solidFill>
                  <a:srgbClr val="FF0000"/>
                </a:solidFill>
              </a:rPr>
              <a:t>SECURITY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africa</a:t>
            </a:r>
            <a:r>
              <a:rPr lang="en-US" baseline="0" dirty="0" smtClean="0"/>
              <a:t>?  Anne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A7811-0A56-EF41-854D-4B69EA1A403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A7811-0A56-EF41-854D-4B69EA1A403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065-DEC2-4F40-BBCC-132113E53DFF}" type="datetimeFigureOut">
              <a:rPr lang="en-US" smtClean="0"/>
              <a:pPr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50D7-9F9C-6B4D-90D1-67E251346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065-DEC2-4F40-BBCC-132113E53DFF}" type="datetimeFigureOut">
              <a:rPr lang="en-US" smtClean="0"/>
              <a:pPr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50D7-9F9C-6B4D-90D1-67E251346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065-DEC2-4F40-BBCC-132113E53DFF}" type="datetimeFigureOut">
              <a:rPr lang="en-US" smtClean="0"/>
              <a:pPr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50D7-9F9C-6B4D-90D1-67E251346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065-DEC2-4F40-BBCC-132113E53DFF}" type="datetimeFigureOut">
              <a:rPr lang="en-US" smtClean="0"/>
              <a:pPr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50D7-9F9C-6B4D-90D1-67E251346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065-DEC2-4F40-BBCC-132113E53DFF}" type="datetimeFigureOut">
              <a:rPr lang="en-US" smtClean="0"/>
              <a:pPr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50D7-9F9C-6B4D-90D1-67E251346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065-DEC2-4F40-BBCC-132113E53DFF}" type="datetimeFigureOut">
              <a:rPr lang="en-US" smtClean="0"/>
              <a:pPr/>
              <a:t>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50D7-9F9C-6B4D-90D1-67E251346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065-DEC2-4F40-BBCC-132113E53DFF}" type="datetimeFigureOut">
              <a:rPr lang="en-US" smtClean="0"/>
              <a:pPr/>
              <a:t>9/11/13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50D7-9F9C-6B4D-90D1-67E251346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065-DEC2-4F40-BBCC-132113E53DFF}" type="datetimeFigureOut">
              <a:rPr lang="en-US" smtClean="0"/>
              <a:pPr/>
              <a:t>9/11/13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50D7-9F9C-6B4D-90D1-67E251346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065-DEC2-4F40-BBCC-132113E53DFF}" type="datetimeFigureOut">
              <a:rPr lang="en-US" smtClean="0"/>
              <a:pPr/>
              <a:t>9/11/13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50D7-9F9C-6B4D-90D1-67E251346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065-DEC2-4F40-BBCC-132113E53DFF}" type="datetimeFigureOut">
              <a:rPr lang="en-US" smtClean="0"/>
              <a:pPr/>
              <a:t>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50D7-9F9C-6B4D-90D1-67E251346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065-DEC2-4F40-BBCC-132113E53DFF}" type="datetimeFigureOut">
              <a:rPr lang="en-US" smtClean="0"/>
              <a:pPr/>
              <a:t>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150D7-9F9C-6B4D-90D1-67E251346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54065-DEC2-4F40-BBCC-132113E53DFF}" type="datetimeFigureOut">
              <a:rPr lang="en-US" smtClean="0"/>
              <a:pPr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150D7-9F9C-6B4D-90D1-67E251346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12-lib@mit.edu" TargetMode="External"/><Relationship Id="rId3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914399"/>
          </a:xfrm>
        </p:spPr>
        <p:txBody>
          <a:bodyPr/>
          <a:lstStyle/>
          <a:p>
            <a:r>
              <a:rPr lang="en-US" dirty="0" err="1" smtClean="0"/>
              <a:t>Terrascope</a:t>
            </a:r>
            <a:r>
              <a:rPr lang="en-US" dirty="0" smtClean="0"/>
              <a:t> &amp; the MIT Libraries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143000"/>
            <a:ext cx="7086600" cy="5486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Picture 8" descr="wa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681402"/>
            <a:ext cx="5181600" cy="38811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55626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Chris Sherratt, Jennifer Greenleaf, Anne Graham, Heather McCann, Michael Noga, Daniel Sheehan</a:t>
            </a:r>
          </a:p>
          <a:p>
            <a:pPr algn="ctr"/>
            <a:r>
              <a:rPr lang="en-US" dirty="0" smtClean="0"/>
              <a:t>your librarians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1186934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Mission 2017: Global Water Security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the Tabs, especially Books</a:t>
            </a:r>
            <a:endParaRPr lang="en-US" dirty="0"/>
          </a:p>
        </p:txBody>
      </p:sp>
      <p:pic>
        <p:nvPicPr>
          <p:cNvPr id="1085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4066" y="1600200"/>
            <a:ext cx="79958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consider what you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For books, </a:t>
            </a:r>
            <a:r>
              <a:rPr lang="en-US" sz="3600" dirty="0" smtClean="0"/>
              <a:t>Barton: MIT Libraries catalog</a:t>
            </a:r>
          </a:p>
          <a:p>
            <a:r>
              <a:rPr lang="en-US" sz="4000" dirty="0" smtClean="0"/>
              <a:t>For articles, you have options</a:t>
            </a:r>
          </a:p>
          <a:p>
            <a:pPr lvl="2"/>
            <a:r>
              <a:rPr lang="en-US" sz="3200" dirty="0" smtClean="0"/>
              <a:t>Google Scholar</a:t>
            </a:r>
          </a:p>
          <a:p>
            <a:pPr lvl="2"/>
            <a:r>
              <a:rPr lang="en-US" sz="3200" dirty="0" err="1" smtClean="0"/>
              <a:t>BartonPlus</a:t>
            </a:r>
            <a:endParaRPr lang="en-US" sz="3200" dirty="0" smtClean="0"/>
          </a:p>
          <a:p>
            <a:pPr lvl="2"/>
            <a:r>
              <a:rPr lang="en-US" sz="3200" dirty="0" smtClean="0"/>
              <a:t>Library Databases</a:t>
            </a:r>
          </a:p>
          <a:p>
            <a:pPr lvl="2"/>
            <a:endParaRPr lang="en-US" sz="3200" dirty="0" smtClean="0"/>
          </a:p>
          <a:p>
            <a:pPr lvl="2"/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1173162"/>
          </a:xfrm>
        </p:spPr>
        <p:txBody>
          <a:bodyPr>
            <a:noAutofit/>
          </a:bodyPr>
          <a:lstStyle/>
          <a:p>
            <a:r>
              <a:rPr lang="en-US" dirty="0" smtClean="0"/>
              <a:t>First, find  Barton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2800" i="1" dirty="0" smtClean="0"/>
              <a:t>It moved!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600" dirty="0"/>
          </a:p>
        </p:txBody>
      </p:sp>
      <p:sp>
        <p:nvSpPr>
          <p:cNvPr id="5" name="Down Arrow 4"/>
          <p:cNvSpPr/>
          <p:nvPr/>
        </p:nvSpPr>
        <p:spPr>
          <a:xfrm rot="5400000">
            <a:off x="6819900" y="2019300"/>
            <a:ext cx="685800" cy="1524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33338"/>
            <a:ext cx="8229600" cy="425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>
            <a:off x="6400800" y="2743200"/>
            <a:ext cx="1066800" cy="381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Think about your </a:t>
            </a:r>
            <a:r>
              <a:rPr lang="en-US" sz="2700" dirty="0" smtClean="0">
                <a:solidFill>
                  <a:schemeClr val="accent6"/>
                </a:solidFill>
              </a:rPr>
              <a:t>keywords</a:t>
            </a:r>
            <a:r>
              <a:rPr lang="en-US" sz="2700" dirty="0" smtClean="0"/>
              <a:t> and </a:t>
            </a:r>
            <a:r>
              <a:rPr lang="en-US" sz="2700" dirty="0" smtClean="0">
                <a:solidFill>
                  <a:schemeClr val="accent6"/>
                </a:solidFill>
              </a:rPr>
              <a:t>where </a:t>
            </a:r>
            <a:r>
              <a:rPr lang="en-US" sz="2700" dirty="0" smtClean="0"/>
              <a:t>you search: </a:t>
            </a:r>
            <a:br>
              <a:rPr lang="en-US" sz="2700" dirty="0" smtClean="0"/>
            </a:br>
            <a:r>
              <a:rPr lang="en-US" sz="2200" dirty="0" smtClean="0"/>
              <a:t>global water      </a:t>
            </a:r>
            <a:r>
              <a:rPr lang="en-US" sz="2200" dirty="0" err="1" smtClean="0"/>
              <a:t>transboundary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water rights  rivers</a:t>
            </a:r>
            <a:br>
              <a:rPr lang="en-US" sz="2200" dirty="0" smtClean="0"/>
            </a:br>
            <a:r>
              <a:rPr lang="en-US" sz="2200" dirty="0" smtClean="0"/>
              <a:t> water supply </a:t>
            </a:r>
            <a:r>
              <a:rPr lang="en-US" sz="2200" dirty="0" err="1" smtClean="0"/>
              <a:t>asia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47682"/>
            <a:ext cx="8229600" cy="423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3733800" y="1417638"/>
            <a:ext cx="3200400" cy="3611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can mark or email from the results list 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71543"/>
            <a:ext cx="8229600" cy="398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 from one full record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70722"/>
            <a:ext cx="8229600" cy="418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book for Team 2-3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44196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Extra Bonus:   Is </a:t>
            </a:r>
            <a:r>
              <a:rPr lang="en-US" sz="2400" i="1" u="sng" dirty="0" smtClean="0"/>
              <a:t>Big Thirst </a:t>
            </a:r>
            <a:r>
              <a:rPr lang="en-US" sz="2400" i="1" dirty="0" smtClean="0"/>
              <a:t>on the shelf?</a:t>
            </a:r>
          </a:p>
          <a:p>
            <a:r>
              <a:rPr lang="en-US" sz="2400" i="1" dirty="0" smtClean="0"/>
              <a:t>				Where is  </a:t>
            </a:r>
            <a:r>
              <a:rPr lang="en-US" sz="2400" i="1" u="sng" dirty="0" smtClean="0"/>
              <a:t>Water: Asia’s new battleground</a:t>
            </a:r>
            <a:r>
              <a:rPr lang="en-US" sz="2400" i="1" dirty="0" smtClean="0"/>
              <a:t>? </a:t>
            </a:r>
          </a:p>
          <a:p>
            <a:endParaRPr lang="en-US" sz="2400" i="1" dirty="0" smtClean="0"/>
          </a:p>
          <a:p>
            <a:endParaRPr lang="en-US" sz="2400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2448613"/>
            <a:ext cx="8991600" cy="309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articles, where to start?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4020344"/>
            <a:ext cx="33337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81662" y="3706019"/>
            <a:ext cx="19716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809625" y="1752600"/>
            <a:ext cx="6843712" cy="15581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1275" y="2057400"/>
            <a:ext cx="39814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What is </a:t>
            </a:r>
            <a:r>
              <a:rPr lang="en-US" dirty="0" err="1" smtClean="0"/>
              <a:t>BartonPlus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3600" dirty="0" smtClean="0"/>
              <a:t>search water rights and Nile river 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16494"/>
            <a:ext cx="8229600" cy="42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4648200" y="2362200"/>
            <a:ext cx="45719" cy="76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343400" y="1716494"/>
            <a:ext cx="304800" cy="64570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big list you can browse and cut  down</a:t>
            </a:r>
            <a:endParaRPr lang="en-US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755"/>
            <a:ext cx="8229600" cy="422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are here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must evaluate the information you find</a:t>
            </a:r>
          </a:p>
          <a:p>
            <a:r>
              <a:rPr lang="en-US" dirty="0" smtClean="0"/>
              <a:t>You must engage with the scientific literature</a:t>
            </a:r>
          </a:p>
          <a:p>
            <a:r>
              <a:rPr lang="en-US" dirty="0" smtClean="0"/>
              <a:t>It’s important to decide </a:t>
            </a:r>
            <a:r>
              <a:rPr lang="en-US" i="1" dirty="0" smtClean="0"/>
              <a:t>where</a:t>
            </a:r>
            <a:r>
              <a:rPr lang="en-US" dirty="0" smtClean="0"/>
              <a:t> to search</a:t>
            </a:r>
          </a:p>
          <a:p>
            <a:r>
              <a:rPr lang="en-US" dirty="0" smtClean="0"/>
              <a:t>In research, starting points are probably not  ending points</a:t>
            </a:r>
          </a:p>
          <a:p>
            <a:r>
              <a:rPr lang="en-US" dirty="0" smtClean="0"/>
              <a:t>We buy books, and </a:t>
            </a:r>
            <a:r>
              <a:rPr lang="en-US" i="1" dirty="0" smtClean="0"/>
              <a:t>lots of</a:t>
            </a:r>
            <a:r>
              <a:rPr lang="en-US" dirty="0" smtClean="0"/>
              <a:t> online information for MIT… and we provide tools to find it</a:t>
            </a:r>
          </a:p>
        </p:txBody>
      </p:sp>
    </p:spTree>
  </p:cSld>
  <p:clrMapOvr>
    <a:masterClrMapping/>
  </p:clrMapOvr>
  <p:transition xmlns:p14="http://schemas.microsoft.com/office/powerpoint/2010/main" spd="med" advClick="0" advTm="4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Pdfs</a:t>
            </a:r>
            <a:r>
              <a:rPr lang="en-US" dirty="0" smtClean="0"/>
              <a:t>, images and output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43060"/>
            <a:ext cx="8229600" cy="344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So why library databases?</a:t>
            </a:r>
            <a:endParaRPr lang="en-US" dirty="0"/>
          </a:p>
        </p:txBody>
      </p:sp>
      <p:pic>
        <p:nvPicPr>
          <p:cNvPr id="542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6225" y="1447800"/>
            <a:ext cx="869329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 they get really focused results</a:t>
            </a:r>
            <a:br>
              <a:rPr lang="en-US" dirty="0" smtClean="0"/>
            </a:br>
            <a:r>
              <a:rPr lang="en-US" sz="3600" dirty="0" smtClean="0"/>
              <a:t>(example: </a:t>
            </a:r>
            <a:r>
              <a:rPr lang="en-US" sz="3600" dirty="0" err="1" smtClean="0"/>
              <a:t>biofuels</a:t>
            </a:r>
            <a:r>
              <a:rPr lang="en-US" sz="3600" dirty="0" smtClean="0"/>
              <a:t> and water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3046"/>
            <a:ext cx="8229600" cy="438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paper for Team 4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8712" y="2563019"/>
            <a:ext cx="68865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you still can’t see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sure MIT subscribes to the journal </a:t>
            </a:r>
            <a:r>
              <a:rPr lang="en-US" i="1" dirty="0" smtClean="0"/>
              <a:t>and</a:t>
            </a:r>
            <a:r>
              <a:rPr lang="en-US" dirty="0" smtClean="0"/>
              <a:t> the year you need</a:t>
            </a:r>
          </a:p>
          <a:p>
            <a:pPr lvl="1"/>
            <a:r>
              <a:rPr lang="en-US" dirty="0" smtClean="0"/>
              <a:t>Search in the </a:t>
            </a:r>
            <a:r>
              <a:rPr lang="en-US" dirty="0" err="1" smtClean="0"/>
              <a:t>ejournals</a:t>
            </a:r>
            <a:r>
              <a:rPr lang="en-US" dirty="0" smtClean="0"/>
              <a:t> </a:t>
            </a:r>
            <a:r>
              <a:rPr lang="en-US" dirty="0" err="1" smtClean="0"/>
              <a:t>bo</a:t>
            </a:r>
            <a:endParaRPr lang="en-US" dirty="0" smtClean="0"/>
          </a:p>
          <a:p>
            <a:pPr lvl="1"/>
            <a:r>
              <a:rPr lang="en-US" dirty="0" smtClean="0"/>
              <a:t>Search in Barton</a:t>
            </a:r>
          </a:p>
          <a:p>
            <a:r>
              <a:rPr lang="en-US" dirty="0" smtClean="0"/>
              <a:t>IF we</a:t>
            </a:r>
            <a:r>
              <a:rPr lang="en-US" dirty="0" smtClean="0">
                <a:solidFill>
                  <a:srgbClr val="FF0000"/>
                </a:solidFill>
              </a:rPr>
              <a:t> don’t </a:t>
            </a:r>
            <a:r>
              <a:rPr lang="en-US" dirty="0" smtClean="0"/>
              <a:t>subscribe, ask for it on ILB</a:t>
            </a:r>
          </a:p>
          <a:p>
            <a:r>
              <a:rPr lang="en-US" dirty="0" smtClean="0"/>
              <a:t>Email us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to stash what you find</a:t>
            </a:r>
            <a:br>
              <a:rPr lang="en-US" dirty="0" smtClean="0"/>
            </a:br>
            <a:r>
              <a:rPr lang="en-US" dirty="0" smtClean="0"/>
              <a:t>Libraries&gt; Productivity Tools &gt;</a:t>
            </a:r>
            <a:endParaRPr lang="en-US" dirty="0"/>
          </a:p>
        </p:txBody>
      </p:sp>
      <p:pic>
        <p:nvPicPr>
          <p:cNvPr id="4096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2127399"/>
            <a:ext cx="8991600" cy="419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study and practice rooms  </a:t>
            </a:r>
            <a:br>
              <a:rPr lang="en-US" dirty="0" smtClean="0"/>
            </a:br>
            <a:r>
              <a:rPr lang="en-US" sz="2400" dirty="0" smtClean="0"/>
              <a:t>Barker’s Media Room,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floor</a:t>
            </a:r>
            <a:endParaRPr lang="en-US" sz="2400" dirty="0"/>
          </a:p>
        </p:txBody>
      </p:sp>
      <p:pic>
        <p:nvPicPr>
          <p:cNvPr id="5" name="Content Placeholder 4" descr="barker med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4425" y="1600200"/>
            <a:ext cx="6735149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</a:t>
            </a:r>
            <a:r>
              <a:rPr lang="en-US" i="1" dirty="0" err="1" smtClean="0"/>
              <a:t>Statistica</a:t>
            </a:r>
            <a:endParaRPr lang="en-US" i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4875" y="1600200"/>
            <a:ext cx="58342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final thoughts or questions?</a:t>
            </a:r>
            <a:endParaRPr lang="en-US" dirty="0"/>
          </a:p>
        </p:txBody>
      </p:sp>
      <p:pic>
        <p:nvPicPr>
          <p:cNvPr id="4" name="Content Placeholder 3" descr="water pho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223" y="1600200"/>
            <a:ext cx="6059554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12-lib@mit.edu</a:t>
            </a:r>
            <a:r>
              <a:rPr lang="en-US" dirty="0" smtClean="0"/>
              <a:t> Enjoy!</a:t>
            </a:r>
            <a:endParaRPr lang="en-US" dirty="0"/>
          </a:p>
        </p:txBody>
      </p:sp>
      <p:pic>
        <p:nvPicPr>
          <p:cNvPr id="4" name="Content Placeholder 3" descr="boa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flipV="1">
            <a:off x="1542223" y="1600200"/>
            <a:ext cx="6059554" cy="4525963"/>
          </a:xfrm>
        </p:spPr>
      </p:pic>
      <p:sp>
        <p:nvSpPr>
          <p:cNvPr id="6" name="TextBox 5"/>
          <p:cNvSpPr txBox="1"/>
          <p:nvPr/>
        </p:nvSpPr>
        <p:spPr>
          <a:xfrm>
            <a:off x="457200" y="19812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MEET the TEAM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we’ll do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 up 2 ways to ease access to full text</a:t>
            </a:r>
          </a:p>
          <a:p>
            <a:r>
              <a:rPr lang="en-US" dirty="0" smtClean="0"/>
              <a:t>Bookmark the Libraries’ 12.000 page</a:t>
            </a:r>
          </a:p>
          <a:p>
            <a:r>
              <a:rPr lang="en-US" dirty="0" smtClean="0"/>
              <a:t>Find and send yourself 2 or 3 references </a:t>
            </a:r>
          </a:p>
          <a:p>
            <a:r>
              <a:rPr lang="en-US" dirty="0" smtClean="0"/>
              <a:t>Meet the librarians</a:t>
            </a:r>
          </a:p>
          <a:p>
            <a:r>
              <a:rPr lang="en-US" dirty="0" smtClean="0"/>
              <a:t>Think about the value-add of the Libraries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Scholar.google.com</a:t>
            </a:r>
            <a:br>
              <a:rPr lang="en-US" dirty="0" smtClean="0"/>
            </a:br>
            <a:r>
              <a:rPr lang="en-US" sz="2700" dirty="0" smtClean="0"/>
              <a:t>For all browsers  Settings&gt; Library Links&gt; MIT</a:t>
            </a:r>
            <a:endParaRPr lang="en-US" sz="2700" dirty="0"/>
          </a:p>
        </p:txBody>
      </p:sp>
      <p:pic>
        <p:nvPicPr>
          <p:cNvPr id="1003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38175" y="1743869"/>
            <a:ext cx="78676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Add our </a:t>
            </a:r>
            <a:r>
              <a:rPr lang="en-US" dirty="0" err="1" smtClean="0"/>
              <a:t>bookmarklet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763712"/>
            <a:ext cx="7772400" cy="12842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libraries.mit.edu &gt;  Site search&gt;  Type in </a:t>
            </a:r>
            <a:r>
              <a:rPr lang="en-US" dirty="0" err="1" smtClean="0"/>
              <a:t>bookmarklet</a:t>
            </a:r>
            <a:r>
              <a:rPr lang="en-US" dirty="0" smtClean="0"/>
              <a:t> &gt;</a:t>
            </a:r>
          </a:p>
          <a:p>
            <a:r>
              <a:rPr lang="en-US" dirty="0" smtClean="0"/>
              <a:t>Click first result (Inserting the Proxy String…)  &gt; </a:t>
            </a:r>
          </a:p>
          <a:p>
            <a:r>
              <a:rPr lang="en-US" dirty="0" smtClean="0"/>
              <a:t>Drag the Reload button into your bookmarks bar</a:t>
            </a:r>
            <a:endParaRPr lang="en-US" dirty="0"/>
          </a:p>
        </p:txBody>
      </p:sp>
      <p:pic>
        <p:nvPicPr>
          <p:cNvPr id="10240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3383701"/>
            <a:ext cx="9144000" cy="301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4" descr="C:\Users\gcsherra\Desktop\Reload via MIT Libs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973512" y="1352550"/>
            <a:ext cx="1343025" cy="247650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>
            <a:off x="6248400" y="3048000"/>
            <a:ext cx="152400" cy="914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20312"/>
            <a:ext cx="8229600" cy="348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3781" y="1600200"/>
            <a:ext cx="79164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Navigate to the class page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25711"/>
            <a:ext cx="8229600" cy="447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GO TO libraries.mit.edu FIND</a:t>
            </a:r>
            <a:r>
              <a:rPr lang="en-US" sz="3200" dirty="0" smtClean="0"/>
              <a:t> 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Expert help </a:t>
            </a:r>
            <a:r>
              <a:rPr lang="en-US" sz="3600" dirty="0" smtClean="0"/>
              <a:t>&gt; Class &amp; program guides &gt; Fall 2013 &gt; 12.000     </a:t>
            </a:r>
            <a:r>
              <a:rPr lang="en-US" sz="3600" i="1" dirty="0" smtClean="0">
                <a:solidFill>
                  <a:schemeClr val="accent6"/>
                </a:solidFill>
              </a:rPr>
              <a:t>Bookmark 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600" dirty="0"/>
          </a:p>
        </p:txBody>
      </p:sp>
      <p:pic>
        <p:nvPicPr>
          <p:cNvPr id="768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9950" y="2179637"/>
            <a:ext cx="82241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27123</TotalTime>
  <Words>484</Words>
  <Application>Microsoft Macintosh PowerPoint</Application>
  <PresentationFormat>On-screen Show (4:3)</PresentationFormat>
  <Paragraphs>73</Paragraphs>
  <Slides>29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Terrascope &amp; the MIT Libraries</vt:lpstr>
      <vt:lpstr>Why we are here today</vt:lpstr>
      <vt:lpstr>What we’ll do today</vt:lpstr>
      <vt:lpstr> Scholar.google.com For all browsers  Settings&gt; Library Links&gt; MIT</vt:lpstr>
      <vt:lpstr> Add our bookmarklet </vt:lpstr>
      <vt:lpstr>PowerPoint Presentation</vt:lpstr>
      <vt:lpstr>PowerPoint Presentation</vt:lpstr>
      <vt:lpstr>Navigate to the class page</vt:lpstr>
      <vt:lpstr> GO TO libraries.mit.edu FIND  Expert help &gt; Class &amp; program guides &gt; Fall 2013 &gt; 12.000     Bookmark ! </vt:lpstr>
      <vt:lpstr>Note the Tabs, especially Books</vt:lpstr>
      <vt:lpstr>Then consider what you need</vt:lpstr>
      <vt:lpstr>First, find  Barton  It moved! </vt:lpstr>
      <vt:lpstr>Think about your keywords and where you search:  global water      transboundary water rights  rivers  water supply asia</vt:lpstr>
      <vt:lpstr>You can mark or email from the results list </vt:lpstr>
      <vt:lpstr>Or from one full record</vt:lpstr>
      <vt:lpstr>A book for Team 2-3</vt:lpstr>
      <vt:lpstr>For articles, where to start?</vt:lpstr>
      <vt:lpstr> What is BartonPlus? search water rights and Nile river </vt:lpstr>
      <vt:lpstr>A big list you can browse and cut  down</vt:lpstr>
      <vt:lpstr>Pdfs, images and output</vt:lpstr>
      <vt:lpstr> So why library databases?</vt:lpstr>
      <vt:lpstr>… they get really focused results (example: biofuels and water)</vt:lpstr>
      <vt:lpstr>A paper for Team 4</vt:lpstr>
      <vt:lpstr>What if you still can’t see it?</vt:lpstr>
      <vt:lpstr>Where to stash what you find Libraries&gt; Productivity Tools &gt;</vt:lpstr>
      <vt:lpstr>We have study and practice rooms   Barker’s Media Room, 5th floor</vt:lpstr>
      <vt:lpstr>And Statistica</vt:lpstr>
      <vt:lpstr>Any final thoughts or questions?</vt:lpstr>
      <vt:lpstr>12-lib@mit.edu Enjoy!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Sherratt</dc:creator>
  <cp:lastModifiedBy>Robert Hildebrand</cp:lastModifiedBy>
  <cp:revision>106</cp:revision>
  <cp:lastPrinted>2010-09-14T19:21:13Z</cp:lastPrinted>
  <dcterms:created xsi:type="dcterms:W3CDTF">2010-10-29T01:05:34Z</dcterms:created>
  <dcterms:modified xsi:type="dcterms:W3CDTF">2013-09-11T20:29:53Z</dcterms:modified>
</cp:coreProperties>
</file>