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42" autoAdjust="0"/>
  </p:normalViewPr>
  <p:slideViewPr>
    <p:cSldViewPr snapToGrid="0" snapToObjects="1">
      <p:cViewPr varScale="1">
        <p:scale>
          <a:sx n="85" d="100"/>
          <a:sy n="85" d="100"/>
        </p:scale>
        <p:origin x="-22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Sheet1!$G$10:$G$11</c:f>
              <c:strCache>
                <c:ptCount val="2"/>
                <c:pt idx="0">
                  <c:v>In Favor</c:v>
                </c:pt>
                <c:pt idx="1">
                  <c:v>Not in Favor</c:v>
                </c:pt>
              </c:strCache>
            </c:strRef>
          </c:cat>
          <c:val>
            <c:numRef>
              <c:f>Sheet1!$H$10:$H$11</c:f>
              <c:numCache>
                <c:formatCode>General</c:formatCode>
                <c:ptCount val="2"/>
                <c:pt idx="0">
                  <c:v>33.0</c:v>
                </c:pt>
                <c:pt idx="1">
                  <c:v>4.0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invertIfNegative val="0"/>
          <c:cat>
            <c:strRef>
              <c:f>Sheet1!$J$30:$J$41</c:f>
              <c:strCache>
                <c:ptCount val="12"/>
                <c:pt idx="0">
                  <c:v>12:00 -2:00 PM</c:v>
                </c:pt>
                <c:pt idx="1">
                  <c:v>8:00 AM - 12:00 PM</c:v>
                </c:pt>
                <c:pt idx="2">
                  <c:v>4:00-8:00 AM</c:v>
                </c:pt>
                <c:pt idx="3">
                  <c:v>12:00 -4:00 AM</c:v>
                </c:pt>
                <c:pt idx="4">
                  <c:v>8:00PM-12:00AM</c:v>
                </c:pt>
                <c:pt idx="5">
                  <c:v>4:00-8:00 PM</c:v>
                </c:pt>
                <c:pt idx="6">
                  <c:v>12:00-4:00 PM</c:v>
                </c:pt>
                <c:pt idx="7">
                  <c:v>8:00 AM-12:00 PM</c:v>
                </c:pt>
                <c:pt idx="8">
                  <c:v>4:00-8:00 AM</c:v>
                </c:pt>
                <c:pt idx="9">
                  <c:v>12:00-4:00 AM</c:v>
                </c:pt>
                <c:pt idx="10">
                  <c:v>8:00 PM-12:00 AM</c:v>
                </c:pt>
                <c:pt idx="11">
                  <c:v>4:00-8:00 PM</c:v>
                </c:pt>
              </c:strCache>
            </c:strRef>
          </c:cat>
          <c:val>
            <c:numRef>
              <c:f>Sheet1!$K$30:$K$41</c:f>
              <c:numCache>
                <c:formatCode>General</c:formatCode>
                <c:ptCount val="12"/>
                <c:pt idx="0">
                  <c:v>8.0</c:v>
                </c:pt>
                <c:pt idx="1">
                  <c:v>13.0</c:v>
                </c:pt>
                <c:pt idx="2">
                  <c:v>0.0</c:v>
                </c:pt>
                <c:pt idx="3">
                  <c:v>4.0</c:v>
                </c:pt>
                <c:pt idx="4">
                  <c:v>4.0</c:v>
                </c:pt>
                <c:pt idx="5">
                  <c:v>2.0</c:v>
                </c:pt>
                <c:pt idx="6">
                  <c:v>2.0</c:v>
                </c:pt>
                <c:pt idx="7">
                  <c:v>3.0</c:v>
                </c:pt>
                <c:pt idx="8">
                  <c:v>0.0</c:v>
                </c:pt>
                <c:pt idx="9">
                  <c:v>0.0</c:v>
                </c:pt>
                <c:pt idx="10">
                  <c:v>0.0</c:v>
                </c:pt>
                <c:pt idx="11">
                  <c:v>1.0</c:v>
                </c:pt>
              </c:numCache>
            </c:numRef>
          </c:val>
        </c:ser>
        <c:dLbls>
          <c:showLegendKey val="0"/>
          <c:showVal val="0"/>
          <c:showCatName val="0"/>
          <c:showSerName val="0"/>
          <c:showPercent val="0"/>
          <c:showBubbleSize val="0"/>
        </c:dLbls>
        <c:gapWidth val="150"/>
        <c:overlap val="100"/>
        <c:axId val="481480808"/>
        <c:axId val="481483816"/>
      </c:barChart>
      <c:catAx>
        <c:axId val="481480808"/>
        <c:scaling>
          <c:orientation val="minMax"/>
        </c:scaling>
        <c:delete val="0"/>
        <c:axPos val="l"/>
        <c:majorTickMark val="out"/>
        <c:minorTickMark val="none"/>
        <c:tickLblPos val="nextTo"/>
        <c:crossAx val="481483816"/>
        <c:crosses val="autoZero"/>
        <c:auto val="1"/>
        <c:lblAlgn val="ctr"/>
        <c:lblOffset val="100"/>
        <c:noMultiLvlLbl val="0"/>
      </c:catAx>
      <c:valAx>
        <c:axId val="481483816"/>
        <c:scaling>
          <c:orientation val="minMax"/>
        </c:scaling>
        <c:delete val="0"/>
        <c:axPos val="b"/>
        <c:majorGridlines/>
        <c:numFmt formatCode="General" sourceLinked="1"/>
        <c:majorTickMark val="out"/>
        <c:minorTickMark val="none"/>
        <c:tickLblPos val="nextTo"/>
        <c:crossAx val="481480808"/>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2D165-A0CD-4140-B0AF-92EC115714A3}" type="datetimeFigureOut">
              <a:rPr lang="en-US" smtClean="0"/>
              <a:t>9/5/14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C6144-63CB-E94F-B1BD-BA6C64ED2418}" type="slidenum">
              <a:rPr lang="en-US" smtClean="0"/>
              <a:t>‹#›</a:t>
            </a:fld>
            <a:endParaRPr lang="en-US"/>
          </a:p>
        </p:txBody>
      </p:sp>
    </p:spTree>
    <p:extLst>
      <p:ext uri="{BB962C8B-B14F-4D97-AF65-F5344CB8AC3E}">
        <p14:creationId xmlns:p14="http://schemas.microsoft.com/office/powerpoint/2010/main" val="2468876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IPCC 2013 report on climate change,</a:t>
            </a:r>
            <a:r>
              <a:rPr lang="en-US" baseline="0" dirty="0" smtClean="0"/>
              <a:t> “Summary for Policy Makers” </a:t>
            </a:r>
          </a:p>
          <a:p>
            <a:endParaRPr lang="en-US" dirty="0" smtClean="0"/>
          </a:p>
          <a:p>
            <a:r>
              <a:rPr lang="en-US" dirty="0" smtClean="0"/>
              <a:t>http://</a:t>
            </a:r>
            <a:r>
              <a:rPr lang="en-US" dirty="0" err="1" smtClean="0"/>
              <a:t>www.ipcc.ch</a:t>
            </a:r>
            <a:r>
              <a:rPr lang="en-US" dirty="0" smtClean="0"/>
              <a:t>/</a:t>
            </a:r>
            <a:endParaRPr lang="en-US" dirty="0"/>
          </a:p>
        </p:txBody>
      </p:sp>
      <p:sp>
        <p:nvSpPr>
          <p:cNvPr id="4" name="Slide Number Placeholder 3"/>
          <p:cNvSpPr>
            <a:spLocks noGrp="1"/>
          </p:cNvSpPr>
          <p:nvPr>
            <p:ph type="sldNum" sz="quarter" idx="10"/>
          </p:nvPr>
        </p:nvSpPr>
        <p:spPr/>
        <p:txBody>
          <a:bodyPr/>
          <a:lstStyle/>
          <a:p>
            <a:fld id="{D78C6144-63CB-E94F-B1BD-BA6C64ED2418}" type="slidenum">
              <a:rPr lang="en-US" smtClean="0"/>
              <a:t>1</a:t>
            </a:fld>
            <a:endParaRPr lang="en-US"/>
          </a:p>
        </p:txBody>
      </p:sp>
    </p:spTree>
    <p:extLst>
      <p:ext uri="{BB962C8B-B14F-4D97-AF65-F5344CB8AC3E}">
        <p14:creationId xmlns:p14="http://schemas.microsoft.com/office/powerpoint/2010/main" val="270903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2013 IPCC report on climate change,</a:t>
            </a:r>
            <a:r>
              <a:rPr lang="en-US" baseline="0" dirty="0" smtClean="0"/>
              <a:t> “Summary for Policy Makers”.  Different colors represent different data sets, and the shading represents uncertainty.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www.ipcc.ch</a:t>
            </a:r>
            <a:r>
              <a:rPr lang="en-US"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8C6144-63CB-E94F-B1BD-BA6C64ED2418}" type="slidenum">
              <a:rPr lang="en-US" smtClean="0"/>
              <a:t>2</a:t>
            </a:fld>
            <a:endParaRPr lang="en-US"/>
          </a:p>
        </p:txBody>
      </p:sp>
    </p:spTree>
    <p:extLst>
      <p:ext uri="{BB962C8B-B14F-4D97-AF65-F5344CB8AC3E}">
        <p14:creationId xmlns:p14="http://schemas.microsoft.com/office/powerpoint/2010/main" val="247748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2013 IPCC report on climate change,</a:t>
            </a:r>
            <a:r>
              <a:rPr lang="en-US" baseline="0" dirty="0" smtClean="0"/>
              <a:t> “Summary for Policy Makers”.  Different colors represent different data sets, and the shading represents uncertainty.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www.ipcc.ch</a:t>
            </a:r>
            <a:r>
              <a:rPr lang="en-US"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8C6144-63CB-E94F-B1BD-BA6C64ED2418}" type="slidenum">
              <a:rPr lang="en-US" smtClean="0"/>
              <a:t>3</a:t>
            </a:fld>
            <a:endParaRPr lang="en-US"/>
          </a:p>
        </p:txBody>
      </p:sp>
    </p:spTree>
    <p:extLst>
      <p:ext uri="{BB962C8B-B14F-4D97-AF65-F5344CB8AC3E}">
        <p14:creationId xmlns:p14="http://schemas.microsoft.com/office/powerpoint/2010/main" val="66532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8C6144-63CB-E94F-B1BD-BA6C64ED2418}" type="slidenum">
              <a:rPr lang="en-US" smtClean="0"/>
              <a:t>4</a:t>
            </a:fld>
            <a:endParaRPr lang="en-US"/>
          </a:p>
        </p:txBody>
      </p:sp>
    </p:spTree>
    <p:extLst>
      <p:ext uri="{BB962C8B-B14F-4D97-AF65-F5344CB8AC3E}">
        <p14:creationId xmlns:p14="http://schemas.microsoft.com/office/powerpoint/2010/main" val="376944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models of sea level rise.  Average run results are solid lines, full range of results is represented by shading.  The change in sea level is relative to 1985-2005 data.</a:t>
            </a:r>
          </a:p>
          <a:p>
            <a:endParaRPr lang="en-US" baseline="0" dirty="0" smtClean="0"/>
          </a:p>
          <a:p>
            <a:r>
              <a:rPr lang="en-US" dirty="0" smtClean="0"/>
              <a:t>From 2013 IPCC report on climate change,</a:t>
            </a:r>
            <a:r>
              <a:rPr lang="en-US" baseline="0" dirty="0" smtClean="0"/>
              <a:t> “Summary for Policy Makers”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www.ipcc.ch</a:t>
            </a:r>
            <a:r>
              <a:rPr lang="en-US" dirty="0" smtClean="0"/>
              <a:t>/</a:t>
            </a:r>
          </a:p>
          <a:p>
            <a:endParaRPr lang="en-US" dirty="0"/>
          </a:p>
        </p:txBody>
      </p:sp>
      <p:sp>
        <p:nvSpPr>
          <p:cNvPr id="4" name="Slide Number Placeholder 3"/>
          <p:cNvSpPr>
            <a:spLocks noGrp="1"/>
          </p:cNvSpPr>
          <p:nvPr>
            <p:ph type="sldNum" sz="quarter" idx="10"/>
          </p:nvPr>
        </p:nvSpPr>
        <p:spPr/>
        <p:txBody>
          <a:bodyPr/>
          <a:lstStyle/>
          <a:p>
            <a:fld id="{D78C6144-63CB-E94F-B1BD-BA6C64ED2418}" type="slidenum">
              <a:rPr lang="en-US" smtClean="0"/>
              <a:t>5</a:t>
            </a:fld>
            <a:endParaRPr lang="en-US"/>
          </a:p>
        </p:txBody>
      </p:sp>
    </p:spTree>
    <p:extLst>
      <p:ext uri="{BB962C8B-B14F-4D97-AF65-F5344CB8AC3E}">
        <p14:creationId xmlns:p14="http://schemas.microsoft.com/office/powerpoint/2010/main" val="275288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of Boston showing areas that would be inundated with a 3 foot rise in sea level.  Not that much of central Cambridge</a:t>
            </a:r>
            <a:r>
              <a:rPr lang="en-US" baseline="0" dirty="0" smtClean="0"/>
              <a:t> is underwater, as well as Back Bay, and the South End.  This website is a good source.  You can overlay many different variables on maps that show areas affected by sea level change.</a:t>
            </a:r>
          </a:p>
          <a:p>
            <a:endParaRPr lang="en-US" baseline="0" dirty="0" smtClean="0"/>
          </a:p>
          <a:p>
            <a:r>
              <a:rPr lang="en-US" baseline="0" dirty="0" smtClean="0"/>
              <a:t>http://</a:t>
            </a:r>
            <a:r>
              <a:rPr lang="en-US" baseline="0" dirty="0" err="1" smtClean="0"/>
              <a:t>sealevel.climatecentral.org</a:t>
            </a:r>
            <a:r>
              <a:rPr lang="en-US" baseline="0" dirty="0" smtClean="0"/>
              <a:t>/</a:t>
            </a:r>
          </a:p>
        </p:txBody>
      </p:sp>
      <p:sp>
        <p:nvSpPr>
          <p:cNvPr id="4" name="Slide Number Placeholder 3"/>
          <p:cNvSpPr>
            <a:spLocks noGrp="1"/>
          </p:cNvSpPr>
          <p:nvPr>
            <p:ph type="sldNum" sz="quarter" idx="10"/>
          </p:nvPr>
        </p:nvSpPr>
        <p:spPr/>
        <p:txBody>
          <a:bodyPr/>
          <a:lstStyle/>
          <a:p>
            <a:fld id="{D78C6144-63CB-E94F-B1BD-BA6C64ED2418}" type="slidenum">
              <a:rPr lang="en-US" smtClean="0"/>
              <a:t>6</a:t>
            </a:fld>
            <a:endParaRPr lang="en-US"/>
          </a:p>
        </p:txBody>
      </p:sp>
    </p:spTree>
    <p:extLst>
      <p:ext uri="{BB962C8B-B14F-4D97-AF65-F5344CB8AC3E}">
        <p14:creationId xmlns:p14="http://schemas.microsoft.com/office/powerpoint/2010/main" val="362705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 Consumption of energy based on source.  Y axis is million tons of oil equivalent.  Figure is taken from BP statistical review of world energy.</a:t>
            </a:r>
          </a:p>
          <a:p>
            <a:endParaRPr lang="en-US" dirty="0" smtClean="0"/>
          </a:p>
          <a:p>
            <a:r>
              <a:rPr lang="en-US" dirty="0" smtClean="0"/>
              <a:t>http://</a:t>
            </a:r>
            <a:r>
              <a:rPr lang="en-US" dirty="0" err="1" smtClean="0"/>
              <a:t>www.bp.com</a:t>
            </a:r>
            <a:r>
              <a:rPr lang="en-US" dirty="0" smtClean="0"/>
              <a:t>/en/global/corporate/about-</a:t>
            </a:r>
            <a:r>
              <a:rPr lang="en-US" dirty="0" err="1" smtClean="0"/>
              <a:t>bp</a:t>
            </a:r>
            <a:r>
              <a:rPr lang="en-US" dirty="0" smtClean="0"/>
              <a:t>/energy-economics/statistical-review-of-world-</a:t>
            </a:r>
            <a:r>
              <a:rPr lang="en-US" dirty="0" err="1" smtClean="0"/>
              <a:t>energy.html</a:t>
            </a:r>
            <a:endParaRPr lang="en-US" dirty="0"/>
          </a:p>
        </p:txBody>
      </p:sp>
      <p:sp>
        <p:nvSpPr>
          <p:cNvPr id="4" name="Slide Number Placeholder 3"/>
          <p:cNvSpPr>
            <a:spLocks noGrp="1"/>
          </p:cNvSpPr>
          <p:nvPr>
            <p:ph type="sldNum" sz="quarter" idx="10"/>
          </p:nvPr>
        </p:nvSpPr>
        <p:spPr/>
        <p:txBody>
          <a:bodyPr/>
          <a:lstStyle/>
          <a:p>
            <a:fld id="{D78C6144-63CB-E94F-B1BD-BA6C64ED2418}" type="slidenum">
              <a:rPr lang="en-US" smtClean="0"/>
              <a:t>7</a:t>
            </a:fld>
            <a:endParaRPr lang="en-US"/>
          </a:p>
        </p:txBody>
      </p:sp>
    </p:spTree>
    <p:extLst>
      <p:ext uri="{BB962C8B-B14F-4D97-AF65-F5344CB8AC3E}">
        <p14:creationId xmlns:p14="http://schemas.microsoft.com/office/powerpoint/2010/main" val="157395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a:t>
            </a:r>
            <a:r>
              <a:rPr lang="en-US" baseline="0" dirty="0" smtClean="0"/>
              <a:t> Consumption of energy per capita in tons of oil equivalent.  From BP statistical review of world energy 2013.</a:t>
            </a:r>
          </a:p>
          <a:p>
            <a:endParaRPr lang="en-US" baseline="0" dirty="0" smtClean="0"/>
          </a:p>
          <a:p>
            <a:r>
              <a:rPr lang="en-US" dirty="0" smtClean="0"/>
              <a:t>http://</a:t>
            </a:r>
            <a:r>
              <a:rPr lang="en-US" dirty="0" err="1" smtClean="0"/>
              <a:t>www.bp.com</a:t>
            </a:r>
            <a:r>
              <a:rPr lang="en-US" dirty="0" smtClean="0"/>
              <a:t>/en/global/corporate/about-</a:t>
            </a:r>
            <a:r>
              <a:rPr lang="en-US" dirty="0" err="1" smtClean="0"/>
              <a:t>bp</a:t>
            </a:r>
            <a:r>
              <a:rPr lang="en-US" dirty="0" smtClean="0"/>
              <a:t>/energy-economics/statistical-review-of-world-</a:t>
            </a:r>
            <a:r>
              <a:rPr lang="en-US" dirty="0" err="1" smtClean="0"/>
              <a:t>energy.html</a:t>
            </a:r>
            <a:endParaRPr lang="en-US" dirty="0"/>
          </a:p>
        </p:txBody>
      </p:sp>
      <p:sp>
        <p:nvSpPr>
          <p:cNvPr id="4" name="Slide Number Placeholder 3"/>
          <p:cNvSpPr>
            <a:spLocks noGrp="1"/>
          </p:cNvSpPr>
          <p:nvPr>
            <p:ph type="sldNum" sz="quarter" idx="10"/>
          </p:nvPr>
        </p:nvSpPr>
        <p:spPr/>
        <p:txBody>
          <a:bodyPr/>
          <a:lstStyle/>
          <a:p>
            <a:fld id="{D78C6144-63CB-E94F-B1BD-BA6C64ED2418}" type="slidenum">
              <a:rPr lang="en-US" smtClean="0"/>
              <a:t>8</a:t>
            </a:fld>
            <a:endParaRPr lang="en-US"/>
          </a:p>
        </p:txBody>
      </p:sp>
    </p:spTree>
    <p:extLst>
      <p:ext uri="{BB962C8B-B14F-4D97-AF65-F5344CB8AC3E}">
        <p14:creationId xmlns:p14="http://schemas.microsoft.com/office/powerpoint/2010/main" val="77438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8C6144-63CB-E94F-B1BD-BA6C64ED2418}" type="slidenum">
              <a:rPr lang="en-US" smtClean="0"/>
              <a:t>9</a:t>
            </a:fld>
            <a:endParaRPr lang="en-US"/>
          </a:p>
        </p:txBody>
      </p:sp>
    </p:spTree>
    <p:extLst>
      <p:ext uri="{BB962C8B-B14F-4D97-AF65-F5344CB8AC3E}">
        <p14:creationId xmlns:p14="http://schemas.microsoft.com/office/powerpoint/2010/main" val="262349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FE56-3020-3546-ADBD-B384FA45D0B1}"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295407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FE56-3020-3546-ADBD-B384FA45D0B1}"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111337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FE56-3020-3546-ADBD-B384FA45D0B1}"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312770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FE56-3020-3546-ADBD-B384FA45D0B1}"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68861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FE56-3020-3546-ADBD-B384FA45D0B1}"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18273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FE56-3020-3546-ADBD-B384FA45D0B1}"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187658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FE56-3020-3546-ADBD-B384FA45D0B1}" type="datetimeFigureOut">
              <a:rPr lang="en-US" smtClean="0"/>
              <a:t>9/5/14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319677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FE56-3020-3546-ADBD-B384FA45D0B1}" type="datetimeFigureOut">
              <a:rPr lang="en-US" smtClean="0"/>
              <a:t>9/5/14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294515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FE56-3020-3546-ADBD-B384FA45D0B1}" type="datetimeFigureOut">
              <a:rPr lang="en-US" smtClean="0"/>
              <a:t>9/5/14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279546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FE56-3020-3546-ADBD-B384FA45D0B1}"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220544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FE56-3020-3546-ADBD-B384FA45D0B1}"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DD165-2F3F-8149-9C72-C11367DF0ABA}" type="slidenum">
              <a:rPr lang="en-US" smtClean="0"/>
              <a:t>‹#›</a:t>
            </a:fld>
            <a:endParaRPr lang="en-US"/>
          </a:p>
        </p:txBody>
      </p:sp>
    </p:spTree>
    <p:extLst>
      <p:ext uri="{BB962C8B-B14F-4D97-AF65-F5344CB8AC3E}">
        <p14:creationId xmlns:p14="http://schemas.microsoft.com/office/powerpoint/2010/main" val="13143482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FE56-3020-3546-ADBD-B384FA45D0B1}" type="datetimeFigureOut">
              <a:rPr lang="en-US" smtClean="0"/>
              <a:t>9/5/14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DD165-2F3F-8149-9C72-C11367DF0ABA}" type="slidenum">
              <a:rPr lang="en-US" smtClean="0"/>
              <a:t>‹#›</a:t>
            </a:fld>
            <a:endParaRPr lang="en-US"/>
          </a:p>
        </p:txBody>
      </p:sp>
    </p:spTree>
    <p:extLst>
      <p:ext uri="{BB962C8B-B14F-4D97-AF65-F5344CB8AC3E}">
        <p14:creationId xmlns:p14="http://schemas.microsoft.com/office/powerpoint/2010/main" val="366067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8900" y="0"/>
            <a:ext cx="6423949" cy="6858000"/>
          </a:xfrm>
          <a:prstGeom prst="rect">
            <a:avLst/>
          </a:prstGeom>
        </p:spPr>
      </p:pic>
    </p:spTree>
    <p:extLst>
      <p:ext uri="{BB962C8B-B14F-4D97-AF65-F5344CB8AC3E}">
        <p14:creationId xmlns:p14="http://schemas.microsoft.com/office/powerpoint/2010/main" val="386684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Responses</a:t>
            </a:r>
            <a:endParaRPr lang="en-US" dirty="0"/>
          </a:p>
        </p:txBody>
      </p:sp>
      <p:sp>
        <p:nvSpPr>
          <p:cNvPr id="3" name="Content Placeholder 2"/>
          <p:cNvSpPr>
            <a:spLocks noGrp="1"/>
          </p:cNvSpPr>
          <p:nvPr>
            <p:ph idx="1"/>
          </p:nvPr>
        </p:nvSpPr>
        <p:spPr/>
        <p:txBody>
          <a:bodyPr/>
          <a:lstStyle/>
          <a:p>
            <a:r>
              <a:rPr lang="en-US" dirty="0" smtClean="0"/>
              <a:t>“</a:t>
            </a:r>
            <a:r>
              <a:rPr lang="en-US" dirty="0"/>
              <a:t>I feel that nuclear energy will play a large role in our energy </a:t>
            </a:r>
            <a:r>
              <a:rPr lang="en-US" dirty="0" smtClean="0"/>
              <a:t>future… </a:t>
            </a:r>
            <a:r>
              <a:rPr lang="en-US" dirty="0"/>
              <a:t>Nuclear power is so efficient for power production that it would be a shame not to exploit its potential as a mostly clean power </a:t>
            </a:r>
            <a:r>
              <a:rPr lang="en-US" dirty="0" smtClean="0"/>
              <a:t>source.”</a:t>
            </a:r>
          </a:p>
          <a:p>
            <a:r>
              <a:rPr lang="en-US" dirty="0" smtClean="0"/>
              <a:t>“</a:t>
            </a:r>
            <a:r>
              <a:rPr lang="en-US" dirty="0"/>
              <a:t>I do think that nuclear power should be more prevalent as a source of power -- but not without regulation</a:t>
            </a:r>
            <a:r>
              <a:rPr lang="en-US" dirty="0" smtClean="0"/>
              <a:t>.”</a:t>
            </a:r>
            <a:endParaRPr lang="en-US" dirty="0"/>
          </a:p>
        </p:txBody>
      </p:sp>
    </p:spTree>
    <p:extLst>
      <p:ext uri="{BB962C8B-B14F-4D97-AF65-F5344CB8AC3E}">
        <p14:creationId xmlns:p14="http://schemas.microsoft.com/office/powerpoint/2010/main" val="45702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Responses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a:t>I think that nuclear is our energy future and I think it has the potential to meet all the world's energy needs for a very long time, at least until we find out how to produce energy from nuclear </a:t>
            </a:r>
            <a:r>
              <a:rPr lang="en-US" dirty="0" smtClean="0"/>
              <a:t>fusion.”</a:t>
            </a:r>
          </a:p>
          <a:p>
            <a:r>
              <a:rPr lang="en-US" dirty="0" smtClean="0"/>
              <a:t>“</a:t>
            </a:r>
            <a:r>
              <a:rPr lang="en-US" dirty="0"/>
              <a:t>I believe that the use of nuclear power will increase as people focus on green technologies and as we begin to run out of fossil fuels. I don't believe we will ever rely on it fully, because of our limited resources of uranium and the issue of toxic </a:t>
            </a:r>
            <a:r>
              <a:rPr lang="en-US" dirty="0" smtClean="0"/>
              <a:t>waste…”</a:t>
            </a:r>
            <a:endParaRPr lang="en-US" dirty="0"/>
          </a:p>
        </p:txBody>
      </p:sp>
    </p:spTree>
    <p:extLst>
      <p:ext uri="{BB962C8B-B14F-4D97-AF65-F5344CB8AC3E}">
        <p14:creationId xmlns:p14="http://schemas.microsoft.com/office/powerpoint/2010/main" val="10074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Responses</a:t>
            </a:r>
            <a:endParaRPr lang="en-US" dirty="0"/>
          </a:p>
        </p:txBody>
      </p:sp>
      <p:sp>
        <p:nvSpPr>
          <p:cNvPr id="3" name="Content Placeholder 2"/>
          <p:cNvSpPr>
            <a:spLocks noGrp="1"/>
          </p:cNvSpPr>
          <p:nvPr>
            <p:ph idx="1"/>
          </p:nvPr>
        </p:nvSpPr>
        <p:spPr/>
        <p:txBody>
          <a:bodyPr/>
          <a:lstStyle/>
          <a:p>
            <a:r>
              <a:rPr lang="en-US" dirty="0" smtClean="0"/>
              <a:t>“I believe that nuclear power would become more in use in the future. Although tragedies such as the Fukushima meltdown have occurred in the past, technology will only progress forward and scientists will soon likely to develop a plan that can terminate nuclear reaction before meltdown.”</a:t>
            </a:r>
          </a:p>
        </p:txBody>
      </p:sp>
    </p:spTree>
    <p:extLst>
      <p:ext uri="{BB962C8B-B14F-4D97-AF65-F5344CB8AC3E}">
        <p14:creationId xmlns:p14="http://schemas.microsoft.com/office/powerpoint/2010/main" val="216109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Responses</a:t>
            </a:r>
            <a:endParaRPr lang="en-US" dirty="0"/>
          </a:p>
        </p:txBody>
      </p:sp>
      <p:sp>
        <p:nvSpPr>
          <p:cNvPr id="3" name="Content Placeholder 2"/>
          <p:cNvSpPr>
            <a:spLocks noGrp="1"/>
          </p:cNvSpPr>
          <p:nvPr>
            <p:ph idx="1"/>
          </p:nvPr>
        </p:nvSpPr>
        <p:spPr/>
        <p:txBody>
          <a:bodyPr/>
          <a:lstStyle/>
          <a:p>
            <a:r>
              <a:rPr lang="en-US" dirty="0" smtClean="0"/>
              <a:t>“</a:t>
            </a:r>
            <a:r>
              <a:rPr lang="en-US" dirty="0"/>
              <a:t>The energy crisis has no clear resolution. While fossil fuels create harmful emissions that immediately impact the environment, nuclear energy creates a myriad of its own </a:t>
            </a:r>
            <a:r>
              <a:rPr lang="en-US" dirty="0" smtClean="0"/>
              <a:t>problems… </a:t>
            </a:r>
            <a:r>
              <a:rPr lang="en-US" dirty="0"/>
              <a:t>Nuclear power should be minimally used as more time, money, and research should be put into the cleanest alternatives</a:t>
            </a:r>
            <a:r>
              <a:rPr lang="en-US" dirty="0" smtClean="0"/>
              <a:t>.”</a:t>
            </a:r>
            <a:endParaRPr lang="en-US" dirty="0"/>
          </a:p>
        </p:txBody>
      </p:sp>
    </p:spTree>
    <p:extLst>
      <p:ext uri="{BB962C8B-B14F-4D97-AF65-F5344CB8AC3E}">
        <p14:creationId xmlns:p14="http://schemas.microsoft.com/office/powerpoint/2010/main" val="148083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Responses</a:t>
            </a:r>
            <a:endParaRPr lang="en-US" dirty="0"/>
          </a:p>
        </p:txBody>
      </p:sp>
      <p:sp>
        <p:nvSpPr>
          <p:cNvPr id="3" name="Content Placeholder 2"/>
          <p:cNvSpPr>
            <a:spLocks noGrp="1"/>
          </p:cNvSpPr>
          <p:nvPr>
            <p:ph idx="1"/>
          </p:nvPr>
        </p:nvSpPr>
        <p:spPr/>
        <p:txBody>
          <a:bodyPr/>
          <a:lstStyle/>
          <a:p>
            <a:r>
              <a:rPr lang="en-US" dirty="0" smtClean="0"/>
              <a:t>“</a:t>
            </a:r>
            <a:r>
              <a:rPr lang="en-US" dirty="0"/>
              <a:t>I believe that nuclear power should not play a critical role in the future of our </a:t>
            </a:r>
            <a:r>
              <a:rPr lang="en-US" dirty="0" smtClean="0"/>
              <a:t>planet… </a:t>
            </a:r>
            <a:r>
              <a:rPr lang="en-US" dirty="0"/>
              <a:t>the waste products of nuclear reactions are very dangerous, and it is incredible expensive and hazardous to store radioactive waste. We have seen through the disasters of Chernobyl and Fukushima that accidents in nuclear power plants can be catastrophic and have devastating </a:t>
            </a:r>
            <a:r>
              <a:rPr lang="en-US" dirty="0" smtClean="0"/>
              <a:t>consequences.”</a:t>
            </a:r>
            <a:endParaRPr lang="en-US" dirty="0"/>
          </a:p>
        </p:txBody>
      </p:sp>
    </p:spTree>
    <p:extLst>
      <p:ext uri="{BB962C8B-B14F-4D97-AF65-F5344CB8AC3E}">
        <p14:creationId xmlns:p14="http://schemas.microsoft.com/office/powerpoint/2010/main" val="320936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Responses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a:t>Nuclear power will likely play a significant role in the future and it </a:t>
            </a:r>
            <a:r>
              <a:rPr lang="en-US" dirty="0" smtClean="0"/>
              <a:t>should… By </a:t>
            </a:r>
            <a:r>
              <a:rPr lang="en-US" dirty="0"/>
              <a:t>the time more nuclear plants are being built, the disposal spots will exist. There needs to be a change in the way we are getting our energy, and nuclear looks like the way to go</a:t>
            </a:r>
            <a:r>
              <a:rPr lang="en-US" dirty="0" smtClean="0"/>
              <a:t>.”</a:t>
            </a:r>
          </a:p>
          <a:p>
            <a:r>
              <a:rPr lang="en-US" dirty="0" smtClean="0"/>
              <a:t>“</a:t>
            </a:r>
            <a:r>
              <a:rPr lang="en-US" dirty="0"/>
              <a:t>Nuclear power is the future of energy in industrialized countries. With the high energy density of nuclear fuels very little feedstock is needed to produce a large amount of energy as compared to crude oil</a:t>
            </a:r>
            <a:r>
              <a:rPr lang="en-US" dirty="0" smtClean="0"/>
              <a:t>.”</a:t>
            </a:r>
            <a:endParaRPr lang="en-US" dirty="0"/>
          </a:p>
        </p:txBody>
      </p:sp>
    </p:spTree>
    <p:extLst>
      <p:ext uri="{BB962C8B-B14F-4D97-AF65-F5344CB8AC3E}">
        <p14:creationId xmlns:p14="http://schemas.microsoft.com/office/powerpoint/2010/main" val="375013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Responses</a:t>
            </a:r>
            <a:endParaRPr lang="en-US" dirty="0"/>
          </a:p>
        </p:txBody>
      </p:sp>
      <p:sp>
        <p:nvSpPr>
          <p:cNvPr id="3" name="Content Placeholder 2"/>
          <p:cNvSpPr>
            <a:spLocks noGrp="1"/>
          </p:cNvSpPr>
          <p:nvPr>
            <p:ph idx="1"/>
          </p:nvPr>
        </p:nvSpPr>
        <p:spPr/>
        <p:txBody>
          <a:bodyPr/>
          <a:lstStyle/>
          <a:p>
            <a:r>
              <a:rPr lang="en-US" dirty="0" smtClean="0"/>
              <a:t>“So</a:t>
            </a:r>
            <a:r>
              <a:rPr lang="en-US" dirty="0"/>
              <a:t>, do I think nuclear power should play a major part in our energy future? I'd still need to do some research, but based on what I know, hell yes</a:t>
            </a:r>
            <a:r>
              <a:rPr lang="en-US" dirty="0" smtClean="0"/>
              <a:t>.”</a:t>
            </a:r>
            <a:endParaRPr lang="en-US" dirty="0"/>
          </a:p>
        </p:txBody>
      </p:sp>
    </p:spTree>
    <p:extLst>
      <p:ext uri="{BB962C8B-B14F-4D97-AF65-F5344CB8AC3E}">
        <p14:creationId xmlns:p14="http://schemas.microsoft.com/office/powerpoint/2010/main" val="428412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Responses</a:t>
            </a:r>
            <a:endParaRPr lang="en-US" dirty="0"/>
          </a:p>
        </p:txBody>
      </p:sp>
      <p:sp>
        <p:nvSpPr>
          <p:cNvPr id="3" name="Content Placeholder 2"/>
          <p:cNvSpPr>
            <a:spLocks noGrp="1"/>
          </p:cNvSpPr>
          <p:nvPr>
            <p:ph idx="1"/>
          </p:nvPr>
        </p:nvSpPr>
        <p:spPr>
          <a:xfrm>
            <a:off x="457200" y="1600200"/>
            <a:ext cx="4108364" cy="4525963"/>
          </a:xfrm>
        </p:spPr>
        <p:txBody>
          <a:bodyPr>
            <a:normAutofit fontScale="92500"/>
          </a:bodyPr>
          <a:lstStyle/>
          <a:p>
            <a:r>
              <a:rPr lang="en-US" dirty="0" smtClean="0"/>
              <a:t>37 Total Responses</a:t>
            </a:r>
          </a:p>
          <a:p>
            <a:r>
              <a:rPr lang="en-US" dirty="0" smtClean="0"/>
              <a:t>33 in favor of nuclear energy playing a large role in our planet’s energy future.</a:t>
            </a:r>
          </a:p>
          <a:p>
            <a:r>
              <a:rPr lang="en-US" dirty="0" smtClean="0"/>
              <a:t>4 believe nuclear energy should play a small or nonexistent role.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04550608"/>
              </p:ext>
            </p:extLst>
          </p:nvPr>
        </p:nvGraphicFramePr>
        <p:xfrm>
          <a:off x="437998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9763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584325" y="1552575"/>
          <a:ext cx="5975350" cy="375285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1143000"/>
          </a:xfrm>
        </p:spPr>
        <p:txBody>
          <a:bodyPr/>
          <a:lstStyle/>
          <a:p>
            <a:r>
              <a:rPr lang="en-US" dirty="0" smtClean="0"/>
              <a:t>Responses per Time Period</a:t>
            </a:r>
            <a:endParaRPr lang="en-US" dirty="0"/>
          </a:p>
        </p:txBody>
      </p:sp>
    </p:spTree>
    <p:extLst>
      <p:ext uri="{BB962C8B-B14F-4D97-AF65-F5344CB8AC3E}">
        <p14:creationId xmlns:p14="http://schemas.microsoft.com/office/powerpoint/2010/main" val="8924290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0200" y="1803400"/>
            <a:ext cx="5943600" cy="3251200"/>
          </a:xfrm>
          <a:prstGeom prst="rect">
            <a:avLst/>
          </a:prstGeom>
        </p:spPr>
      </p:pic>
    </p:spTree>
    <p:extLst>
      <p:ext uri="{BB962C8B-B14F-4D97-AF65-F5344CB8AC3E}">
        <p14:creationId xmlns:p14="http://schemas.microsoft.com/office/powerpoint/2010/main" val="1062280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714500"/>
            <a:ext cx="6083300" cy="3416300"/>
          </a:xfrm>
          <a:prstGeom prst="rect">
            <a:avLst/>
          </a:prstGeom>
        </p:spPr>
      </p:pic>
    </p:spTree>
    <p:extLst>
      <p:ext uri="{BB962C8B-B14F-4D97-AF65-F5344CB8AC3E}">
        <p14:creationId xmlns:p14="http://schemas.microsoft.com/office/powerpoint/2010/main" val="80885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1900" y="1689100"/>
            <a:ext cx="6667500" cy="3467100"/>
          </a:xfrm>
          <a:prstGeom prst="rect">
            <a:avLst/>
          </a:prstGeom>
        </p:spPr>
      </p:pic>
    </p:spTree>
    <p:extLst>
      <p:ext uri="{BB962C8B-B14F-4D97-AF65-F5344CB8AC3E}">
        <p14:creationId xmlns:p14="http://schemas.microsoft.com/office/powerpoint/2010/main" val="134302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4100" y="723900"/>
            <a:ext cx="7023100" cy="5397500"/>
          </a:xfrm>
          <a:prstGeom prst="rect">
            <a:avLst/>
          </a:prstGeom>
        </p:spPr>
      </p:pic>
    </p:spTree>
    <p:extLst>
      <p:ext uri="{BB962C8B-B14F-4D97-AF65-F5344CB8AC3E}">
        <p14:creationId xmlns:p14="http://schemas.microsoft.com/office/powerpoint/2010/main" val="365912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05 at 12.56.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300"/>
            <a:ext cx="9144000" cy="4844313"/>
          </a:xfrm>
          <a:prstGeom prst="rect">
            <a:avLst/>
          </a:prstGeom>
        </p:spPr>
      </p:pic>
    </p:spTree>
    <p:extLst>
      <p:ext uri="{BB962C8B-B14F-4D97-AF65-F5344CB8AC3E}">
        <p14:creationId xmlns:p14="http://schemas.microsoft.com/office/powerpoint/2010/main" val="82709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00100"/>
            <a:ext cx="9144000" cy="5249790"/>
          </a:xfrm>
          <a:prstGeom prst="rect">
            <a:avLst/>
          </a:prstGeom>
        </p:spPr>
      </p:pic>
    </p:spTree>
    <p:extLst>
      <p:ext uri="{BB962C8B-B14F-4D97-AF65-F5344CB8AC3E}">
        <p14:creationId xmlns:p14="http://schemas.microsoft.com/office/powerpoint/2010/main" val="42840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95300"/>
            <a:ext cx="9144000" cy="5859973"/>
          </a:xfrm>
          <a:prstGeom prst="rect">
            <a:avLst/>
          </a:prstGeom>
        </p:spPr>
      </p:pic>
    </p:spTree>
    <p:extLst>
      <p:ext uri="{BB962C8B-B14F-4D97-AF65-F5344CB8AC3E}">
        <p14:creationId xmlns:p14="http://schemas.microsoft.com/office/powerpoint/2010/main" val="116406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12.000 HW1 Questions</a:t>
            </a:r>
            <a:endParaRPr lang="en-US" dirty="0"/>
          </a:p>
        </p:txBody>
      </p:sp>
      <p:sp>
        <p:nvSpPr>
          <p:cNvPr id="3" name="Content Placeholder 2"/>
          <p:cNvSpPr>
            <a:spLocks noGrp="1"/>
          </p:cNvSpPr>
          <p:nvPr>
            <p:ph idx="1"/>
          </p:nvPr>
        </p:nvSpPr>
        <p:spPr/>
        <p:txBody>
          <a:bodyPr/>
          <a:lstStyle/>
          <a:p>
            <a:r>
              <a:rPr lang="en-US" b="1" dirty="0"/>
              <a:t>What is your opinion of the role nuclear power should and will play in our future?  </a:t>
            </a:r>
            <a:r>
              <a:rPr lang="en-US" b="1" dirty="0" smtClean="0"/>
              <a:t>Explain.</a:t>
            </a:r>
          </a:p>
          <a:p>
            <a:r>
              <a:rPr lang="en-US" b="1" dirty="0"/>
              <a:t>At home, how is the household power you consume generated?  Any idea what it costs?</a:t>
            </a:r>
            <a:endParaRPr lang="en-US" dirty="0"/>
          </a:p>
        </p:txBody>
      </p:sp>
    </p:spTree>
    <p:extLst>
      <p:ext uri="{BB962C8B-B14F-4D97-AF65-F5344CB8AC3E}">
        <p14:creationId xmlns:p14="http://schemas.microsoft.com/office/powerpoint/2010/main" val="1702378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TotalTime>
  <Words>876</Words>
  <Application>Microsoft Macintosh PowerPoint</Application>
  <PresentationFormat>On-screen Show (4:3)</PresentationFormat>
  <Paragraphs>57</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12.000 HW1 Questions</vt:lpstr>
      <vt:lpstr>Question 1 Responses</vt:lpstr>
      <vt:lpstr>Question 1 Responses</vt:lpstr>
      <vt:lpstr>Question 1 Responses</vt:lpstr>
      <vt:lpstr>Question 1 Responses</vt:lpstr>
      <vt:lpstr>Question 1 Responses</vt:lpstr>
      <vt:lpstr>Question 1 Responses</vt:lpstr>
      <vt:lpstr>Question 1 Responses</vt:lpstr>
      <vt:lpstr>Question 1 Responses</vt:lpstr>
      <vt:lpstr>Responses per Time Period</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Eddy</dc:creator>
  <cp:lastModifiedBy>Robert Hildebrand</cp:lastModifiedBy>
  <cp:revision>12</cp:revision>
  <cp:lastPrinted>2014-09-05T18:54:31Z</cp:lastPrinted>
  <dcterms:created xsi:type="dcterms:W3CDTF">2014-09-05T16:35:01Z</dcterms:created>
  <dcterms:modified xsi:type="dcterms:W3CDTF">2014-09-05T18:54:48Z</dcterms:modified>
</cp:coreProperties>
</file>