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5" r:id="rId9"/>
    <p:sldId id="262" r:id="rId10"/>
    <p:sldId id="273" r:id="rId11"/>
    <p:sldId id="264" r:id="rId12"/>
    <p:sldId id="271" r:id="rId13"/>
    <p:sldId id="274" r:id="rId14"/>
    <p:sldId id="265" r:id="rId15"/>
    <p:sldId id="266" r:id="rId16"/>
    <p:sldId id="267" r:id="rId17"/>
    <p:sldId id="268" r:id="rId18"/>
    <p:sldId id="276" r:id="rId19"/>
    <p:sldId id="269" r:id="rId20"/>
    <p:sldId id="277" r:id="rId21"/>
    <p:sldId id="27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54" y="72"/>
      </p:cViewPr>
      <p:guideLst>
        <p:guide orient="horz" pos="100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1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3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7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8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4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F667-A526-4AF7-B24F-D60EE64EAA85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F34F-F222-4CD0-951E-190BBE744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Crash course in nuclear power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generation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Ruaridh Macdonald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PhD Student, Nuclear Science and Engineering (NSE)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Alumni Mentor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Plant Operation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891" y="1592263"/>
            <a:ext cx="116413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Multiple options exist for the coolant</a:t>
            </a:r>
            <a:r>
              <a:rPr lang="en-GB" sz="2400" dirty="0" smtClean="0"/>
              <a:t>: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Light water, heavy water, CO</a:t>
            </a:r>
            <a:r>
              <a:rPr lang="en-GB" sz="1200" dirty="0" smtClean="0"/>
              <a:t>2</a:t>
            </a:r>
            <a:r>
              <a:rPr lang="en-GB" sz="2400" dirty="0" smtClean="0"/>
              <a:t>, helium, fluoride salts, lead, sodium, organic fluids, …</a:t>
            </a:r>
          </a:p>
          <a:p>
            <a:endParaRPr lang="en-GB" sz="1500" dirty="0"/>
          </a:p>
          <a:p>
            <a:r>
              <a:rPr lang="en-GB" sz="2400" dirty="0" smtClean="0"/>
              <a:t>In a thermal reactor, the coolant also ‘slows down’ neutrons.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Thermal or fast reactors</a:t>
            </a:r>
            <a:endParaRPr lang="en-GB" sz="2400" dirty="0" smtClean="0"/>
          </a:p>
          <a:p>
            <a:endParaRPr lang="en-GB" sz="1500" dirty="0"/>
          </a:p>
          <a:p>
            <a:r>
              <a:rPr lang="en-GB" sz="2400" dirty="0" smtClean="0"/>
              <a:t>Reactors are designed to be stable systems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If you increase the power / temperature, the reactor physics will try to reduce power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In some designs the opposite happens if you try to decrease power</a:t>
            </a:r>
          </a:p>
          <a:p>
            <a:endParaRPr lang="en-GB" sz="1500" dirty="0" smtClean="0"/>
          </a:p>
          <a:p>
            <a:r>
              <a:rPr lang="en-GB" sz="2400" dirty="0" smtClean="0"/>
              <a:t>Designs focus on passive safety. Makes it very difficult / expensive to change designs</a:t>
            </a:r>
          </a:p>
          <a:p>
            <a:r>
              <a:rPr lang="en-GB" sz="1200" dirty="0"/>
              <a:t>	</a:t>
            </a:r>
            <a:endParaRPr lang="en-GB" sz="1200" dirty="0" smtClean="0"/>
          </a:p>
          <a:p>
            <a:r>
              <a:rPr lang="en-GB" sz="2400" dirty="0" smtClean="0"/>
              <a:t>Nuclear plants are designed for stable power (95%+ capacity factor)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Modern plants can change output (50-100% @ 5%/min, depending on design)</a:t>
            </a:r>
          </a:p>
        </p:txBody>
      </p:sp>
    </p:spTree>
    <p:extLst>
      <p:ext uri="{BB962C8B-B14F-4D97-AF65-F5344CB8AC3E}">
        <p14:creationId xmlns:p14="http://schemas.microsoft.com/office/powerpoint/2010/main" val="15958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Fuel Cycle Options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263"/>
            <a:ext cx="10515600" cy="484563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Once through Cycle – Store all of the fuel assembly as waste</a:t>
            </a:r>
          </a:p>
          <a:p>
            <a:pPr marL="0" indent="0">
              <a:buNone/>
            </a:pPr>
            <a:r>
              <a:rPr lang="en-GB" dirty="0" smtClean="0"/>
              <a:t>Closed Cycle – ‘Recycle’ most of the fuel for reuse. Store the rest;</a:t>
            </a:r>
          </a:p>
          <a:p>
            <a:pPr marL="0" indent="0">
              <a:buNone/>
            </a:pPr>
            <a:r>
              <a:rPr lang="en-GB" dirty="0" smtClean="0"/>
              <a:t>Mixed / hybrid Cycle – ‘Recycle’ some of the fuel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 smtClean="0"/>
              <a:t>Choices driven by: </a:t>
            </a:r>
          </a:p>
          <a:p>
            <a:pPr marL="514350" indent="-514350">
              <a:buAutoNum type="arabicParenR"/>
            </a:pPr>
            <a:r>
              <a:rPr lang="en-GB" dirty="0" smtClean="0"/>
              <a:t>Technical abilities of different nations </a:t>
            </a:r>
          </a:p>
          <a:p>
            <a:pPr marL="457200" lvl="1" indent="0">
              <a:buNone/>
            </a:pPr>
            <a:r>
              <a:rPr lang="en-GB" dirty="0" smtClean="0"/>
              <a:t>   Types of reactor available</a:t>
            </a:r>
          </a:p>
          <a:p>
            <a:pPr marL="457200" lvl="1" indent="0">
              <a:buNone/>
            </a:pPr>
            <a:r>
              <a:rPr lang="en-GB" dirty="0" smtClean="0"/>
              <a:t>   Reprocessing tech. available</a:t>
            </a:r>
          </a:p>
          <a:p>
            <a:pPr marL="514350" indent="-514350">
              <a:buAutoNum type="arabicParenR"/>
            </a:pPr>
            <a:r>
              <a:rPr lang="en-GB" dirty="0" smtClean="0"/>
              <a:t>Politics of nuclear material control </a:t>
            </a:r>
          </a:p>
          <a:p>
            <a:pPr marL="457200" lvl="1" indent="0">
              <a:buNone/>
            </a:pPr>
            <a:r>
              <a:rPr lang="en-GB" dirty="0" smtClean="0"/>
              <a:t>   Reprocessing isolates high purity Pu-239 for nuclear weapons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4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Nuclear Fuel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275" y="1442318"/>
            <a:ext cx="111869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Natural uranium is only made of 0.71% U-235, our </a:t>
            </a:r>
            <a:r>
              <a:rPr lang="en-GB" sz="2400" dirty="0"/>
              <a:t>main fuel. The rest is </a:t>
            </a:r>
            <a:r>
              <a:rPr lang="en-GB" sz="2400" dirty="0" smtClean="0"/>
              <a:t>U-238</a:t>
            </a:r>
            <a:endParaRPr lang="en-GB" sz="2400" dirty="0" smtClean="0"/>
          </a:p>
          <a:p>
            <a:r>
              <a:rPr lang="en-GB" sz="2400" dirty="0" smtClean="0"/>
              <a:t>	</a:t>
            </a:r>
            <a:endParaRPr lang="en-GB" sz="1500" dirty="0" smtClean="0"/>
          </a:p>
          <a:p>
            <a:r>
              <a:rPr lang="en-GB" sz="2400" dirty="0" smtClean="0"/>
              <a:t>Not all countries have uranium deposits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It can be extracted from seawater (3.3E8 litres / kg U)</a:t>
            </a:r>
          </a:p>
          <a:p>
            <a:endParaRPr lang="en-GB" sz="1500" dirty="0" smtClean="0"/>
          </a:p>
          <a:p>
            <a:r>
              <a:rPr lang="en-GB" sz="2400" dirty="0" smtClean="0"/>
              <a:t>You have to enrich it after mining. 20% is legal limit.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Most plants use 3-5%. Most US permits are for 5%. Some reactors use nat. U</a:t>
            </a:r>
          </a:p>
          <a:p>
            <a:endParaRPr lang="en-GB" sz="1500" dirty="0"/>
          </a:p>
          <a:p>
            <a:r>
              <a:rPr lang="en-GB" sz="2400" dirty="0" smtClean="0"/>
              <a:t>After being in the reactor </a:t>
            </a:r>
            <a:r>
              <a:rPr lang="en-GB" sz="2400" dirty="0" smtClean="0"/>
              <a:t>the fuel will contain lots of new isotopes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U-238, U-235, Pu-239, Pu-other - can be reused in new fuel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Fission products - radioactive daughter particles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Minor actinides - heavy particles created by non-fission absorption</a:t>
            </a:r>
          </a:p>
          <a:p>
            <a:endParaRPr lang="en-GB" sz="1500" dirty="0" smtClean="0"/>
          </a:p>
          <a:p>
            <a:r>
              <a:rPr lang="en-GB" sz="2400" dirty="0" smtClean="0"/>
              <a:t>Most of these are radioactive but to different degrees and for different amounts of time</a:t>
            </a:r>
          </a:p>
          <a:p>
            <a:r>
              <a:rPr lang="en-GB" sz="2400" dirty="0" smtClean="0"/>
              <a:t>	Different strategies for storage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8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Waste Storage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2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Immediately after use - Spent fuel pool</a:t>
            </a:r>
          </a:p>
          <a:p>
            <a:pPr marL="0" indent="0">
              <a:buNone/>
            </a:pPr>
            <a:r>
              <a:rPr lang="en-GB" dirty="0" smtClean="0"/>
              <a:t>After 1-&gt;2 years - Interim storage</a:t>
            </a:r>
          </a:p>
          <a:p>
            <a:pPr marL="0" indent="0">
              <a:buNone/>
            </a:pPr>
            <a:r>
              <a:rPr lang="en-GB" dirty="0" smtClean="0"/>
              <a:t>After 10+ years - Multiple options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79571"/>
            <a:ext cx="3356601" cy="2152127"/>
          </a:xfrm>
          <a:prstGeom prst="rect">
            <a:avLst/>
          </a:prstGeom>
        </p:spPr>
      </p:pic>
      <p:pic>
        <p:nvPicPr>
          <p:cNvPr id="2050" name="Picture 2" descr="http://nautilus.org/wp-content/uploads/2013/03/deep-borehole-schema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2" y="3976352"/>
            <a:ext cx="1974179" cy="2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420202"/>
            <a:ext cx="3491248" cy="76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Geological Repository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47894" y="3420202"/>
            <a:ext cx="3491248" cy="76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Deep borehole</a:t>
            </a:r>
            <a:endParaRPr lang="en-GB" dirty="0"/>
          </a:p>
        </p:txBody>
      </p:sp>
      <p:pic>
        <p:nvPicPr>
          <p:cNvPr id="2052" name="Picture 4" descr="http://www.iaea.org/OurWork/NE/NEFW/Technical-Areas/NFC/images/caniste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42" y="3981723"/>
            <a:ext cx="2596882" cy="21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739142" y="3420202"/>
            <a:ext cx="3491248" cy="76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On-site storage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Once through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091"/>
            <a:ext cx="10515600" cy="20884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Simplest fuel cycle</a:t>
            </a:r>
          </a:p>
          <a:p>
            <a:pPr marL="0" indent="0">
              <a:buNone/>
            </a:pPr>
            <a:r>
              <a:rPr lang="en-GB" dirty="0" smtClean="0"/>
              <a:t>Weapons material is never available</a:t>
            </a:r>
          </a:p>
          <a:p>
            <a:pPr marL="0" indent="0">
              <a:buNone/>
            </a:pPr>
            <a:r>
              <a:rPr lang="en-GB" dirty="0" smtClean="0"/>
              <a:t>Produces the most waste</a:t>
            </a:r>
          </a:p>
          <a:p>
            <a:pPr marL="0" indent="0">
              <a:buNone/>
            </a:pPr>
            <a:r>
              <a:rPr lang="en-GB" dirty="0" smtClean="0"/>
              <a:t>Least efficient use of fuel material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92547"/>
            <a:ext cx="10515600" cy="28370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58376" y="1604091"/>
            <a:ext cx="5074278" cy="208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Still a good choice compared to other power sources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Politically accepted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Cheapest upfront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51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Closed Cycle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77" y="1399080"/>
            <a:ext cx="8749786" cy="506186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197" y="3149556"/>
            <a:ext cx="5266386" cy="331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Weapons material is never isolated</a:t>
            </a:r>
          </a:p>
          <a:p>
            <a:pPr marL="0" indent="0">
              <a:buNone/>
            </a:pPr>
            <a:r>
              <a:rPr lang="en-GB" dirty="0" smtClean="0"/>
              <a:t>Produces very little waste</a:t>
            </a:r>
          </a:p>
          <a:p>
            <a:pPr marL="0" indent="0">
              <a:buNone/>
            </a:pPr>
            <a:r>
              <a:rPr lang="en-GB" dirty="0" smtClean="0"/>
              <a:t>Effectively unlimited fuel supply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Politically difficult</a:t>
            </a:r>
          </a:p>
          <a:p>
            <a:pPr marL="0" indent="0">
              <a:buNone/>
            </a:pPr>
            <a:r>
              <a:rPr lang="en-GB" dirty="0" smtClean="0"/>
              <a:t>Lots of R&amp;D $$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8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Mixed / hybrid Cycle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1708"/>
            <a:ext cx="9980054" cy="55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Full Cycle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19" y="0"/>
            <a:ext cx="8190092" cy="67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7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Thorium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262"/>
            <a:ext cx="9326115" cy="5265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Thorium is mostly Th232</a:t>
            </a:r>
          </a:p>
          <a:p>
            <a:pPr marL="0" indent="0">
              <a:buNone/>
            </a:pPr>
            <a:r>
              <a:rPr lang="en-GB" sz="2400" dirty="0" smtClean="0"/>
              <a:t>It is not fissile. It absorbs a neutron to become U233, which is fissile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It needs another fissile material to maintain a chain reaction</a:t>
            </a:r>
          </a:p>
          <a:p>
            <a:pPr marL="0" indent="0">
              <a:buNone/>
            </a:pPr>
            <a:r>
              <a:rPr lang="en-GB" sz="2400" dirty="0" smtClean="0"/>
              <a:t>It is three times more abundant than uranium in the Earth’s crust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2400" dirty="0" smtClean="0"/>
              <a:t>Thorium reactors can be fast or thermal breeder reactors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It produces the most neutrons per fission</a:t>
            </a:r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r>
              <a:rPr lang="en-GB" sz="2400" dirty="0" smtClean="0"/>
              <a:t>Has higher thermal conductivity and melting point </a:t>
            </a:r>
          </a:p>
          <a:p>
            <a:pPr marL="0" indent="0">
              <a:buNone/>
            </a:pPr>
            <a:r>
              <a:rPr lang="en-GB" sz="2400" dirty="0" smtClean="0"/>
              <a:t>	Easier to run the reactor safely</a:t>
            </a:r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r>
              <a:rPr lang="en-GB" sz="2400" dirty="0" smtClean="0"/>
              <a:t>Fewer minor actinides are produced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Remaining ones have shorter half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315" y="744761"/>
            <a:ext cx="18573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Who’s this guy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Ruaridh (Rory) Macdonald</a:t>
            </a:r>
          </a:p>
          <a:p>
            <a:pPr marL="0" indent="0">
              <a:buNone/>
            </a:pPr>
            <a:r>
              <a:rPr lang="en-GB" dirty="0" smtClean="0"/>
              <a:t>PhD student in NSE (Course 22)</a:t>
            </a:r>
          </a:p>
          <a:p>
            <a:pPr marL="0" indent="0">
              <a:buNone/>
            </a:pPr>
            <a:r>
              <a:rPr lang="en-GB" dirty="0" smtClean="0"/>
              <a:t>Undergrad at MIT (‘12); Mission 2012 student</a:t>
            </a:r>
          </a:p>
          <a:p>
            <a:pPr marL="0" indent="0">
              <a:buNone/>
            </a:pPr>
            <a:r>
              <a:rPr lang="en-GB" dirty="0" smtClean="0"/>
              <a:t>   PhD: Nuclear weapons verification</a:t>
            </a:r>
          </a:p>
          <a:p>
            <a:pPr marL="0" indent="0">
              <a:buNone/>
            </a:pPr>
            <a:r>
              <a:rPr lang="en-GB" dirty="0" smtClean="0"/>
              <a:t>   Masters: Toughened small, solid fuel, fluoride salt cooled reactors</a:t>
            </a:r>
          </a:p>
          <a:p>
            <a:pPr marL="0" indent="0">
              <a:buNone/>
            </a:pPr>
            <a:r>
              <a:rPr lang="en-GB" dirty="0" smtClean="0"/>
              <a:t>   Undergrad: Fast reactor </a:t>
            </a:r>
            <a:r>
              <a:rPr lang="en-GB" dirty="0" smtClean="0"/>
              <a:t>design; </a:t>
            </a:r>
            <a:r>
              <a:rPr lang="en-GB" dirty="0" smtClean="0"/>
              <a:t>nuclear </a:t>
            </a:r>
            <a:r>
              <a:rPr lang="en-GB" dirty="0" smtClean="0"/>
              <a:t>data; computational </a:t>
            </a:r>
            <a:r>
              <a:rPr lang="en-GB" dirty="0" smtClean="0"/>
              <a:t>methods</a:t>
            </a:r>
          </a:p>
          <a:p>
            <a:pPr marL="0" indent="0">
              <a:buNone/>
            </a:pPr>
            <a:r>
              <a:rPr lang="en-GB" dirty="0" smtClean="0"/>
              <a:t>GRT at Simmons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58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1845793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77" y="210020"/>
            <a:ext cx="6217076" cy="64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Thorium vs. Uranium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61" t="17385" r="22020" b="12368"/>
          <a:stretch/>
        </p:blipFill>
        <p:spPr>
          <a:xfrm>
            <a:off x="532326" y="2656604"/>
            <a:ext cx="5563673" cy="38809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52642"/>
            <a:ext cx="4738352" cy="40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~ </a:t>
            </a:r>
            <a:r>
              <a:rPr lang="en-GB" sz="2000" dirty="0" err="1" smtClean="0"/>
              <a:t>Prob</a:t>
            </a:r>
            <a:r>
              <a:rPr lang="en-GB" sz="2000" dirty="0" smtClean="0"/>
              <a:t>[fission if neutron hits U-233]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10584" y="6492482"/>
            <a:ext cx="4738352" cy="40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Incoming neutron energy (MeV)</a:t>
            </a:r>
            <a:endParaRPr lang="en-GB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0737" y="1640370"/>
            <a:ext cx="10550525" cy="40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U-233 is more likely to fission when irradiated than U-235 or Pu-239 </a:t>
            </a:r>
            <a:endParaRPr lang="en-GB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054" t="15625" r="22219" b="18354"/>
          <a:stretch/>
        </p:blipFill>
        <p:spPr>
          <a:xfrm>
            <a:off x="6401873" y="2656604"/>
            <a:ext cx="5563673" cy="38809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741812" y="6492482"/>
            <a:ext cx="4738352" cy="40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Incoming neutron energy (MeV)</a:t>
            </a:r>
            <a:endParaRPr lang="en-GB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87255" y="2252642"/>
            <a:ext cx="4738352" cy="40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~ </a:t>
            </a:r>
            <a:r>
              <a:rPr lang="en-GB" sz="2000" dirty="0" err="1" smtClean="0"/>
              <a:t>Prob</a:t>
            </a:r>
            <a:r>
              <a:rPr lang="en-GB" sz="2000" dirty="0" smtClean="0"/>
              <a:t>[not-fission if neutron hits U-233]</a:t>
            </a:r>
            <a:endParaRPr lang="en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45148" y="2965933"/>
            <a:ext cx="2042107" cy="8686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U-233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U-235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Pu239</a:t>
            </a:r>
            <a:endParaRPr lang="en-GB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04848" y="2864914"/>
            <a:ext cx="2030837" cy="8686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U-233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U-235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Pu239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3540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Thorium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262"/>
            <a:ext cx="10855817" cy="5265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While the waste is shorter lived, some of it posses a significant health risk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High energy gamma radiation -&gt; more difficult to shield</a:t>
            </a:r>
          </a:p>
          <a:p>
            <a:pPr marL="0" indent="0">
              <a:buNone/>
            </a:pPr>
            <a:r>
              <a:rPr lang="en-GB" sz="2400" dirty="0" smtClean="0"/>
              <a:t>	Most of this is from U-232 daughters, originally created from Th-232</a:t>
            </a:r>
          </a:p>
          <a:p>
            <a:pPr marL="0" indent="0">
              <a:buNone/>
            </a:pPr>
            <a:r>
              <a:rPr lang="en-GB" sz="2400" dirty="0" smtClean="0"/>
              <a:t>This makes it difficult to reprocess the fuel as different facilities are needed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However, it also makes it more difficult to use </a:t>
            </a:r>
            <a:r>
              <a:rPr lang="en-GB" sz="2400" dirty="0" err="1" smtClean="0"/>
              <a:t>Th</a:t>
            </a:r>
            <a:r>
              <a:rPr lang="en-GB" sz="2400" dirty="0" smtClean="0"/>
              <a:t> in a weapon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Once U-233 is made, it has superior performance</a:t>
            </a:r>
          </a:p>
          <a:p>
            <a:pPr marL="0" indent="0">
              <a:buNone/>
            </a:pPr>
            <a:r>
              <a:rPr lang="en-GB" sz="2400" dirty="0"/>
              <a:t>	However, neutrons are needed to get there</a:t>
            </a:r>
          </a:p>
          <a:p>
            <a:pPr marL="0" indent="0">
              <a:buNone/>
            </a:pPr>
            <a:r>
              <a:rPr lang="en-GB" sz="2400" dirty="0"/>
              <a:t>	This requires fuel to stay in reactor for longer -&gt; difficult with some designs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This makes </a:t>
            </a:r>
            <a:r>
              <a:rPr lang="en-GB" sz="2400" dirty="0" err="1" smtClean="0"/>
              <a:t>Th</a:t>
            </a:r>
            <a:r>
              <a:rPr lang="en-GB" sz="2400" dirty="0" smtClean="0"/>
              <a:t> unappealing in a once through cycle</a:t>
            </a:r>
            <a:r>
              <a:rPr lang="en-GB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80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Plan for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talk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324"/>
            <a:ext cx="10515600" cy="51384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Brief introduction to how a plant works (5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marL="514350" indent="-514350">
              <a:buAutoNum type="arabicParenR"/>
            </a:pPr>
            <a:r>
              <a:rPr lang="en-GB" dirty="0" smtClean="0"/>
              <a:t>Nuclear fuel cycle (10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marL="514350" indent="-514350">
              <a:buAutoNum type="arabicParenR"/>
            </a:pPr>
            <a:r>
              <a:rPr lang="en-GB" dirty="0" smtClean="0"/>
              <a:t>Thorium vs. Uranium (5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marL="514350" indent="-514350">
              <a:buAutoNum type="arabicParenR"/>
            </a:pPr>
            <a:endParaRPr lang="en-GB" sz="1500" dirty="0" smtClean="0"/>
          </a:p>
          <a:p>
            <a:pPr marL="0" indent="0">
              <a:buNone/>
            </a:pPr>
            <a:r>
              <a:rPr lang="en-GB" dirty="0" smtClean="0"/>
              <a:t>Disclaimers: Won’t present different reactor designs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Won’t say too much about safety / accidents</a:t>
            </a:r>
          </a:p>
          <a:p>
            <a:pPr marL="0" indent="0">
              <a:buNone/>
            </a:pPr>
            <a:r>
              <a:rPr lang="en-GB" dirty="0" smtClean="0"/>
              <a:t>                       I may say some inaccurate things</a:t>
            </a:r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r>
              <a:rPr lang="en-GB" dirty="0" smtClean="0"/>
              <a:t>Feel free to send me questions:</a:t>
            </a:r>
          </a:p>
          <a:p>
            <a:pPr marL="0" indent="0">
              <a:buNone/>
            </a:pPr>
            <a:r>
              <a:rPr lang="en-GB" b="1" dirty="0" smtClean="0"/>
              <a:t>			rmacd@mit.edu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6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What’s Power All About?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0913" y="3315551"/>
            <a:ext cx="1106287" cy="705415"/>
            <a:chOff x="227213" y="4057085"/>
            <a:chExt cx="1106287" cy="705415"/>
          </a:xfrm>
        </p:grpSpPr>
        <p:sp>
          <p:nvSpPr>
            <p:cNvPr id="5" name="Oval 4"/>
            <p:cNvSpPr/>
            <p:nvPr/>
          </p:nvSpPr>
          <p:spPr>
            <a:xfrm>
              <a:off x="635000" y="4076700"/>
              <a:ext cx="698500" cy="6858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6600" y="4201467"/>
              <a:ext cx="54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e</a:t>
              </a:r>
              <a:r>
                <a:rPr lang="en-GB" sz="2400" baseline="30000" dirty="0" smtClean="0"/>
                <a:t>-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27213" y="4057085"/>
              <a:ext cx="433187" cy="226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74650" y="1577203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 electricity is about making electrons move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844800" y="1579563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easiest way to do that is to spin a magnet</a:t>
            </a:r>
            <a:endParaRPr lang="en-GB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717800" y="3054830"/>
            <a:ext cx="1778001" cy="1427801"/>
            <a:chOff x="2654300" y="3764049"/>
            <a:chExt cx="1778001" cy="1427801"/>
          </a:xfrm>
        </p:grpSpPr>
        <p:sp>
          <p:nvSpPr>
            <p:cNvPr id="17" name="TextBox 16"/>
            <p:cNvSpPr txBox="1"/>
            <p:nvPr/>
          </p:nvSpPr>
          <p:spPr>
            <a:xfrm>
              <a:off x="3679825" y="4730185"/>
              <a:ext cx="54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e</a:t>
              </a:r>
              <a:r>
                <a:rPr lang="en-GB" sz="2400" baseline="30000" dirty="0" smtClean="0"/>
                <a:t>-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3076922" y="4487952"/>
              <a:ext cx="698153" cy="412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654300" y="3924300"/>
              <a:ext cx="1778001" cy="10724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2686146" y="4019454"/>
              <a:ext cx="781552" cy="591244"/>
            </a:xfrm>
            <a:prstGeom prst="curvedConnector3">
              <a:avLst>
                <a:gd name="adj1" fmla="val -13374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92475" y="3764049"/>
              <a:ext cx="54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B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14950" y="1592263"/>
            <a:ext cx="662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(Almost) All industrial power is about creating rotary motion. Normally using </a:t>
            </a:r>
            <a:r>
              <a:rPr lang="en-GB" sz="2400" b="1" dirty="0" smtClean="0"/>
              <a:t>hot gas for a turbine</a:t>
            </a:r>
            <a:endParaRPr lang="en-GB" sz="2400" b="1" dirty="0"/>
          </a:p>
        </p:txBody>
      </p:sp>
      <p:pic>
        <p:nvPicPr>
          <p:cNvPr id="1026" name="Picture 2" descr="http://www.power-technology.com/projects/san_joaquin/images/combin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73" y="2603498"/>
            <a:ext cx="2974539" cy="20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va.com/power/images/coal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53" y="4811474"/>
            <a:ext cx="2922259" cy="17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5/52/EERE_illust_large_turbin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1"/>
          <a:stretch/>
        </p:blipFill>
        <p:spPr bwMode="auto">
          <a:xfrm>
            <a:off x="6328995" y="4762262"/>
            <a:ext cx="2318096" cy="18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ogreenenergyconsulting.net/0709test4455/wp-content/uploads/2009/08/CSP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19" y="2585756"/>
            <a:ext cx="3229411" cy="20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Nuclear Power Plant vs. Coal Plan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 descr="http://www.tva.com/power/images/coal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/>
          <a:stretch/>
        </p:blipFill>
        <p:spPr bwMode="auto">
          <a:xfrm>
            <a:off x="6235700" y="1690688"/>
            <a:ext cx="5756312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45nuclearplants.com/images/Nuclear_Pla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8" y="1690688"/>
            <a:ext cx="5769012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Nuclear Heat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50" y="1577203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Nuclear power generates heat from fission of heavy isotopes</a:t>
            </a:r>
          </a:p>
          <a:p>
            <a:r>
              <a:rPr lang="en-GB" sz="2400" dirty="0"/>
              <a:t>	</a:t>
            </a:r>
            <a:r>
              <a:rPr lang="en-GB" sz="2400" b="1" dirty="0" smtClean="0"/>
              <a:t>Uranium 233, 235 (238)</a:t>
            </a:r>
          </a:p>
          <a:p>
            <a:r>
              <a:rPr lang="en-GB" sz="2400" b="1" dirty="0" smtClean="0"/>
              <a:t>	Plutonium 239</a:t>
            </a:r>
            <a:endParaRPr lang="en-GB" sz="2400" b="1" dirty="0"/>
          </a:p>
        </p:txBody>
      </p:sp>
      <p:pic>
        <p:nvPicPr>
          <p:cNvPr id="7" name="Picture 2" descr="http://upload.wikimedia.org/wikipedia/en/archive/0/0b/20080612013138!Periodic_Table_by_Number_of_Stable_Isoto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92296"/>
            <a:ext cx="6677867" cy="38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8950" y="3303810"/>
            <a:ext cx="698500" cy="685800"/>
            <a:chOff x="635000" y="4076700"/>
            <a:chExt cx="698500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635000" y="4076700"/>
              <a:ext cx="6985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900" y="4201467"/>
              <a:ext cx="5461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</a:t>
              </a:r>
              <a:r>
                <a:rPr lang="en-GB" sz="2400" baseline="30000" dirty="0"/>
                <a:t>0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cxnSp>
        <p:nvCxnSpPr>
          <p:cNvPr id="6" name="Straight Arrow Connector 5"/>
          <p:cNvCxnSpPr>
            <a:stCxn id="9" idx="6"/>
          </p:cNvCxnSpPr>
          <p:nvPr/>
        </p:nvCxnSpPr>
        <p:spPr>
          <a:xfrm flipV="1">
            <a:off x="1187450" y="3644900"/>
            <a:ext cx="552450" cy="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768476" y="3032511"/>
            <a:ext cx="1533524" cy="1224777"/>
            <a:chOff x="504826" y="3792702"/>
            <a:chExt cx="1530350" cy="122477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879" y="4174257"/>
              <a:ext cx="11588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U-235</a:t>
              </a:r>
              <a:endParaRPr lang="en-GB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9086" y="4783566"/>
            <a:ext cx="1533524" cy="1224777"/>
            <a:chOff x="504826" y="3792702"/>
            <a:chExt cx="1530350" cy="122477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7879" y="4174257"/>
              <a:ext cx="11588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U-236*</a:t>
              </a:r>
              <a:endParaRPr lang="en-GB" sz="2400" dirty="0"/>
            </a:p>
          </p:txBody>
        </p:sp>
      </p:grpSp>
      <p:cxnSp>
        <p:nvCxnSpPr>
          <p:cNvPr id="13" name="Straight Arrow Connector 12"/>
          <p:cNvCxnSpPr>
            <a:stCxn id="20" idx="6"/>
          </p:cNvCxnSpPr>
          <p:nvPr/>
        </p:nvCxnSpPr>
        <p:spPr>
          <a:xfrm flipV="1">
            <a:off x="2562610" y="4638843"/>
            <a:ext cx="840990" cy="75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</p:cNvCxnSpPr>
          <p:nvPr/>
        </p:nvCxnSpPr>
        <p:spPr>
          <a:xfrm>
            <a:off x="2562610" y="5395955"/>
            <a:ext cx="840990" cy="75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363479" y="3830234"/>
            <a:ext cx="1087438" cy="957099"/>
            <a:chOff x="504826" y="3792702"/>
            <a:chExt cx="1530350" cy="12247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Oval 27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7879" y="4174257"/>
              <a:ext cx="1158876" cy="526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?</a:t>
              </a:r>
              <a:endParaRPr lang="en-GB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38910" y="5774510"/>
            <a:ext cx="1087438" cy="957099"/>
            <a:chOff x="504826" y="3792702"/>
            <a:chExt cx="1530350" cy="12247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7879" y="4174257"/>
              <a:ext cx="1158876" cy="526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?</a:t>
              </a:r>
              <a:endParaRPr lang="en-GB" sz="2400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2562610" y="5089761"/>
            <a:ext cx="1296795" cy="30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42" idx="2"/>
          </p:cNvCxnSpPr>
          <p:nvPr/>
        </p:nvCxnSpPr>
        <p:spPr>
          <a:xfrm flipV="1">
            <a:off x="2562610" y="5355965"/>
            <a:ext cx="1303578" cy="39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6"/>
          </p:cNvCxnSpPr>
          <p:nvPr/>
        </p:nvCxnSpPr>
        <p:spPr>
          <a:xfrm>
            <a:off x="2562610" y="5395955"/>
            <a:ext cx="1195195" cy="22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66188" y="5013065"/>
            <a:ext cx="698500" cy="685800"/>
            <a:chOff x="635000" y="4076700"/>
            <a:chExt cx="698500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635000" y="4076700"/>
              <a:ext cx="6985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3900" y="4201467"/>
              <a:ext cx="5461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</a:t>
              </a:r>
              <a:r>
                <a:rPr lang="en-GB" sz="2400" baseline="30000" dirty="0"/>
                <a:t>0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98013" y="5145330"/>
            <a:ext cx="71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x2-3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Nuclear Heat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50" y="1577203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Nuclear power generates heat from fission of heavy isotopes</a:t>
            </a:r>
          </a:p>
          <a:p>
            <a:r>
              <a:rPr lang="en-GB" sz="2400" dirty="0"/>
              <a:t>	</a:t>
            </a:r>
            <a:r>
              <a:rPr lang="en-GB" sz="2400" b="1" dirty="0" smtClean="0"/>
              <a:t>Uranium 233, 235, </a:t>
            </a:r>
            <a:r>
              <a:rPr lang="en-GB" sz="2400" b="1" dirty="0" smtClean="0"/>
              <a:t>(238)</a:t>
            </a:r>
            <a:endParaRPr lang="en-GB" sz="24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Plutonium </a:t>
            </a:r>
            <a:r>
              <a:rPr lang="en-GB" sz="2400" b="1" dirty="0" smtClean="0"/>
              <a:t>239</a:t>
            </a:r>
            <a:endParaRPr lang="en-GB" sz="2400" b="1" dirty="0"/>
          </a:p>
        </p:txBody>
      </p:sp>
      <p:pic>
        <p:nvPicPr>
          <p:cNvPr id="4098" name="Picture 2" descr="http://www.geigercounter.org/radioactivity/table-of-nucli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395537"/>
            <a:ext cx="56578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8950" y="3303810"/>
            <a:ext cx="698500" cy="685800"/>
            <a:chOff x="635000" y="4076700"/>
            <a:chExt cx="698500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635000" y="4076700"/>
              <a:ext cx="6985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900" y="4201467"/>
              <a:ext cx="5461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</a:t>
              </a:r>
              <a:r>
                <a:rPr lang="en-GB" sz="2400" baseline="30000" dirty="0"/>
                <a:t>0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187450" y="3644900"/>
            <a:ext cx="552450" cy="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68476" y="3032511"/>
            <a:ext cx="1533524" cy="1224777"/>
            <a:chOff x="504826" y="3792702"/>
            <a:chExt cx="1530350" cy="122477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879" y="4174257"/>
              <a:ext cx="11588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U-235</a:t>
              </a:r>
              <a:endParaRPr lang="en-GB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29086" y="4783566"/>
            <a:ext cx="1533524" cy="1224777"/>
            <a:chOff x="504826" y="3792702"/>
            <a:chExt cx="1530350" cy="122477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879" y="4174257"/>
              <a:ext cx="11588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U-236*</a:t>
              </a:r>
              <a:endParaRPr lang="en-GB" sz="2400" dirty="0"/>
            </a:p>
          </p:txBody>
        </p:sp>
      </p:grpSp>
      <p:cxnSp>
        <p:nvCxnSpPr>
          <p:cNvPr id="17" name="Straight Arrow Connector 16"/>
          <p:cNvCxnSpPr>
            <a:stCxn id="15" idx="6"/>
          </p:cNvCxnSpPr>
          <p:nvPr/>
        </p:nvCxnSpPr>
        <p:spPr>
          <a:xfrm flipV="1">
            <a:off x="2562610" y="4638843"/>
            <a:ext cx="840990" cy="75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6"/>
          </p:cNvCxnSpPr>
          <p:nvPr/>
        </p:nvCxnSpPr>
        <p:spPr>
          <a:xfrm>
            <a:off x="2562610" y="5395955"/>
            <a:ext cx="840990" cy="75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363479" y="3830234"/>
            <a:ext cx="1087438" cy="957099"/>
            <a:chOff x="504826" y="3792702"/>
            <a:chExt cx="1530350" cy="12247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7879" y="4174257"/>
              <a:ext cx="1158876" cy="526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?</a:t>
              </a:r>
              <a:endParaRPr lang="en-GB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8910" y="5774510"/>
            <a:ext cx="1087438" cy="957099"/>
            <a:chOff x="504826" y="3792702"/>
            <a:chExt cx="1530350" cy="12247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504826" y="3792702"/>
              <a:ext cx="1530350" cy="122477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879" y="4174257"/>
              <a:ext cx="1158876" cy="526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?</a:t>
              </a:r>
              <a:endParaRPr lang="en-GB" sz="24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2562610" y="5089761"/>
            <a:ext cx="1296795" cy="30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9" idx="2"/>
          </p:cNvCxnSpPr>
          <p:nvPr/>
        </p:nvCxnSpPr>
        <p:spPr>
          <a:xfrm flipV="1">
            <a:off x="2562610" y="5355965"/>
            <a:ext cx="1303578" cy="39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</p:cNvCxnSpPr>
          <p:nvPr/>
        </p:nvCxnSpPr>
        <p:spPr>
          <a:xfrm>
            <a:off x="2562610" y="5395955"/>
            <a:ext cx="1195195" cy="22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866188" y="5013065"/>
            <a:ext cx="698500" cy="685800"/>
            <a:chOff x="635000" y="4076700"/>
            <a:chExt cx="698500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635000" y="4076700"/>
              <a:ext cx="6985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900" y="4201467"/>
              <a:ext cx="5461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</a:t>
              </a:r>
              <a:r>
                <a:rPr lang="en-GB" sz="2400" baseline="30000" dirty="0"/>
                <a:t>0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98013" y="5145330"/>
            <a:ext cx="71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x2-3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5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Plant Operation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https://encrypted-tbn3.gstatic.com/images?q=tbn:ANd9GcQDAHIw2vgrHFO9twukNd4L_lkrBb-8_TUgDCv0_-y_ys_aTGYA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47" y="1592263"/>
            <a:ext cx="4815030" cy="27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ressurized Water Reactor (PWR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" y="1592263"/>
            <a:ext cx="7220043" cy="37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03275" y="5350390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Water coolant removes heat from fuel assembly (~200 / core)</a:t>
            </a:r>
          </a:p>
          <a:p>
            <a:r>
              <a:rPr lang="en-GB" sz="2400" dirty="0" smtClean="0"/>
              <a:t>Fuel assembly made of fuel rods (~0.5 ton fuel / assembly)</a:t>
            </a:r>
          </a:p>
          <a:p>
            <a:r>
              <a:rPr lang="en-GB" sz="2400" dirty="0" smtClean="0"/>
              <a:t>Assemblies come in a variety of shapes (hex, circle, square)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4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552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Crash course in nuclear power generation</vt:lpstr>
      <vt:lpstr>Who’s this guy</vt:lpstr>
      <vt:lpstr>Plan for talk</vt:lpstr>
      <vt:lpstr>What’s Power All About?</vt:lpstr>
      <vt:lpstr>Nuclear Power Plant vs. Coal Plan</vt:lpstr>
      <vt:lpstr>Nuclear Heat</vt:lpstr>
      <vt:lpstr>Nuclear Heat</vt:lpstr>
      <vt:lpstr>PowerPoint Presentation</vt:lpstr>
      <vt:lpstr>Plant Operation</vt:lpstr>
      <vt:lpstr>Plant Operation</vt:lpstr>
      <vt:lpstr>Fuel Cycle Options</vt:lpstr>
      <vt:lpstr>Nuclear Fuel</vt:lpstr>
      <vt:lpstr>Waste Storage</vt:lpstr>
      <vt:lpstr>Once through</vt:lpstr>
      <vt:lpstr>Closed Cycle</vt:lpstr>
      <vt:lpstr>Mixed / hybrid Cycle</vt:lpstr>
      <vt:lpstr>Full Cycle</vt:lpstr>
      <vt:lpstr>PowerPoint Presentation</vt:lpstr>
      <vt:lpstr>Thorium</vt:lpstr>
      <vt:lpstr>PowerPoint Presentation</vt:lpstr>
      <vt:lpstr>Thorium vs. Uranium</vt:lpstr>
      <vt:lpstr>Thorium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Ruaridh Macdonald</dc:creator>
  <cp:lastModifiedBy>Ruaridh Macdonald</cp:lastModifiedBy>
  <cp:revision>41</cp:revision>
  <dcterms:created xsi:type="dcterms:W3CDTF">2014-09-17T08:06:15Z</dcterms:created>
  <dcterms:modified xsi:type="dcterms:W3CDTF">2014-09-17T13:05:24Z</dcterms:modified>
</cp:coreProperties>
</file>