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sldIdLst>
    <p:sldId id="362" r:id="rId2"/>
    <p:sldId id="303" r:id="rId3"/>
    <p:sldId id="403" r:id="rId4"/>
    <p:sldId id="304" r:id="rId5"/>
    <p:sldId id="327" r:id="rId6"/>
    <p:sldId id="328" r:id="rId7"/>
    <p:sldId id="310" r:id="rId8"/>
    <p:sldId id="316" r:id="rId9"/>
    <p:sldId id="342" r:id="rId10"/>
    <p:sldId id="311" r:id="rId11"/>
    <p:sldId id="312" r:id="rId12"/>
    <p:sldId id="372" r:id="rId13"/>
    <p:sldId id="345" r:id="rId14"/>
    <p:sldId id="382" r:id="rId15"/>
    <p:sldId id="399" r:id="rId16"/>
    <p:sldId id="400" r:id="rId17"/>
    <p:sldId id="401" r:id="rId18"/>
    <p:sldId id="389" r:id="rId19"/>
    <p:sldId id="390" r:id="rId20"/>
    <p:sldId id="402" r:id="rId21"/>
    <p:sldId id="293" r:id="rId22"/>
    <p:sldId id="313" r:id="rId23"/>
    <p:sldId id="256" r:id="rId24"/>
    <p:sldId id="377" r:id="rId25"/>
    <p:sldId id="363" r:id="rId26"/>
    <p:sldId id="383" r:id="rId27"/>
    <p:sldId id="364" r:id="rId28"/>
    <p:sldId id="384" r:id="rId29"/>
    <p:sldId id="407" r:id="rId30"/>
    <p:sldId id="378" r:id="rId31"/>
    <p:sldId id="370" r:id="rId32"/>
    <p:sldId id="371" r:id="rId33"/>
    <p:sldId id="404" r:id="rId34"/>
    <p:sldId id="405" r:id="rId35"/>
    <p:sldId id="379" r:id="rId36"/>
    <p:sldId id="406" r:id="rId37"/>
    <p:sldId id="409" r:id="rId38"/>
    <p:sldId id="373" r:id="rId39"/>
    <p:sldId id="366" r:id="rId40"/>
    <p:sldId id="413" r:id="rId41"/>
    <p:sldId id="414" r:id="rId42"/>
    <p:sldId id="410" r:id="rId43"/>
    <p:sldId id="374" r:id="rId44"/>
    <p:sldId id="380" r:id="rId45"/>
    <p:sldId id="408" r:id="rId46"/>
    <p:sldId id="361" r:id="rId47"/>
    <p:sldId id="376" r:id="rId48"/>
    <p:sldId id="287" r:id="rId49"/>
    <p:sldId id="286" r:id="rId50"/>
    <p:sldId id="294" r:id="rId51"/>
    <p:sldId id="411" r:id="rId52"/>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8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8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8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8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0000"/>
    <a:srgbClr val="000000"/>
    <a:srgbClr val="F0F0F0"/>
    <a:srgbClr val="CCCCC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p:scale>
          <a:sx n="75" d="100"/>
          <a:sy n="75" d="100"/>
        </p:scale>
        <p:origin x="-112"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01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BF78808-C17D-924E-85DB-B9A3CACA420C}" type="slidenum">
              <a:rPr lang="en-US"/>
              <a:pPr/>
              <a:t>‹#›</a:t>
            </a:fld>
            <a:endParaRPr lang="en-US"/>
          </a:p>
        </p:txBody>
      </p:sp>
    </p:spTree>
    <p:extLst>
      <p:ext uri="{BB962C8B-B14F-4D97-AF65-F5344CB8AC3E}">
        <p14:creationId xmlns:p14="http://schemas.microsoft.com/office/powerpoint/2010/main" val="309942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75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C5A528B7-FAA2-034D-8564-E24AFED65212}" type="slidenum">
              <a:rPr lang="en-US" sz="1200"/>
              <a:pPr/>
              <a:t>10</a:t>
            </a:fld>
            <a:endParaRPr lang="en-US" sz="1200"/>
          </a:p>
        </p:txBody>
      </p:sp>
      <p:sp>
        <p:nvSpPr>
          <p:cNvPr id="33795" name="Rectangle 2"/>
          <p:cNvSpPr>
            <a:spLocks noChangeArrowheads="1" noTextEdit="1"/>
          </p:cNvSpPr>
          <p:nvPr>
            <p:ph type="sldImg"/>
          </p:nvPr>
        </p:nvSpPr>
        <p:spPr>
          <a:solidFill>
            <a:srgbClr val="FFFFFF"/>
          </a:solidFill>
          <a:ln/>
        </p:spPr>
      </p:sp>
      <p:sp>
        <p:nvSpPr>
          <p:cNvPr id="3379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EED7D4A7-5ECC-6640-A801-721AE276A46C}" type="slidenum">
              <a:rPr lang="en-US" sz="1200"/>
              <a:pPr/>
              <a:t>11</a:t>
            </a:fld>
            <a:endParaRPr lang="en-US" sz="1200"/>
          </a:p>
        </p:txBody>
      </p:sp>
      <p:sp>
        <p:nvSpPr>
          <p:cNvPr id="35843" name="Rectangle 2"/>
          <p:cNvSpPr>
            <a:spLocks noChangeArrowheads="1" noTextEdit="1"/>
          </p:cNvSpPr>
          <p:nvPr>
            <p:ph type="sldImg"/>
          </p:nvPr>
        </p:nvSpPr>
        <p:spPr>
          <a:solidFill>
            <a:srgbClr val="FFFFFF"/>
          </a:solidFill>
          <a:ln/>
        </p:spPr>
      </p:sp>
      <p:sp>
        <p:nvSpPr>
          <p:cNvPr id="3584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ph type="sldImg"/>
          </p:nvPr>
        </p:nvSpPr>
        <p:spPr>
          <a:solidFill>
            <a:srgbClr val="FFFFFF"/>
          </a:solidFill>
          <a:ln/>
        </p:spPr>
      </p:sp>
      <p:sp>
        <p:nvSpPr>
          <p:cNvPr id="501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ph type="sldImg"/>
          </p:nvPr>
        </p:nvSpPr>
        <p:spPr>
          <a:solidFill>
            <a:srgbClr val="FFFFFF"/>
          </a:solidFill>
          <a:ln/>
        </p:spPr>
      </p:sp>
      <p:sp>
        <p:nvSpPr>
          <p:cNvPr id="501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90F5BBF4-E16F-994B-ABF7-B27769348D76}" type="slidenum">
              <a:rPr lang="en-US" sz="1200"/>
              <a:pPr/>
              <a:t>15</a:t>
            </a:fld>
            <a:endParaRPr lang="en-US" sz="120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90F5BBF4-E16F-994B-ABF7-B27769348D76}" type="slidenum">
              <a:rPr lang="en-US" sz="1200"/>
              <a:pPr/>
              <a:t>16</a:t>
            </a:fld>
            <a:endParaRPr lang="en-US" sz="120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90F5BBF4-E16F-994B-ABF7-B27769348D76}" type="slidenum">
              <a:rPr lang="en-US" sz="1200"/>
              <a:pPr/>
              <a:t>17</a:t>
            </a:fld>
            <a:endParaRPr lang="en-US" sz="120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90F5BBF4-E16F-994B-ABF7-B27769348D76}" type="slidenum">
              <a:rPr lang="en-US" sz="1200"/>
              <a:pPr/>
              <a:t>21</a:t>
            </a:fld>
            <a:endParaRPr lang="en-US" sz="120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30F0089D-9966-B94E-A385-ED33FABEFFF1}" type="slidenum">
              <a:rPr lang="en-US" sz="1200"/>
              <a:pPr/>
              <a:t>22</a:t>
            </a:fld>
            <a:endParaRPr lang="en-US" sz="1200"/>
          </a:p>
        </p:txBody>
      </p:sp>
      <p:sp>
        <p:nvSpPr>
          <p:cNvPr id="52227" name="Rectangle 2"/>
          <p:cNvSpPr>
            <a:spLocks noChangeArrowheads="1" noTextEdit="1"/>
          </p:cNvSpPr>
          <p:nvPr>
            <p:ph type="sldImg"/>
          </p:nvPr>
        </p:nvSpPr>
        <p:spPr>
          <a:solidFill>
            <a:srgbClr val="FFFFFF"/>
          </a:solidFill>
          <a:ln/>
        </p:spPr>
      </p:sp>
      <p:sp>
        <p:nvSpPr>
          <p:cNvPr id="5222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88B3B0B6-F48B-0542-840E-C4944B815E85}" type="slidenum">
              <a:rPr lang="en-US" sz="1200"/>
              <a:pPr/>
              <a:t>2</a:t>
            </a:fld>
            <a:endParaRPr lang="en-US" sz="1200"/>
          </a:p>
        </p:txBody>
      </p:sp>
      <p:sp>
        <p:nvSpPr>
          <p:cNvPr id="19459" name="Rectangle 2"/>
          <p:cNvSpPr>
            <a:spLocks noChangeArrowheads="1" noTextEdit="1"/>
          </p:cNvSpPr>
          <p:nvPr>
            <p:ph type="sldImg"/>
          </p:nvPr>
        </p:nvSpPr>
        <p:spPr>
          <a:solidFill>
            <a:srgbClr val="FFFFFF"/>
          </a:solidFill>
          <a:ln/>
        </p:spPr>
      </p:sp>
      <p:sp>
        <p:nvSpPr>
          <p:cNvPr id="1946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23</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24</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95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95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16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16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16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30</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31</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32</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88B3B0B6-F48B-0542-840E-C4944B815E85}" type="slidenum">
              <a:rPr lang="en-US" sz="1200"/>
              <a:pPr/>
              <a:t>3</a:t>
            </a:fld>
            <a:endParaRPr lang="en-US" sz="1200"/>
          </a:p>
        </p:txBody>
      </p:sp>
      <p:sp>
        <p:nvSpPr>
          <p:cNvPr id="19459" name="Rectangle 2"/>
          <p:cNvSpPr>
            <a:spLocks noChangeArrowheads="1" noTextEdit="1"/>
          </p:cNvSpPr>
          <p:nvPr>
            <p:ph type="sldImg"/>
          </p:nvPr>
        </p:nvSpPr>
        <p:spPr>
          <a:solidFill>
            <a:srgbClr val="FFFFFF"/>
          </a:solidFill>
          <a:ln/>
        </p:spPr>
      </p:sp>
      <p:sp>
        <p:nvSpPr>
          <p:cNvPr id="1946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33</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34</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35</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36</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37</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38</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42</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7D1DFDF5-164B-F844-9491-F6525B8D5B62}" type="slidenum">
              <a:rPr lang="en-US" sz="1200"/>
              <a:pPr/>
              <a:t>4</a:t>
            </a:fld>
            <a:endParaRPr lang="en-US" sz="1200"/>
          </a:p>
        </p:txBody>
      </p:sp>
      <p:sp>
        <p:nvSpPr>
          <p:cNvPr id="21507" name="Rectangle 2"/>
          <p:cNvSpPr>
            <a:spLocks noChangeArrowheads="1" noTextEdit="1"/>
          </p:cNvSpPr>
          <p:nvPr>
            <p:ph type="sldImg"/>
          </p:nvPr>
        </p:nvSpPr>
        <p:spPr>
          <a:solidFill>
            <a:srgbClr val="FFFFFF"/>
          </a:solidFill>
          <a:ln/>
        </p:spPr>
      </p:sp>
      <p:sp>
        <p:nvSpPr>
          <p:cNvPr id="2150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43</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44</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2C1685E7-0BC3-F243-8152-D07AB71F360C}" type="slidenum">
              <a:rPr lang="en-US" sz="1200"/>
              <a:pPr/>
              <a:t>45</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ph type="sldImg"/>
          </p:nvPr>
        </p:nvSpPr>
        <p:spPr>
          <a:solidFill>
            <a:srgbClr val="FFFFFF"/>
          </a:solidFill>
          <a:ln/>
        </p:spPr>
      </p:sp>
      <p:sp>
        <p:nvSpPr>
          <p:cNvPr id="768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F3768648-7FC9-1F48-851E-0FA8CC2F4195}" type="slidenum">
              <a:rPr lang="en-US" sz="1200"/>
              <a:pPr algn="r"/>
              <a:t>47</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945E5084-8506-F64C-8C1D-8CBCA9C8641A}" type="slidenum">
              <a:rPr lang="en-US" sz="1200"/>
              <a:pPr/>
              <a:t>48</a:t>
            </a:fld>
            <a:endParaRPr lang="en-US" sz="1200"/>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083FE7D8-EB34-4749-A1F4-601FA816DFD4}" type="slidenum">
              <a:rPr lang="en-US" sz="1200"/>
              <a:pPr/>
              <a:t>49</a:t>
            </a:fld>
            <a:endParaRPr lang="en-US" sz="1200"/>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B8BF14FC-B530-AE4A-8C02-45E96C62EEFF}" type="slidenum">
              <a:rPr lang="en-US" sz="1200"/>
              <a:pPr/>
              <a:t>50</a:t>
            </a:fld>
            <a:endParaRPr lang="en-US" sz="1200"/>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B8BF14FC-B530-AE4A-8C02-45E96C62EEFF}" type="slidenum">
              <a:rPr lang="en-US" sz="1200"/>
              <a:pPr/>
              <a:t>51</a:t>
            </a:fld>
            <a:endParaRPr lang="en-US" sz="1200"/>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DFEC57F0-39FD-064E-BC56-0BEE9A6C7138}" type="slidenum">
              <a:rPr lang="en-US" sz="1200"/>
              <a:pPr/>
              <a:t>5</a:t>
            </a:fld>
            <a:endParaRPr lang="en-US" sz="1200"/>
          </a:p>
        </p:txBody>
      </p:sp>
      <p:sp>
        <p:nvSpPr>
          <p:cNvPr id="23555" name="Rectangle 2"/>
          <p:cNvSpPr>
            <a:spLocks noChangeArrowheads="1" noTextEdit="1"/>
          </p:cNvSpPr>
          <p:nvPr>
            <p:ph type="sldImg"/>
          </p:nvPr>
        </p:nvSpPr>
        <p:spPr>
          <a:solidFill>
            <a:srgbClr val="FFFFFF"/>
          </a:solidFill>
          <a:ln/>
        </p:spPr>
      </p:sp>
      <p:sp>
        <p:nvSpPr>
          <p:cNvPr id="2355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4E718259-A424-3544-A1D6-D8796D893608}" type="slidenum">
              <a:rPr lang="en-US" sz="1200"/>
              <a:pPr/>
              <a:t>6</a:t>
            </a:fld>
            <a:endParaRPr lang="en-US" sz="1200"/>
          </a:p>
        </p:txBody>
      </p:sp>
      <p:sp>
        <p:nvSpPr>
          <p:cNvPr id="25603" name="Rectangle 2"/>
          <p:cNvSpPr>
            <a:spLocks noChangeArrowheads="1" noTextEdit="1"/>
          </p:cNvSpPr>
          <p:nvPr>
            <p:ph type="sldImg"/>
          </p:nvPr>
        </p:nvSpPr>
        <p:spPr>
          <a:solidFill>
            <a:srgbClr val="FFFFFF"/>
          </a:solidFill>
          <a:ln/>
        </p:spPr>
      </p:sp>
      <p:sp>
        <p:nvSpPr>
          <p:cNvPr id="2560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C0FA51F3-99E6-0F42-AC4A-B8D64A73C6E7}" type="slidenum">
              <a:rPr lang="en-US" sz="1200"/>
              <a:pPr/>
              <a:t>7</a:t>
            </a:fld>
            <a:endParaRPr lang="en-US" sz="1200"/>
          </a:p>
        </p:txBody>
      </p:sp>
      <p:sp>
        <p:nvSpPr>
          <p:cNvPr id="27651" name="Rectangle 2"/>
          <p:cNvSpPr>
            <a:spLocks noChangeArrowheads="1" noTextEdit="1"/>
          </p:cNvSpPr>
          <p:nvPr>
            <p:ph type="sldImg"/>
          </p:nvPr>
        </p:nvSpPr>
        <p:spPr>
          <a:solidFill>
            <a:srgbClr val="FFFFFF"/>
          </a:solidFill>
          <a:ln/>
        </p:spPr>
      </p:sp>
      <p:sp>
        <p:nvSpPr>
          <p:cNvPr id="2765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fld id="{C66F484D-640F-EF4E-819E-7E6A26C60BA7}" type="slidenum">
              <a:rPr lang="en-US" sz="1200"/>
              <a:pPr/>
              <a:t>8</a:t>
            </a:fld>
            <a:endParaRPr lang="en-US" sz="1200"/>
          </a:p>
        </p:txBody>
      </p:sp>
      <p:sp>
        <p:nvSpPr>
          <p:cNvPr id="29699" name="Rectangle 2"/>
          <p:cNvSpPr>
            <a:spLocks noChangeArrowheads="1" noTextEdit="1"/>
          </p:cNvSpPr>
          <p:nvPr>
            <p:ph type="sldImg"/>
          </p:nvPr>
        </p:nvSpPr>
        <p:spPr>
          <a:solidFill>
            <a:srgbClr val="FFFFFF"/>
          </a:solidFill>
          <a:ln/>
        </p:spPr>
      </p:sp>
      <p:sp>
        <p:nvSpPr>
          <p:cNvPr id="2970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r"/>
            <a:fld id="{1A8A0D61-0910-FF49-BA5E-90E2E9811D87}" type="slidenum">
              <a:rPr lang="en-US" sz="1200"/>
              <a:pPr algn="r"/>
              <a:t>9</a:t>
            </a:fld>
            <a:endParaRPr lang="en-US" sz="1200"/>
          </a:p>
        </p:txBody>
      </p:sp>
      <p:sp>
        <p:nvSpPr>
          <p:cNvPr id="31747" name="Rectangle 2"/>
          <p:cNvSpPr>
            <a:spLocks noChangeArrowheads="1" noTextEdit="1"/>
          </p:cNvSpPr>
          <p:nvPr>
            <p:ph type="sldImg"/>
          </p:nvPr>
        </p:nvSpPr>
        <p:spPr>
          <a:solidFill>
            <a:srgbClr val="FFFFFF"/>
          </a:solidFill>
          <a:ln/>
        </p:spPr>
      </p:sp>
      <p:sp>
        <p:nvSpPr>
          <p:cNvPr id="3174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1342A43-14E0-DC4D-B25E-51155D48EBCD}" type="slidenum">
              <a:rPr lang="en-US"/>
              <a:pPr/>
              <a:t>‹#›</a:t>
            </a:fld>
            <a:endParaRPr lang="en-US"/>
          </a:p>
        </p:txBody>
      </p:sp>
    </p:spTree>
    <p:extLst>
      <p:ext uri="{BB962C8B-B14F-4D97-AF65-F5344CB8AC3E}">
        <p14:creationId xmlns:p14="http://schemas.microsoft.com/office/powerpoint/2010/main" val="2053300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217638E-828D-3446-81BF-E24012429F40}" type="slidenum">
              <a:rPr lang="en-US"/>
              <a:pPr/>
              <a:t>‹#›</a:t>
            </a:fld>
            <a:endParaRPr lang="en-US"/>
          </a:p>
        </p:txBody>
      </p:sp>
    </p:spTree>
    <p:extLst>
      <p:ext uri="{BB962C8B-B14F-4D97-AF65-F5344CB8AC3E}">
        <p14:creationId xmlns:p14="http://schemas.microsoft.com/office/powerpoint/2010/main" val="228468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85FAFD7-08FA-7744-97DD-3AA91A2F831E}" type="slidenum">
              <a:rPr lang="en-US"/>
              <a:pPr/>
              <a:t>‹#›</a:t>
            </a:fld>
            <a:endParaRPr lang="en-US"/>
          </a:p>
        </p:txBody>
      </p:sp>
    </p:spTree>
    <p:extLst>
      <p:ext uri="{BB962C8B-B14F-4D97-AF65-F5344CB8AC3E}">
        <p14:creationId xmlns:p14="http://schemas.microsoft.com/office/powerpoint/2010/main" val="349180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AB50782-B129-7049-AF9B-5B7BB2F8C862}" type="slidenum">
              <a:rPr lang="en-US"/>
              <a:pPr/>
              <a:t>‹#›</a:t>
            </a:fld>
            <a:endParaRPr lang="en-US"/>
          </a:p>
        </p:txBody>
      </p:sp>
    </p:spTree>
    <p:extLst>
      <p:ext uri="{BB962C8B-B14F-4D97-AF65-F5344CB8AC3E}">
        <p14:creationId xmlns:p14="http://schemas.microsoft.com/office/powerpoint/2010/main" val="15591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9CC6948-8C99-D64D-9BE9-64DF0D281961}" type="slidenum">
              <a:rPr lang="en-US"/>
              <a:pPr/>
              <a:t>‹#›</a:t>
            </a:fld>
            <a:endParaRPr lang="en-US"/>
          </a:p>
        </p:txBody>
      </p:sp>
    </p:spTree>
    <p:extLst>
      <p:ext uri="{BB962C8B-B14F-4D97-AF65-F5344CB8AC3E}">
        <p14:creationId xmlns:p14="http://schemas.microsoft.com/office/powerpoint/2010/main" val="306099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6E03BBD-9D25-6A47-A2C9-FEAEF1BC83DC}" type="slidenum">
              <a:rPr lang="en-US"/>
              <a:pPr/>
              <a:t>‹#›</a:t>
            </a:fld>
            <a:endParaRPr lang="en-US"/>
          </a:p>
        </p:txBody>
      </p:sp>
    </p:spTree>
    <p:extLst>
      <p:ext uri="{BB962C8B-B14F-4D97-AF65-F5344CB8AC3E}">
        <p14:creationId xmlns:p14="http://schemas.microsoft.com/office/powerpoint/2010/main" val="395412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9292003-3891-FE49-9598-F915A704881B}" type="slidenum">
              <a:rPr lang="en-US"/>
              <a:pPr/>
              <a:t>‹#›</a:t>
            </a:fld>
            <a:endParaRPr lang="en-US"/>
          </a:p>
        </p:txBody>
      </p:sp>
    </p:spTree>
    <p:extLst>
      <p:ext uri="{BB962C8B-B14F-4D97-AF65-F5344CB8AC3E}">
        <p14:creationId xmlns:p14="http://schemas.microsoft.com/office/powerpoint/2010/main" val="400941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40245C5F-FEEE-3C42-AB10-17A31F5BD431}" type="slidenum">
              <a:rPr lang="en-US"/>
              <a:pPr/>
              <a:t>‹#›</a:t>
            </a:fld>
            <a:endParaRPr lang="en-US"/>
          </a:p>
        </p:txBody>
      </p:sp>
    </p:spTree>
    <p:extLst>
      <p:ext uri="{BB962C8B-B14F-4D97-AF65-F5344CB8AC3E}">
        <p14:creationId xmlns:p14="http://schemas.microsoft.com/office/powerpoint/2010/main" val="221456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E7BCA8C-DC8D-9B45-8ADD-74811358D8CB}" type="slidenum">
              <a:rPr lang="en-US"/>
              <a:pPr/>
              <a:t>‹#›</a:t>
            </a:fld>
            <a:endParaRPr lang="en-US"/>
          </a:p>
        </p:txBody>
      </p:sp>
    </p:spTree>
    <p:extLst>
      <p:ext uri="{BB962C8B-B14F-4D97-AF65-F5344CB8AC3E}">
        <p14:creationId xmlns:p14="http://schemas.microsoft.com/office/powerpoint/2010/main" val="7804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E122169-53BD-784F-9D6C-12428B2FE06E}" type="slidenum">
              <a:rPr lang="en-US"/>
              <a:pPr/>
              <a:t>‹#›</a:t>
            </a:fld>
            <a:endParaRPr lang="en-US"/>
          </a:p>
        </p:txBody>
      </p:sp>
    </p:spTree>
    <p:extLst>
      <p:ext uri="{BB962C8B-B14F-4D97-AF65-F5344CB8AC3E}">
        <p14:creationId xmlns:p14="http://schemas.microsoft.com/office/powerpoint/2010/main" val="315988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9120A67-C082-A040-9115-8A9BC9E344FC}" type="slidenum">
              <a:rPr lang="en-US"/>
              <a:pPr/>
              <a:t>‹#›</a:t>
            </a:fld>
            <a:endParaRPr lang="en-US"/>
          </a:p>
        </p:txBody>
      </p:sp>
    </p:spTree>
    <p:extLst>
      <p:ext uri="{BB962C8B-B14F-4D97-AF65-F5344CB8AC3E}">
        <p14:creationId xmlns:p14="http://schemas.microsoft.com/office/powerpoint/2010/main" val="22234613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4614A4C-8337-6844-A557-75E0746E8FB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image" Target="../media/image13.png"/><Relationship Id="rId20" Type="http://schemas.openxmlformats.org/officeDocument/2006/relationships/image" Target="../media/image24.png"/><Relationship Id="rId21" Type="http://schemas.openxmlformats.org/officeDocument/2006/relationships/image" Target="../media/image25.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web.mit.edu/mission/www/m2019/" TargetMode="External"/><Relationship Id="rId4" Type="http://schemas.openxmlformats.org/officeDocument/2006/relationships/hyperlink" Target="https://stellar.mit.edu/S/course/12/fa15/12.000/index.html"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4363"/>
          <a:stretch/>
        </p:blipFill>
        <p:spPr>
          <a:xfrm>
            <a:off x="3710940" y="1295400"/>
            <a:ext cx="5195993" cy="4267200"/>
          </a:xfrm>
          <a:prstGeom prst="rect">
            <a:avLst/>
          </a:prstGeom>
        </p:spPr>
      </p:pic>
      <p:pic>
        <p:nvPicPr>
          <p:cNvPr id="1064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4495800" cy="299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 Box 2"/>
          <p:cNvSpPr txBox="1">
            <a:spLocks noChangeArrowheads="1"/>
          </p:cNvSpPr>
          <p:nvPr/>
        </p:nvSpPr>
        <p:spPr bwMode="auto">
          <a:xfrm>
            <a:off x="0" y="1524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dirty="0" smtClean="0">
                <a:solidFill>
                  <a:srgbClr val="FFB310"/>
                </a:solidFill>
                <a:latin typeface="Arial Rounded MT Bold" charset="0"/>
              </a:rPr>
              <a:t>Mission 2019: </a:t>
            </a:r>
          </a:p>
          <a:p>
            <a:r>
              <a:rPr lang="en-US" sz="3200" dirty="0" smtClean="0">
                <a:solidFill>
                  <a:srgbClr val="FFB310"/>
                </a:solidFill>
                <a:latin typeface="Arial Rounded MT Bold" charset="0"/>
              </a:rPr>
              <a:t>Global Food Security in the 21</a:t>
            </a:r>
            <a:r>
              <a:rPr lang="en-US" sz="3200" baseline="30000" dirty="0" smtClean="0">
                <a:solidFill>
                  <a:srgbClr val="FFB310"/>
                </a:solidFill>
                <a:latin typeface="Arial Rounded MT Bold" charset="0"/>
              </a:rPr>
              <a:t>st</a:t>
            </a:r>
            <a:r>
              <a:rPr lang="en-US" sz="3200" dirty="0" smtClean="0">
                <a:solidFill>
                  <a:srgbClr val="FFB310"/>
                </a:solidFill>
                <a:latin typeface="Arial Rounded MT Bold" charset="0"/>
              </a:rPr>
              <a:t> century</a:t>
            </a:r>
            <a:endParaRPr lang="en-US" sz="3200" dirty="0">
              <a:solidFill>
                <a:srgbClr val="FFB310"/>
              </a:solidFill>
              <a:latin typeface="Arial Rounded MT Bold" charset="0"/>
            </a:endParaRPr>
          </a:p>
        </p:txBody>
      </p:sp>
      <p:sp>
        <p:nvSpPr>
          <p:cNvPr id="6" name="Line 3"/>
          <p:cNvSpPr>
            <a:spLocks noChangeShapeType="1"/>
          </p:cNvSpPr>
          <p:nvPr/>
        </p:nvSpPr>
        <p:spPr bwMode="auto">
          <a:xfrm>
            <a:off x="0" y="12192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 name="Picture 2"/>
          <p:cNvPicPr>
            <a:picLocks noChangeAspect="1"/>
          </p:cNvPicPr>
          <p:nvPr/>
        </p:nvPicPr>
        <p:blipFill>
          <a:blip r:embed="rId5"/>
          <a:stretch>
            <a:fillRect/>
          </a:stretch>
        </p:blipFill>
        <p:spPr>
          <a:xfrm>
            <a:off x="4495800" y="3935537"/>
            <a:ext cx="4439664" cy="2971800"/>
          </a:xfrm>
          <a:prstGeom prst="rect">
            <a:avLst/>
          </a:prstGeom>
        </p:spPr>
      </p:pic>
      <p:pic>
        <p:nvPicPr>
          <p:cNvPr id="4" name="Picture 3"/>
          <p:cNvPicPr>
            <a:picLocks noChangeAspect="1"/>
          </p:cNvPicPr>
          <p:nvPr/>
        </p:nvPicPr>
        <p:blipFill>
          <a:blip r:embed="rId6"/>
          <a:stretch>
            <a:fillRect/>
          </a:stretch>
        </p:blipFill>
        <p:spPr>
          <a:xfrm>
            <a:off x="0" y="3935537"/>
            <a:ext cx="4495799" cy="299866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7620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Subject Structure</a:t>
            </a:r>
          </a:p>
        </p:txBody>
      </p:sp>
      <p:sp>
        <p:nvSpPr>
          <p:cNvPr id="32771"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72" name="Rectangle 4"/>
          <p:cNvSpPr>
            <a:spLocks noChangeArrowheads="1"/>
          </p:cNvSpPr>
          <p:nvPr/>
        </p:nvSpPr>
        <p:spPr bwMode="auto">
          <a:xfrm>
            <a:off x="533400" y="914400"/>
            <a:ext cx="7772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 pos="1204913" algn="l"/>
                <a:tab pos="1655763" algn="l"/>
              </a:tabLst>
            </a:pPr>
            <a:endParaRPr lang="en-US" sz="2400" dirty="0">
              <a:latin typeface="Arial Rounded MT Bold" charset="0"/>
            </a:endParaRPr>
          </a:p>
          <a:p>
            <a:pPr marL="461963" indent="-461963" eaLnBrk="1" hangingPunct="1">
              <a:spcBef>
                <a:spcPct val="20000"/>
              </a:spcBef>
              <a:tabLst>
                <a:tab pos="461963" algn="l"/>
                <a:tab pos="1204913" algn="l"/>
                <a:tab pos="1655763" algn="l"/>
              </a:tabLst>
            </a:pPr>
            <a:r>
              <a:rPr lang="en-US" sz="2400" dirty="0">
                <a:latin typeface="Arial Rounded MT Bold" charset="0"/>
              </a:rPr>
              <a:t>	Problem divided into approximately </a:t>
            </a:r>
            <a:r>
              <a:rPr lang="en-US" sz="2400" dirty="0" smtClean="0">
                <a:latin typeface="Arial Rounded MT Bold" charset="0"/>
              </a:rPr>
              <a:t>five to ten </a:t>
            </a:r>
            <a:r>
              <a:rPr lang="en-US" sz="2400" dirty="0">
                <a:latin typeface="Arial Rounded MT Bold" charset="0"/>
              </a:rPr>
              <a:t>tasks; students divided into teams</a:t>
            </a:r>
          </a:p>
          <a:p>
            <a:pPr marL="461963" indent="-461963" eaLnBrk="1" hangingPunct="1">
              <a:spcBef>
                <a:spcPct val="20000"/>
              </a:spcBef>
              <a:tabLst>
                <a:tab pos="461963" algn="l"/>
                <a:tab pos="1204913" algn="l"/>
                <a:tab pos="1655763" algn="l"/>
              </a:tabLst>
            </a:pPr>
            <a:endParaRPr lang="en-US" sz="2400" dirty="0">
              <a:latin typeface="Arial Rounded MT Bold" charset="0"/>
            </a:endParaRPr>
          </a:p>
          <a:p>
            <a:pPr marL="461963" indent="-461963" eaLnBrk="1" hangingPunct="1">
              <a:spcBef>
                <a:spcPct val="20000"/>
              </a:spcBef>
              <a:tabLst>
                <a:tab pos="461963" algn="l"/>
                <a:tab pos="1204913" algn="l"/>
                <a:tab pos="1655763" algn="l"/>
              </a:tabLst>
            </a:pPr>
            <a:r>
              <a:rPr lang="en-US" sz="2400" dirty="0">
                <a:latin typeface="Arial Rounded MT Bold" charset="0"/>
              </a:rPr>
              <a:t>	Each team assigned </a:t>
            </a:r>
            <a:r>
              <a:rPr lang="en-US" sz="2400" dirty="0" smtClean="0">
                <a:latin typeface="Arial Rounded MT Bold" charset="0"/>
              </a:rPr>
              <a:t>an Undergraduate Teaching Fellow (UTF), </a:t>
            </a:r>
            <a:r>
              <a:rPr lang="en-US" sz="2400" dirty="0">
                <a:latin typeface="Arial Rounded MT Bold" charset="0"/>
              </a:rPr>
              <a:t>Alumni Mentors, and </a:t>
            </a:r>
            <a:r>
              <a:rPr lang="en-US" sz="2400" dirty="0" smtClean="0">
                <a:latin typeface="Arial Rounded MT Bold" charset="0"/>
              </a:rPr>
              <a:t>have access to library staff</a:t>
            </a:r>
            <a:endParaRPr lang="en-US" sz="2400" dirty="0">
              <a:latin typeface="Arial Rounded MT Bold" charset="0"/>
            </a:endParaRPr>
          </a:p>
          <a:p>
            <a:pPr marL="461963" indent="-461963" eaLnBrk="1" hangingPunct="1">
              <a:spcBef>
                <a:spcPct val="20000"/>
              </a:spcBef>
              <a:tabLst>
                <a:tab pos="461963" algn="l"/>
                <a:tab pos="1204913" algn="l"/>
                <a:tab pos="1655763" algn="l"/>
              </a:tabLst>
            </a:pPr>
            <a:endParaRPr lang="en-US" sz="2400" dirty="0">
              <a:latin typeface="Arial Rounded MT Bold" charset="0"/>
            </a:endParaRPr>
          </a:p>
          <a:p>
            <a:pPr marL="461963" indent="-461963" eaLnBrk="1" hangingPunct="1">
              <a:spcBef>
                <a:spcPct val="20000"/>
              </a:spcBef>
              <a:tabLst>
                <a:tab pos="461963" algn="l"/>
                <a:tab pos="1204913" algn="l"/>
                <a:tab pos="1655763" algn="l"/>
              </a:tabLst>
            </a:pPr>
            <a:r>
              <a:rPr lang="en-US" sz="2400" dirty="0">
                <a:latin typeface="Arial Rounded MT Bold" charset="0"/>
              </a:rPr>
              <a:t>	</a:t>
            </a:r>
            <a:r>
              <a:rPr lang="en-US" sz="2400" dirty="0" smtClean="0">
                <a:latin typeface="Arial Rounded MT Bold" charset="0"/>
              </a:rPr>
              <a:t>First few weeks-month is focused on smaller-scale group projects, with students taking more and more control by the middle of the term</a:t>
            </a:r>
            <a:r>
              <a:rPr lang="en-US" sz="2400" dirty="0">
                <a:latin typeface="Arial Rounded MT Bold" charset="0"/>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7620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dirty="0">
                <a:solidFill>
                  <a:srgbClr val="FFB310"/>
                </a:solidFill>
                <a:latin typeface="Arial Rounded MT Bold" charset="0"/>
              </a:rPr>
              <a:t>Subject Deliverables</a:t>
            </a:r>
          </a:p>
        </p:txBody>
      </p:sp>
      <p:sp>
        <p:nvSpPr>
          <p:cNvPr id="34819"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0" name="Rectangle 4"/>
          <p:cNvSpPr>
            <a:spLocks noChangeArrowheads="1"/>
          </p:cNvSpPr>
          <p:nvPr/>
        </p:nvSpPr>
        <p:spPr bwMode="auto">
          <a:xfrm>
            <a:off x="685800" y="609600"/>
            <a:ext cx="777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tabLst>
                <a:tab pos="461963" algn="l"/>
                <a:tab pos="1204913" algn="l"/>
                <a:tab pos="1655763" algn="l"/>
              </a:tabLst>
            </a:pPr>
            <a:endParaRPr lang="en-US" sz="2400" dirty="0" smtClean="0">
              <a:latin typeface="Arial Rounded MT Bold" charset="0"/>
            </a:endParaRPr>
          </a:p>
          <a:p>
            <a:pPr marL="461963" indent="-461963" eaLnBrk="1" hangingPunct="1">
              <a:spcBef>
                <a:spcPct val="20000"/>
              </a:spcBef>
              <a:buFont typeface="Arial" charset="0"/>
              <a:buChar char="•"/>
              <a:tabLst>
                <a:tab pos="461963" algn="l"/>
                <a:tab pos="1204913" algn="l"/>
                <a:tab pos="1655763" algn="l"/>
              </a:tabLst>
            </a:pPr>
            <a:r>
              <a:rPr lang="en-US" sz="2400" dirty="0" smtClean="0">
                <a:latin typeface="Arial Rounded MT Bold" charset="0"/>
              </a:rPr>
              <a:t>Weekly individual journal entries</a:t>
            </a:r>
          </a:p>
          <a:p>
            <a:pPr marL="461963" indent="-461963" eaLnBrk="1" hangingPunct="1">
              <a:spcBef>
                <a:spcPct val="20000"/>
              </a:spcBef>
              <a:buFont typeface="Arial" charset="0"/>
              <a:buChar char="•"/>
              <a:tabLst>
                <a:tab pos="461963" algn="l"/>
                <a:tab pos="1204913" algn="l"/>
                <a:tab pos="1655763" algn="l"/>
              </a:tabLst>
            </a:pPr>
            <a:endParaRPr lang="en-US" sz="2400" dirty="0" smtClean="0">
              <a:latin typeface="Arial Rounded MT Bold" charset="0"/>
            </a:endParaRPr>
          </a:p>
          <a:p>
            <a:pPr marL="461963" indent="-461963" eaLnBrk="1" hangingPunct="1">
              <a:spcBef>
                <a:spcPct val="20000"/>
              </a:spcBef>
              <a:buFont typeface="Arial" charset="0"/>
              <a:buChar char="•"/>
              <a:tabLst>
                <a:tab pos="461963" algn="l"/>
                <a:tab pos="1204913" algn="l"/>
                <a:tab pos="1655763" algn="l"/>
              </a:tabLst>
            </a:pPr>
            <a:r>
              <a:rPr lang="en-US" sz="2400" dirty="0" smtClean="0">
                <a:latin typeface="Arial Rounded MT Bold" charset="0"/>
              </a:rPr>
              <a:t>Each </a:t>
            </a:r>
            <a:r>
              <a:rPr lang="en-US" sz="2400" dirty="0">
                <a:latin typeface="Arial Rounded MT Bold" charset="0"/>
              </a:rPr>
              <a:t>team will </a:t>
            </a:r>
            <a:r>
              <a:rPr lang="en-US" sz="2400" dirty="0" smtClean="0">
                <a:latin typeface="Arial Rounded MT Bold" charset="0"/>
              </a:rPr>
              <a:t>communicate its progress to the rest of the class regularly throughout the term</a:t>
            </a:r>
          </a:p>
          <a:p>
            <a:pPr marL="461963" indent="-461963" eaLnBrk="1" hangingPunct="1">
              <a:spcBef>
                <a:spcPct val="20000"/>
              </a:spcBef>
              <a:buFont typeface="Arial" charset="0"/>
              <a:buChar char="•"/>
              <a:tabLst>
                <a:tab pos="461963" algn="l"/>
                <a:tab pos="1204913" algn="l"/>
                <a:tab pos="1655763" algn="l"/>
              </a:tabLst>
            </a:pPr>
            <a:endParaRPr lang="en-US" sz="2400" dirty="0" smtClean="0">
              <a:latin typeface="Arial Rounded MT Bold" charset="0"/>
            </a:endParaRPr>
          </a:p>
          <a:p>
            <a:pPr marL="461963" indent="-461963" eaLnBrk="1" hangingPunct="1">
              <a:spcBef>
                <a:spcPct val="20000"/>
              </a:spcBef>
              <a:buFont typeface="Arial" charset="0"/>
              <a:buChar char="•"/>
              <a:tabLst>
                <a:tab pos="461963" algn="l"/>
                <a:tab pos="1204913" algn="l"/>
                <a:tab pos="1655763" algn="l"/>
              </a:tabLst>
            </a:pPr>
            <a:r>
              <a:rPr lang="en-US" sz="2400" dirty="0" smtClean="0">
                <a:latin typeface="Arial Rounded MT Bold" charset="0"/>
              </a:rPr>
              <a:t>Mini-projects during first half of term</a:t>
            </a:r>
          </a:p>
          <a:p>
            <a:pPr marL="461963" indent="-461963" eaLnBrk="1" hangingPunct="1">
              <a:spcBef>
                <a:spcPct val="20000"/>
              </a:spcBef>
              <a:buFont typeface="Arial" charset="0"/>
              <a:buChar char="•"/>
              <a:tabLst>
                <a:tab pos="461963" algn="l"/>
                <a:tab pos="1204913" algn="l"/>
                <a:tab pos="1655763" algn="l"/>
              </a:tabLst>
            </a:pPr>
            <a:endParaRPr lang="en-US" sz="2400" dirty="0" smtClean="0">
              <a:latin typeface="Arial Rounded MT Bold" charset="0"/>
            </a:endParaRPr>
          </a:p>
          <a:p>
            <a:pPr marL="461963" indent="-461963" eaLnBrk="1" hangingPunct="1">
              <a:spcBef>
                <a:spcPct val="20000"/>
              </a:spcBef>
              <a:buFont typeface="Arial" charset="0"/>
              <a:buChar char="•"/>
              <a:tabLst>
                <a:tab pos="461963" algn="l"/>
                <a:tab pos="1204913" algn="l"/>
                <a:tab pos="1655763" algn="l"/>
              </a:tabLst>
            </a:pPr>
            <a:r>
              <a:rPr lang="en-US" sz="2400" dirty="0" smtClean="0">
                <a:latin typeface="Arial Rounded MT Bold" charset="0"/>
              </a:rPr>
              <a:t>The </a:t>
            </a:r>
            <a:r>
              <a:rPr lang="en-US" sz="2400" dirty="0">
                <a:latin typeface="Arial Rounded MT Bold" charset="0"/>
              </a:rPr>
              <a:t>class describes and justifies its overall plan in a web </a:t>
            </a:r>
            <a:r>
              <a:rPr lang="en-US" sz="2400" dirty="0" smtClean="0">
                <a:latin typeface="Arial Rounded MT Bold" charset="0"/>
              </a:rPr>
              <a:t>site</a:t>
            </a:r>
            <a:endParaRPr lang="en-US" sz="2000" dirty="0" smtClean="0">
              <a:latin typeface="Arial Rounded MT Bold" charset="0"/>
            </a:endParaRPr>
          </a:p>
          <a:p>
            <a:pPr marL="461963" indent="-461963" eaLnBrk="1" hangingPunct="1">
              <a:spcBef>
                <a:spcPct val="20000"/>
              </a:spcBef>
              <a:buFont typeface="Arial" charset="0"/>
              <a:buChar char="•"/>
              <a:tabLst>
                <a:tab pos="461963" algn="l"/>
                <a:tab pos="1204913" algn="l"/>
                <a:tab pos="1655763" algn="l"/>
              </a:tabLst>
            </a:pPr>
            <a:endParaRPr lang="en-US" sz="2400" dirty="0" smtClean="0">
              <a:latin typeface="Arial Rounded MT Bold" charset="0"/>
            </a:endParaRPr>
          </a:p>
          <a:p>
            <a:pPr marL="461963" indent="-461963" eaLnBrk="1" hangingPunct="1">
              <a:spcBef>
                <a:spcPct val="20000"/>
              </a:spcBef>
              <a:buFont typeface="Arial" charset="0"/>
              <a:buChar char="•"/>
              <a:tabLst>
                <a:tab pos="461963" algn="l"/>
                <a:tab pos="1204913" algn="l"/>
                <a:tab pos="1655763" algn="l"/>
              </a:tabLst>
            </a:pPr>
            <a:r>
              <a:rPr lang="en-US" sz="2400" dirty="0" smtClean="0">
                <a:latin typeface="Arial Rounded MT Bold" charset="0"/>
              </a:rPr>
              <a:t>The class explains </a:t>
            </a:r>
            <a:r>
              <a:rPr lang="en-US" sz="2400" dirty="0">
                <a:latin typeface="Arial Rounded MT Bold" charset="0"/>
              </a:rPr>
              <a:t>the design in a two-hour presentation before a panel of experts and a general </a:t>
            </a:r>
            <a:r>
              <a:rPr lang="en-US" sz="2400" dirty="0" smtClean="0">
                <a:latin typeface="Arial Rounded MT Bold" charset="0"/>
              </a:rPr>
              <a:t>audience; this presentation is also webcast around the world.</a:t>
            </a:r>
            <a:endParaRPr lang="en-US" sz="2400" dirty="0">
              <a:latin typeface="Arial Rounded MT Bold"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609600" y="152400"/>
            <a:ext cx="7772400" cy="1143000"/>
          </a:xfrm>
        </p:spPr>
        <p:txBody>
          <a:bodyPr/>
          <a:lstStyle/>
          <a:p>
            <a:pPr eaLnBrk="1" hangingPunct="1"/>
            <a:r>
              <a:rPr lang="en-US" sz="5400" b="1" dirty="0">
                <a:latin typeface="Arial Rounded MT Bold"/>
                <a:cs typeface="Arial Rounded MT Bold"/>
              </a:rPr>
              <a:t>Mission </a:t>
            </a:r>
            <a:r>
              <a:rPr lang="en-US" sz="5400" b="1" dirty="0" smtClean="0">
                <a:latin typeface="Arial Rounded MT Bold"/>
                <a:cs typeface="Arial Rounded MT Bold"/>
              </a:rPr>
              <a:t>2018</a:t>
            </a:r>
            <a:br>
              <a:rPr lang="en-US" sz="5400" b="1" dirty="0" smtClean="0">
                <a:latin typeface="Arial Rounded MT Bold"/>
                <a:cs typeface="Arial Rounded MT Bold"/>
              </a:rPr>
            </a:br>
            <a:r>
              <a:rPr lang="en-US" sz="2400" b="1" dirty="0" smtClean="0">
                <a:latin typeface="Arial Rounded MT Bold"/>
                <a:cs typeface="Arial Rounded MT Bold"/>
              </a:rPr>
              <a:t>(www.mission2018.com)</a:t>
            </a:r>
            <a:endParaRPr lang="en-US" sz="2400" b="1" dirty="0">
              <a:latin typeface="Arial Rounded MT Bold"/>
              <a:cs typeface="Arial Rounded MT Bold"/>
            </a:endParaRPr>
          </a:p>
        </p:txBody>
      </p:sp>
      <p:sp>
        <p:nvSpPr>
          <p:cNvPr id="2" name="Rectangle 1"/>
          <p:cNvSpPr/>
          <p:nvPr/>
        </p:nvSpPr>
        <p:spPr>
          <a:xfrm>
            <a:off x="2286000" y="2521059"/>
            <a:ext cx="4572000" cy="1815882"/>
          </a:xfrm>
          <a:prstGeom prst="rect">
            <a:avLst/>
          </a:prstGeom>
        </p:spPr>
        <p:txBody>
          <a:bodyPr>
            <a:spAutoFit/>
          </a:bodyPr>
          <a:lstStyle/>
          <a:p>
            <a:r>
              <a:rPr lang="nl-NL" dirty="0" err="1" smtClean="0"/>
              <a:t>https</a:t>
            </a:r>
            <a:r>
              <a:rPr lang="nl-NL" dirty="0" smtClean="0"/>
              <a:t>://</a:t>
            </a:r>
            <a:r>
              <a:rPr lang="nl-NL" dirty="0" err="1" smtClean="0"/>
              <a:t>www.dropbox.com</a:t>
            </a:r>
            <a:r>
              <a:rPr lang="nl-NL" dirty="0" smtClean="0"/>
              <a:t>/s/56fa9k7wg5z4u9f/Screenshot%202015-09-08%2011.08.16.png?dl=0</a:t>
            </a:r>
            <a:endParaRPr lang="en-US" dirty="0"/>
          </a:p>
        </p:txBody>
      </p:sp>
      <p:pic>
        <p:nvPicPr>
          <p:cNvPr id="3" name="Picture 2" descr="Screenshot 2015-09-08 11.08.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76400"/>
            <a:ext cx="7315200" cy="4618768"/>
          </a:xfrm>
          <a:prstGeom prst="rect">
            <a:avLst/>
          </a:prstGeom>
        </p:spPr>
      </p:pic>
    </p:spTree>
    <p:extLst>
      <p:ext uri="{BB962C8B-B14F-4D97-AF65-F5344CB8AC3E}">
        <p14:creationId xmlns:p14="http://schemas.microsoft.com/office/powerpoint/2010/main" val="32052812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457200" y="3124200"/>
            <a:ext cx="8229600" cy="1143000"/>
          </a:xfrm>
        </p:spPr>
        <p:txBody>
          <a:bodyPr/>
          <a:lstStyle/>
          <a:p>
            <a:pPr algn="l"/>
            <a:r>
              <a:rPr lang="ja-JP" altLang="en-US" sz="1800" dirty="0">
                <a:solidFill>
                  <a:schemeClr val="tx1"/>
                </a:solidFill>
                <a:latin typeface="Arial" charset="0"/>
              </a:rPr>
              <a:t>“</a:t>
            </a:r>
            <a:r>
              <a:rPr lang="en-US" sz="1800" dirty="0">
                <a:solidFill>
                  <a:schemeClr val="tx1"/>
                </a:solidFill>
                <a:latin typeface="Arial" charset="0"/>
              </a:rPr>
              <a:t>What I have learned is that passion, along with curiosity, drives science. Passion is the mysterious force behind nearly every scientific breakthrough. Perhaps </a:t>
            </a:r>
            <a:r>
              <a:rPr lang="en-US" sz="1800" dirty="0" smtClean="0">
                <a:solidFill>
                  <a:schemeClr val="tx1"/>
                </a:solidFill>
                <a:latin typeface="Arial" charset="0"/>
              </a:rPr>
              <a:t>it’s </a:t>
            </a:r>
            <a:r>
              <a:rPr lang="en-US" sz="1800" dirty="0">
                <a:solidFill>
                  <a:schemeClr val="tx1"/>
                </a:solidFill>
                <a:latin typeface="Arial" charset="0"/>
              </a:rPr>
              <a:t>because without it you might never be able to tolerate the huge amount of hard work and frustration that scientific discovery entails…</a:t>
            </a:r>
            <a:r>
              <a:rPr lang="en-US" sz="1800" dirty="0" smtClean="0">
                <a:solidFill>
                  <a:schemeClr val="tx1"/>
                </a:solidFill>
                <a:latin typeface="Arial" charset="0"/>
              </a:rPr>
              <a:t>.</a:t>
            </a:r>
            <a:r>
              <a:rPr lang="en-US" sz="1800" dirty="0">
                <a:solidFill>
                  <a:schemeClr val="tx1"/>
                </a:solidFill>
                <a:latin typeface="Arial" charset="0"/>
              </a:rPr>
              <a:t/>
            </a:r>
            <a:br>
              <a:rPr lang="en-US" sz="1800" dirty="0">
                <a:solidFill>
                  <a:schemeClr val="tx1"/>
                </a:solidFill>
                <a:latin typeface="Arial" charset="0"/>
              </a:rPr>
            </a:br>
            <a:r>
              <a:rPr lang="en-US" sz="1800" dirty="0">
                <a:solidFill>
                  <a:schemeClr val="tx1"/>
                </a:solidFill>
                <a:latin typeface="Arial" charset="0"/>
              </a:rPr>
              <a:t/>
            </a:r>
            <a:br>
              <a:rPr lang="en-US" sz="1800" dirty="0">
                <a:solidFill>
                  <a:schemeClr val="tx1"/>
                </a:solidFill>
                <a:latin typeface="Arial" charset="0"/>
              </a:rPr>
            </a:br>
            <a:r>
              <a:rPr lang="ja-JP" altLang="en-US" sz="1800" dirty="0">
                <a:solidFill>
                  <a:schemeClr val="tx1"/>
                </a:solidFill>
                <a:latin typeface="Arial" charset="0"/>
              </a:rPr>
              <a:t>“</a:t>
            </a:r>
            <a:r>
              <a:rPr lang="en-US" sz="1800" dirty="0">
                <a:solidFill>
                  <a:schemeClr val="tx1"/>
                </a:solidFill>
                <a:latin typeface="Arial" charset="0"/>
              </a:rPr>
              <a:t>For the next four years you will get to poke around the corridors of your college, listen to any lecture you choose, work in a lab. The field of science you fall in love with may be so new it </a:t>
            </a:r>
            <a:r>
              <a:rPr lang="en-US" sz="1800" dirty="0" smtClean="0">
                <a:solidFill>
                  <a:schemeClr val="tx1"/>
                </a:solidFill>
                <a:latin typeface="Arial" charset="0"/>
              </a:rPr>
              <a:t>doesn’t </a:t>
            </a:r>
            <a:r>
              <a:rPr lang="en-US" sz="1800" dirty="0">
                <a:solidFill>
                  <a:schemeClr val="tx1"/>
                </a:solidFill>
                <a:latin typeface="Arial" charset="0"/>
              </a:rPr>
              <a:t>even have a name yet. You may be the person who constructs a new biological species, or figures out how to stop global warming, or aging. Maybe you</a:t>
            </a:r>
            <a:r>
              <a:rPr lang="ja-JP" altLang="en-US" sz="1800" dirty="0">
                <a:solidFill>
                  <a:schemeClr val="tx1"/>
                </a:solidFill>
                <a:latin typeface="Arial" charset="0"/>
              </a:rPr>
              <a:t>’</a:t>
            </a:r>
            <a:r>
              <a:rPr lang="en-US" sz="1800" dirty="0" err="1">
                <a:solidFill>
                  <a:schemeClr val="tx1"/>
                </a:solidFill>
                <a:latin typeface="Arial" charset="0"/>
              </a:rPr>
              <a:t>ll</a:t>
            </a:r>
            <a:r>
              <a:rPr lang="en-US" sz="1800" dirty="0">
                <a:solidFill>
                  <a:schemeClr val="tx1"/>
                </a:solidFill>
                <a:latin typeface="Arial" charset="0"/>
              </a:rPr>
              <a:t> discover life on another planet. My advice to you is this: Don</a:t>
            </a:r>
            <a:r>
              <a:rPr lang="ja-JP" altLang="en-US" sz="1800" dirty="0">
                <a:solidFill>
                  <a:schemeClr val="tx1"/>
                </a:solidFill>
                <a:latin typeface="Arial" charset="0"/>
              </a:rPr>
              <a:t>’</a:t>
            </a:r>
            <a:r>
              <a:rPr lang="en-US" sz="1800" dirty="0">
                <a:solidFill>
                  <a:schemeClr val="tx1"/>
                </a:solidFill>
                <a:latin typeface="Arial" charset="0"/>
              </a:rPr>
              <a:t>t settle for anything less.</a:t>
            </a:r>
            <a:r>
              <a:rPr lang="ja-JP" altLang="en-US" sz="1800" dirty="0">
                <a:solidFill>
                  <a:schemeClr val="tx1"/>
                </a:solidFill>
                <a:latin typeface="Arial" charset="0"/>
              </a:rPr>
              <a:t>”</a:t>
            </a:r>
            <a:r>
              <a:rPr lang="en-US" sz="1800" dirty="0">
                <a:solidFill>
                  <a:schemeClr val="tx1"/>
                </a:solidFill>
                <a:latin typeface="Arial" charset="0"/>
              </a:rPr>
              <a:t/>
            </a:r>
            <a:br>
              <a:rPr lang="en-US" sz="1800" dirty="0">
                <a:solidFill>
                  <a:schemeClr val="tx1"/>
                </a:solidFill>
                <a:latin typeface="Arial" charset="0"/>
              </a:rPr>
            </a:br>
            <a:r>
              <a:rPr lang="en-US" sz="1800" dirty="0">
                <a:solidFill>
                  <a:schemeClr val="tx1"/>
                </a:solidFill>
                <a:latin typeface="Arial" charset="0"/>
              </a:rPr>
              <a:t/>
            </a:r>
            <a:br>
              <a:rPr lang="en-US" sz="1800" dirty="0">
                <a:solidFill>
                  <a:schemeClr val="tx1"/>
                </a:solidFill>
                <a:latin typeface="Arial" charset="0"/>
              </a:rPr>
            </a:br>
            <a:r>
              <a:rPr lang="en-US" sz="1800" dirty="0">
                <a:solidFill>
                  <a:schemeClr val="tx1"/>
                </a:solidFill>
                <a:latin typeface="Arial" charset="0"/>
              </a:rPr>
              <a:t/>
            </a:r>
            <a:br>
              <a:rPr lang="en-US" sz="1800" dirty="0">
                <a:solidFill>
                  <a:schemeClr val="tx1"/>
                </a:solidFill>
                <a:latin typeface="Arial" charset="0"/>
              </a:rPr>
            </a:br>
            <a:r>
              <a:rPr lang="en-US" sz="1800" dirty="0">
                <a:solidFill>
                  <a:schemeClr val="tx1"/>
                </a:solidFill>
                <a:latin typeface="Arial" charset="0"/>
              </a:rPr>
              <a:t/>
            </a:r>
            <a:br>
              <a:rPr lang="en-US" sz="1800" dirty="0">
                <a:solidFill>
                  <a:schemeClr val="tx1"/>
                </a:solidFill>
                <a:latin typeface="Arial" charset="0"/>
              </a:rPr>
            </a:br>
            <a:r>
              <a:rPr lang="en-US" sz="1800" dirty="0">
                <a:solidFill>
                  <a:schemeClr val="tx1"/>
                </a:solidFill>
                <a:latin typeface="Arial" charset="0"/>
              </a:rPr>
              <a:t/>
            </a:r>
            <a:br>
              <a:rPr lang="en-US" sz="1800" dirty="0">
                <a:solidFill>
                  <a:schemeClr val="tx1"/>
                </a:solidFill>
                <a:latin typeface="Arial" charset="0"/>
              </a:rPr>
            </a:br>
            <a:r>
              <a:rPr lang="en-US" sz="1800" dirty="0">
                <a:solidFill>
                  <a:schemeClr val="tx1"/>
                </a:solidFill>
                <a:latin typeface="Arial" charset="0"/>
              </a:rPr>
              <a:t/>
            </a:r>
            <a:br>
              <a:rPr lang="en-US" sz="1800" dirty="0">
                <a:solidFill>
                  <a:schemeClr val="tx1"/>
                </a:solidFill>
                <a:latin typeface="Arial" charset="0"/>
              </a:rPr>
            </a:br>
            <a:r>
              <a:rPr lang="en-US" sz="1800" i="1" dirty="0">
                <a:solidFill>
                  <a:schemeClr val="tx1"/>
                </a:solidFill>
                <a:latin typeface="Arial" charset="0"/>
              </a:rPr>
              <a:t>Nancy Hopkins, a professor of biology at M.I.T., has been teaching since 1973.</a:t>
            </a:r>
            <a:br>
              <a:rPr lang="en-US" sz="1800" i="1" dirty="0">
                <a:solidFill>
                  <a:schemeClr val="tx1"/>
                </a:solidFill>
                <a:latin typeface="Arial" charset="0"/>
              </a:rPr>
            </a:br>
            <a:r>
              <a:rPr lang="en-US" sz="1800" i="1" dirty="0">
                <a:solidFill>
                  <a:schemeClr val="tx1"/>
                </a:solidFill>
                <a:latin typeface="Arial" charset="0"/>
              </a:rPr>
              <a:t/>
            </a:r>
            <a:br>
              <a:rPr lang="en-US" sz="1800" i="1" dirty="0">
                <a:solidFill>
                  <a:schemeClr val="tx1"/>
                </a:solidFill>
                <a:latin typeface="Arial" charset="0"/>
              </a:rPr>
            </a:br>
            <a:r>
              <a:rPr lang="en-US" sz="1800" i="1" dirty="0">
                <a:solidFill>
                  <a:schemeClr val="tx1"/>
                </a:solidFill>
                <a:latin typeface="Arial" charset="0"/>
              </a:rPr>
              <a:t>Extracted from </a:t>
            </a:r>
            <a:r>
              <a:rPr lang="en-US" sz="1800" i="1" dirty="0" smtClean="0">
                <a:solidFill>
                  <a:schemeClr val="tx1"/>
                </a:solidFill>
                <a:latin typeface="Arial" charset="0"/>
              </a:rPr>
              <a:t>Op-Ed contribution </a:t>
            </a:r>
            <a:r>
              <a:rPr lang="en-US" sz="1800" i="1" dirty="0">
                <a:solidFill>
                  <a:schemeClr val="tx1"/>
                </a:solidFill>
                <a:latin typeface="Arial" charset="0"/>
              </a:rPr>
              <a:t>in </a:t>
            </a:r>
            <a:r>
              <a:rPr lang="en-US" sz="1800" i="1" dirty="0" smtClean="0">
                <a:solidFill>
                  <a:schemeClr val="tx1"/>
                </a:solidFill>
                <a:latin typeface="Arial" charset="0"/>
              </a:rPr>
              <a:t>the New </a:t>
            </a:r>
            <a:r>
              <a:rPr lang="en-US" sz="1800" i="1" dirty="0">
                <a:solidFill>
                  <a:schemeClr val="tx1"/>
                </a:solidFill>
                <a:latin typeface="Arial" charset="0"/>
              </a:rPr>
              <a:t>York Times, September 5 2009</a:t>
            </a:r>
          </a:p>
        </p:txBody>
      </p:sp>
      <p:sp>
        <p:nvSpPr>
          <p:cNvPr id="3" name="Text Box 2"/>
          <p:cNvSpPr txBox="1">
            <a:spLocks noChangeArrowheads="1"/>
          </p:cNvSpPr>
          <p:nvPr/>
        </p:nvSpPr>
        <p:spPr bwMode="auto">
          <a:xfrm>
            <a:off x="76200" y="1524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dirty="0" smtClean="0">
                <a:solidFill>
                  <a:srgbClr val="FFB310"/>
                </a:solidFill>
                <a:latin typeface="Arial Rounded MT Bold" charset="0"/>
              </a:rPr>
              <a:t>A few words on the bigger picture…</a:t>
            </a:r>
            <a:endParaRPr lang="en-US" sz="3200" dirty="0">
              <a:solidFill>
                <a:srgbClr val="FFB310"/>
              </a:solidFill>
              <a:latin typeface="Arial Rounded MT Bold" charset="0"/>
            </a:endParaRPr>
          </a:p>
        </p:txBody>
      </p:sp>
      <p:sp>
        <p:nvSpPr>
          <p:cNvPr id="4" name="Line 3"/>
          <p:cNvSpPr>
            <a:spLocks noChangeShapeType="1"/>
          </p:cNvSpPr>
          <p:nvPr/>
        </p:nvSpPr>
        <p:spPr bwMode="auto">
          <a:xfrm>
            <a:off x="0" y="9144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381000" y="2667000"/>
            <a:ext cx="8229600" cy="1143000"/>
          </a:xfrm>
        </p:spPr>
        <p:txBody>
          <a:bodyPr/>
          <a:lstStyle/>
          <a:p>
            <a:r>
              <a:rPr lang="en-US" sz="1800" dirty="0" smtClean="0">
                <a:solidFill>
                  <a:srgbClr val="FFFFFF"/>
                </a:solidFill>
                <a:effectLst/>
                <a:latin typeface="Arial"/>
                <a:cs typeface="Arial"/>
              </a:rPr>
              <a:t>“Better is possible. It does not take genius. It takes diligence. It takes moral clarity. It takes ingenuity. And above all, it takes a willingness to try.”</a:t>
            </a:r>
            <a:br>
              <a:rPr lang="en-US" sz="1800" dirty="0" smtClean="0">
                <a:solidFill>
                  <a:srgbClr val="FFFFFF"/>
                </a:solidFill>
                <a:effectLst/>
                <a:latin typeface="Arial"/>
                <a:cs typeface="Arial"/>
              </a:rPr>
            </a:br>
            <a:r>
              <a:rPr lang="en-US" sz="1800" dirty="0" smtClean="0">
                <a:solidFill>
                  <a:srgbClr val="FFFFFF"/>
                </a:solidFill>
                <a:effectLst/>
                <a:latin typeface="Arial"/>
                <a:cs typeface="Arial"/>
              </a:rPr>
              <a:t/>
            </a:r>
            <a:br>
              <a:rPr lang="en-US" sz="1800" dirty="0" smtClean="0">
                <a:solidFill>
                  <a:srgbClr val="FFFFFF"/>
                </a:solidFill>
                <a:effectLst/>
                <a:latin typeface="Arial"/>
                <a:cs typeface="Arial"/>
              </a:rPr>
            </a:br>
            <a:r>
              <a:rPr lang="en-US" sz="1800" dirty="0" err="1" smtClean="0">
                <a:solidFill>
                  <a:srgbClr val="FFFFFF"/>
                </a:solidFill>
                <a:latin typeface="Arial"/>
                <a:cs typeface="Arial"/>
              </a:rPr>
              <a:t>Atul</a:t>
            </a:r>
            <a:r>
              <a:rPr lang="en-US" sz="1800" dirty="0" smtClean="0">
                <a:solidFill>
                  <a:srgbClr val="FFFFFF"/>
                </a:solidFill>
                <a:latin typeface="Arial"/>
                <a:cs typeface="Arial"/>
              </a:rPr>
              <a:t> </a:t>
            </a:r>
            <a:r>
              <a:rPr lang="en-US" sz="1800" dirty="0" err="1" smtClean="0">
                <a:solidFill>
                  <a:srgbClr val="FFFFFF"/>
                </a:solidFill>
                <a:latin typeface="Arial"/>
                <a:cs typeface="Arial"/>
              </a:rPr>
              <a:t>Gawande</a:t>
            </a:r>
            <a:r>
              <a:rPr lang="en-US" sz="1800" dirty="0" smtClean="0">
                <a:solidFill>
                  <a:srgbClr val="FFFFFF"/>
                </a:solidFill>
                <a:latin typeface="Arial"/>
                <a:cs typeface="Arial"/>
              </a:rPr>
              <a:t> in </a:t>
            </a:r>
            <a:r>
              <a:rPr lang="en-US" sz="1800" i="1" dirty="0" smtClean="0">
                <a:solidFill>
                  <a:srgbClr val="FFFFFF"/>
                </a:solidFill>
                <a:latin typeface="Arial"/>
                <a:cs typeface="Arial"/>
              </a:rPr>
              <a:t>Better: A Surgeon’s Notes on Performance</a:t>
            </a:r>
            <a:r>
              <a:rPr lang="en-US" sz="1800" dirty="0" smtClean="0">
                <a:solidFill>
                  <a:srgbClr val="FFFFFF"/>
                </a:solidFill>
                <a:latin typeface="Arial"/>
                <a:cs typeface="Arial"/>
              </a:rPr>
              <a:t/>
            </a:r>
            <a:br>
              <a:rPr lang="en-US" sz="1800" dirty="0" smtClean="0">
                <a:solidFill>
                  <a:srgbClr val="FFFFFF"/>
                </a:solidFill>
                <a:latin typeface="Arial"/>
                <a:cs typeface="Arial"/>
              </a:rPr>
            </a:br>
            <a:r>
              <a:rPr lang="en-US" sz="1800" dirty="0">
                <a:solidFill>
                  <a:srgbClr val="FFFFFF"/>
                </a:solidFill>
                <a:latin typeface="Arial"/>
                <a:cs typeface="Arial"/>
              </a:rPr>
              <a:t/>
            </a:r>
            <a:br>
              <a:rPr lang="en-US" sz="1800" dirty="0">
                <a:solidFill>
                  <a:srgbClr val="FFFFFF"/>
                </a:solidFill>
                <a:latin typeface="Arial"/>
                <a:cs typeface="Arial"/>
              </a:rPr>
            </a:br>
            <a:r>
              <a:rPr lang="en-US" sz="1800" dirty="0" smtClean="0">
                <a:solidFill>
                  <a:srgbClr val="FFFFFF"/>
                </a:solidFill>
                <a:latin typeface="Arial"/>
                <a:cs typeface="Arial"/>
              </a:rPr>
              <a:t/>
            </a:r>
            <a:br>
              <a:rPr lang="en-US" sz="1800" dirty="0" smtClean="0">
                <a:solidFill>
                  <a:srgbClr val="FFFFFF"/>
                </a:solidFill>
                <a:latin typeface="Arial"/>
                <a:cs typeface="Arial"/>
              </a:rPr>
            </a:br>
            <a:r>
              <a:rPr lang="en-US" sz="1800" dirty="0">
                <a:solidFill>
                  <a:schemeClr val="tx1"/>
                </a:solidFill>
                <a:latin typeface="Arial" charset="0"/>
              </a:rPr>
              <a:t/>
            </a:r>
            <a:br>
              <a:rPr lang="en-US" sz="1800" dirty="0">
                <a:solidFill>
                  <a:schemeClr val="tx1"/>
                </a:solidFill>
                <a:latin typeface="Arial" charset="0"/>
              </a:rPr>
            </a:br>
            <a:r>
              <a:rPr lang="en-US" sz="1800" dirty="0" smtClean="0">
                <a:solidFill>
                  <a:srgbClr val="FFFFFF"/>
                </a:solidFill>
                <a:latin typeface="Arial"/>
                <a:cs typeface="Arial"/>
              </a:rPr>
              <a:t>“Vocation is the place where our deep gladness meets the world's deep need.”</a:t>
            </a:r>
            <a:br>
              <a:rPr lang="en-US" sz="1800" dirty="0" smtClean="0">
                <a:solidFill>
                  <a:srgbClr val="FFFFFF"/>
                </a:solidFill>
                <a:latin typeface="Arial"/>
                <a:cs typeface="Arial"/>
              </a:rPr>
            </a:br>
            <a:r>
              <a:rPr lang="en-US" sz="1800" dirty="0" smtClean="0">
                <a:solidFill>
                  <a:srgbClr val="FFFFFF"/>
                </a:solidFill>
                <a:latin typeface="Arial"/>
                <a:cs typeface="Arial"/>
              </a:rPr>
              <a:t/>
            </a:r>
            <a:br>
              <a:rPr lang="en-US" sz="1800" dirty="0" smtClean="0">
                <a:solidFill>
                  <a:srgbClr val="FFFFFF"/>
                </a:solidFill>
                <a:latin typeface="Arial"/>
                <a:cs typeface="Arial"/>
              </a:rPr>
            </a:br>
            <a:r>
              <a:rPr lang="en-US" sz="1800" dirty="0" smtClean="0">
                <a:solidFill>
                  <a:srgbClr val="FFFFFF"/>
                </a:solidFill>
                <a:latin typeface="Arial"/>
                <a:cs typeface="Arial"/>
              </a:rPr>
              <a:t>Friedrich </a:t>
            </a:r>
            <a:r>
              <a:rPr lang="en-US" sz="1800" dirty="0" err="1" smtClean="0">
                <a:solidFill>
                  <a:srgbClr val="FFFFFF"/>
                </a:solidFill>
                <a:latin typeface="Arial"/>
                <a:cs typeface="Arial"/>
              </a:rPr>
              <a:t>Buechner</a:t>
            </a:r>
            <a:r>
              <a:rPr lang="en-US" sz="1800" dirty="0" smtClean="0">
                <a:solidFill>
                  <a:srgbClr val="FFFFFF"/>
                </a:solidFill>
                <a:latin typeface="Arial"/>
                <a:cs typeface="Arial"/>
              </a:rPr>
              <a:t/>
            </a:r>
            <a:br>
              <a:rPr lang="en-US" sz="1800" dirty="0" smtClean="0">
                <a:solidFill>
                  <a:srgbClr val="FFFFFF"/>
                </a:solidFill>
                <a:latin typeface="Arial"/>
                <a:cs typeface="Arial"/>
              </a:rPr>
            </a:br>
            <a:r>
              <a:rPr lang="en-US" sz="1800" dirty="0">
                <a:solidFill>
                  <a:srgbClr val="FFFFFF"/>
                </a:solidFill>
                <a:latin typeface="Arial"/>
                <a:cs typeface="Arial"/>
              </a:rPr>
              <a:t/>
            </a:r>
            <a:br>
              <a:rPr lang="en-US" sz="1800" dirty="0">
                <a:solidFill>
                  <a:srgbClr val="FFFFFF"/>
                </a:solidFill>
                <a:latin typeface="Arial"/>
                <a:cs typeface="Arial"/>
              </a:rPr>
            </a:br>
            <a:r>
              <a:rPr lang="en-US" sz="1800" dirty="0">
                <a:solidFill>
                  <a:schemeClr val="tx1"/>
                </a:solidFill>
                <a:latin typeface="Arial" charset="0"/>
              </a:rPr>
              <a:t/>
            </a:r>
            <a:br>
              <a:rPr lang="en-US" sz="1800" dirty="0">
                <a:solidFill>
                  <a:schemeClr val="tx1"/>
                </a:solidFill>
                <a:latin typeface="Arial" charset="0"/>
              </a:rPr>
            </a:br>
            <a:r>
              <a:rPr lang="en-US" sz="1800" dirty="0">
                <a:solidFill>
                  <a:schemeClr val="tx1"/>
                </a:solidFill>
                <a:latin typeface="Arial" charset="0"/>
              </a:rPr>
              <a:t/>
            </a:r>
            <a:br>
              <a:rPr lang="en-US" sz="1800" dirty="0">
                <a:solidFill>
                  <a:schemeClr val="tx1"/>
                </a:solidFill>
                <a:latin typeface="Arial" charset="0"/>
              </a:rPr>
            </a:br>
            <a:endParaRPr lang="en-US" sz="1800" i="1" dirty="0">
              <a:solidFill>
                <a:schemeClr val="tx1"/>
              </a:solidFill>
              <a:latin typeface="Arial" charset="0"/>
            </a:endParaRPr>
          </a:p>
        </p:txBody>
      </p:sp>
      <p:sp>
        <p:nvSpPr>
          <p:cNvPr id="3" name="Text Box 2"/>
          <p:cNvSpPr txBox="1">
            <a:spLocks noChangeArrowheads="1"/>
          </p:cNvSpPr>
          <p:nvPr/>
        </p:nvSpPr>
        <p:spPr bwMode="auto">
          <a:xfrm>
            <a:off x="76200" y="1524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dirty="0" smtClean="0">
                <a:solidFill>
                  <a:srgbClr val="FFB310"/>
                </a:solidFill>
                <a:latin typeface="Arial Rounded MT Bold" charset="0"/>
              </a:rPr>
              <a:t>A few words on the bigger picture…</a:t>
            </a:r>
            <a:endParaRPr lang="en-US" sz="3200" dirty="0">
              <a:solidFill>
                <a:srgbClr val="FFB310"/>
              </a:solidFill>
              <a:latin typeface="Arial Rounded MT Bold" charset="0"/>
            </a:endParaRPr>
          </a:p>
        </p:txBody>
      </p:sp>
      <p:sp>
        <p:nvSpPr>
          <p:cNvPr id="4" name="Line 3"/>
          <p:cNvSpPr>
            <a:spLocks noChangeShapeType="1"/>
          </p:cNvSpPr>
          <p:nvPr/>
        </p:nvSpPr>
        <p:spPr bwMode="auto">
          <a:xfrm>
            <a:off x="0" y="9144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9221197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0" y="152400"/>
            <a:ext cx="9144000" cy="1143000"/>
          </a:xfrm>
        </p:spPr>
        <p:txBody>
          <a:bodyPr/>
          <a:lstStyle/>
          <a:p>
            <a:pPr eaLnBrk="1" hangingPunct="1"/>
            <a:r>
              <a:rPr lang="en-US" sz="3200" dirty="0" smtClean="0">
                <a:latin typeface="Arial Rounded MT Bold" charset="0"/>
              </a:rPr>
              <a:t>Meet the staff and UTFs!</a:t>
            </a:r>
            <a:endParaRPr lang="en-US" sz="3200" dirty="0">
              <a:latin typeface="Arial Rounded MT Bold" charset="0"/>
            </a:endParaRPr>
          </a:p>
        </p:txBody>
      </p:sp>
      <p:sp>
        <p:nvSpPr>
          <p:cNvPr id="9830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388709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33867"/>
            <a:ext cx="9144000" cy="1143000"/>
          </a:xfrm>
        </p:spPr>
        <p:txBody>
          <a:bodyPr/>
          <a:lstStyle/>
          <a:p>
            <a:pPr algn="l" eaLnBrk="1" hangingPunct="1"/>
            <a:r>
              <a:rPr lang="en-US" sz="3200" dirty="0" smtClean="0">
                <a:latin typeface="Arial Rounded MT Bold" charset="0"/>
              </a:rPr>
              <a:t>Staff</a:t>
            </a:r>
            <a:endParaRPr lang="en-US" sz="3200" dirty="0">
              <a:latin typeface="Arial Rounded MT Bold" charset="0"/>
            </a:endParaRPr>
          </a:p>
        </p:txBody>
      </p:sp>
      <p:sp>
        <p:nvSpPr>
          <p:cNvPr id="9830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p:cNvPicPr>
            <a:picLocks noChangeAspect="1"/>
          </p:cNvPicPr>
          <p:nvPr/>
        </p:nvPicPr>
        <p:blipFill>
          <a:blip r:embed="rId3"/>
          <a:stretch>
            <a:fillRect/>
          </a:stretch>
        </p:blipFill>
        <p:spPr>
          <a:xfrm>
            <a:off x="228600" y="1371600"/>
            <a:ext cx="3995421" cy="3352800"/>
          </a:xfrm>
          <a:prstGeom prst="rect">
            <a:avLst/>
          </a:prstGeom>
        </p:spPr>
      </p:pic>
      <p:sp>
        <p:nvSpPr>
          <p:cNvPr id="2" name="Rectangle 1"/>
          <p:cNvSpPr/>
          <p:nvPr/>
        </p:nvSpPr>
        <p:spPr>
          <a:xfrm>
            <a:off x="1143000" y="4953000"/>
            <a:ext cx="2100480" cy="523220"/>
          </a:xfrm>
          <a:prstGeom prst="rect">
            <a:avLst/>
          </a:prstGeom>
        </p:spPr>
        <p:txBody>
          <a:bodyPr wrap="none">
            <a:spAutoFit/>
          </a:bodyPr>
          <a:lstStyle/>
          <a:p>
            <a:r>
              <a:rPr lang="en-US" dirty="0" smtClean="0">
                <a:latin typeface="Arial Rounded MT Bold" charset="0"/>
              </a:rPr>
              <a:t>Ari Epstein</a:t>
            </a:r>
            <a:endParaRPr lang="en-US" dirty="0"/>
          </a:p>
        </p:txBody>
      </p:sp>
    </p:spTree>
    <p:extLst>
      <p:ext uri="{BB962C8B-B14F-4D97-AF65-F5344CB8AC3E}">
        <p14:creationId xmlns:p14="http://schemas.microsoft.com/office/powerpoint/2010/main" val="37472691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33867"/>
            <a:ext cx="9144000" cy="1143000"/>
          </a:xfrm>
        </p:spPr>
        <p:txBody>
          <a:bodyPr/>
          <a:lstStyle/>
          <a:p>
            <a:pPr algn="l" eaLnBrk="1" hangingPunct="1"/>
            <a:r>
              <a:rPr lang="en-US" sz="3200" dirty="0" smtClean="0">
                <a:latin typeface="Arial Rounded MT Bold" charset="0"/>
              </a:rPr>
              <a:t>Alumni Mentors – an invaluable resource</a:t>
            </a:r>
            <a:endParaRPr lang="en-US" sz="3200" dirty="0">
              <a:latin typeface="Arial Rounded MT Bold" charset="0"/>
            </a:endParaRPr>
          </a:p>
        </p:txBody>
      </p:sp>
      <p:sp>
        <p:nvSpPr>
          <p:cNvPr id="9830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0" y="4343400"/>
            <a:ext cx="3200400" cy="830997"/>
          </a:xfrm>
          <a:prstGeom prst="rect">
            <a:avLst/>
          </a:prstGeom>
        </p:spPr>
        <p:txBody>
          <a:bodyPr wrap="square">
            <a:spAutoFit/>
          </a:bodyPr>
          <a:lstStyle/>
          <a:p>
            <a:r>
              <a:rPr lang="en-US" sz="2400" dirty="0" smtClean="0">
                <a:latin typeface="Arial Rounded MT Bold" charset="0"/>
              </a:rPr>
              <a:t>Bob </a:t>
            </a:r>
            <a:r>
              <a:rPr lang="en-US" sz="2400" dirty="0" err="1" smtClean="0">
                <a:latin typeface="Arial Rounded MT Bold" charset="0"/>
              </a:rPr>
              <a:t>Gurnitz</a:t>
            </a:r>
            <a:r>
              <a:rPr lang="en-US" sz="2400" dirty="0" smtClean="0">
                <a:latin typeface="Arial Rounded MT Bold" charset="0"/>
              </a:rPr>
              <a:t>, </a:t>
            </a:r>
          </a:p>
          <a:p>
            <a:r>
              <a:rPr lang="en-US" sz="2400" dirty="0" smtClean="0">
                <a:latin typeface="Arial Rounded MT Bold" charset="0"/>
              </a:rPr>
              <a:t>chief mentor</a:t>
            </a:r>
            <a:endParaRPr lang="en-US" sz="2400" dirty="0"/>
          </a:p>
        </p:txBody>
      </p:sp>
      <p:pic>
        <p:nvPicPr>
          <p:cNvPr id="6" name="Content Placeholder 3" descr="photo 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7225" t="13336" b="13336"/>
          <a:stretch/>
        </p:blipFill>
        <p:spPr>
          <a:xfrm rot="5400000">
            <a:off x="-315330" y="1788530"/>
            <a:ext cx="2789491" cy="2108031"/>
          </a:xfrm>
        </p:spPr>
      </p:pic>
      <p:pic>
        <p:nvPicPr>
          <p:cNvPr id="3" name="Picture 2"/>
          <p:cNvPicPr>
            <a:picLocks noChangeAspect="1"/>
          </p:cNvPicPr>
          <p:nvPr/>
        </p:nvPicPr>
        <p:blipFill>
          <a:blip r:embed="rId4"/>
          <a:stretch>
            <a:fillRect/>
          </a:stretch>
        </p:blipFill>
        <p:spPr>
          <a:xfrm>
            <a:off x="2209800" y="1447800"/>
            <a:ext cx="1270000" cy="1270000"/>
          </a:xfrm>
          <a:prstGeom prst="rect">
            <a:avLst/>
          </a:prstGeom>
        </p:spPr>
      </p:pic>
      <p:pic>
        <p:nvPicPr>
          <p:cNvPr id="5" name="Picture 4"/>
          <p:cNvPicPr>
            <a:picLocks noChangeAspect="1"/>
          </p:cNvPicPr>
          <p:nvPr/>
        </p:nvPicPr>
        <p:blipFill>
          <a:blip r:embed="rId5"/>
          <a:stretch>
            <a:fillRect/>
          </a:stretch>
        </p:blipFill>
        <p:spPr>
          <a:xfrm>
            <a:off x="4724400" y="1447800"/>
            <a:ext cx="1371600" cy="1193292"/>
          </a:xfrm>
          <a:prstGeom prst="rect">
            <a:avLst/>
          </a:prstGeom>
        </p:spPr>
      </p:pic>
      <p:pic>
        <p:nvPicPr>
          <p:cNvPr id="7" name="Picture 6"/>
          <p:cNvPicPr>
            <a:picLocks noChangeAspect="1"/>
          </p:cNvPicPr>
          <p:nvPr/>
        </p:nvPicPr>
        <p:blipFill>
          <a:blip r:embed="rId6"/>
          <a:stretch>
            <a:fillRect/>
          </a:stretch>
        </p:blipFill>
        <p:spPr>
          <a:xfrm>
            <a:off x="6070600" y="1371600"/>
            <a:ext cx="1320800" cy="1765300"/>
          </a:xfrm>
          <a:prstGeom prst="rect">
            <a:avLst/>
          </a:prstGeom>
        </p:spPr>
      </p:pic>
      <p:pic>
        <p:nvPicPr>
          <p:cNvPr id="8" name="Picture 7"/>
          <p:cNvPicPr>
            <a:picLocks noChangeAspect="1"/>
          </p:cNvPicPr>
          <p:nvPr/>
        </p:nvPicPr>
        <p:blipFill>
          <a:blip r:embed="rId7"/>
          <a:stretch>
            <a:fillRect/>
          </a:stretch>
        </p:blipFill>
        <p:spPr>
          <a:xfrm>
            <a:off x="2692400" y="2743200"/>
            <a:ext cx="1270000" cy="1270000"/>
          </a:xfrm>
          <a:prstGeom prst="rect">
            <a:avLst/>
          </a:prstGeom>
        </p:spPr>
      </p:pic>
      <p:pic>
        <p:nvPicPr>
          <p:cNvPr id="9" name="Picture 8"/>
          <p:cNvPicPr>
            <a:picLocks noChangeAspect="1"/>
          </p:cNvPicPr>
          <p:nvPr/>
        </p:nvPicPr>
        <p:blipFill>
          <a:blip r:embed="rId8"/>
          <a:stretch>
            <a:fillRect/>
          </a:stretch>
        </p:blipFill>
        <p:spPr>
          <a:xfrm>
            <a:off x="2692400" y="3962400"/>
            <a:ext cx="1270000" cy="1270000"/>
          </a:xfrm>
          <a:prstGeom prst="rect">
            <a:avLst/>
          </a:prstGeom>
        </p:spPr>
      </p:pic>
      <p:pic>
        <p:nvPicPr>
          <p:cNvPr id="10" name="Picture 9"/>
          <p:cNvPicPr>
            <a:picLocks noChangeAspect="1"/>
          </p:cNvPicPr>
          <p:nvPr/>
        </p:nvPicPr>
        <p:blipFill>
          <a:blip r:embed="rId9"/>
          <a:stretch>
            <a:fillRect/>
          </a:stretch>
        </p:blipFill>
        <p:spPr>
          <a:xfrm>
            <a:off x="3911600" y="3962400"/>
            <a:ext cx="1270000" cy="1270000"/>
          </a:xfrm>
          <a:prstGeom prst="rect">
            <a:avLst/>
          </a:prstGeom>
        </p:spPr>
      </p:pic>
      <p:pic>
        <p:nvPicPr>
          <p:cNvPr id="11" name="Picture 10"/>
          <p:cNvPicPr>
            <a:picLocks noChangeAspect="1"/>
          </p:cNvPicPr>
          <p:nvPr/>
        </p:nvPicPr>
        <p:blipFill>
          <a:blip r:embed="rId10"/>
          <a:stretch>
            <a:fillRect/>
          </a:stretch>
        </p:blipFill>
        <p:spPr>
          <a:xfrm>
            <a:off x="5207000" y="4038600"/>
            <a:ext cx="1270000" cy="1270000"/>
          </a:xfrm>
          <a:prstGeom prst="rect">
            <a:avLst/>
          </a:prstGeom>
        </p:spPr>
      </p:pic>
      <p:pic>
        <p:nvPicPr>
          <p:cNvPr id="12" name="Picture 11"/>
          <p:cNvPicPr>
            <a:picLocks noChangeAspect="1"/>
          </p:cNvPicPr>
          <p:nvPr/>
        </p:nvPicPr>
        <p:blipFill>
          <a:blip r:embed="rId11"/>
          <a:stretch>
            <a:fillRect/>
          </a:stretch>
        </p:blipFill>
        <p:spPr>
          <a:xfrm>
            <a:off x="3911599" y="2743200"/>
            <a:ext cx="1289269" cy="1219200"/>
          </a:xfrm>
          <a:prstGeom prst="rect">
            <a:avLst/>
          </a:prstGeom>
        </p:spPr>
      </p:pic>
      <p:pic>
        <p:nvPicPr>
          <p:cNvPr id="13" name="Picture 12"/>
          <p:cNvPicPr>
            <a:picLocks noChangeAspect="1"/>
          </p:cNvPicPr>
          <p:nvPr/>
        </p:nvPicPr>
        <p:blipFill>
          <a:blip r:embed="rId12"/>
          <a:stretch>
            <a:fillRect/>
          </a:stretch>
        </p:blipFill>
        <p:spPr>
          <a:xfrm>
            <a:off x="3429000" y="1447800"/>
            <a:ext cx="1270000" cy="1270000"/>
          </a:xfrm>
          <a:prstGeom prst="rect">
            <a:avLst/>
          </a:prstGeom>
        </p:spPr>
      </p:pic>
      <p:pic>
        <p:nvPicPr>
          <p:cNvPr id="14" name="Picture 13"/>
          <p:cNvPicPr>
            <a:picLocks noChangeAspect="1"/>
          </p:cNvPicPr>
          <p:nvPr/>
        </p:nvPicPr>
        <p:blipFill>
          <a:blip r:embed="rId13"/>
          <a:stretch>
            <a:fillRect/>
          </a:stretch>
        </p:blipFill>
        <p:spPr>
          <a:xfrm>
            <a:off x="5207000" y="2768600"/>
            <a:ext cx="1270000" cy="1270000"/>
          </a:xfrm>
          <a:prstGeom prst="rect">
            <a:avLst/>
          </a:prstGeom>
        </p:spPr>
      </p:pic>
      <p:pic>
        <p:nvPicPr>
          <p:cNvPr id="15" name="Picture 14"/>
          <p:cNvPicPr>
            <a:picLocks noChangeAspect="1"/>
          </p:cNvPicPr>
          <p:nvPr/>
        </p:nvPicPr>
        <p:blipFill>
          <a:blip r:embed="rId14"/>
          <a:stretch>
            <a:fillRect/>
          </a:stretch>
        </p:blipFill>
        <p:spPr>
          <a:xfrm>
            <a:off x="6426200" y="4038600"/>
            <a:ext cx="1270000" cy="1270000"/>
          </a:xfrm>
          <a:prstGeom prst="rect">
            <a:avLst/>
          </a:prstGeom>
        </p:spPr>
      </p:pic>
      <p:pic>
        <p:nvPicPr>
          <p:cNvPr id="16" name="Picture 15"/>
          <p:cNvPicPr>
            <a:picLocks noChangeAspect="1"/>
          </p:cNvPicPr>
          <p:nvPr/>
        </p:nvPicPr>
        <p:blipFill>
          <a:blip r:embed="rId15"/>
          <a:stretch>
            <a:fillRect/>
          </a:stretch>
        </p:blipFill>
        <p:spPr>
          <a:xfrm>
            <a:off x="6502400" y="2768600"/>
            <a:ext cx="1270000" cy="1270000"/>
          </a:xfrm>
          <a:prstGeom prst="rect">
            <a:avLst/>
          </a:prstGeom>
        </p:spPr>
      </p:pic>
      <p:pic>
        <p:nvPicPr>
          <p:cNvPr id="17" name="Picture 16"/>
          <p:cNvPicPr>
            <a:picLocks noChangeAspect="1"/>
          </p:cNvPicPr>
          <p:nvPr/>
        </p:nvPicPr>
        <p:blipFill>
          <a:blip r:embed="rId16"/>
          <a:stretch>
            <a:fillRect/>
          </a:stretch>
        </p:blipFill>
        <p:spPr>
          <a:xfrm>
            <a:off x="7315200" y="1524000"/>
            <a:ext cx="1401379" cy="1219200"/>
          </a:xfrm>
          <a:prstGeom prst="rect">
            <a:avLst/>
          </a:prstGeom>
        </p:spPr>
      </p:pic>
      <p:pic>
        <p:nvPicPr>
          <p:cNvPr id="18" name="Picture 17"/>
          <p:cNvPicPr>
            <a:picLocks noChangeAspect="1"/>
          </p:cNvPicPr>
          <p:nvPr/>
        </p:nvPicPr>
        <p:blipFill>
          <a:blip r:embed="rId17"/>
          <a:stretch>
            <a:fillRect/>
          </a:stretch>
        </p:blipFill>
        <p:spPr>
          <a:xfrm>
            <a:off x="4648200" y="5257800"/>
            <a:ext cx="1270000" cy="1270000"/>
          </a:xfrm>
          <a:prstGeom prst="rect">
            <a:avLst/>
          </a:prstGeom>
        </p:spPr>
      </p:pic>
      <p:pic>
        <p:nvPicPr>
          <p:cNvPr id="19" name="Picture 18"/>
          <p:cNvPicPr>
            <a:picLocks noChangeAspect="1"/>
          </p:cNvPicPr>
          <p:nvPr/>
        </p:nvPicPr>
        <p:blipFill>
          <a:blip r:embed="rId18"/>
          <a:stretch>
            <a:fillRect/>
          </a:stretch>
        </p:blipFill>
        <p:spPr>
          <a:xfrm>
            <a:off x="5943600" y="5257800"/>
            <a:ext cx="1270000" cy="1270000"/>
          </a:xfrm>
          <a:prstGeom prst="rect">
            <a:avLst/>
          </a:prstGeom>
        </p:spPr>
      </p:pic>
      <p:pic>
        <p:nvPicPr>
          <p:cNvPr id="20" name="Picture 19"/>
          <p:cNvPicPr>
            <a:picLocks noChangeAspect="1"/>
          </p:cNvPicPr>
          <p:nvPr/>
        </p:nvPicPr>
        <p:blipFill>
          <a:blip r:embed="rId19"/>
          <a:stretch>
            <a:fillRect/>
          </a:stretch>
        </p:blipFill>
        <p:spPr>
          <a:xfrm>
            <a:off x="7239000" y="5283200"/>
            <a:ext cx="1270000" cy="1270000"/>
          </a:xfrm>
          <a:prstGeom prst="rect">
            <a:avLst/>
          </a:prstGeom>
        </p:spPr>
      </p:pic>
      <p:pic>
        <p:nvPicPr>
          <p:cNvPr id="21" name="Picture 20"/>
          <p:cNvPicPr>
            <a:picLocks noChangeAspect="1"/>
          </p:cNvPicPr>
          <p:nvPr/>
        </p:nvPicPr>
        <p:blipFill>
          <a:blip r:embed="rId20"/>
          <a:stretch>
            <a:fillRect/>
          </a:stretch>
        </p:blipFill>
        <p:spPr>
          <a:xfrm>
            <a:off x="3352800" y="5257800"/>
            <a:ext cx="1270000" cy="1270000"/>
          </a:xfrm>
          <a:prstGeom prst="rect">
            <a:avLst/>
          </a:prstGeom>
        </p:spPr>
      </p:pic>
      <p:pic>
        <p:nvPicPr>
          <p:cNvPr id="22" name="Picture 21"/>
          <p:cNvPicPr>
            <a:picLocks noChangeAspect="1"/>
          </p:cNvPicPr>
          <p:nvPr/>
        </p:nvPicPr>
        <p:blipFill>
          <a:blip r:embed="rId21"/>
          <a:stretch>
            <a:fillRect/>
          </a:stretch>
        </p:blipFill>
        <p:spPr>
          <a:xfrm>
            <a:off x="2082800" y="5257800"/>
            <a:ext cx="1270000" cy="1270000"/>
          </a:xfrm>
          <a:prstGeom prst="rect">
            <a:avLst/>
          </a:prstGeom>
        </p:spPr>
      </p:pic>
    </p:spTree>
    <p:extLst>
      <p:ext uri="{BB962C8B-B14F-4D97-AF65-F5344CB8AC3E}">
        <p14:creationId xmlns:p14="http://schemas.microsoft.com/office/powerpoint/2010/main" val="6111913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11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33" y="1309511"/>
            <a:ext cx="7408334" cy="4938889"/>
          </a:xfrm>
          <a:prstGeom prst="rect">
            <a:avLst/>
          </a:prstGeom>
        </p:spPr>
      </p:pic>
      <p:sp>
        <p:nvSpPr>
          <p:cNvPr id="6" name="Rectangle 2"/>
          <p:cNvSpPr>
            <a:spLocks noGrp="1" noChangeArrowheads="1"/>
          </p:cNvSpPr>
          <p:nvPr>
            <p:ph type="title"/>
          </p:nvPr>
        </p:nvSpPr>
        <p:spPr>
          <a:xfrm>
            <a:off x="0" y="33867"/>
            <a:ext cx="9144000" cy="1143000"/>
          </a:xfrm>
        </p:spPr>
        <p:txBody>
          <a:bodyPr/>
          <a:lstStyle/>
          <a:p>
            <a:pPr algn="l" eaLnBrk="1" hangingPunct="1"/>
            <a:r>
              <a:rPr lang="en-US" sz="3200" dirty="0" smtClean="0">
                <a:latin typeface="Arial Rounded MT Bold" charset="0"/>
              </a:rPr>
              <a:t>TA: Mike Eddy</a:t>
            </a:r>
            <a:endParaRPr lang="en-US" sz="3200" dirty="0">
              <a:latin typeface="Arial Rounded MT Bold" charset="0"/>
            </a:endParaRPr>
          </a:p>
        </p:txBody>
      </p:sp>
      <p:sp>
        <p:nvSpPr>
          <p:cNvPr id="7"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45252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33867"/>
            <a:ext cx="9144000" cy="1143000"/>
          </a:xfrm>
        </p:spPr>
        <p:txBody>
          <a:bodyPr/>
          <a:lstStyle/>
          <a:p>
            <a:pPr algn="l" eaLnBrk="1" hangingPunct="1"/>
            <a:r>
              <a:rPr lang="en-US" sz="3200" dirty="0" smtClean="0">
                <a:latin typeface="Arial Rounded MT Bold" charset="0"/>
              </a:rPr>
              <a:t>UTFs</a:t>
            </a:r>
            <a:endParaRPr lang="en-US" sz="3200" dirty="0">
              <a:latin typeface="Arial Rounded MT Bold" charset="0"/>
            </a:endParaRPr>
          </a:p>
        </p:txBody>
      </p:sp>
      <p:sp>
        <p:nvSpPr>
          <p:cNvPr id="7"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p:cNvPicPr>
            <a:picLocks noChangeAspect="1"/>
          </p:cNvPicPr>
          <p:nvPr/>
        </p:nvPicPr>
        <p:blipFill>
          <a:blip r:embed="rId2"/>
          <a:stretch>
            <a:fillRect/>
          </a:stretch>
        </p:blipFill>
        <p:spPr>
          <a:xfrm>
            <a:off x="3276600" y="1219200"/>
            <a:ext cx="2133600" cy="2133600"/>
          </a:xfrm>
          <a:prstGeom prst="rect">
            <a:avLst/>
          </a:prstGeom>
        </p:spPr>
      </p:pic>
      <p:pic>
        <p:nvPicPr>
          <p:cNvPr id="3" name="Picture 2"/>
          <p:cNvPicPr>
            <a:picLocks noChangeAspect="1"/>
          </p:cNvPicPr>
          <p:nvPr/>
        </p:nvPicPr>
        <p:blipFill>
          <a:blip r:embed="rId3"/>
          <a:stretch>
            <a:fillRect/>
          </a:stretch>
        </p:blipFill>
        <p:spPr>
          <a:xfrm>
            <a:off x="228600" y="1219200"/>
            <a:ext cx="2133600" cy="2133600"/>
          </a:xfrm>
          <a:prstGeom prst="rect">
            <a:avLst/>
          </a:prstGeom>
        </p:spPr>
      </p:pic>
      <p:pic>
        <p:nvPicPr>
          <p:cNvPr id="9" name="Picture 8"/>
          <p:cNvPicPr>
            <a:picLocks noChangeAspect="1"/>
          </p:cNvPicPr>
          <p:nvPr/>
        </p:nvPicPr>
        <p:blipFill>
          <a:blip r:embed="rId4"/>
          <a:stretch>
            <a:fillRect/>
          </a:stretch>
        </p:blipFill>
        <p:spPr>
          <a:xfrm>
            <a:off x="6172200" y="1219200"/>
            <a:ext cx="2133600" cy="2133600"/>
          </a:xfrm>
          <a:prstGeom prst="rect">
            <a:avLst/>
          </a:prstGeom>
        </p:spPr>
      </p:pic>
      <p:sp>
        <p:nvSpPr>
          <p:cNvPr id="10" name="Rectangle 9"/>
          <p:cNvSpPr/>
          <p:nvPr/>
        </p:nvSpPr>
        <p:spPr>
          <a:xfrm>
            <a:off x="304800" y="3505200"/>
            <a:ext cx="3200400" cy="523220"/>
          </a:xfrm>
          <a:prstGeom prst="rect">
            <a:avLst/>
          </a:prstGeom>
        </p:spPr>
        <p:txBody>
          <a:bodyPr wrap="square">
            <a:spAutoFit/>
          </a:bodyPr>
          <a:lstStyle/>
          <a:p>
            <a:r>
              <a:rPr lang="en-US" dirty="0" smtClean="0">
                <a:latin typeface="Arial Rounded MT Bold" charset="0"/>
              </a:rPr>
              <a:t>Judy </a:t>
            </a:r>
            <a:r>
              <a:rPr lang="en-US" dirty="0" err="1" smtClean="0">
                <a:latin typeface="Arial Rounded MT Bold" charset="0"/>
              </a:rPr>
              <a:t>Pu</a:t>
            </a:r>
            <a:endParaRPr lang="en-US" dirty="0"/>
          </a:p>
        </p:txBody>
      </p:sp>
      <p:sp>
        <p:nvSpPr>
          <p:cNvPr id="11" name="Rectangle 10"/>
          <p:cNvSpPr/>
          <p:nvPr/>
        </p:nvSpPr>
        <p:spPr>
          <a:xfrm>
            <a:off x="2590800" y="3505200"/>
            <a:ext cx="3200400" cy="954107"/>
          </a:xfrm>
          <a:prstGeom prst="rect">
            <a:avLst/>
          </a:prstGeom>
        </p:spPr>
        <p:txBody>
          <a:bodyPr wrap="square">
            <a:spAutoFit/>
          </a:bodyPr>
          <a:lstStyle/>
          <a:p>
            <a:pPr algn="ctr"/>
            <a:r>
              <a:rPr lang="en-US" dirty="0" smtClean="0">
                <a:latin typeface="Arial Rounded MT Bold" charset="0"/>
              </a:rPr>
              <a:t>Dirk </a:t>
            </a:r>
          </a:p>
          <a:p>
            <a:pPr algn="ctr"/>
            <a:r>
              <a:rPr lang="en-US" dirty="0" err="1" smtClean="0">
                <a:latin typeface="Arial Rounded MT Bold" charset="0"/>
              </a:rPr>
              <a:t>Stahlecker</a:t>
            </a:r>
            <a:endParaRPr lang="en-US" dirty="0"/>
          </a:p>
        </p:txBody>
      </p:sp>
      <p:sp>
        <p:nvSpPr>
          <p:cNvPr id="12" name="Rectangle 11"/>
          <p:cNvSpPr/>
          <p:nvPr/>
        </p:nvSpPr>
        <p:spPr>
          <a:xfrm>
            <a:off x="5715000" y="3429000"/>
            <a:ext cx="3200400" cy="954107"/>
          </a:xfrm>
          <a:prstGeom prst="rect">
            <a:avLst/>
          </a:prstGeom>
        </p:spPr>
        <p:txBody>
          <a:bodyPr wrap="square">
            <a:spAutoFit/>
          </a:bodyPr>
          <a:lstStyle/>
          <a:p>
            <a:pPr algn="ctr"/>
            <a:r>
              <a:rPr lang="en-US" dirty="0" err="1" smtClean="0">
                <a:latin typeface="Arial Rounded MT Bold" charset="0"/>
              </a:rPr>
              <a:t>Ishan</a:t>
            </a:r>
            <a:endParaRPr lang="en-US" dirty="0" smtClean="0">
              <a:latin typeface="Arial Rounded MT Bold" charset="0"/>
            </a:endParaRPr>
          </a:p>
          <a:p>
            <a:pPr algn="ctr"/>
            <a:r>
              <a:rPr lang="en-US" dirty="0" err="1" smtClean="0">
                <a:latin typeface="Arial Rounded MT Bold" charset="0"/>
              </a:rPr>
              <a:t>Meswani</a:t>
            </a:r>
            <a:endParaRPr lang="en-US" dirty="0"/>
          </a:p>
        </p:txBody>
      </p:sp>
      <p:pic>
        <p:nvPicPr>
          <p:cNvPr id="13" name="Picture 12"/>
          <p:cNvPicPr>
            <a:picLocks noChangeAspect="1"/>
          </p:cNvPicPr>
          <p:nvPr/>
        </p:nvPicPr>
        <p:blipFill>
          <a:blip r:embed="rId5"/>
          <a:stretch>
            <a:fillRect/>
          </a:stretch>
        </p:blipFill>
        <p:spPr>
          <a:xfrm>
            <a:off x="304800" y="4191000"/>
            <a:ext cx="2057400" cy="2057400"/>
          </a:xfrm>
          <a:prstGeom prst="rect">
            <a:avLst/>
          </a:prstGeom>
        </p:spPr>
      </p:pic>
      <p:sp>
        <p:nvSpPr>
          <p:cNvPr id="14" name="Rectangle 13"/>
          <p:cNvSpPr/>
          <p:nvPr/>
        </p:nvSpPr>
        <p:spPr>
          <a:xfrm>
            <a:off x="304800" y="6309380"/>
            <a:ext cx="3200400" cy="523220"/>
          </a:xfrm>
          <a:prstGeom prst="rect">
            <a:avLst/>
          </a:prstGeom>
        </p:spPr>
        <p:txBody>
          <a:bodyPr wrap="square">
            <a:spAutoFit/>
          </a:bodyPr>
          <a:lstStyle/>
          <a:p>
            <a:r>
              <a:rPr lang="en-US" dirty="0" smtClean="0">
                <a:latin typeface="Arial Rounded MT Bold" charset="0"/>
              </a:rPr>
              <a:t>Jake </a:t>
            </a:r>
            <a:r>
              <a:rPr lang="en-US" dirty="0" err="1" smtClean="0">
                <a:latin typeface="Arial Rounded MT Bold" charset="0"/>
              </a:rPr>
              <a:t>Burga</a:t>
            </a:r>
            <a:endParaRPr lang="en-US" dirty="0"/>
          </a:p>
        </p:txBody>
      </p:sp>
    </p:spTree>
    <p:extLst>
      <p:ext uri="{BB962C8B-B14F-4D97-AF65-F5344CB8AC3E}">
        <p14:creationId xmlns:p14="http://schemas.microsoft.com/office/powerpoint/2010/main" val="3616270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7620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dirty="0" err="1">
                <a:solidFill>
                  <a:srgbClr val="FFB310"/>
                </a:solidFill>
                <a:latin typeface="Arial Rounded MT Bold" charset="0"/>
              </a:rPr>
              <a:t>Terrascope</a:t>
            </a:r>
            <a:r>
              <a:rPr lang="en-US" sz="3200" dirty="0">
                <a:solidFill>
                  <a:srgbClr val="FFB310"/>
                </a:solidFill>
                <a:latin typeface="Arial Rounded MT Bold" charset="0"/>
              </a:rPr>
              <a:t> – </a:t>
            </a:r>
            <a:r>
              <a:rPr lang="en-US" sz="3200" dirty="0" smtClean="0">
                <a:solidFill>
                  <a:srgbClr val="FFB310"/>
                </a:solidFill>
                <a:latin typeface="Arial Rounded MT Bold" charset="0"/>
              </a:rPr>
              <a:t>Academic Structure</a:t>
            </a:r>
            <a:endParaRPr lang="en-US" sz="3200" dirty="0">
              <a:solidFill>
                <a:srgbClr val="FFB310"/>
              </a:solidFill>
              <a:latin typeface="Arial Rounded MT Bold" charset="0"/>
            </a:endParaRPr>
          </a:p>
        </p:txBody>
      </p:sp>
      <p:sp>
        <p:nvSpPr>
          <p:cNvPr id="18435"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6" name="Rectangle 4"/>
          <p:cNvSpPr>
            <a:spLocks noChangeArrowheads="1"/>
          </p:cNvSpPr>
          <p:nvPr/>
        </p:nvSpPr>
        <p:spPr bwMode="auto">
          <a:xfrm>
            <a:off x="1219200" y="18176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dirty="0">
              <a:latin typeface="Arial Rounded MT Bold" charset="0"/>
            </a:endParaRPr>
          </a:p>
          <a:p>
            <a:pPr marL="461963" indent="-461963" eaLnBrk="1" hangingPunct="1">
              <a:spcBef>
                <a:spcPct val="20000"/>
              </a:spcBef>
              <a:buFont typeface="Arial" charset="0"/>
              <a:buChar char="•"/>
              <a:tabLst>
                <a:tab pos="461963" algn="l"/>
              </a:tabLst>
            </a:pPr>
            <a:r>
              <a:rPr lang="en-US" sz="2400" dirty="0">
                <a:latin typeface="Arial Rounded MT Bold" charset="0"/>
              </a:rPr>
              <a:t>Solving Complex Problems--Mission </a:t>
            </a:r>
            <a:r>
              <a:rPr lang="en-US" sz="2400" dirty="0" smtClean="0">
                <a:latin typeface="Arial Rounded MT Bold" charset="0"/>
              </a:rPr>
              <a:t>20xx</a:t>
            </a:r>
            <a:endParaRPr lang="en-US" sz="2400" dirty="0">
              <a:latin typeface="Arial Rounded MT Bold" charset="0"/>
            </a:endParaRPr>
          </a:p>
          <a:p>
            <a:pPr marL="461963" indent="-461963" eaLnBrk="1" hangingPunct="1">
              <a:spcBef>
                <a:spcPct val="20000"/>
              </a:spcBef>
              <a:tabLst>
                <a:tab pos="461963" algn="l"/>
              </a:tabLst>
            </a:pPr>
            <a:endParaRPr lang="en-US" sz="2400" dirty="0">
              <a:latin typeface="Arial Rounded MT Bold" charset="0"/>
            </a:endParaRPr>
          </a:p>
        </p:txBody>
      </p:sp>
      <p:sp>
        <p:nvSpPr>
          <p:cNvPr id="18437" name="Text Box 5"/>
          <p:cNvSpPr txBox="1">
            <a:spLocks noChangeArrowheads="1"/>
          </p:cNvSpPr>
          <p:nvPr/>
        </p:nvSpPr>
        <p:spPr bwMode="auto">
          <a:xfrm>
            <a:off x="517525" y="1524000"/>
            <a:ext cx="27193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i="1">
                <a:latin typeface="Arial Rounded MT Bold" charset="0"/>
              </a:rPr>
              <a:t>First Semester</a:t>
            </a:r>
          </a:p>
        </p:txBody>
      </p:sp>
      <p:sp>
        <p:nvSpPr>
          <p:cNvPr id="18438" name="Rectangle 6"/>
          <p:cNvSpPr>
            <a:spLocks noChangeArrowheads="1"/>
          </p:cNvSpPr>
          <p:nvPr/>
        </p:nvSpPr>
        <p:spPr bwMode="auto">
          <a:xfrm>
            <a:off x="1222375" y="3352800"/>
            <a:ext cx="777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dirty="0">
              <a:latin typeface="Arial Rounded MT Bold" charset="0"/>
            </a:endParaRPr>
          </a:p>
          <a:p>
            <a:pPr marL="461963" indent="-461963" eaLnBrk="1" hangingPunct="1">
              <a:spcBef>
                <a:spcPct val="20000"/>
              </a:spcBef>
              <a:buFont typeface="Arial" charset="0"/>
              <a:buChar char="•"/>
              <a:tabLst>
                <a:tab pos="461963" algn="l"/>
              </a:tabLst>
            </a:pPr>
            <a:r>
              <a:rPr lang="en-US" sz="2400" dirty="0" smtClean="0">
                <a:latin typeface="Arial Rounded MT Bold" charset="0"/>
              </a:rPr>
              <a:t>1.016</a:t>
            </a:r>
            <a:endParaRPr lang="en-US" sz="2400" dirty="0">
              <a:latin typeface="Arial Rounded MT Bold" charset="0"/>
            </a:endParaRPr>
          </a:p>
          <a:p>
            <a:pPr marL="461963" indent="-461963" eaLnBrk="1" hangingPunct="1">
              <a:lnSpc>
                <a:spcPct val="150000"/>
              </a:lnSpc>
              <a:spcBef>
                <a:spcPct val="20000"/>
              </a:spcBef>
              <a:buFont typeface="Arial" charset="0"/>
              <a:buChar char="•"/>
              <a:tabLst>
                <a:tab pos="461963" algn="l"/>
              </a:tabLst>
            </a:pPr>
            <a:r>
              <a:rPr lang="en-US" sz="2400" dirty="0" err="1">
                <a:latin typeface="Arial Rounded MT Bold" charset="0"/>
              </a:rPr>
              <a:t>Terrascope</a:t>
            </a:r>
            <a:r>
              <a:rPr lang="en-US" sz="2400" dirty="0">
                <a:latin typeface="Arial Rounded MT Bold" charset="0"/>
              </a:rPr>
              <a:t> Field Experience (Spring Break)</a:t>
            </a:r>
          </a:p>
          <a:p>
            <a:pPr marL="461963" indent="-461963" eaLnBrk="1" hangingPunct="1">
              <a:lnSpc>
                <a:spcPct val="150000"/>
              </a:lnSpc>
              <a:spcBef>
                <a:spcPct val="20000"/>
              </a:spcBef>
              <a:buFont typeface="Arial" charset="0"/>
              <a:buChar char="•"/>
              <a:tabLst>
                <a:tab pos="461963" algn="l"/>
              </a:tabLst>
            </a:pPr>
            <a:r>
              <a:rPr lang="en-US" sz="2400" dirty="0" err="1">
                <a:latin typeface="Arial Rounded MT Bold" charset="0"/>
              </a:rPr>
              <a:t>Terrascope</a:t>
            </a:r>
            <a:r>
              <a:rPr lang="en-US" sz="2400" dirty="0">
                <a:latin typeface="Arial Rounded MT Bold" charset="0"/>
              </a:rPr>
              <a:t> </a:t>
            </a:r>
            <a:r>
              <a:rPr lang="en-US" sz="2400" dirty="0" smtClean="0">
                <a:latin typeface="Arial Rounded MT Bold" charset="0"/>
              </a:rPr>
              <a:t>Radio (SP.360, HASS, CI-H)</a:t>
            </a:r>
            <a:endParaRPr lang="en-US" sz="2400" dirty="0">
              <a:latin typeface="Arial Rounded MT Bold" charset="0"/>
            </a:endParaRPr>
          </a:p>
          <a:p>
            <a:pPr marL="461963" indent="-461963" eaLnBrk="1" hangingPunct="1">
              <a:spcBef>
                <a:spcPct val="20000"/>
              </a:spcBef>
              <a:tabLst>
                <a:tab pos="461963" algn="l"/>
              </a:tabLst>
            </a:pPr>
            <a:endParaRPr lang="en-US" sz="2400" dirty="0">
              <a:latin typeface="Arial Rounded MT Bold" charset="0"/>
            </a:endParaRPr>
          </a:p>
        </p:txBody>
      </p:sp>
      <p:sp>
        <p:nvSpPr>
          <p:cNvPr id="18439" name="Text Box 7"/>
          <p:cNvSpPr txBox="1">
            <a:spLocks noChangeArrowheads="1"/>
          </p:cNvSpPr>
          <p:nvPr/>
        </p:nvSpPr>
        <p:spPr bwMode="auto">
          <a:xfrm>
            <a:off x="520700" y="3048000"/>
            <a:ext cx="3244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i="1">
                <a:latin typeface="Arial Rounded MT Bold" charset="0"/>
              </a:rPr>
              <a:t>Second Semester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33867"/>
            <a:ext cx="9144000" cy="1143000"/>
          </a:xfrm>
        </p:spPr>
        <p:txBody>
          <a:bodyPr/>
          <a:lstStyle/>
          <a:p>
            <a:pPr algn="l" eaLnBrk="1" hangingPunct="1"/>
            <a:r>
              <a:rPr lang="en-US" sz="3200" dirty="0" smtClean="0">
                <a:latin typeface="Arial Rounded MT Bold" charset="0"/>
              </a:rPr>
              <a:t>UTFs</a:t>
            </a:r>
            <a:endParaRPr lang="en-US" sz="3200" dirty="0">
              <a:latin typeface="Arial Rounded MT Bold" charset="0"/>
            </a:endParaRPr>
          </a:p>
        </p:txBody>
      </p:sp>
      <p:sp>
        <p:nvSpPr>
          <p:cNvPr id="7"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9"/>
          <p:cNvSpPr/>
          <p:nvPr/>
        </p:nvSpPr>
        <p:spPr>
          <a:xfrm>
            <a:off x="-304800" y="3657600"/>
            <a:ext cx="3200400" cy="954107"/>
          </a:xfrm>
          <a:prstGeom prst="rect">
            <a:avLst/>
          </a:prstGeom>
        </p:spPr>
        <p:txBody>
          <a:bodyPr wrap="square">
            <a:spAutoFit/>
          </a:bodyPr>
          <a:lstStyle/>
          <a:p>
            <a:pPr algn="ctr"/>
            <a:r>
              <a:rPr lang="en-US" dirty="0" smtClean="0">
                <a:latin typeface="Arial Rounded MT Bold" charset="0"/>
              </a:rPr>
              <a:t>Anthony</a:t>
            </a:r>
          </a:p>
          <a:p>
            <a:pPr algn="ctr"/>
            <a:r>
              <a:rPr lang="en-US" dirty="0" err="1" smtClean="0">
                <a:latin typeface="Arial Rounded MT Bold" charset="0"/>
              </a:rPr>
              <a:t>Occidentale</a:t>
            </a:r>
            <a:endParaRPr lang="en-US" dirty="0"/>
          </a:p>
        </p:txBody>
      </p:sp>
      <p:sp>
        <p:nvSpPr>
          <p:cNvPr id="11" name="Rectangle 10"/>
          <p:cNvSpPr/>
          <p:nvPr/>
        </p:nvSpPr>
        <p:spPr>
          <a:xfrm>
            <a:off x="2895600" y="3657600"/>
            <a:ext cx="3200400" cy="954107"/>
          </a:xfrm>
          <a:prstGeom prst="rect">
            <a:avLst/>
          </a:prstGeom>
        </p:spPr>
        <p:txBody>
          <a:bodyPr wrap="square">
            <a:spAutoFit/>
          </a:bodyPr>
          <a:lstStyle/>
          <a:p>
            <a:pPr algn="ctr"/>
            <a:r>
              <a:rPr lang="en-US" dirty="0" smtClean="0">
                <a:latin typeface="Arial Rounded MT Bold" charset="0"/>
              </a:rPr>
              <a:t>Anna</a:t>
            </a:r>
          </a:p>
          <a:p>
            <a:pPr algn="ctr"/>
            <a:r>
              <a:rPr lang="en-US" dirty="0" err="1" smtClean="0">
                <a:latin typeface="Arial Rounded MT Bold" charset="0"/>
              </a:rPr>
              <a:t>Jungbluth</a:t>
            </a:r>
            <a:endParaRPr lang="en-US" dirty="0"/>
          </a:p>
        </p:txBody>
      </p:sp>
      <p:sp>
        <p:nvSpPr>
          <p:cNvPr id="12" name="Rectangle 11"/>
          <p:cNvSpPr/>
          <p:nvPr/>
        </p:nvSpPr>
        <p:spPr>
          <a:xfrm>
            <a:off x="5715000" y="3581400"/>
            <a:ext cx="3200400" cy="1384995"/>
          </a:xfrm>
          <a:prstGeom prst="rect">
            <a:avLst/>
          </a:prstGeom>
        </p:spPr>
        <p:txBody>
          <a:bodyPr wrap="square">
            <a:spAutoFit/>
          </a:bodyPr>
          <a:lstStyle/>
          <a:p>
            <a:pPr algn="ctr"/>
            <a:r>
              <a:rPr lang="en-US" dirty="0" smtClean="0">
                <a:latin typeface="Arial Rounded MT Bold" charset="0"/>
              </a:rPr>
              <a:t>Laurel</a:t>
            </a:r>
          </a:p>
          <a:p>
            <a:pPr algn="ctr"/>
            <a:r>
              <a:rPr lang="en-US" dirty="0" err="1" smtClean="0">
                <a:latin typeface="Arial Rounded MT Bold" charset="0"/>
              </a:rPr>
              <a:t>Regibeau</a:t>
            </a:r>
            <a:r>
              <a:rPr lang="en-US" dirty="0" smtClean="0">
                <a:latin typeface="Arial Rounded MT Bold" charset="0"/>
              </a:rPr>
              <a:t>-</a:t>
            </a:r>
          </a:p>
          <a:p>
            <a:pPr algn="ctr"/>
            <a:r>
              <a:rPr lang="en-US" dirty="0" err="1" smtClean="0">
                <a:latin typeface="Arial Rounded MT Bold" charset="0"/>
              </a:rPr>
              <a:t>Rockett</a:t>
            </a:r>
            <a:endParaRPr lang="en-US" dirty="0"/>
          </a:p>
        </p:txBody>
      </p:sp>
      <p:pic>
        <p:nvPicPr>
          <p:cNvPr id="4" name="Picture 3"/>
          <p:cNvPicPr>
            <a:picLocks noChangeAspect="1"/>
          </p:cNvPicPr>
          <p:nvPr/>
        </p:nvPicPr>
        <p:blipFill>
          <a:blip r:embed="rId2"/>
          <a:stretch>
            <a:fillRect/>
          </a:stretch>
        </p:blipFill>
        <p:spPr>
          <a:xfrm>
            <a:off x="304800" y="1447800"/>
            <a:ext cx="2057400" cy="2057400"/>
          </a:xfrm>
          <a:prstGeom prst="rect">
            <a:avLst/>
          </a:prstGeom>
        </p:spPr>
      </p:pic>
      <p:pic>
        <p:nvPicPr>
          <p:cNvPr id="5" name="Picture 4"/>
          <p:cNvPicPr>
            <a:picLocks noChangeAspect="1"/>
          </p:cNvPicPr>
          <p:nvPr/>
        </p:nvPicPr>
        <p:blipFill>
          <a:blip r:embed="rId3"/>
          <a:stretch>
            <a:fillRect/>
          </a:stretch>
        </p:blipFill>
        <p:spPr>
          <a:xfrm>
            <a:off x="3276600" y="1447800"/>
            <a:ext cx="2057400" cy="2057400"/>
          </a:xfrm>
          <a:prstGeom prst="rect">
            <a:avLst/>
          </a:prstGeom>
        </p:spPr>
      </p:pic>
      <p:pic>
        <p:nvPicPr>
          <p:cNvPr id="8" name="Picture 7"/>
          <p:cNvPicPr>
            <a:picLocks noChangeAspect="1"/>
          </p:cNvPicPr>
          <p:nvPr/>
        </p:nvPicPr>
        <p:blipFill>
          <a:blip r:embed="rId4"/>
          <a:stretch>
            <a:fillRect/>
          </a:stretch>
        </p:blipFill>
        <p:spPr>
          <a:xfrm>
            <a:off x="6248400" y="1447800"/>
            <a:ext cx="2057400" cy="2057400"/>
          </a:xfrm>
          <a:prstGeom prst="rect">
            <a:avLst/>
          </a:prstGeom>
        </p:spPr>
      </p:pic>
    </p:spTree>
    <p:extLst>
      <p:ext uri="{BB962C8B-B14F-4D97-AF65-F5344CB8AC3E}">
        <p14:creationId xmlns:p14="http://schemas.microsoft.com/office/powerpoint/2010/main" val="1738632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514600" y="-76200"/>
            <a:ext cx="9144000" cy="1143000"/>
          </a:xfrm>
        </p:spPr>
        <p:txBody>
          <a:bodyPr/>
          <a:lstStyle/>
          <a:p>
            <a:pPr eaLnBrk="1" hangingPunct="1"/>
            <a:r>
              <a:rPr lang="en-US" sz="3200" dirty="0">
                <a:latin typeface="Arial Rounded MT Bold" charset="0"/>
              </a:rPr>
              <a:t>Important Contacts</a:t>
            </a:r>
          </a:p>
        </p:txBody>
      </p:sp>
      <p:sp>
        <p:nvSpPr>
          <p:cNvPr id="98307" name="Rectangle 3"/>
          <p:cNvSpPr>
            <a:spLocks noGrp="1" noChangeArrowheads="1"/>
          </p:cNvSpPr>
          <p:nvPr>
            <p:ph type="body" idx="1"/>
          </p:nvPr>
        </p:nvSpPr>
        <p:spPr>
          <a:xfrm>
            <a:off x="685800" y="609600"/>
            <a:ext cx="7772400" cy="4114800"/>
          </a:xfrm>
        </p:spPr>
        <p:txBody>
          <a:bodyPr/>
          <a:lstStyle/>
          <a:p>
            <a:pPr marL="0" indent="0" eaLnBrk="1" hangingPunct="1">
              <a:lnSpc>
                <a:spcPct val="90000"/>
              </a:lnSpc>
              <a:buFontTx/>
              <a:buNone/>
            </a:pPr>
            <a:endParaRPr lang="en-US" sz="2600" dirty="0">
              <a:latin typeface="Arial Rounded MT Bold" charset="0"/>
            </a:endParaRPr>
          </a:p>
          <a:p>
            <a:pPr marL="0" indent="0" algn="ctr" eaLnBrk="1" hangingPunct="1">
              <a:lnSpc>
                <a:spcPct val="90000"/>
              </a:lnSpc>
              <a:buFontTx/>
              <a:buNone/>
            </a:pPr>
            <a:r>
              <a:rPr lang="en-US" sz="2400" dirty="0" smtClean="0">
                <a:latin typeface="Arial Rounded MT Bold" charset="0"/>
              </a:rPr>
              <a:t>Michael Eddy, Teaching Assistant:</a:t>
            </a:r>
          </a:p>
          <a:p>
            <a:pPr marL="0" indent="0" algn="ctr" eaLnBrk="1" hangingPunct="1">
              <a:lnSpc>
                <a:spcPct val="90000"/>
              </a:lnSpc>
              <a:buFontTx/>
              <a:buNone/>
            </a:pPr>
            <a:r>
              <a:rPr lang="en-US" sz="2400" dirty="0" err="1" smtClean="0">
                <a:latin typeface="Arial Rounded MT Bold" charset="0"/>
              </a:rPr>
              <a:t>mpeddy@mit.edu</a:t>
            </a:r>
            <a:endParaRPr lang="en-US" sz="2400" dirty="0">
              <a:latin typeface="Arial Rounded MT Bold" charset="0"/>
            </a:endParaRPr>
          </a:p>
          <a:p>
            <a:pPr marL="0" indent="0" algn="ctr" eaLnBrk="1" hangingPunct="1">
              <a:lnSpc>
                <a:spcPct val="90000"/>
              </a:lnSpc>
              <a:buFontTx/>
              <a:buNone/>
            </a:pPr>
            <a:endParaRPr lang="en-US" sz="2400" dirty="0">
              <a:solidFill>
                <a:schemeClr val="tx2"/>
              </a:solidFill>
              <a:latin typeface="Arial Rounded MT Bold" charset="0"/>
            </a:endParaRPr>
          </a:p>
          <a:p>
            <a:pPr marL="0" indent="0" algn="ctr" eaLnBrk="1" hangingPunct="1">
              <a:lnSpc>
                <a:spcPct val="90000"/>
              </a:lnSpc>
              <a:buFontTx/>
              <a:buNone/>
            </a:pPr>
            <a:r>
              <a:rPr lang="en-US" sz="2400" dirty="0" smtClean="0">
                <a:latin typeface="Arial Rounded MT Bold" charset="0"/>
              </a:rPr>
              <a:t>Ari Epstein, </a:t>
            </a:r>
            <a:r>
              <a:rPr lang="en-US" sz="2400" dirty="0" err="1" smtClean="0">
                <a:latin typeface="Arial Rounded MT Bold" charset="0"/>
              </a:rPr>
              <a:t>Terrascope</a:t>
            </a:r>
            <a:r>
              <a:rPr lang="en-US" sz="2400" dirty="0" smtClean="0">
                <a:latin typeface="Arial Rounded MT Bold" charset="0"/>
              </a:rPr>
              <a:t> staff:	</a:t>
            </a:r>
          </a:p>
          <a:p>
            <a:pPr marL="0" indent="0" algn="ctr" eaLnBrk="1" hangingPunct="1">
              <a:lnSpc>
                <a:spcPct val="90000"/>
              </a:lnSpc>
              <a:buFontTx/>
              <a:buNone/>
            </a:pPr>
            <a:r>
              <a:rPr lang="en-US" sz="2400" dirty="0" err="1" smtClean="0">
                <a:latin typeface="Arial Rounded MT Bold" charset="0"/>
              </a:rPr>
              <a:t>awe@mit.edu</a:t>
            </a:r>
            <a:endParaRPr lang="en-US" sz="2400" dirty="0">
              <a:latin typeface="Arial Rounded MT Bold" charset="0"/>
            </a:endParaRPr>
          </a:p>
          <a:p>
            <a:pPr marL="0" indent="0" algn="ctr" eaLnBrk="1" hangingPunct="1">
              <a:lnSpc>
                <a:spcPct val="90000"/>
              </a:lnSpc>
              <a:buFontTx/>
              <a:buNone/>
            </a:pPr>
            <a:endParaRPr lang="en-US" sz="2400" dirty="0" smtClean="0">
              <a:latin typeface="Arial Rounded MT Bold" charset="0"/>
            </a:endParaRPr>
          </a:p>
          <a:p>
            <a:pPr marL="0" indent="0" algn="ctr" eaLnBrk="1" hangingPunct="1">
              <a:lnSpc>
                <a:spcPct val="90000"/>
              </a:lnSpc>
              <a:buFontTx/>
              <a:buNone/>
            </a:pPr>
            <a:r>
              <a:rPr lang="en-US" sz="2400" dirty="0" smtClean="0">
                <a:latin typeface="Arial Rounded MT Bold" charset="0"/>
              </a:rPr>
              <a:t>Chris </a:t>
            </a:r>
            <a:r>
              <a:rPr lang="en-US" sz="2400" dirty="0" err="1" smtClean="0">
                <a:latin typeface="Arial Rounded MT Bold" charset="0"/>
              </a:rPr>
              <a:t>Sherratt</a:t>
            </a:r>
            <a:r>
              <a:rPr lang="en-US" sz="2400" dirty="0" smtClean="0">
                <a:latin typeface="Arial Rounded MT Bold" charset="0"/>
              </a:rPr>
              <a:t>, Librarian:</a:t>
            </a:r>
          </a:p>
          <a:p>
            <a:pPr marL="0" indent="0" algn="ctr" eaLnBrk="1" hangingPunct="1">
              <a:lnSpc>
                <a:spcPct val="90000"/>
              </a:lnSpc>
              <a:buFontTx/>
              <a:buNone/>
            </a:pPr>
            <a:r>
              <a:rPr lang="en-US" sz="2400" dirty="0" err="1" smtClean="0">
                <a:latin typeface="Arial Rounded MT Bold" charset="0"/>
              </a:rPr>
              <a:t>gcsherra@mit.edu</a:t>
            </a:r>
            <a:endParaRPr lang="en-US" sz="2400" dirty="0" smtClean="0">
              <a:latin typeface="Arial Rounded MT Bold" charset="0"/>
            </a:endParaRPr>
          </a:p>
          <a:p>
            <a:pPr marL="0" indent="0" algn="ctr" eaLnBrk="1" hangingPunct="1">
              <a:lnSpc>
                <a:spcPct val="90000"/>
              </a:lnSpc>
              <a:buFontTx/>
              <a:buNone/>
            </a:pPr>
            <a:endParaRPr lang="en-US" sz="2400" dirty="0">
              <a:latin typeface="Arial Rounded MT Bold" charset="0"/>
            </a:endParaRPr>
          </a:p>
          <a:p>
            <a:pPr marL="0" indent="0" algn="ctr" eaLnBrk="1" hangingPunct="1">
              <a:lnSpc>
                <a:spcPct val="90000"/>
              </a:lnSpc>
              <a:buFontTx/>
              <a:buNone/>
            </a:pPr>
            <a:r>
              <a:rPr lang="en-US" sz="2400" dirty="0" smtClean="0">
                <a:latin typeface="Arial Rounded MT Bold" charset="0"/>
              </a:rPr>
              <a:t>Daniel Sheehan, GIS specialist:</a:t>
            </a:r>
          </a:p>
          <a:p>
            <a:pPr marL="0" indent="0" algn="ctr" eaLnBrk="1" hangingPunct="1">
              <a:lnSpc>
                <a:spcPct val="90000"/>
              </a:lnSpc>
              <a:buFontTx/>
              <a:buNone/>
            </a:pPr>
            <a:r>
              <a:rPr lang="en-US" sz="2400" dirty="0" err="1" smtClean="0">
                <a:latin typeface="Arial Rounded MT Bold" charset="0"/>
              </a:rPr>
              <a:t>dsheehan@mit.edu</a:t>
            </a:r>
            <a:endParaRPr lang="en-US" sz="2400" dirty="0" smtClean="0">
              <a:latin typeface="Arial Rounded MT Bold" charset="0"/>
            </a:endParaRPr>
          </a:p>
          <a:p>
            <a:pPr marL="0" indent="0" algn="ctr" eaLnBrk="1" hangingPunct="1">
              <a:lnSpc>
                <a:spcPct val="90000"/>
              </a:lnSpc>
              <a:buNone/>
            </a:pPr>
            <a:endParaRPr lang="en-US" sz="2400" dirty="0" smtClean="0">
              <a:latin typeface="Arial Rounded MT Bold" charset="0"/>
            </a:endParaRPr>
          </a:p>
          <a:p>
            <a:pPr marL="0" indent="0" algn="ctr" eaLnBrk="1" hangingPunct="1">
              <a:lnSpc>
                <a:spcPct val="90000"/>
              </a:lnSpc>
              <a:buNone/>
            </a:pPr>
            <a:r>
              <a:rPr lang="en-US" sz="2400" dirty="0" smtClean="0">
                <a:latin typeface="Arial Rounded MT Bold" charset="0"/>
              </a:rPr>
              <a:t>David McGee, Instructor &amp; Director:	</a:t>
            </a:r>
            <a:r>
              <a:rPr lang="en-US" sz="2400" dirty="0" err="1" smtClean="0">
                <a:latin typeface="Arial Rounded MT Bold" charset="0"/>
              </a:rPr>
              <a:t>davidmcg@mit.edu</a:t>
            </a:r>
            <a:endParaRPr lang="en-US" sz="2400" dirty="0" smtClean="0">
              <a:latin typeface="Arial Rounded MT Bold" charset="0"/>
            </a:endParaRPr>
          </a:p>
          <a:p>
            <a:pPr marL="0" indent="0" algn="ctr" eaLnBrk="1" hangingPunct="1">
              <a:lnSpc>
                <a:spcPct val="90000"/>
              </a:lnSpc>
              <a:buNone/>
            </a:pPr>
            <a:r>
              <a:rPr lang="en-US" sz="2400" dirty="0" smtClean="0">
                <a:latin typeface="Arial Rounded MT Bold" charset="0"/>
              </a:rPr>
              <a:t>   </a:t>
            </a:r>
          </a:p>
          <a:p>
            <a:pPr marL="0" indent="0" eaLnBrk="1" hangingPunct="1">
              <a:lnSpc>
                <a:spcPct val="90000"/>
              </a:lnSpc>
              <a:buFontTx/>
              <a:buNone/>
            </a:pPr>
            <a:endParaRPr lang="en-US" sz="2600" dirty="0">
              <a:latin typeface="Arial Rounded MT Bold" charset="0"/>
            </a:endParaRPr>
          </a:p>
        </p:txBody>
      </p:sp>
      <p:sp>
        <p:nvSpPr>
          <p:cNvPr id="98308" name="Line 3"/>
          <p:cNvSpPr>
            <a:spLocks noChangeShapeType="1"/>
          </p:cNvSpPr>
          <p:nvPr/>
        </p:nvSpPr>
        <p:spPr bwMode="auto">
          <a:xfrm>
            <a:off x="0" y="8382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3810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Subject Grading</a:t>
            </a:r>
          </a:p>
        </p:txBody>
      </p:sp>
      <p:sp>
        <p:nvSpPr>
          <p:cNvPr id="51203"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4" name="Rectangle 4"/>
          <p:cNvSpPr>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 pos="1204913" algn="l"/>
                <a:tab pos="1655763" algn="l"/>
              </a:tabLst>
            </a:pPr>
            <a:endParaRPr lang="en-US" sz="2400">
              <a:solidFill>
                <a:srgbClr val="C0C0C0"/>
              </a:solidFill>
              <a:latin typeface="Optima" charset="0"/>
            </a:endParaRPr>
          </a:p>
          <a:p>
            <a:pPr marL="461963" indent="-461963" eaLnBrk="1" hangingPunct="1">
              <a:spcBef>
                <a:spcPct val="20000"/>
              </a:spcBef>
              <a:tabLst>
                <a:tab pos="461963" algn="l"/>
                <a:tab pos="1204913" algn="l"/>
                <a:tab pos="1655763" algn="l"/>
              </a:tabLst>
            </a:pPr>
            <a:r>
              <a:rPr lang="en-US" sz="2400">
                <a:solidFill>
                  <a:srgbClr val="C0C0C0"/>
                </a:solidFill>
                <a:latin typeface="Optima" charset="0"/>
              </a:rPr>
              <a:t>	</a:t>
            </a:r>
            <a:r>
              <a:rPr lang="en-US" sz="3200">
                <a:latin typeface="Arial Rounded MT Bold" charset="0"/>
              </a:rPr>
              <a:t>Individual performance (30%)</a:t>
            </a:r>
          </a:p>
          <a:p>
            <a:pPr marL="461963" indent="-461963" eaLnBrk="1" hangingPunct="1">
              <a:spcBef>
                <a:spcPct val="20000"/>
              </a:spcBef>
              <a:tabLst>
                <a:tab pos="461963" algn="l"/>
                <a:tab pos="1204913" algn="l"/>
                <a:tab pos="1655763" algn="l"/>
              </a:tabLst>
            </a:pPr>
            <a:endParaRPr lang="en-US" sz="3200">
              <a:latin typeface="Arial Rounded MT Bold" charset="0"/>
            </a:endParaRPr>
          </a:p>
          <a:p>
            <a:pPr marL="461963" indent="-461963" eaLnBrk="1" hangingPunct="1">
              <a:spcBef>
                <a:spcPct val="20000"/>
              </a:spcBef>
              <a:tabLst>
                <a:tab pos="461963" algn="l"/>
                <a:tab pos="1204913" algn="l"/>
                <a:tab pos="1655763" algn="l"/>
              </a:tabLst>
            </a:pPr>
            <a:r>
              <a:rPr lang="en-US" sz="3200">
                <a:latin typeface="Arial Rounded MT Bold" charset="0"/>
              </a:rPr>
              <a:t>	Team performance (30%)</a:t>
            </a:r>
          </a:p>
          <a:p>
            <a:pPr marL="461963" indent="-461963" eaLnBrk="1" hangingPunct="1">
              <a:spcBef>
                <a:spcPct val="20000"/>
              </a:spcBef>
              <a:tabLst>
                <a:tab pos="461963" algn="l"/>
                <a:tab pos="1204913" algn="l"/>
                <a:tab pos="1655763" algn="l"/>
              </a:tabLst>
            </a:pPr>
            <a:endParaRPr lang="en-US" sz="3200">
              <a:latin typeface="Arial Rounded MT Bold" charset="0"/>
            </a:endParaRPr>
          </a:p>
          <a:p>
            <a:pPr marL="461963" indent="-461963" eaLnBrk="1" hangingPunct="1">
              <a:spcBef>
                <a:spcPct val="20000"/>
              </a:spcBef>
              <a:tabLst>
                <a:tab pos="461963" algn="l"/>
                <a:tab pos="1204913" algn="l"/>
                <a:tab pos="1655763" algn="l"/>
              </a:tabLst>
            </a:pPr>
            <a:r>
              <a:rPr lang="en-US" sz="3200">
                <a:latin typeface="Arial Rounded MT Bold" charset="0"/>
              </a:rPr>
              <a:t>	Class accomplishment (40%)</a:t>
            </a:r>
          </a:p>
          <a:p>
            <a:pPr marL="461963" indent="-461963" eaLnBrk="1" hangingPunct="1">
              <a:spcBef>
                <a:spcPct val="20000"/>
              </a:spcBef>
              <a:tabLst>
                <a:tab pos="461963" algn="l"/>
                <a:tab pos="1204913" algn="l"/>
                <a:tab pos="1655763" algn="l"/>
              </a:tabLst>
            </a:pPr>
            <a:endParaRPr lang="en-US" sz="3200">
              <a:latin typeface="Arial Rounded MT Bold"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14600" y="152400"/>
            <a:ext cx="8153400" cy="1143000"/>
          </a:xfrm>
        </p:spPr>
        <p:txBody>
          <a:bodyPr/>
          <a:lstStyle/>
          <a:p>
            <a:pPr eaLnBrk="1" hangingPunct="1"/>
            <a:r>
              <a:rPr lang="en-US" sz="3600" dirty="0">
                <a:latin typeface="Arial Rounded MT Bold" charset="0"/>
              </a:rPr>
              <a:t>Mission </a:t>
            </a:r>
            <a:r>
              <a:rPr lang="en-US" sz="3600" dirty="0" smtClean="0">
                <a:latin typeface="Arial Rounded MT Bold" charset="0"/>
              </a:rPr>
              <a:t>2019 </a:t>
            </a:r>
            <a:endParaRPr lang="en-US" sz="3600" dirty="0">
              <a:latin typeface="Arial Rounded MT Bold" charset="0"/>
            </a:endParaRPr>
          </a:p>
        </p:txBody>
      </p:sp>
      <p:sp>
        <p:nvSpPr>
          <p:cNvPr id="59395" name="Rectangle 3"/>
          <p:cNvSpPr>
            <a:spLocks noGrp="1" noChangeArrowheads="1"/>
          </p:cNvSpPr>
          <p:nvPr>
            <p:ph type="body" idx="1"/>
          </p:nvPr>
        </p:nvSpPr>
        <p:spPr>
          <a:xfrm>
            <a:off x="152400" y="13716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a:latin typeface="Arial" charset="0"/>
              </a:rPr>
              <a:t>Your mission is to design a plan that will produce and distribute enough food to feed the planet over the next century, while ensuring that efficiency and equity are maximized </a:t>
            </a:r>
            <a:r>
              <a:rPr lang="en-US" b="1" dirty="0" smtClean="0">
                <a:latin typeface="Arial" charset="0"/>
              </a:rPr>
              <a:t>and reducing agriculture’s toll on the environment.</a:t>
            </a:r>
            <a:endParaRPr lang="en-US" b="1" dirty="0">
              <a:latin typeface="Arial" charset="0"/>
            </a:endParaRPr>
          </a:p>
        </p:txBody>
      </p:sp>
      <p:sp>
        <p:nvSpPr>
          <p:cNvPr id="5939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A four-part problem: Part 1</a:t>
            </a:r>
            <a:endParaRPr lang="en-US" sz="3600" dirty="0">
              <a:latin typeface="Arial Rounded MT Bold" charset="0"/>
            </a:endParaRPr>
          </a:p>
        </p:txBody>
      </p:sp>
      <p:sp>
        <p:nvSpPr>
          <p:cNvPr id="59395" name="Rectangle 3"/>
          <p:cNvSpPr>
            <a:spLocks noGrp="1" noChangeArrowheads="1"/>
          </p:cNvSpPr>
          <p:nvPr>
            <p:ph type="body" idx="1"/>
          </p:nvPr>
        </p:nvSpPr>
        <p:spPr>
          <a:xfrm>
            <a:off x="152400" y="12192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smtClean="0">
                <a:latin typeface="Arial" charset="0"/>
              </a:rPr>
              <a:t>~800 million people are undernourished at present, even though global food production is greater than or equal to global food requirements.</a:t>
            </a:r>
            <a:endParaRPr lang="en-US" b="1" dirty="0">
              <a:latin typeface="Arial" charset="0"/>
            </a:endParaRPr>
          </a:p>
        </p:txBody>
      </p:sp>
      <p:sp>
        <p:nvSpPr>
          <p:cNvPr id="5939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3172527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1169988"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987425"/>
            <a:ext cx="2751137"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900" y="4168775"/>
            <a:ext cx="3929063"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8" y="1176338"/>
            <a:ext cx="3098801"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409950"/>
            <a:ext cx="2973388"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8551" name="Rectangle 7"/>
          <p:cNvSpPr>
            <a:spLocks/>
          </p:cNvSpPr>
          <p:nvPr/>
        </p:nvSpPr>
        <p:spPr bwMode="auto">
          <a:xfrm>
            <a:off x="0" y="0"/>
            <a:ext cx="89741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2500" dirty="0" smtClean="0">
                <a:latin typeface="Gill Sans" charset="0"/>
                <a:cs typeface="Gill Sans" charset="0"/>
                <a:sym typeface="Gill Sans" charset="0"/>
              </a:rPr>
              <a:t>Undernourishment </a:t>
            </a:r>
            <a:r>
              <a:rPr lang="en-US" sz="2500" dirty="0">
                <a:latin typeface="Gill Sans" charset="0"/>
                <a:cs typeface="Gill Sans" charset="0"/>
                <a:sym typeface="Gill Sans" charset="0"/>
              </a:rPr>
              <a:t>tracks with poverty--not necessarily with lack of food.</a:t>
            </a:r>
          </a:p>
        </p:txBody>
      </p:sp>
      <p:sp>
        <p:nvSpPr>
          <p:cNvPr id="108552" name="Rectangle 8"/>
          <p:cNvSpPr>
            <a:spLocks/>
          </p:cNvSpPr>
          <p:nvPr/>
        </p:nvSpPr>
        <p:spPr bwMode="auto">
          <a:xfrm>
            <a:off x="2895600" y="6474883"/>
            <a:ext cx="38481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1400" dirty="0">
                <a:latin typeface="Gill Sans" charset="0"/>
                <a:cs typeface="Gill Sans" charset="0"/>
                <a:sym typeface="Gill Sans" charset="0"/>
              </a:rPr>
              <a:t>Nature </a:t>
            </a:r>
            <a:r>
              <a:rPr lang="en-US" sz="1400" dirty="0" smtClean="0">
                <a:latin typeface="Gill Sans" charset="0"/>
                <a:cs typeface="Gill Sans" charset="0"/>
                <a:sym typeface="Gill Sans" charset="0"/>
              </a:rPr>
              <a:t>2010, v</a:t>
            </a:r>
            <a:r>
              <a:rPr lang="en-US" sz="1400" dirty="0">
                <a:latin typeface="Gill Sans" charset="0"/>
                <a:cs typeface="Gill Sans" charset="0"/>
                <a:sym typeface="Gill Sans" charset="0"/>
              </a:rPr>
              <a:t>. 466, p. 546-547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51" name="Rectangle 7"/>
          <p:cNvSpPr>
            <a:spLocks/>
          </p:cNvSpPr>
          <p:nvPr/>
        </p:nvSpPr>
        <p:spPr bwMode="auto">
          <a:xfrm>
            <a:off x="0" y="0"/>
            <a:ext cx="89741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2500" dirty="0" smtClean="0">
                <a:latin typeface="Gill Sans" charset="0"/>
                <a:cs typeface="Gill Sans" charset="0"/>
                <a:sym typeface="Gill Sans" charset="0"/>
              </a:rPr>
              <a:t>Undernourishment </a:t>
            </a:r>
            <a:r>
              <a:rPr lang="en-US" sz="2500" dirty="0">
                <a:latin typeface="Gill Sans" charset="0"/>
                <a:cs typeface="Gill Sans" charset="0"/>
                <a:sym typeface="Gill Sans" charset="0"/>
              </a:rPr>
              <a:t>tracks with poverty--not necessarily with lack of food.</a:t>
            </a:r>
          </a:p>
        </p:txBody>
      </p:sp>
      <p:sp>
        <p:nvSpPr>
          <p:cNvPr id="108552" name="Rectangle 8"/>
          <p:cNvSpPr>
            <a:spLocks/>
          </p:cNvSpPr>
          <p:nvPr/>
        </p:nvSpPr>
        <p:spPr bwMode="auto">
          <a:xfrm>
            <a:off x="0" y="6483350"/>
            <a:ext cx="38481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1400" dirty="0" smtClean="0">
                <a:latin typeface="Gill Sans" charset="0"/>
                <a:cs typeface="Gill Sans" charset="0"/>
                <a:sym typeface="Gill Sans" charset="0"/>
              </a:rPr>
              <a:t>UN FAO, </a:t>
            </a:r>
            <a:r>
              <a:rPr lang="en-US" sz="1400" i="1" dirty="0" smtClean="0">
                <a:latin typeface="Gill Sans" charset="0"/>
                <a:cs typeface="Gill Sans" charset="0"/>
                <a:sym typeface="Gill Sans" charset="0"/>
              </a:rPr>
              <a:t>The State of Food Security in the World 2015</a:t>
            </a:r>
            <a:endParaRPr lang="en-US" sz="1400" dirty="0">
              <a:latin typeface="Gill Sans" charset="0"/>
              <a:cs typeface="Gill Sans" charset="0"/>
              <a:sym typeface="Gill Sans" charset="0"/>
            </a:endParaRPr>
          </a:p>
        </p:txBody>
      </p:sp>
      <p:pic>
        <p:nvPicPr>
          <p:cNvPr id="2" name="Picture 1"/>
          <p:cNvPicPr>
            <a:picLocks noChangeAspect="1"/>
          </p:cNvPicPr>
          <p:nvPr/>
        </p:nvPicPr>
        <p:blipFill>
          <a:blip r:embed="rId3"/>
          <a:stretch>
            <a:fillRect/>
          </a:stretch>
        </p:blipFill>
        <p:spPr>
          <a:xfrm>
            <a:off x="0" y="1295400"/>
            <a:ext cx="9144000" cy="4685355"/>
          </a:xfrm>
          <a:prstGeom prst="rect">
            <a:avLst/>
          </a:prstGeom>
        </p:spPr>
      </p:pic>
    </p:spTree>
    <p:extLst>
      <p:ext uri="{BB962C8B-B14F-4D97-AF65-F5344CB8AC3E}">
        <p14:creationId xmlns:p14="http://schemas.microsoft.com/office/powerpoint/2010/main" val="3732065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p:cNvSpPr>
          <p:nvPr/>
        </p:nvSpPr>
        <p:spPr bwMode="auto">
          <a:xfrm>
            <a:off x="80963" y="147638"/>
            <a:ext cx="897413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2500" dirty="0">
                <a:latin typeface="Gill Sans" charset="0"/>
                <a:cs typeface="Gill Sans" charset="0"/>
                <a:sym typeface="Gill Sans" charset="0"/>
              </a:rPr>
              <a:t>The number of hungry people </a:t>
            </a:r>
            <a:r>
              <a:rPr lang="en-US" sz="2500" dirty="0" smtClean="0">
                <a:latin typeface="Gill Sans" charset="0"/>
                <a:cs typeface="Gill Sans" charset="0"/>
                <a:sym typeface="Gill Sans" charset="0"/>
              </a:rPr>
              <a:t>has been dropping steadily for decades, but not in all regions</a:t>
            </a:r>
            <a:endParaRPr lang="en-US" sz="2500" dirty="0">
              <a:latin typeface="Gill Sans" charset="0"/>
              <a:cs typeface="Gill Sans" charset="0"/>
              <a:sym typeface="Gill Sans" charset="0"/>
            </a:endParaRPr>
          </a:p>
        </p:txBody>
      </p:sp>
      <p:sp>
        <p:nvSpPr>
          <p:cNvPr id="110597" name="Rectangle 5"/>
          <p:cNvSpPr>
            <a:spLocks/>
          </p:cNvSpPr>
          <p:nvPr/>
        </p:nvSpPr>
        <p:spPr bwMode="auto">
          <a:xfrm>
            <a:off x="228600" y="4876800"/>
            <a:ext cx="85121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2000" dirty="0" smtClean="0">
                <a:latin typeface="Gill Sans" charset="0"/>
                <a:cs typeface="Gill Sans" charset="0"/>
                <a:sym typeface="Gill Sans" charset="0"/>
              </a:rPr>
              <a:t>Orange: Numbers</a:t>
            </a:r>
          </a:p>
          <a:p>
            <a:pPr defTabSz="642938" eaLnBrk="1" hangingPunct="1"/>
            <a:r>
              <a:rPr lang="en-US" sz="2000" dirty="0" smtClean="0">
                <a:latin typeface="Gill Sans" charset="0"/>
                <a:cs typeface="Gill Sans" charset="0"/>
                <a:sym typeface="Gill Sans" charset="0"/>
              </a:rPr>
              <a:t>Grey: Percentage</a:t>
            </a:r>
          </a:p>
          <a:p>
            <a:pPr defTabSz="642938" eaLnBrk="1" hangingPunct="1"/>
            <a:endParaRPr lang="en-US" sz="2000" dirty="0">
              <a:latin typeface="Gill Sans" charset="0"/>
              <a:cs typeface="Gill Sans" charset="0"/>
              <a:sym typeface="Gill Sans" charset="0"/>
            </a:endParaRPr>
          </a:p>
          <a:p>
            <a:pPr defTabSz="642938" eaLnBrk="1" hangingPunct="1"/>
            <a:r>
              <a:rPr lang="en-US" sz="2000" dirty="0" smtClean="0">
                <a:latin typeface="Gill Sans" charset="0"/>
                <a:cs typeface="Gill Sans" charset="0"/>
                <a:sym typeface="Gill Sans" charset="0"/>
              </a:rPr>
              <a:t>World Food Summit target: ½ of number of hungry by 2015</a:t>
            </a:r>
          </a:p>
          <a:p>
            <a:pPr defTabSz="642938" eaLnBrk="1" hangingPunct="1"/>
            <a:r>
              <a:rPr lang="en-US" sz="2000" dirty="0" smtClean="0">
                <a:latin typeface="Gill Sans" charset="0"/>
                <a:cs typeface="Gill Sans" charset="0"/>
                <a:sym typeface="Gill Sans" charset="0"/>
              </a:rPr>
              <a:t>Millennium Development Goals target: ½ of percentage of hungry by 2015</a:t>
            </a:r>
          </a:p>
          <a:p>
            <a:pPr defTabSz="642938" eaLnBrk="1" hangingPunct="1"/>
            <a:r>
              <a:rPr lang="en-US" sz="2000" dirty="0" smtClean="0">
                <a:latin typeface="Gill Sans" charset="0"/>
                <a:cs typeface="Gill Sans" charset="0"/>
                <a:sym typeface="Gill Sans" charset="0"/>
              </a:rPr>
              <a:t>(both relative to 1990 levels)</a:t>
            </a:r>
            <a:endParaRPr lang="en-US" sz="2000" dirty="0">
              <a:latin typeface="Gill Sans" charset="0"/>
              <a:cs typeface="Gill Sans" charset="0"/>
              <a:sym typeface="Gill Sans" charset="0"/>
            </a:endParaRPr>
          </a:p>
        </p:txBody>
      </p:sp>
      <p:pic>
        <p:nvPicPr>
          <p:cNvPr id="2" name="Picture 1"/>
          <p:cNvPicPr>
            <a:picLocks noChangeAspect="1"/>
          </p:cNvPicPr>
          <p:nvPr/>
        </p:nvPicPr>
        <p:blipFill>
          <a:blip r:embed="rId3"/>
          <a:stretch>
            <a:fillRect/>
          </a:stretch>
        </p:blipFill>
        <p:spPr>
          <a:xfrm>
            <a:off x="0" y="1371600"/>
            <a:ext cx="9144000" cy="3026072"/>
          </a:xfrm>
          <a:prstGeom prst="rect">
            <a:avLst/>
          </a:prstGeom>
        </p:spPr>
      </p:pic>
      <p:sp>
        <p:nvSpPr>
          <p:cNvPr id="7" name="Rectangle 8"/>
          <p:cNvSpPr>
            <a:spLocks/>
          </p:cNvSpPr>
          <p:nvPr/>
        </p:nvSpPr>
        <p:spPr bwMode="auto">
          <a:xfrm>
            <a:off x="5295900" y="6483350"/>
            <a:ext cx="38481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1400" dirty="0" smtClean="0">
                <a:latin typeface="Gill Sans" charset="0"/>
                <a:cs typeface="Gill Sans" charset="0"/>
                <a:sym typeface="Gill Sans" charset="0"/>
              </a:rPr>
              <a:t>UN FAO, </a:t>
            </a:r>
            <a:r>
              <a:rPr lang="en-US" sz="1400" i="1" dirty="0" smtClean="0">
                <a:latin typeface="Gill Sans" charset="0"/>
                <a:cs typeface="Gill Sans" charset="0"/>
                <a:sym typeface="Gill Sans" charset="0"/>
              </a:rPr>
              <a:t>The State of Food Security in the World 2015</a:t>
            </a:r>
            <a:endParaRPr lang="en-US" sz="1400" dirty="0">
              <a:latin typeface="Gill Sans" charset="0"/>
              <a:cs typeface="Gill Sans" charset="0"/>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p:cNvSpPr>
          <p:nvPr/>
        </p:nvSpPr>
        <p:spPr bwMode="auto">
          <a:xfrm>
            <a:off x="80963" y="147638"/>
            <a:ext cx="897413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2500" dirty="0">
                <a:latin typeface="Gill Sans" charset="0"/>
                <a:cs typeface="Gill Sans" charset="0"/>
                <a:sym typeface="Gill Sans" charset="0"/>
              </a:rPr>
              <a:t>The number of hungry people </a:t>
            </a:r>
            <a:r>
              <a:rPr lang="en-US" sz="2500" dirty="0" smtClean="0">
                <a:latin typeface="Gill Sans" charset="0"/>
                <a:cs typeface="Gill Sans" charset="0"/>
                <a:sym typeface="Gill Sans" charset="0"/>
              </a:rPr>
              <a:t>has been dropping steadily for decades, but not in all regions</a:t>
            </a:r>
            <a:endParaRPr lang="en-US" sz="2500" dirty="0">
              <a:latin typeface="Gill Sans" charset="0"/>
              <a:cs typeface="Gill Sans" charset="0"/>
              <a:sym typeface="Gill Sans" charset="0"/>
            </a:endParaRPr>
          </a:p>
        </p:txBody>
      </p:sp>
      <p:pic>
        <p:nvPicPr>
          <p:cNvPr id="3" name="Picture 2"/>
          <p:cNvPicPr>
            <a:picLocks noChangeAspect="1"/>
          </p:cNvPicPr>
          <p:nvPr/>
        </p:nvPicPr>
        <p:blipFill>
          <a:blip r:embed="rId3"/>
          <a:stretch>
            <a:fillRect/>
          </a:stretch>
        </p:blipFill>
        <p:spPr>
          <a:xfrm>
            <a:off x="0" y="1181100"/>
            <a:ext cx="9144000" cy="4484077"/>
          </a:xfrm>
          <a:prstGeom prst="rect">
            <a:avLst/>
          </a:prstGeom>
        </p:spPr>
      </p:pic>
      <p:sp>
        <p:nvSpPr>
          <p:cNvPr id="6" name="Rectangle 8"/>
          <p:cNvSpPr>
            <a:spLocks/>
          </p:cNvSpPr>
          <p:nvPr/>
        </p:nvSpPr>
        <p:spPr bwMode="auto">
          <a:xfrm>
            <a:off x="0" y="6483350"/>
            <a:ext cx="38481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1400" dirty="0" smtClean="0">
                <a:latin typeface="Gill Sans" charset="0"/>
                <a:cs typeface="Gill Sans" charset="0"/>
                <a:sym typeface="Gill Sans" charset="0"/>
              </a:rPr>
              <a:t>UN FAO, </a:t>
            </a:r>
            <a:r>
              <a:rPr lang="en-US" sz="1400" i="1" dirty="0" smtClean="0">
                <a:latin typeface="Gill Sans" charset="0"/>
                <a:cs typeface="Gill Sans" charset="0"/>
                <a:sym typeface="Gill Sans" charset="0"/>
              </a:rPr>
              <a:t>The State of Food Security in the World 2015</a:t>
            </a:r>
            <a:endParaRPr lang="en-US" sz="1400" dirty="0">
              <a:latin typeface="Gill Sans" charset="0"/>
              <a:cs typeface="Gill Sans" charset="0"/>
              <a:sym typeface="Gill Sans" charset="0"/>
            </a:endParaRPr>
          </a:p>
        </p:txBody>
      </p:sp>
    </p:spTree>
    <p:extLst>
      <p:ext uri="{BB962C8B-B14F-4D97-AF65-F5344CB8AC3E}">
        <p14:creationId xmlns:p14="http://schemas.microsoft.com/office/powerpoint/2010/main" val="24842581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p:cNvSpPr>
          <p:nvPr/>
        </p:nvSpPr>
        <p:spPr bwMode="auto">
          <a:xfrm>
            <a:off x="16933" y="914400"/>
            <a:ext cx="897413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2500" dirty="0" smtClean="0">
                <a:latin typeface="Gill Sans" charset="0"/>
                <a:cs typeface="Gill Sans" charset="0"/>
                <a:sym typeface="Gill Sans" charset="0"/>
              </a:rPr>
              <a:t>70% of the world’s food is produced by smallholder farmers – i.e. those with &lt;5 acres of land.</a:t>
            </a:r>
          </a:p>
          <a:p>
            <a:pPr defTabSz="642938" eaLnBrk="1" hangingPunct="1"/>
            <a:endParaRPr lang="en-US" sz="2500" dirty="0">
              <a:latin typeface="Gill Sans" charset="0"/>
              <a:cs typeface="Gill Sans" charset="0"/>
              <a:sym typeface="Gill Sans" charset="0"/>
            </a:endParaRPr>
          </a:p>
          <a:p>
            <a:pPr defTabSz="642938" eaLnBrk="1" hangingPunct="1"/>
            <a:r>
              <a:rPr lang="en-US" sz="2500" dirty="0" smtClean="0">
                <a:latin typeface="Gill Sans" charset="0"/>
                <a:cs typeface="Gill Sans" charset="0"/>
                <a:sym typeface="Gill Sans" charset="0"/>
              </a:rPr>
              <a:t>Most of the world’s hungry are farmers.</a:t>
            </a:r>
            <a:endParaRPr lang="en-US" sz="2500" dirty="0">
              <a:latin typeface="Gill Sans" charset="0"/>
              <a:cs typeface="Gill Sans" charset="0"/>
              <a:sym typeface="Gill Sans" charset="0"/>
            </a:endParaRPr>
          </a:p>
        </p:txBody>
      </p:sp>
      <p:sp>
        <p:nvSpPr>
          <p:cNvPr id="6" name="Rectangle 8"/>
          <p:cNvSpPr>
            <a:spLocks/>
          </p:cNvSpPr>
          <p:nvPr/>
        </p:nvSpPr>
        <p:spPr bwMode="auto">
          <a:xfrm>
            <a:off x="0" y="6483350"/>
            <a:ext cx="38481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eaLnBrk="1" hangingPunct="1"/>
            <a:r>
              <a:rPr lang="en-US" sz="1400" dirty="0" smtClean="0">
                <a:latin typeface="Gill Sans" charset="0"/>
                <a:cs typeface="Gill Sans" charset="0"/>
                <a:sym typeface="Gill Sans" charset="0"/>
              </a:rPr>
              <a:t>UN FAO, </a:t>
            </a:r>
            <a:r>
              <a:rPr lang="en-US" sz="1400" i="1" dirty="0" smtClean="0">
                <a:latin typeface="Gill Sans" charset="0"/>
                <a:cs typeface="Gill Sans" charset="0"/>
                <a:sym typeface="Gill Sans" charset="0"/>
              </a:rPr>
              <a:t>The State of Food Security in the World 2015</a:t>
            </a:r>
            <a:endParaRPr lang="en-US" sz="1400" dirty="0">
              <a:latin typeface="Gill Sans" charset="0"/>
              <a:cs typeface="Gill Sans" charset="0"/>
              <a:sym typeface="Gill Sans" charset="0"/>
            </a:endParaRPr>
          </a:p>
        </p:txBody>
      </p:sp>
    </p:spTree>
    <p:extLst>
      <p:ext uri="{BB962C8B-B14F-4D97-AF65-F5344CB8AC3E}">
        <p14:creationId xmlns:p14="http://schemas.microsoft.com/office/powerpoint/2010/main" val="651698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7620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dirty="0" err="1">
                <a:solidFill>
                  <a:srgbClr val="FFB310"/>
                </a:solidFill>
                <a:latin typeface="Arial Rounded MT Bold" charset="0"/>
              </a:rPr>
              <a:t>Terrascope</a:t>
            </a:r>
            <a:r>
              <a:rPr lang="en-US" sz="3200" dirty="0">
                <a:solidFill>
                  <a:srgbClr val="FFB310"/>
                </a:solidFill>
                <a:latin typeface="Arial Rounded MT Bold" charset="0"/>
              </a:rPr>
              <a:t> – </a:t>
            </a:r>
            <a:r>
              <a:rPr lang="en-US" sz="3200" dirty="0" smtClean="0">
                <a:solidFill>
                  <a:srgbClr val="FFB310"/>
                </a:solidFill>
                <a:latin typeface="Arial Rounded MT Bold" charset="0"/>
              </a:rPr>
              <a:t>Social Structure</a:t>
            </a:r>
            <a:endParaRPr lang="en-US" sz="3200" dirty="0">
              <a:solidFill>
                <a:srgbClr val="FFB310"/>
              </a:solidFill>
              <a:latin typeface="Arial Rounded MT Bold" charset="0"/>
            </a:endParaRPr>
          </a:p>
        </p:txBody>
      </p:sp>
      <p:sp>
        <p:nvSpPr>
          <p:cNvPr id="18435"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Box 8"/>
          <p:cNvSpPr txBox="1"/>
          <p:nvPr/>
        </p:nvSpPr>
        <p:spPr>
          <a:xfrm>
            <a:off x="381000" y="1295400"/>
            <a:ext cx="8248465" cy="5262979"/>
          </a:xfrm>
          <a:prstGeom prst="rect">
            <a:avLst/>
          </a:prstGeom>
          <a:noFill/>
        </p:spPr>
        <p:txBody>
          <a:bodyPr wrap="square" rtlCol="0">
            <a:spAutoFit/>
          </a:bodyPr>
          <a:lstStyle/>
          <a:p>
            <a:r>
              <a:rPr lang="en-US" sz="2400" dirty="0" smtClean="0">
                <a:latin typeface="Arial Rounded MT Bold"/>
                <a:cs typeface="Arial Rounded MT Bold"/>
              </a:rPr>
              <a:t>First year learning community</a:t>
            </a:r>
          </a:p>
          <a:p>
            <a:endParaRPr lang="en-US" sz="2400" dirty="0" smtClean="0">
              <a:latin typeface="Arial Rounded MT Bold"/>
              <a:cs typeface="Arial Rounded MT Bold"/>
            </a:endParaRPr>
          </a:p>
          <a:p>
            <a:r>
              <a:rPr lang="en-US" sz="2400" dirty="0" smtClean="0">
                <a:latin typeface="Arial Rounded MT Bold"/>
                <a:cs typeface="Arial Rounded MT Bold"/>
              </a:rPr>
              <a:t>You will develop friendships and bonds that last for your time at MIT and beyond</a:t>
            </a:r>
          </a:p>
          <a:p>
            <a:endParaRPr lang="en-US" sz="2400" dirty="0">
              <a:latin typeface="Arial Rounded MT Bold"/>
              <a:cs typeface="Arial Rounded MT Bold"/>
            </a:endParaRPr>
          </a:p>
          <a:p>
            <a:r>
              <a:rPr lang="en-US" sz="2400" dirty="0" err="1" smtClean="0">
                <a:latin typeface="Arial Rounded MT Bold"/>
                <a:cs typeface="Arial Rounded MT Bold"/>
              </a:rPr>
              <a:t>Terrascope</a:t>
            </a:r>
            <a:r>
              <a:rPr lang="en-US" sz="2400" dirty="0" smtClean="0">
                <a:latin typeface="Arial Rounded MT Bold"/>
                <a:cs typeface="Arial Rounded MT Bold"/>
              </a:rPr>
              <a:t> Room 16</a:t>
            </a:r>
            <a:r>
              <a:rPr lang="en-US" sz="2400" dirty="0" smtClean="0">
                <a:latin typeface="Arial Rounded MT Bold"/>
                <a:cs typeface="Arial Rounded MT Bold"/>
              </a:rPr>
              <a:t>-168: </a:t>
            </a:r>
            <a:r>
              <a:rPr lang="en-US" sz="2400" dirty="0" smtClean="0">
                <a:latin typeface="Arial Rounded MT Bold"/>
                <a:cs typeface="Arial Rounded MT Bold"/>
              </a:rPr>
              <a:t>a place to study, hang out, interact, cook, eat, SLEEP, </a:t>
            </a:r>
            <a:r>
              <a:rPr lang="en-US" sz="2400" dirty="0" smtClean="0">
                <a:latin typeface="Arial Rounded MT Bold"/>
                <a:cs typeface="Arial Rounded MT Bold"/>
              </a:rPr>
              <a:t>always </a:t>
            </a:r>
            <a:r>
              <a:rPr lang="en-US" sz="2400" dirty="0" smtClean="0">
                <a:latin typeface="Arial Rounded MT Bold"/>
                <a:cs typeface="Arial Rounded MT Bold"/>
              </a:rPr>
              <a:t>someone around to talk to</a:t>
            </a:r>
          </a:p>
          <a:p>
            <a:endParaRPr lang="en-US" sz="2400" dirty="0">
              <a:latin typeface="Arial Rounded MT Bold"/>
              <a:cs typeface="Arial Rounded MT Bold"/>
            </a:endParaRPr>
          </a:p>
          <a:p>
            <a:r>
              <a:rPr lang="en-US" sz="2400" dirty="0" err="1" smtClean="0">
                <a:latin typeface="Arial Rounded MT Bold"/>
                <a:cs typeface="Arial Rounded MT Bold"/>
              </a:rPr>
              <a:t>Terrascope</a:t>
            </a:r>
            <a:r>
              <a:rPr lang="en-US" sz="2400" dirty="0" smtClean="0">
                <a:latin typeface="Arial Rounded MT Bold"/>
                <a:cs typeface="Arial Rounded MT Bold"/>
              </a:rPr>
              <a:t> lunches:  see calendar—eat, listen (or not), learn</a:t>
            </a:r>
          </a:p>
          <a:p>
            <a:endParaRPr lang="en-US" sz="2400" dirty="0">
              <a:latin typeface="Arial Rounded MT Bold"/>
              <a:cs typeface="Arial Rounded MT Bold"/>
            </a:endParaRPr>
          </a:p>
          <a:p>
            <a:r>
              <a:rPr lang="en-US" sz="2400" dirty="0" smtClean="0">
                <a:latin typeface="Arial Rounded MT Bold"/>
                <a:cs typeface="Arial Rounded MT Bold"/>
              </a:rPr>
              <a:t>Special activities: movie nights, special dinners, </a:t>
            </a:r>
            <a:r>
              <a:rPr lang="en-US" sz="2400" dirty="0" smtClean="0">
                <a:latin typeface="Arial Rounded MT Bold"/>
                <a:cs typeface="Arial Rounded MT Bold"/>
              </a:rPr>
              <a:t>weekend trip, and </a:t>
            </a:r>
            <a:r>
              <a:rPr lang="en-US" sz="2400" dirty="0" smtClean="0">
                <a:latin typeface="Arial Rounded MT Bold"/>
                <a:cs typeface="Arial Rounded MT Bold"/>
              </a:rPr>
              <a:t>ideas?</a:t>
            </a:r>
            <a:endParaRPr lang="en-US" sz="2400" dirty="0">
              <a:latin typeface="Arial Rounded MT Bold"/>
              <a:cs typeface="Arial Rounded MT Bold"/>
            </a:endParaRPr>
          </a:p>
        </p:txBody>
      </p:sp>
    </p:spTree>
    <p:extLst>
      <p:ext uri="{BB962C8B-B14F-4D97-AF65-F5344CB8AC3E}">
        <p14:creationId xmlns:p14="http://schemas.microsoft.com/office/powerpoint/2010/main" val="526329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A </a:t>
            </a:r>
            <a:r>
              <a:rPr lang="en-US" sz="3600" dirty="0" smtClean="0">
                <a:latin typeface="Arial Rounded MT Bold" charset="0"/>
              </a:rPr>
              <a:t>four-part </a:t>
            </a:r>
            <a:r>
              <a:rPr lang="en-US" sz="3600" dirty="0" smtClean="0">
                <a:latin typeface="Arial Rounded MT Bold" charset="0"/>
              </a:rPr>
              <a:t>problem: Part 2</a:t>
            </a:r>
            <a:endParaRPr lang="en-US" sz="3600" dirty="0">
              <a:latin typeface="Arial Rounded MT Bold" charset="0"/>
            </a:endParaRPr>
          </a:p>
        </p:txBody>
      </p:sp>
      <p:sp>
        <p:nvSpPr>
          <p:cNvPr id="59395" name="Rectangle 3"/>
          <p:cNvSpPr>
            <a:spLocks noGrp="1" noChangeArrowheads="1"/>
          </p:cNvSpPr>
          <p:nvPr>
            <p:ph type="body" idx="1"/>
          </p:nvPr>
        </p:nvSpPr>
        <p:spPr>
          <a:xfrm>
            <a:off x="152400" y="12192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smtClean="0">
                <a:latin typeface="Arial" charset="0"/>
              </a:rPr>
              <a:t>Population growth and increasing per capita demand require a ~60-100% increase in global food production by 2050.</a:t>
            </a:r>
            <a:endParaRPr lang="en-US" b="1" dirty="0">
              <a:latin typeface="Arial" charset="0"/>
            </a:endParaRPr>
          </a:p>
        </p:txBody>
      </p:sp>
      <p:sp>
        <p:nvSpPr>
          <p:cNvPr id="5939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4786900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0" y="16933"/>
            <a:ext cx="9753600" cy="1143000"/>
          </a:xfrm>
        </p:spPr>
        <p:txBody>
          <a:bodyPr/>
          <a:lstStyle/>
          <a:p>
            <a:pPr algn="l" eaLnBrk="1" hangingPunct="1"/>
            <a:r>
              <a:rPr lang="en-US" sz="3200" dirty="0" smtClean="0">
                <a:latin typeface="Arial Rounded MT Bold" charset="0"/>
              </a:rPr>
              <a:t>Population estimates: 11B people by 2100</a:t>
            </a:r>
            <a:endParaRPr lang="en-US" sz="3200" dirty="0">
              <a:latin typeface="Arial Rounded MT Bold" charset="0"/>
            </a:endParaRPr>
          </a:p>
        </p:txBody>
      </p:sp>
      <p:sp>
        <p:nvSpPr>
          <p:cNvPr id="7782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p:cNvPicPr>
            <a:picLocks noChangeAspect="1"/>
          </p:cNvPicPr>
          <p:nvPr/>
        </p:nvPicPr>
        <p:blipFill>
          <a:blip r:embed="rId3"/>
          <a:stretch>
            <a:fillRect/>
          </a:stretch>
        </p:blipFill>
        <p:spPr>
          <a:xfrm>
            <a:off x="838200" y="1219200"/>
            <a:ext cx="7137400" cy="5485473"/>
          </a:xfrm>
          <a:prstGeom prst="rect">
            <a:avLst/>
          </a:prstGeom>
        </p:spPr>
      </p:pic>
    </p:spTree>
    <p:extLst>
      <p:ext uri="{BB962C8B-B14F-4D97-AF65-F5344CB8AC3E}">
        <p14:creationId xmlns:p14="http://schemas.microsoft.com/office/powerpoint/2010/main" val="13185675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52400" y="16933"/>
            <a:ext cx="8153400" cy="1143000"/>
          </a:xfrm>
        </p:spPr>
        <p:txBody>
          <a:bodyPr/>
          <a:lstStyle/>
          <a:p>
            <a:pPr eaLnBrk="1" hangingPunct="1"/>
            <a:r>
              <a:rPr lang="en-US" sz="3600" dirty="0" smtClean="0">
                <a:latin typeface="Arial Rounded MT Bold" charset="0"/>
              </a:rPr>
              <a:t>Most of this growth will be in Africa</a:t>
            </a:r>
            <a:endParaRPr lang="en-US" sz="3600" dirty="0">
              <a:latin typeface="Arial Rounded MT Bold" charset="0"/>
            </a:endParaRPr>
          </a:p>
        </p:txBody>
      </p:sp>
      <p:sp>
        <p:nvSpPr>
          <p:cNvPr id="7782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p:cNvPicPr>
            <a:picLocks noChangeAspect="1"/>
          </p:cNvPicPr>
          <p:nvPr/>
        </p:nvPicPr>
        <p:blipFill rotWithShape="1">
          <a:blip r:embed="rId3"/>
          <a:srcRect b="53086"/>
          <a:stretch/>
        </p:blipFill>
        <p:spPr>
          <a:xfrm>
            <a:off x="152400" y="1143000"/>
            <a:ext cx="7620000" cy="5010748"/>
          </a:xfrm>
          <a:prstGeom prst="rect">
            <a:avLst/>
          </a:prstGeom>
        </p:spPr>
      </p:pic>
      <p:sp>
        <p:nvSpPr>
          <p:cNvPr id="3" name="Rectangle 2"/>
          <p:cNvSpPr/>
          <p:nvPr/>
        </p:nvSpPr>
        <p:spPr>
          <a:xfrm>
            <a:off x="0" y="6519446"/>
            <a:ext cx="9144000" cy="338554"/>
          </a:xfrm>
          <a:prstGeom prst="rect">
            <a:avLst/>
          </a:prstGeom>
        </p:spPr>
        <p:txBody>
          <a:bodyPr wrap="square">
            <a:spAutoFit/>
          </a:bodyPr>
          <a:lstStyle/>
          <a:p>
            <a:r>
              <a:rPr lang="en-US" sz="1600" dirty="0" smtClean="0">
                <a:latin typeface="Arial Rounded MT Bold"/>
                <a:cs typeface="Arial Rounded MT Bold"/>
              </a:rPr>
              <a:t>http://</a:t>
            </a:r>
            <a:r>
              <a:rPr lang="en-US" sz="1600" dirty="0" err="1" smtClean="0">
                <a:latin typeface="Arial Rounded MT Bold"/>
                <a:cs typeface="Arial Rounded MT Bold"/>
              </a:rPr>
              <a:t>www.economist.com</a:t>
            </a:r>
            <a:r>
              <a:rPr lang="en-US" sz="1600" dirty="0" smtClean="0">
                <a:latin typeface="Arial Rounded MT Bold"/>
                <a:cs typeface="Arial Rounded MT Bold"/>
              </a:rPr>
              <a:t>/blogs/</a:t>
            </a:r>
            <a:r>
              <a:rPr lang="en-US" sz="1600" dirty="0" err="1" smtClean="0">
                <a:latin typeface="Arial Rounded MT Bold"/>
                <a:cs typeface="Arial Rounded MT Bold"/>
              </a:rPr>
              <a:t>graphicdetail</a:t>
            </a:r>
            <a:r>
              <a:rPr lang="en-US" sz="1600" dirty="0" smtClean="0">
                <a:latin typeface="Arial Rounded MT Bold"/>
                <a:cs typeface="Arial Rounded MT Bold"/>
              </a:rPr>
              <a:t>/2015/08/daily-chart-growth-areas</a:t>
            </a:r>
            <a:endParaRPr lang="en-US" sz="1600" dirty="0">
              <a:latin typeface="Arial Rounded MT Bold"/>
              <a:cs typeface="Arial Rounded MT Bold"/>
            </a:endParaRPr>
          </a:p>
        </p:txBody>
      </p:sp>
    </p:spTree>
    <p:extLst>
      <p:ext uri="{BB962C8B-B14F-4D97-AF65-F5344CB8AC3E}">
        <p14:creationId xmlns:p14="http://schemas.microsoft.com/office/powerpoint/2010/main" val="11829902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52400" y="16933"/>
            <a:ext cx="9296400" cy="1143000"/>
          </a:xfrm>
        </p:spPr>
        <p:txBody>
          <a:bodyPr/>
          <a:lstStyle/>
          <a:p>
            <a:pPr eaLnBrk="1" hangingPunct="1"/>
            <a:r>
              <a:rPr lang="en-US" sz="3600" dirty="0" smtClean="0">
                <a:latin typeface="Arial Rounded MT Bold" charset="0"/>
              </a:rPr>
              <a:t>Increasing food demand with rising GDP</a:t>
            </a:r>
            <a:endParaRPr lang="en-US" sz="3600" dirty="0">
              <a:latin typeface="Arial Rounded MT Bold" charset="0"/>
            </a:endParaRPr>
          </a:p>
        </p:txBody>
      </p:sp>
      <p:sp>
        <p:nvSpPr>
          <p:cNvPr id="7782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0" y="6519446"/>
            <a:ext cx="9144000" cy="338554"/>
          </a:xfrm>
          <a:prstGeom prst="rect">
            <a:avLst/>
          </a:prstGeom>
        </p:spPr>
        <p:txBody>
          <a:bodyPr wrap="square">
            <a:spAutoFit/>
          </a:bodyPr>
          <a:lstStyle/>
          <a:p>
            <a:r>
              <a:rPr lang="en-US" sz="1600" dirty="0" err="1" smtClean="0">
                <a:latin typeface="Arial Rounded MT Bold"/>
                <a:cs typeface="Arial Rounded MT Bold"/>
              </a:rPr>
              <a:t>Tilman</a:t>
            </a:r>
            <a:r>
              <a:rPr lang="en-US" sz="1600" dirty="0" smtClean="0">
                <a:latin typeface="Arial Rounded MT Bold"/>
                <a:cs typeface="Arial Rounded MT Bold"/>
              </a:rPr>
              <a:t> et al., PNAS 2011</a:t>
            </a:r>
            <a:endParaRPr lang="en-US" sz="1600" dirty="0">
              <a:latin typeface="Arial Rounded MT Bold"/>
              <a:cs typeface="Arial Rounded MT Bold"/>
            </a:endParaRPr>
          </a:p>
        </p:txBody>
      </p:sp>
      <p:pic>
        <p:nvPicPr>
          <p:cNvPr id="4" name="Picture 3"/>
          <p:cNvPicPr>
            <a:picLocks noChangeAspect="1"/>
          </p:cNvPicPr>
          <p:nvPr/>
        </p:nvPicPr>
        <p:blipFill>
          <a:blip r:embed="rId3"/>
          <a:stretch>
            <a:fillRect/>
          </a:stretch>
        </p:blipFill>
        <p:spPr>
          <a:xfrm>
            <a:off x="33867" y="1143000"/>
            <a:ext cx="7281333" cy="5260180"/>
          </a:xfrm>
          <a:prstGeom prst="rect">
            <a:avLst/>
          </a:prstGeom>
        </p:spPr>
      </p:pic>
    </p:spTree>
    <p:extLst>
      <p:ext uri="{BB962C8B-B14F-4D97-AF65-F5344CB8AC3E}">
        <p14:creationId xmlns:p14="http://schemas.microsoft.com/office/powerpoint/2010/main" val="20038969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52400" y="16933"/>
            <a:ext cx="9296400" cy="1143000"/>
          </a:xfrm>
        </p:spPr>
        <p:txBody>
          <a:bodyPr/>
          <a:lstStyle/>
          <a:p>
            <a:pPr eaLnBrk="1" hangingPunct="1"/>
            <a:r>
              <a:rPr lang="en-US" sz="3600" dirty="0" smtClean="0">
                <a:latin typeface="Arial Rounded MT Bold" charset="0"/>
              </a:rPr>
              <a:t>Increasing food demand with rising GDP</a:t>
            </a:r>
            <a:endParaRPr lang="en-US" sz="3600" dirty="0">
              <a:latin typeface="Arial Rounded MT Bold" charset="0"/>
            </a:endParaRPr>
          </a:p>
        </p:txBody>
      </p:sp>
      <p:sp>
        <p:nvSpPr>
          <p:cNvPr id="7782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0" y="6519446"/>
            <a:ext cx="9144000" cy="338554"/>
          </a:xfrm>
          <a:prstGeom prst="rect">
            <a:avLst/>
          </a:prstGeom>
        </p:spPr>
        <p:txBody>
          <a:bodyPr wrap="square">
            <a:spAutoFit/>
          </a:bodyPr>
          <a:lstStyle/>
          <a:p>
            <a:r>
              <a:rPr lang="en-US" sz="1600" dirty="0" err="1" smtClean="0">
                <a:latin typeface="Arial Rounded MT Bold"/>
                <a:cs typeface="Arial Rounded MT Bold"/>
              </a:rPr>
              <a:t>Tilman</a:t>
            </a:r>
            <a:r>
              <a:rPr lang="en-US" sz="1600" dirty="0" smtClean="0">
                <a:latin typeface="Arial Rounded MT Bold"/>
                <a:cs typeface="Arial Rounded MT Bold"/>
              </a:rPr>
              <a:t> et al., PNAS 2011</a:t>
            </a:r>
            <a:endParaRPr lang="en-US" sz="1600" dirty="0">
              <a:latin typeface="Arial Rounded MT Bold"/>
              <a:cs typeface="Arial Rounded MT Bold"/>
            </a:endParaRPr>
          </a:p>
        </p:txBody>
      </p:sp>
      <p:pic>
        <p:nvPicPr>
          <p:cNvPr id="2" name="Picture 1"/>
          <p:cNvPicPr>
            <a:picLocks noChangeAspect="1"/>
          </p:cNvPicPr>
          <p:nvPr/>
        </p:nvPicPr>
        <p:blipFill>
          <a:blip r:embed="rId3"/>
          <a:stretch>
            <a:fillRect/>
          </a:stretch>
        </p:blipFill>
        <p:spPr>
          <a:xfrm>
            <a:off x="152400" y="1219199"/>
            <a:ext cx="7467600" cy="5205087"/>
          </a:xfrm>
          <a:prstGeom prst="rect">
            <a:avLst/>
          </a:prstGeom>
        </p:spPr>
      </p:pic>
    </p:spTree>
    <p:extLst>
      <p:ext uri="{BB962C8B-B14F-4D97-AF65-F5344CB8AC3E}">
        <p14:creationId xmlns:p14="http://schemas.microsoft.com/office/powerpoint/2010/main" val="10038659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A </a:t>
            </a:r>
            <a:r>
              <a:rPr lang="en-US" sz="3600" dirty="0" smtClean="0">
                <a:latin typeface="Arial Rounded MT Bold" charset="0"/>
              </a:rPr>
              <a:t>four-part </a:t>
            </a:r>
            <a:r>
              <a:rPr lang="en-US" sz="3600" dirty="0" smtClean="0">
                <a:latin typeface="Arial Rounded MT Bold" charset="0"/>
              </a:rPr>
              <a:t>problem: Part 3</a:t>
            </a:r>
            <a:endParaRPr lang="en-US" sz="3600" dirty="0">
              <a:latin typeface="Arial Rounded MT Bold" charset="0"/>
            </a:endParaRPr>
          </a:p>
        </p:txBody>
      </p:sp>
      <p:sp>
        <p:nvSpPr>
          <p:cNvPr id="59395" name="Rectangle 3"/>
          <p:cNvSpPr>
            <a:spLocks noGrp="1" noChangeArrowheads="1"/>
          </p:cNvSpPr>
          <p:nvPr>
            <p:ph type="body" idx="1"/>
          </p:nvPr>
        </p:nvSpPr>
        <p:spPr>
          <a:xfrm>
            <a:off x="152400" y="12192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smtClean="0">
                <a:latin typeface="Arial" charset="0"/>
              </a:rPr>
              <a:t>Agriculture as currently practiced relies on unsustainable use of soil, water, fossil fuels and other resources.</a:t>
            </a:r>
            <a:endParaRPr lang="en-US" b="1" dirty="0">
              <a:latin typeface="Arial" charset="0"/>
            </a:endParaRPr>
          </a:p>
        </p:txBody>
      </p:sp>
      <p:sp>
        <p:nvSpPr>
          <p:cNvPr id="5939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042489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A </a:t>
            </a:r>
            <a:r>
              <a:rPr lang="en-US" sz="3600" dirty="0" smtClean="0">
                <a:latin typeface="Arial Rounded MT Bold" charset="0"/>
              </a:rPr>
              <a:t>four-part </a:t>
            </a:r>
            <a:r>
              <a:rPr lang="en-US" sz="3600" dirty="0" smtClean="0">
                <a:latin typeface="Arial Rounded MT Bold" charset="0"/>
              </a:rPr>
              <a:t>problem: Part 3</a:t>
            </a:r>
            <a:endParaRPr lang="en-US" sz="3600" dirty="0">
              <a:latin typeface="Arial Rounded MT Bold" charset="0"/>
            </a:endParaRPr>
          </a:p>
        </p:txBody>
      </p:sp>
      <p:sp>
        <p:nvSpPr>
          <p:cNvPr id="59395" name="Rectangle 3"/>
          <p:cNvSpPr>
            <a:spLocks noGrp="1" noChangeArrowheads="1"/>
          </p:cNvSpPr>
          <p:nvPr>
            <p:ph type="body" idx="1"/>
          </p:nvPr>
        </p:nvSpPr>
        <p:spPr>
          <a:xfrm>
            <a:off x="152400" y="12192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smtClean="0">
                <a:latin typeface="Arial" charset="0"/>
              </a:rPr>
              <a:t>Agriculture as currently practiced relies on unsustainable use of soil, water, fossil fuels and other resources.</a:t>
            </a:r>
            <a:endParaRPr lang="en-US" b="1" dirty="0">
              <a:latin typeface="Arial" charset="0"/>
            </a:endParaRPr>
          </a:p>
        </p:txBody>
      </p:sp>
      <p:sp>
        <p:nvSpPr>
          <p:cNvPr id="5939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9860649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Agriculture’s impacts</a:t>
            </a:r>
            <a:endParaRPr lang="en-US" sz="3600" dirty="0">
              <a:latin typeface="Arial Rounded MT Bold" charset="0"/>
            </a:endParaRPr>
          </a:p>
        </p:txBody>
      </p:sp>
      <p:sp>
        <p:nvSpPr>
          <p:cNvPr id="59395" name="Rectangle 3"/>
          <p:cNvSpPr>
            <a:spLocks noGrp="1" noChangeArrowheads="1"/>
          </p:cNvSpPr>
          <p:nvPr>
            <p:ph type="body" idx="1"/>
          </p:nvPr>
        </p:nvSpPr>
        <p:spPr>
          <a:xfrm>
            <a:off x="152400" y="12192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smtClean="0">
                <a:latin typeface="Arial" charset="0"/>
              </a:rPr>
              <a:t>“Agricultural systems are...the single largest source of human-induced environmental change.”</a:t>
            </a:r>
          </a:p>
          <a:p>
            <a:pPr marL="0" indent="0">
              <a:buFontTx/>
              <a:buNone/>
            </a:pPr>
            <a:r>
              <a:rPr lang="en-US" b="1" dirty="0" smtClean="0">
                <a:latin typeface="Arial" charset="0"/>
              </a:rPr>
              <a:t>-J. Sachs, </a:t>
            </a:r>
            <a:r>
              <a:rPr lang="en-US" b="1" i="1" dirty="0" smtClean="0">
                <a:latin typeface="Arial" charset="0"/>
              </a:rPr>
              <a:t>The Age of Sustainable Development </a:t>
            </a:r>
            <a:r>
              <a:rPr lang="en-US" b="1" dirty="0" smtClean="0">
                <a:latin typeface="Arial" charset="0"/>
              </a:rPr>
              <a:t>(Columbia U Press, 2015)</a:t>
            </a:r>
            <a:endParaRPr lang="en-US" b="1" dirty="0">
              <a:latin typeface="Arial" charset="0"/>
            </a:endParaRPr>
          </a:p>
        </p:txBody>
      </p:sp>
      <p:sp>
        <p:nvSpPr>
          <p:cNvPr id="5939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7309958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76200" y="16933"/>
            <a:ext cx="8153400" cy="1143000"/>
          </a:xfrm>
        </p:spPr>
        <p:txBody>
          <a:bodyPr/>
          <a:lstStyle/>
          <a:p>
            <a:pPr algn="l" eaLnBrk="1" hangingPunct="1"/>
            <a:r>
              <a:rPr lang="en-US" sz="3600" dirty="0" smtClean="0">
                <a:latin typeface="Arial Rounded MT Bold" charset="0"/>
              </a:rPr>
              <a:t>The anthropogenic footprint</a:t>
            </a:r>
            <a:endParaRPr lang="en-US" sz="3600" dirty="0">
              <a:latin typeface="Arial Rounded MT Bold" charset="0"/>
            </a:endParaRPr>
          </a:p>
        </p:txBody>
      </p:sp>
      <p:sp>
        <p:nvSpPr>
          <p:cNvPr id="7782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Rectangle 3"/>
          <p:cNvSpPr/>
          <p:nvPr/>
        </p:nvSpPr>
        <p:spPr>
          <a:xfrm>
            <a:off x="152400" y="1219200"/>
            <a:ext cx="8610600" cy="875111"/>
          </a:xfrm>
          <a:prstGeom prst="rect">
            <a:avLst/>
          </a:prstGeom>
        </p:spPr>
        <p:txBody>
          <a:bodyPr wrap="square">
            <a:spAutoFit/>
          </a:bodyPr>
          <a:lstStyle/>
          <a:p>
            <a:pPr marL="0" indent="0" eaLnBrk="1" hangingPunct="1">
              <a:lnSpc>
                <a:spcPct val="90000"/>
              </a:lnSpc>
              <a:buFontTx/>
              <a:buNone/>
            </a:pPr>
            <a:r>
              <a:rPr lang="en-US" dirty="0" smtClean="0">
                <a:latin typeface="Arial" charset="0"/>
              </a:rPr>
              <a:t>~40% of all land not covered by ice is devoted to agriculture (UN FAO, 2013).</a:t>
            </a:r>
            <a:endParaRPr lang="en-US" dirty="0">
              <a:latin typeface="Arial" charset="0"/>
            </a:endParaRPr>
          </a:p>
        </p:txBody>
      </p:sp>
    </p:spTree>
    <p:extLst>
      <p:ext uri="{BB962C8B-B14F-4D97-AF65-F5344CB8AC3E}">
        <p14:creationId xmlns:p14="http://schemas.microsoft.com/office/powerpoint/2010/main" val="1495760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Reaching natural limits</a:t>
            </a:r>
            <a:endParaRPr lang="en-US" sz="3600" dirty="0">
              <a:latin typeface="Arial Rounded MT Bold" charset="0"/>
            </a:endParaRPr>
          </a:p>
        </p:txBody>
      </p:sp>
      <p:sp>
        <p:nvSpPr>
          <p:cNvPr id="9"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 name="Picture 2" descr="global-trends-in-cereal-and-meat-production-total-use-of-nitrogen-and-phosphorus-fertilizers-increased-use-of-irrigation-total-global-pesticides-pr_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19200"/>
            <a:ext cx="6985000" cy="52705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Solving Complex Problems</a:t>
            </a:r>
          </a:p>
        </p:txBody>
      </p:sp>
      <p:sp>
        <p:nvSpPr>
          <p:cNvPr id="20483"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4" name="Rectangle 4"/>
          <p:cNvSpPr>
            <a:spLocks noChangeArrowheads="1"/>
          </p:cNvSpPr>
          <p:nvPr/>
        </p:nvSpPr>
        <p:spPr bwMode="auto">
          <a:xfrm>
            <a:off x="609600" y="990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dirty="0">
              <a:latin typeface="Arial Rounded MT Bold" charset="0"/>
            </a:endParaRPr>
          </a:p>
          <a:p>
            <a:pPr marL="461963" indent="-461963" eaLnBrk="1" hangingPunct="1">
              <a:spcBef>
                <a:spcPct val="20000"/>
              </a:spcBef>
              <a:buFont typeface="Arial" charset="0"/>
              <a:buChar char="•"/>
              <a:tabLst>
                <a:tab pos="461963" algn="l"/>
              </a:tabLst>
            </a:pPr>
            <a:r>
              <a:rPr lang="en-US" sz="2400" dirty="0">
                <a:latin typeface="Arial Rounded MT Bold" charset="0"/>
              </a:rPr>
              <a:t>Multidisciplinary, project-based learning experience</a:t>
            </a:r>
          </a:p>
          <a:p>
            <a:pPr marL="461963" indent="-461963" eaLnBrk="1" hangingPunct="1">
              <a:spcBef>
                <a:spcPct val="20000"/>
              </a:spcBef>
              <a:buFont typeface="Arial" charset="0"/>
              <a:buChar char="•"/>
              <a:tabLst>
                <a:tab pos="461963" algn="l"/>
              </a:tabLst>
            </a:pPr>
            <a:endParaRPr lang="en-US" sz="2400" dirty="0">
              <a:latin typeface="Arial Rounded MT Bold" charset="0"/>
            </a:endParaRPr>
          </a:p>
          <a:p>
            <a:pPr marL="461963" indent="-461963" eaLnBrk="1" hangingPunct="1">
              <a:spcBef>
                <a:spcPct val="20000"/>
              </a:spcBef>
              <a:buFont typeface="Arial" charset="0"/>
              <a:buChar char="•"/>
              <a:tabLst>
                <a:tab pos="461963" algn="l"/>
              </a:tabLst>
            </a:pPr>
            <a:r>
              <a:rPr lang="en-US" sz="2400" dirty="0">
                <a:latin typeface="Arial Rounded MT Bold" charset="0"/>
              </a:rPr>
              <a:t>Students work toward a solution to a </a:t>
            </a:r>
            <a:r>
              <a:rPr lang="en-US" sz="2400" dirty="0" smtClean="0">
                <a:latin typeface="Arial Rounded MT Bold" charset="0"/>
              </a:rPr>
              <a:t>interdisciplinary problem </a:t>
            </a:r>
            <a:r>
              <a:rPr lang="en-US" sz="2400" dirty="0">
                <a:latin typeface="Arial Rounded MT Bold" charset="0"/>
              </a:rPr>
              <a:t>related to Earth</a:t>
            </a:r>
            <a:r>
              <a:rPr lang="ja-JP" altLang="en-US" sz="2400" dirty="0">
                <a:latin typeface="Arial Rounded MT Bold" charset="0"/>
              </a:rPr>
              <a:t>’</a:t>
            </a:r>
            <a:r>
              <a:rPr lang="en-US" sz="2400" dirty="0">
                <a:latin typeface="Arial Rounded MT Bold" charset="0"/>
              </a:rPr>
              <a:t>s environment</a:t>
            </a:r>
          </a:p>
          <a:p>
            <a:pPr marL="461963" indent="-461963" eaLnBrk="1" hangingPunct="1">
              <a:spcBef>
                <a:spcPct val="20000"/>
              </a:spcBef>
              <a:buFont typeface="Arial" charset="0"/>
              <a:buChar char="•"/>
              <a:tabLst>
                <a:tab pos="461963" algn="l"/>
              </a:tabLst>
            </a:pPr>
            <a:endParaRPr lang="en-US" sz="2400" dirty="0">
              <a:latin typeface="Arial Rounded MT Bold" charset="0"/>
            </a:endParaRPr>
          </a:p>
          <a:p>
            <a:pPr marL="461963" indent="-461963" eaLnBrk="1" hangingPunct="1">
              <a:spcBef>
                <a:spcPct val="20000"/>
              </a:spcBef>
              <a:buFont typeface="Arial" charset="0"/>
              <a:buChar char="•"/>
              <a:tabLst>
                <a:tab pos="461963" algn="l"/>
              </a:tabLst>
            </a:pPr>
            <a:r>
              <a:rPr lang="en-US" sz="2400" dirty="0">
                <a:latin typeface="Arial Rounded MT Bold" charset="0"/>
              </a:rPr>
              <a:t>Each year</a:t>
            </a:r>
            <a:r>
              <a:rPr lang="ja-JP" altLang="en-US" sz="2400" dirty="0">
                <a:latin typeface="Arial Rounded MT Bold" charset="0"/>
              </a:rPr>
              <a:t>’</a:t>
            </a:r>
            <a:r>
              <a:rPr lang="en-US" sz="2400" dirty="0">
                <a:latin typeface="Arial Rounded MT Bold" charset="0"/>
              </a:rPr>
              <a:t>s theme is different and referred to as </a:t>
            </a:r>
            <a:r>
              <a:rPr lang="ja-JP" altLang="en-US" sz="2400" dirty="0">
                <a:latin typeface="Arial Rounded MT Bold" charset="0"/>
              </a:rPr>
              <a:t>“</a:t>
            </a:r>
            <a:r>
              <a:rPr lang="en-US" sz="2400" dirty="0">
                <a:latin typeface="Arial Rounded MT Bold" charset="0"/>
              </a:rPr>
              <a:t>Mission XXXX</a:t>
            </a:r>
            <a:r>
              <a:rPr lang="ja-JP" altLang="en-US" sz="2400" dirty="0">
                <a:latin typeface="Arial Rounded MT Bold" charset="0"/>
              </a:rPr>
              <a:t>”</a:t>
            </a:r>
            <a:r>
              <a:rPr lang="en-US" sz="2400" dirty="0">
                <a:latin typeface="Arial Rounded MT Bold" charset="0"/>
              </a:rPr>
              <a:t>, where XXXX refers to the graduation year of the class involved</a:t>
            </a:r>
          </a:p>
          <a:p>
            <a:pPr marL="461963" indent="-461963" eaLnBrk="1" hangingPunct="1">
              <a:spcBef>
                <a:spcPct val="20000"/>
              </a:spcBef>
              <a:tabLst>
                <a:tab pos="461963" algn="l"/>
              </a:tabLst>
            </a:pPr>
            <a:r>
              <a:rPr lang="en-US" sz="2400" dirty="0">
                <a:latin typeface="Arial Rounded MT Bold" charset="0"/>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Reaching natural limits</a:t>
            </a:r>
            <a:endParaRPr lang="en-US" sz="3600" dirty="0">
              <a:latin typeface="Arial Rounded MT Bold" charset="0"/>
            </a:endParaRPr>
          </a:p>
        </p:txBody>
      </p:sp>
      <p:sp>
        <p:nvSpPr>
          <p:cNvPr id="9"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descr="global-soil-degradation_9aa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0"/>
            <a:ext cx="6985000" cy="5041900"/>
          </a:xfrm>
          <a:prstGeom prst="rect">
            <a:avLst/>
          </a:prstGeom>
        </p:spPr>
      </p:pic>
    </p:spTree>
    <p:extLst>
      <p:ext uri="{BB962C8B-B14F-4D97-AF65-F5344CB8AC3E}">
        <p14:creationId xmlns:p14="http://schemas.microsoft.com/office/powerpoint/2010/main" val="645635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Reaching natural limits</a:t>
            </a:r>
            <a:endParaRPr lang="en-US" sz="3600" dirty="0">
              <a:latin typeface="Arial Rounded MT Bold" charset="0"/>
            </a:endParaRPr>
          </a:p>
        </p:txBody>
      </p:sp>
      <p:sp>
        <p:nvSpPr>
          <p:cNvPr id="9"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 name="Picture 2" descr="loss-of-biodiversity-with-continued-agricultural-expansion-pollution-climate-change-and-infrastructure-development_7a2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95400"/>
            <a:ext cx="4836160" cy="5181600"/>
          </a:xfrm>
          <a:prstGeom prst="rect">
            <a:avLst/>
          </a:prstGeom>
        </p:spPr>
      </p:pic>
    </p:spTree>
    <p:extLst>
      <p:ext uri="{BB962C8B-B14F-4D97-AF65-F5344CB8AC3E}">
        <p14:creationId xmlns:p14="http://schemas.microsoft.com/office/powerpoint/2010/main" val="2167307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76200" y="16933"/>
            <a:ext cx="8153400" cy="1143000"/>
          </a:xfrm>
        </p:spPr>
        <p:txBody>
          <a:bodyPr/>
          <a:lstStyle/>
          <a:p>
            <a:pPr algn="l" eaLnBrk="1" hangingPunct="1"/>
            <a:r>
              <a:rPr lang="en-US" sz="3600" dirty="0" smtClean="0">
                <a:latin typeface="Arial Rounded MT Bold" charset="0"/>
              </a:rPr>
              <a:t>The anthropogenic footprint</a:t>
            </a:r>
            <a:endParaRPr lang="en-US" sz="3600" dirty="0">
              <a:latin typeface="Arial Rounded MT Bold" charset="0"/>
            </a:endParaRPr>
          </a:p>
        </p:txBody>
      </p:sp>
      <p:sp>
        <p:nvSpPr>
          <p:cNvPr id="7782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Rectangle 3"/>
          <p:cNvSpPr/>
          <p:nvPr/>
        </p:nvSpPr>
        <p:spPr>
          <a:xfrm>
            <a:off x="152400" y="1219200"/>
            <a:ext cx="8610600" cy="2426305"/>
          </a:xfrm>
          <a:prstGeom prst="rect">
            <a:avLst/>
          </a:prstGeom>
        </p:spPr>
        <p:txBody>
          <a:bodyPr wrap="square">
            <a:spAutoFit/>
          </a:bodyPr>
          <a:lstStyle/>
          <a:p>
            <a:pPr marL="0" indent="0" eaLnBrk="1" hangingPunct="1">
              <a:lnSpc>
                <a:spcPct val="90000"/>
              </a:lnSpc>
              <a:buFontTx/>
              <a:buNone/>
            </a:pPr>
            <a:r>
              <a:rPr lang="en-US" dirty="0" smtClean="0">
                <a:latin typeface="Arial" charset="0"/>
              </a:rPr>
              <a:t>Suppose we put all humans on a scale, </a:t>
            </a:r>
          </a:p>
          <a:p>
            <a:pPr marL="0" indent="0" eaLnBrk="1" hangingPunct="1">
              <a:lnSpc>
                <a:spcPct val="90000"/>
              </a:lnSpc>
              <a:buFontTx/>
              <a:buNone/>
            </a:pPr>
            <a:r>
              <a:rPr lang="en-US" dirty="0">
                <a:latin typeface="Arial" charset="0"/>
              </a:rPr>
              <a:t>t</a:t>
            </a:r>
            <a:r>
              <a:rPr lang="en-US" dirty="0" smtClean="0">
                <a:latin typeface="Arial" charset="0"/>
              </a:rPr>
              <a:t>hen all domesticated animals,</a:t>
            </a:r>
          </a:p>
          <a:p>
            <a:pPr marL="0" indent="0" eaLnBrk="1" hangingPunct="1">
              <a:lnSpc>
                <a:spcPct val="90000"/>
              </a:lnSpc>
              <a:buFontTx/>
              <a:buNone/>
            </a:pPr>
            <a:r>
              <a:rPr lang="en-US" dirty="0">
                <a:latin typeface="Arial" charset="0"/>
              </a:rPr>
              <a:t>t</a:t>
            </a:r>
            <a:r>
              <a:rPr lang="en-US" dirty="0" smtClean="0">
                <a:latin typeface="Arial" charset="0"/>
              </a:rPr>
              <a:t>hen all wild terrestrial mammals.</a:t>
            </a:r>
          </a:p>
          <a:p>
            <a:pPr marL="0" indent="0" eaLnBrk="1" hangingPunct="1">
              <a:lnSpc>
                <a:spcPct val="90000"/>
              </a:lnSpc>
              <a:buFontTx/>
              <a:buNone/>
            </a:pPr>
            <a:endParaRPr lang="en-US" dirty="0">
              <a:latin typeface="Arial" charset="0"/>
            </a:endParaRPr>
          </a:p>
          <a:p>
            <a:pPr marL="0" indent="0" eaLnBrk="1" hangingPunct="1">
              <a:lnSpc>
                <a:spcPct val="90000"/>
              </a:lnSpc>
              <a:buFontTx/>
              <a:buNone/>
            </a:pPr>
            <a:r>
              <a:rPr lang="en-US" dirty="0" smtClean="0">
                <a:latin typeface="Arial" charset="0"/>
              </a:rPr>
              <a:t>Which would weigh the most? </a:t>
            </a:r>
          </a:p>
          <a:p>
            <a:pPr marL="0" indent="0" eaLnBrk="1" hangingPunct="1">
              <a:lnSpc>
                <a:spcPct val="90000"/>
              </a:lnSpc>
              <a:buFontTx/>
              <a:buNone/>
            </a:pPr>
            <a:r>
              <a:rPr lang="en-US" dirty="0" smtClean="0">
                <a:latin typeface="Arial" charset="0"/>
              </a:rPr>
              <a:t>What would be the relative proportions?</a:t>
            </a:r>
            <a:endParaRPr lang="en-US" dirty="0">
              <a:latin typeface="Arial" charset="0"/>
            </a:endParaRPr>
          </a:p>
        </p:txBody>
      </p:sp>
    </p:spTree>
    <p:extLst>
      <p:ext uri="{BB962C8B-B14F-4D97-AF65-F5344CB8AC3E}">
        <p14:creationId xmlns:p14="http://schemas.microsoft.com/office/powerpoint/2010/main" val="487344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76200" y="16933"/>
            <a:ext cx="8153400" cy="1143000"/>
          </a:xfrm>
        </p:spPr>
        <p:txBody>
          <a:bodyPr/>
          <a:lstStyle/>
          <a:p>
            <a:pPr algn="l" eaLnBrk="1" hangingPunct="1"/>
            <a:r>
              <a:rPr lang="en-US" sz="3600" dirty="0" smtClean="0">
                <a:latin typeface="Arial Rounded MT Bold" charset="0"/>
              </a:rPr>
              <a:t>The anthropogenic footprint</a:t>
            </a:r>
            <a:endParaRPr lang="en-US" sz="3600" dirty="0">
              <a:latin typeface="Arial Rounded MT Bold" charset="0"/>
            </a:endParaRPr>
          </a:p>
        </p:txBody>
      </p:sp>
      <p:sp>
        <p:nvSpPr>
          <p:cNvPr id="77828"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bwMode="auto">
          <a:xfrm>
            <a:off x="990600" y="1447800"/>
            <a:ext cx="182880" cy="18288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pitchFamily="1" charset="0"/>
            </a:endParaRPr>
          </a:p>
        </p:txBody>
      </p:sp>
      <p:sp>
        <p:nvSpPr>
          <p:cNvPr id="6" name="Rectangle 5"/>
          <p:cNvSpPr/>
          <p:nvPr/>
        </p:nvSpPr>
        <p:spPr bwMode="auto">
          <a:xfrm>
            <a:off x="2407920" y="1447800"/>
            <a:ext cx="2011680" cy="201168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 charset="0"/>
              </a:rPr>
              <a:t> </a:t>
            </a:r>
            <a:endParaRPr kumimoji="0" lang="en-US" sz="2800" b="0" i="0" u="none" strike="noStrike" cap="none" normalizeH="0" baseline="0" dirty="0" smtClean="0">
              <a:ln>
                <a:noFill/>
              </a:ln>
              <a:solidFill>
                <a:schemeClr val="tx1"/>
              </a:solidFill>
              <a:effectLst/>
              <a:latin typeface="Times" pitchFamily="1" charset="0"/>
            </a:endParaRPr>
          </a:p>
        </p:txBody>
      </p:sp>
      <p:sp>
        <p:nvSpPr>
          <p:cNvPr id="7" name="Rectangle 6"/>
          <p:cNvSpPr/>
          <p:nvPr/>
        </p:nvSpPr>
        <p:spPr bwMode="auto">
          <a:xfrm>
            <a:off x="4678680" y="1447800"/>
            <a:ext cx="4389120" cy="43891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 charset="0"/>
              </a:rPr>
              <a:t> </a:t>
            </a:r>
            <a:endParaRPr kumimoji="0" lang="en-US" sz="2800" b="0" i="0" u="none" strike="noStrike" cap="none" normalizeH="0" baseline="0" dirty="0" smtClean="0">
              <a:ln>
                <a:noFill/>
              </a:ln>
              <a:solidFill>
                <a:schemeClr val="tx1"/>
              </a:solidFill>
              <a:effectLst/>
              <a:latin typeface="Times" pitchFamily="1" charset="0"/>
            </a:endParaRPr>
          </a:p>
        </p:txBody>
      </p:sp>
      <p:sp>
        <p:nvSpPr>
          <p:cNvPr id="3" name="Rectangle 2"/>
          <p:cNvSpPr/>
          <p:nvPr/>
        </p:nvSpPr>
        <p:spPr>
          <a:xfrm>
            <a:off x="152400" y="1752600"/>
            <a:ext cx="1740706" cy="1384995"/>
          </a:xfrm>
          <a:prstGeom prst="rect">
            <a:avLst/>
          </a:prstGeom>
        </p:spPr>
        <p:txBody>
          <a:bodyPr wrap="none">
            <a:spAutoFit/>
          </a:bodyPr>
          <a:lstStyle/>
          <a:p>
            <a:pPr algn="ctr"/>
            <a:r>
              <a:rPr lang="en-US" dirty="0" smtClean="0">
                <a:latin typeface="Arial" charset="0"/>
              </a:rPr>
              <a:t>W</a:t>
            </a:r>
            <a:r>
              <a:rPr lang="en-US" dirty="0" smtClean="0">
                <a:latin typeface="Arial" charset="0"/>
              </a:rPr>
              <a:t>ild </a:t>
            </a:r>
          </a:p>
          <a:p>
            <a:pPr algn="ctr"/>
            <a:r>
              <a:rPr lang="en-US" dirty="0">
                <a:latin typeface="Arial" charset="0"/>
              </a:rPr>
              <a:t>m</a:t>
            </a:r>
            <a:r>
              <a:rPr lang="en-US" dirty="0" smtClean="0">
                <a:latin typeface="Arial" charset="0"/>
              </a:rPr>
              <a:t>ammals</a:t>
            </a:r>
          </a:p>
          <a:p>
            <a:pPr algn="ctr"/>
            <a:r>
              <a:rPr lang="en-US" dirty="0" smtClean="0">
                <a:latin typeface="Arial" charset="0"/>
              </a:rPr>
              <a:t>(11 Mt)</a:t>
            </a:r>
            <a:r>
              <a:rPr lang="en-US" dirty="0" smtClean="0">
                <a:latin typeface="Arial" charset="0"/>
              </a:rPr>
              <a:t> </a:t>
            </a:r>
            <a:endParaRPr lang="en-US" dirty="0"/>
          </a:p>
        </p:txBody>
      </p:sp>
      <p:sp>
        <p:nvSpPr>
          <p:cNvPr id="9" name="Rectangle 8"/>
          <p:cNvSpPr/>
          <p:nvPr/>
        </p:nvSpPr>
        <p:spPr>
          <a:xfrm>
            <a:off x="2669279" y="1981200"/>
            <a:ext cx="1521721" cy="954107"/>
          </a:xfrm>
          <a:prstGeom prst="rect">
            <a:avLst/>
          </a:prstGeom>
        </p:spPr>
        <p:txBody>
          <a:bodyPr wrap="none">
            <a:spAutoFit/>
          </a:bodyPr>
          <a:lstStyle/>
          <a:p>
            <a:pPr algn="ctr"/>
            <a:r>
              <a:rPr lang="en-US" dirty="0" smtClean="0">
                <a:latin typeface="Arial" charset="0"/>
              </a:rPr>
              <a:t>Humans</a:t>
            </a:r>
            <a:endParaRPr lang="en-US" dirty="0" smtClean="0">
              <a:latin typeface="Arial" charset="0"/>
            </a:endParaRPr>
          </a:p>
          <a:p>
            <a:pPr algn="ctr"/>
            <a:r>
              <a:rPr lang="en-US" dirty="0" smtClean="0">
                <a:latin typeface="Arial" charset="0"/>
              </a:rPr>
              <a:t>(120 Mt)</a:t>
            </a:r>
            <a:r>
              <a:rPr lang="en-US" dirty="0" smtClean="0">
                <a:latin typeface="Arial" charset="0"/>
              </a:rPr>
              <a:t> </a:t>
            </a:r>
            <a:endParaRPr lang="en-US" dirty="0"/>
          </a:p>
        </p:txBody>
      </p:sp>
      <p:sp>
        <p:nvSpPr>
          <p:cNvPr id="10" name="Rectangle 9"/>
          <p:cNvSpPr/>
          <p:nvPr/>
        </p:nvSpPr>
        <p:spPr>
          <a:xfrm>
            <a:off x="5029200" y="2017693"/>
            <a:ext cx="3717008" cy="954107"/>
          </a:xfrm>
          <a:prstGeom prst="rect">
            <a:avLst/>
          </a:prstGeom>
        </p:spPr>
        <p:txBody>
          <a:bodyPr wrap="none">
            <a:spAutoFit/>
          </a:bodyPr>
          <a:lstStyle/>
          <a:p>
            <a:pPr algn="ctr"/>
            <a:r>
              <a:rPr lang="en-US" dirty="0" smtClean="0">
                <a:latin typeface="Arial" charset="0"/>
              </a:rPr>
              <a:t>Domesticated animals</a:t>
            </a:r>
            <a:endParaRPr lang="en-US" dirty="0" smtClean="0">
              <a:latin typeface="Arial" charset="0"/>
            </a:endParaRPr>
          </a:p>
          <a:p>
            <a:pPr algn="ctr"/>
            <a:r>
              <a:rPr lang="en-US" dirty="0" smtClean="0">
                <a:latin typeface="Arial" charset="0"/>
              </a:rPr>
              <a:t>(270 Mt)</a:t>
            </a:r>
            <a:r>
              <a:rPr lang="en-US" dirty="0" smtClean="0">
                <a:latin typeface="Arial" charset="0"/>
              </a:rPr>
              <a:t> </a:t>
            </a:r>
            <a:endParaRPr lang="en-US" dirty="0"/>
          </a:p>
        </p:txBody>
      </p:sp>
      <p:sp>
        <p:nvSpPr>
          <p:cNvPr id="11" name="Rectangle 10"/>
          <p:cNvSpPr/>
          <p:nvPr/>
        </p:nvSpPr>
        <p:spPr>
          <a:xfrm>
            <a:off x="0" y="6519446"/>
            <a:ext cx="9144000" cy="338554"/>
          </a:xfrm>
          <a:prstGeom prst="rect">
            <a:avLst/>
          </a:prstGeom>
        </p:spPr>
        <p:txBody>
          <a:bodyPr wrap="square">
            <a:spAutoFit/>
          </a:bodyPr>
          <a:lstStyle/>
          <a:p>
            <a:r>
              <a:rPr lang="en-US" sz="1600" dirty="0" err="1" smtClean="0">
                <a:latin typeface="Arial Rounded MT Bold"/>
                <a:cs typeface="Arial Rounded MT Bold"/>
              </a:rPr>
              <a:t>Smil</a:t>
            </a:r>
            <a:r>
              <a:rPr lang="en-US" sz="1600" dirty="0" smtClean="0">
                <a:latin typeface="Arial Rounded MT Bold"/>
                <a:cs typeface="Arial Rounded MT Bold"/>
              </a:rPr>
              <a:t>, V. </a:t>
            </a:r>
            <a:r>
              <a:rPr lang="en-US" sz="1600" i="1" dirty="0" smtClean="0">
                <a:latin typeface="Arial Rounded MT Bold"/>
                <a:cs typeface="Arial Rounded MT Bold"/>
              </a:rPr>
              <a:t>Harvesting the Biosphere</a:t>
            </a:r>
            <a:r>
              <a:rPr lang="en-US" sz="1600" dirty="0" smtClean="0">
                <a:latin typeface="Arial Rounded MT Bold"/>
                <a:cs typeface="Arial Rounded MT Bold"/>
              </a:rPr>
              <a:t>. Cambridge, MA: MIT Press, 2012.</a:t>
            </a:r>
            <a:endParaRPr lang="en-US" sz="1600" dirty="0">
              <a:latin typeface="Arial Rounded MT Bold"/>
              <a:cs typeface="Arial Rounded MT Bold"/>
            </a:endParaRPr>
          </a:p>
        </p:txBody>
      </p:sp>
    </p:spTree>
    <p:extLst>
      <p:ext uri="{BB962C8B-B14F-4D97-AF65-F5344CB8AC3E}">
        <p14:creationId xmlns:p14="http://schemas.microsoft.com/office/powerpoint/2010/main" val="217237245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A </a:t>
            </a:r>
            <a:r>
              <a:rPr lang="en-US" sz="3600" dirty="0" smtClean="0">
                <a:latin typeface="Arial Rounded MT Bold" charset="0"/>
              </a:rPr>
              <a:t>four-part </a:t>
            </a:r>
            <a:r>
              <a:rPr lang="en-US" sz="3600" dirty="0" smtClean="0">
                <a:latin typeface="Arial Rounded MT Bold" charset="0"/>
              </a:rPr>
              <a:t>problem: Part 4</a:t>
            </a:r>
            <a:endParaRPr lang="en-US" sz="3600" dirty="0">
              <a:latin typeface="Arial Rounded MT Bold" charset="0"/>
            </a:endParaRPr>
          </a:p>
        </p:txBody>
      </p:sp>
      <p:sp>
        <p:nvSpPr>
          <p:cNvPr id="59395" name="Rectangle 3"/>
          <p:cNvSpPr>
            <a:spLocks noGrp="1" noChangeArrowheads="1"/>
          </p:cNvSpPr>
          <p:nvPr>
            <p:ph type="body" idx="1"/>
          </p:nvPr>
        </p:nvSpPr>
        <p:spPr>
          <a:xfrm>
            <a:off x="152400" y="12192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smtClean="0">
                <a:latin typeface="Arial" charset="0"/>
              </a:rPr>
              <a:t>Climate change is projected to have negative impacts on food production, with particularly large impacts in areas with current food deficits.</a:t>
            </a:r>
            <a:endParaRPr lang="en-US" b="1" dirty="0">
              <a:latin typeface="Arial" charset="0"/>
            </a:endParaRPr>
          </a:p>
        </p:txBody>
      </p:sp>
      <p:sp>
        <p:nvSpPr>
          <p:cNvPr id="5939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9668427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3867"/>
            <a:ext cx="8153400" cy="1143000"/>
          </a:xfrm>
        </p:spPr>
        <p:txBody>
          <a:bodyPr/>
          <a:lstStyle/>
          <a:p>
            <a:pPr algn="l" eaLnBrk="1" hangingPunct="1"/>
            <a:r>
              <a:rPr lang="en-US" sz="3600" dirty="0" smtClean="0">
                <a:latin typeface="Arial Rounded MT Bold" charset="0"/>
              </a:rPr>
              <a:t>Impacts of climate change on agriculture</a:t>
            </a:r>
            <a:endParaRPr lang="en-US" sz="3600" dirty="0">
              <a:latin typeface="Arial Rounded MT Bold" charset="0"/>
            </a:endParaRPr>
          </a:p>
        </p:txBody>
      </p:sp>
      <p:sp>
        <p:nvSpPr>
          <p:cNvPr id="59395" name="Rectangle 3"/>
          <p:cNvSpPr>
            <a:spLocks noGrp="1" noChangeArrowheads="1"/>
          </p:cNvSpPr>
          <p:nvPr>
            <p:ph type="body" idx="1"/>
          </p:nvPr>
        </p:nvSpPr>
        <p:spPr>
          <a:xfrm>
            <a:off x="152400" y="1219200"/>
            <a:ext cx="8763000" cy="4114800"/>
          </a:xfrm>
        </p:spPr>
        <p:txBody>
          <a:bodyPr/>
          <a:lstStyle/>
          <a:p>
            <a:pPr marL="0" indent="0" eaLnBrk="1" hangingPunct="1">
              <a:buFontTx/>
              <a:buNone/>
            </a:pPr>
            <a:endParaRPr lang="en-US" dirty="0">
              <a:latin typeface="Arial Rounded MT Bold" charset="0"/>
            </a:endParaRPr>
          </a:p>
          <a:p>
            <a:pPr marL="0" indent="0">
              <a:buFontTx/>
              <a:buNone/>
            </a:pPr>
            <a:r>
              <a:rPr lang="en-US" b="1" dirty="0" smtClean="0">
                <a:latin typeface="Arial" charset="0"/>
              </a:rPr>
              <a:t>“Farm systems, more than any other human activity, are dependent on the climate and environment we know and have had for centuries.”</a:t>
            </a:r>
          </a:p>
          <a:p>
            <a:pPr marL="0" indent="0">
              <a:buFontTx/>
              <a:buNone/>
            </a:pPr>
            <a:r>
              <a:rPr lang="en-US" b="1" dirty="0" smtClean="0">
                <a:latin typeface="Arial" charset="0"/>
              </a:rPr>
              <a:t>-J. Sachs, </a:t>
            </a:r>
            <a:r>
              <a:rPr lang="en-US" b="1" i="1" dirty="0" smtClean="0">
                <a:latin typeface="Arial" charset="0"/>
              </a:rPr>
              <a:t>The Age of Sustainable Development </a:t>
            </a:r>
            <a:r>
              <a:rPr lang="en-US" b="1" dirty="0" smtClean="0">
                <a:latin typeface="Arial" charset="0"/>
              </a:rPr>
              <a:t>(Columbia U Press, 2015)</a:t>
            </a:r>
            <a:endParaRPr lang="en-US" b="1" dirty="0">
              <a:latin typeface="Arial" charset="0"/>
            </a:endParaRPr>
          </a:p>
        </p:txBody>
      </p:sp>
      <p:sp>
        <p:nvSpPr>
          <p:cNvPr id="59396" name="Line 3"/>
          <p:cNvSpPr>
            <a:spLocks noChangeShapeType="1"/>
          </p:cNvSpPr>
          <p:nvPr/>
        </p:nvSpPr>
        <p:spPr bwMode="auto">
          <a:xfrm>
            <a:off x="0" y="12954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8821389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5778" name="Picture 2"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0" y="0"/>
            <a:ext cx="8153400" cy="1143000"/>
          </a:xfrm>
        </p:spPr>
        <p:txBody>
          <a:bodyPr/>
          <a:lstStyle/>
          <a:p>
            <a:pPr algn="l" eaLnBrk="1" hangingPunct="1"/>
            <a:r>
              <a:rPr lang="en-US" sz="3600" dirty="0" smtClean="0">
                <a:latin typeface="Arial Rounded MT Bold" charset="0"/>
              </a:rPr>
              <a:t>Projected impact of climate change on agriculture</a:t>
            </a:r>
            <a:endParaRPr lang="en-US" sz="3600" dirty="0">
              <a:latin typeface="Arial Rounded MT Bold" charset="0"/>
            </a:endParaRPr>
          </a:p>
        </p:txBody>
      </p:sp>
      <p:sp>
        <p:nvSpPr>
          <p:cNvPr id="77828" name="Line 3"/>
          <p:cNvSpPr>
            <a:spLocks noChangeShapeType="1"/>
          </p:cNvSpPr>
          <p:nvPr/>
        </p:nvSpPr>
        <p:spPr bwMode="auto">
          <a:xfrm>
            <a:off x="0" y="12192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0" y="6150114"/>
            <a:ext cx="9144000" cy="707886"/>
          </a:xfrm>
          <a:prstGeom prst="rect">
            <a:avLst/>
          </a:prstGeom>
        </p:spPr>
        <p:txBody>
          <a:bodyPr wrap="square">
            <a:spAutoFit/>
          </a:bodyPr>
          <a:lstStyle/>
          <a:p>
            <a:r>
              <a:rPr lang="en-US" sz="2000" dirty="0" smtClean="0">
                <a:latin typeface="Arial Rounded MT Bold"/>
                <a:cs typeface="Arial Rounded MT Bold"/>
              </a:rPr>
              <a:t>Cline, W. R. 2007. Global Warming and Agriculture: Impact Estimates by Country. Washington D.C., USA: Peterson Institute.</a:t>
            </a:r>
            <a:endParaRPr lang="en-US" sz="2000" dirty="0">
              <a:latin typeface="Arial Rounded MT Bold"/>
              <a:cs typeface="Arial Rounded MT Bold"/>
            </a:endParaRPr>
          </a:p>
        </p:txBody>
      </p:sp>
      <p:pic>
        <p:nvPicPr>
          <p:cNvPr id="2" name="Picture 1" descr="projected-agriculture-in-2080-due-to-climate-change_141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47800"/>
            <a:ext cx="7315200" cy="4516734"/>
          </a:xfrm>
          <a:prstGeom prst="rect">
            <a:avLst/>
          </a:prstGeom>
        </p:spPr>
      </p:pic>
    </p:spTree>
    <p:extLst>
      <p:ext uri="{BB962C8B-B14F-4D97-AF65-F5344CB8AC3E}">
        <p14:creationId xmlns:p14="http://schemas.microsoft.com/office/powerpoint/2010/main" val="7960834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895600" y="76200"/>
            <a:ext cx="9144000" cy="1143000"/>
          </a:xfrm>
        </p:spPr>
        <p:txBody>
          <a:bodyPr/>
          <a:lstStyle/>
          <a:p>
            <a:pPr eaLnBrk="1" hangingPunct="1"/>
            <a:r>
              <a:rPr lang="en-US" sz="3200">
                <a:latin typeface="Arial Rounded MT Bold" charset="0"/>
              </a:rPr>
              <a:t>Class Structure</a:t>
            </a:r>
          </a:p>
        </p:txBody>
      </p:sp>
      <p:sp>
        <p:nvSpPr>
          <p:cNvPr id="96259" name="Rectangle 3"/>
          <p:cNvSpPr>
            <a:spLocks noGrp="1" noChangeArrowheads="1"/>
          </p:cNvSpPr>
          <p:nvPr>
            <p:ph type="body" idx="1"/>
          </p:nvPr>
        </p:nvSpPr>
        <p:spPr>
          <a:xfrm>
            <a:off x="685800" y="1371600"/>
            <a:ext cx="7772400" cy="4114800"/>
          </a:xfrm>
        </p:spPr>
        <p:txBody>
          <a:bodyPr/>
          <a:lstStyle/>
          <a:p>
            <a:pPr>
              <a:lnSpc>
                <a:spcPct val="90000"/>
              </a:lnSpc>
              <a:spcBef>
                <a:spcPct val="0"/>
              </a:spcBef>
              <a:buFontTx/>
              <a:buNone/>
            </a:pPr>
            <a:r>
              <a:rPr lang="en-US" sz="2000" dirty="0">
                <a:latin typeface="Arial Rounded MT Bold" charset="0"/>
              </a:rPr>
              <a:t>	</a:t>
            </a:r>
            <a:r>
              <a:rPr lang="en-US" sz="2000" dirty="0" smtClean="0">
                <a:latin typeface="Arial Rounded MT Bold" charset="0"/>
              </a:rPr>
              <a:t>After a set of introductory exercises, we will brainstorm possible team roles and </a:t>
            </a:r>
            <a:r>
              <a:rPr lang="en-US" sz="2000" dirty="0">
                <a:latin typeface="Arial Rounded MT Bold" charset="0"/>
              </a:rPr>
              <a:t>allow you to </a:t>
            </a:r>
            <a:r>
              <a:rPr lang="ja-JP" altLang="en-US" sz="2000" dirty="0">
                <a:latin typeface="Arial Rounded MT Bold" charset="0"/>
              </a:rPr>
              <a:t>“</a:t>
            </a:r>
            <a:r>
              <a:rPr lang="en-US" sz="2000" dirty="0">
                <a:latin typeface="Arial Rounded MT Bold" charset="0"/>
              </a:rPr>
              <a:t>self-organize</a:t>
            </a:r>
            <a:r>
              <a:rPr lang="ja-JP" altLang="en-US" sz="2000" dirty="0">
                <a:latin typeface="Arial Rounded MT Bold" charset="0"/>
              </a:rPr>
              <a:t>”</a:t>
            </a:r>
            <a:endParaRPr lang="en-US" sz="2000" dirty="0">
              <a:latin typeface="Arial Rounded MT Bold" charset="0"/>
            </a:endParaRPr>
          </a:p>
          <a:p>
            <a:pPr eaLnBrk="1" hangingPunct="1">
              <a:lnSpc>
                <a:spcPct val="90000"/>
              </a:lnSpc>
            </a:pPr>
            <a:endParaRPr lang="en-US" sz="2000" dirty="0">
              <a:latin typeface="Arial Rounded MT Bold" charset="0"/>
            </a:endParaRPr>
          </a:p>
          <a:p>
            <a:pPr eaLnBrk="1" hangingPunct="1">
              <a:lnSpc>
                <a:spcPct val="90000"/>
              </a:lnSpc>
            </a:pPr>
            <a:r>
              <a:rPr lang="en-US" sz="2000" dirty="0">
                <a:latin typeface="Arial Rounded MT Bold" charset="0"/>
              </a:rPr>
              <a:t>Each of you will be assigned to a team, and each team will be assigned at least one </a:t>
            </a:r>
            <a:r>
              <a:rPr lang="en-US" sz="2000" dirty="0" err="1">
                <a:latin typeface="Arial Rounded MT Bold" charset="0"/>
              </a:rPr>
              <a:t>upperclass</a:t>
            </a:r>
            <a:r>
              <a:rPr lang="en-US" sz="2000" dirty="0">
                <a:latin typeface="Arial Rounded MT Bold" charset="0"/>
              </a:rPr>
              <a:t> teaching fellow (UTF), a library liaison, and multiple alumni mentors</a:t>
            </a:r>
          </a:p>
          <a:p>
            <a:pPr eaLnBrk="1" hangingPunct="1">
              <a:lnSpc>
                <a:spcPct val="90000"/>
              </a:lnSpc>
            </a:pPr>
            <a:endParaRPr lang="en-US" sz="2000" dirty="0">
              <a:latin typeface="Arial Rounded MT Bold" charset="0"/>
            </a:endParaRPr>
          </a:p>
          <a:p>
            <a:pPr eaLnBrk="1" hangingPunct="1">
              <a:lnSpc>
                <a:spcPct val="90000"/>
              </a:lnSpc>
            </a:pPr>
            <a:r>
              <a:rPr lang="en-US" sz="2000" dirty="0">
                <a:latin typeface="Arial Rounded MT Bold" charset="0"/>
              </a:rPr>
              <a:t>Each team will be responsible for proposing to the class one or more options for its assigned part of the solution</a:t>
            </a:r>
          </a:p>
          <a:p>
            <a:pPr eaLnBrk="1" hangingPunct="1">
              <a:lnSpc>
                <a:spcPct val="90000"/>
              </a:lnSpc>
            </a:pPr>
            <a:endParaRPr lang="en-US" sz="2000" dirty="0">
              <a:latin typeface="Arial Rounded MT Bold" charset="0"/>
            </a:endParaRPr>
          </a:p>
          <a:p>
            <a:pPr eaLnBrk="1" hangingPunct="1">
              <a:lnSpc>
                <a:spcPct val="90000"/>
              </a:lnSpc>
            </a:pPr>
            <a:r>
              <a:rPr lang="en-US" sz="2000" dirty="0">
                <a:latin typeface="Arial Rounded MT Bold" charset="0"/>
              </a:rPr>
              <a:t>Teams will work independently and will be responsible for their own solutions, although mentors and volunteer faculty resources may be called upon as </a:t>
            </a:r>
            <a:r>
              <a:rPr lang="ja-JP" altLang="en-US" sz="2000" dirty="0">
                <a:latin typeface="Arial Rounded MT Bold" charset="0"/>
              </a:rPr>
              <a:t>“</a:t>
            </a:r>
            <a:r>
              <a:rPr lang="en-US" sz="2000" dirty="0">
                <a:latin typeface="Arial Rounded MT Bold" charset="0"/>
              </a:rPr>
              <a:t>sounding boards</a:t>
            </a:r>
            <a:r>
              <a:rPr lang="ja-JP" altLang="en-US" sz="2000" dirty="0">
                <a:latin typeface="Arial Rounded MT Bold" charset="0"/>
              </a:rPr>
              <a:t>”</a:t>
            </a:r>
            <a:r>
              <a:rPr lang="en-US" sz="2000" dirty="0">
                <a:latin typeface="Arial Rounded MT Bold" charset="0"/>
              </a:rPr>
              <a:t>.</a:t>
            </a:r>
          </a:p>
          <a:p>
            <a:pPr eaLnBrk="1" hangingPunct="1">
              <a:lnSpc>
                <a:spcPct val="90000"/>
              </a:lnSpc>
              <a:buFontTx/>
              <a:buNone/>
            </a:pPr>
            <a:endParaRPr lang="en-US" sz="2000" dirty="0">
              <a:latin typeface="Arial Rounded MT Bold" charset="0"/>
            </a:endParaRPr>
          </a:p>
        </p:txBody>
      </p:sp>
      <p:sp>
        <p:nvSpPr>
          <p:cNvPr id="96260"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8600" y="0"/>
            <a:ext cx="9144000" cy="1143000"/>
          </a:xfrm>
        </p:spPr>
        <p:txBody>
          <a:bodyPr/>
          <a:lstStyle/>
          <a:p>
            <a:pPr eaLnBrk="1" hangingPunct="1"/>
            <a:r>
              <a:rPr lang="en-US" sz="3200" dirty="0">
                <a:latin typeface="Arial Rounded MT Bold" charset="0"/>
              </a:rPr>
              <a:t>First Assignment (Due this Friday by </a:t>
            </a:r>
            <a:r>
              <a:rPr lang="en-US" sz="3200" dirty="0" smtClean="0">
                <a:latin typeface="Arial Rounded MT Bold" charset="0"/>
              </a:rPr>
              <a:t>12 </a:t>
            </a:r>
            <a:r>
              <a:rPr lang="en-US" sz="3200" dirty="0">
                <a:latin typeface="Arial Rounded MT Bold" charset="0"/>
              </a:rPr>
              <a:t>PM)</a:t>
            </a:r>
          </a:p>
        </p:txBody>
      </p:sp>
      <p:sp>
        <p:nvSpPr>
          <p:cNvPr id="100355" name="Rectangle 3"/>
          <p:cNvSpPr>
            <a:spLocks noGrp="1" noChangeArrowheads="1"/>
          </p:cNvSpPr>
          <p:nvPr>
            <p:ph type="body" idx="1"/>
          </p:nvPr>
        </p:nvSpPr>
        <p:spPr>
          <a:xfrm>
            <a:off x="685800" y="1219200"/>
            <a:ext cx="7772400" cy="4114800"/>
          </a:xfrm>
        </p:spPr>
        <p:txBody>
          <a:bodyPr/>
          <a:lstStyle/>
          <a:p>
            <a:pPr>
              <a:lnSpc>
                <a:spcPct val="90000"/>
              </a:lnSpc>
            </a:pPr>
            <a:r>
              <a:rPr lang="en-US" sz="2400" dirty="0" smtClean="0">
                <a:latin typeface="Arial Rounded MT Bold" charset="0"/>
              </a:rPr>
              <a:t>Reading on Stellar site</a:t>
            </a:r>
          </a:p>
          <a:p>
            <a:pPr marL="0" indent="0">
              <a:lnSpc>
                <a:spcPct val="90000"/>
              </a:lnSpc>
              <a:buNone/>
            </a:pPr>
            <a:endParaRPr lang="en-US" sz="2400" dirty="0" smtClean="0">
              <a:latin typeface="Arial Rounded MT Bold" charset="0"/>
            </a:endParaRPr>
          </a:p>
          <a:p>
            <a:pPr>
              <a:lnSpc>
                <a:spcPct val="90000"/>
              </a:lnSpc>
            </a:pPr>
            <a:r>
              <a:rPr lang="en-US" sz="2400" dirty="0" smtClean="0">
                <a:latin typeface="Arial Rounded MT Bold" charset="0"/>
              </a:rPr>
              <a:t>Answer questions in first assignment (also posted to Stellar)</a:t>
            </a:r>
          </a:p>
          <a:p>
            <a:pPr marL="0" indent="0">
              <a:lnSpc>
                <a:spcPct val="90000"/>
              </a:lnSpc>
              <a:buNone/>
            </a:pPr>
            <a:endParaRPr lang="en-US" sz="2400" dirty="0" smtClean="0">
              <a:latin typeface="Arial Rounded MT Bold" charset="0"/>
            </a:endParaRPr>
          </a:p>
          <a:p>
            <a:pPr>
              <a:lnSpc>
                <a:spcPct val="90000"/>
              </a:lnSpc>
            </a:pPr>
            <a:r>
              <a:rPr lang="en-US" sz="2400" dirty="0" smtClean="0">
                <a:latin typeface="Arial Rounded MT Bold" charset="0"/>
              </a:rPr>
              <a:t>Hand in assignment via Stellar by Friday 9/11 at 12 PM</a:t>
            </a:r>
            <a:endParaRPr lang="en-US" sz="2400" dirty="0">
              <a:latin typeface="Arial Rounded MT Bold" charset="0"/>
            </a:endParaRPr>
          </a:p>
        </p:txBody>
      </p:sp>
      <p:sp>
        <p:nvSpPr>
          <p:cNvPr id="100356"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Solving Complex Problems--Motivation</a:t>
            </a:r>
          </a:p>
        </p:txBody>
      </p:sp>
      <p:sp>
        <p:nvSpPr>
          <p:cNvPr id="22531"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2" name="Rectangle 4"/>
          <p:cNvSpPr>
            <a:spLocks noChangeArrowheads="1"/>
          </p:cNvSpPr>
          <p:nvPr/>
        </p:nvSpPr>
        <p:spPr bwMode="auto">
          <a:xfrm>
            <a:off x="1219200" y="914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a:solidFill>
                <a:srgbClr val="C0C0C0"/>
              </a:solidFill>
              <a:latin typeface="Optima" charset="0"/>
            </a:endParaRPr>
          </a:p>
          <a:p>
            <a:pPr marL="461963" indent="-461963" eaLnBrk="1" hangingPunct="1">
              <a:spcBef>
                <a:spcPct val="20000"/>
              </a:spcBef>
              <a:tabLst>
                <a:tab pos="461963" algn="l"/>
              </a:tabLst>
            </a:pPr>
            <a:r>
              <a:rPr lang="en-US" sz="2400">
                <a:solidFill>
                  <a:srgbClr val="C0C0C0"/>
                </a:solidFill>
                <a:latin typeface="Optima" charset="0"/>
              </a:rPr>
              <a:t>	</a:t>
            </a:r>
          </a:p>
        </p:txBody>
      </p:sp>
      <p:sp>
        <p:nvSpPr>
          <p:cNvPr id="22533" name="Rectangle 5"/>
          <p:cNvSpPr>
            <a:spLocks noChangeArrowheads="1"/>
          </p:cNvSpPr>
          <p:nvPr/>
        </p:nvSpPr>
        <p:spPr bwMode="auto">
          <a:xfrm>
            <a:off x="533400" y="1676400"/>
            <a:ext cx="7467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sz="2400" dirty="0">
                <a:latin typeface="Arial Rounded MT Bold" charset="0"/>
              </a:rPr>
              <a:t> To build  in you the capacity to tackle the </a:t>
            </a:r>
            <a:r>
              <a:rPr lang="ja-JP" altLang="en-US" sz="2400" dirty="0">
                <a:latin typeface="Arial Rounded MT Bold" charset="0"/>
              </a:rPr>
              <a:t>“</a:t>
            </a:r>
            <a:r>
              <a:rPr lang="en-US" sz="2400" dirty="0">
                <a:latin typeface="Arial Rounded MT Bold" charset="0"/>
              </a:rPr>
              <a:t>big</a:t>
            </a:r>
            <a:r>
              <a:rPr lang="ja-JP" altLang="en-US" sz="2400" dirty="0">
                <a:latin typeface="Arial Rounded MT Bold" charset="0"/>
              </a:rPr>
              <a:t>”</a:t>
            </a:r>
            <a:r>
              <a:rPr lang="en-US" sz="2400" dirty="0">
                <a:latin typeface="Arial Rounded MT Bold" charset="0"/>
              </a:rPr>
              <a:t> </a:t>
            </a:r>
          </a:p>
          <a:p>
            <a:r>
              <a:rPr lang="en-US" sz="2400" dirty="0">
                <a:latin typeface="Arial Rounded MT Bold" charset="0"/>
              </a:rPr>
              <a:t>   problems that confront society</a:t>
            </a:r>
          </a:p>
          <a:p>
            <a:pPr>
              <a:buFontTx/>
              <a:buChar char="•"/>
            </a:pPr>
            <a:endParaRPr lang="en-US" sz="2400" dirty="0">
              <a:latin typeface="Arial Rounded MT Bold" charset="0"/>
            </a:endParaRPr>
          </a:p>
          <a:p>
            <a:pPr>
              <a:buFontTx/>
              <a:buChar char="•"/>
            </a:pPr>
            <a:r>
              <a:rPr lang="en-US" sz="2400" dirty="0">
                <a:latin typeface="Arial Rounded MT Bold" charset="0"/>
              </a:rPr>
              <a:t> To encourage you to take charge of the learning</a:t>
            </a:r>
          </a:p>
          <a:p>
            <a:r>
              <a:rPr lang="en-US" sz="2400" dirty="0">
                <a:latin typeface="Arial Rounded MT Bold" charset="0"/>
              </a:rPr>
              <a:t>   process</a:t>
            </a:r>
          </a:p>
          <a:p>
            <a:pPr eaLnBrk="1" hangingPunct="1">
              <a:spcBef>
                <a:spcPct val="20000"/>
              </a:spcBef>
              <a:buFontTx/>
              <a:buChar char="•"/>
            </a:pPr>
            <a:endParaRPr lang="en-US" sz="2400" dirty="0">
              <a:latin typeface="Arial Rounded MT Bold" charset="0"/>
            </a:endParaRPr>
          </a:p>
          <a:p>
            <a:pPr eaLnBrk="1" hangingPunct="1">
              <a:spcBef>
                <a:spcPct val="20000"/>
              </a:spcBef>
              <a:buFontTx/>
              <a:buChar char="•"/>
            </a:pPr>
            <a:r>
              <a:rPr lang="en-US" sz="2400" dirty="0">
                <a:latin typeface="Arial Rounded MT Bold" charset="0"/>
              </a:rPr>
              <a:t> To show you how to do independent</a:t>
            </a:r>
          </a:p>
          <a:p>
            <a:pPr eaLnBrk="1" hangingPunct="1">
              <a:spcBef>
                <a:spcPct val="20000"/>
              </a:spcBef>
            </a:pPr>
            <a:r>
              <a:rPr lang="en-US" sz="2400" dirty="0">
                <a:latin typeface="Arial Rounded MT Bold" charset="0"/>
              </a:rPr>
              <a:t>  research, to evaluate the quality of information</a:t>
            </a:r>
          </a:p>
          <a:p>
            <a:pPr eaLnBrk="1" hangingPunct="1">
              <a:spcBef>
                <a:spcPct val="20000"/>
              </a:spcBef>
            </a:pPr>
            <a:r>
              <a:rPr lang="en-US" sz="2400" dirty="0">
                <a:latin typeface="Arial Rounded MT Bold" charset="0"/>
              </a:rPr>
              <a:t>  sources, and to synthesize different information</a:t>
            </a:r>
          </a:p>
          <a:p>
            <a:pPr eaLnBrk="1" hangingPunct="1">
              <a:spcBef>
                <a:spcPct val="20000"/>
              </a:spcBef>
            </a:pPr>
            <a:r>
              <a:rPr lang="en-US" sz="2400" dirty="0">
                <a:latin typeface="Arial Rounded MT Bold" charset="0"/>
              </a:rPr>
              <a:t>  streams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971800" y="152400"/>
            <a:ext cx="9144000" cy="1143000"/>
          </a:xfrm>
        </p:spPr>
        <p:txBody>
          <a:bodyPr/>
          <a:lstStyle/>
          <a:p>
            <a:pPr eaLnBrk="1" hangingPunct="1"/>
            <a:r>
              <a:rPr lang="en-US" sz="3200">
                <a:latin typeface="Arial Rounded MT Bold" charset="0"/>
              </a:rPr>
              <a:t>Meeting Places</a:t>
            </a:r>
          </a:p>
        </p:txBody>
      </p:sp>
      <p:sp>
        <p:nvSpPr>
          <p:cNvPr id="102403" name="Rectangle 3"/>
          <p:cNvSpPr>
            <a:spLocks noGrp="1" noChangeArrowheads="1"/>
          </p:cNvSpPr>
          <p:nvPr>
            <p:ph type="body" idx="1"/>
          </p:nvPr>
        </p:nvSpPr>
        <p:spPr>
          <a:xfrm>
            <a:off x="685800" y="1752600"/>
            <a:ext cx="7772400" cy="4114800"/>
          </a:xfrm>
        </p:spPr>
        <p:txBody>
          <a:bodyPr/>
          <a:lstStyle/>
          <a:p>
            <a:pPr>
              <a:lnSpc>
                <a:spcPct val="90000"/>
              </a:lnSpc>
              <a:spcBef>
                <a:spcPct val="0"/>
              </a:spcBef>
            </a:pPr>
            <a:r>
              <a:rPr lang="en-US" sz="2400" dirty="0">
                <a:latin typeface="Arial Rounded MT Bold" charset="0"/>
              </a:rPr>
              <a:t>Class will meet in three different places, so consult the </a:t>
            </a:r>
            <a:r>
              <a:rPr lang="ja-JP" altLang="en-US" sz="2400" dirty="0" smtClean="0">
                <a:latin typeface="Arial Rounded MT Bold" charset="0"/>
              </a:rPr>
              <a:t>“</a:t>
            </a:r>
            <a:r>
              <a:rPr lang="en-US" sz="2400" dirty="0" smtClean="0">
                <a:latin typeface="Arial Rounded MT Bold" charset="0"/>
              </a:rPr>
              <a:t>Calendar</a:t>
            </a:r>
            <a:r>
              <a:rPr lang="ja-JP" altLang="en-US" sz="2400" dirty="0" smtClean="0">
                <a:latin typeface="Arial Rounded MT Bold" charset="0"/>
              </a:rPr>
              <a:t>”</a:t>
            </a:r>
            <a:r>
              <a:rPr lang="en-US" sz="2400" dirty="0" smtClean="0">
                <a:latin typeface="Arial Rounded MT Bold" charset="0"/>
              </a:rPr>
              <a:t> </a:t>
            </a:r>
            <a:r>
              <a:rPr lang="en-US" sz="2400" dirty="0">
                <a:latin typeface="Arial Rounded MT Bold" charset="0"/>
              </a:rPr>
              <a:t>page before each class meeting to see where you will go</a:t>
            </a:r>
          </a:p>
          <a:p>
            <a:pPr>
              <a:lnSpc>
                <a:spcPct val="90000"/>
              </a:lnSpc>
              <a:spcBef>
                <a:spcPct val="0"/>
              </a:spcBef>
            </a:pPr>
            <a:endParaRPr lang="en-US" sz="2400" dirty="0">
              <a:latin typeface="Arial Rounded MT Bold" charset="0"/>
            </a:endParaRPr>
          </a:p>
          <a:p>
            <a:pPr>
              <a:lnSpc>
                <a:spcPct val="90000"/>
              </a:lnSpc>
              <a:spcBef>
                <a:spcPct val="0"/>
              </a:spcBef>
            </a:pPr>
            <a:r>
              <a:rPr lang="en-US" sz="2400" dirty="0">
                <a:latin typeface="Arial Rounded MT Bold" charset="0"/>
              </a:rPr>
              <a:t>THIS FRIDAY WE MEET in </a:t>
            </a:r>
            <a:r>
              <a:rPr lang="en-US" sz="2400" dirty="0" smtClean="0">
                <a:latin typeface="Arial Rounded MT Bold" charset="0"/>
              </a:rPr>
              <a:t>3-270</a:t>
            </a:r>
            <a:endParaRPr lang="en-US" sz="2400" dirty="0">
              <a:latin typeface="Arial Rounded MT Bold" charset="0"/>
            </a:endParaRPr>
          </a:p>
          <a:p>
            <a:pPr>
              <a:lnSpc>
                <a:spcPct val="90000"/>
              </a:lnSpc>
              <a:spcBef>
                <a:spcPct val="0"/>
              </a:spcBef>
            </a:pPr>
            <a:endParaRPr lang="en-US" sz="2400" dirty="0">
              <a:latin typeface="Arial Rounded MT Bold" charset="0"/>
            </a:endParaRPr>
          </a:p>
          <a:p>
            <a:pPr>
              <a:lnSpc>
                <a:spcPct val="90000"/>
              </a:lnSpc>
              <a:spcBef>
                <a:spcPct val="0"/>
              </a:spcBef>
            </a:pPr>
            <a:endParaRPr lang="en-US" sz="2400" dirty="0">
              <a:latin typeface="Arial Rounded MT Bold" charset="0"/>
            </a:endParaRPr>
          </a:p>
          <a:p>
            <a:pPr>
              <a:lnSpc>
                <a:spcPct val="90000"/>
              </a:lnSpc>
              <a:spcBef>
                <a:spcPct val="0"/>
              </a:spcBef>
            </a:pPr>
            <a:r>
              <a:rPr lang="en-US" u="sng" dirty="0" smtClean="0">
                <a:latin typeface="Helvetica" charset="0"/>
                <a:hlinkClick r:id="rId3"/>
              </a:rPr>
              <a:t>http://</a:t>
            </a:r>
            <a:r>
              <a:rPr lang="en-US" u="sng" dirty="0" err="1" smtClean="0">
                <a:latin typeface="Helvetica" charset="0"/>
                <a:hlinkClick r:id="rId3"/>
              </a:rPr>
              <a:t>web.mit.edu</a:t>
            </a:r>
            <a:r>
              <a:rPr lang="en-US" u="sng" dirty="0" smtClean="0">
                <a:latin typeface="Helvetica" charset="0"/>
                <a:hlinkClick r:id="rId3"/>
              </a:rPr>
              <a:t>/mission/www/m2019/</a:t>
            </a:r>
            <a:endParaRPr lang="en-US" sz="2400" dirty="0">
              <a:solidFill>
                <a:srgbClr val="000000"/>
              </a:solidFill>
              <a:latin typeface="Arial Rounded MT Bold" charset="0"/>
            </a:endParaRPr>
          </a:p>
          <a:p>
            <a:pPr marL="0" indent="0" eaLnBrk="1" hangingPunct="1">
              <a:lnSpc>
                <a:spcPct val="90000"/>
              </a:lnSpc>
              <a:buNone/>
            </a:pPr>
            <a:endParaRPr lang="en-US" sz="2400" dirty="0" smtClean="0">
              <a:latin typeface="Arial Rounded MT Bold" charset="0"/>
            </a:endParaRPr>
          </a:p>
          <a:p>
            <a:pPr eaLnBrk="1" hangingPunct="1">
              <a:lnSpc>
                <a:spcPct val="90000"/>
              </a:lnSpc>
            </a:pPr>
            <a:r>
              <a:rPr lang="en-US" sz="2400" dirty="0" smtClean="0">
                <a:latin typeface="Arial Rounded MT Bold" charset="0"/>
                <a:hlinkClick r:id="rId4"/>
              </a:rPr>
              <a:t>https://stellar.mit.edu/S/course/12/fa15/12.000/index.html</a:t>
            </a:r>
            <a:endParaRPr lang="en-US" sz="2400" dirty="0" smtClean="0">
              <a:latin typeface="Arial Rounded MT Bold" charset="0"/>
            </a:endParaRPr>
          </a:p>
          <a:p>
            <a:pPr eaLnBrk="1" hangingPunct="1">
              <a:lnSpc>
                <a:spcPct val="90000"/>
              </a:lnSpc>
            </a:pPr>
            <a:endParaRPr lang="en-US" sz="2400" dirty="0">
              <a:latin typeface="Arial Rounded MT Bold" charset="0"/>
            </a:endParaRPr>
          </a:p>
        </p:txBody>
      </p:sp>
      <p:sp>
        <p:nvSpPr>
          <p:cNvPr id="102404"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81000" y="152400"/>
            <a:ext cx="9144000" cy="1143000"/>
          </a:xfrm>
        </p:spPr>
        <p:txBody>
          <a:bodyPr/>
          <a:lstStyle/>
          <a:p>
            <a:pPr eaLnBrk="1" hangingPunct="1"/>
            <a:r>
              <a:rPr lang="en-US" sz="3200" dirty="0" smtClean="0">
                <a:latin typeface="Arial Rounded MT Bold" charset="0"/>
              </a:rPr>
              <a:t>New views of a planet we aren’t changing</a:t>
            </a:r>
            <a:endParaRPr lang="en-US" sz="3200" dirty="0">
              <a:latin typeface="Arial Rounded MT Bold" charset="0"/>
            </a:endParaRPr>
          </a:p>
        </p:txBody>
      </p:sp>
      <p:sp>
        <p:nvSpPr>
          <p:cNvPr id="102404"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 name="Content Placeholder 2"/>
          <p:cNvPicPr>
            <a:picLocks noGrp="1" noChangeAspect="1"/>
          </p:cNvPicPr>
          <p:nvPr>
            <p:ph idx="1"/>
          </p:nvPr>
        </p:nvPicPr>
        <p:blipFill>
          <a:blip r:embed="rId3"/>
          <a:srcRect t="2962" b="2962"/>
          <a:stretch>
            <a:fillRect/>
          </a:stretch>
        </p:blipFill>
        <p:spPr>
          <a:xfrm>
            <a:off x="152400" y="1371600"/>
            <a:ext cx="8636000" cy="4572000"/>
          </a:xfrm>
        </p:spPr>
      </p:pic>
    </p:spTree>
    <p:extLst>
      <p:ext uri="{BB962C8B-B14F-4D97-AF65-F5344CB8AC3E}">
        <p14:creationId xmlns:p14="http://schemas.microsoft.com/office/powerpoint/2010/main" val="31047233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Solving Complex Problems--Motivation</a:t>
            </a:r>
          </a:p>
        </p:txBody>
      </p:sp>
      <p:sp>
        <p:nvSpPr>
          <p:cNvPr id="24579"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0" name="Rectangle 4"/>
          <p:cNvSpPr>
            <a:spLocks noChangeArrowheads="1"/>
          </p:cNvSpPr>
          <p:nvPr/>
        </p:nvSpPr>
        <p:spPr bwMode="auto">
          <a:xfrm>
            <a:off x="1219200" y="914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a:solidFill>
                <a:srgbClr val="C0C0C0"/>
              </a:solidFill>
              <a:latin typeface="Optima" charset="0"/>
            </a:endParaRPr>
          </a:p>
          <a:p>
            <a:pPr marL="461963" indent="-461963" eaLnBrk="1" hangingPunct="1">
              <a:spcBef>
                <a:spcPct val="20000"/>
              </a:spcBef>
              <a:tabLst>
                <a:tab pos="461963" algn="l"/>
              </a:tabLst>
            </a:pPr>
            <a:r>
              <a:rPr lang="en-US" sz="2400">
                <a:solidFill>
                  <a:srgbClr val="C0C0C0"/>
                </a:solidFill>
                <a:latin typeface="Optima" charset="0"/>
              </a:rPr>
              <a:t>	</a:t>
            </a:r>
          </a:p>
        </p:txBody>
      </p:sp>
      <p:sp>
        <p:nvSpPr>
          <p:cNvPr id="24581" name="Rectangle 5"/>
          <p:cNvSpPr>
            <a:spLocks noChangeArrowheads="1"/>
          </p:cNvSpPr>
          <p:nvPr/>
        </p:nvSpPr>
        <p:spPr bwMode="auto">
          <a:xfrm>
            <a:off x="533400" y="1524000"/>
            <a:ext cx="7467600" cy="397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sz="2400" dirty="0">
                <a:latin typeface="Arial Rounded MT Bold" charset="0"/>
              </a:rPr>
              <a:t>  To encourage you to think about </a:t>
            </a:r>
            <a:r>
              <a:rPr lang="en-US" sz="2400" dirty="0" smtClean="0">
                <a:latin typeface="Arial Rounded MT Bold" charset="0"/>
              </a:rPr>
              <a:t>optimal 	solutions </a:t>
            </a:r>
            <a:r>
              <a:rPr lang="en-US" sz="2400" dirty="0">
                <a:latin typeface="Arial Rounded MT Bold" charset="0"/>
              </a:rPr>
              <a:t>rather than correct solutions</a:t>
            </a:r>
          </a:p>
          <a:p>
            <a:pPr>
              <a:lnSpc>
                <a:spcPct val="90000"/>
              </a:lnSpc>
              <a:buFontTx/>
              <a:buChar char="•"/>
            </a:pPr>
            <a:endParaRPr lang="en-US" sz="2400" dirty="0">
              <a:latin typeface="Arial Rounded MT Bold" charset="0"/>
            </a:endParaRPr>
          </a:p>
          <a:p>
            <a:pPr>
              <a:lnSpc>
                <a:spcPct val="90000"/>
              </a:lnSpc>
              <a:buFontTx/>
              <a:buChar char="•"/>
            </a:pPr>
            <a:r>
              <a:rPr lang="en-US" sz="2400" dirty="0">
                <a:latin typeface="Arial Rounded MT Bold" charset="0"/>
              </a:rPr>
              <a:t>  To help you learn how to work effectively as</a:t>
            </a:r>
          </a:p>
          <a:p>
            <a:pPr>
              <a:lnSpc>
                <a:spcPct val="90000"/>
              </a:lnSpc>
            </a:pPr>
            <a:r>
              <a:rPr lang="en-US" sz="2400" dirty="0">
                <a:latin typeface="Arial Rounded MT Bold" charset="0"/>
              </a:rPr>
              <a:t>   	part  of a team</a:t>
            </a:r>
          </a:p>
          <a:p>
            <a:pPr>
              <a:lnSpc>
                <a:spcPct val="90000"/>
              </a:lnSpc>
              <a:buFontTx/>
              <a:buChar char="•"/>
            </a:pPr>
            <a:endParaRPr lang="en-US" sz="2400" dirty="0">
              <a:latin typeface="Arial Rounded MT Bold" charset="0"/>
            </a:endParaRPr>
          </a:p>
          <a:p>
            <a:pPr>
              <a:lnSpc>
                <a:spcPct val="90000"/>
              </a:lnSpc>
              <a:buFontTx/>
              <a:buChar char="•"/>
            </a:pPr>
            <a:r>
              <a:rPr lang="en-US" sz="2400" dirty="0">
                <a:latin typeface="Arial Rounded MT Bold" charset="0"/>
              </a:rPr>
              <a:t> To improve your communication skills using two</a:t>
            </a:r>
          </a:p>
          <a:p>
            <a:pPr>
              <a:lnSpc>
                <a:spcPct val="90000"/>
              </a:lnSpc>
            </a:pPr>
            <a:r>
              <a:rPr lang="en-US" sz="2400" dirty="0">
                <a:latin typeface="Arial Rounded MT Bold" charset="0"/>
              </a:rPr>
              <a:t>   media: the web site and the formal oral</a:t>
            </a:r>
          </a:p>
          <a:p>
            <a:pPr>
              <a:lnSpc>
                <a:spcPct val="90000"/>
              </a:lnSpc>
            </a:pPr>
            <a:r>
              <a:rPr lang="en-US" sz="2400" dirty="0">
                <a:latin typeface="Arial Rounded MT Bold" charset="0"/>
              </a:rPr>
              <a:t>   presentation</a:t>
            </a:r>
          </a:p>
          <a:p>
            <a:pPr eaLnBrk="1" hangingPunct="1">
              <a:lnSpc>
                <a:spcPct val="90000"/>
              </a:lnSpc>
              <a:spcBef>
                <a:spcPct val="20000"/>
              </a:spcBef>
              <a:buFontTx/>
              <a:buChar char="•"/>
            </a:pPr>
            <a:endParaRPr lang="en-US" sz="2400" dirty="0">
              <a:latin typeface="Arial Rounded MT Bold" charset="0"/>
            </a:endParaRPr>
          </a:p>
          <a:p>
            <a:pPr eaLnBrk="1" hangingPunct="1">
              <a:lnSpc>
                <a:spcPct val="90000"/>
              </a:lnSpc>
              <a:spcBef>
                <a:spcPct val="20000"/>
              </a:spcBef>
              <a:buFontTx/>
              <a:buChar char="•"/>
            </a:pPr>
            <a:r>
              <a:rPr lang="en-US" sz="2400" dirty="0">
                <a:latin typeface="Arial Rounded MT Bold" charset="0"/>
              </a:rPr>
              <a:t> To convince you of your potential!!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620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Past Missions</a:t>
            </a:r>
          </a:p>
        </p:txBody>
      </p:sp>
      <p:sp>
        <p:nvSpPr>
          <p:cNvPr id="26627"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28" name="Rectangle 4"/>
          <p:cNvSpPr>
            <a:spLocks noChangeArrowheads="1"/>
          </p:cNvSpPr>
          <p:nvPr/>
        </p:nvSpPr>
        <p:spPr bwMode="auto">
          <a:xfrm>
            <a:off x="762000" y="762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a:solidFill>
                <a:srgbClr val="C0C0C0"/>
              </a:solidFill>
              <a:latin typeface="Optima" charset="0"/>
            </a:endParaRPr>
          </a:p>
          <a:p>
            <a:pPr marL="461963" indent="-461963" eaLnBrk="1" hangingPunct="1">
              <a:spcBef>
                <a:spcPct val="20000"/>
              </a:spcBef>
              <a:buFont typeface="Arial" charset="0"/>
              <a:buChar char="•"/>
              <a:tabLst>
                <a:tab pos="461963" algn="l"/>
              </a:tabLst>
            </a:pPr>
            <a:r>
              <a:rPr lang="en-US" sz="2400">
                <a:latin typeface="Arial Rounded MT Bold" charset="0"/>
              </a:rPr>
              <a:t>Develop a viable plan for the exploration of Mars with the aim of finding evidence for life</a:t>
            </a:r>
          </a:p>
          <a:p>
            <a:pPr marL="461963" indent="-461963" eaLnBrk="1" hangingPunct="1">
              <a:spcBef>
                <a:spcPct val="20000"/>
              </a:spcBef>
              <a:buFont typeface="Arial" charset="0"/>
              <a:buChar char="•"/>
              <a:tabLst>
                <a:tab pos="461963" algn="l"/>
              </a:tabLst>
            </a:pPr>
            <a:endParaRPr lang="en-US" sz="2400">
              <a:latin typeface="Arial Rounded MT Bold" charset="0"/>
            </a:endParaRPr>
          </a:p>
          <a:p>
            <a:pPr marL="461963" indent="-461963" eaLnBrk="1" hangingPunct="1">
              <a:spcBef>
                <a:spcPct val="20000"/>
              </a:spcBef>
              <a:buFont typeface="Arial" charset="0"/>
              <a:buChar char="•"/>
              <a:tabLst>
                <a:tab pos="461963" algn="l"/>
              </a:tabLst>
            </a:pPr>
            <a:r>
              <a:rPr lang="en-US" sz="2400">
                <a:latin typeface="Arial Rounded MT Bold" charset="0"/>
              </a:rPr>
              <a:t> Design permanent, manned, underwater research laboratories and develop detailed research plans for the first six months of their operation</a:t>
            </a:r>
          </a:p>
          <a:p>
            <a:pPr marL="461963" indent="-461963" eaLnBrk="1" hangingPunct="1">
              <a:spcBef>
                <a:spcPct val="20000"/>
              </a:spcBef>
              <a:buFont typeface="Arial" charset="0"/>
              <a:buChar char="•"/>
              <a:tabLst>
                <a:tab pos="461963" algn="l"/>
              </a:tabLst>
            </a:pPr>
            <a:endParaRPr lang="en-US" sz="2400">
              <a:latin typeface="Arial Rounded MT Bold" charset="0"/>
            </a:endParaRPr>
          </a:p>
          <a:p>
            <a:pPr marL="461963" indent="-461963" eaLnBrk="1" hangingPunct="1">
              <a:spcBef>
                <a:spcPct val="20000"/>
              </a:spcBef>
              <a:buFont typeface="Arial" charset="0"/>
              <a:buChar char="•"/>
              <a:tabLst>
                <a:tab pos="461963" algn="l"/>
              </a:tabLst>
            </a:pPr>
            <a:r>
              <a:rPr lang="en-US" sz="2400">
                <a:latin typeface="Arial Rounded MT Bold" charset="0"/>
              </a:rPr>
              <a:t>Design the most environmentally sensitive strategy for hydrocarbon resource extraction from the Arctic National Wildlife Refuge and determine whether or not the value of the resource exceeds its financial and environmental cost</a:t>
            </a:r>
          </a:p>
          <a:p>
            <a:pPr marL="461963" indent="-461963" eaLnBrk="1" hangingPunct="1">
              <a:spcBef>
                <a:spcPct val="20000"/>
              </a:spcBef>
              <a:tabLst>
                <a:tab pos="461963" algn="l"/>
              </a:tabLst>
            </a:pPr>
            <a:r>
              <a:rPr lang="en-US" sz="2400">
                <a:solidFill>
                  <a:srgbClr val="C0C0C0"/>
                </a:solidFill>
                <a:latin typeface="Optima" charset="0"/>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620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Past Missions</a:t>
            </a:r>
          </a:p>
        </p:txBody>
      </p:sp>
      <p:sp>
        <p:nvSpPr>
          <p:cNvPr id="28675"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76" name="Rectangle 4"/>
          <p:cNvSpPr>
            <a:spLocks noChangeArrowheads="1"/>
          </p:cNvSpPr>
          <p:nvPr/>
        </p:nvSpPr>
        <p:spPr bwMode="auto">
          <a:xfrm>
            <a:off x="457200" y="1447800"/>
            <a:ext cx="7848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ct val="20000"/>
              </a:spcBef>
              <a:buFont typeface="Arial" charset="0"/>
              <a:buChar char="•"/>
              <a:tabLst>
                <a:tab pos="461963" algn="l"/>
              </a:tabLst>
            </a:pPr>
            <a:r>
              <a:rPr lang="en-US" sz="2400">
                <a:latin typeface="Arial Rounded MT Bold" charset="0"/>
              </a:rPr>
              <a:t>To develop strategies for developing countries in the Pacific basin to cope with tsunami hazards and disasters. Due to the unique needs of each country, we specifically focused on developing plans for Peru and Micronesia. </a:t>
            </a:r>
          </a:p>
          <a:p>
            <a:pPr marL="461963" indent="-461963" eaLnBrk="1" hangingPunct="1">
              <a:lnSpc>
                <a:spcPct val="110000"/>
              </a:lnSpc>
              <a:spcBef>
                <a:spcPts val="600"/>
              </a:spcBef>
              <a:buFont typeface="Arial" charset="0"/>
              <a:buChar char="•"/>
              <a:tabLst>
                <a:tab pos="461963" algn="l"/>
              </a:tabLst>
            </a:pPr>
            <a:endParaRPr lang="en-US" sz="2400">
              <a:latin typeface="Arial Rounded MT Bold" charset="0"/>
            </a:endParaRPr>
          </a:p>
          <a:p>
            <a:pPr marL="461963" indent="-461963" eaLnBrk="1" hangingPunct="1">
              <a:spcBef>
                <a:spcPct val="20000"/>
              </a:spcBef>
              <a:buFont typeface="Arial" charset="0"/>
              <a:buChar char="•"/>
              <a:tabLst>
                <a:tab pos="461963" algn="l"/>
              </a:tabLst>
            </a:pPr>
            <a:r>
              <a:rPr lang="en-US" sz="2400">
                <a:latin typeface="Arial Rounded MT Bold" charset="0"/>
              </a:rPr>
              <a:t>To develop a plan for the reconstruction of New Orleans and the management of the Mississippi River and the Gulf coast. The reconstruction of New Orleans and the management of the Mississippi River and the Gulf coast.	</a:t>
            </a:r>
          </a:p>
          <a:p>
            <a:pPr marL="461963" indent="-461963" eaLnBrk="1" hangingPunct="1">
              <a:spcBef>
                <a:spcPct val="20000"/>
              </a:spcBef>
              <a:tabLst>
                <a:tab pos="461963" algn="l"/>
              </a:tabLst>
            </a:pPr>
            <a:endParaRPr lang="en-US" sz="1800">
              <a:latin typeface="Arial Rounded MT Bold" charset="0"/>
            </a:endParaRPr>
          </a:p>
          <a:p>
            <a:pPr marL="461963" indent="-461963" eaLnBrk="1" hangingPunct="1">
              <a:spcBef>
                <a:spcPct val="20000"/>
              </a:spcBef>
              <a:tabLst>
                <a:tab pos="461963" algn="l"/>
              </a:tabLst>
            </a:pPr>
            <a:r>
              <a:rPr lang="en-US" sz="3200">
                <a:latin typeface="Arial Rounded MT Bold" charset="0"/>
              </a:rPr>
              <a:t>	</a:t>
            </a:r>
            <a:r>
              <a:rPr lang="en-US" sz="2400">
                <a:latin typeface="Arial Rounded MT Bold" charset="0"/>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6200" y="304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3200">
                <a:solidFill>
                  <a:srgbClr val="FFB310"/>
                </a:solidFill>
                <a:latin typeface="Arial Rounded MT Bold" charset="0"/>
              </a:rPr>
              <a:t>Past Missions</a:t>
            </a:r>
          </a:p>
        </p:txBody>
      </p:sp>
      <p:sp>
        <p:nvSpPr>
          <p:cNvPr id="30723" name="Line 3"/>
          <p:cNvSpPr>
            <a:spLocks noChangeShapeType="1"/>
          </p:cNvSpPr>
          <p:nvPr/>
        </p:nvSpPr>
        <p:spPr bwMode="auto">
          <a:xfrm>
            <a:off x="0" y="1066800"/>
            <a:ext cx="8839200" cy="0"/>
          </a:xfrm>
          <a:prstGeom prst="line">
            <a:avLst/>
          </a:prstGeom>
          <a:noFill/>
          <a:ln w="25400">
            <a:solidFill>
              <a:srgbClr val="FFB31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4" name="Rectangle 4"/>
          <p:cNvSpPr>
            <a:spLocks noChangeArrowheads="1"/>
          </p:cNvSpPr>
          <p:nvPr/>
        </p:nvSpPr>
        <p:spPr bwMode="auto">
          <a:xfrm>
            <a:off x="457200" y="1447800"/>
            <a:ext cx="7848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ct val="20000"/>
              </a:spcBef>
              <a:buFont typeface="Arial" charset="0"/>
              <a:buChar char="•"/>
              <a:tabLst>
                <a:tab pos="461963" algn="l"/>
              </a:tabLst>
            </a:pPr>
            <a:r>
              <a:rPr lang="en-US" sz="2400">
                <a:latin typeface="Arial Rounded MT Bold" charset="0"/>
              </a:rPr>
              <a:t>To develop strategies to deal with the collapse of the global fisheries and the general health of the oceans</a:t>
            </a:r>
          </a:p>
          <a:p>
            <a:pPr marL="461963" indent="-461963" eaLnBrk="1" hangingPunct="1">
              <a:lnSpc>
                <a:spcPct val="110000"/>
              </a:lnSpc>
              <a:spcBef>
                <a:spcPts val="600"/>
              </a:spcBef>
              <a:buFont typeface="Arial" charset="0"/>
              <a:buChar char="•"/>
              <a:tabLst>
                <a:tab pos="461963" algn="l"/>
              </a:tabLst>
            </a:pPr>
            <a:endParaRPr lang="en-US" sz="2400">
              <a:latin typeface="Arial Rounded MT Bold" charset="0"/>
            </a:endParaRPr>
          </a:p>
          <a:p>
            <a:pPr marL="461963" indent="-461963" eaLnBrk="1" hangingPunct="1">
              <a:spcBef>
                <a:spcPct val="20000"/>
              </a:spcBef>
              <a:buFont typeface="Arial" charset="0"/>
              <a:buChar char="•"/>
              <a:tabLst>
                <a:tab pos="461963" algn="l"/>
              </a:tabLst>
            </a:pPr>
            <a:r>
              <a:rPr lang="en-US" sz="2400">
                <a:latin typeface="Arial Rounded MT Bold" charset="0"/>
              </a:rPr>
              <a:t>To develop a plan to ensure the availability of fresh clean water for western North America for the next 100 years.	</a:t>
            </a:r>
          </a:p>
          <a:p>
            <a:pPr marL="461963" indent="-461963" eaLnBrk="1" hangingPunct="1">
              <a:spcBef>
                <a:spcPct val="20000"/>
              </a:spcBef>
              <a:buFont typeface="Arial" charset="0"/>
              <a:buChar char="•"/>
              <a:tabLst>
                <a:tab pos="461963" algn="l"/>
              </a:tabLst>
            </a:pPr>
            <a:endParaRPr lang="en-US" sz="2400">
              <a:latin typeface="Arial Rounded MT Bold" charset="0"/>
            </a:endParaRPr>
          </a:p>
          <a:p>
            <a:pPr marL="461963" indent="-461963" eaLnBrk="1" hangingPunct="1">
              <a:spcBef>
                <a:spcPct val="20000"/>
              </a:spcBef>
              <a:buFont typeface="Arial" charset="0"/>
              <a:buChar char="•"/>
              <a:tabLst>
                <a:tab pos="461963" algn="l"/>
              </a:tabLst>
            </a:pPr>
            <a:r>
              <a:rPr lang="en-US" sz="2400" b="1">
                <a:latin typeface="Arial Rounded MT Bold" charset="0"/>
              </a:rPr>
              <a:t>Propose an integrated global solution to the rapid rise in atmospheric CO</a:t>
            </a:r>
            <a:r>
              <a:rPr lang="en-US" sz="2400" b="1" baseline="-25000">
                <a:latin typeface="Arial Rounded MT Bold" charset="0"/>
              </a:rPr>
              <a:t>2</a:t>
            </a:r>
            <a:r>
              <a:rPr lang="en-US" sz="2400" b="1">
                <a:latin typeface="Arial Rounded MT Bold" charset="0"/>
              </a:rPr>
              <a:t> that will stabilize concentrations at an economically viable and internationally acceptable level.</a:t>
            </a:r>
            <a:endParaRPr lang="en-US" sz="2400">
              <a:latin typeface="Arial Rounded MT Bold" charset="0"/>
            </a:endParaRPr>
          </a:p>
          <a:p>
            <a:pPr marL="461963" indent="-461963" eaLnBrk="1" hangingPunct="1">
              <a:spcBef>
                <a:spcPct val="20000"/>
              </a:spcBef>
              <a:tabLst>
                <a:tab pos="461963" algn="l"/>
              </a:tabLst>
            </a:pPr>
            <a:endParaRPr lang="en-US" sz="1800">
              <a:latin typeface="Arial Rounded MT Bold" charset="0"/>
            </a:endParaRPr>
          </a:p>
          <a:p>
            <a:pPr marL="461963" indent="-461963" eaLnBrk="1" hangingPunct="1">
              <a:spcBef>
                <a:spcPct val="20000"/>
              </a:spcBef>
              <a:tabLst>
                <a:tab pos="461963" algn="l"/>
              </a:tabLst>
            </a:pPr>
            <a:r>
              <a:rPr lang="en-US" sz="3200">
                <a:latin typeface="Arial Rounded MT Bold" charset="0"/>
              </a:rPr>
              <a:t>	</a:t>
            </a:r>
            <a:r>
              <a:rPr lang="en-US" sz="2400">
                <a:latin typeface="Arial Rounded MT Bold" charset="0"/>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
      <a:dk1>
        <a:srgbClr val="777777"/>
      </a:dk1>
      <a:lt1>
        <a:srgbClr val="FFFFFF"/>
      </a:lt1>
      <a:dk2>
        <a:srgbClr val="015A8C"/>
      </a:dk2>
      <a:lt2>
        <a:srgbClr val="FFCC66"/>
      </a:lt2>
      <a:accent1>
        <a:srgbClr val="909082"/>
      </a:accent1>
      <a:accent2>
        <a:srgbClr val="809EA8"/>
      </a:accent2>
      <a:accent3>
        <a:srgbClr val="AAB5C5"/>
      </a:accent3>
      <a:accent4>
        <a:srgbClr val="DADADA"/>
      </a:accent4>
      <a:accent5>
        <a:srgbClr val="C6C6C1"/>
      </a:accent5>
      <a:accent6>
        <a:srgbClr val="738F98"/>
      </a:accent6>
      <a:hlink>
        <a:srgbClr val="FFE264"/>
      </a:hlink>
      <a:folHlink>
        <a:srgbClr val="E9DCB9"/>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3513</TotalTime>
  <Words>1528</Words>
  <Application>Microsoft Macintosh PowerPoint</Application>
  <PresentationFormat>On-screen Show (4:3)</PresentationFormat>
  <Paragraphs>281</Paragraphs>
  <Slides>51</Slides>
  <Notes>48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Times</vt:lpstr>
      <vt:lpstr>ＭＳ Ｐゴシック</vt:lpstr>
      <vt:lpstr>Arial</vt:lpstr>
      <vt:lpstr>Gill Sans</vt:lpstr>
      <vt:lpstr>Arial Rounded MT Bold</vt:lpstr>
      <vt:lpstr>Optima</vt:lpstr>
      <vt:lpstr>Wingdings</vt:lpstr>
      <vt:lpstr>Calibri</vt:lpstr>
      <vt:lpstr>Minion Pro</vt:lpstr>
      <vt:lpstr>Helvetica</vt:lpstr>
      <vt:lpstr>ヒラギノ角ゴ Pro W3</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2018 (www.mission2018.com)</vt:lpstr>
      <vt:lpstr>“What I have learned is that passion, along with curiosity, drives science. Passion is the mysterious force behind nearly every scientific breakthrough. Perhaps it’s because without it you might never be able to tolerate the huge amount of hard work and frustration that scientific discovery entails….  “For the next four years you will get to poke around the corridors of your college, listen to any lecture you choose, work in a lab. The field of science you fall in love with may be so new it doesn’t even have a name yet. You may be the person who constructs a new biological species, or figures out how to stop global warming, or aging. Maybe you’ll discover life on another planet. My advice to you is this: Don’t settle for anything less.”      Nancy Hopkins, a professor of biology at M.I.T., has been teaching since 1973.  Extracted from Op-Ed contribution in the New York Times, September 5 2009</vt:lpstr>
      <vt:lpstr>“Better is possible. It does not take genius. It takes diligence. It takes moral clarity. It takes ingenuity. And above all, it takes a willingness to try.”  Atul Gawande in Better: A Surgeon’s Notes on Performance    “Vocation is the place where our deep gladness meets the world's deep need.”  Friedrich Buechner    </vt:lpstr>
      <vt:lpstr>Meet the staff and UTFs!</vt:lpstr>
      <vt:lpstr>Staff</vt:lpstr>
      <vt:lpstr>Alumni Mentors – an invaluable resource</vt:lpstr>
      <vt:lpstr>TA: Mike Eddy</vt:lpstr>
      <vt:lpstr>UTFs</vt:lpstr>
      <vt:lpstr>UTFs</vt:lpstr>
      <vt:lpstr>Important Contacts</vt:lpstr>
      <vt:lpstr>PowerPoint Presentation</vt:lpstr>
      <vt:lpstr>Mission 2019 </vt:lpstr>
      <vt:lpstr>A four-part problem: Part 1</vt:lpstr>
      <vt:lpstr>PowerPoint Presentation</vt:lpstr>
      <vt:lpstr>PowerPoint Presentation</vt:lpstr>
      <vt:lpstr>PowerPoint Presentation</vt:lpstr>
      <vt:lpstr>PowerPoint Presentation</vt:lpstr>
      <vt:lpstr>PowerPoint Presentation</vt:lpstr>
      <vt:lpstr>A four-part problem: Part 2</vt:lpstr>
      <vt:lpstr>Population estimates: 11B people by 2100</vt:lpstr>
      <vt:lpstr>Most of this growth will be in Africa</vt:lpstr>
      <vt:lpstr>Increasing food demand with rising GDP</vt:lpstr>
      <vt:lpstr>Increasing food demand with rising GDP</vt:lpstr>
      <vt:lpstr>A four-part problem: Part 3</vt:lpstr>
      <vt:lpstr>A four-part problem: Part 3</vt:lpstr>
      <vt:lpstr>Agriculture’s impacts</vt:lpstr>
      <vt:lpstr>The anthropogenic footprint</vt:lpstr>
      <vt:lpstr>Reaching natural limits</vt:lpstr>
      <vt:lpstr>Reaching natural limits</vt:lpstr>
      <vt:lpstr>Reaching natural limits</vt:lpstr>
      <vt:lpstr>The anthropogenic footprint</vt:lpstr>
      <vt:lpstr>The anthropogenic footprint</vt:lpstr>
      <vt:lpstr>A four-part problem: Part 4</vt:lpstr>
      <vt:lpstr>Impacts of climate change on agriculture</vt:lpstr>
      <vt:lpstr>PowerPoint Presentation</vt:lpstr>
      <vt:lpstr>Projected impact of climate change on agriculture</vt:lpstr>
      <vt:lpstr>Class Structure</vt:lpstr>
      <vt:lpstr>First Assignment (Due this Friday by 12 PM)</vt:lpstr>
      <vt:lpstr>Meeting Places</vt:lpstr>
      <vt:lpstr>New views of a planet we aren’t changing</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Motivations for 12.000</dc:title>
  <cp:lastModifiedBy>David McGee User</cp:lastModifiedBy>
  <cp:revision>60</cp:revision>
  <dcterms:modified xsi:type="dcterms:W3CDTF">2015-09-09T18:51:46Z</dcterms:modified>
</cp:coreProperties>
</file>