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2" r:id="rId2"/>
    <p:sldId id="273" r:id="rId3"/>
    <p:sldId id="274" r:id="rId4"/>
    <p:sldId id="294" r:id="rId5"/>
    <p:sldId id="299" r:id="rId6"/>
    <p:sldId id="275" r:id="rId7"/>
    <p:sldId id="277" r:id="rId8"/>
    <p:sldId id="295" r:id="rId9"/>
    <p:sldId id="278" r:id="rId10"/>
    <p:sldId id="279" r:id="rId11"/>
    <p:sldId id="280" r:id="rId12"/>
    <p:sldId id="281" r:id="rId13"/>
    <p:sldId id="300" r:id="rId14"/>
    <p:sldId id="301" r:id="rId15"/>
    <p:sldId id="302" r:id="rId16"/>
    <p:sldId id="303" r:id="rId17"/>
    <p:sldId id="304" r:id="rId18"/>
    <p:sldId id="306" r:id="rId19"/>
    <p:sldId id="305" r:id="rId20"/>
    <p:sldId id="307" r:id="rId21"/>
    <p:sldId id="309" r:id="rId22"/>
    <p:sldId id="310" r:id="rId23"/>
    <p:sldId id="311" r:id="rId24"/>
    <p:sldId id="308" r:id="rId25"/>
    <p:sldId id="312" r:id="rId26"/>
    <p:sldId id="282" r:id="rId27"/>
    <p:sldId id="296" r:id="rId28"/>
    <p:sldId id="297" r:id="rId29"/>
    <p:sldId id="298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AF2C"/>
    <a:srgbClr val="626464"/>
    <a:srgbClr val="001831"/>
    <a:srgbClr val="001732"/>
    <a:srgbClr val="003399"/>
    <a:srgbClr val="234E62"/>
    <a:srgbClr val="000F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8" autoAdjust="0"/>
    <p:restoredTop sz="85185" autoAdjust="0"/>
  </p:normalViewPr>
  <p:slideViewPr>
    <p:cSldViewPr snapToGrid="0">
      <p:cViewPr varScale="1">
        <p:scale>
          <a:sx n="90" d="100"/>
          <a:sy n="90" d="100"/>
        </p:scale>
        <p:origin x="-936" y="-96"/>
      </p:cViewPr>
      <p:guideLst>
        <p:guide orient="horz" pos="833"/>
        <p:guide pos="294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3AE1009-5F69-497D-8202-1C75CC27CEE6}" type="datetimeFigureOut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F748C9C5-BC53-4BA6-9829-355B13BC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1D66B066-A67B-4472-9375-425ADC48E7F3}" type="datetime1">
              <a:rPr lang="en-US"/>
              <a:pPr>
                <a:defRPr/>
              </a:pPr>
              <a:t>11/16/2010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31555244-FD6A-45AE-94F7-F357FA79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3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4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5	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6	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7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8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fig9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10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11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12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13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1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Fig 14</a:t>
            </a:r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Combine the air and water heating solar collectors into one low-cost (unglazed) collector</a:t>
            </a:r>
            <a:endParaRPr lang="en-US" b="0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Cooling represents about 40% of electrical energy use in Abu Dhabi…over 50% of building energy use</a:t>
            </a:r>
          </a:p>
          <a:p>
            <a:pPr eaLnBrk="1" hangingPunct="1"/>
            <a:r>
              <a:rPr lang="en-US" dirty="0" smtClean="0"/>
              <a:t>Cooling energy: associated with OAT</a:t>
            </a:r>
            <a:r>
              <a:rPr lang="en-US" baseline="0" dirty="0" smtClean="0"/>
              <a:t> (60</a:t>
            </a:r>
            <a:r>
              <a:rPr lang="en-US" dirty="0" smtClean="0"/>
              <a:t>%), humidity (20%), solar radiation (20%) and internal gains (unknown)</a:t>
            </a:r>
          </a:p>
          <a:p>
            <a:pPr eaLnBrk="1" hangingPunct="1"/>
            <a:r>
              <a:rPr lang="en-US" dirty="0" smtClean="0"/>
              <a:t>	Loads can be reduced 50%</a:t>
            </a:r>
          </a:p>
          <a:p>
            <a:pPr eaLnBrk="1" hangingPunct="1"/>
            <a:r>
              <a:rPr lang="en-US" dirty="0" smtClean="0"/>
              <a:t>	Equipment energy use can be reduce 30-75%</a:t>
            </a:r>
          </a:p>
          <a:p>
            <a:pPr eaLnBrk="1" hangingPunct="1"/>
            <a:r>
              <a:rPr lang="en-US" dirty="0" smtClean="0"/>
              <a:t>In  total, new building electrical energy use can be reduced by 80% using off-the-shelf solutions</a:t>
            </a:r>
          </a:p>
          <a:p>
            <a:pPr eaLnBrk="1" hangingPunct="1"/>
            <a:r>
              <a:rPr lang="en-US" dirty="0" smtClean="0"/>
              <a:t>Retrofits are more costly and some technologies cannot easily be retrofit</a:t>
            </a:r>
          </a:p>
          <a:p>
            <a:pPr defTabSz="482600"/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D3A1A-6D9B-45E6-8C46-4970BCF7062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Central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elements: Absorber and </a:t>
            </a:r>
            <a:r>
              <a:rPr lang="en-US" b="0" baseline="0" dirty="0" err="1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Desorber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(or Regene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rator)---Absorber : remove heat of vaporization---</a:t>
            </a:r>
            <a:r>
              <a:rPr lang="en-US" b="0" baseline="0" dirty="0" err="1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Desorber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:  supply heat of vaporization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By using liquid desiccant the absorber can operate between room and ambient temperature instead of at dew point of desired supply air humidity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…and we have heat-driven instead of vapor-compression driven process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Low-grade heat—typically 70C—well within  the range of conventional FPC…especially where Tamb~40C!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NOTE need enough scavenging airflow to keep </a:t>
            </a:r>
            <a:r>
              <a:rPr lang="en-US" b="0" baseline="0" dirty="0" err="1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Pvap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low but this means more heat lost in the regenerator exhaust!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Sometimes we will see an (expensive) air2air HX (scavenging air recuperator)</a:t>
            </a:r>
          </a:p>
          <a:p>
            <a:pPr defTabSz="482600"/>
            <a:endParaRPr lang="en-US" b="1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Or…an UG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Transpired air heating collector could be used to heat scavenging air.  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 northern climates ventilation air may be heated by a very low-cost, building-integrated collector such as this.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Convection losses are largely eliminated by capturing boundary-layer air. Thermal boundary layer never really develops as it is continuously drawn into the wall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Free convection essentially zero.  Forced convection is also negligible at low wind speeds.</a:t>
            </a:r>
          </a:p>
          <a:p>
            <a:pPr defTabSz="482600"/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Radiation losses dominate but even these are relatively low at room temperature.  RESULT: efficient low-cost solar collector for ventilation air application</a:t>
            </a:r>
            <a:endParaRPr lang="en-US" b="0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r>
              <a:rPr lang="en-US" b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Combine the air and water heating solar collectors into one low-cost (unglazed) collector</a:t>
            </a:r>
          </a:p>
          <a:p>
            <a:pPr defTabSz="482600"/>
            <a:r>
              <a:rPr lang="en-US" b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Can this</a:t>
            </a:r>
            <a:r>
              <a:rPr lang="en-US" b="0" baseline="0" dirty="0" smtClean="0">
                <a:solidFill>
                  <a:srgbClr val="008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operate with reasonable efficiency at 70C? </a:t>
            </a:r>
            <a:endParaRPr lang="en-US" b="0" dirty="0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2600"/>
            <a:endParaRPr lang="en-US" b="1" smtClean="0">
              <a:solidFill>
                <a:srgbClr val="008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C9754-5EF8-46DD-9402-824573D7BF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_B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0826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50825" y="5918200"/>
            <a:ext cx="8642350" cy="66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" name="Picture 10" descr="MI_Final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70388" y="5975350"/>
            <a:ext cx="43195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1851025"/>
            <a:ext cx="8281988" cy="487363"/>
          </a:xfrm>
        </p:spPr>
        <p:txBody>
          <a:bodyPr lIns="0" rIns="0">
            <a:spAutoFit/>
          </a:bodyPr>
          <a:lstStyle>
            <a:lvl1pPr marL="0" indent="0">
              <a:buFont typeface="Wingdings 2" pitchFamily="-112" charset="2"/>
              <a:buNone/>
              <a:defRPr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604838"/>
            <a:ext cx="8275638" cy="796372"/>
          </a:xfrm>
        </p:spPr>
        <p:txBody>
          <a:bodyPr lIns="0" rIns="0" anchor="t"/>
          <a:lstStyle>
            <a:lvl1pPr>
              <a:lnSpc>
                <a:spcPct val="95000"/>
              </a:lnSpc>
              <a:spcBef>
                <a:spcPct val="40000"/>
              </a:spcBef>
              <a:defRPr sz="5400">
                <a:solidFill>
                  <a:srgbClr val="00183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ACD6F08-6F77-4647-8B31-B1381448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725" y="1320800"/>
            <a:ext cx="82089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marR="0" indent="-3651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 2" pitchFamily="-112" charset="2"/>
              <a:buChar char=""/>
              <a:tabLst/>
              <a:defRPr/>
            </a:lvl1pPr>
            <a:lvl2pPr marL="712788" marR="0" indent="-346075" algn="l" defTabSz="914400" rtl="0" eaLnBrk="0" fontAlgn="base" latinLnBrk="0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-112" charset="2"/>
              <a:buChar char="§"/>
              <a:tabLst/>
              <a:defRPr/>
            </a:lvl2pPr>
            <a:lvl3pPr marL="1077913" marR="0" indent="-363538" algn="l" defTabSz="914400" rtl="0" eaLnBrk="0" fontAlgn="base" latinLnBrk="0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3pPr>
          </a:lstStyle>
          <a:p>
            <a:pPr lvl="0"/>
            <a:endParaRPr lang="en-US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84163"/>
            <a:ext cx="8208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D647ADB-D98B-4F34-8346-7DCAB62B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320800"/>
            <a:ext cx="40274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0800"/>
            <a:ext cx="40290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08A1BDE-9281-4763-9B93-EEF00CE4E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4370"/>
            <a:ext cx="5111750" cy="47017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6725" y="284163"/>
            <a:ext cx="8208963" cy="6096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397C2AF-D1D2-4B91-A564-03FB8C36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66725" y="284163"/>
            <a:ext cx="8208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 anchor="ctr">
            <a:spAutoFit/>
          </a:bodyPr>
          <a:lstStyle/>
          <a:p>
            <a:pPr>
              <a:defRPr/>
            </a:pPr>
            <a:r>
              <a:rPr lang="en-GB" sz="40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10175"/>
            <a:ext cx="5486400" cy="3217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0705693-8862-449D-A9E4-6E0E79B30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9ECF24B-2A09-4B12-B78C-00D049B4B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G_PP"/>
          <p:cNvPicPr>
            <a:picLocks noChangeAspect="1" noChangeArrowheads="1"/>
          </p:cNvPicPr>
          <p:nvPr userDrawn="1"/>
        </p:nvPicPr>
        <p:blipFill>
          <a:blip r:embed="rId9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38100">
            <a:solidFill>
              <a:srgbClr val="8EB7C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8" name="Picture 10" descr="MI_Final logo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7775" y="6451600"/>
            <a:ext cx="23479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0" y="6345238"/>
            <a:ext cx="9144000" cy="0"/>
          </a:xfrm>
          <a:prstGeom prst="line">
            <a:avLst/>
          </a:prstGeom>
          <a:noFill/>
          <a:ln w="38100">
            <a:solidFill>
              <a:srgbClr val="8EB7C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20800"/>
            <a:ext cx="82089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84163"/>
            <a:ext cx="8208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51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GB"/>
              <a:t>[insert presentation title into header and footer]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45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29FA1E1-C8AE-4946-91B7-8863EBC0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4" r:id="rId2"/>
    <p:sldLayoutId id="2147483695" r:id="rId3"/>
    <p:sldLayoutId id="2147483696" r:id="rId4"/>
    <p:sldLayoutId id="2147483697" r:id="rId5"/>
    <p:sldLayoutId id="2147483700" r:id="rId6"/>
    <p:sldLayoutId id="214748369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8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83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83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83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83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65125" indent="-365125" algn="l" rtl="0" eaLnBrk="0" fontAlgn="base" hangingPunct="0">
        <a:spcBef>
          <a:spcPct val="40000"/>
        </a:spcBef>
        <a:spcAft>
          <a:spcPct val="0"/>
        </a:spcAft>
        <a:buFont typeface="Wingdings 2" pitchFamily="18" charset="2"/>
        <a:buChar char=""/>
        <a:defRPr sz="3200"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12788" indent="-346075" algn="l" rtl="0" eaLnBrk="0" fontAlgn="base" hangingPunct="0">
        <a:lnSpc>
          <a:spcPct val="75000"/>
        </a:lnSpc>
        <a:spcBef>
          <a:spcPct val="4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j-ea"/>
        </a:defRPr>
      </a:lvl2pPr>
      <a:lvl3pPr marL="1077913" indent="-363538" algn="l" rtl="0" eaLnBrk="0" fontAlgn="base" hangingPunct="0">
        <a:lnSpc>
          <a:spcPct val="75000"/>
        </a:lnSpc>
        <a:spcBef>
          <a:spcPct val="4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ea typeface="+mj-ea"/>
        </a:defRPr>
      </a:lvl3pPr>
      <a:lvl4pPr marL="1979613" indent="-3651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j-ea"/>
          <a:cs typeface="+mj-cs"/>
        </a:defRPr>
      </a:lvl4pPr>
      <a:lvl5pPr marL="2487613" indent="-3286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  <a:ea typeface="+mj-ea"/>
        </a:defRPr>
      </a:lvl5pPr>
      <a:lvl6pPr marL="2944813" indent="-3286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  <a:ea typeface="+mj-ea"/>
        </a:defRPr>
      </a:lvl6pPr>
      <a:lvl7pPr marL="3402013" indent="-3286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  <a:ea typeface="+mj-ea"/>
        </a:defRPr>
      </a:lvl7pPr>
      <a:lvl8pPr marL="3859213" indent="-3286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  <a:ea typeface="+mj-ea"/>
        </a:defRPr>
      </a:lvl8pPr>
      <a:lvl9pPr marL="4316413" indent="-328613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26464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qadir@masdar.ac.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rmstrong@masdar.ac.a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447675" y="2428875"/>
            <a:ext cx="8315325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ctr"/>
            <a:r>
              <a:rPr lang="en-US" sz="2000" b="1" dirty="0" smtClean="0"/>
              <a:t>Abdul Qadir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Research Assistant</a:t>
            </a:r>
          </a:p>
          <a:p>
            <a:pPr algn="ctr"/>
            <a:r>
              <a:rPr lang="en-US" sz="2000" b="1" dirty="0" smtClean="0"/>
              <a:t>Peter Armstrong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, Associate Professor</a:t>
            </a:r>
          </a:p>
          <a:p>
            <a:pPr algn="ctr"/>
            <a:r>
              <a:rPr lang="en-US" sz="2000" b="1" dirty="0" smtClean="0"/>
              <a:t>Mechanical Engineering Program</a:t>
            </a:r>
          </a:p>
          <a:p>
            <a:pPr algn="ctr"/>
            <a:r>
              <a:rPr lang="en-US" sz="2000" b="1" dirty="0" smtClean="0"/>
              <a:t>Masdar Institute of Science and Techn</a:t>
            </a:r>
            <a:r>
              <a:rPr lang="en-US" sz="2000" b="1" dirty="0" smtClean="0"/>
              <a:t>ology</a:t>
            </a:r>
          </a:p>
          <a:p>
            <a:pPr algn="ctr"/>
            <a:r>
              <a:rPr lang="en-US" sz="2000" b="1" dirty="0" smtClean="0"/>
              <a:t>Abu Dhabi, UAE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IMECE2010-40571</a:t>
            </a:r>
          </a:p>
          <a:p>
            <a:pPr algn="ctr"/>
            <a:r>
              <a:rPr lang="en-US" sz="2000" b="1" dirty="0" smtClean="0"/>
              <a:t>Vancouver, BC 17 November 2010</a:t>
            </a:r>
          </a:p>
          <a:p>
            <a:pPr algn="ctr"/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1] </a:t>
            </a:r>
            <a:r>
              <a:rPr lang="en-US" altLang="ko-KR" sz="1300" dirty="0" smtClean="0">
                <a:solidFill>
                  <a:srgbClr val="001831"/>
                </a:solidFill>
                <a:cs typeface="Arial" charset="0"/>
                <a:hlinkClick r:id="rId3"/>
              </a:rPr>
              <a:t>aqadir@masdar.ac.ae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2] </a:t>
            </a:r>
            <a:r>
              <a:rPr lang="en-US" altLang="ko-KR" sz="1300" dirty="0" smtClean="0">
                <a:solidFill>
                  <a:srgbClr val="001831"/>
                </a:solidFill>
                <a:cs typeface="Arial" charset="0"/>
                <a:hlinkClick r:id="rId4"/>
              </a:rPr>
              <a:t>parmstrong@masdar.ac.ae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  <a:p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  <p:sp>
        <p:nvSpPr>
          <p:cNvPr id="49" name="Title 11"/>
          <p:cNvSpPr txBox="1">
            <a:spLocks/>
          </p:cNvSpPr>
          <p:nvPr/>
        </p:nvSpPr>
        <p:spPr bwMode="auto">
          <a:xfrm>
            <a:off x="0" y="104775"/>
            <a:ext cx="9144000" cy="151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indent="-88900" algn="ctr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18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Hybrid Liquid-Air Transpired Solar Collector</a:t>
            </a:r>
          </a:p>
          <a:p>
            <a:pPr marL="88900" marR="0" lvl="0" indent="-88900" algn="ctr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kern="0" dirty="0" smtClean="0">
                <a:solidFill>
                  <a:srgbClr val="001831"/>
                </a:solidFill>
                <a:latin typeface="+mj-lt"/>
                <a:ea typeface="+mj-ea"/>
                <a:cs typeface="+mj-cs"/>
              </a:rPr>
              <a:t>Model Development and Sensitivity Analysis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923330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Modeling Assumptions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>
              <a:solidFill>
                <a:srgbClr val="C00000"/>
              </a:solidFill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604091" y="1796185"/>
            <a:ext cx="8696325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b="1" dirty="0" smtClean="0"/>
              <a:t>One-Dimensional Flow of Air, Water and Heat</a:t>
            </a:r>
            <a:endParaRPr lang="en-US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Uniform Porosity to Approximate Many Small Holes</a:t>
            </a:r>
            <a:r>
              <a:rPr lang="en-US" altLang="ko-KR" sz="1300" b="1" dirty="0" smtClean="0">
                <a:solidFill>
                  <a:srgbClr val="001831"/>
                </a:solidFill>
                <a:cs typeface="Arial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T(x) Can Be Modeled By Fin Equation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300" b="1" dirty="0">
                <a:solidFill>
                  <a:srgbClr val="001831"/>
                </a:solidFill>
                <a:cs typeface="Arial" charset="0"/>
              </a:rPr>
              <a:t>	</a:t>
            </a:r>
            <a:r>
              <a:rPr lang="en-US" altLang="ko-KR" sz="1300" b="1" dirty="0" smtClean="0">
                <a:solidFill>
                  <a:srgbClr val="001831"/>
                </a:solidFill>
                <a:cs typeface="Arial" charset="0"/>
              </a:rPr>
              <a:t>	Fin Boundary Conditions: Fluid Uniform Temperatures; Uniform </a:t>
            </a:r>
            <a:r>
              <a:rPr lang="en-US" altLang="ko-KR" sz="1300" b="1" dirty="0" err="1" smtClean="0">
                <a:solidFill>
                  <a:srgbClr val="001831"/>
                </a:solidFill>
                <a:cs typeface="Arial" charset="0"/>
              </a:rPr>
              <a:t>AbsorbedSolar</a:t>
            </a:r>
            <a:r>
              <a:rPr lang="en-US" altLang="ko-KR" sz="1300" b="1" dirty="0" smtClean="0">
                <a:solidFill>
                  <a:srgbClr val="001831"/>
                </a:solidFill>
                <a:cs typeface="Arial" charset="0"/>
              </a:rPr>
              <a:t> Flux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4. T(y) </a:t>
            </a:r>
            <a:r>
              <a:rPr lang="en-US" altLang="ko-KR" b="1" dirty="0">
                <a:solidFill>
                  <a:srgbClr val="001831"/>
                </a:solidFill>
                <a:cs typeface="Arial" charset="0"/>
              </a:rPr>
              <a:t>Can Be </a:t>
            </a: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Modeled </a:t>
            </a:r>
            <a:r>
              <a:rPr lang="en-US" altLang="ko-KR" b="1" dirty="0">
                <a:solidFill>
                  <a:srgbClr val="001831"/>
                </a:solidFill>
                <a:cs typeface="Arial" charset="0"/>
              </a:rPr>
              <a:t>By </a:t>
            </a: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Non-Linear ODE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>
                <a:solidFill>
                  <a:srgbClr val="001831"/>
                </a:solidFill>
                <a:cs typeface="Arial" charset="0"/>
              </a:rPr>
              <a:t>Note That (1-3) Apply to Differential Control Volume</a:t>
            </a:r>
            <a:endParaRPr lang="en-US" altLang="ko-KR" b="1" dirty="0">
              <a:solidFill>
                <a:srgbClr val="001831"/>
              </a:solidFill>
              <a:cs typeface="Arial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-12032" y="262692"/>
            <a:ext cx="9144000" cy="861774"/>
          </a:xfrm>
        </p:spPr>
        <p:txBody>
          <a:bodyPr/>
          <a:lstStyle/>
          <a:p>
            <a:pPr marL="88900" indent="-88900" algn="ctr"/>
            <a:r>
              <a:rPr lang="en-US" sz="2800" dirty="0" smtClean="0"/>
              <a:t>Differential Control Volume Heat and Mass Balances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076" y="1780662"/>
            <a:ext cx="8434137" cy="374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Convective Heat Transfer Relations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447675" y="2205273"/>
            <a:ext cx="86963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r>
              <a:rPr lang="en-US" b="1" dirty="0" smtClean="0"/>
              <a:t>Convection Loss From Plate (Kutscher)</a:t>
            </a:r>
          </a:p>
          <a:p>
            <a:r>
              <a:rPr lang="en-US" sz="2000" b="1" dirty="0"/>
              <a:t>	F</a:t>
            </a:r>
            <a:r>
              <a:rPr lang="en-US" sz="2000" b="1" dirty="0" smtClean="0"/>
              <a:t>ace velocity, wind speed, perforation pitch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NTU-Effectiveness Model of Perforations (Kutscher)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Convective coupling of Plate to Airstream </a:t>
            </a:r>
            <a:r>
              <a:rPr lang="en-US" b="1" dirty="0"/>
              <a:t>B</a:t>
            </a:r>
            <a:r>
              <a:rPr lang="en-US" b="1" dirty="0" smtClean="0"/>
              <a:t>ehind</a:t>
            </a:r>
          </a:p>
          <a:p>
            <a:r>
              <a:rPr lang="en-US" sz="2000" b="1" dirty="0"/>
              <a:t>	N</a:t>
            </a:r>
            <a:r>
              <a:rPr lang="en-US" sz="2000" b="1" dirty="0" smtClean="0"/>
              <a:t>on-uniform temperature difference: bracketing analysis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Pitch&gt;&gt;BL thickness use standard flat plat Nu=f(</a:t>
            </a:r>
            <a:r>
              <a:rPr lang="en-US" sz="2000" b="1" dirty="0" err="1" smtClean="0"/>
              <a:t>Re,Pr,D</a:t>
            </a:r>
            <a:r>
              <a:rPr lang="en-US" sz="2000" b="1" dirty="0" smtClean="0"/>
              <a:t>/L)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Pitch&lt;&lt;BL thickness assume no coupling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447675" y="2205273"/>
            <a:ext cx="8696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Ratio of Air to Total Thermal Capacitance Rate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Total Thermal Capacitance Rate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</a:t>
            </a:r>
            <a:r>
              <a:rPr lang="en-US" b="1" dirty="0" smtClean="0"/>
              <a:t>bsorber Emissivity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Back Coupling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00" y="1141789"/>
            <a:ext cx="7361047" cy="50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394" y="1114836"/>
            <a:ext cx="7361047" cy="50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046" y="1040167"/>
            <a:ext cx="7361047" cy="50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790" y="1165753"/>
            <a:ext cx="7361047" cy="50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629" y="1050832"/>
            <a:ext cx="7309433" cy="50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568" y="1082731"/>
            <a:ext cx="7309433" cy="50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015663"/>
          </a:xfrm>
        </p:spPr>
        <p:txBody>
          <a:bodyPr/>
          <a:lstStyle/>
          <a:p>
            <a:pPr marL="88900" indent="-88900" algn="ctr"/>
            <a:r>
              <a:rPr lang="en-US" sz="3300" dirty="0" smtClean="0"/>
              <a:t>Motivation: Dehu</a:t>
            </a:r>
            <a:r>
              <a:rPr lang="en-US" sz="3300" dirty="0" smtClean="0"/>
              <a:t>midification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solidFill>
                <a:srgbClr val="C00000"/>
              </a:solidFill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55163" y="1796185"/>
            <a:ext cx="8936957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 smtClean="0"/>
              <a:t>UAE urban development in humid coastal regions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Abundant solar resource </a:t>
            </a:r>
          </a:p>
          <a:p>
            <a:pPr>
              <a:lnSpc>
                <a:spcPct val="150000"/>
              </a:lnSpc>
            </a:pPr>
            <a:r>
              <a:rPr lang="en-US" sz="2900" b="1" dirty="0" smtClean="0"/>
              <a:t>Current UAE policies encourage </a:t>
            </a:r>
          </a:p>
          <a:p>
            <a:r>
              <a:rPr lang="en-US" sz="2900" b="1" dirty="0" smtClean="0"/>
              <a:t>	Renewable energy</a:t>
            </a:r>
          </a:p>
          <a:p>
            <a:r>
              <a:rPr lang="en-US" sz="2900" b="1" dirty="0" smtClean="0"/>
              <a:t>	Energy efficiency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141" y="1084921"/>
            <a:ext cx="7323545" cy="50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201" y="1073058"/>
            <a:ext cx="7295323" cy="50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997" y="1093364"/>
            <a:ext cx="7309433" cy="50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630" y="1053024"/>
            <a:ext cx="7323545" cy="50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3" y="1029453"/>
            <a:ext cx="8138543" cy="53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Sensitivity Analysis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888" y="1119891"/>
            <a:ext cx="7628136" cy="51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923330"/>
          </a:xfrm>
        </p:spPr>
        <p:txBody>
          <a:bodyPr/>
          <a:lstStyle/>
          <a:p>
            <a:pPr marL="88900" indent="-88900" algn="ctr"/>
            <a:r>
              <a:rPr lang="en-US" sz="3000" smtClean="0"/>
              <a:t>Future Work</a:t>
            </a:r>
            <a:br>
              <a:rPr lang="en-US" sz="3000" smtClean="0"/>
            </a:br>
            <a:endParaRPr lang="en-US" sz="3000" dirty="0" smtClean="0">
              <a:solidFill>
                <a:srgbClr val="C00000"/>
              </a:solidFill>
            </a:endParaRPr>
          </a:p>
        </p:txBody>
      </p:sp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1160086" y="1746318"/>
            <a:ext cx="8696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Experimental Verification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Regenerator and Absorber Models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System Optimization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Model Refinement and Collector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>
            <a:off x="409575" y="5095875"/>
            <a:ext cx="3714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477054"/>
          </a:xfrm>
        </p:spPr>
        <p:txBody>
          <a:bodyPr/>
          <a:lstStyle/>
          <a:p>
            <a:pPr marL="88900" indent="-88900" algn="ctr"/>
            <a:r>
              <a:rPr lang="en-US" sz="2000" dirty="0" smtClean="0"/>
              <a:t>X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735551"/>
            <a:ext cx="3479578" cy="18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/>
          <p:nvPr/>
        </p:nvGrpSpPr>
        <p:grpSpPr>
          <a:xfrm>
            <a:off x="400050" y="3790950"/>
            <a:ext cx="4572000" cy="2082800"/>
            <a:chOff x="400050" y="3790950"/>
            <a:chExt cx="4572000" cy="20828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605631" y="5252244"/>
              <a:ext cx="428625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00050" y="5476875"/>
              <a:ext cx="3914775" cy="19050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548062" y="5100638"/>
              <a:ext cx="104775" cy="0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9625" y="5038725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66800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049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257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1927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669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955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241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527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09900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86125" y="5048250"/>
              <a:ext cx="323850" cy="9525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962400" y="5324475"/>
              <a:ext cx="723900" cy="1588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871537" y="5072063"/>
              <a:ext cx="333375" cy="57150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H="1">
              <a:off x="1328738" y="5033962"/>
              <a:ext cx="381003" cy="66678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2128837" y="5043488"/>
              <a:ext cx="333375" cy="57150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009650" y="3790950"/>
              <a:ext cx="533400" cy="514350"/>
            </a:xfrm>
            <a:prstGeom prst="ellipse">
              <a:avLst/>
            </a:prstGeom>
            <a:solidFill>
              <a:srgbClr val="FFFF00"/>
            </a:solidFill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1190625" y="451485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1381125" y="445770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1000125" y="455295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60"/>
            <p:cNvSpPr txBox="1">
              <a:spLocks noChangeArrowheads="1"/>
            </p:cNvSpPr>
            <p:nvPr/>
          </p:nvSpPr>
          <p:spPr bwMode="auto">
            <a:xfrm>
              <a:off x="3676650" y="4705350"/>
              <a:ext cx="1295400" cy="338554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800" dirty="0"/>
                <a:t>Heated </a:t>
              </a:r>
              <a:r>
                <a:rPr lang="en-US" sz="800" dirty="0" smtClean="0"/>
                <a:t>water and air </a:t>
              </a:r>
              <a:r>
                <a:rPr lang="en-US" sz="800" dirty="0"/>
                <a:t>to desiccant </a:t>
              </a:r>
              <a:r>
                <a:rPr lang="en-US" sz="800" dirty="0" smtClean="0"/>
                <a:t>regenerator</a:t>
              </a:r>
              <a:endParaRPr lang="en-US" sz="800" dirty="0"/>
            </a:p>
          </p:txBody>
        </p:sp>
        <p:sp>
          <p:nvSpPr>
            <p:cNvPr id="30" name="TextBox 61"/>
            <p:cNvSpPr txBox="1">
              <a:spLocks noChangeArrowheads="1"/>
            </p:cNvSpPr>
            <p:nvPr/>
          </p:nvSpPr>
          <p:spPr bwMode="auto">
            <a:xfrm>
              <a:off x="1943100" y="4676775"/>
              <a:ext cx="714375" cy="338554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 smtClean="0"/>
                <a:t>Transpired  Air</a:t>
              </a:r>
              <a:endParaRPr lang="en-US" sz="800" dirty="0"/>
            </a:p>
          </p:txBody>
        </p:sp>
        <p:sp>
          <p:nvSpPr>
            <p:cNvPr id="31" name="Flowchart: Collate 30"/>
            <p:cNvSpPr/>
            <p:nvPr/>
          </p:nvSpPr>
          <p:spPr>
            <a:xfrm>
              <a:off x="3609975" y="5181600"/>
              <a:ext cx="161925" cy="285750"/>
            </a:xfrm>
            <a:prstGeom prst="flowChartCollate">
              <a:avLst/>
            </a:prstGeom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548063" y="5634037"/>
              <a:ext cx="266700" cy="6667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8"/>
            <p:cNvSpPr txBox="1">
              <a:spLocks noChangeArrowheads="1"/>
            </p:cNvSpPr>
            <p:nvPr/>
          </p:nvSpPr>
          <p:spPr bwMode="auto">
            <a:xfrm>
              <a:off x="3333750" y="5657850"/>
              <a:ext cx="828675" cy="215900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Fan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2924175" y="4419600"/>
              <a:ext cx="723900" cy="36195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61"/>
            <p:cNvSpPr txBox="1">
              <a:spLocks noChangeArrowheads="1"/>
            </p:cNvSpPr>
            <p:nvPr/>
          </p:nvSpPr>
          <p:spPr bwMode="auto">
            <a:xfrm>
              <a:off x="3276600" y="3838575"/>
              <a:ext cx="714375" cy="461665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/>
                <a:t>Perforated </a:t>
              </a:r>
              <a:r>
                <a:rPr lang="en-US" sz="800" dirty="0" smtClean="0"/>
                <a:t>absorber plate</a:t>
              </a:r>
              <a:endParaRPr lang="en-US" sz="8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90925" y="5162550"/>
              <a:ext cx="723900" cy="0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>
            <a:off x="3962400" y="508635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71525" y="5086350"/>
            <a:ext cx="3171825" cy="9525"/>
          </a:xfrm>
          <a:prstGeom prst="line">
            <a:avLst/>
          </a:prstGeom>
          <a:ln w="508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46113"/>
          </a:xfrm>
        </p:spPr>
        <p:txBody>
          <a:bodyPr/>
          <a:lstStyle/>
          <a:p>
            <a:pPr marL="88900" indent="-88900" algn="ctr"/>
            <a:r>
              <a:rPr lang="en-US" sz="2000" dirty="0" smtClean="0"/>
              <a:t>Unglazed Transpired Air Collector(UTAC) for Desiccant Regeneration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219325" y="593725"/>
            <a:ext cx="460057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88900" indent="-88900" algn="ctr">
              <a:buSzPct val="120000"/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65" charset="0"/>
                <a:ea typeface="ＭＳ Ｐゴシック" pitchFamily="-65" charset="-128"/>
                <a:cs typeface="Arial" charset="0"/>
              </a:rPr>
              <a:t>Advisor: Dr. Peter Armstrong   </a:t>
            </a:r>
            <a:r>
              <a:rPr lang="en-US" altLang="ko-KR" sz="1400" b="1" dirty="0">
                <a:solidFill>
                  <a:srgbClr val="29AF2C"/>
                </a:solidFill>
                <a:latin typeface="Arial" pitchFamily="-65" charset="0"/>
                <a:ea typeface="ＭＳ Ｐゴシック" pitchFamily="-65" charset="-128"/>
                <a:cs typeface="Arial" charset="0"/>
              </a:rPr>
              <a:t>Student: Abdul Qadir</a:t>
            </a:r>
          </a:p>
        </p:txBody>
      </p:sp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447675" y="1266825"/>
            <a:ext cx="4219575" cy="2400300"/>
          </a:xfrm>
          <a:prstGeom prst="rect">
            <a:avLst/>
          </a:prstGeom>
          <a:noFill/>
          <a:ln w="9525">
            <a:solidFill>
              <a:srgbClr val="001831"/>
            </a:solidFill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/>
              <a:t>Research Objectives</a:t>
            </a:r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-Develop through simulation and testing, an UTAC which can deliver an outlet air temperature of 70˚C in order to regenerate a desiccant for desiccant cooling and dehumidification cycles. </a:t>
            </a:r>
          </a:p>
          <a:p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Investigate a hybrid UTAC to produce hot water &amp; air.</a:t>
            </a:r>
          </a:p>
          <a:p>
            <a:pPr>
              <a:buFontTx/>
              <a:buChar char="-"/>
            </a:pP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- Develop an integrated model and test the performance of a desiccant cooling cycle coupled with a UTAC. </a:t>
            </a:r>
          </a:p>
        </p:txBody>
      </p:sp>
      <p:sp>
        <p:nvSpPr>
          <p:cNvPr id="4103" name="TextBox 84"/>
          <p:cNvSpPr txBox="1">
            <a:spLocks noChangeArrowheads="1"/>
          </p:cNvSpPr>
          <p:nvPr/>
        </p:nvSpPr>
        <p:spPr bwMode="auto">
          <a:xfrm>
            <a:off x="4933950" y="1247775"/>
            <a:ext cx="3838575" cy="2554288"/>
          </a:xfrm>
          <a:prstGeom prst="rect">
            <a:avLst/>
          </a:prstGeom>
          <a:noFill/>
          <a:ln w="9525">
            <a:solidFill>
              <a:srgbClr val="00183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Broader Impacts</a:t>
            </a:r>
          </a:p>
          <a:p>
            <a:endParaRPr lang="en-US" sz="1400" b="1"/>
          </a:p>
          <a:p>
            <a:pPr>
              <a:buFontTx/>
              <a:buChar char="-"/>
            </a:pPr>
            <a:r>
              <a:rPr lang="en-US" altLang="ko-KR" sz="1400">
                <a:solidFill>
                  <a:srgbClr val="001831"/>
                </a:solidFill>
                <a:cs typeface="Arial" charset="0"/>
              </a:rPr>
              <a:t> Could replace the gas burners which are currently used to regenerate desiccants. 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rgbClr val="001831"/>
                </a:solidFill>
                <a:cs typeface="Arial" charset="0"/>
              </a:rPr>
              <a:t>Cost effective way to integrate solar technology to an existing cooling infrastructure. </a:t>
            </a:r>
          </a:p>
          <a:p>
            <a:pPr>
              <a:buFontTx/>
              <a:buChar char="-"/>
            </a:pPr>
            <a:endParaRPr lang="en-US" altLang="ko-KR" sz="140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400">
                <a:solidFill>
                  <a:srgbClr val="001831"/>
                </a:solidFill>
                <a:cs typeface="Arial" charset="0"/>
              </a:rPr>
              <a:t>Can significantly reduce the electricity consumption by removing latent cooling load from the cooling system, especially in humid climates like Abu Dhabi’s.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7350" y="6067425"/>
            <a:ext cx="27527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Figure 2: Initial TRNSYS simulation results</a:t>
            </a:r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2419350"/>
            <a:ext cx="37623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6275" y="6067425"/>
            <a:ext cx="31146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Figure 1: Schematic of the UTAC configuration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05631" y="5252244"/>
            <a:ext cx="428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0050" y="5476875"/>
            <a:ext cx="3914775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548062" y="5100638"/>
            <a:ext cx="104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9625" y="5038725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66800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049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5257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1927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669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955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241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527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09900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86125" y="5048250"/>
            <a:ext cx="32385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62400" y="5324475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H="1">
            <a:off x="871537" y="5072063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H="1">
            <a:off x="1347787" y="5014913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6200000" flipH="1">
            <a:off x="2128837" y="5043488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009650" y="3790950"/>
            <a:ext cx="533400" cy="51435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1190625" y="451485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1381125" y="445770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1000125" y="455295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3895725" y="4772025"/>
            <a:ext cx="96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Heated air to desiccant cycle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2314575" y="4600575"/>
            <a:ext cx="71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 smtClean="0"/>
              <a:t>Transpired  Air</a:t>
            </a:r>
            <a:endParaRPr lang="en-US" sz="800" dirty="0"/>
          </a:p>
        </p:txBody>
      </p:sp>
      <p:sp>
        <p:nvSpPr>
          <p:cNvPr id="65" name="Flowchart: Collate 64"/>
          <p:cNvSpPr/>
          <p:nvPr/>
        </p:nvSpPr>
        <p:spPr>
          <a:xfrm>
            <a:off x="3609975" y="5181600"/>
            <a:ext cx="161925" cy="285750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3548063" y="5634037"/>
            <a:ext cx="266700" cy="66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3" name="TextBox 68"/>
          <p:cNvSpPr txBox="1">
            <a:spLocks noChangeArrowheads="1"/>
          </p:cNvSpPr>
          <p:nvPr/>
        </p:nvSpPr>
        <p:spPr bwMode="auto">
          <a:xfrm>
            <a:off x="3552825" y="5800725"/>
            <a:ext cx="828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Fan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1928813" y="5643562"/>
            <a:ext cx="266700" cy="66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5" name="TextBox 70"/>
          <p:cNvSpPr txBox="1">
            <a:spLocks noChangeArrowheads="1"/>
          </p:cNvSpPr>
          <p:nvPr/>
        </p:nvSpPr>
        <p:spPr bwMode="auto">
          <a:xfrm>
            <a:off x="1638300" y="5848350"/>
            <a:ext cx="828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Building Roof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2924175" y="4419600"/>
            <a:ext cx="723900" cy="361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7" name="TextBox 61"/>
          <p:cNvSpPr txBox="1">
            <a:spLocks noChangeArrowheads="1"/>
          </p:cNvSpPr>
          <p:nvPr/>
        </p:nvSpPr>
        <p:spPr bwMode="auto">
          <a:xfrm>
            <a:off x="3276600" y="3838575"/>
            <a:ext cx="714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Perforated </a:t>
            </a:r>
            <a:r>
              <a:rPr lang="en-US" sz="800" dirty="0" smtClean="0"/>
              <a:t>absorber plate</a:t>
            </a:r>
            <a:endParaRPr lang="en-US" sz="8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590925" y="51625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477054"/>
          </a:xfrm>
        </p:spPr>
        <p:txBody>
          <a:bodyPr/>
          <a:lstStyle/>
          <a:p>
            <a:pPr marL="88900" indent="-88900" algn="ctr"/>
            <a:r>
              <a:rPr lang="en-US" sz="2000" dirty="0" smtClean="0"/>
              <a:t>X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447675" y="1266825"/>
            <a:ext cx="4219575" cy="1000274"/>
          </a:xfrm>
          <a:prstGeom prst="rect">
            <a:avLst/>
          </a:prstGeom>
          <a:noFill/>
          <a:ln w="9525">
            <a:solidFill>
              <a:srgbClr val="001831"/>
            </a:solidFill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- xx</a:t>
            </a: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</a:t>
            </a:r>
            <a:r>
              <a:rPr lang="en-US" altLang="ko-KR" sz="1300" dirty="0" err="1" smtClean="0">
                <a:solidFill>
                  <a:srgbClr val="001831"/>
                </a:solidFill>
                <a:cs typeface="Arial" charset="0"/>
              </a:rPr>
              <a:t>yy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05631" y="5252244"/>
            <a:ext cx="4286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0050" y="5476875"/>
            <a:ext cx="3914775" cy="19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548062" y="5100638"/>
            <a:ext cx="104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9625" y="5038725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66800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049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5257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1927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669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955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241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52725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09900" y="5048250"/>
            <a:ext cx="1825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86125" y="5048250"/>
            <a:ext cx="323850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62400" y="5324475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H="1">
            <a:off x="871537" y="5072063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6200000" flipH="1">
            <a:off x="1347787" y="5014913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 rot="16200000" flipH="1">
            <a:off x="2128837" y="5043488"/>
            <a:ext cx="333375" cy="571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009650" y="3790950"/>
            <a:ext cx="533400" cy="51435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1190625" y="451485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1381125" y="445770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1000125" y="4552950"/>
            <a:ext cx="428625" cy="10477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3895725" y="4772025"/>
            <a:ext cx="96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Heated air to desiccant cycle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2314575" y="4600575"/>
            <a:ext cx="71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 smtClean="0"/>
              <a:t>Transpired  Air</a:t>
            </a:r>
            <a:endParaRPr lang="en-US" sz="800" dirty="0"/>
          </a:p>
        </p:txBody>
      </p:sp>
      <p:sp>
        <p:nvSpPr>
          <p:cNvPr id="65" name="Flowchart: Collate 64"/>
          <p:cNvSpPr/>
          <p:nvPr/>
        </p:nvSpPr>
        <p:spPr>
          <a:xfrm>
            <a:off x="3609975" y="5181600"/>
            <a:ext cx="161925" cy="285750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3548063" y="5634037"/>
            <a:ext cx="266700" cy="66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3" name="TextBox 68"/>
          <p:cNvSpPr txBox="1">
            <a:spLocks noChangeArrowheads="1"/>
          </p:cNvSpPr>
          <p:nvPr/>
        </p:nvSpPr>
        <p:spPr bwMode="auto">
          <a:xfrm>
            <a:off x="3552825" y="5800725"/>
            <a:ext cx="828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Fan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1928813" y="5643562"/>
            <a:ext cx="266700" cy="666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5" name="TextBox 70"/>
          <p:cNvSpPr txBox="1">
            <a:spLocks noChangeArrowheads="1"/>
          </p:cNvSpPr>
          <p:nvPr/>
        </p:nvSpPr>
        <p:spPr bwMode="auto">
          <a:xfrm>
            <a:off x="1638300" y="5848350"/>
            <a:ext cx="828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Building Roof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2924175" y="4419600"/>
            <a:ext cx="723900" cy="3619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7" name="TextBox 61"/>
          <p:cNvSpPr txBox="1">
            <a:spLocks noChangeArrowheads="1"/>
          </p:cNvSpPr>
          <p:nvPr/>
        </p:nvSpPr>
        <p:spPr bwMode="auto">
          <a:xfrm>
            <a:off x="3276600" y="3838575"/>
            <a:ext cx="714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Perforated </a:t>
            </a:r>
            <a:r>
              <a:rPr lang="en-US" sz="800" dirty="0" smtClean="0"/>
              <a:t>absorber plate</a:t>
            </a:r>
            <a:endParaRPr lang="en-US" sz="8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590925" y="51625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447675" y="1266825"/>
            <a:ext cx="4219575" cy="1000274"/>
          </a:xfrm>
          <a:prstGeom prst="rect">
            <a:avLst/>
          </a:prstGeom>
          <a:noFill/>
          <a:ln w="9525">
            <a:solidFill>
              <a:srgbClr val="001831"/>
            </a:solidFill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- xx</a:t>
            </a: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</a:t>
            </a:r>
            <a:r>
              <a:rPr lang="en-US" altLang="ko-KR" sz="1300" dirty="0" err="1" smtClean="0">
                <a:solidFill>
                  <a:srgbClr val="001831"/>
                </a:solidFill>
                <a:cs typeface="Arial" charset="0"/>
              </a:rPr>
              <a:t>yy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447675" y="2638425"/>
            <a:ext cx="421957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- xx</a:t>
            </a: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</a:t>
            </a:r>
            <a:r>
              <a:rPr lang="en-US" altLang="ko-KR" sz="1300" dirty="0" err="1" smtClean="0">
                <a:solidFill>
                  <a:srgbClr val="001831"/>
                </a:solidFill>
                <a:cs typeface="Arial" charset="0"/>
              </a:rPr>
              <a:t>yy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l="6451" t="6757" r="8870" b="7680"/>
          <a:stretch>
            <a:fillRect/>
          </a:stretch>
        </p:blipFill>
        <p:spPr bwMode="auto">
          <a:xfrm>
            <a:off x="228600" y="1044575"/>
            <a:ext cx="8664575" cy="460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95325" y="198438"/>
            <a:ext cx="820896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/>
              <a:t>ADWEA 2008 Daily Loads (AD Island) </a:t>
            </a:r>
          </a:p>
          <a:p>
            <a:r>
              <a:rPr lang="en-US" sz="3000" dirty="0"/>
              <a:t>Weather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Growth in Peak Demand</a:t>
            </a:r>
          </a:p>
        </p:txBody>
      </p:sp>
      <p:pic>
        <p:nvPicPr>
          <p:cNvPr id="9219" name="Picture 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371600"/>
            <a:ext cx="8321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33400" y="9144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Peak electricity demand growth estimates for Abu Dhabi (2007-2012)</a:t>
            </a:r>
          </a:p>
          <a:p>
            <a:r>
              <a:rPr lang="en-US" sz="2000"/>
              <a:t>Recent revised estimates are significantly higher 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5410200" y="6477000"/>
            <a:ext cx="3262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(Ref: Abu Dhabi Water and Electricity Company,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1015663"/>
          </a:xfrm>
        </p:spPr>
        <p:txBody>
          <a:bodyPr/>
          <a:lstStyle/>
          <a:p>
            <a:pPr marL="88900" indent="-88900" algn="ctr"/>
            <a:r>
              <a:rPr lang="en-US" sz="3300" dirty="0" smtClean="0"/>
              <a:t>Motivation: Dehu</a:t>
            </a:r>
            <a:r>
              <a:rPr lang="en-US" sz="3300" dirty="0" smtClean="0"/>
              <a:t>midification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>
              <a:solidFill>
                <a:srgbClr val="C00000"/>
              </a:solidFill>
            </a:endParaRPr>
          </a:p>
        </p:txBody>
      </p:sp>
      <p:sp>
        <p:nvSpPr>
          <p:cNvPr id="4102" name="TextBox 83"/>
          <p:cNvSpPr txBox="1">
            <a:spLocks noChangeArrowheads="1"/>
          </p:cNvSpPr>
          <p:nvPr/>
        </p:nvSpPr>
        <p:spPr bwMode="auto">
          <a:xfrm>
            <a:off x="447675" y="1266825"/>
            <a:ext cx="4219575" cy="1000274"/>
          </a:xfrm>
          <a:prstGeom prst="rect">
            <a:avLst/>
          </a:prstGeom>
          <a:noFill/>
          <a:ln w="9525">
            <a:solidFill>
              <a:srgbClr val="001831"/>
            </a:solidFill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- xx</a:t>
            </a: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</a:t>
            </a:r>
            <a:r>
              <a:rPr lang="en-US" altLang="ko-KR" sz="1300" dirty="0" err="1" smtClean="0">
                <a:solidFill>
                  <a:srgbClr val="001831"/>
                </a:solidFill>
                <a:cs typeface="Arial" charset="0"/>
              </a:rPr>
              <a:t>yy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447675" y="2638425"/>
            <a:ext cx="421957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2000" b="1" dirty="0" smtClean="0"/>
              <a:t>X</a:t>
            </a:r>
            <a:endParaRPr lang="en-US" sz="2000" b="1" dirty="0"/>
          </a:p>
          <a:p>
            <a:pPr algn="ctr"/>
            <a:endParaRPr lang="en-US" altLang="ko-KR" sz="1300" b="1" dirty="0">
              <a:solidFill>
                <a:srgbClr val="001831"/>
              </a:solidFill>
              <a:cs typeface="Arial" charset="0"/>
            </a:endParaRPr>
          </a:p>
          <a:p>
            <a:r>
              <a:rPr lang="en-US" altLang="ko-KR" sz="1300" dirty="0" smtClean="0">
                <a:solidFill>
                  <a:srgbClr val="001831"/>
                </a:solidFill>
                <a:cs typeface="Arial" charset="0"/>
              </a:rPr>
              <a:t>- xx</a:t>
            </a:r>
            <a:endParaRPr lang="en-US" altLang="ko-KR" sz="1300" dirty="0">
              <a:solidFill>
                <a:srgbClr val="00183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US" altLang="ko-KR" sz="1300" dirty="0">
                <a:solidFill>
                  <a:srgbClr val="001831"/>
                </a:solidFill>
                <a:cs typeface="Arial" charset="0"/>
              </a:rPr>
              <a:t> </a:t>
            </a:r>
            <a:r>
              <a:rPr lang="en-US" altLang="ko-KR" sz="1300" dirty="0" err="1" smtClean="0">
                <a:solidFill>
                  <a:srgbClr val="001831"/>
                </a:solidFill>
                <a:cs typeface="Arial" charset="0"/>
              </a:rPr>
              <a:t>yy</a:t>
            </a:r>
            <a:endParaRPr lang="en-US" altLang="ko-KR" sz="1300" dirty="0" smtClean="0">
              <a:solidFill>
                <a:srgbClr val="00183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12032" y="226596"/>
            <a:ext cx="9144000" cy="923330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C</a:t>
            </a:r>
            <a:r>
              <a:rPr lang="en-US" sz="3000" dirty="0" smtClean="0"/>
              <a:t>onventional Solar-Powered Dehumidification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815" y="1076325"/>
            <a:ext cx="7020306" cy="515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Low-Cost Unglazed Solar Collector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b="4910"/>
          <a:stretch>
            <a:fillRect/>
          </a:stretch>
        </p:blipFill>
        <p:spPr bwMode="auto">
          <a:xfrm>
            <a:off x="2171700" y="1349375"/>
            <a:ext cx="4509897" cy="47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477054"/>
          </a:xfrm>
        </p:spPr>
        <p:txBody>
          <a:bodyPr/>
          <a:lstStyle/>
          <a:p>
            <a:pPr marL="88900" indent="-88900" algn="ctr"/>
            <a:r>
              <a:rPr lang="en-US" sz="2000" dirty="0" smtClean="0"/>
              <a:t>Unglazed Hybrid Liquid-Air Collector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7928" y="1885949"/>
            <a:ext cx="8564146" cy="3943763"/>
            <a:chOff x="409575" y="3790950"/>
            <a:chExt cx="4562475" cy="20598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409575" y="5075976"/>
              <a:ext cx="37147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94170" y="5265294"/>
              <a:ext cx="453621" cy="485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flipV="1">
              <a:off x="826297" y="5476876"/>
              <a:ext cx="3488528" cy="20445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548062" y="5100638"/>
              <a:ext cx="104775" cy="0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9625" y="5038725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66800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049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257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1927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669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955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241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52725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09900" y="5048250"/>
              <a:ext cx="182563" cy="1588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86125" y="5048250"/>
              <a:ext cx="323850" cy="9525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962400" y="5324475"/>
              <a:ext cx="723900" cy="1588"/>
            </a:xfrm>
            <a:prstGeom prst="straightConnector1">
              <a:avLst/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871537" y="5072063"/>
              <a:ext cx="333375" cy="57150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H="1">
              <a:off x="1328738" y="5033962"/>
              <a:ext cx="381003" cy="66678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>
            <a:xfrm rot="16200000" flipH="1">
              <a:off x="2128837" y="5043488"/>
              <a:ext cx="333375" cy="57150"/>
            </a:xfrm>
            <a:prstGeom prst="curvedConnector3">
              <a:avLst>
                <a:gd name="adj1" fmla="val 50000"/>
              </a:avLst>
            </a:prstGeom>
            <a:ln w="254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009650" y="3790950"/>
              <a:ext cx="533400" cy="514350"/>
            </a:xfrm>
            <a:prstGeom prst="ellipse">
              <a:avLst/>
            </a:prstGeom>
            <a:solidFill>
              <a:srgbClr val="FFFF00"/>
            </a:solidFill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1190625" y="451485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1381125" y="445770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1000125" y="4552950"/>
              <a:ext cx="428625" cy="104775"/>
            </a:xfrm>
            <a:prstGeom prst="straightConnector1">
              <a:avLst/>
            </a:prstGeom>
            <a:ln w="25400" cmpd="sng"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60"/>
            <p:cNvSpPr txBox="1">
              <a:spLocks noChangeArrowheads="1"/>
            </p:cNvSpPr>
            <p:nvPr/>
          </p:nvSpPr>
          <p:spPr bwMode="auto">
            <a:xfrm>
              <a:off x="3596898" y="4705350"/>
              <a:ext cx="1375152" cy="337574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Heated </a:t>
              </a:r>
              <a:r>
                <a:rPr lang="en-US" sz="1800" dirty="0" smtClean="0"/>
                <a:t>water and air </a:t>
              </a:r>
              <a:r>
                <a:rPr lang="en-US" sz="1800" dirty="0"/>
                <a:t>to desiccant </a:t>
              </a:r>
              <a:r>
                <a:rPr lang="en-US" sz="1800" dirty="0" smtClean="0"/>
                <a:t>regenerator</a:t>
              </a:r>
              <a:endParaRPr lang="en-US" sz="1800" dirty="0"/>
            </a:p>
          </p:txBody>
        </p:sp>
        <p:sp>
          <p:nvSpPr>
            <p:cNvPr id="30" name="TextBox 61"/>
            <p:cNvSpPr txBox="1">
              <a:spLocks noChangeArrowheads="1"/>
            </p:cNvSpPr>
            <p:nvPr/>
          </p:nvSpPr>
          <p:spPr bwMode="auto">
            <a:xfrm>
              <a:off x="1938025" y="4656876"/>
              <a:ext cx="714375" cy="337574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smtClean="0"/>
                <a:t>Transpired</a:t>
              </a:r>
              <a:r>
                <a:rPr lang="en-US" sz="800" dirty="0" smtClean="0"/>
                <a:t>  </a:t>
              </a:r>
              <a:r>
                <a:rPr lang="en-US" sz="1800" dirty="0" smtClean="0"/>
                <a:t>air</a:t>
              </a:r>
              <a:endParaRPr lang="en-US" sz="1800" dirty="0"/>
            </a:p>
          </p:txBody>
        </p:sp>
        <p:sp>
          <p:nvSpPr>
            <p:cNvPr id="31" name="Flowchart: Collate 30"/>
            <p:cNvSpPr/>
            <p:nvPr/>
          </p:nvSpPr>
          <p:spPr>
            <a:xfrm>
              <a:off x="3609975" y="5181600"/>
              <a:ext cx="161925" cy="285750"/>
            </a:xfrm>
            <a:prstGeom prst="flowChartCollate">
              <a:avLst/>
            </a:prstGeom>
            <a:ln w="254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548063" y="5634037"/>
              <a:ext cx="266700" cy="6667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8"/>
            <p:cNvSpPr txBox="1">
              <a:spLocks noChangeArrowheads="1"/>
            </p:cNvSpPr>
            <p:nvPr/>
          </p:nvSpPr>
          <p:spPr bwMode="auto">
            <a:xfrm>
              <a:off x="3333750" y="5657850"/>
              <a:ext cx="828675" cy="192900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Fan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>
              <a:off x="2924175" y="4419600"/>
              <a:ext cx="723900" cy="36195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61"/>
            <p:cNvSpPr txBox="1">
              <a:spLocks noChangeArrowheads="1"/>
            </p:cNvSpPr>
            <p:nvPr/>
          </p:nvSpPr>
          <p:spPr bwMode="auto">
            <a:xfrm>
              <a:off x="2942306" y="3943046"/>
              <a:ext cx="1033446" cy="337574"/>
            </a:xfrm>
            <a:prstGeom prst="rect">
              <a:avLst/>
            </a:prstGeom>
            <a:noFill/>
            <a:ln w="25400" cmpd="sng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Perforated </a:t>
              </a:r>
              <a:r>
                <a:rPr lang="en-US" sz="1800" dirty="0" smtClean="0"/>
                <a:t>absorber plate</a:t>
              </a:r>
              <a:endParaRPr lang="en-US" sz="18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90925" y="5162550"/>
              <a:ext cx="723900" cy="0"/>
            </a:xfrm>
            <a:prstGeom prst="line">
              <a:avLst/>
            </a:prstGeom>
            <a:ln w="254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962400" y="5086350"/>
              <a:ext cx="7239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>
              <a:off x="770479" y="5076822"/>
              <a:ext cx="3172871" cy="9529"/>
            </a:xfrm>
            <a:prstGeom prst="line">
              <a:avLst/>
            </a:prstGeom>
            <a:ln w="50800" cmpd="db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30942"/>
          </a:xfrm>
        </p:spPr>
        <p:txBody>
          <a:bodyPr/>
          <a:lstStyle/>
          <a:p>
            <a:pPr marL="88900" indent="-88900" algn="ctr"/>
            <a:r>
              <a:rPr lang="en-US" sz="3000" dirty="0" smtClean="0"/>
              <a:t>Heat Balance Model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718" y="1783595"/>
            <a:ext cx="6170190" cy="347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Custom 6">
      <a:dk1>
        <a:srgbClr val="001831"/>
      </a:dk1>
      <a:lt1>
        <a:srgbClr val="FFFFFF"/>
      </a:lt1>
      <a:dk2>
        <a:srgbClr val="808080"/>
      </a:dk2>
      <a:lt2>
        <a:srgbClr val="20AEC0"/>
      </a:lt2>
      <a:accent1>
        <a:srgbClr val="234E62"/>
      </a:accent1>
      <a:accent2>
        <a:srgbClr val="D89130"/>
      </a:accent2>
      <a:accent3>
        <a:srgbClr val="75A136"/>
      </a:accent3>
      <a:accent4>
        <a:srgbClr val="E2DFC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808080"/>
        </a:dk2>
        <a:lt2>
          <a:srgbClr val="20AE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10207</TotalTime>
  <Words>785</Words>
  <Application>Microsoft Office PowerPoint</Application>
  <PresentationFormat>On-screen Show (4:3)</PresentationFormat>
  <Paragraphs>188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ＭＳ Ｐゴシック</vt:lpstr>
      <vt:lpstr>Wingdings 2</vt:lpstr>
      <vt:lpstr>Wingdings</vt:lpstr>
      <vt:lpstr>2_Blank Presentation</vt:lpstr>
      <vt:lpstr>Slide 1</vt:lpstr>
      <vt:lpstr>Motivation: Dehumidification </vt:lpstr>
      <vt:lpstr>ADWEA 2008 Daily Loads (AD Island)  Weather Sensitivity</vt:lpstr>
      <vt:lpstr>Growth in Peak Demand</vt:lpstr>
      <vt:lpstr>Motivation: Dehumidification </vt:lpstr>
      <vt:lpstr>Conventional Solar-Powered Dehumidification </vt:lpstr>
      <vt:lpstr>Low-Cost Unglazed Solar Collector </vt:lpstr>
      <vt:lpstr>Unglazed Hybrid Liquid-Air Collector </vt:lpstr>
      <vt:lpstr>Heat Balance Model </vt:lpstr>
      <vt:lpstr>Modeling Assumptions </vt:lpstr>
      <vt:lpstr>Differential Control Volume Heat and Mass Balances </vt:lpstr>
      <vt:lpstr>Convective Heat Transfer Relations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Sensitivity Analysis </vt:lpstr>
      <vt:lpstr>Future Work </vt:lpstr>
      <vt:lpstr>X </vt:lpstr>
      <vt:lpstr>Unglazed Transpired Air Collector(UTAC) for Desiccant Regeneration  </vt:lpstr>
      <vt:lpstr>X </vt:lpstr>
    </vt:vector>
  </TitlesOfParts>
  <Company>Wordsearch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Administrator</dc:creator>
  <cp:lastModifiedBy> </cp:lastModifiedBy>
  <cp:revision>234</cp:revision>
  <cp:lastPrinted>2009-10-01T10:23:50Z</cp:lastPrinted>
  <dcterms:created xsi:type="dcterms:W3CDTF">2009-10-13T08:05:30Z</dcterms:created>
  <dcterms:modified xsi:type="dcterms:W3CDTF">2010-11-17T23:02:01Z</dcterms:modified>
</cp:coreProperties>
</file>