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5">
  <p:sldMasterIdLst>
    <p:sldMasterId id="2147483694" r:id="rId1"/>
  </p:sldMasterIdLst>
  <p:notesMasterIdLst>
    <p:notesMasterId r:id="rId35"/>
  </p:notesMasterIdLst>
  <p:sldIdLst>
    <p:sldId id="256" r:id="rId2"/>
    <p:sldId id="308" r:id="rId3"/>
    <p:sldId id="322" r:id="rId4"/>
    <p:sldId id="376" r:id="rId5"/>
    <p:sldId id="327" r:id="rId6"/>
    <p:sldId id="336" r:id="rId7"/>
    <p:sldId id="410" r:id="rId8"/>
    <p:sldId id="381" r:id="rId9"/>
    <p:sldId id="328" r:id="rId10"/>
    <p:sldId id="330" r:id="rId11"/>
    <p:sldId id="377" r:id="rId12"/>
    <p:sldId id="331" r:id="rId13"/>
    <p:sldId id="333" r:id="rId14"/>
    <p:sldId id="343" r:id="rId15"/>
    <p:sldId id="350" r:id="rId16"/>
    <p:sldId id="351" r:id="rId17"/>
    <p:sldId id="354" r:id="rId18"/>
    <p:sldId id="409" r:id="rId19"/>
    <p:sldId id="355" r:id="rId20"/>
    <p:sldId id="357" r:id="rId21"/>
    <p:sldId id="379" r:id="rId22"/>
    <p:sldId id="345" r:id="rId23"/>
    <p:sldId id="348" r:id="rId24"/>
    <p:sldId id="337" r:id="rId25"/>
    <p:sldId id="365" r:id="rId26"/>
    <p:sldId id="398" r:id="rId27"/>
    <p:sldId id="353" r:id="rId28"/>
    <p:sldId id="412" r:id="rId29"/>
    <p:sldId id="366" r:id="rId30"/>
    <p:sldId id="370" r:id="rId31"/>
    <p:sldId id="375" r:id="rId32"/>
    <p:sldId id="411" r:id="rId33"/>
    <p:sldId id="372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FFFF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87440" autoAdjust="0"/>
  </p:normalViewPr>
  <p:slideViewPr>
    <p:cSldViewPr>
      <p:cViewPr varScale="1">
        <p:scale>
          <a:sx n="65" d="100"/>
          <a:sy n="65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376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6DB1B68-25B3-4083-A45F-7CF255C26241}" type="datetimeFigureOut">
              <a:rPr lang="en-US"/>
              <a:pPr>
                <a:defRPr/>
              </a:pPr>
              <a:t>6/19/2011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F56AB67-B7EB-4580-B347-656189E6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5A125-2F64-489D-ABD0-589C36C98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r>
              <a:rPr lang="en-US" baseline="0" dirty="0" smtClean="0"/>
              <a:t> savings relative to roughly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Temperature-entropy</a:t>
            </a:r>
            <a:r>
              <a:rPr lang="en-US" baseline="0" dirty="0" smtClean="0"/>
              <a:t> diagram of a vapor compression cycle for R410A</a:t>
            </a:r>
          </a:p>
          <a:p>
            <a:r>
              <a:rPr lang="en-US" baseline="0" dirty="0" smtClean="0"/>
              <a:t>Cooling effect is the area below the bottom part of the cycle</a:t>
            </a:r>
          </a:p>
          <a:p>
            <a:r>
              <a:rPr lang="en-US" baseline="0" dirty="0" smtClean="0"/>
              <a:t>Work is the area inside the polygons.</a:t>
            </a:r>
          </a:p>
          <a:p>
            <a:r>
              <a:rPr lang="en-US" baseline="0" dirty="0" smtClean="0"/>
              <a:t>Low-lift operation shrinks the polygon = less work.</a:t>
            </a:r>
          </a:p>
          <a:p>
            <a:r>
              <a:rPr lang="en-US" baseline="0" dirty="0" smtClean="0"/>
              <a:t>This is just an instant of time, low-lift controls seeks to operate at these conditions more of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at the left side of the diagram, forecasts</a:t>
            </a:r>
            <a:r>
              <a:rPr lang="en-US" baseline="0" dirty="0" smtClean="0"/>
              <a:t> of loads  on the building and measured data about the building are used to train data-driven temperature response models.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models, along with a model of chiller performance, can be used to predict an optimal control supervisory schedule for the chiller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control can include both direct cooling of spaces, and pre-cooling thermal energy storage, which enables night-time operation at low-lift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my research, I investigated concrete-core cooling, which also serves as the radiant cooling system within the zone.  Concrete-core systems, in theory, have a high thermal storage efficiency relative to other TES.  Also, like other radiant cooling systems they allow for high evaporating temperatures, further enabling low-lift operation.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AB67-B7EB-4580-B347-656189E63A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tx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6" descr="mit-redgrey-display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3813"/>
            <a:ext cx="8763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10600" cy="1828800"/>
          </a:xfrm>
        </p:spPr>
        <p:txBody>
          <a:bodyPr anchor="b"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effectLst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12/11/2008</a:t>
            </a: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Gayeski, 12.515 Term Project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684BCE-3F24-414E-846C-545337DFE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0C5212-567D-4A19-9D4B-787927CE1D7B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EB575F-72CF-4FBC-BE4F-B947EAF612A8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None/>
              <a:defRPr/>
            </a:lvl1pPr>
            <a:lvl2pPr marL="287338" indent="-287338">
              <a:buClr>
                <a:srgbClr val="A40000"/>
              </a:buClr>
              <a:defRPr/>
            </a:lvl2pPr>
            <a:lvl3pPr>
              <a:buClr>
                <a:srgbClr val="A40000"/>
              </a:buClr>
              <a:defRPr/>
            </a:lvl3pPr>
            <a:lvl4pPr>
              <a:buClr>
                <a:srgbClr val="A40000"/>
              </a:buClr>
              <a:defRPr/>
            </a:lvl4pPr>
            <a:lvl5pPr>
              <a:buClr>
                <a:srgbClr val="A4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41A1E0-3C66-43DF-A7E2-477D66EE3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Gayeski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E4B39-6E97-4E25-997E-E6C9A9BBB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sz="1400"/>
            </a:lvl1pPr>
          </a:lstStyle>
          <a:p>
            <a:pPr>
              <a:defRPr/>
            </a:pPr>
            <a:fld id="{FD367A87-6B40-4204-88B0-5200AE5F1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2009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/>
            </a:lvl1pPr>
          </a:lstStyle>
          <a:p>
            <a:pPr>
              <a:defRPr/>
            </a:pPr>
            <a:fld id="{21C65162-46A1-4CCA-85B8-C2EBE674E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E808FA-F624-40C8-A9E6-E0922E100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1CE299-9532-4C5A-AE7C-378270CDC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2009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A4000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buClr>
                <a:srgbClr val="A40000"/>
              </a:buClr>
              <a:defRPr/>
            </a:lvl1pPr>
            <a:lvl2pPr>
              <a:buClr>
                <a:srgbClr val="A40000"/>
              </a:buClr>
              <a:defRPr/>
            </a:lvl2pPr>
            <a:lvl3pPr>
              <a:buClr>
                <a:srgbClr val="A40000"/>
              </a:buClr>
              <a:defRPr/>
            </a:lvl3pPr>
            <a:lvl4pPr>
              <a:buClr>
                <a:srgbClr val="A40000"/>
              </a:buClr>
              <a:defRPr/>
            </a:lvl4pPr>
            <a:lvl5pPr>
              <a:buClr>
                <a:srgbClr val="A4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BA4F09-F8E9-4FC7-B01C-B9878E444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bg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50EF46B-1CC0-42A5-8C3B-DBBFE5E47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Gayeski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248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Gayeski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492875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IBPSA MPC Workshop	June, 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A4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9540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F3AE6-B4FC-4225-ACAD-28370A738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4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ppedMITLab.jpg"/>
          <p:cNvPicPr>
            <a:picLocks noChangeAspect="1"/>
          </p:cNvPicPr>
          <p:nvPr/>
        </p:nvPicPr>
        <p:blipFill>
          <a:blip r:embed="rId3" cstate="print"/>
          <a:srcRect l="4975" t="23333" r="3670" b="6667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/>
                </a:solidFill>
              </a:rPr>
              <a:t>Data-Driven Model Predictive Control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OF Low-Lift Chillers Pre-Cooling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Thermo-Active Building Systems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429000" y="5715000"/>
            <a:ext cx="5715000" cy="1143000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Nick Gayeski, PhD		        Building Technology, MIT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IBPSA Model Predictive Control Workshop           June 2011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Advisors: 	          Dr. Leslie K. Norford, Dr. Peter R. Armstrong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8763000" cy="60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50800" algn="l"/>
              </a:tabLst>
            </a:pPr>
            <a:r>
              <a:rPr lang="en-US" sz="2800" dirty="0" smtClean="0"/>
              <a:t>4 variable-cubic polynomial models derived from experimental measurement or physics-based simulation</a:t>
            </a:r>
          </a:p>
          <a:p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4509493" cy="3505200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352800"/>
            <a:ext cx="4580295" cy="3505200"/>
          </a:xfrm>
          <a:prstGeom prst="rect">
            <a:avLst/>
          </a:prstGeom>
          <a:noFill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7200" y="2590800"/>
          <a:ext cx="3789362" cy="402262"/>
        </p:xfrm>
        <a:graphic>
          <a:graphicData uri="http://schemas.openxmlformats.org/presentationml/2006/ole">
            <p:oleObj spid="_x0000_s57355" name="Equation" r:id="rId6" imgW="2273040" imgH="241200" progId="Equation.3">
              <p:embed/>
            </p:oleObj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4922838" y="2590800"/>
          <a:ext cx="4052887" cy="401638"/>
        </p:xfrm>
        <a:graphic>
          <a:graphicData uri="http://schemas.openxmlformats.org/presentationml/2006/ole">
            <p:oleObj spid="_x0000_s57356" name="Equation" r:id="rId7" imgW="2438280" imgH="241200" progId="Equation.3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>
          <a:xfrm rot="5400000">
            <a:off x="2514600" y="4724400"/>
            <a:ext cx="426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534400" cy="869950"/>
          </a:xfrm>
        </p:spPr>
        <p:txBody>
          <a:bodyPr/>
          <a:lstStyle/>
          <a:p>
            <a:r>
              <a:rPr lang="en-US" sz="3800" dirty="0" smtClean="0"/>
              <a:t>Empirical models accurately represent chiller cooling capacity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6911341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4" cstate="print"/>
          <a:srcRect l="13231" t="14810" r="2976" b="14433"/>
          <a:stretch>
            <a:fillRect/>
          </a:stretch>
        </p:blipFill>
        <p:spPr bwMode="auto">
          <a:xfrm>
            <a:off x="1981200" y="2362200"/>
            <a:ext cx="5791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5" cstate="print"/>
          <a:srcRect l="13230" t="32911" r="2977" b="12787"/>
          <a:stretch>
            <a:fillRect/>
          </a:stretch>
        </p:blipFill>
        <p:spPr bwMode="auto">
          <a:xfrm>
            <a:off x="1981200" y="320040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800600" y="3048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Night time </a:t>
            </a:r>
          </a:p>
          <a:p>
            <a:r>
              <a:rPr lang="en-US" dirty="0" smtClean="0"/>
              <a:t>operation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715794" y="3199606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6294" y="3771106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9800" y="3886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Radiant </a:t>
            </a:r>
          </a:p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52600" y="651944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= Evaporating temperature ºC, T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 = Outdoor air temperature ºC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181600" y="3962400"/>
            <a:ext cx="838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4191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Load </a:t>
            </a:r>
          </a:p>
          <a:p>
            <a:pPr algn="r"/>
            <a:r>
              <a:rPr lang="en-US" dirty="0" smtClean="0"/>
              <a:t>spreading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869950"/>
          </a:xfrm>
        </p:spPr>
        <p:txBody>
          <a:bodyPr/>
          <a:lstStyle/>
          <a:p>
            <a:r>
              <a:rPr lang="en-US" sz="3800" dirty="0" smtClean="0"/>
              <a:t>MPC with TABS enables more low-lift operation, resulting in higher chiller COPs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534400" cy="869950"/>
          </a:xfrm>
        </p:spPr>
        <p:txBody>
          <a:bodyPr/>
          <a:lstStyle/>
          <a:p>
            <a:r>
              <a:rPr lang="en-US" sz="3800" dirty="0" smtClean="0"/>
              <a:t>2.2 Zone temperature model identification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534400" cy="441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50800" algn="l"/>
              </a:tabLst>
            </a:pPr>
            <a:r>
              <a:rPr lang="en-US" sz="2800" dirty="0" smtClean="0"/>
              <a:t>LLCS control requires zone temperature response models to predict temperatures and chiller performance</a:t>
            </a:r>
          </a:p>
          <a:p>
            <a:pPr marL="457200" indent="-457200">
              <a:spcAft>
                <a:spcPts val="0"/>
              </a:spcAft>
            </a:pPr>
            <a:r>
              <a:rPr lang="en-US" sz="2400" dirty="0" smtClean="0"/>
              <a:t>Data-driven models from measured building data predict temperature response</a:t>
            </a:r>
          </a:p>
          <a:p>
            <a:pPr marL="777875" lvl="1" indent="-457200">
              <a:spcAft>
                <a:spcPts val="0"/>
              </a:spcAft>
              <a:buFont typeface="Wingdings 2" pitchFamily="18" charset="2"/>
              <a:buChar char="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Zone operative temperature (T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77875" lvl="1" indent="-457200">
              <a:spcAft>
                <a:spcPts val="0"/>
              </a:spcAft>
              <a:buFont typeface="Wingdings 2" pitchFamily="18" charset="2"/>
              <a:buChar char="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 temperature in the TABS concrete-core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bg1">
                    <a:lumMod val="65000"/>
                  </a:schemeClr>
                </a:solidFill>
              </a:rPr>
              <a:t>cc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77875" lvl="1" indent="-457200">
              <a:spcBef>
                <a:spcPts val="600"/>
              </a:spcBef>
              <a:spcAft>
                <a:spcPts val="1200"/>
              </a:spcAft>
              <a:buFont typeface="Wingdings 2" pitchFamily="18" charset="2"/>
              <a:buChar char="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Return water temperature (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bg1">
                    <a:lumMod val="65000"/>
                  </a:schemeClr>
                </a:solidFill>
              </a:rPr>
              <a:t>chwr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) and ultimately chiller evaporating temperature (T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) from which chiller power and cooling rate can be calculated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/>
              <a:t>24-hour ahead forecasts of outdoor climate and internal loads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09600" y="2362200"/>
            <a:ext cx="8534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T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	= 	operative temperature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	= 	outdoor air temperature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T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	= 	adjacent zone air temperature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=	heat rate from internal loads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Q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	= 	cooling rate from mechanical system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a,b,c,d,e = 	weights for time series of each variable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0800" algn="l"/>
              </a:tabLst>
            </a:pPr>
            <a:endParaRPr lang="en-US" sz="2400" dirty="0" smtClean="0"/>
          </a:p>
          <a:p>
            <a:pPr marL="463550" indent="-463550">
              <a:spcAft>
                <a:spcPts val="1200"/>
              </a:spcAft>
              <a:buFont typeface="Wingdings" pitchFamily="2" charset="2"/>
              <a:buChar char="¨"/>
              <a:tabLst>
                <a:tab pos="50800" algn="l"/>
              </a:tabLst>
            </a:pPr>
            <a:r>
              <a:rPr lang="en-US" sz="2400" dirty="0" smtClean="0"/>
              <a:t>(Inverse) comprehensive room transfer function (CRTF)</a:t>
            </a:r>
            <a:r>
              <a:rPr lang="en-US" sz="2000" dirty="0" smtClean="0"/>
              <a:t> [Seem 1987]</a:t>
            </a:r>
          </a:p>
          <a:p>
            <a:pPr marL="463550" indent="-463550">
              <a:spcAft>
                <a:spcPts val="1200"/>
              </a:spcAft>
              <a:buFont typeface="Wingdings" pitchFamily="2" charset="2"/>
              <a:buChar char="¨"/>
              <a:tabLst>
                <a:tab pos="50800" algn="l"/>
              </a:tabLst>
            </a:pPr>
            <a:r>
              <a:rPr lang="en-US" sz="2400" dirty="0" smtClean="0"/>
              <a:t>Steady state heat transfer physics constrain CRTF coefficients</a:t>
            </a:r>
            <a:r>
              <a:rPr lang="en-US" sz="1800" dirty="0" smtClean="0"/>
              <a:t>	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1752600"/>
          <a:ext cx="7543800" cy="838200"/>
        </p:xfrm>
        <a:graphic>
          <a:graphicData uri="http://schemas.openxmlformats.org/presentationml/2006/ole">
            <p:oleObj spid="_x0000_s106498" name="Equation" r:id="rId4" imgW="3886200" imgH="431640" progId="Equation.3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869950"/>
          </a:xfrm>
        </p:spPr>
        <p:txBody>
          <a:bodyPr/>
          <a:lstStyle/>
          <a:p>
            <a:r>
              <a:rPr lang="en-US" sz="3800" dirty="0" smtClean="0"/>
              <a:t>Existing data-driven modeling methods can be applied to predict zone temperature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09600" y="1524000"/>
            <a:ext cx="8534400" cy="5181600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¨"/>
              <a:tabLst>
                <a:tab pos="50800" algn="l"/>
              </a:tabLst>
            </a:pPr>
            <a:r>
              <a:rPr lang="en-US" sz="2400" dirty="0" smtClean="0"/>
              <a:t>Chiller power and cooling rate depend on TABS thermal state and cooling rate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because they determines chilled water return temperature and evaporating temperature</a:t>
            </a:r>
          </a:p>
          <a:p>
            <a:pPr marL="463550" indent="-4635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¨"/>
              <a:tabLst>
                <a:tab pos="50800" algn="l"/>
              </a:tabLst>
            </a:pPr>
            <a:endParaRPr lang="en-US" sz="2400" dirty="0" smtClean="0"/>
          </a:p>
          <a:p>
            <a:pPr marL="463550" indent="-4635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¨"/>
              <a:tabLst>
                <a:tab pos="50800" algn="l"/>
              </a:tabLst>
            </a:pPr>
            <a:r>
              <a:rPr lang="en-US" sz="2400" dirty="0" smtClean="0"/>
              <a:t>Predict concrete-core temperature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cc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using a CRTF like transfer function model</a:t>
            </a:r>
          </a:p>
          <a:p>
            <a:pPr marL="463550" indent="-4635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¨"/>
              <a:tabLst>
                <a:tab pos="50800" algn="l"/>
              </a:tabLst>
            </a:pPr>
            <a:endParaRPr lang="en-US" sz="2400" dirty="0" smtClean="0"/>
          </a:p>
          <a:p>
            <a:pPr marL="463550" indent="-4635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¨"/>
              <a:tabLst>
                <a:tab pos="50800" algn="l"/>
              </a:tabLst>
            </a:pPr>
            <a:r>
              <a:rPr lang="en-US" sz="2400" dirty="0" smtClean="0"/>
              <a:t>Predict return water temperature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chwr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using a low-order transfer function model in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bg1">
                    <a:lumMod val="65000"/>
                  </a:schemeClr>
                </a:solidFill>
              </a:rPr>
              <a:t>cc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and cooling rate Q</a:t>
            </a:r>
            <a:r>
              <a:rPr lang="en-US" sz="2400" baseline="-25000" dirty="0" smtClean="0">
                <a:solidFill>
                  <a:schemeClr val="bg1">
                    <a:lumMod val="65000"/>
                  </a:schemeClr>
                </a:solidFill>
              </a:rPr>
              <a:t>c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(or a heat exchanger model)</a:t>
            </a:r>
          </a:p>
          <a:p>
            <a:pPr marL="463550" indent="-4635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¨"/>
              <a:tabLst>
                <a:tab pos="50800" algn="l"/>
              </a:tabLst>
            </a:pPr>
            <a:endParaRPr lang="en-US" sz="2400" dirty="0" smtClean="0"/>
          </a:p>
          <a:p>
            <a:pPr marL="463550" indent="-4635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¨"/>
              <a:tabLst>
                <a:tab pos="50800" algn="l"/>
              </a:tabLst>
            </a:pPr>
            <a:r>
              <a:rPr lang="en-US" sz="2400" dirty="0" smtClean="0"/>
              <a:t>Superheat relates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chwr</a:t>
            </a:r>
            <a:r>
              <a:rPr lang="en-US" sz="2400" dirty="0" smtClean="0"/>
              <a:t> to evaporating temperature (T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  <a:r>
              <a:rPr lang="en-US" sz="1800" dirty="0" smtClean="0"/>
              <a:t>	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869950"/>
          </a:xfrm>
        </p:spPr>
        <p:txBody>
          <a:bodyPr/>
          <a:lstStyle/>
          <a:p>
            <a:r>
              <a:rPr lang="en-US" sz="3800" dirty="0" smtClean="0"/>
              <a:t>Evaporating temperature must be predicted from TABS temperature response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2.3 Pre-cooling control optimization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534400" cy="4038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50800" algn="l"/>
              </a:tabLst>
            </a:pPr>
            <a:r>
              <a:rPr lang="en-US" sz="2800" dirty="0" smtClean="0"/>
              <a:t>Optimize chiller operation over 24 hours to minimize energy consumption and maintain thermal comfort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tabLst>
                <a:tab pos="50800" algn="l"/>
              </a:tabLst>
            </a:pPr>
            <a:r>
              <a:rPr lang="en-US" sz="2400" dirty="0" smtClean="0"/>
              <a:t>Employ direct pattern search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to minimize the objective function by selecting an optimal schedule of 24 compressor speeds</a:t>
            </a:r>
            <a:r>
              <a:rPr lang="en-US" sz="24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 one for each hour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tabLst>
                <a:tab pos="50800" algn="l"/>
              </a:tabLst>
            </a:pPr>
            <a:r>
              <a:rPr lang="en-US" sz="2400" dirty="0" smtClean="0"/>
              <a:t>Employ chiller model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to calculate cooling rate and power consumption for the next 24 hours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tabLst>
                <a:tab pos="50800" algn="l"/>
              </a:tabLst>
            </a:pPr>
            <a:r>
              <a:rPr lang="en-US" sz="2400" dirty="0" smtClean="0"/>
              <a:t>Employ temperature response models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to predict zone temperatures to ensure comfort is maintained over 24 hours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AutoNum type="arabicPeriod"/>
            </a:pPr>
            <a:r>
              <a:rPr lang="en-US" sz="1600" dirty="0" smtClean="0"/>
              <a:t>Lewis et al 1999, SIAM J. of Optimization or MATLAB Optimization Toolbox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9600" y="16002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endParaRPr lang="en-US" sz="2800" dirty="0" smtClean="0">
              <a:latin typeface="+mn-lt"/>
            </a:endParaRPr>
          </a:p>
          <a:p>
            <a:pPr lvl="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endParaRPr lang="en-US" sz="2400" dirty="0" smtClean="0">
              <a:latin typeface="+mn-lt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err="1" smtClean="0">
                <a:latin typeface="+mn-lt"/>
              </a:rPr>
              <a:t>P</a:t>
            </a:r>
            <a:r>
              <a:rPr lang="en-US" sz="2400" baseline="-25000" dirty="0" err="1" smtClean="0">
                <a:latin typeface="+mn-lt"/>
              </a:rPr>
              <a:t>w,t</a:t>
            </a:r>
            <a:r>
              <a:rPr lang="en-US" sz="2400" dirty="0" smtClean="0">
                <a:latin typeface="+mn-lt"/>
              </a:rPr>
              <a:t> = 		system power consumption as a function of past 				compressor speeds and exogenous variables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smtClean="0">
                <a:latin typeface="+mn-lt"/>
              </a:rPr>
              <a:t>    = 		weight for operative temperature penalty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err="1" smtClean="0">
                <a:latin typeface="+mn-lt"/>
              </a:rPr>
              <a:t>P</a:t>
            </a:r>
            <a:r>
              <a:rPr lang="en-US" sz="2400" baseline="-25000" dirty="0" err="1" smtClean="0">
                <a:latin typeface="+mn-lt"/>
              </a:rPr>
              <a:t>To,t</a:t>
            </a:r>
            <a:r>
              <a:rPr lang="en-US" sz="2400" dirty="0" smtClean="0">
                <a:latin typeface="+mn-lt"/>
              </a:rPr>
              <a:t> = 		operative temperature penalty when OPT exceeds 				ASHRAE 55 comfort conditions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err="1" smtClean="0">
                <a:latin typeface="+mn-lt"/>
              </a:rPr>
              <a:t>P</a:t>
            </a:r>
            <a:r>
              <a:rPr lang="en-US" sz="2400" baseline="-25000" dirty="0" err="1" smtClean="0">
                <a:latin typeface="+mn-lt"/>
              </a:rPr>
              <a:t>Te,t</a:t>
            </a:r>
            <a:r>
              <a:rPr lang="en-US" sz="2400" dirty="0" smtClean="0">
                <a:latin typeface="+mn-lt"/>
              </a:rPr>
              <a:t> =		evaporative temperature penalty for 						temperatures below freezing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smtClean="0">
                <a:latin typeface="+mn-lt"/>
              </a:rPr>
              <a:t>     =		Vector of 24 compressor speeds, one for each hour 				of the 24 hours ahead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93850" y="1752600"/>
          <a:ext cx="5556250" cy="963613"/>
        </p:xfrm>
        <a:graphic>
          <a:graphicData uri="http://schemas.openxmlformats.org/presentationml/2006/ole">
            <p:oleObj spid="_x0000_s114690" name="Equation" r:id="rId3" imgW="2489040" imgH="431640" progId="Equation.3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685800" y="3581400"/>
          <a:ext cx="266700" cy="315913"/>
        </p:xfrm>
        <a:graphic>
          <a:graphicData uri="http://schemas.openxmlformats.org/presentationml/2006/ole">
            <p:oleObj spid="_x0000_s114691" name="Equation" r:id="rId4" imgW="139680" imgH="164880" progId="Equation.3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685800" y="5410200"/>
          <a:ext cx="287337" cy="366712"/>
        </p:xfrm>
        <a:graphic>
          <a:graphicData uri="http://schemas.openxmlformats.org/presentationml/2006/ole">
            <p:oleObj spid="_x0000_s114692" name="Equation" r:id="rId5" imgW="139680" imgH="177480" progId="Equation.3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534400" cy="869950"/>
          </a:xfrm>
        </p:spPr>
        <p:txBody>
          <a:bodyPr/>
          <a:lstStyle/>
          <a:p>
            <a:r>
              <a:rPr lang="en-US" sz="3800" dirty="0" smtClean="0"/>
              <a:t>Optimization minimizes energy, maintains comfort, and avoids freezing the chiller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405438" y="849313"/>
          <a:ext cx="190500" cy="358775"/>
        </p:xfrm>
        <a:graphic>
          <a:graphicData uri="http://schemas.openxmlformats.org/presentationml/2006/ole">
            <p:oleObj spid="_x0000_s117777" name="Equation" r:id="rId3" imgW="114120" imgH="215640" progId="Equation.3">
              <p:embed/>
            </p:oleObj>
          </a:graphicData>
        </a:graphic>
      </p:graphicFrame>
      <p:grpSp>
        <p:nvGrpSpPr>
          <p:cNvPr id="130" name="Group 129"/>
          <p:cNvGrpSpPr/>
          <p:nvPr/>
        </p:nvGrpSpPr>
        <p:grpSpPr>
          <a:xfrm>
            <a:off x="152400" y="1676400"/>
            <a:ext cx="8991600" cy="4876800"/>
            <a:chOff x="152400" y="1981664"/>
            <a:chExt cx="8991600" cy="4876800"/>
          </a:xfrm>
        </p:grpSpPr>
        <p:grpSp>
          <p:nvGrpSpPr>
            <p:cNvPr id="117762" name="Group 2"/>
            <p:cNvGrpSpPr>
              <a:grpSpLocks noChangeAspect="1"/>
            </p:cNvGrpSpPr>
            <p:nvPr/>
          </p:nvGrpSpPr>
          <p:grpSpPr bwMode="auto">
            <a:xfrm>
              <a:off x="152400" y="2514033"/>
              <a:ext cx="6400234" cy="4344431"/>
              <a:chOff x="2784" y="826"/>
              <a:chExt cx="4435" cy="2582"/>
            </a:xfrm>
          </p:grpSpPr>
          <p:sp>
            <p:nvSpPr>
              <p:cNvPr id="117764" name="Text Box 4"/>
              <p:cNvSpPr txBox="1">
                <a:spLocks noChangeArrowheads="1"/>
              </p:cNvSpPr>
              <p:nvPr/>
            </p:nvSpPr>
            <p:spPr bwMode="auto">
              <a:xfrm>
                <a:off x="4949" y="826"/>
                <a:ext cx="2269" cy="4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Pattern search initial guess at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current hour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765" name="Text Box 5"/>
              <p:cNvSpPr txBox="1">
                <a:spLocks noChangeArrowheads="1"/>
              </p:cNvSpPr>
              <p:nvPr/>
            </p:nvSpPr>
            <p:spPr bwMode="auto">
              <a:xfrm>
                <a:off x="4949" y="1370"/>
                <a:ext cx="2269" cy="10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Pattern search algorithm determines optimal compressor speed schedule for the next 24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hours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768" name="Text Box 8"/>
              <p:cNvSpPr txBox="1">
                <a:spLocks noChangeArrowheads="1"/>
              </p:cNvSpPr>
              <p:nvPr/>
            </p:nvSpPr>
            <p:spPr bwMode="auto">
              <a:xfrm>
                <a:off x="4949" y="2548"/>
                <a:ext cx="2269" cy="8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Operate chiller for one hour at optimal state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7771" name="AutoShape 11"/>
              <p:cNvCxnSpPr>
                <a:cxnSpLocks noChangeShapeType="1"/>
                <a:stCxn id="117768" idx="3"/>
                <a:endCxn id="117764" idx="3"/>
              </p:cNvCxnSpPr>
              <p:nvPr/>
            </p:nvCxnSpPr>
            <p:spPr bwMode="auto">
              <a:xfrm flipV="1">
                <a:off x="7218" y="1029"/>
                <a:ext cx="1" cy="1949"/>
              </a:xfrm>
              <a:prstGeom prst="bentConnector3">
                <a:avLst>
                  <a:gd name="adj1" fmla="val 12778744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17773" name="AutoShape 13"/>
              <p:cNvCxnSpPr>
                <a:cxnSpLocks noChangeShapeType="1"/>
                <a:stCxn id="117764" idx="2"/>
                <a:endCxn id="117765" idx="0"/>
              </p:cNvCxnSpPr>
              <p:nvPr/>
            </p:nvCxnSpPr>
            <p:spPr bwMode="auto">
              <a:xfrm rot="5400000">
                <a:off x="6015" y="1301"/>
                <a:ext cx="137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7774" name="AutoShape 14"/>
              <p:cNvCxnSpPr>
                <a:cxnSpLocks noChangeShapeType="1"/>
                <a:stCxn id="117765" idx="2"/>
                <a:endCxn id="117768" idx="0"/>
              </p:cNvCxnSpPr>
              <p:nvPr/>
            </p:nvCxnSpPr>
            <p:spPr bwMode="auto">
              <a:xfrm rot="5400000">
                <a:off x="6016" y="2480"/>
                <a:ext cx="136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7775" name="Text Box 15"/>
              <p:cNvSpPr txBox="1">
                <a:spLocks noChangeArrowheads="1"/>
              </p:cNvSpPr>
              <p:nvPr/>
            </p:nvSpPr>
            <p:spPr bwMode="auto">
              <a:xfrm>
                <a:off x="2784" y="1370"/>
                <a:ext cx="1954" cy="10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24-hour-ahead forecasts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of outdoor air temperature, adjacent zone temperatures, and internal loads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7776" name="AutoShape 16"/>
              <p:cNvCxnSpPr>
                <a:cxnSpLocks noChangeShapeType="1"/>
                <a:stCxn id="117775" idx="3"/>
                <a:endCxn id="117765" idx="1"/>
              </p:cNvCxnSpPr>
              <p:nvPr/>
            </p:nvCxnSpPr>
            <p:spPr bwMode="auto">
              <a:xfrm>
                <a:off x="4738" y="1891"/>
                <a:ext cx="211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aphicFrame>
          <p:nvGraphicFramePr>
            <p:cNvPr id="117780" name="Object 20"/>
            <p:cNvGraphicFramePr>
              <a:graphicFrameLocks noChangeAspect="1"/>
            </p:cNvGraphicFramePr>
            <p:nvPr/>
          </p:nvGraphicFramePr>
          <p:xfrm>
            <a:off x="3733800" y="4343400"/>
            <a:ext cx="2597150" cy="460375"/>
          </p:xfrm>
          <a:graphic>
            <a:graphicData uri="http://schemas.openxmlformats.org/presentationml/2006/ole">
              <p:oleObj spid="_x0000_s117780" name="Equation" r:id="rId4" imgW="1358640" imgH="241200" progId="Equation.3">
                <p:embed/>
              </p:oleObj>
            </a:graphicData>
          </a:graphic>
        </p:graphicFrame>
        <p:graphicFrame>
          <p:nvGraphicFramePr>
            <p:cNvPr id="117781" name="Object 21"/>
            <p:cNvGraphicFramePr>
              <a:graphicFrameLocks noChangeAspect="1"/>
            </p:cNvGraphicFramePr>
            <p:nvPr/>
          </p:nvGraphicFramePr>
          <p:xfrm>
            <a:off x="4419600" y="5944064"/>
            <a:ext cx="1382713" cy="460375"/>
          </p:xfrm>
          <a:graphic>
            <a:graphicData uri="http://schemas.openxmlformats.org/presentationml/2006/ole">
              <p:oleObj spid="_x0000_s117781" name="Equation" r:id="rId5" imgW="723600" imgH="241200" progId="Equation.3">
                <p:embed/>
              </p:oleObj>
            </a:graphicData>
          </a:graphic>
        </p:graphicFrame>
        <p:graphicFrame>
          <p:nvGraphicFramePr>
            <p:cNvPr id="117782" name="Object 22"/>
            <p:cNvGraphicFramePr>
              <a:graphicFrameLocks noChangeAspect="1"/>
            </p:cNvGraphicFramePr>
            <p:nvPr/>
          </p:nvGraphicFramePr>
          <p:xfrm>
            <a:off x="3984625" y="6466352"/>
            <a:ext cx="2087563" cy="392112"/>
          </p:xfrm>
          <a:graphic>
            <a:graphicData uri="http://schemas.openxmlformats.org/presentationml/2006/ole">
              <p:oleObj spid="_x0000_s117782" name="Equation" r:id="rId6" imgW="1282680" imgH="241200" progId="Equation.3">
                <p:embed/>
              </p:oleObj>
            </a:graphicData>
          </a:graphic>
        </p:graphicFrame>
        <p:graphicFrame>
          <p:nvGraphicFramePr>
            <p:cNvPr id="117783" name="Object 23"/>
            <p:cNvGraphicFramePr>
              <a:graphicFrameLocks noChangeAspect="1"/>
            </p:cNvGraphicFramePr>
            <p:nvPr/>
          </p:nvGraphicFramePr>
          <p:xfrm>
            <a:off x="6254750" y="1981664"/>
            <a:ext cx="2889250" cy="461963"/>
          </p:xfrm>
          <a:graphic>
            <a:graphicData uri="http://schemas.openxmlformats.org/presentationml/2006/ole">
              <p:oleObj spid="_x0000_s117783" name="Equation" r:id="rId7" imgW="1511280" imgH="241200" progId="Equation.3">
                <p:embed/>
              </p:oleObj>
            </a:graphicData>
          </a:graphic>
        </p:graphicFrame>
      </p:grpSp>
      <p:sp>
        <p:nvSpPr>
          <p:cNvPr id="42" name="Title 1"/>
          <p:cNvSpPr txBox="1">
            <a:spLocks/>
          </p:cNvSpPr>
          <p:nvPr/>
        </p:nvSpPr>
        <p:spPr>
          <a:xfrm>
            <a:off x="609600" y="0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Optimize compressor speeds every hour with updated building data and forecasts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      IBPSA MPC </a:t>
            </a:r>
            <a:r>
              <a:rPr lang="en-US" dirty="0" err="1" smtClean="0"/>
              <a:t>Workshop,June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Model-predictive control of low-lift cooling systems to achieve significant cooling energy savings</a:t>
            </a:r>
          </a:p>
          <a:p>
            <a:pPr marL="463550" indent="-463550">
              <a:buClr>
                <a:schemeClr val="bg1">
                  <a:lumMod val="85000"/>
                </a:schemeClr>
              </a:buClr>
              <a:buSzPct val="100000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Low-lift cooling systems (LLCS)</a:t>
            </a:r>
          </a:p>
          <a:p>
            <a:pPr marL="463550" indent="-463550">
              <a:buClr>
                <a:schemeClr val="bg1">
                  <a:lumMod val="85000"/>
                </a:schemeClr>
              </a:buClr>
              <a:buSzPct val="100000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Implementing MPC for LLCS</a:t>
            </a:r>
          </a:p>
          <a:p>
            <a:pPr marL="784225" lvl="1" indent="-463550">
              <a:buClr>
                <a:schemeClr val="bg1">
                  <a:lumMod val="85000"/>
                </a:schemeClr>
              </a:buClr>
              <a:buSzPct val="100000"/>
              <a:buFont typeface="+mj-lt"/>
              <a:buAutoNum type="alphaLcPeriod"/>
            </a:pP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Low-lift chiller performance</a:t>
            </a:r>
          </a:p>
          <a:p>
            <a:pPr marL="784225" lvl="1" indent="-463550">
              <a:buClr>
                <a:schemeClr val="bg1">
                  <a:lumMod val="85000"/>
                </a:schemeClr>
              </a:buClr>
              <a:buSzPct val="100000"/>
              <a:buFont typeface="+mj-lt"/>
              <a:buAutoNum type="alphaLcPeriod"/>
            </a:pP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Data-driven thermal model identification</a:t>
            </a:r>
          </a:p>
          <a:p>
            <a:pPr marL="784225" lvl="1" indent="-463550">
              <a:buClr>
                <a:schemeClr val="bg1">
                  <a:lumMod val="85000"/>
                </a:schemeClr>
              </a:buClr>
              <a:buSzPct val="100000"/>
              <a:buFont typeface="+mj-lt"/>
              <a:buAutoNum type="alphaLcPeriod"/>
            </a:pP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Model-predictive control to pre-cool thermo-active building systems</a:t>
            </a:r>
          </a:p>
          <a:p>
            <a:pPr marL="463550" indent="-463550">
              <a:buSzPct val="100000"/>
              <a:buAutoNum type="arabicPeriod" startAt="3"/>
            </a:pPr>
            <a:r>
              <a:rPr lang="en-US" sz="2400" dirty="0" smtClean="0"/>
              <a:t>Experimental assessment of LLCS</a:t>
            </a:r>
          </a:p>
          <a:p>
            <a:pPr marL="463550" indent="-463550">
              <a:buClr>
                <a:schemeClr val="bg1">
                  <a:lumMod val="75000"/>
                </a:schemeClr>
              </a:buClr>
              <a:buSzPct val="100000"/>
              <a:buAutoNum type="arabicPeriod" startAt="3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Ongoing research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63000" cy="869950"/>
          </a:xfrm>
        </p:spPr>
        <p:txBody>
          <a:bodyPr/>
          <a:lstStyle/>
          <a:p>
            <a:r>
              <a:rPr lang="en-US" sz="4000" dirty="0" smtClean="0"/>
              <a:t>4. Experimental assessment of LLCS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686800" cy="441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50800" algn="l"/>
              </a:tabLst>
            </a:pPr>
            <a:r>
              <a:rPr lang="en-US" sz="2400" dirty="0" smtClean="0"/>
              <a:t>Foundational research shows dramatic savings from LLCS, but</a:t>
            </a:r>
          </a:p>
          <a:p>
            <a:pPr marL="457200" indent="-457200">
              <a:spcAft>
                <a:spcPts val="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Assumes idealized thermal storage, not real TES or TABS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Chiller power and cooling rate are not coupled to thermal storage, as it can be for a TABS system</a:t>
            </a:r>
          </a:p>
          <a:p>
            <a:pPr marL="457200" indent="-457200">
              <a:spcAft>
                <a:spcPts val="0"/>
              </a:spcAft>
              <a:buNone/>
            </a:pPr>
            <a:endParaRPr lang="en-US" sz="2400" dirty="0" smtClean="0"/>
          </a:p>
          <a:p>
            <a:pPr marL="457200" indent="-457200">
              <a:spcAft>
                <a:spcPts val="0"/>
              </a:spcAft>
              <a:buNone/>
            </a:pPr>
            <a:r>
              <a:rPr lang="en-US" sz="2400" dirty="0" smtClean="0"/>
              <a:t>How real are these savings? What practical technical obstacles exist?</a:t>
            </a:r>
          </a:p>
          <a:p>
            <a:pPr marL="457200" indent="-457200">
              <a:spcAft>
                <a:spcPts val="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Experimentally implement and test LLCS with MPC pre-cooling TABS</a:t>
            </a:r>
          </a:p>
          <a:p>
            <a:pPr marL="457200" indent="-457200">
              <a:spcAft>
                <a:spcPts val="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Check relative savings of LLCS to a base case system similar to comparisons in the PNNL simulation research</a:t>
            </a:r>
          </a:p>
          <a:p>
            <a:pPr marL="457200" indent="-457200">
              <a:spcAft>
                <a:spcPts val="0"/>
              </a:spcAft>
            </a:pPr>
            <a:endParaRPr lang="en-US" sz="2400" dirty="0" smtClean="0"/>
          </a:p>
          <a:p>
            <a:pPr marL="457200" indent="-457200">
              <a:spcAft>
                <a:spcPts val="0"/>
              </a:spcAft>
            </a:pPr>
            <a:endParaRPr lang="en-US" sz="2400" dirty="0" smtClean="0"/>
          </a:p>
          <a:p>
            <a:pPr marL="457200" indent="-457200">
              <a:spcAft>
                <a:spcPts val="1200"/>
              </a:spcAft>
            </a:pPr>
            <a:endParaRPr lang="en-US" sz="2800" dirty="0" smtClean="0"/>
          </a:p>
          <a:p>
            <a:pPr marL="0" indent="0">
              <a:spcAft>
                <a:spcPts val="1200"/>
              </a:spcAft>
              <a:buNone/>
              <a:tabLst>
                <a:tab pos="50800" algn="l"/>
              </a:tabLst>
            </a:pPr>
            <a:endParaRPr lang="en-US" sz="2800" dirty="0" smtClean="0"/>
          </a:p>
          <a:p>
            <a:pPr marL="0" indent="0">
              <a:spcAft>
                <a:spcPts val="1200"/>
              </a:spcAft>
              <a:buNone/>
              <a:tabLst>
                <a:tab pos="50800" algn="l"/>
              </a:tabLst>
            </a:pPr>
            <a:endParaRPr lang="en-US" sz="2800" dirty="0" smtClean="0"/>
          </a:p>
          <a:p>
            <a:pPr marL="463550" indent="-463550">
              <a:spcAft>
                <a:spcPts val="1200"/>
              </a:spcAft>
              <a:tabLst>
                <a:tab pos="50800" algn="l"/>
              </a:tabLst>
            </a:pPr>
            <a:endParaRPr lang="en-US" sz="2800" dirty="0" smtClean="0"/>
          </a:p>
          <a:p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Objective and Topics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2400" dirty="0" smtClean="0"/>
              <a:t>Objective: To achieve significant cooling energy savings with data-driven model-predictive control of low-lift chillers pre-cooling thermo-active building systems (TABS)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463550" indent="-463550">
              <a:buSzPct val="100000"/>
              <a:buAutoNum type="arabicPeriod"/>
            </a:pPr>
            <a:r>
              <a:rPr lang="en-US" sz="2400" dirty="0" smtClean="0"/>
              <a:t>Low-lift cooling systems (LLCS)</a:t>
            </a:r>
          </a:p>
          <a:p>
            <a:pPr marL="463550" indent="-463550">
              <a:buSzPct val="100000"/>
              <a:buAutoNum type="arabicPeriod"/>
            </a:pPr>
            <a:r>
              <a:rPr lang="en-US" sz="2400" dirty="0" smtClean="0"/>
              <a:t>Modeling and optimization for LLCS</a:t>
            </a:r>
          </a:p>
          <a:p>
            <a:pPr marL="784225" lvl="1" indent="-463550">
              <a:buSzPct val="100000"/>
              <a:buFont typeface="+mj-lt"/>
              <a:buAutoNum type="alphaLcPeriod"/>
            </a:pPr>
            <a:r>
              <a:rPr lang="en-US" sz="2100" dirty="0" smtClean="0"/>
              <a:t>Low-lift chiller performance</a:t>
            </a:r>
          </a:p>
          <a:p>
            <a:pPr marL="784225" lvl="1" indent="-463550">
              <a:buSzPct val="100000"/>
              <a:buFont typeface="+mj-lt"/>
              <a:buAutoNum type="alphaLcPeriod"/>
            </a:pPr>
            <a:r>
              <a:rPr lang="en-US" sz="2100" dirty="0" smtClean="0"/>
              <a:t>Data-driven thermal model identification</a:t>
            </a:r>
          </a:p>
          <a:p>
            <a:pPr marL="784225" lvl="1" indent="-463550">
              <a:buSzPct val="100000"/>
              <a:buFont typeface="+mj-lt"/>
              <a:buAutoNum type="alphaLcPeriod"/>
            </a:pPr>
            <a:r>
              <a:rPr lang="en-US" sz="2100" dirty="0" smtClean="0"/>
              <a:t>Model-predictive control to pre-cool thermo-active building systems</a:t>
            </a:r>
          </a:p>
          <a:p>
            <a:pPr marL="463550" indent="-463550">
              <a:buSzPct val="100000"/>
              <a:buAutoNum type="arabicPeriod" startAt="3"/>
            </a:pPr>
            <a:r>
              <a:rPr lang="en-US" sz="2400" dirty="0" smtClean="0"/>
              <a:t>Experimental assessment</a:t>
            </a:r>
          </a:p>
          <a:p>
            <a:pPr marL="463550" indent="-463550">
              <a:buSzPct val="100000"/>
              <a:buAutoNum type="arabicPeriod" startAt="3"/>
            </a:pPr>
            <a:r>
              <a:rPr lang="en-US" sz="2400" dirty="0" smtClean="0"/>
              <a:t>Ongoing research</a:t>
            </a:r>
            <a:endParaRPr lang="en-US" sz="1800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Box 122"/>
          <p:cNvSpPr txBox="1">
            <a:spLocks noChangeArrowheads="1"/>
          </p:cNvSpPr>
          <p:nvPr/>
        </p:nvSpPr>
        <p:spPr bwMode="auto">
          <a:xfrm>
            <a:off x="4114800" y="1066800"/>
            <a:ext cx="4495800" cy="69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IDENTICAL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FOR LLCS AND BASE CASE SSAC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609600" y="228600"/>
            <a:ext cx="8763000" cy="869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Experimental chamber schematic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54860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ads.jpg"/>
          <p:cNvPicPr>
            <a:picLocks noChangeAspect="1"/>
          </p:cNvPicPr>
          <p:nvPr/>
        </p:nvPicPr>
        <p:blipFill>
          <a:blip r:embed="rId2" cstate="print"/>
          <a:srcRect l="12500"/>
          <a:stretch>
            <a:fillRect/>
          </a:stretch>
        </p:blipFill>
        <p:spPr>
          <a:xfrm>
            <a:off x="3657600" y="304800"/>
            <a:ext cx="5486400" cy="4419600"/>
          </a:xfrm>
          <a:prstGeom prst="rect">
            <a:avLst/>
          </a:prstGeom>
        </p:spPr>
      </p:pic>
      <p:pic>
        <p:nvPicPr>
          <p:cNvPr id="11" name="Picture 10" descr="MIT lab 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04800"/>
            <a:ext cx="5486400" cy="441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04800"/>
            <a:ext cx="3276600" cy="5715000"/>
            <a:chOff x="498857" y="1600200"/>
            <a:chExt cx="2993145" cy="5257800"/>
          </a:xfrm>
        </p:grpSpPr>
        <p:pic>
          <p:nvPicPr>
            <p:cNvPr id="6" name="Picture 5" descr="MIT lab 040.JPG"/>
            <p:cNvPicPr>
              <a:picLocks noChangeAspect="1"/>
            </p:cNvPicPr>
            <p:nvPr/>
          </p:nvPicPr>
          <p:blipFill>
            <a:blip r:embed="rId4" cstate="print"/>
            <a:srcRect l="11667" t="4444" r="18333" b="3333"/>
            <a:stretch>
              <a:fillRect/>
            </a:stretch>
          </p:blipFill>
          <p:spPr>
            <a:xfrm>
              <a:off x="498857" y="1600200"/>
              <a:ext cx="2993145" cy="5257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14600" y="2057400"/>
              <a:ext cx="1524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685800" y="6324600"/>
            <a:ext cx="2819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lang="en-US" sz="2800" noProof="0" dirty="0" smtClean="0">
                <a:latin typeface="+mn-lt"/>
                <a:cs typeface="+mn-cs"/>
              </a:rPr>
              <a:t>Climate chamber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791200" y="6324600"/>
            <a:ext cx="2057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lang="en-US" sz="2800" dirty="0" smtClean="0">
                <a:latin typeface="+mn-lt"/>
                <a:cs typeface="+mn-cs"/>
              </a:rPr>
              <a:t>Test chamber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MIT lab 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52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T lab 074.JPG"/>
          <p:cNvPicPr>
            <a:picLocks noChangeAspect="1"/>
          </p:cNvPicPr>
          <p:nvPr/>
        </p:nvPicPr>
        <p:blipFill>
          <a:blip r:embed="rId3" cstate="print"/>
          <a:srcRect t="6122" r="7653"/>
          <a:stretch>
            <a:fillRect/>
          </a:stretch>
        </p:blipFill>
        <p:spPr>
          <a:xfrm>
            <a:off x="4546600" y="3352800"/>
            <a:ext cx="4597400" cy="3505200"/>
          </a:xfrm>
          <a:prstGeom prst="rect">
            <a:avLst/>
          </a:prstGeom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0594" name="Picture 2" descr="CoolingLoop"/>
          <p:cNvPicPr>
            <a:picLocks noChangeAspect="1" noChangeArrowheads="1"/>
          </p:cNvPicPr>
          <p:nvPr/>
        </p:nvPicPr>
        <p:blipFill>
          <a:blip r:embed="rId4" cstate="print"/>
          <a:srcRect r="5323"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09600" y="16764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smtClean="0">
                <a:latin typeface="+mn-lt"/>
                <a:cs typeface="+mn-cs"/>
              </a:rPr>
              <a:t>Temperature sensors measure/approx:  	T</a:t>
            </a:r>
            <a:r>
              <a:rPr lang="en-US" sz="2400" baseline="-25000" dirty="0" smtClean="0"/>
              <a:t>o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dirty="0" err="1" smtClean="0">
                <a:latin typeface="+mn-lt"/>
                <a:cs typeface="+mn-cs"/>
              </a:rPr>
              <a:t>T</a:t>
            </a:r>
            <a:r>
              <a:rPr lang="en-US" sz="2400" baseline="-25000" dirty="0" err="1" smtClean="0"/>
              <a:t>x</a:t>
            </a:r>
            <a:r>
              <a:rPr lang="en-US" sz="2400" dirty="0" smtClean="0">
                <a:latin typeface="+mn-lt"/>
                <a:cs typeface="+mn-cs"/>
              </a:rPr>
              <a:t>, T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dirty="0" err="1" smtClean="0">
                <a:latin typeface="+mn-lt"/>
                <a:cs typeface="+mn-cs"/>
              </a:rPr>
              <a:t>T</a:t>
            </a:r>
            <a:r>
              <a:rPr lang="en-US" sz="2400" baseline="-25000" dirty="0" err="1" smtClean="0"/>
              <a:t>cc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dirty="0" err="1" smtClean="0">
                <a:latin typeface="+mn-lt"/>
                <a:cs typeface="+mn-cs"/>
              </a:rPr>
              <a:t>T</a:t>
            </a:r>
            <a:r>
              <a:rPr lang="en-US" sz="2400" baseline="-25000" dirty="0" err="1" smtClean="0"/>
              <a:t>chwr</a:t>
            </a:r>
            <a:endParaRPr lang="en-US" sz="2400" dirty="0" smtClean="0">
              <a:latin typeface="+mn-lt"/>
              <a:cs typeface="+mn-cs"/>
            </a:endParaRPr>
          </a:p>
          <a:p>
            <a:pPr lvl="0" eaLnBrk="0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50800" algn="l"/>
              </a:tabLst>
              <a:defRPr/>
            </a:pPr>
            <a:r>
              <a:rPr lang="en-US" sz="2400" dirty="0" smtClean="0">
                <a:latin typeface="+mn-lt"/>
                <a:cs typeface="+mn-cs"/>
              </a:rPr>
              <a:t>Power to internal loads:    			</a:t>
            </a:r>
            <a:r>
              <a:rPr lang="en-US" sz="2400" dirty="0" err="1" smtClean="0">
                <a:latin typeface="+mn-lt"/>
                <a:cs typeface="+mn-cs"/>
              </a:rPr>
              <a:t>Q</a:t>
            </a:r>
            <a:r>
              <a:rPr lang="en-US" sz="2400" baseline="-25000" dirty="0" err="1" smtClean="0"/>
              <a:t>i</a:t>
            </a:r>
            <a:endParaRPr lang="en-US" sz="240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lang="en-US" sz="2400" dirty="0" smtClean="0">
                <a:latin typeface="+mn-lt"/>
                <a:cs typeface="+mn-cs"/>
              </a:rPr>
              <a:t>Radiant concrete floor cooling rate:		Q</a:t>
            </a:r>
            <a:r>
              <a:rPr lang="en-US" sz="2400" baseline="-25000" dirty="0" smtClean="0">
                <a:latin typeface="+mn-lt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MIT lab 084.JPG"/>
          <p:cNvPicPr>
            <a:picLocks noChangeAspect="1"/>
          </p:cNvPicPr>
          <p:nvPr/>
        </p:nvPicPr>
        <p:blipFill>
          <a:blip r:embed="rId5" cstate="print"/>
          <a:srcRect b="15217"/>
          <a:stretch>
            <a:fillRect/>
          </a:stretch>
        </p:blipFill>
        <p:spPr>
          <a:xfrm>
            <a:off x="152400" y="3124200"/>
            <a:ext cx="2898531" cy="3276600"/>
          </a:xfrm>
          <a:prstGeom prst="rect">
            <a:avLst/>
          </a:prstGeom>
        </p:spPr>
      </p:pic>
      <p:pic>
        <p:nvPicPr>
          <p:cNvPr id="10" name="Picture 9" descr="MIT lab 073.JPG"/>
          <p:cNvPicPr>
            <a:picLocks noChangeAspect="1"/>
          </p:cNvPicPr>
          <p:nvPr/>
        </p:nvPicPr>
        <p:blipFill>
          <a:blip r:embed="rId6" cstate="print"/>
          <a:srcRect t="25556" r="20370"/>
          <a:stretch>
            <a:fillRect/>
          </a:stretch>
        </p:blipFill>
        <p:spPr>
          <a:xfrm>
            <a:off x="3276600" y="3124200"/>
            <a:ext cx="2628616" cy="3276600"/>
          </a:xfrm>
          <a:prstGeom prst="rect">
            <a:avLst/>
          </a:prstGeom>
        </p:spPr>
      </p:pic>
      <p:pic>
        <p:nvPicPr>
          <p:cNvPr id="12" name="Picture 11" descr="DSC01236.JPG"/>
          <p:cNvPicPr>
            <a:picLocks noChangeAspect="1"/>
          </p:cNvPicPr>
          <p:nvPr/>
        </p:nvPicPr>
        <p:blipFill>
          <a:blip r:embed="rId7" cstate="print"/>
          <a:srcRect l="12080" r="1342"/>
          <a:stretch>
            <a:fillRect/>
          </a:stretch>
        </p:blipFill>
        <p:spPr>
          <a:xfrm rot="5400000">
            <a:off x="5876925" y="3343275"/>
            <a:ext cx="3276600" cy="283845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869950"/>
          </a:xfrm>
        </p:spPr>
        <p:txBody>
          <a:bodyPr/>
          <a:lstStyle/>
          <a:p>
            <a:r>
              <a:rPr lang="en-US" sz="3800" dirty="0" smtClean="0"/>
              <a:t>Test chamber data-driven CRTF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58674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sz="2400" dirty="0" smtClean="0">
                <a:latin typeface="+mn-lt"/>
              </a:rPr>
              <a:t>Sample training temperature data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	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9436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sz="2400" dirty="0" smtClean="0">
                <a:latin typeface="+mn-lt"/>
              </a:rPr>
              <a:t>Sample training </a:t>
            </a:r>
          </a:p>
          <a:p>
            <a:pPr>
              <a:buNone/>
              <a:defRPr/>
            </a:pPr>
            <a:r>
              <a:rPr lang="en-US" sz="2400" dirty="0" smtClean="0">
                <a:latin typeface="+mn-lt"/>
              </a:rPr>
              <a:t>thermal load data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	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4" name="Title 70"/>
          <p:cNvSpPr txBox="1">
            <a:spLocks/>
          </p:cNvSpPr>
          <p:nvPr/>
        </p:nvSpPr>
        <p:spPr>
          <a:xfrm>
            <a:off x="533400" y="457200"/>
            <a:ext cx="8610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Models trained with a few day’s data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218154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0"/>
          <p:cNvSpPr txBox="1">
            <a:spLocks/>
          </p:cNvSpPr>
          <p:nvPr/>
        </p:nvSpPr>
        <p:spPr>
          <a:xfrm>
            <a:off x="533400" y="0"/>
            <a:ext cx="8610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Transfer function models accurately predict zone temperatures 24-hours-ahead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80" y="1524000"/>
            <a:ext cx="9296280" cy="41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29200" y="5715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sz="2400" dirty="0" smtClean="0">
                <a:latin typeface="+mn-lt"/>
              </a:rPr>
              <a:t>24-hour TABS and chilled water temperature prediction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	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715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sz="2400" dirty="0" smtClean="0">
                <a:latin typeface="+mn-lt"/>
              </a:rPr>
              <a:t>24 hour operative temperature prediction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	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531352" cy="4495800"/>
          </a:xfrm>
        </p:spPr>
        <p:txBody>
          <a:bodyPr/>
          <a:lstStyle/>
          <a:p>
            <a:pPr marL="0" indent="0"/>
            <a:r>
              <a:rPr lang="en-US" sz="2400" dirty="0" smtClean="0"/>
              <a:t>Atlanta typical summer week with standard efficiency loads</a:t>
            </a:r>
          </a:p>
          <a:p>
            <a:pPr marL="0" indent="0"/>
            <a:r>
              <a:rPr lang="en-US" sz="2400" dirty="0" smtClean="0"/>
              <a:t>Phoenix typical summery week with high efficiency loads</a:t>
            </a:r>
          </a:p>
          <a:p>
            <a:pPr marL="463550" indent="-463550">
              <a:buFont typeface="Wingdings" pitchFamily="2" charset="2"/>
              <a:buChar char="¨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Based on typical meteorological year weather data</a:t>
            </a:r>
          </a:p>
          <a:p>
            <a:pPr marL="463550" indent="-463550">
              <a:buFont typeface="Wingdings" pitchFamily="2" charset="2"/>
              <a:buChar char="o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Assuming two occupants and ASHRAE 90.1 2004 loads (standard) or 30% better (high)</a:t>
            </a:r>
          </a:p>
          <a:p>
            <a:pPr marL="463550" indent="-463550"/>
            <a:endParaRPr lang="en-US" sz="2400" dirty="0" smtClean="0"/>
          </a:p>
          <a:p>
            <a:pPr marL="463550" indent="-463550"/>
            <a:r>
              <a:rPr lang="en-US" sz="2400" dirty="0" smtClean="0"/>
              <a:t>Run LLCS for one week after steady-periodic response is achieved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0"/>
            <a:ext cx="87630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Tested LLCS for a typical summer week in two climates, Atlanta and Phoenix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09600" y="0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Model-predictive control </a:t>
            </a:r>
            <a:r>
              <a:rPr lang="en-US" sz="4000" noProof="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optimizes chiller compressor speed at each hour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66825"/>
            <a:ext cx="85534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09600" y="0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Pre-cooling redistributes cooling load, allowing lower lift, but maintains comfort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927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66825"/>
            <a:ext cx="85534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7630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Comparing experimental results to PNNL simulation studies 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12648" y="1600200"/>
            <a:ext cx="8531352" cy="5105400"/>
          </a:xfrm>
          <a:prstGeom prst="rect">
            <a:avLst/>
          </a:prstGeom>
        </p:spPr>
        <p:txBody>
          <a:bodyPr/>
          <a:lstStyle/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dirty="0" smtClean="0">
                <a:latin typeface="+mn-lt"/>
                <a:cs typeface="+mn-cs"/>
              </a:rPr>
              <a:t>Select a base-case system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as a point of comparison to the PNNL simulation studies.</a:t>
            </a: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dirty="0" smtClean="0">
                <a:latin typeface="+mn-lt"/>
                <a:cs typeface="+mn-cs"/>
              </a:rPr>
              <a:t>Low fan energy</a:t>
            </a:r>
            <a:r>
              <a:rPr lang="en-US" sz="2400" noProof="0" dirty="0" smtClean="0">
                <a:latin typeface="+mn-lt"/>
                <a:cs typeface="+mn-cs"/>
              </a:rPr>
              <a:t> split-system air conditioner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SEER 16 with conventional controls is representative of case with high efficiency distribution, conventional chiller operation</a:t>
            </a: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noProof="0" dirty="0" smtClean="0">
                <a:latin typeface="+mn-lt"/>
                <a:cs typeface="+mn-cs"/>
              </a:rPr>
              <a:t>Test base-case subject to the same conditions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as the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LLCS but with thermostatic control achieving same mean temperature</a:t>
            </a:r>
            <a:endParaRPr lang="en-US" sz="2400" noProof="0" dirty="0" smtClean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dirty="0" smtClean="0">
                <a:latin typeface="+mn-lt"/>
                <a:cs typeface="+mn-cs"/>
              </a:rPr>
              <a:t>Compare energy savings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in the experimental tests with the PNNL simulations</a:t>
            </a: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400" baseline="0" dirty="0" smtClean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7630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Comparing </a:t>
            </a: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savings in experiment to PNNL </a:t>
            </a: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simulation studies 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762000" y="4191000"/>
          <a:ext cx="7467600" cy="1813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1866900"/>
                <a:gridCol w="1866900"/>
              </a:tblGrid>
              <a:tr h="559668">
                <a:tc>
                  <a:txBody>
                    <a:bodyPr/>
                    <a:lstStyle/>
                    <a:p>
                      <a:r>
                        <a:rPr lang="en-US" dirty="0" smtClean="0"/>
                        <a:t>Phoenix typical summer week results</a:t>
                      </a:r>
                      <a:endParaRPr lang="en-US" dirty="0"/>
                    </a:p>
                  </a:txBody>
                  <a:tcPr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 Savings (%)</a:t>
                      </a:r>
                      <a:endParaRPr lang="en-US" dirty="0"/>
                    </a:p>
                  </a:txBody>
                  <a:tcPr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 Savings (%)</a:t>
                      </a:r>
                      <a:endParaRPr lang="en-US" dirty="0"/>
                    </a:p>
                  </a:txBody>
                  <a:tcPr>
                    <a:solidFill>
                      <a:srgbClr val="A40000"/>
                    </a:solidFill>
                  </a:tcPr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dirty="0" smtClean="0"/>
                        <a:t>Low-lift</a:t>
                      </a:r>
                      <a:r>
                        <a:rPr lang="en-US" baseline="0" dirty="0" smtClean="0"/>
                        <a:t> cooling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VSD chiller w/ radiant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dirty="0" smtClean="0"/>
                        <a:t>Split</a:t>
                      </a:r>
                      <a:r>
                        <a:rPr lang="en-US" baseline="0" dirty="0" smtClean="0"/>
                        <a:t> system air conditioner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/>
        </p:nvGraphicFramePr>
        <p:xfrm>
          <a:off x="762000" y="1981200"/>
          <a:ext cx="7467600" cy="1813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1866900"/>
                <a:gridCol w="1866900"/>
              </a:tblGrid>
              <a:tr h="559668">
                <a:tc>
                  <a:txBody>
                    <a:bodyPr/>
                    <a:lstStyle/>
                    <a:p>
                      <a:r>
                        <a:rPr lang="en-US" dirty="0" smtClean="0"/>
                        <a:t>Atlanta typical summer week results</a:t>
                      </a:r>
                      <a:endParaRPr lang="en-US" dirty="0"/>
                    </a:p>
                  </a:txBody>
                  <a:tcPr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 Savings (%)</a:t>
                      </a:r>
                      <a:endParaRPr lang="en-US" dirty="0"/>
                    </a:p>
                  </a:txBody>
                  <a:tcPr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 Savings (%)</a:t>
                      </a:r>
                      <a:endParaRPr lang="en-US" dirty="0"/>
                    </a:p>
                  </a:txBody>
                  <a:tcPr>
                    <a:solidFill>
                      <a:srgbClr val="A40000"/>
                    </a:solidFill>
                  </a:tcPr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dirty="0" smtClean="0"/>
                        <a:t>Low-lift</a:t>
                      </a:r>
                      <a:r>
                        <a:rPr lang="en-US" baseline="0" dirty="0" smtClean="0"/>
                        <a:t> cooling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VSD chiller w/ radiant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4252">
                <a:tc>
                  <a:txBody>
                    <a:bodyPr/>
                    <a:lstStyle/>
                    <a:p>
                      <a:r>
                        <a:rPr lang="en-US" dirty="0" smtClean="0"/>
                        <a:t>Split</a:t>
                      </a:r>
                      <a:r>
                        <a:rPr lang="en-US" baseline="0" dirty="0" smtClean="0"/>
                        <a:t> system air conditioner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1. 	Low lift cooling systems (LLCS)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534400" cy="441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Low lift cooling systems leverage the following technologies to reduce cooling energy:</a:t>
            </a:r>
          </a:p>
          <a:p>
            <a:pPr marL="457200" indent="-457200"/>
            <a:r>
              <a:rPr lang="en-US" sz="2400" dirty="0" smtClean="0"/>
              <a:t>Variable speed compressor</a:t>
            </a:r>
          </a:p>
          <a:p>
            <a:pPr marL="457200" indent="-457200"/>
            <a:r>
              <a:rPr lang="en-US" sz="2400" dirty="0" smtClean="0"/>
              <a:t>Hydronic distribution with variable flow</a:t>
            </a:r>
          </a:p>
          <a:p>
            <a:pPr marL="457200" indent="-457200"/>
            <a:r>
              <a:rPr lang="en-US" sz="2400" dirty="0" smtClean="0"/>
              <a:t>Radiant cooling</a:t>
            </a:r>
          </a:p>
          <a:p>
            <a:pPr marL="457200" indent="-457200"/>
            <a:r>
              <a:rPr lang="en-US" sz="2400" dirty="0" smtClean="0"/>
              <a:t>Thermal energy storage (TES) e.g. Thermo-active building systems (TABS)</a:t>
            </a:r>
          </a:p>
          <a:p>
            <a:pPr marL="457200" indent="-457200"/>
            <a:r>
              <a:rPr lang="en-US" sz="2400" dirty="0" smtClean="0"/>
              <a:t>Model-predictive control (MPC) to pre-cool TABS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/>
              <a:t>Dedicated outdoor air system (DOAS)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 txBox="1">
            <a:spLocks/>
          </p:cNvSpPr>
          <p:nvPr/>
        </p:nvSpPr>
        <p:spPr>
          <a:xfrm>
            <a:off x="612648" y="1600200"/>
            <a:ext cx="8531352" cy="5105400"/>
          </a:xfrm>
          <a:prstGeom prst="rect">
            <a:avLst/>
          </a:prstGeom>
        </p:spPr>
        <p:txBody>
          <a:bodyPr/>
          <a:lstStyle/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dirty="0" smtClean="0">
                <a:latin typeface="+mn-lt"/>
                <a:cs typeface="+mn-cs"/>
              </a:rPr>
              <a:t>Improve TABS design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by decreasing chilled water pipe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spacing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permitting higher evaporating temperatures</a:t>
            </a: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noProof="0" dirty="0" smtClean="0">
                <a:latin typeface="+mn-lt"/>
                <a:cs typeface="+mn-cs"/>
              </a:rPr>
              <a:t>Better matching of system capacity and loads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using a smaller chiller or adding a false load</a:t>
            </a: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noProof="0" dirty="0" smtClean="0">
                <a:latin typeface="+mn-lt"/>
                <a:cs typeface="+mn-cs"/>
              </a:rPr>
              <a:t>Improve chamber insulation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to achieve closer to adiabatic boundary conditions</a:t>
            </a: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noProof="0" dirty="0" smtClean="0">
                <a:latin typeface="+mn-lt"/>
                <a:cs typeface="+mn-cs"/>
              </a:rPr>
              <a:t>Comparison to more configurations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of systems and control </a:t>
            </a:r>
            <a:r>
              <a:rPr lang="en-US" sz="2400" noProof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scenarios, comparisons to identical simulations</a:t>
            </a: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r>
              <a:rPr lang="en-US" sz="2400" dirty="0" smtClean="0">
                <a:latin typeface="+mn-lt"/>
                <a:cs typeface="+mn-cs"/>
              </a:rPr>
              <a:t>Improvements are likely to yield better LLCS performance</a:t>
            </a: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lang="en-US" sz="2400" noProof="0" dirty="0" smtClean="0">
              <a:latin typeface="+mn-lt"/>
              <a:cs typeface="+mn-cs"/>
            </a:endParaRPr>
          </a:p>
          <a:p>
            <a:pPr marL="463550" lvl="0" indent="-4635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¨"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400" baseline="0" dirty="0" smtClean="0">
              <a:latin typeface="+mj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33400"/>
            <a:ext cx="8763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Critiquing the experimental LLCS </a:t>
            </a:r>
            <a:r>
              <a:rPr lang="en-US" sz="38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tests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Ongoing research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610600" cy="4876800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  <a:defRPr/>
            </a:pPr>
            <a:r>
              <a:rPr lang="en-US" sz="2400" dirty="0" smtClean="0"/>
              <a:t>Extend to multi-zone TABS systems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where multiple zone temperature and TABS responses are predicted simultaneous</a:t>
            </a:r>
          </a:p>
          <a:p>
            <a:pPr marL="0" lvl="1" indent="0">
              <a:spcAft>
                <a:spcPts val="1200"/>
              </a:spcAft>
              <a:buNone/>
              <a:defRPr/>
            </a:pPr>
            <a:r>
              <a:rPr lang="en-US" sz="2400" dirty="0" smtClean="0"/>
              <a:t>Allow TABS pre-cooling and direct cooling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at the same time using radiant ceiling panels  or efficient zone sensible cooling</a:t>
            </a:r>
          </a:p>
          <a:p>
            <a:pPr marL="0" lvl="1" indent="0">
              <a:spcAft>
                <a:spcPts val="1200"/>
              </a:spcAft>
              <a:buNone/>
              <a:defRPr/>
            </a:pPr>
            <a:r>
              <a:rPr lang="en-US" sz="2400" dirty="0" smtClean="0"/>
              <a:t>Construct a full-scale demonstration project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at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Masdar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City, Abu Dhabi and a location in the United States</a:t>
            </a:r>
          </a:p>
          <a:p>
            <a:pPr marL="0" lvl="1" indent="0">
              <a:spcAft>
                <a:spcPts val="1200"/>
              </a:spcAft>
              <a:buNone/>
              <a:defRPr/>
            </a:pPr>
            <a:r>
              <a:rPr lang="en-US" sz="2400" dirty="0" smtClean="0"/>
              <a:t>Expand simulations using the Building Control Virtual Test Bed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by coupling simulation environments required for TABS response and low-lift chiller simulation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610600" cy="4876800"/>
          </a:xfrm>
        </p:spPr>
        <p:txBody>
          <a:bodyPr/>
          <a:lstStyle/>
          <a:p>
            <a:pPr marL="463550" indent="-463550">
              <a:spcAft>
                <a:spcPts val="1200"/>
              </a:spcAft>
              <a:buSzPct val="80000"/>
              <a:buFont typeface="Wingdings" pitchFamily="2" charset="2"/>
              <a:buChar char="¨"/>
              <a:defRPr/>
            </a:pPr>
            <a:r>
              <a:rPr lang="en-US" sz="2400" dirty="0" smtClean="0"/>
              <a:t>Developed a method for data-driven MPC of low-lift chillers pre-cooling TABS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leveraging curve-fit chiller modeling and CRTF zone temperature modeling</a:t>
            </a:r>
          </a:p>
          <a:p>
            <a:pPr marL="463550" indent="-463550">
              <a:spcAft>
                <a:spcPts val="1200"/>
              </a:spcAft>
              <a:buSzPct val="80000"/>
              <a:buFont typeface="Wingdings" pitchFamily="2" charset="2"/>
              <a:buChar char="¨"/>
              <a:defRPr/>
            </a:pPr>
            <a:r>
              <a:rPr lang="en-US" sz="2400" dirty="0" smtClean="0"/>
              <a:t>Implemented these methods in an experimental test chamber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leveraging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curve-fit chiller modeling and CRTF zone temperature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modeling</a:t>
            </a:r>
          </a:p>
          <a:p>
            <a:pPr marL="463550" indent="-463550">
              <a:spcAft>
                <a:spcPts val="1200"/>
              </a:spcAft>
              <a:buSzPct val="80000"/>
              <a:buFont typeface="Wingdings" pitchFamily="2" charset="2"/>
              <a:buChar char="¨"/>
              <a:defRPr/>
            </a:pPr>
            <a:r>
              <a:rPr lang="en-US" sz="2400" dirty="0" smtClean="0"/>
              <a:t>Compared performance to a split-system air conditioner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as a basis for comparison to predominant technology and to spot-check against PNNL simulations</a:t>
            </a:r>
            <a:endParaRPr lang="en-US" sz="2400" dirty="0" smtClean="0"/>
          </a:p>
          <a:p>
            <a:pPr marL="463550" indent="-463550">
              <a:spcAft>
                <a:spcPts val="1200"/>
              </a:spcAft>
              <a:buSzPct val="80000"/>
              <a:buFont typeface="Wingdings" pitchFamily="2" charset="2"/>
              <a:buChar char="¨"/>
              <a:defRPr/>
            </a:pPr>
            <a:endParaRPr lang="en-US" sz="2100" dirty="0" smtClean="0"/>
          </a:p>
          <a:p>
            <a:pPr marL="0" lvl="2" indent="0">
              <a:spcAft>
                <a:spcPts val="0"/>
              </a:spcAft>
              <a:buSzPct val="80000"/>
              <a:buNone/>
              <a:defRPr/>
            </a:pPr>
            <a:endParaRPr lang="en-US" sz="1400" dirty="0" smtClean="0"/>
          </a:p>
          <a:p>
            <a:pPr marL="1058862" lvl="2" indent="-463550">
              <a:spcAft>
                <a:spcPts val="0"/>
              </a:spcAft>
              <a:buSzPct val="80000"/>
              <a:buNone/>
              <a:defRPr/>
            </a:pPr>
            <a:endParaRPr lang="en-US" sz="1400" dirty="0" smtClean="0"/>
          </a:p>
          <a:p>
            <a:pPr marL="1058862" lvl="2" indent="-463550">
              <a:spcAft>
                <a:spcPts val="0"/>
              </a:spcAft>
              <a:buSzPct val="80000"/>
              <a:buFont typeface="Wingdings 2" pitchFamily="18" charset="2"/>
              <a:buChar char="¡"/>
              <a:defRPr/>
            </a:pPr>
            <a:endParaRPr lang="en-US" sz="2100" dirty="0" smtClean="0"/>
          </a:p>
          <a:p>
            <a:pPr marL="1058862" lvl="2" indent="-463550">
              <a:spcAft>
                <a:spcPts val="0"/>
              </a:spcAft>
              <a:buSzPct val="80000"/>
              <a:buFont typeface="Wingdings 2" pitchFamily="18" charset="2"/>
              <a:buChar char="¡"/>
              <a:defRPr/>
            </a:pPr>
            <a:endParaRPr lang="en-US" sz="2100" dirty="0" smtClean="0"/>
          </a:p>
          <a:p>
            <a:pPr marL="1058862" lvl="2" indent="-463550">
              <a:spcAft>
                <a:spcPts val="0"/>
              </a:spcAft>
              <a:buSzPct val="80000"/>
              <a:buFont typeface="Wingdings 2" pitchFamily="18" charset="2"/>
              <a:buChar char="¡"/>
              <a:defRPr/>
            </a:pPr>
            <a:endParaRPr lang="en-US" sz="2100" dirty="0" smtClean="0"/>
          </a:p>
          <a:p>
            <a:pPr marL="463550" indent="-463550">
              <a:buSzPct val="80000"/>
              <a:buFont typeface="Wingdings" pitchFamily="2" charset="2"/>
              <a:buChar char="¨"/>
              <a:defRPr/>
            </a:pPr>
            <a:endParaRPr lang="en-US" sz="2400" dirty="0" smtClean="0"/>
          </a:p>
          <a:p>
            <a:pPr marL="914400" indent="-450850">
              <a:buSzPct val="80000"/>
              <a:buFont typeface="Wingdings 2" pitchFamily="18" charset="2"/>
              <a:buChar char="¡"/>
              <a:defRPr/>
            </a:pPr>
            <a:endParaRPr lang="en-US" sz="2400" dirty="0" smtClean="0"/>
          </a:p>
          <a:p>
            <a:pPr marL="431800" lvl="1" indent="-463550">
              <a:spcAft>
                <a:spcPts val="1200"/>
              </a:spcAft>
              <a:buNone/>
              <a:defRPr/>
            </a:pPr>
            <a:endParaRPr lang="en-US" sz="2400" dirty="0" smtClean="0"/>
          </a:p>
          <a:p>
            <a:pPr marL="0" indent="463550"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Thank you!	Questions welcome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257800"/>
          </a:xfrm>
        </p:spPr>
        <p:txBody>
          <a:bodyPr/>
          <a:lstStyle/>
          <a:p>
            <a:pPr marL="463550" indent="-463550">
              <a:spcBef>
                <a:spcPts val="0"/>
              </a:spcBef>
            </a:pP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Nicholas </a:t>
            </a:r>
            <a:r>
              <a:rPr lang="en-US" sz="1800" dirty="0" smtClean="0"/>
              <a:t>Gayeski, PhD</a:t>
            </a:r>
          </a:p>
          <a:p>
            <a:pPr marL="463550" indent="-463550">
              <a:spcBef>
                <a:spcPts val="0"/>
              </a:spcBef>
            </a:pP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Research </a:t>
            </a:r>
            <a:r>
              <a:rPr lang="en-US" sz="1800" dirty="0" smtClean="0"/>
              <a:t>Affiliate				Partner and </a:t>
            </a:r>
            <a:r>
              <a:rPr lang="en-US" sz="1800" dirty="0" smtClean="0"/>
              <a:t>Co-Founder</a:t>
            </a: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Massachusetts Institute of </a:t>
            </a:r>
            <a:r>
              <a:rPr lang="en-US" sz="1800" dirty="0" smtClean="0"/>
              <a:t>Technology		KGS Buildings, </a:t>
            </a:r>
            <a:r>
              <a:rPr lang="en-US" sz="1800" dirty="0" smtClean="0"/>
              <a:t>LLC</a:t>
            </a: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gayeski@mit.edu</a:t>
            </a:r>
            <a:r>
              <a:rPr lang="en-US" sz="1800" dirty="0" smtClean="0"/>
              <a:t>			</a:t>
            </a:r>
            <a:r>
              <a:rPr lang="en-US" sz="1800" dirty="0" smtClean="0"/>
              <a:t>	nick@kgsbuildings.com</a:t>
            </a: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617-835-1185</a:t>
            </a:r>
          </a:p>
          <a:p>
            <a:pPr marL="463550" indent="-463550">
              <a:spcBef>
                <a:spcPts val="0"/>
              </a:spcBef>
            </a:pP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Thank you to my advisors:  	Prof. Leslie K. Norford, Prof. Peter R. Armstrong, and 			Prof. Leon Glicksman</a:t>
            </a:r>
          </a:p>
          <a:p>
            <a:pPr marL="463550" indent="-463550">
              <a:spcBef>
                <a:spcPts val="0"/>
              </a:spcBef>
            </a:pP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Thank you to:		Srinivas Katipamula and PNNL</a:t>
            </a: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				Mitsubishi Electric Research Laboratory</a:t>
            </a:r>
            <a:endParaRPr lang="en-US" sz="1800" dirty="0" smtClean="0"/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				Martin Family Society of Fellows</a:t>
            </a:r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	</a:t>
            </a:r>
            <a:r>
              <a:rPr lang="en-US" sz="1800" dirty="0" smtClean="0"/>
              <a:t>			</a:t>
            </a:r>
            <a:r>
              <a:rPr lang="en-US" sz="1800" dirty="0" smtClean="0"/>
              <a:t>Massachusetts Institute of Technology</a:t>
            </a:r>
          </a:p>
          <a:p>
            <a:pPr marL="463550" indent="-463550">
              <a:spcBef>
                <a:spcPts val="0"/>
              </a:spcBef>
            </a:pPr>
            <a:r>
              <a:rPr lang="en-US" sz="1800" dirty="0" smtClean="0"/>
              <a:t>	</a:t>
            </a:r>
            <a:r>
              <a:rPr lang="en-US" sz="1800" dirty="0" smtClean="0"/>
              <a:t>			</a:t>
            </a:r>
            <a:r>
              <a:rPr lang="en-US" sz="1800" dirty="0" err="1" smtClean="0"/>
              <a:t>Masdar</a:t>
            </a:r>
            <a:r>
              <a:rPr lang="en-US" sz="1800" dirty="0" smtClean="0"/>
              <a:t> Institute of Science and Technology</a:t>
            </a:r>
            <a:endParaRPr lang="en-US" sz="1800" dirty="0" smtClean="0"/>
          </a:p>
          <a:p>
            <a:pPr marL="463550" indent="-463550"/>
            <a:endParaRPr lang="en-US" sz="2400" dirty="0" smtClean="0"/>
          </a:p>
          <a:p>
            <a:pPr marL="0" indent="0">
              <a:buFont typeface="Wingdings" pitchFamily="2" charset="2"/>
              <a:buChar char="o"/>
            </a:pPr>
            <a:endParaRPr lang="en-US" sz="2400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1154668"/>
            <a:ext cx="9144000" cy="5703332"/>
            <a:chOff x="0" y="0"/>
            <a:chExt cx="9144000" cy="6846332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214" t="7000" r="7634" b="20000"/>
            <a:stretch>
              <a:fillRect/>
            </a:stretch>
          </p:blipFill>
          <p:spPr bwMode="auto">
            <a:xfrm>
              <a:off x="266178" y="0"/>
              <a:ext cx="8877822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80"/>
            <p:cNvSpPr txBox="1"/>
            <p:nvPr/>
          </p:nvSpPr>
          <p:spPr>
            <a:xfrm>
              <a:off x="304800" y="5791200"/>
              <a:ext cx="304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8600" y="4191000"/>
              <a:ext cx="381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8600" y="2590800"/>
              <a:ext cx="381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40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1475675" y="2650794"/>
              <a:ext cx="3320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  -   Temperature (°C)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8600" y="1066800"/>
              <a:ext cx="381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60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95400" y="6324600"/>
              <a:ext cx="304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71800" y="6324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1.2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48200" y="6324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1.4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6477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  -   Entropy (kJ/kg-K)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24600" y="6324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1.6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77200" y="6324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1.8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534400" y="46482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34400" y="19812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200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86800" y="5334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300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458200" y="228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400</a:t>
              </a:r>
              <a:endParaRPr lang="en-US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848600" y="228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500</a:t>
              </a:r>
              <a:endParaRPr lang="en-US" sz="1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91400" y="228600"/>
              <a:ext cx="457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600</a:t>
              </a:r>
              <a:endParaRPr lang="en-US" sz="12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477000" y="152400"/>
              <a:ext cx="76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700 psia</a:t>
              </a:r>
              <a:endParaRPr lang="en-US" sz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048000" y="2514600"/>
            <a:ext cx="5105400" cy="2514602"/>
            <a:chOff x="3048000" y="2514600"/>
            <a:chExt cx="5105400" cy="2514602"/>
          </a:xfrm>
        </p:grpSpPr>
        <p:cxnSp>
          <p:nvCxnSpPr>
            <p:cNvPr id="36" name="Straight Connector 35"/>
            <p:cNvCxnSpPr>
              <a:endCxn id="39" idx="0"/>
            </p:cNvCxnSpPr>
            <p:nvPr/>
          </p:nvCxnSpPr>
          <p:spPr>
            <a:xfrm rot="5400000" flipH="1" flipV="1">
              <a:off x="6859103" y="3734905"/>
              <a:ext cx="2514602" cy="7399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7620000" y="2514600"/>
              <a:ext cx="533400" cy="838200"/>
            </a:xfrm>
            <a:custGeom>
              <a:avLst/>
              <a:gdLst>
                <a:gd name="connsiteX0" fmla="*/ 528918 w 528918"/>
                <a:gd name="connsiteY0" fmla="*/ 0 h 1349189"/>
                <a:gd name="connsiteX1" fmla="*/ 300318 w 528918"/>
                <a:gd name="connsiteY1" fmla="*/ 672353 h 1349189"/>
                <a:gd name="connsiteX2" fmla="*/ 44824 w 528918"/>
                <a:gd name="connsiteY2" fmla="*/ 1250577 h 1349189"/>
                <a:gd name="connsiteX3" fmla="*/ 31377 w 528918"/>
                <a:gd name="connsiteY3" fmla="*/ 1264024 h 134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918" h="1349189">
                  <a:moveTo>
                    <a:pt x="528918" y="0"/>
                  </a:moveTo>
                  <a:cubicBezTo>
                    <a:pt x="454959" y="231962"/>
                    <a:pt x="381000" y="463924"/>
                    <a:pt x="300318" y="672353"/>
                  </a:cubicBezTo>
                  <a:cubicBezTo>
                    <a:pt x="219636" y="880782"/>
                    <a:pt x="89648" y="1151965"/>
                    <a:pt x="44824" y="1250577"/>
                  </a:cubicBezTo>
                  <a:cubicBezTo>
                    <a:pt x="0" y="1349189"/>
                    <a:pt x="15688" y="1306606"/>
                    <a:pt x="31377" y="1264024"/>
                  </a:cubicBez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3048000" y="3352800"/>
              <a:ext cx="4572000" cy="762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43965" y="4953000"/>
              <a:ext cx="4735443" cy="762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2433983" y="4043017"/>
              <a:ext cx="1524000" cy="29596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4"/>
          <p:cNvGrpSpPr/>
          <p:nvPr/>
        </p:nvGrpSpPr>
        <p:grpSpPr>
          <a:xfrm>
            <a:off x="914400" y="5029200"/>
            <a:ext cx="3962400" cy="999530"/>
            <a:chOff x="762000" y="4800600"/>
            <a:chExt cx="3962400" cy="999530"/>
          </a:xfrm>
        </p:grpSpPr>
        <p:sp>
          <p:nvSpPr>
            <p:cNvPr id="71" name="Up Arrow 70"/>
            <p:cNvSpPr/>
            <p:nvPr/>
          </p:nvSpPr>
          <p:spPr>
            <a:xfrm>
              <a:off x="4343400" y="4800600"/>
              <a:ext cx="381000" cy="685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2000" y="4876800"/>
              <a:ext cx="2362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Radiant  cooling and variable speed pumping</a:t>
              </a:r>
              <a:endParaRPr lang="en-US" dirty="0"/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838200" y="2710814"/>
            <a:ext cx="3962400" cy="923330"/>
            <a:chOff x="762000" y="2286000"/>
            <a:chExt cx="3962400" cy="1172493"/>
          </a:xfrm>
        </p:grpSpPr>
        <p:sp>
          <p:nvSpPr>
            <p:cNvPr id="73" name="TextBox 72"/>
            <p:cNvSpPr txBox="1"/>
            <p:nvPr/>
          </p:nvSpPr>
          <p:spPr>
            <a:xfrm>
              <a:off x="762000" y="2286000"/>
              <a:ext cx="2514600" cy="1172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Predictive pre-cooling of TABS and variable speed fans</a:t>
              </a:r>
              <a:endParaRPr lang="en-US" dirty="0"/>
            </a:p>
          </p:txBody>
        </p:sp>
        <p:sp>
          <p:nvSpPr>
            <p:cNvPr id="74" name="Up Arrow 73"/>
            <p:cNvSpPr/>
            <p:nvPr/>
          </p:nvSpPr>
          <p:spPr>
            <a:xfrm rot="10800000">
              <a:off x="4343400" y="2327124"/>
              <a:ext cx="381000" cy="797075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14400" y="129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Low-lift </a:t>
            </a:r>
            <a:r>
              <a:rPr lang="en-US" dirty="0" smtClean="0"/>
              <a:t>refers to a lower temperature difference between evaporation and condensation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00600" y="3886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speed compressor and load spreading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5869575"/>
            <a:ext cx="4114800" cy="740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81400" y="2590800"/>
            <a:ext cx="3774484" cy="76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284913" y="3963488"/>
            <a:ext cx="3202575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315200" y="1295400"/>
            <a:ext cx="1066800" cy="1295400"/>
          </a:xfrm>
          <a:custGeom>
            <a:avLst/>
            <a:gdLst>
              <a:gd name="connsiteX0" fmla="*/ 528918 w 528918"/>
              <a:gd name="connsiteY0" fmla="*/ 0 h 1349189"/>
              <a:gd name="connsiteX1" fmla="*/ 300318 w 528918"/>
              <a:gd name="connsiteY1" fmla="*/ 672353 h 1349189"/>
              <a:gd name="connsiteX2" fmla="*/ 44824 w 528918"/>
              <a:gd name="connsiteY2" fmla="*/ 1250577 h 1349189"/>
              <a:gd name="connsiteX3" fmla="*/ 31377 w 528918"/>
              <a:gd name="connsiteY3" fmla="*/ 1264024 h 134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918" h="1349189">
                <a:moveTo>
                  <a:pt x="528918" y="0"/>
                </a:moveTo>
                <a:cubicBezTo>
                  <a:pt x="454959" y="231962"/>
                  <a:pt x="381000" y="463924"/>
                  <a:pt x="300318" y="672353"/>
                </a:cubicBezTo>
                <a:cubicBezTo>
                  <a:pt x="219636" y="880782"/>
                  <a:pt x="89648" y="1151965"/>
                  <a:pt x="44824" y="1250577"/>
                </a:cubicBezTo>
                <a:cubicBezTo>
                  <a:pt x="0" y="1349189"/>
                  <a:pt x="15688" y="1306606"/>
                  <a:pt x="31377" y="126402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6019802" y="3581402"/>
            <a:ext cx="4648200" cy="761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228600" y="228600"/>
            <a:ext cx="9144000" cy="869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 lift vapor compression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cycle requires less work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4400" y="129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Vapor compression cycle for refrigerant R410A </a:t>
            </a:r>
          </a:p>
          <a:p>
            <a:r>
              <a:rPr lang="en-US" dirty="0" smtClean="0"/>
              <a:t>at an instant in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36"/>
          <p:cNvSpPr txBox="1">
            <a:spLocks noChangeArrowheads="1"/>
          </p:cNvSpPr>
          <p:nvPr/>
        </p:nvSpPr>
        <p:spPr bwMode="auto">
          <a:xfrm>
            <a:off x="6400800" y="2740002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Predict  24-hour optimal chiller control schedule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7414" name="TextBox 36"/>
          <p:cNvSpPr txBox="1">
            <a:spLocks noChangeArrowheads="1"/>
          </p:cNvSpPr>
          <p:nvPr/>
        </p:nvSpPr>
        <p:spPr bwMode="auto">
          <a:xfrm>
            <a:off x="6705600" y="3906271"/>
            <a:ext cx="2971800" cy="3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Variable capacity chiller</a:t>
            </a:r>
          </a:p>
        </p:txBody>
      </p:sp>
      <p:sp>
        <p:nvSpPr>
          <p:cNvPr id="17424" name="TextBox 32"/>
          <p:cNvSpPr txBox="1">
            <a:spLocks noChangeArrowheads="1"/>
          </p:cNvSpPr>
          <p:nvPr/>
        </p:nvSpPr>
        <p:spPr bwMode="auto">
          <a:xfrm>
            <a:off x="2286000" y="1379356"/>
            <a:ext cx="1888627" cy="32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Load forecasts</a:t>
            </a:r>
          </a:p>
        </p:txBody>
      </p:sp>
      <p:sp>
        <p:nvSpPr>
          <p:cNvPr id="17425" name="TextBox 33"/>
          <p:cNvSpPr txBox="1">
            <a:spLocks noChangeArrowheads="1"/>
          </p:cNvSpPr>
          <p:nvPr/>
        </p:nvSpPr>
        <p:spPr bwMode="auto">
          <a:xfrm>
            <a:off x="1143000" y="3063966"/>
            <a:ext cx="1888627" cy="32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Building data</a:t>
            </a:r>
          </a:p>
        </p:txBody>
      </p:sp>
      <p:sp>
        <p:nvSpPr>
          <p:cNvPr id="17426" name="TextBox 34"/>
          <p:cNvSpPr txBox="1">
            <a:spLocks noChangeArrowheads="1"/>
          </p:cNvSpPr>
          <p:nvPr/>
        </p:nvSpPr>
        <p:spPr bwMode="auto">
          <a:xfrm>
            <a:off x="6266273" y="1638444"/>
            <a:ext cx="2877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Identify </a:t>
            </a:r>
            <a:r>
              <a:rPr lang="en-US" dirty="0">
                <a:latin typeface="Tw Cen MT" pitchFamily="34" charset="0"/>
              </a:rPr>
              <a:t>building </a:t>
            </a:r>
            <a:r>
              <a:rPr lang="en-US" dirty="0" smtClean="0">
                <a:latin typeface="Tw Cen MT" pitchFamily="34" charset="0"/>
              </a:rPr>
              <a:t>temperature response models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7432" name="TextBox 43"/>
          <p:cNvSpPr txBox="1">
            <a:spLocks noChangeArrowheads="1"/>
          </p:cNvSpPr>
          <p:nvPr/>
        </p:nvSpPr>
        <p:spPr bwMode="auto">
          <a:xfrm>
            <a:off x="4876800" y="3352800"/>
            <a:ext cx="1295400" cy="5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Charging </a:t>
            </a:r>
          </a:p>
          <a:p>
            <a:r>
              <a:rPr lang="en-US" dirty="0" smtClean="0">
                <a:latin typeface="Tw Cen MT" pitchFamily="34" charset="0"/>
              </a:rPr>
              <a:t>active TES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7434" name="TextBox 45"/>
          <p:cNvSpPr txBox="1">
            <a:spLocks noChangeArrowheads="1"/>
          </p:cNvSpPr>
          <p:nvPr/>
        </p:nvSpPr>
        <p:spPr bwMode="auto">
          <a:xfrm>
            <a:off x="2590800" y="4489405"/>
            <a:ext cx="3124200" cy="3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Direct zone cooling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2133600" y="4748576"/>
            <a:ext cx="3668213" cy="2003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 bwMode="auto">
          <a:xfrm rot="19052270">
            <a:off x="1291912" y="3086744"/>
            <a:ext cx="2954515" cy="23452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2133600" y="1768112"/>
            <a:ext cx="1834594" cy="21109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ight Arrow 35"/>
          <p:cNvSpPr/>
          <p:nvPr/>
        </p:nvSpPr>
        <p:spPr bwMode="auto">
          <a:xfrm rot="3475717">
            <a:off x="5263347" y="3117034"/>
            <a:ext cx="1795484" cy="21782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ight Arrow 37"/>
          <p:cNvSpPr/>
          <p:nvPr/>
        </p:nvSpPr>
        <p:spPr bwMode="auto">
          <a:xfrm rot="8660814">
            <a:off x="5119994" y="5851265"/>
            <a:ext cx="1320525" cy="21326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 bwMode="auto">
          <a:xfrm rot="13263899">
            <a:off x="1790285" y="5716486"/>
            <a:ext cx="1507138" cy="2152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ight Arrow 36"/>
          <p:cNvSpPr/>
          <p:nvPr/>
        </p:nvSpPr>
        <p:spPr bwMode="auto">
          <a:xfrm rot="16200000">
            <a:off x="201329" y="3289268"/>
            <a:ext cx="1204321" cy="23537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7" name="Picture 16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4149"/>
            <a:ext cx="1883905" cy="9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78" y="3965602"/>
            <a:ext cx="1878240" cy="15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1959" y="4165721"/>
            <a:ext cx="3242041" cy="16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387929"/>
            <a:ext cx="1425036" cy="88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381000" y="990600"/>
            <a:ext cx="1788209" cy="1734538"/>
            <a:chOff x="381000" y="0"/>
            <a:chExt cx="1788209" cy="2039918"/>
          </a:xfrm>
        </p:grpSpPr>
        <p:pic>
          <p:nvPicPr>
            <p:cNvPr id="17422" name="Picture 22" descr="C:\Users\Nick\AppData\Local\Microsoft\Windows\Temporary Internet Files\Content.IE5\BNKXMMUK\MCj0413624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1392" y="627607"/>
              <a:ext cx="607817" cy="91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23" descr="C:\Users\Nick\AppData\Local\Microsoft\Windows\Temporary Internet Files\Content.IE5\KJU412PV\MCj0412464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" y="0"/>
              <a:ext cx="1266097" cy="123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18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4766" y="1255334"/>
              <a:ext cx="829046" cy="784584"/>
            </a:xfrm>
            <a:prstGeom prst="rect">
              <a:avLst/>
            </a:prstGeom>
            <a:noFill/>
          </p:spPr>
        </p:pic>
      </p:grp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5203772"/>
            <a:ext cx="1962096" cy="16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 bwMode="auto">
          <a:xfrm rot="12579865">
            <a:off x="4852332" y="4170154"/>
            <a:ext cx="1320525" cy="21326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Right Arrow 33"/>
          <p:cNvSpPr/>
          <p:nvPr/>
        </p:nvSpPr>
        <p:spPr bwMode="auto">
          <a:xfrm rot="8771304">
            <a:off x="1939315" y="4135852"/>
            <a:ext cx="1320525" cy="21326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Curved Left Arrow 24"/>
          <p:cNvSpPr/>
          <p:nvPr/>
        </p:nvSpPr>
        <p:spPr bwMode="auto">
          <a:xfrm>
            <a:off x="5715000" y="1638527"/>
            <a:ext cx="550804" cy="667130"/>
          </a:xfrm>
          <a:prstGeom prst="curved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5638800" y="5979637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Pre-cool thermo-active building system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2" name="TextBox 45"/>
          <p:cNvSpPr txBox="1">
            <a:spLocks noChangeArrowheads="1"/>
          </p:cNvSpPr>
          <p:nvPr/>
        </p:nvSpPr>
        <p:spPr bwMode="auto">
          <a:xfrm>
            <a:off x="2590800" y="45720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Pre-cooling passive TES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7200" y="228600"/>
            <a:ext cx="8686800" cy="869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MPC of LLCS enables </a:t>
            </a:r>
            <a:r>
              <a:rPr lang="en-US" sz="3400" dirty="0" smtClean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lower lift 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chiller operation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extBox 43"/>
          <p:cNvSpPr txBox="1">
            <a:spLocks noChangeArrowheads="1"/>
          </p:cNvSpPr>
          <p:nvPr/>
        </p:nvSpPr>
        <p:spPr bwMode="auto">
          <a:xfrm>
            <a:off x="228600" y="54864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Occupied zone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/>
      <p:bldP spid="17434" grpId="0"/>
      <p:bldP spid="27" grpId="0" animBg="1"/>
      <p:bldP spid="37" grpId="0" animBg="1"/>
      <p:bldP spid="33" grpId="0" animBg="1"/>
      <p:bldP spid="34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05800" cy="869950"/>
          </a:xfrm>
        </p:spPr>
        <p:txBody>
          <a:bodyPr/>
          <a:lstStyle/>
          <a:p>
            <a:r>
              <a:rPr lang="en-US" sz="4000" dirty="0" smtClean="0"/>
              <a:t>Simulation studies show significant LLCS cooling energy savings potential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 marL="573088" indent="0">
              <a:spcBef>
                <a:spcPts val="0"/>
              </a:spcBef>
              <a:buNone/>
            </a:pPr>
            <a:r>
              <a:rPr lang="en-US" sz="2800" i="1" dirty="0" smtClean="0"/>
              <a:t>Simulated </a:t>
            </a:r>
            <a:r>
              <a:rPr lang="en-US" sz="2800" dirty="0" smtClean="0"/>
              <a:t>energy savings: 12 building types in 16 cities relative to a DOE benchmark HVAC system </a:t>
            </a:r>
          </a:p>
          <a:p>
            <a:pPr marL="463550" indent="-463550">
              <a:spcBef>
                <a:spcPts val="0"/>
              </a:spcBef>
              <a:buNone/>
            </a:pPr>
            <a:endParaRPr lang="en-US" sz="2400" dirty="0" smtClean="0"/>
          </a:p>
          <a:p>
            <a:pPr marL="5730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Total annual cooling energy savings</a:t>
            </a:r>
            <a:endParaRPr lang="en-US" sz="1800" dirty="0" smtClean="0"/>
          </a:p>
          <a:p>
            <a:pPr marL="968375" indent="-395288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37 to 84% in standard buildings, on average 60-70%</a:t>
            </a:r>
          </a:p>
          <a:p>
            <a:pPr marL="968375" indent="-395288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-9 to 70% in high performance buildings, on average 40-60% 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400" dirty="0" smtClean="0"/>
              <a:t>Katipamula S, Armstrong PR, Wang W, Fernandez N, Cho H, </a:t>
            </a:r>
            <a:r>
              <a:rPr lang="en-US" sz="1400" dirty="0" err="1" smtClean="0"/>
              <a:t>Goetzler</a:t>
            </a:r>
            <a:r>
              <a:rPr lang="en-US" sz="1400" dirty="0" smtClean="0"/>
              <a:t> </a:t>
            </a:r>
            <a:r>
              <a:rPr lang="en-US" sz="1400" dirty="0" err="1" smtClean="0"/>
              <a:t>W,Burgos</a:t>
            </a:r>
            <a:r>
              <a:rPr lang="en-US" sz="1400" dirty="0" smtClean="0"/>
              <a:t> J, </a:t>
            </a:r>
            <a:r>
              <a:rPr lang="en-US" sz="1400" dirty="0" err="1" smtClean="0"/>
              <a:t>Radhakrishnan</a:t>
            </a:r>
            <a:r>
              <a:rPr lang="en-US" sz="1400" dirty="0" smtClean="0"/>
              <a:t> R, </a:t>
            </a:r>
            <a:r>
              <a:rPr lang="en-US" sz="1400" dirty="0" err="1" smtClean="0"/>
              <a:t>Ahlfeldt</a:t>
            </a:r>
            <a:r>
              <a:rPr lang="en-US" sz="1400" dirty="0" smtClean="0"/>
              <a:t> C. 2010. Cost-Effective Integration of Efficient Low-Lift </a:t>
            </a:r>
            <a:r>
              <a:rPr lang="en-US" sz="1400" dirty="0" err="1" smtClean="0"/>
              <a:t>Baseload</a:t>
            </a:r>
            <a:r>
              <a:rPr lang="en-US" sz="1400" dirty="0" smtClean="0"/>
              <a:t> Cooling Equipment FY08 Final Report. PNNL-19114. Pacific Northwest National Laboratory. Richland, WA.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Topics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Model-predictive control of low-lift cooling systems to achieve significant cooling energy savings</a:t>
            </a:r>
          </a:p>
          <a:p>
            <a:pPr marL="463550" indent="-463550">
              <a:buClr>
                <a:schemeClr val="bg1">
                  <a:lumMod val="75000"/>
                </a:schemeClr>
              </a:buClr>
              <a:buSzPct val="100000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Low-lift cooling systems (LLCS)</a:t>
            </a:r>
          </a:p>
          <a:p>
            <a:pPr marL="463550" indent="-463550">
              <a:buSzPct val="100000"/>
              <a:buAutoNum type="arabicPeriod"/>
            </a:pPr>
            <a:r>
              <a:rPr lang="en-US" sz="2400" dirty="0" smtClean="0"/>
              <a:t>Modeling and optimization for LLCS</a:t>
            </a:r>
          </a:p>
          <a:p>
            <a:pPr marL="784225" lvl="1" indent="-46355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Low-lift chiller performance</a:t>
            </a:r>
          </a:p>
          <a:p>
            <a:pPr marL="784225" lvl="1" indent="-46355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Data-driven thermal model identification</a:t>
            </a:r>
          </a:p>
          <a:p>
            <a:pPr marL="784225" lvl="1" indent="-46355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Model-predictive control to pre-cool thermo-active building systems</a:t>
            </a:r>
          </a:p>
          <a:p>
            <a:pPr marL="463550" indent="-463550">
              <a:buClr>
                <a:schemeClr val="bg1">
                  <a:lumMod val="75000"/>
                </a:schemeClr>
              </a:buClr>
              <a:buSzPct val="100000"/>
              <a:buAutoNum type="arabicPeriod" startAt="3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Experimental assessment</a:t>
            </a:r>
          </a:p>
          <a:p>
            <a:pPr marL="463550" indent="-463550">
              <a:buClr>
                <a:schemeClr val="bg1">
                  <a:lumMod val="75000"/>
                </a:schemeClr>
              </a:buClr>
              <a:buSzPct val="100000"/>
              <a:buAutoNum type="arabicPeriod" startAt="3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Ongoing research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610600" cy="869950"/>
          </a:xfrm>
        </p:spPr>
        <p:txBody>
          <a:bodyPr/>
          <a:lstStyle/>
          <a:p>
            <a:r>
              <a:rPr lang="en-US" sz="4000" dirty="0" smtClean="0"/>
              <a:t>2.  Modeling and Optimization for LLCS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9600" y="17526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700"/>
              </a:spcBef>
              <a:spcAft>
                <a:spcPts val="1200"/>
              </a:spcAft>
              <a:buClr>
                <a:srgbClr val="A40000"/>
              </a:buClr>
              <a:buSzPct val="60000"/>
              <a:defRPr/>
            </a:pPr>
            <a:r>
              <a:rPr lang="en-US" sz="2400" dirty="0" smtClean="0">
                <a:latin typeface="+mn-lt"/>
                <a:cs typeface="+mn-cs"/>
              </a:rPr>
              <a:t>Optimize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of a low-lift chiller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a 24-hour look-ahead schedule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to minimize daily chiller energy consumption</a:t>
            </a:r>
          </a:p>
          <a:p>
            <a:pPr eaLnBrk="0" hangingPunct="0">
              <a:spcBef>
                <a:spcPts val="700"/>
              </a:spcBef>
              <a:spcAft>
                <a:spcPts val="1200"/>
              </a:spcAft>
              <a:buClr>
                <a:srgbClr val="A40000"/>
              </a:buClr>
              <a:buSzPct val="60000"/>
              <a:defRPr/>
            </a:pPr>
            <a:r>
              <a:rPr lang="en-US" sz="2400" dirty="0" smtClean="0">
                <a:latin typeface="+mn-lt"/>
                <a:cs typeface="+mn-cs"/>
              </a:rPr>
              <a:t>To pre-cool a thermo-active building system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to achieve high chilled water temperatures and space efficient thermal energy storage</a:t>
            </a:r>
          </a:p>
          <a:p>
            <a:pPr eaLnBrk="0" hangingPunct="0">
              <a:spcBef>
                <a:spcPts val="700"/>
              </a:spcBef>
              <a:spcAft>
                <a:spcPts val="1200"/>
              </a:spcAft>
              <a:buClr>
                <a:srgbClr val="A40000"/>
              </a:buClr>
              <a:buSzPct val="60000"/>
              <a:defRPr/>
            </a:pPr>
            <a:r>
              <a:rPr lang="en-US" sz="2400" dirty="0" smtClean="0">
                <a:latin typeface="+mj-lt"/>
              </a:rPr>
              <a:t>Informed by a chiller performance model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that predicts chiller power and cooling rate at future conditions for a chosen control schedule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eaLnBrk="0" hangingPunct="0">
              <a:spcBef>
                <a:spcPts val="700"/>
              </a:spcBef>
              <a:spcAft>
                <a:spcPts val="1200"/>
              </a:spcAft>
              <a:buClr>
                <a:srgbClr val="A40000"/>
              </a:buClr>
              <a:buSzPct val="60000"/>
              <a:defRPr/>
            </a:pPr>
            <a:r>
              <a:rPr lang="en-US" sz="2400" dirty="0" smtClean="0">
                <a:latin typeface="+mj-lt"/>
              </a:rPr>
              <a:t>Informed by data-driven zone temperature response models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and forecasts of climate conditions and loads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t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199"/>
            <a:ext cx="2667000" cy="354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0" y="50292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rgbClr val="A40000"/>
              </a:buClr>
              <a:buSzPct val="60000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Experimental testing at 131 steady state conditions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rgbClr val="A40000"/>
              </a:buClr>
              <a:buSzPct val="60000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Heat balance &lt; 7 percent error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40000"/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Nick Gayeski					                IBPSA MPC Workshop      June, 2011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228600"/>
            <a:ext cx="8534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2.1	Low lift chiller performance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67200" y="1905000"/>
            <a:ext cx="4876800" cy="4724400"/>
            <a:chOff x="1371600" y="1752600"/>
            <a:chExt cx="5867400" cy="538770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9494" t="50266" r="7486" b="1219"/>
            <a:stretch>
              <a:fillRect/>
            </a:stretch>
          </p:blipFill>
          <p:spPr bwMode="auto">
            <a:xfrm>
              <a:off x="1371600" y="2133600"/>
              <a:ext cx="5486400" cy="5006709"/>
            </a:xfrm>
            <a:prstGeom prst="rect">
              <a:avLst/>
            </a:prstGeom>
            <a:noFill/>
          </p:spPr>
        </p:pic>
        <p:sp>
          <p:nvSpPr>
            <p:cNvPr id="16" name="Content Placeholder 3"/>
            <p:cNvSpPr txBox="1">
              <a:spLocks/>
            </p:cNvSpPr>
            <p:nvPr/>
          </p:nvSpPr>
          <p:spPr bwMode="auto">
            <a:xfrm>
              <a:off x="6477000" y="1752600"/>
              <a:ext cx="762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>
                  <a:tab pos="5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EER</a:t>
              </a: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 bwMode="auto">
            <a:xfrm>
              <a:off x="6400800" y="35814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>
                  <a:tab pos="5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34</a:t>
              </a: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 bwMode="auto">
            <a:xfrm>
              <a:off x="6400800" y="46482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>
                  <a:tab pos="5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17</a:t>
              </a: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sp>
          <p:nvSpPr>
            <p:cNvPr id="19" name="Content Placeholder 3"/>
            <p:cNvSpPr txBox="1">
              <a:spLocks/>
            </p:cNvSpPr>
            <p:nvPr/>
          </p:nvSpPr>
          <p:spPr bwMode="auto">
            <a:xfrm>
              <a:off x="6400800" y="23622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>
                  <a:tab pos="5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51</a:t>
              </a: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tabLst/>
                <a:defRPr/>
              </a:pP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19088" marR="0" lvl="0" indent="-319088" algn="l" defTabSz="914400" rtl="0" eaLnBrk="0" fontAlgn="base" latinLnBrk="0" hangingPunct="0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5400000">
            <a:off x="3657600" y="3886200"/>
            <a:ext cx="4267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5867400" y="16002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operation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 ~ 3.5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3200400" y="16002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lift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50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 ~ 5-10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1704</Words>
  <Application>Microsoft Office PowerPoint</Application>
  <PresentationFormat>On-screen Show (4:3)</PresentationFormat>
  <Paragraphs>381</Paragraphs>
  <Slides>33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Student presentation</vt:lpstr>
      <vt:lpstr>Equation</vt:lpstr>
      <vt:lpstr>Data-Driven Model Predictive Control  OF Low-Lift Chillers Pre-Cooling  Thermo-Active Building Systems</vt:lpstr>
      <vt:lpstr>Objective and Topics</vt:lpstr>
      <vt:lpstr>1.  Low lift cooling systems (LLCS)</vt:lpstr>
      <vt:lpstr>Slide 4</vt:lpstr>
      <vt:lpstr>Slide 5</vt:lpstr>
      <vt:lpstr>Simulation studies show significant LLCS cooling energy savings potential</vt:lpstr>
      <vt:lpstr>Topics</vt:lpstr>
      <vt:lpstr>2.  Modeling and Optimization for LLCS</vt:lpstr>
      <vt:lpstr>Slide 9</vt:lpstr>
      <vt:lpstr>Empirical models accurately represent chiller cooling capacity and power</vt:lpstr>
      <vt:lpstr>MPC with TABS enables more low-lift operation, resulting in higher chiller COPs</vt:lpstr>
      <vt:lpstr>2.2 Zone temperature model identification</vt:lpstr>
      <vt:lpstr>Existing data-driven modeling methods can be applied to predict zone temperature</vt:lpstr>
      <vt:lpstr>Evaporating temperature must be predicted from TABS temperature response</vt:lpstr>
      <vt:lpstr>2.3 Pre-cooling control optimization</vt:lpstr>
      <vt:lpstr>Optimization minimizes energy, maintains comfort, and avoids freezing the chiller</vt:lpstr>
      <vt:lpstr>Slide 17</vt:lpstr>
      <vt:lpstr>Topics</vt:lpstr>
      <vt:lpstr>4. Experimental assessment of LLCS</vt:lpstr>
      <vt:lpstr>Slide 20</vt:lpstr>
      <vt:lpstr>Slide 21</vt:lpstr>
      <vt:lpstr>Test chamber data-driven CRTF models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5. Ongoing research</vt:lpstr>
      <vt:lpstr>Summary</vt:lpstr>
      <vt:lpstr>Thank you! Questions welcome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2008-12-10T21:53:01Z</dcterms:created>
  <dcterms:modified xsi:type="dcterms:W3CDTF">2011-06-19T19:52:37Z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