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Lst>
  <p:sldSz cx="38404800" cy="21945600"/>
  <p:notesSz cx="21488400" cy="43434000"/>
  <p:defaultTextStyle>
    <a:defPPr>
      <a:defRPr lang="en-US"/>
    </a:defPPr>
    <a:lvl1pPr marL="0" algn="l" defTabSz="3343938" rtl="0" eaLnBrk="1" latinLnBrk="0" hangingPunct="1">
      <a:defRPr sz="6500" kern="1200">
        <a:solidFill>
          <a:schemeClr val="tx1"/>
        </a:solidFill>
        <a:latin typeface="+mn-lt"/>
        <a:ea typeface="+mn-ea"/>
        <a:cs typeface="+mn-cs"/>
      </a:defRPr>
    </a:lvl1pPr>
    <a:lvl2pPr marL="1671969" algn="l" defTabSz="3343938" rtl="0" eaLnBrk="1" latinLnBrk="0" hangingPunct="1">
      <a:defRPr sz="6500" kern="1200">
        <a:solidFill>
          <a:schemeClr val="tx1"/>
        </a:solidFill>
        <a:latin typeface="+mn-lt"/>
        <a:ea typeface="+mn-ea"/>
        <a:cs typeface="+mn-cs"/>
      </a:defRPr>
    </a:lvl2pPr>
    <a:lvl3pPr marL="3343938" algn="l" defTabSz="3343938" rtl="0" eaLnBrk="1" latinLnBrk="0" hangingPunct="1">
      <a:defRPr sz="6500" kern="1200">
        <a:solidFill>
          <a:schemeClr val="tx1"/>
        </a:solidFill>
        <a:latin typeface="+mn-lt"/>
        <a:ea typeface="+mn-ea"/>
        <a:cs typeface="+mn-cs"/>
      </a:defRPr>
    </a:lvl3pPr>
    <a:lvl4pPr marL="5015907" algn="l" defTabSz="3343938" rtl="0" eaLnBrk="1" latinLnBrk="0" hangingPunct="1">
      <a:defRPr sz="6500" kern="1200">
        <a:solidFill>
          <a:schemeClr val="tx1"/>
        </a:solidFill>
        <a:latin typeface="+mn-lt"/>
        <a:ea typeface="+mn-ea"/>
        <a:cs typeface="+mn-cs"/>
      </a:defRPr>
    </a:lvl4pPr>
    <a:lvl5pPr marL="6687877" algn="l" defTabSz="3343938" rtl="0" eaLnBrk="1" latinLnBrk="0" hangingPunct="1">
      <a:defRPr sz="6500" kern="1200">
        <a:solidFill>
          <a:schemeClr val="tx1"/>
        </a:solidFill>
        <a:latin typeface="+mn-lt"/>
        <a:ea typeface="+mn-ea"/>
        <a:cs typeface="+mn-cs"/>
      </a:defRPr>
    </a:lvl5pPr>
    <a:lvl6pPr marL="8359846" algn="l" defTabSz="3343938" rtl="0" eaLnBrk="1" latinLnBrk="0" hangingPunct="1">
      <a:defRPr sz="6500" kern="1200">
        <a:solidFill>
          <a:schemeClr val="tx1"/>
        </a:solidFill>
        <a:latin typeface="+mn-lt"/>
        <a:ea typeface="+mn-ea"/>
        <a:cs typeface="+mn-cs"/>
      </a:defRPr>
    </a:lvl6pPr>
    <a:lvl7pPr marL="10031815" algn="l" defTabSz="3343938" rtl="0" eaLnBrk="1" latinLnBrk="0" hangingPunct="1">
      <a:defRPr sz="6500" kern="1200">
        <a:solidFill>
          <a:schemeClr val="tx1"/>
        </a:solidFill>
        <a:latin typeface="+mn-lt"/>
        <a:ea typeface="+mn-ea"/>
        <a:cs typeface="+mn-cs"/>
      </a:defRPr>
    </a:lvl7pPr>
    <a:lvl8pPr marL="11703783" algn="l" defTabSz="3343938" rtl="0" eaLnBrk="1" latinLnBrk="0" hangingPunct="1">
      <a:defRPr sz="6500" kern="1200">
        <a:solidFill>
          <a:schemeClr val="tx1"/>
        </a:solidFill>
        <a:latin typeface="+mn-lt"/>
        <a:ea typeface="+mn-ea"/>
        <a:cs typeface="+mn-cs"/>
      </a:defRPr>
    </a:lvl8pPr>
    <a:lvl9pPr marL="13375752" algn="l" defTabSz="3343938" rtl="0" eaLnBrk="1" latinLnBrk="0" hangingPunct="1">
      <a:defRPr sz="6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4B4B4"/>
    <a:srgbClr val="E0E0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822" autoAdjust="0"/>
    <p:restoredTop sz="94628" autoAdjust="0"/>
  </p:normalViewPr>
  <p:slideViewPr>
    <p:cSldViewPr showGuides="1">
      <p:cViewPr>
        <p:scale>
          <a:sx n="60" d="100"/>
          <a:sy n="60" d="100"/>
        </p:scale>
        <p:origin x="936" y="-72"/>
      </p:cViewPr>
      <p:guideLst>
        <p:guide orient="horz" pos="384"/>
        <p:guide orient="horz" pos="3456"/>
        <p:guide orient="horz" pos="12672"/>
        <p:guide pos="1333"/>
        <p:guide pos="22862"/>
        <p:guide pos="5291"/>
        <p:guide pos="5727"/>
        <p:guide pos="9690"/>
        <p:guide pos="10118"/>
        <p:guide pos="14070"/>
        <p:guide pos="14501"/>
        <p:guide pos="18466"/>
        <p:guide pos="18901"/>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grpSp>
        <p:nvGrpSpPr>
          <p:cNvPr id="15" name="Group 14"/>
          <p:cNvGrpSpPr/>
          <p:nvPr userDrawn="1"/>
        </p:nvGrpSpPr>
        <p:grpSpPr>
          <a:xfrm>
            <a:off x="228600" y="228600"/>
            <a:ext cx="37947600" cy="21488400"/>
            <a:chOff x="228600" y="228600"/>
            <a:chExt cx="37947600" cy="21488400"/>
          </a:xfrm>
        </p:grpSpPr>
        <p:sp>
          <p:nvSpPr>
            <p:cNvPr id="9" name="Rectangle 8"/>
            <p:cNvSpPr/>
            <p:nvPr userDrawn="1"/>
          </p:nvSpPr>
          <p:spPr>
            <a:xfrm>
              <a:off x="228600" y="228600"/>
              <a:ext cx="37947600" cy="2148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228600" y="20802600"/>
              <a:ext cx="379476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228600" y="228600"/>
              <a:ext cx="37947600" cy="28956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3343938" rtl="0" eaLnBrk="1" latinLnBrk="0" hangingPunct="1">
        <a:spcBef>
          <a:spcPct val="0"/>
        </a:spcBef>
        <a:buNone/>
        <a:defRPr sz="16100" kern="1200">
          <a:solidFill>
            <a:schemeClr val="tx1"/>
          </a:solidFill>
          <a:latin typeface="+mj-lt"/>
          <a:ea typeface="+mj-ea"/>
          <a:cs typeface="+mj-cs"/>
        </a:defRPr>
      </a:lvl1pPr>
    </p:titleStyle>
    <p:bodyStyle>
      <a:lvl1pPr marL="1253977" indent="-1253977" algn="l" defTabSz="3343938" rtl="0" eaLnBrk="1" latinLnBrk="0" hangingPunct="1">
        <a:spcBef>
          <a:spcPct val="20000"/>
        </a:spcBef>
        <a:buFont typeface="Arial" pitchFamily="34" charset="0"/>
        <a:buChar char="•"/>
        <a:defRPr sz="11700" kern="1200">
          <a:solidFill>
            <a:schemeClr val="tx1"/>
          </a:solidFill>
          <a:latin typeface="+mn-lt"/>
          <a:ea typeface="+mn-ea"/>
          <a:cs typeface="+mn-cs"/>
        </a:defRPr>
      </a:lvl1pPr>
      <a:lvl2pPr marL="2716949" indent="-1044981" algn="l" defTabSz="3343938" rtl="0" eaLnBrk="1" latinLnBrk="0" hangingPunct="1">
        <a:spcBef>
          <a:spcPct val="20000"/>
        </a:spcBef>
        <a:buFont typeface="Arial" pitchFamily="34" charset="0"/>
        <a:buChar char="–"/>
        <a:defRPr sz="10300" kern="1200">
          <a:solidFill>
            <a:schemeClr val="tx1"/>
          </a:solidFill>
          <a:latin typeface="+mn-lt"/>
          <a:ea typeface="+mn-ea"/>
          <a:cs typeface="+mn-cs"/>
        </a:defRPr>
      </a:lvl2pPr>
      <a:lvl3pPr marL="4179922" indent="-835984" algn="l" defTabSz="3343938" rtl="0" eaLnBrk="1" latinLnBrk="0" hangingPunct="1">
        <a:spcBef>
          <a:spcPct val="20000"/>
        </a:spcBef>
        <a:buFont typeface="Arial" pitchFamily="34" charset="0"/>
        <a:buChar char="•"/>
        <a:defRPr sz="8800" kern="1200">
          <a:solidFill>
            <a:schemeClr val="tx1"/>
          </a:solidFill>
          <a:latin typeface="+mn-lt"/>
          <a:ea typeface="+mn-ea"/>
          <a:cs typeface="+mn-cs"/>
        </a:defRPr>
      </a:lvl3pPr>
      <a:lvl4pPr marL="5851892" indent="-835984" algn="l" defTabSz="3343938" rtl="0" eaLnBrk="1" latinLnBrk="0" hangingPunct="1">
        <a:spcBef>
          <a:spcPct val="20000"/>
        </a:spcBef>
        <a:buFont typeface="Arial" pitchFamily="34" charset="0"/>
        <a:buChar char="–"/>
        <a:defRPr sz="7300" kern="1200">
          <a:solidFill>
            <a:schemeClr val="tx1"/>
          </a:solidFill>
          <a:latin typeface="+mn-lt"/>
          <a:ea typeface="+mn-ea"/>
          <a:cs typeface="+mn-cs"/>
        </a:defRPr>
      </a:lvl4pPr>
      <a:lvl5pPr marL="7523861" indent="-835984" algn="l" defTabSz="3343938" rtl="0" eaLnBrk="1" latinLnBrk="0" hangingPunct="1">
        <a:spcBef>
          <a:spcPct val="20000"/>
        </a:spcBef>
        <a:buFont typeface="Arial" pitchFamily="34" charset="0"/>
        <a:buChar char="»"/>
        <a:defRPr sz="7300" kern="1200">
          <a:solidFill>
            <a:schemeClr val="tx1"/>
          </a:solidFill>
          <a:latin typeface="+mn-lt"/>
          <a:ea typeface="+mn-ea"/>
          <a:cs typeface="+mn-cs"/>
        </a:defRPr>
      </a:lvl5pPr>
      <a:lvl6pPr marL="9195830" indent="-835984" algn="l" defTabSz="3343938" rtl="0" eaLnBrk="1" latinLnBrk="0" hangingPunct="1">
        <a:spcBef>
          <a:spcPct val="20000"/>
        </a:spcBef>
        <a:buFont typeface="Arial" pitchFamily="34" charset="0"/>
        <a:buChar char="•"/>
        <a:defRPr sz="7300" kern="1200">
          <a:solidFill>
            <a:schemeClr val="tx1"/>
          </a:solidFill>
          <a:latin typeface="+mn-lt"/>
          <a:ea typeface="+mn-ea"/>
          <a:cs typeface="+mn-cs"/>
        </a:defRPr>
      </a:lvl6pPr>
      <a:lvl7pPr marL="10867799" indent="-835984" algn="l" defTabSz="3343938" rtl="0" eaLnBrk="1" latinLnBrk="0" hangingPunct="1">
        <a:spcBef>
          <a:spcPct val="20000"/>
        </a:spcBef>
        <a:buFont typeface="Arial" pitchFamily="34" charset="0"/>
        <a:buChar char="•"/>
        <a:defRPr sz="7300" kern="1200">
          <a:solidFill>
            <a:schemeClr val="tx1"/>
          </a:solidFill>
          <a:latin typeface="+mn-lt"/>
          <a:ea typeface="+mn-ea"/>
          <a:cs typeface="+mn-cs"/>
        </a:defRPr>
      </a:lvl7pPr>
      <a:lvl8pPr marL="12539768" indent="-835984" algn="l" defTabSz="3343938" rtl="0" eaLnBrk="1" latinLnBrk="0" hangingPunct="1">
        <a:spcBef>
          <a:spcPct val="20000"/>
        </a:spcBef>
        <a:buFont typeface="Arial" pitchFamily="34" charset="0"/>
        <a:buChar char="•"/>
        <a:defRPr sz="7300" kern="1200">
          <a:solidFill>
            <a:schemeClr val="tx1"/>
          </a:solidFill>
          <a:latin typeface="+mn-lt"/>
          <a:ea typeface="+mn-ea"/>
          <a:cs typeface="+mn-cs"/>
        </a:defRPr>
      </a:lvl8pPr>
      <a:lvl9pPr marL="14211737" indent="-835984" algn="l" defTabSz="3343938" rtl="0" eaLnBrk="1" latinLnBrk="0" hangingPunct="1">
        <a:spcBef>
          <a:spcPct val="20000"/>
        </a:spcBef>
        <a:buFont typeface="Arial" pitchFamily="34" charset="0"/>
        <a:buChar char="•"/>
        <a:defRPr sz="7300" kern="1200">
          <a:solidFill>
            <a:schemeClr val="tx1"/>
          </a:solidFill>
          <a:latin typeface="+mn-lt"/>
          <a:ea typeface="+mn-ea"/>
          <a:cs typeface="+mn-cs"/>
        </a:defRPr>
      </a:lvl9pPr>
    </p:bodyStyle>
    <p:otherStyle>
      <a:defPPr>
        <a:defRPr lang="en-US"/>
      </a:defPPr>
      <a:lvl1pPr marL="0" algn="l" defTabSz="3343938" rtl="0" eaLnBrk="1" latinLnBrk="0" hangingPunct="1">
        <a:defRPr sz="6500" kern="1200">
          <a:solidFill>
            <a:schemeClr val="tx1"/>
          </a:solidFill>
          <a:latin typeface="+mn-lt"/>
          <a:ea typeface="+mn-ea"/>
          <a:cs typeface="+mn-cs"/>
        </a:defRPr>
      </a:lvl1pPr>
      <a:lvl2pPr marL="1671969" algn="l" defTabSz="3343938" rtl="0" eaLnBrk="1" latinLnBrk="0" hangingPunct="1">
        <a:defRPr sz="6500" kern="1200">
          <a:solidFill>
            <a:schemeClr val="tx1"/>
          </a:solidFill>
          <a:latin typeface="+mn-lt"/>
          <a:ea typeface="+mn-ea"/>
          <a:cs typeface="+mn-cs"/>
        </a:defRPr>
      </a:lvl2pPr>
      <a:lvl3pPr marL="3343938" algn="l" defTabSz="3343938" rtl="0" eaLnBrk="1" latinLnBrk="0" hangingPunct="1">
        <a:defRPr sz="6500" kern="1200">
          <a:solidFill>
            <a:schemeClr val="tx1"/>
          </a:solidFill>
          <a:latin typeface="+mn-lt"/>
          <a:ea typeface="+mn-ea"/>
          <a:cs typeface="+mn-cs"/>
        </a:defRPr>
      </a:lvl3pPr>
      <a:lvl4pPr marL="5015907" algn="l" defTabSz="3343938" rtl="0" eaLnBrk="1" latinLnBrk="0" hangingPunct="1">
        <a:defRPr sz="6500" kern="1200">
          <a:solidFill>
            <a:schemeClr val="tx1"/>
          </a:solidFill>
          <a:latin typeface="+mn-lt"/>
          <a:ea typeface="+mn-ea"/>
          <a:cs typeface="+mn-cs"/>
        </a:defRPr>
      </a:lvl4pPr>
      <a:lvl5pPr marL="6687877" algn="l" defTabSz="3343938" rtl="0" eaLnBrk="1" latinLnBrk="0" hangingPunct="1">
        <a:defRPr sz="6500" kern="1200">
          <a:solidFill>
            <a:schemeClr val="tx1"/>
          </a:solidFill>
          <a:latin typeface="+mn-lt"/>
          <a:ea typeface="+mn-ea"/>
          <a:cs typeface="+mn-cs"/>
        </a:defRPr>
      </a:lvl5pPr>
      <a:lvl6pPr marL="8359846" algn="l" defTabSz="3343938" rtl="0" eaLnBrk="1" latinLnBrk="0" hangingPunct="1">
        <a:defRPr sz="6500" kern="1200">
          <a:solidFill>
            <a:schemeClr val="tx1"/>
          </a:solidFill>
          <a:latin typeface="+mn-lt"/>
          <a:ea typeface="+mn-ea"/>
          <a:cs typeface="+mn-cs"/>
        </a:defRPr>
      </a:lvl6pPr>
      <a:lvl7pPr marL="10031815" algn="l" defTabSz="3343938" rtl="0" eaLnBrk="1" latinLnBrk="0" hangingPunct="1">
        <a:defRPr sz="6500" kern="1200">
          <a:solidFill>
            <a:schemeClr val="tx1"/>
          </a:solidFill>
          <a:latin typeface="+mn-lt"/>
          <a:ea typeface="+mn-ea"/>
          <a:cs typeface="+mn-cs"/>
        </a:defRPr>
      </a:lvl7pPr>
      <a:lvl8pPr marL="11703783" algn="l" defTabSz="3343938" rtl="0" eaLnBrk="1" latinLnBrk="0" hangingPunct="1">
        <a:defRPr sz="6500" kern="1200">
          <a:solidFill>
            <a:schemeClr val="tx1"/>
          </a:solidFill>
          <a:latin typeface="+mn-lt"/>
          <a:ea typeface="+mn-ea"/>
          <a:cs typeface="+mn-cs"/>
        </a:defRPr>
      </a:lvl8pPr>
      <a:lvl9pPr marL="13375752" algn="l" defTabSz="3343938" rtl="0" eaLnBrk="1" latinLnBrk="0" hangingPunct="1">
        <a:defRPr sz="6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wmf"/><Relationship Id="rId18" Type="http://schemas.openxmlformats.org/officeDocument/2006/relationships/image" Target="../media/image24.jpeg"/><Relationship Id="rId26" Type="http://schemas.openxmlformats.org/officeDocument/2006/relationships/image" Target="../media/image4.wmf"/><Relationship Id="rId3" Type="http://schemas.openxmlformats.org/officeDocument/2006/relationships/image" Target="../media/image9.png"/><Relationship Id="rId21" Type="http://schemas.openxmlformats.org/officeDocument/2006/relationships/oleObject" Target="../embeddings/oleObject2.bin"/><Relationship Id="rId34" Type="http://schemas.openxmlformats.org/officeDocument/2006/relationships/image" Target="../media/image8.wmf"/><Relationship Id="rId7" Type="http://schemas.openxmlformats.org/officeDocument/2006/relationships/image" Target="../media/image13.png"/><Relationship Id="rId12" Type="http://schemas.openxmlformats.org/officeDocument/2006/relationships/image" Target="../media/image18.wmf"/><Relationship Id="rId17" Type="http://schemas.openxmlformats.org/officeDocument/2006/relationships/image" Target="../media/image23.png"/><Relationship Id="rId25" Type="http://schemas.openxmlformats.org/officeDocument/2006/relationships/oleObject" Target="../embeddings/oleObject4.bin"/><Relationship Id="rId33" Type="http://schemas.openxmlformats.org/officeDocument/2006/relationships/oleObject" Target="../embeddings/oleObject8.bin"/><Relationship Id="rId2" Type="http://schemas.openxmlformats.org/officeDocument/2006/relationships/slideLayout" Target="../slideLayouts/slideLayout1.xml"/><Relationship Id="rId16" Type="http://schemas.openxmlformats.org/officeDocument/2006/relationships/image" Target="../media/image22.png"/><Relationship Id="rId20" Type="http://schemas.openxmlformats.org/officeDocument/2006/relationships/image" Target="../media/image1.wmf"/><Relationship Id="rId29" Type="http://schemas.openxmlformats.org/officeDocument/2006/relationships/oleObject" Target="../embeddings/oleObject6.bin"/><Relationship Id="rId1" Type="http://schemas.openxmlformats.org/officeDocument/2006/relationships/vmlDrawing" Target="../drawings/vmlDrawing1.vml"/><Relationship Id="rId6" Type="http://schemas.openxmlformats.org/officeDocument/2006/relationships/image" Target="../media/image12.png"/><Relationship Id="rId11" Type="http://schemas.openxmlformats.org/officeDocument/2006/relationships/image" Target="../media/image17.wmf"/><Relationship Id="rId24" Type="http://schemas.openxmlformats.org/officeDocument/2006/relationships/image" Target="../media/image3.wmf"/><Relationship Id="rId32" Type="http://schemas.openxmlformats.org/officeDocument/2006/relationships/image" Target="../media/image7.wmf"/><Relationship Id="rId5" Type="http://schemas.openxmlformats.org/officeDocument/2006/relationships/image" Target="../media/image11.png"/><Relationship Id="rId15" Type="http://schemas.openxmlformats.org/officeDocument/2006/relationships/image" Target="../media/image21.emf"/><Relationship Id="rId23" Type="http://schemas.openxmlformats.org/officeDocument/2006/relationships/oleObject" Target="../embeddings/oleObject3.bin"/><Relationship Id="rId28" Type="http://schemas.openxmlformats.org/officeDocument/2006/relationships/image" Target="../media/image5.wmf"/><Relationship Id="rId10" Type="http://schemas.openxmlformats.org/officeDocument/2006/relationships/image" Target="../media/image16.wmf"/><Relationship Id="rId19" Type="http://schemas.openxmlformats.org/officeDocument/2006/relationships/oleObject" Target="../embeddings/oleObject1.bin"/><Relationship Id="rId31" Type="http://schemas.openxmlformats.org/officeDocument/2006/relationships/oleObject" Target="../embeddings/oleObject7.bin"/><Relationship Id="rId4" Type="http://schemas.openxmlformats.org/officeDocument/2006/relationships/image" Target="../media/image10.jpeg"/><Relationship Id="rId9" Type="http://schemas.openxmlformats.org/officeDocument/2006/relationships/image" Target="../media/image15.png"/><Relationship Id="rId14" Type="http://schemas.openxmlformats.org/officeDocument/2006/relationships/image" Target="../media/image20.wmf"/><Relationship Id="rId22" Type="http://schemas.openxmlformats.org/officeDocument/2006/relationships/image" Target="../media/image2.wmf"/><Relationship Id="rId27" Type="http://schemas.openxmlformats.org/officeDocument/2006/relationships/oleObject" Target="../embeddings/oleObject5.bin"/><Relationship Id="rId30"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1" name="Picture 7"/>
          <p:cNvPicPr>
            <a:picLocks noChangeAspect="1" noChangeArrowheads="1"/>
          </p:cNvPicPr>
          <p:nvPr/>
        </p:nvPicPr>
        <p:blipFill>
          <a:blip r:embed="rId3" cstate="print"/>
          <a:srcRect l="50000" r="7088"/>
          <a:stretch>
            <a:fillRect/>
          </a:stretch>
        </p:blipFill>
        <p:spPr bwMode="auto">
          <a:xfrm>
            <a:off x="33985200" y="5638800"/>
            <a:ext cx="4077984" cy="3240541"/>
          </a:xfrm>
          <a:prstGeom prst="rect">
            <a:avLst/>
          </a:prstGeom>
          <a:noFill/>
          <a:ln w="9525">
            <a:noFill/>
            <a:miter lim="800000"/>
            <a:headEnd/>
            <a:tailEnd/>
          </a:ln>
        </p:spPr>
      </p:pic>
      <p:sp>
        <p:nvSpPr>
          <p:cNvPr id="69" name="Rectangle 68"/>
          <p:cNvSpPr/>
          <p:nvPr/>
        </p:nvSpPr>
        <p:spPr>
          <a:xfrm>
            <a:off x="1219200" y="13639800"/>
            <a:ext cx="6705600" cy="4953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685800" y="609600"/>
            <a:ext cx="37064634" cy="865622"/>
          </a:xfrm>
          <a:prstGeom prst="rect">
            <a:avLst/>
          </a:prstGeom>
          <a:noFill/>
        </p:spPr>
        <p:txBody>
          <a:bodyPr wrap="none" lIns="0" tIns="0" rIns="0" bIns="0" rtlCol="0">
            <a:spAutoFit/>
          </a:bodyPr>
          <a:lstStyle/>
          <a:p>
            <a:pPr>
              <a:lnSpc>
                <a:spcPct val="90000"/>
              </a:lnSpc>
            </a:pPr>
            <a:r>
              <a:rPr lang="en-US" sz="6250" dirty="0" smtClean="0">
                <a:solidFill>
                  <a:schemeClr val="bg1"/>
                </a:solidFill>
                <a:latin typeface="Arial" pitchFamily="34" charset="0"/>
                <a:cs typeface="Arial" pitchFamily="34" charset="0"/>
              </a:rPr>
              <a:t>Empirical Modeling of a Rolling-Piston Compressor Heat Pump for Predictive Control in Low-Lift Cooling </a:t>
            </a:r>
            <a:endParaRPr lang="en-US" sz="6250" dirty="0">
              <a:solidFill>
                <a:schemeClr val="bg1"/>
              </a:solidFill>
              <a:latin typeface="Arial" pitchFamily="34" charset="0"/>
              <a:cs typeface="Arial" pitchFamily="34" charset="0"/>
            </a:endParaRPr>
          </a:p>
        </p:txBody>
      </p:sp>
      <p:sp>
        <p:nvSpPr>
          <p:cNvPr id="28" name="TextBox 27"/>
          <p:cNvSpPr txBox="1"/>
          <p:nvPr/>
        </p:nvSpPr>
        <p:spPr>
          <a:xfrm>
            <a:off x="762000" y="1828800"/>
            <a:ext cx="36153743" cy="1154162"/>
          </a:xfrm>
          <a:prstGeom prst="rect">
            <a:avLst/>
          </a:prstGeom>
          <a:noFill/>
        </p:spPr>
        <p:txBody>
          <a:bodyPr wrap="none" lIns="0" tIns="0" rIns="0" bIns="0" rtlCol="0" anchor="ctr" anchorCtr="0">
            <a:spAutoFit/>
          </a:bodyPr>
          <a:lstStyle/>
          <a:p>
            <a:r>
              <a:rPr lang="en-US" sz="3750" dirty="0" smtClean="0">
                <a:solidFill>
                  <a:schemeClr val="bg1"/>
                </a:solidFill>
                <a:latin typeface="Arial" pitchFamily="34" charset="0"/>
                <a:cs typeface="Arial" pitchFamily="34" charset="0"/>
              </a:rPr>
              <a:t>Nicholas Gayeski, KGS Buildings, LLC 		Tea Zakula, Massachusetts Institute of Technology 	</a:t>
            </a:r>
          </a:p>
          <a:p>
            <a:r>
              <a:rPr lang="en-US" sz="3750" dirty="0" smtClean="0">
                <a:solidFill>
                  <a:schemeClr val="bg1"/>
                </a:solidFill>
                <a:latin typeface="Arial" pitchFamily="34" charset="0"/>
                <a:cs typeface="Arial" pitchFamily="34" charset="0"/>
              </a:rPr>
              <a:t>	Prof. Peter R. Armstrong, </a:t>
            </a:r>
            <a:r>
              <a:rPr lang="en-US" sz="3750" dirty="0" err="1" smtClean="0">
                <a:solidFill>
                  <a:schemeClr val="bg1"/>
                </a:solidFill>
                <a:latin typeface="Arial" pitchFamily="34" charset="0"/>
                <a:cs typeface="Arial" pitchFamily="34" charset="0"/>
              </a:rPr>
              <a:t>Masdar</a:t>
            </a:r>
            <a:r>
              <a:rPr lang="en-US" sz="3750" dirty="0" smtClean="0">
                <a:solidFill>
                  <a:schemeClr val="bg1"/>
                </a:solidFill>
                <a:latin typeface="Arial" pitchFamily="34" charset="0"/>
                <a:cs typeface="Arial" pitchFamily="34" charset="0"/>
              </a:rPr>
              <a:t> Institute of Science and Technology	Prof. Leslie K. Norford, Massachusetts Institute of Science and Technology</a:t>
            </a:r>
            <a:endParaRPr lang="en-US" sz="3750" baseline="30000" dirty="0" smtClean="0">
              <a:solidFill>
                <a:schemeClr val="bg1"/>
              </a:solidFill>
              <a:latin typeface="Arial" pitchFamily="34" charset="0"/>
              <a:cs typeface="Arial" pitchFamily="34" charset="0"/>
            </a:endParaRPr>
          </a:p>
        </p:txBody>
      </p:sp>
      <p:sp>
        <p:nvSpPr>
          <p:cNvPr id="38" name="TextBox 37"/>
          <p:cNvSpPr txBox="1"/>
          <p:nvPr/>
        </p:nvSpPr>
        <p:spPr>
          <a:xfrm>
            <a:off x="1066800" y="3657600"/>
            <a:ext cx="6283325" cy="2369880"/>
          </a:xfrm>
          <a:prstGeom prst="rect">
            <a:avLst/>
          </a:prstGeom>
          <a:noFill/>
        </p:spPr>
        <p:txBody>
          <a:bodyPr wrap="square" lIns="0" tIns="0" rIns="0" bIns="0" rtlCol="0">
            <a:spAutoFit/>
          </a:bodyPr>
          <a:lstStyle/>
          <a:p>
            <a:pPr>
              <a:lnSpc>
                <a:spcPct val="110000"/>
              </a:lnSpc>
            </a:pPr>
            <a:r>
              <a:rPr lang="en-US" sz="3200" b="1" dirty="0" smtClean="0">
                <a:solidFill>
                  <a:schemeClr val="accent5">
                    <a:lumMod val="50000"/>
                  </a:schemeClr>
                </a:solidFill>
                <a:latin typeface="Arial" pitchFamily="34" charset="0"/>
                <a:cs typeface="Arial" pitchFamily="34" charset="0"/>
              </a:rPr>
              <a:t>Low-lift cooling systems</a:t>
            </a:r>
          </a:p>
          <a:p>
            <a:pPr>
              <a:lnSpc>
                <a:spcPct val="110000"/>
              </a:lnSpc>
              <a:spcAft>
                <a:spcPts val="1200"/>
              </a:spcAft>
            </a:pPr>
            <a:r>
              <a:rPr lang="en-US" sz="1200" dirty="0" smtClean="0"/>
              <a:t>Low-lift cooling is a low-energy cooling strategy that employs model-predictive control of a low-lift chiller to pre-cool thermal energy storage, enabling more frequent low pressure ratio chiller operation.  The diagram below illustrates the primary components of the model-predictive control required for low-lift cooling.  Building data and forecasts are incorporated into an optimization algorithm that uses a performance model of a low-lift chiller and a data-driven building temperature response model to predict an optimal chiller control schedule. The chiller pre-cools thermal energy storage, such as a thermo-active building system, and delivers radiant cooling to meet sensible cooling loads while a dedicated outdoor air system (DOAS) meets latent loads.</a:t>
            </a:r>
            <a:endParaRPr lang="en-US" sz="1200" dirty="0" smtClean="0">
              <a:latin typeface="Arial" pitchFamily="34" charset="0"/>
              <a:cs typeface="Arial" pitchFamily="34" charset="0"/>
            </a:endParaRPr>
          </a:p>
        </p:txBody>
      </p:sp>
      <p:sp>
        <p:nvSpPr>
          <p:cNvPr id="40" name="TextBox 39"/>
          <p:cNvSpPr txBox="1"/>
          <p:nvPr/>
        </p:nvSpPr>
        <p:spPr>
          <a:xfrm>
            <a:off x="7848600" y="3657600"/>
            <a:ext cx="6291262" cy="541687"/>
          </a:xfrm>
          <a:prstGeom prst="rect">
            <a:avLst/>
          </a:prstGeom>
          <a:noFill/>
        </p:spPr>
        <p:txBody>
          <a:bodyPr wrap="square" lIns="0" tIns="0" rIns="0" bIns="0" rtlCol="0">
            <a:spAutoFit/>
          </a:bodyPr>
          <a:lstStyle/>
          <a:p>
            <a:pPr lvl="0">
              <a:lnSpc>
                <a:spcPct val="110000"/>
              </a:lnSpc>
            </a:pPr>
            <a:r>
              <a:rPr lang="en-US" sz="3200" b="1" dirty="0" smtClean="0">
                <a:solidFill>
                  <a:schemeClr val="accent5">
                    <a:lumMod val="50000"/>
                  </a:schemeClr>
                </a:solidFill>
                <a:latin typeface="Arial" pitchFamily="34" charset="0"/>
                <a:cs typeface="Arial" pitchFamily="34" charset="0"/>
              </a:rPr>
              <a:t>Heat pump performance testing</a:t>
            </a:r>
            <a:endParaRPr lang="en-US" sz="1200" dirty="0" smtClean="0">
              <a:latin typeface="Arial" pitchFamily="34" charset="0"/>
              <a:cs typeface="Arial" pitchFamily="34" charset="0"/>
            </a:endParaRPr>
          </a:p>
        </p:txBody>
      </p:sp>
      <p:sp>
        <p:nvSpPr>
          <p:cNvPr id="45" name="Rectangle 44"/>
          <p:cNvSpPr/>
          <p:nvPr/>
        </p:nvSpPr>
        <p:spPr>
          <a:xfrm>
            <a:off x="31089600" y="3657600"/>
            <a:ext cx="6705600" cy="2166747"/>
          </a:xfrm>
          <a:prstGeom prst="rect">
            <a:avLst/>
          </a:prstGeom>
          <a:noFill/>
        </p:spPr>
        <p:txBody>
          <a:bodyPr wrap="square" lIns="0" tIns="0" rIns="0" bIns="0" rtlCol="0">
            <a:spAutoFit/>
          </a:bodyPr>
          <a:lstStyle/>
          <a:p>
            <a:pPr>
              <a:lnSpc>
                <a:spcPct val="110000"/>
              </a:lnSpc>
            </a:pPr>
            <a:r>
              <a:rPr lang="en-US" sz="3200" b="1" dirty="0" smtClean="0">
                <a:solidFill>
                  <a:schemeClr val="accent5">
                    <a:lumMod val="50000"/>
                  </a:schemeClr>
                </a:solidFill>
                <a:latin typeface="Arial" pitchFamily="34" charset="0"/>
                <a:cs typeface="Arial" pitchFamily="34" charset="0"/>
              </a:rPr>
              <a:t>Conclusion</a:t>
            </a:r>
          </a:p>
          <a:p>
            <a:pPr>
              <a:lnSpc>
                <a:spcPct val="110000"/>
              </a:lnSpc>
              <a:spcAft>
                <a:spcPts val="1200"/>
              </a:spcAft>
            </a:pPr>
            <a:r>
              <a:rPr lang="en-US" sz="1200" dirty="0" smtClean="0">
                <a:latin typeface="Arial" pitchFamily="34" charset="0"/>
                <a:cs typeface="Arial" pitchFamily="34" charset="0"/>
              </a:rPr>
              <a:t>Low-lift cooling is a low-energy  cooling strategy that requires a model of chiller performance to implement model-predictive control.  By measuring the performance of a heat pump condensing unit over a broad range of conditions spanning pressure ratios from 1.2 to 4.8, empirical curve-fit models of condensing unit performance were identified suitable for integration in a low-lift cooling model-predictive control algorithm.  These curve-fit models are simple four-variable cubic polynomials as a function of outdoor air temperature, zone air temperature, compressor speed, and condenser fan speed.  The zone air temperature, or evaporator fluid inlet temperature, can be replaced with chilled water return temperature  when representing the performance of a chiller.</a:t>
            </a:r>
          </a:p>
        </p:txBody>
      </p:sp>
      <p:pic>
        <p:nvPicPr>
          <p:cNvPr id="127" name="Picture 6" descr="Stand"/>
          <p:cNvPicPr>
            <a:picLocks noChangeAspect="1" noChangeArrowheads="1"/>
          </p:cNvPicPr>
          <p:nvPr/>
        </p:nvPicPr>
        <p:blipFill>
          <a:blip r:embed="rId4" cstate="print"/>
          <a:srcRect/>
          <a:stretch>
            <a:fillRect/>
          </a:stretch>
        </p:blipFill>
        <p:spPr bwMode="auto">
          <a:xfrm>
            <a:off x="12496800" y="4267200"/>
            <a:ext cx="2400070" cy="3193667"/>
          </a:xfrm>
          <a:prstGeom prst="rect">
            <a:avLst/>
          </a:prstGeom>
          <a:noFill/>
          <a:ln w="9525">
            <a:noFill/>
            <a:miter lim="800000"/>
            <a:headEnd/>
            <a:tailEnd/>
          </a:ln>
        </p:spPr>
      </p:pic>
      <p:pic>
        <p:nvPicPr>
          <p:cNvPr id="1027" name="Picture 3"/>
          <p:cNvPicPr>
            <a:picLocks noChangeAspect="1" noChangeArrowheads="1"/>
          </p:cNvPicPr>
          <p:nvPr/>
        </p:nvPicPr>
        <p:blipFill>
          <a:blip r:embed="rId5" cstate="print"/>
          <a:srcRect/>
          <a:stretch>
            <a:fillRect/>
          </a:stretch>
        </p:blipFill>
        <p:spPr bwMode="auto">
          <a:xfrm>
            <a:off x="16459200" y="16154400"/>
            <a:ext cx="5304712" cy="3962400"/>
          </a:xfrm>
          <a:prstGeom prst="rect">
            <a:avLst/>
          </a:prstGeom>
          <a:noFill/>
          <a:ln w="9525">
            <a:noFill/>
            <a:miter lim="800000"/>
            <a:headEnd/>
            <a:tailEnd/>
          </a:ln>
        </p:spPr>
      </p:pic>
      <p:pic>
        <p:nvPicPr>
          <p:cNvPr id="1028" name="Picture 4"/>
          <p:cNvPicPr>
            <a:picLocks noChangeAspect="1" noChangeArrowheads="1"/>
          </p:cNvPicPr>
          <p:nvPr/>
        </p:nvPicPr>
        <p:blipFill>
          <a:blip r:embed="rId6" cstate="print"/>
          <a:srcRect/>
          <a:stretch>
            <a:fillRect/>
          </a:stretch>
        </p:blipFill>
        <p:spPr bwMode="auto">
          <a:xfrm>
            <a:off x="16383000" y="8382000"/>
            <a:ext cx="5309427" cy="3965924"/>
          </a:xfrm>
          <a:prstGeom prst="rect">
            <a:avLst/>
          </a:prstGeom>
          <a:noFill/>
          <a:ln w="9525">
            <a:noFill/>
            <a:miter lim="800000"/>
            <a:headEnd/>
            <a:tailEnd/>
          </a:ln>
        </p:spPr>
      </p:pic>
      <p:pic>
        <p:nvPicPr>
          <p:cNvPr id="1029" name="Picture 5"/>
          <p:cNvPicPr>
            <a:picLocks noChangeAspect="1" noChangeArrowheads="1"/>
          </p:cNvPicPr>
          <p:nvPr/>
        </p:nvPicPr>
        <p:blipFill>
          <a:blip r:embed="rId7" cstate="print"/>
          <a:srcRect l="3787" t="4558" r="3432"/>
          <a:stretch>
            <a:fillRect/>
          </a:stretch>
        </p:blipFill>
        <p:spPr bwMode="auto">
          <a:xfrm>
            <a:off x="22707600" y="15925800"/>
            <a:ext cx="10164851" cy="4343400"/>
          </a:xfrm>
          <a:prstGeom prst="rect">
            <a:avLst/>
          </a:prstGeom>
          <a:noFill/>
          <a:ln w="9525">
            <a:noFill/>
            <a:miter lim="800000"/>
            <a:headEnd/>
            <a:tailEnd/>
          </a:ln>
        </p:spPr>
      </p:pic>
      <p:pic>
        <p:nvPicPr>
          <p:cNvPr id="1030" name="Picture 6"/>
          <p:cNvPicPr>
            <a:picLocks noChangeAspect="1" noChangeArrowheads="1"/>
          </p:cNvPicPr>
          <p:nvPr/>
        </p:nvPicPr>
        <p:blipFill>
          <a:blip r:embed="rId8" cstate="print"/>
          <a:srcRect l="6710" t="8443" r="7476"/>
          <a:stretch>
            <a:fillRect/>
          </a:stretch>
        </p:blipFill>
        <p:spPr bwMode="auto">
          <a:xfrm>
            <a:off x="22555200" y="10287000"/>
            <a:ext cx="7772400" cy="3405332"/>
          </a:xfrm>
          <a:prstGeom prst="rect">
            <a:avLst/>
          </a:prstGeom>
          <a:noFill/>
          <a:ln w="9525">
            <a:noFill/>
            <a:miter lim="800000"/>
            <a:headEnd/>
            <a:tailEnd/>
          </a:ln>
        </p:spPr>
      </p:pic>
      <p:grpSp>
        <p:nvGrpSpPr>
          <p:cNvPr id="195" name="Group 194"/>
          <p:cNvGrpSpPr/>
          <p:nvPr/>
        </p:nvGrpSpPr>
        <p:grpSpPr>
          <a:xfrm>
            <a:off x="534988" y="14554200"/>
            <a:ext cx="6705600" cy="4669917"/>
            <a:chOff x="838200" y="14554200"/>
            <a:chExt cx="6705600" cy="4669917"/>
          </a:xfrm>
        </p:grpSpPr>
        <p:grpSp>
          <p:nvGrpSpPr>
            <p:cNvPr id="13" name="Group 117"/>
            <p:cNvGrpSpPr>
              <a:grpSpLocks noChangeAspect="1"/>
            </p:cNvGrpSpPr>
            <p:nvPr/>
          </p:nvGrpSpPr>
          <p:grpSpPr bwMode="auto">
            <a:xfrm>
              <a:off x="838200" y="14554200"/>
              <a:ext cx="6705600" cy="4669917"/>
              <a:chOff x="980929" y="10287002"/>
              <a:chExt cx="11310297" cy="7877089"/>
            </a:xfrm>
            <a:solidFill>
              <a:schemeClr val="bg1"/>
            </a:solidFill>
          </p:grpSpPr>
          <p:grpSp>
            <p:nvGrpSpPr>
              <p:cNvPr id="14" name="Group 83"/>
              <p:cNvGrpSpPr>
                <a:grpSpLocks/>
              </p:cNvGrpSpPr>
              <p:nvPr/>
            </p:nvGrpSpPr>
            <p:grpSpPr bwMode="auto">
              <a:xfrm>
                <a:off x="980929" y="10287002"/>
                <a:ext cx="11310297" cy="7877089"/>
                <a:chOff x="-283713" y="1154670"/>
                <a:chExt cx="9465376" cy="7051658"/>
              </a:xfrm>
              <a:grpFill/>
            </p:grpSpPr>
            <p:grpSp>
              <p:nvGrpSpPr>
                <p:cNvPr id="19" name="Group 46"/>
                <p:cNvGrpSpPr>
                  <a:grpSpLocks/>
                </p:cNvGrpSpPr>
                <p:nvPr/>
              </p:nvGrpSpPr>
              <p:grpSpPr bwMode="auto">
                <a:xfrm>
                  <a:off x="-283713" y="1154670"/>
                  <a:ext cx="9427713" cy="5971829"/>
                  <a:chOff x="-283713" y="2"/>
                  <a:chExt cx="9427713" cy="7168640"/>
                </a:xfrm>
                <a:grpFill/>
              </p:grpSpPr>
              <p:pic>
                <p:nvPicPr>
                  <p:cNvPr id="50" name="Picture 4"/>
                  <p:cNvPicPr>
                    <a:picLocks noChangeAspect="1" noChangeArrowheads="1"/>
                  </p:cNvPicPr>
                  <p:nvPr/>
                </p:nvPicPr>
                <p:blipFill>
                  <a:blip r:embed="rId9" cstate="print"/>
                  <a:srcRect l="12215" t="7001" r="7634" b="20000"/>
                  <a:stretch>
                    <a:fillRect/>
                  </a:stretch>
                </p:blipFill>
                <p:spPr bwMode="auto">
                  <a:xfrm>
                    <a:off x="266180" y="2"/>
                    <a:ext cx="8877820" cy="6477001"/>
                  </a:xfrm>
                  <a:prstGeom prst="rect">
                    <a:avLst/>
                  </a:prstGeom>
                  <a:grpFill/>
                  <a:ln w="9525">
                    <a:noFill/>
                    <a:miter lim="800000"/>
                    <a:headEnd/>
                    <a:tailEnd/>
                  </a:ln>
                </p:spPr>
              </p:pic>
              <p:sp>
                <p:nvSpPr>
                  <p:cNvPr id="51" name="TextBox 111"/>
                  <p:cNvSpPr txBox="1">
                    <a:spLocks noChangeArrowheads="1"/>
                  </p:cNvSpPr>
                  <p:nvPr/>
                </p:nvSpPr>
                <p:spPr bwMode="auto">
                  <a:xfrm>
                    <a:off x="146531" y="5663047"/>
                    <a:ext cx="463070" cy="502099"/>
                  </a:xfrm>
                  <a:prstGeom prst="rect">
                    <a:avLst/>
                  </a:prstGeom>
                  <a:grpFill/>
                  <a:ln w="9525">
                    <a:noFill/>
                    <a:miter lim="800000"/>
                    <a:headEnd/>
                    <a:tailEnd/>
                  </a:ln>
                </p:spPr>
                <p:txBody>
                  <a:bodyPr wrap="square">
                    <a:spAutoFit/>
                  </a:bodyPr>
                  <a:lstStyle/>
                  <a:p>
                    <a:r>
                      <a:rPr lang="en-US" sz="1200" dirty="0">
                        <a:solidFill>
                          <a:schemeClr val="tx1"/>
                        </a:solidFill>
                      </a:rPr>
                      <a:t>0</a:t>
                    </a:r>
                  </a:p>
                </p:txBody>
              </p:sp>
              <p:sp>
                <p:nvSpPr>
                  <p:cNvPr id="53" name="TextBox 113"/>
                  <p:cNvSpPr txBox="1">
                    <a:spLocks noChangeArrowheads="1"/>
                  </p:cNvSpPr>
                  <p:nvPr/>
                </p:nvSpPr>
                <p:spPr bwMode="auto">
                  <a:xfrm>
                    <a:off x="38970" y="2486217"/>
                    <a:ext cx="570631" cy="502099"/>
                  </a:xfrm>
                  <a:prstGeom prst="rect">
                    <a:avLst/>
                  </a:prstGeom>
                  <a:grpFill/>
                  <a:ln w="9525">
                    <a:noFill/>
                    <a:miter lim="800000"/>
                    <a:headEnd/>
                    <a:tailEnd/>
                  </a:ln>
                </p:spPr>
                <p:txBody>
                  <a:bodyPr wrap="square">
                    <a:spAutoFit/>
                  </a:bodyPr>
                  <a:lstStyle/>
                  <a:p>
                    <a:r>
                      <a:rPr lang="en-US" sz="1200" dirty="0">
                        <a:solidFill>
                          <a:schemeClr val="tx1"/>
                        </a:solidFill>
                      </a:rPr>
                      <a:t>40</a:t>
                    </a:r>
                  </a:p>
                </p:txBody>
              </p:sp>
              <p:sp>
                <p:nvSpPr>
                  <p:cNvPr id="54" name="TextBox 114"/>
                  <p:cNvSpPr txBox="1">
                    <a:spLocks noChangeArrowheads="1"/>
                  </p:cNvSpPr>
                  <p:nvPr/>
                </p:nvSpPr>
                <p:spPr bwMode="auto">
                  <a:xfrm rot="16200000">
                    <a:off x="-2140339" y="2823486"/>
                    <a:ext cx="4104253" cy="391002"/>
                  </a:xfrm>
                  <a:prstGeom prst="rect">
                    <a:avLst/>
                  </a:prstGeom>
                  <a:grpFill/>
                  <a:ln w="9525">
                    <a:noFill/>
                    <a:miter lim="800000"/>
                    <a:headEnd/>
                    <a:tailEnd/>
                  </a:ln>
                </p:spPr>
                <p:txBody>
                  <a:bodyPr wrap="square">
                    <a:spAutoFit/>
                  </a:bodyPr>
                  <a:lstStyle/>
                  <a:p>
                    <a:r>
                      <a:rPr lang="en-US" sz="1200" dirty="0">
                        <a:solidFill>
                          <a:schemeClr val="tx1"/>
                        </a:solidFill>
                      </a:rPr>
                      <a:t>T   -   Temperature (°C)</a:t>
                    </a:r>
                  </a:p>
                </p:txBody>
              </p:sp>
              <p:sp>
                <p:nvSpPr>
                  <p:cNvPr id="55" name="TextBox 115"/>
                  <p:cNvSpPr txBox="1">
                    <a:spLocks noChangeArrowheads="1"/>
                  </p:cNvSpPr>
                  <p:nvPr/>
                </p:nvSpPr>
                <p:spPr bwMode="auto">
                  <a:xfrm>
                    <a:off x="38970" y="828739"/>
                    <a:ext cx="555377" cy="465129"/>
                  </a:xfrm>
                  <a:prstGeom prst="rect">
                    <a:avLst/>
                  </a:prstGeom>
                  <a:grpFill/>
                  <a:ln w="9525">
                    <a:noFill/>
                    <a:miter lim="800000"/>
                    <a:headEnd/>
                    <a:tailEnd/>
                  </a:ln>
                </p:spPr>
                <p:txBody>
                  <a:bodyPr wrap="square">
                    <a:spAutoFit/>
                  </a:bodyPr>
                  <a:lstStyle/>
                  <a:p>
                    <a:r>
                      <a:rPr lang="en-US" sz="1200" dirty="0">
                        <a:solidFill>
                          <a:schemeClr val="tx1"/>
                        </a:solidFill>
                      </a:rPr>
                      <a:t>60</a:t>
                    </a:r>
                  </a:p>
                </p:txBody>
              </p:sp>
              <p:sp>
                <p:nvSpPr>
                  <p:cNvPr id="56" name="TextBox 116"/>
                  <p:cNvSpPr txBox="1">
                    <a:spLocks noChangeArrowheads="1"/>
                  </p:cNvSpPr>
                  <p:nvPr/>
                </p:nvSpPr>
                <p:spPr bwMode="auto">
                  <a:xfrm>
                    <a:off x="1329703" y="6353667"/>
                    <a:ext cx="304800" cy="332512"/>
                  </a:xfrm>
                  <a:prstGeom prst="rect">
                    <a:avLst/>
                  </a:prstGeom>
                  <a:grpFill/>
                  <a:ln w="9525">
                    <a:noFill/>
                    <a:miter lim="800000"/>
                    <a:headEnd/>
                    <a:tailEnd/>
                  </a:ln>
                </p:spPr>
                <p:txBody>
                  <a:bodyPr>
                    <a:spAutoFit/>
                  </a:bodyPr>
                  <a:lstStyle/>
                  <a:p>
                    <a:r>
                      <a:rPr lang="en-US" sz="1200" dirty="0">
                        <a:solidFill>
                          <a:schemeClr val="tx1"/>
                        </a:solidFill>
                      </a:rPr>
                      <a:t>1</a:t>
                    </a:r>
                  </a:p>
                </p:txBody>
              </p:sp>
              <p:sp>
                <p:nvSpPr>
                  <p:cNvPr id="57" name="TextBox 117"/>
                  <p:cNvSpPr txBox="1">
                    <a:spLocks noChangeArrowheads="1"/>
                  </p:cNvSpPr>
                  <p:nvPr/>
                </p:nvSpPr>
                <p:spPr bwMode="auto">
                  <a:xfrm>
                    <a:off x="2943120" y="6353667"/>
                    <a:ext cx="616686" cy="502099"/>
                  </a:xfrm>
                  <a:prstGeom prst="rect">
                    <a:avLst/>
                  </a:prstGeom>
                  <a:grpFill/>
                  <a:ln w="9525">
                    <a:noFill/>
                    <a:miter lim="800000"/>
                    <a:headEnd/>
                    <a:tailEnd/>
                  </a:ln>
                </p:spPr>
                <p:txBody>
                  <a:bodyPr wrap="square">
                    <a:spAutoFit/>
                  </a:bodyPr>
                  <a:lstStyle/>
                  <a:p>
                    <a:r>
                      <a:rPr lang="en-US" sz="1200" dirty="0">
                        <a:solidFill>
                          <a:schemeClr val="tx1"/>
                        </a:solidFill>
                      </a:rPr>
                      <a:t>1.2</a:t>
                    </a:r>
                  </a:p>
                </p:txBody>
              </p:sp>
              <p:sp>
                <p:nvSpPr>
                  <p:cNvPr id="58" name="TextBox 118"/>
                  <p:cNvSpPr txBox="1">
                    <a:spLocks noChangeArrowheads="1"/>
                  </p:cNvSpPr>
                  <p:nvPr/>
                </p:nvSpPr>
                <p:spPr bwMode="auto">
                  <a:xfrm>
                    <a:off x="4648200" y="6353667"/>
                    <a:ext cx="768825" cy="502099"/>
                  </a:xfrm>
                  <a:prstGeom prst="rect">
                    <a:avLst/>
                  </a:prstGeom>
                  <a:grpFill/>
                  <a:ln w="9525">
                    <a:noFill/>
                    <a:miter lim="800000"/>
                    <a:headEnd/>
                    <a:tailEnd/>
                  </a:ln>
                </p:spPr>
                <p:txBody>
                  <a:bodyPr wrap="square">
                    <a:spAutoFit/>
                  </a:bodyPr>
                  <a:lstStyle/>
                  <a:p>
                    <a:r>
                      <a:rPr lang="en-US" sz="1200" dirty="0">
                        <a:solidFill>
                          <a:schemeClr val="tx1"/>
                        </a:solidFill>
                      </a:rPr>
                      <a:t>1.4</a:t>
                    </a:r>
                  </a:p>
                </p:txBody>
              </p:sp>
              <p:sp>
                <p:nvSpPr>
                  <p:cNvPr id="59" name="TextBox 5"/>
                  <p:cNvSpPr txBox="1">
                    <a:spLocks noChangeArrowheads="1"/>
                  </p:cNvSpPr>
                  <p:nvPr/>
                </p:nvSpPr>
                <p:spPr bwMode="auto">
                  <a:xfrm>
                    <a:off x="3377606" y="6796539"/>
                    <a:ext cx="3331715" cy="372103"/>
                  </a:xfrm>
                  <a:prstGeom prst="rect">
                    <a:avLst/>
                  </a:prstGeom>
                  <a:grpFill/>
                  <a:ln w="9525">
                    <a:noFill/>
                    <a:miter lim="800000"/>
                    <a:headEnd/>
                    <a:tailEnd/>
                  </a:ln>
                </p:spPr>
                <p:txBody>
                  <a:bodyPr>
                    <a:spAutoFit/>
                  </a:bodyPr>
                  <a:lstStyle/>
                  <a:p>
                    <a:r>
                      <a:rPr lang="en-US" sz="1200" dirty="0">
                        <a:solidFill>
                          <a:schemeClr val="tx1"/>
                        </a:solidFill>
                      </a:rPr>
                      <a:t>S   -   Entropy (kJ/kg-K)</a:t>
                    </a:r>
                  </a:p>
                </p:txBody>
              </p:sp>
              <p:sp>
                <p:nvSpPr>
                  <p:cNvPr id="60" name="TextBox 120"/>
                  <p:cNvSpPr txBox="1">
                    <a:spLocks noChangeArrowheads="1"/>
                  </p:cNvSpPr>
                  <p:nvPr/>
                </p:nvSpPr>
                <p:spPr bwMode="auto">
                  <a:xfrm>
                    <a:off x="6277514" y="6353667"/>
                    <a:ext cx="705841" cy="502099"/>
                  </a:xfrm>
                  <a:prstGeom prst="rect">
                    <a:avLst/>
                  </a:prstGeom>
                  <a:grpFill/>
                  <a:ln w="9525">
                    <a:noFill/>
                    <a:miter lim="800000"/>
                    <a:headEnd/>
                    <a:tailEnd/>
                  </a:ln>
                </p:spPr>
                <p:txBody>
                  <a:bodyPr wrap="square">
                    <a:spAutoFit/>
                  </a:bodyPr>
                  <a:lstStyle/>
                  <a:p>
                    <a:r>
                      <a:rPr lang="en-US" sz="1200" dirty="0">
                        <a:solidFill>
                          <a:schemeClr val="tx1"/>
                        </a:solidFill>
                      </a:rPr>
                      <a:t>1.6</a:t>
                    </a:r>
                  </a:p>
                </p:txBody>
              </p:sp>
              <p:sp>
                <p:nvSpPr>
                  <p:cNvPr id="61" name="TextBox 121"/>
                  <p:cNvSpPr txBox="1">
                    <a:spLocks noChangeArrowheads="1"/>
                  </p:cNvSpPr>
                  <p:nvPr/>
                </p:nvSpPr>
                <p:spPr bwMode="auto">
                  <a:xfrm>
                    <a:off x="7998491" y="6353667"/>
                    <a:ext cx="566658" cy="502099"/>
                  </a:xfrm>
                  <a:prstGeom prst="rect">
                    <a:avLst/>
                  </a:prstGeom>
                  <a:grpFill/>
                  <a:ln w="9525">
                    <a:noFill/>
                    <a:miter lim="800000"/>
                    <a:headEnd/>
                    <a:tailEnd/>
                  </a:ln>
                </p:spPr>
                <p:txBody>
                  <a:bodyPr wrap="square">
                    <a:spAutoFit/>
                  </a:bodyPr>
                  <a:lstStyle/>
                  <a:p>
                    <a:r>
                      <a:rPr lang="en-US" sz="1200" dirty="0">
                        <a:solidFill>
                          <a:schemeClr val="tx1"/>
                        </a:solidFill>
                      </a:rPr>
                      <a:t>1.8</a:t>
                    </a:r>
                  </a:p>
                </p:txBody>
              </p:sp>
              <p:sp>
                <p:nvSpPr>
                  <p:cNvPr id="62" name="TextBox 122"/>
                  <p:cNvSpPr txBox="1">
                    <a:spLocks noChangeArrowheads="1"/>
                  </p:cNvSpPr>
                  <p:nvPr/>
                </p:nvSpPr>
                <p:spPr bwMode="auto">
                  <a:xfrm>
                    <a:off x="8424084" y="4606302"/>
                    <a:ext cx="650016" cy="504251"/>
                  </a:xfrm>
                  <a:prstGeom prst="rect">
                    <a:avLst/>
                  </a:prstGeom>
                  <a:grpFill/>
                  <a:ln w="9525">
                    <a:noFill/>
                    <a:miter lim="800000"/>
                    <a:headEnd/>
                    <a:tailEnd/>
                  </a:ln>
                </p:spPr>
                <p:txBody>
                  <a:bodyPr wrap="square">
                    <a:spAutoFit/>
                  </a:bodyPr>
                  <a:lstStyle/>
                  <a:p>
                    <a:r>
                      <a:rPr lang="en-US" sz="1200" dirty="0">
                        <a:solidFill>
                          <a:schemeClr val="tx1"/>
                        </a:solidFill>
                      </a:rPr>
                      <a:t>100</a:t>
                    </a:r>
                  </a:p>
                </p:txBody>
              </p:sp>
              <p:sp>
                <p:nvSpPr>
                  <p:cNvPr id="63" name="TextBox 123"/>
                  <p:cNvSpPr txBox="1">
                    <a:spLocks noChangeArrowheads="1"/>
                  </p:cNvSpPr>
                  <p:nvPr/>
                </p:nvSpPr>
                <p:spPr bwMode="auto">
                  <a:xfrm>
                    <a:off x="8424084" y="2071844"/>
                    <a:ext cx="650016" cy="502099"/>
                  </a:xfrm>
                  <a:prstGeom prst="rect">
                    <a:avLst/>
                  </a:prstGeom>
                  <a:grpFill/>
                  <a:ln w="9525">
                    <a:noFill/>
                    <a:miter lim="800000"/>
                    <a:headEnd/>
                    <a:tailEnd/>
                  </a:ln>
                </p:spPr>
                <p:txBody>
                  <a:bodyPr wrap="square">
                    <a:spAutoFit/>
                  </a:bodyPr>
                  <a:lstStyle/>
                  <a:p>
                    <a:r>
                      <a:rPr lang="en-US" sz="1200" dirty="0">
                        <a:solidFill>
                          <a:schemeClr val="tx1"/>
                        </a:solidFill>
                      </a:rPr>
                      <a:t>200</a:t>
                    </a:r>
                  </a:p>
                </p:txBody>
              </p:sp>
              <p:sp>
                <p:nvSpPr>
                  <p:cNvPr id="64" name="TextBox 124"/>
                  <p:cNvSpPr txBox="1">
                    <a:spLocks noChangeArrowheads="1"/>
                  </p:cNvSpPr>
                  <p:nvPr/>
                </p:nvSpPr>
                <p:spPr bwMode="auto">
                  <a:xfrm>
                    <a:off x="8424086" y="767713"/>
                    <a:ext cx="650015" cy="502099"/>
                  </a:xfrm>
                  <a:prstGeom prst="rect">
                    <a:avLst/>
                  </a:prstGeom>
                  <a:grpFill/>
                  <a:ln w="9525">
                    <a:noFill/>
                    <a:miter lim="800000"/>
                    <a:headEnd/>
                    <a:tailEnd/>
                  </a:ln>
                </p:spPr>
                <p:txBody>
                  <a:bodyPr wrap="square">
                    <a:spAutoFit/>
                  </a:bodyPr>
                  <a:lstStyle/>
                  <a:p>
                    <a:r>
                      <a:rPr lang="en-US" sz="1200" dirty="0">
                        <a:solidFill>
                          <a:schemeClr val="tx1"/>
                        </a:solidFill>
                      </a:rPr>
                      <a:t>300</a:t>
                    </a:r>
                  </a:p>
                </p:txBody>
              </p:sp>
              <p:sp>
                <p:nvSpPr>
                  <p:cNvPr id="65" name="TextBox 125"/>
                  <p:cNvSpPr txBox="1">
                    <a:spLocks noChangeArrowheads="1"/>
                  </p:cNvSpPr>
                  <p:nvPr/>
                </p:nvSpPr>
                <p:spPr bwMode="auto">
                  <a:xfrm>
                    <a:off x="8324442" y="255905"/>
                    <a:ext cx="690600" cy="465129"/>
                  </a:xfrm>
                  <a:prstGeom prst="rect">
                    <a:avLst/>
                  </a:prstGeom>
                  <a:grpFill/>
                  <a:ln w="9525">
                    <a:noFill/>
                    <a:miter lim="800000"/>
                    <a:headEnd/>
                    <a:tailEnd/>
                  </a:ln>
                </p:spPr>
                <p:txBody>
                  <a:bodyPr wrap="square">
                    <a:spAutoFit/>
                  </a:bodyPr>
                  <a:lstStyle/>
                  <a:p>
                    <a:r>
                      <a:rPr lang="en-US" sz="1200" dirty="0">
                        <a:solidFill>
                          <a:schemeClr val="tx1"/>
                        </a:solidFill>
                      </a:rPr>
                      <a:t>400</a:t>
                    </a:r>
                  </a:p>
                </p:txBody>
              </p:sp>
              <p:sp>
                <p:nvSpPr>
                  <p:cNvPr id="66" name="TextBox 126"/>
                  <p:cNvSpPr txBox="1">
                    <a:spLocks noChangeArrowheads="1"/>
                  </p:cNvSpPr>
                  <p:nvPr/>
                </p:nvSpPr>
                <p:spPr bwMode="auto">
                  <a:xfrm>
                    <a:off x="7726594" y="138122"/>
                    <a:ext cx="702138" cy="502099"/>
                  </a:xfrm>
                  <a:prstGeom prst="rect">
                    <a:avLst/>
                  </a:prstGeom>
                  <a:grpFill/>
                  <a:ln w="9525">
                    <a:noFill/>
                    <a:miter lim="800000"/>
                    <a:headEnd/>
                    <a:tailEnd/>
                  </a:ln>
                </p:spPr>
                <p:txBody>
                  <a:bodyPr wrap="square">
                    <a:spAutoFit/>
                  </a:bodyPr>
                  <a:lstStyle/>
                  <a:p>
                    <a:r>
                      <a:rPr lang="en-US" sz="1200" dirty="0">
                        <a:solidFill>
                          <a:schemeClr val="tx1"/>
                        </a:solidFill>
                      </a:rPr>
                      <a:t>500</a:t>
                    </a:r>
                  </a:p>
                </p:txBody>
              </p:sp>
              <p:sp>
                <p:nvSpPr>
                  <p:cNvPr id="67" name="TextBox 127"/>
                  <p:cNvSpPr txBox="1">
                    <a:spLocks noChangeArrowheads="1"/>
                  </p:cNvSpPr>
                  <p:nvPr/>
                </p:nvSpPr>
                <p:spPr bwMode="auto">
                  <a:xfrm>
                    <a:off x="7030440" y="276243"/>
                    <a:ext cx="620211" cy="465129"/>
                  </a:xfrm>
                  <a:prstGeom prst="rect">
                    <a:avLst/>
                  </a:prstGeom>
                  <a:grpFill/>
                  <a:ln w="9525">
                    <a:noFill/>
                    <a:miter lim="800000"/>
                    <a:headEnd/>
                    <a:tailEnd/>
                  </a:ln>
                </p:spPr>
                <p:txBody>
                  <a:bodyPr wrap="square">
                    <a:spAutoFit/>
                  </a:bodyPr>
                  <a:lstStyle/>
                  <a:p>
                    <a:r>
                      <a:rPr lang="en-US" sz="1200" dirty="0">
                        <a:solidFill>
                          <a:schemeClr val="tx1"/>
                        </a:solidFill>
                      </a:rPr>
                      <a:t>600</a:t>
                    </a:r>
                  </a:p>
                </p:txBody>
              </p:sp>
              <p:sp>
                <p:nvSpPr>
                  <p:cNvPr id="68" name="TextBox 128"/>
                  <p:cNvSpPr txBox="1">
                    <a:spLocks noChangeArrowheads="1"/>
                  </p:cNvSpPr>
                  <p:nvPr/>
                </p:nvSpPr>
                <p:spPr bwMode="auto">
                  <a:xfrm>
                    <a:off x="6331620" y="127952"/>
                    <a:ext cx="762000" cy="297682"/>
                  </a:xfrm>
                  <a:prstGeom prst="rect">
                    <a:avLst/>
                  </a:prstGeom>
                  <a:grpFill/>
                  <a:ln w="9525">
                    <a:noFill/>
                    <a:miter lim="800000"/>
                    <a:headEnd/>
                    <a:tailEnd/>
                  </a:ln>
                </p:spPr>
                <p:txBody>
                  <a:bodyPr>
                    <a:spAutoFit/>
                  </a:bodyPr>
                  <a:lstStyle/>
                  <a:p>
                    <a:r>
                      <a:rPr lang="en-US" sz="1200" dirty="0">
                        <a:solidFill>
                          <a:schemeClr val="tx1"/>
                        </a:solidFill>
                      </a:rPr>
                      <a:t>700 </a:t>
                    </a:r>
                    <a:r>
                      <a:rPr lang="en-US" sz="1200" dirty="0" err="1">
                        <a:solidFill>
                          <a:schemeClr val="tx1"/>
                        </a:solidFill>
                      </a:rPr>
                      <a:t>psia</a:t>
                    </a:r>
                    <a:endParaRPr lang="en-US" sz="1200" dirty="0">
                      <a:solidFill>
                        <a:schemeClr val="tx1"/>
                      </a:solidFill>
                    </a:endParaRPr>
                  </a:p>
                </p:txBody>
              </p:sp>
            </p:grpSp>
            <p:grpSp>
              <p:nvGrpSpPr>
                <p:cNvPr id="20" name="Group 65"/>
                <p:cNvGrpSpPr>
                  <a:grpSpLocks/>
                </p:cNvGrpSpPr>
                <p:nvPr/>
              </p:nvGrpSpPr>
              <p:grpSpPr bwMode="auto">
                <a:xfrm>
                  <a:off x="3048125" y="2516191"/>
                  <a:ext cx="5105614" cy="2512706"/>
                  <a:chOff x="3048125" y="2516191"/>
                  <a:chExt cx="5105614" cy="2512706"/>
                </a:xfrm>
                <a:grpFill/>
              </p:grpSpPr>
              <p:cxnSp>
                <p:nvCxnSpPr>
                  <p:cNvPr id="37" name="Straight Connector 36"/>
                  <p:cNvCxnSpPr>
                    <a:endCxn id="39" idx="0"/>
                  </p:cNvCxnSpPr>
                  <p:nvPr/>
                </p:nvCxnSpPr>
                <p:spPr>
                  <a:xfrm rot="5400000" flipH="1" flipV="1">
                    <a:off x="6860187" y="3735344"/>
                    <a:ext cx="2512706" cy="74399"/>
                  </a:xfrm>
                  <a:prstGeom prst="line">
                    <a:avLst/>
                  </a:prstGeom>
                  <a:grpFill/>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9" name="Freeform 38"/>
                  <p:cNvSpPr/>
                  <p:nvPr/>
                </p:nvSpPr>
                <p:spPr>
                  <a:xfrm>
                    <a:off x="7619662" y="2516191"/>
                    <a:ext cx="534077" cy="837095"/>
                  </a:xfrm>
                  <a:custGeom>
                    <a:avLst/>
                    <a:gdLst>
                      <a:gd name="connsiteX0" fmla="*/ 528918 w 528918"/>
                      <a:gd name="connsiteY0" fmla="*/ 0 h 1349189"/>
                      <a:gd name="connsiteX1" fmla="*/ 300318 w 528918"/>
                      <a:gd name="connsiteY1" fmla="*/ 672353 h 1349189"/>
                      <a:gd name="connsiteX2" fmla="*/ 44824 w 528918"/>
                      <a:gd name="connsiteY2" fmla="*/ 1250577 h 1349189"/>
                      <a:gd name="connsiteX3" fmla="*/ 31377 w 528918"/>
                      <a:gd name="connsiteY3" fmla="*/ 1264024 h 1349189"/>
                    </a:gdLst>
                    <a:ahLst/>
                    <a:cxnLst>
                      <a:cxn ang="0">
                        <a:pos x="connsiteX0" y="connsiteY0"/>
                      </a:cxn>
                      <a:cxn ang="0">
                        <a:pos x="connsiteX1" y="connsiteY1"/>
                      </a:cxn>
                      <a:cxn ang="0">
                        <a:pos x="connsiteX2" y="connsiteY2"/>
                      </a:cxn>
                      <a:cxn ang="0">
                        <a:pos x="connsiteX3" y="connsiteY3"/>
                      </a:cxn>
                    </a:cxnLst>
                    <a:rect l="l" t="t" r="r" b="b"/>
                    <a:pathLst>
                      <a:path w="528918" h="1349189">
                        <a:moveTo>
                          <a:pt x="528918" y="0"/>
                        </a:moveTo>
                        <a:cubicBezTo>
                          <a:pt x="454959" y="231962"/>
                          <a:pt x="381000" y="463924"/>
                          <a:pt x="300318" y="672353"/>
                        </a:cubicBezTo>
                        <a:cubicBezTo>
                          <a:pt x="219636" y="880782"/>
                          <a:pt x="89648" y="1151965"/>
                          <a:pt x="44824" y="1250577"/>
                        </a:cubicBezTo>
                        <a:cubicBezTo>
                          <a:pt x="0" y="1349189"/>
                          <a:pt x="15688" y="1306606"/>
                          <a:pt x="31377" y="1264024"/>
                        </a:cubicBezTo>
                      </a:path>
                    </a:pathLst>
                  </a:custGeom>
                  <a:grpFill/>
                  <a:ln w="57150">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defRPr/>
                    </a:pPr>
                    <a:endParaRPr lang="en-US" dirty="0"/>
                  </a:p>
                </p:txBody>
              </p:sp>
              <p:cxnSp>
                <p:nvCxnSpPr>
                  <p:cNvPr id="47" name="Straight Connector 46"/>
                  <p:cNvCxnSpPr/>
                  <p:nvPr/>
                </p:nvCxnSpPr>
                <p:spPr>
                  <a:xfrm flipV="1">
                    <a:off x="3048125" y="3353286"/>
                    <a:ext cx="4571538" cy="76746"/>
                  </a:xfrm>
                  <a:prstGeom prst="line">
                    <a:avLst/>
                  </a:prstGeom>
                  <a:grpFill/>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3343063" y="4952151"/>
                    <a:ext cx="4736278" cy="76746"/>
                  </a:xfrm>
                  <a:prstGeom prst="line">
                    <a:avLst/>
                  </a:prstGeom>
                  <a:grpFill/>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2434534" y="4043622"/>
                    <a:ext cx="1522119" cy="294938"/>
                  </a:xfrm>
                  <a:prstGeom prst="line">
                    <a:avLst/>
                  </a:prstGeom>
                  <a:grpFill/>
                  <a:ln w="57150">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21" name="Group 44"/>
                <p:cNvGrpSpPr>
                  <a:grpSpLocks/>
                </p:cNvGrpSpPr>
                <p:nvPr/>
              </p:nvGrpSpPr>
              <p:grpSpPr bwMode="auto">
                <a:xfrm>
                  <a:off x="851354" y="5028896"/>
                  <a:ext cx="4024854" cy="715431"/>
                  <a:chOff x="698954" y="4800296"/>
                  <a:chExt cx="4024854" cy="715431"/>
                </a:xfrm>
                <a:grpFill/>
              </p:grpSpPr>
              <p:sp>
                <p:nvSpPr>
                  <p:cNvPr id="35" name="Up Arrow 34"/>
                  <p:cNvSpPr/>
                  <p:nvPr/>
                </p:nvSpPr>
                <p:spPr>
                  <a:xfrm>
                    <a:off x="4342515" y="4800296"/>
                    <a:ext cx="381293" cy="685025"/>
                  </a:xfrm>
                  <a:prstGeom prst="upArrow">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solidFill>
                        <a:schemeClr val="tx1"/>
                      </a:solidFill>
                    </a:endParaRPr>
                  </a:p>
                </p:txBody>
              </p:sp>
              <p:sp>
                <p:nvSpPr>
                  <p:cNvPr id="36" name="TextBox 103"/>
                  <p:cNvSpPr txBox="1">
                    <a:spLocks noChangeArrowheads="1"/>
                  </p:cNvSpPr>
                  <p:nvPr/>
                </p:nvSpPr>
                <p:spPr bwMode="auto">
                  <a:xfrm>
                    <a:off x="698954" y="4869935"/>
                    <a:ext cx="2123016" cy="645792"/>
                  </a:xfrm>
                  <a:prstGeom prst="rect">
                    <a:avLst/>
                  </a:prstGeom>
                  <a:grpFill/>
                  <a:ln w="9525">
                    <a:noFill/>
                    <a:miter lim="800000"/>
                    <a:headEnd/>
                    <a:tailEnd/>
                  </a:ln>
                </p:spPr>
                <p:txBody>
                  <a:bodyPr wrap="square">
                    <a:spAutoFit/>
                  </a:bodyPr>
                  <a:lstStyle/>
                  <a:p>
                    <a:pPr algn="l"/>
                    <a:r>
                      <a:rPr lang="en-US" sz="1200" dirty="0">
                        <a:solidFill>
                          <a:schemeClr val="tx1"/>
                        </a:solidFill>
                      </a:rPr>
                      <a:t>Radiant  cooling and variable speed pump</a:t>
                    </a:r>
                  </a:p>
                </p:txBody>
              </p:sp>
            </p:grpSp>
            <p:grpSp>
              <p:nvGrpSpPr>
                <p:cNvPr id="22" name="Group 45"/>
                <p:cNvGrpSpPr>
                  <a:grpSpLocks/>
                </p:cNvGrpSpPr>
                <p:nvPr/>
              </p:nvGrpSpPr>
              <p:grpSpPr bwMode="auto">
                <a:xfrm>
                  <a:off x="791898" y="1960112"/>
                  <a:ext cx="4008583" cy="1411650"/>
                  <a:chOff x="715698" y="1332719"/>
                  <a:chExt cx="4008583" cy="1792587"/>
                </a:xfrm>
                <a:grpFill/>
              </p:grpSpPr>
              <p:sp>
                <p:nvSpPr>
                  <p:cNvPr id="33" name="TextBox 100"/>
                  <p:cNvSpPr txBox="1">
                    <a:spLocks noChangeArrowheads="1"/>
                  </p:cNvSpPr>
                  <p:nvPr/>
                </p:nvSpPr>
                <p:spPr bwMode="auto">
                  <a:xfrm>
                    <a:off x="715698" y="1332719"/>
                    <a:ext cx="3226833" cy="1239339"/>
                  </a:xfrm>
                  <a:prstGeom prst="rect">
                    <a:avLst/>
                  </a:prstGeom>
                  <a:grpFill/>
                  <a:ln w="9525">
                    <a:noFill/>
                    <a:miter lim="800000"/>
                    <a:headEnd/>
                    <a:tailEnd/>
                  </a:ln>
                </p:spPr>
                <p:txBody>
                  <a:bodyPr wrap="square">
                    <a:spAutoFit/>
                  </a:bodyPr>
                  <a:lstStyle/>
                  <a:p>
                    <a:pPr algn="l"/>
                    <a:r>
                      <a:rPr lang="en-US" sz="1200" dirty="0">
                        <a:solidFill>
                          <a:schemeClr val="tx1"/>
                        </a:solidFill>
                      </a:rPr>
                      <a:t>Predictive pre-cooling of thermal </a:t>
                    </a:r>
                    <a:r>
                      <a:rPr lang="en-US" sz="1200" dirty="0" smtClean="0">
                        <a:solidFill>
                          <a:schemeClr val="tx1"/>
                        </a:solidFill>
                      </a:rPr>
                      <a:t>storage (night-shifting) </a:t>
                    </a:r>
                    <a:r>
                      <a:rPr lang="en-US" sz="1200" dirty="0">
                        <a:solidFill>
                          <a:schemeClr val="tx1"/>
                        </a:solidFill>
                      </a:rPr>
                      <a:t>and variable speed fans</a:t>
                    </a:r>
                  </a:p>
                </p:txBody>
              </p:sp>
              <p:sp>
                <p:nvSpPr>
                  <p:cNvPr id="34" name="Up Arrow 33"/>
                  <p:cNvSpPr/>
                  <p:nvPr/>
                </p:nvSpPr>
                <p:spPr>
                  <a:xfrm rot="10800000">
                    <a:off x="4342987" y="2325810"/>
                    <a:ext cx="381294" cy="799496"/>
                  </a:xfrm>
                  <a:prstGeom prst="upArrow">
                    <a:avLst>
                      <a:gd name="adj1" fmla="val 50000"/>
                      <a:gd name="adj2" fmla="val 50000"/>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solidFill>
                        <a:schemeClr val="tx1"/>
                      </a:solidFill>
                    </a:endParaRPr>
                  </a:p>
                </p:txBody>
              </p:sp>
            </p:grpSp>
            <p:sp>
              <p:nvSpPr>
                <p:cNvPr id="23" name="TextBox 88"/>
                <p:cNvSpPr txBox="1">
                  <a:spLocks noChangeArrowheads="1"/>
                </p:cNvSpPr>
                <p:nvPr/>
              </p:nvSpPr>
              <p:spPr bwMode="auto">
                <a:xfrm>
                  <a:off x="3911169" y="7230357"/>
                  <a:ext cx="5270494" cy="975971"/>
                </a:xfrm>
                <a:prstGeom prst="rect">
                  <a:avLst/>
                </a:prstGeom>
                <a:grpFill/>
                <a:ln w="9525">
                  <a:noFill/>
                  <a:miter lim="800000"/>
                  <a:headEnd/>
                  <a:tailEnd/>
                </a:ln>
              </p:spPr>
              <p:txBody>
                <a:bodyPr wrap="square">
                  <a:spAutoFit/>
                </a:bodyPr>
                <a:lstStyle/>
                <a:p>
                  <a:pPr algn="l"/>
                  <a:r>
                    <a:rPr lang="en-US" sz="1200" b="1" dirty="0">
                      <a:solidFill>
                        <a:schemeClr val="tx1"/>
                      </a:solidFill>
                    </a:rPr>
                    <a:t>Low-lift </a:t>
                  </a:r>
                  <a:r>
                    <a:rPr lang="en-US" sz="1200" dirty="0">
                      <a:solidFill>
                        <a:schemeClr val="tx1"/>
                      </a:solidFill>
                    </a:rPr>
                    <a:t>refers to a lower temperature difference between evaporation and </a:t>
                  </a:r>
                  <a:r>
                    <a:rPr lang="en-US" sz="1200" dirty="0" smtClean="0">
                      <a:solidFill>
                        <a:schemeClr val="tx1"/>
                      </a:solidFill>
                    </a:rPr>
                    <a:t>condensation.  A </a:t>
                  </a:r>
                  <a:r>
                    <a:rPr lang="en-US" sz="1200" dirty="0">
                      <a:solidFill>
                        <a:schemeClr val="tx1"/>
                      </a:solidFill>
                    </a:rPr>
                    <a:t>low lift vapor </a:t>
                  </a:r>
                  <a:r>
                    <a:rPr lang="en-US" sz="1200" dirty="0" smtClean="0">
                      <a:solidFill>
                        <a:schemeClr val="tx1"/>
                      </a:solidFill>
                    </a:rPr>
                    <a:t>compression cycle </a:t>
                  </a:r>
                  <a:r>
                    <a:rPr lang="en-US" sz="1200" dirty="0">
                      <a:solidFill>
                        <a:schemeClr val="tx1"/>
                      </a:solidFill>
                    </a:rPr>
                    <a:t>requires less work</a:t>
                  </a:r>
                </a:p>
              </p:txBody>
            </p:sp>
            <p:sp>
              <p:nvSpPr>
                <p:cNvPr id="24" name="TextBox 91"/>
                <p:cNvSpPr txBox="1">
                  <a:spLocks noChangeArrowheads="1"/>
                </p:cNvSpPr>
                <p:nvPr/>
              </p:nvSpPr>
              <p:spPr bwMode="auto">
                <a:xfrm>
                  <a:off x="4039872" y="3819443"/>
                  <a:ext cx="2727386" cy="645792"/>
                </a:xfrm>
                <a:prstGeom prst="rect">
                  <a:avLst/>
                </a:prstGeom>
                <a:grpFill/>
                <a:ln w="9525">
                  <a:noFill/>
                  <a:miter lim="800000"/>
                  <a:headEnd/>
                  <a:tailEnd/>
                </a:ln>
              </p:spPr>
              <p:txBody>
                <a:bodyPr>
                  <a:spAutoFit/>
                </a:bodyPr>
                <a:lstStyle/>
                <a:p>
                  <a:r>
                    <a:rPr lang="en-US" sz="1200" dirty="0">
                      <a:solidFill>
                        <a:schemeClr val="tx1"/>
                      </a:solidFill>
                    </a:rPr>
                    <a:t>Variable speed </a:t>
                  </a:r>
                  <a:r>
                    <a:rPr lang="en-US" sz="1200" dirty="0" smtClean="0">
                      <a:solidFill>
                        <a:schemeClr val="tx1"/>
                      </a:solidFill>
                    </a:rPr>
                    <a:t>compressor and load spreading</a:t>
                  </a:r>
                  <a:endParaRPr lang="en-US" sz="1200" dirty="0">
                    <a:solidFill>
                      <a:schemeClr val="tx1"/>
                    </a:solidFill>
                  </a:endParaRPr>
                </a:p>
              </p:txBody>
            </p:sp>
            <p:cxnSp>
              <p:nvCxnSpPr>
                <p:cNvPr id="25" name="Straight Connector 24"/>
                <p:cNvCxnSpPr/>
                <p:nvPr/>
              </p:nvCxnSpPr>
              <p:spPr>
                <a:xfrm>
                  <a:off x="4190677" y="5870255"/>
                  <a:ext cx="4114517" cy="72482"/>
                </a:xfrm>
                <a:prstGeom prst="line">
                  <a:avLst/>
                </a:prstGeom>
                <a:grpFill/>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3580873" y="2591515"/>
                  <a:ext cx="3775737" cy="76746"/>
                </a:xfrm>
                <a:prstGeom prst="line">
                  <a:avLst/>
                </a:prstGeom>
                <a:grpFill/>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V="1">
                  <a:off x="2284778" y="3964356"/>
                  <a:ext cx="3201994" cy="609804"/>
                </a:xfrm>
                <a:prstGeom prst="line">
                  <a:avLst/>
                </a:prstGeom>
                <a:grpFill/>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Freeform 30"/>
                <p:cNvSpPr/>
                <p:nvPr/>
              </p:nvSpPr>
              <p:spPr>
                <a:xfrm>
                  <a:off x="7315424" y="1295369"/>
                  <a:ext cx="1066825" cy="1296147"/>
                </a:xfrm>
                <a:custGeom>
                  <a:avLst/>
                  <a:gdLst>
                    <a:gd name="connsiteX0" fmla="*/ 528918 w 528918"/>
                    <a:gd name="connsiteY0" fmla="*/ 0 h 1349189"/>
                    <a:gd name="connsiteX1" fmla="*/ 300318 w 528918"/>
                    <a:gd name="connsiteY1" fmla="*/ 672353 h 1349189"/>
                    <a:gd name="connsiteX2" fmla="*/ 44824 w 528918"/>
                    <a:gd name="connsiteY2" fmla="*/ 1250577 h 1349189"/>
                    <a:gd name="connsiteX3" fmla="*/ 31377 w 528918"/>
                    <a:gd name="connsiteY3" fmla="*/ 1264024 h 1349189"/>
                  </a:gdLst>
                  <a:ahLst/>
                  <a:cxnLst>
                    <a:cxn ang="0">
                      <a:pos x="connsiteX0" y="connsiteY0"/>
                    </a:cxn>
                    <a:cxn ang="0">
                      <a:pos x="connsiteX1" y="connsiteY1"/>
                    </a:cxn>
                    <a:cxn ang="0">
                      <a:pos x="connsiteX2" y="connsiteY2"/>
                    </a:cxn>
                    <a:cxn ang="0">
                      <a:pos x="connsiteX3" y="connsiteY3"/>
                    </a:cxn>
                  </a:cxnLst>
                  <a:rect l="l" t="t" r="r" b="b"/>
                  <a:pathLst>
                    <a:path w="528918" h="1349189">
                      <a:moveTo>
                        <a:pt x="528918" y="0"/>
                      </a:moveTo>
                      <a:cubicBezTo>
                        <a:pt x="454959" y="231962"/>
                        <a:pt x="381000" y="463924"/>
                        <a:pt x="300318" y="672353"/>
                      </a:cubicBezTo>
                      <a:cubicBezTo>
                        <a:pt x="219636" y="880782"/>
                        <a:pt x="89648" y="1151965"/>
                        <a:pt x="44824" y="1250577"/>
                      </a:cubicBezTo>
                      <a:cubicBezTo>
                        <a:pt x="0" y="1349189"/>
                        <a:pt x="15688" y="1306606"/>
                        <a:pt x="31377" y="1264024"/>
                      </a:cubicBezTo>
                    </a:path>
                  </a:pathLst>
                </a:custGeom>
                <a:grpFill/>
                <a:ln w="5715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defRPr/>
                  </a:pPr>
                  <a:endParaRPr lang="en-US" dirty="0"/>
                </a:p>
              </p:txBody>
            </p:sp>
            <p:cxnSp>
              <p:nvCxnSpPr>
                <p:cNvPr id="32" name="Straight Connector 31"/>
                <p:cNvCxnSpPr/>
                <p:nvPr/>
              </p:nvCxnSpPr>
              <p:spPr>
                <a:xfrm rot="5400000" flipH="1" flipV="1">
                  <a:off x="6020037" y="3580525"/>
                  <a:ext cx="4647368" cy="77056"/>
                </a:xfrm>
                <a:prstGeom prst="line">
                  <a:avLst/>
                </a:prstGeom>
                <a:grpFill/>
                <a:ln w="571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5" name="TextBox 88"/>
              <p:cNvSpPr txBox="1">
                <a:spLocks noChangeArrowheads="1"/>
              </p:cNvSpPr>
              <p:nvPr/>
            </p:nvSpPr>
            <p:spPr bwMode="auto">
              <a:xfrm>
                <a:off x="2651766" y="17099198"/>
                <a:ext cx="3124200" cy="432831"/>
              </a:xfrm>
              <a:prstGeom prst="rect">
                <a:avLst/>
              </a:prstGeom>
              <a:grpFill/>
              <a:ln w="9525">
                <a:noFill/>
                <a:miter lim="800000"/>
                <a:headEnd/>
                <a:tailEnd/>
              </a:ln>
            </p:spPr>
            <p:txBody>
              <a:bodyPr>
                <a:spAutoFit/>
              </a:bodyPr>
              <a:lstStyle/>
              <a:p>
                <a:pPr algn="l"/>
                <a:r>
                  <a:rPr lang="en-US" sz="1200" dirty="0">
                    <a:solidFill>
                      <a:schemeClr val="tx1"/>
                    </a:solidFill>
                  </a:rPr>
                  <a:t>Conventional cycle</a:t>
                </a:r>
              </a:p>
            </p:txBody>
          </p:sp>
          <p:sp>
            <p:nvSpPr>
              <p:cNvPr id="16" name="TextBox 88"/>
              <p:cNvSpPr txBox="1">
                <a:spLocks noChangeArrowheads="1"/>
              </p:cNvSpPr>
              <p:nvPr/>
            </p:nvSpPr>
            <p:spPr bwMode="auto">
              <a:xfrm>
                <a:off x="2651766" y="17484794"/>
                <a:ext cx="2362200" cy="432831"/>
              </a:xfrm>
              <a:prstGeom prst="rect">
                <a:avLst/>
              </a:prstGeom>
              <a:grpFill/>
              <a:ln w="9525">
                <a:noFill/>
                <a:miter lim="800000"/>
                <a:headEnd/>
                <a:tailEnd/>
              </a:ln>
            </p:spPr>
            <p:txBody>
              <a:bodyPr>
                <a:spAutoFit/>
              </a:bodyPr>
              <a:lstStyle/>
              <a:p>
                <a:pPr algn="l"/>
                <a:r>
                  <a:rPr lang="en-US" sz="1200" dirty="0">
                    <a:solidFill>
                      <a:schemeClr val="tx1"/>
                    </a:solidFill>
                  </a:rPr>
                  <a:t>Low lift cycle</a:t>
                </a:r>
              </a:p>
            </p:txBody>
          </p:sp>
          <p:cxnSp>
            <p:nvCxnSpPr>
              <p:cNvPr id="17" name="Straight Connector 16"/>
              <p:cNvCxnSpPr/>
              <p:nvPr/>
            </p:nvCxnSpPr>
            <p:spPr bwMode="auto">
              <a:xfrm rot="10800000" flipV="1">
                <a:off x="1889766" y="17713624"/>
                <a:ext cx="685800" cy="0"/>
              </a:xfrm>
              <a:prstGeom prst="line">
                <a:avLst/>
              </a:prstGeom>
              <a:grpFill/>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auto">
              <a:xfrm flipV="1">
                <a:off x="1889766" y="17328000"/>
                <a:ext cx="685800" cy="9525"/>
              </a:xfrm>
              <a:prstGeom prst="line">
                <a:avLst/>
              </a:prstGeom>
              <a:grpFill/>
              <a:ln w="571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48" name="TextBox 113"/>
            <p:cNvSpPr txBox="1">
              <a:spLocks noChangeArrowheads="1"/>
            </p:cNvSpPr>
            <p:nvPr/>
          </p:nvSpPr>
          <p:spPr bwMode="auto">
            <a:xfrm>
              <a:off x="1066800" y="16764000"/>
              <a:ext cx="404255" cy="276999"/>
            </a:xfrm>
            <a:prstGeom prst="rect">
              <a:avLst/>
            </a:prstGeom>
            <a:solidFill>
              <a:schemeClr val="bg1"/>
            </a:solidFill>
            <a:ln w="9525">
              <a:noFill/>
              <a:miter lim="800000"/>
              <a:headEnd/>
              <a:tailEnd/>
            </a:ln>
          </p:spPr>
          <p:txBody>
            <a:bodyPr wrap="square">
              <a:spAutoFit/>
            </a:bodyPr>
            <a:lstStyle/>
            <a:p>
              <a:r>
                <a:rPr lang="en-US" sz="1200" dirty="0"/>
                <a:t>2</a:t>
              </a:r>
              <a:r>
                <a:rPr lang="en-US" sz="1200" dirty="0" smtClean="0">
                  <a:solidFill>
                    <a:schemeClr val="tx1"/>
                  </a:solidFill>
                </a:rPr>
                <a:t>0</a:t>
              </a:r>
              <a:endParaRPr lang="en-US" sz="1200" dirty="0">
                <a:solidFill>
                  <a:schemeClr val="tx1"/>
                </a:solidFill>
              </a:endParaRPr>
            </a:p>
          </p:txBody>
        </p:sp>
      </p:grpSp>
      <p:graphicFrame>
        <p:nvGraphicFramePr>
          <p:cNvPr id="149" name="Table 148"/>
          <p:cNvGraphicFramePr>
            <a:graphicFrameLocks noGrp="1"/>
          </p:cNvGraphicFramePr>
          <p:nvPr/>
        </p:nvGraphicFramePr>
        <p:xfrm>
          <a:off x="7924800" y="13487400"/>
          <a:ext cx="7086600" cy="7132320"/>
        </p:xfrm>
        <a:graphic>
          <a:graphicData uri="http://schemas.openxmlformats.org/drawingml/2006/table">
            <a:tbl>
              <a:tblPr/>
              <a:tblGrid>
                <a:gridCol w="603204"/>
                <a:gridCol w="3530646"/>
                <a:gridCol w="2024743"/>
                <a:gridCol w="928007"/>
              </a:tblGrid>
              <a:tr h="0">
                <a:tc gridSpan="4">
                  <a:txBody>
                    <a:bodyPr/>
                    <a:lstStyle/>
                    <a:p>
                      <a:pPr marL="0" marR="0" indent="0" algn="ctr">
                        <a:lnSpc>
                          <a:spcPct val="100000"/>
                        </a:lnSpc>
                        <a:spcBef>
                          <a:spcPts val="0"/>
                        </a:spcBef>
                        <a:spcAft>
                          <a:spcPts val="0"/>
                        </a:spcAft>
                      </a:pPr>
                      <a:r>
                        <a:rPr lang="en-US" sz="1200" b="1" dirty="0">
                          <a:latin typeface="Arial"/>
                          <a:ea typeface="Calibri"/>
                          <a:cs typeface="Times New Roman"/>
                        </a:rPr>
                        <a:t>Table </a:t>
                      </a:r>
                      <a:r>
                        <a:rPr lang="en-US" sz="1200" b="1" dirty="0" smtClean="0">
                          <a:latin typeface="Arial"/>
                          <a:ea typeface="Calibri"/>
                          <a:cs typeface="Times New Roman"/>
                        </a:rPr>
                        <a:t>2. </a:t>
                      </a:r>
                      <a:r>
                        <a:rPr lang="en-US" sz="1200" b="1" dirty="0">
                          <a:latin typeface="Arial"/>
                          <a:ea typeface="Calibri"/>
                          <a:cs typeface="Times New Roman"/>
                        </a:rPr>
                        <a:t>Heat Pump Experimental Test Stand Sensor Descriptions</a:t>
                      </a:r>
                      <a:endParaRPr lang="en-US" sz="1200" b="1" dirty="0">
                        <a:latin typeface="Calibri"/>
                        <a:ea typeface="Calibri"/>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indent="0" algn="l">
                        <a:lnSpc>
                          <a:spcPct val="100000"/>
                        </a:lnSpc>
                        <a:spcBef>
                          <a:spcPts val="0"/>
                        </a:spcBef>
                        <a:spcAft>
                          <a:spcPts val="0"/>
                        </a:spcAft>
                      </a:pPr>
                      <a:r>
                        <a:rPr lang="en-US" sz="1200" b="1" dirty="0">
                          <a:latin typeface="Times New Roman"/>
                          <a:ea typeface="Times New Roman"/>
                          <a:cs typeface="Times New Roman"/>
                        </a:rPr>
                        <a:t>Label</a:t>
                      </a:r>
                      <a:endParaRPr lang="en-US" sz="1200" dirty="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b="1">
                          <a:latin typeface="Times New Roman"/>
                          <a:ea typeface="Times New Roman"/>
                          <a:cs typeface="Times New Roman"/>
                        </a:rPr>
                        <a:t>Sensor description</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b="1" dirty="0">
                          <a:latin typeface="Times New Roman"/>
                          <a:ea typeface="Times New Roman"/>
                          <a:cs typeface="Times New Roman"/>
                        </a:rPr>
                        <a:t>Sensor type</a:t>
                      </a:r>
                      <a:endParaRPr lang="en-US" sz="1200" dirty="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b="1" dirty="0">
                          <a:latin typeface="Times New Roman"/>
                          <a:ea typeface="Times New Roman"/>
                          <a:cs typeface="Times New Roman"/>
                        </a:rPr>
                        <a:t>Accuracy</a:t>
                      </a:r>
                      <a:endParaRPr lang="en-US" sz="1200" dirty="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dirty="0" err="1">
                          <a:latin typeface="Times New Roman"/>
                          <a:ea typeface="Times New Roman"/>
                          <a:cs typeface="Times New Roman"/>
                        </a:rPr>
                        <a:t>T</a:t>
                      </a:r>
                      <a:r>
                        <a:rPr lang="en-US" sz="1200" baseline="-25000" dirty="0" err="1">
                          <a:latin typeface="Times New Roman"/>
                          <a:ea typeface="Times New Roman"/>
                          <a:cs typeface="Times New Roman"/>
                        </a:rPr>
                        <a:t>rs</a:t>
                      </a:r>
                      <a:endParaRPr lang="en-US" sz="1200" dirty="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Suction refrigerant temperature (insulated pipe surface temperature measurement)</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T-type thermocouple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0.4%</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T</a:t>
                      </a:r>
                      <a:r>
                        <a:rPr lang="en-US" sz="1200" baseline="-25000">
                          <a:latin typeface="Times New Roman"/>
                          <a:ea typeface="Times New Roman"/>
                          <a:cs typeface="Times New Roman"/>
                        </a:rPr>
                        <a:t>rd</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dirty="0">
                          <a:latin typeface="Times New Roman"/>
                          <a:ea typeface="Times New Roman"/>
                          <a:cs typeface="Times New Roman"/>
                        </a:rPr>
                        <a:t>Discharge refrigerant temperature (insulated pipe surface temperature measurement)</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T-type thermocouple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0.4%</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T</a:t>
                      </a:r>
                      <a:r>
                        <a:rPr lang="en-US" sz="1200" baseline="-25000">
                          <a:latin typeface="Times New Roman"/>
                          <a:ea typeface="Times New Roman"/>
                          <a:cs typeface="Times New Roman"/>
                        </a:rPr>
                        <a:t>rxvi</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Expansion valve inlet refrigerant temperature (insulated pipe surface temperature measurement)</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T-type thermocouple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0.4%</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dirty="0" err="1">
                          <a:latin typeface="Times New Roman"/>
                          <a:ea typeface="Times New Roman"/>
                          <a:cs typeface="Times New Roman"/>
                        </a:rPr>
                        <a:t>T</a:t>
                      </a:r>
                      <a:r>
                        <a:rPr lang="en-US" sz="1200" baseline="-25000" dirty="0" err="1">
                          <a:latin typeface="Times New Roman"/>
                          <a:ea typeface="Times New Roman"/>
                          <a:cs typeface="Times New Roman"/>
                        </a:rPr>
                        <a:t>rxvo</a:t>
                      </a:r>
                      <a:endParaRPr lang="en-US" sz="1200" dirty="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dirty="0">
                          <a:latin typeface="Times New Roman"/>
                          <a:ea typeface="Times New Roman"/>
                          <a:cs typeface="Times New Roman"/>
                        </a:rPr>
                        <a:t>Expansion valve outlet refrigerant temperature (insulated pipe surface temperature measurement)</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T-type thermocouple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dirty="0">
                          <a:latin typeface="Times New Roman"/>
                          <a:ea typeface="Times New Roman"/>
                          <a:cs typeface="Times New Roman"/>
                        </a:rPr>
                        <a:t>0.4%</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T</a:t>
                      </a:r>
                      <a:r>
                        <a:rPr lang="en-US" sz="1200" baseline="-25000">
                          <a:latin typeface="Times New Roman"/>
                          <a:ea typeface="Times New Roman"/>
                          <a:cs typeface="Times New Roman"/>
                        </a:rPr>
                        <a:t>az</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Evaporator zone air temperature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T-type thermocouple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0.4%</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T</a:t>
                      </a:r>
                      <a:r>
                        <a:rPr lang="en-US" sz="1200" baseline="-25000">
                          <a:latin typeface="Times New Roman"/>
                          <a:ea typeface="Times New Roman"/>
                          <a:cs typeface="Times New Roman"/>
                        </a:rPr>
                        <a:t>aei</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Evaporator inlet air temperature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T-type thermocouple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0.4%</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T</a:t>
                      </a:r>
                      <a:r>
                        <a:rPr lang="en-US" sz="1200" baseline="-25000">
                          <a:latin typeface="Times New Roman"/>
                          <a:ea typeface="Times New Roman"/>
                          <a:cs typeface="Times New Roman"/>
                        </a:rPr>
                        <a:t>ao</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Ambient outside air temperature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T-type thermocouple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0.4%</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∆T</a:t>
                      </a:r>
                      <a:r>
                        <a:rPr lang="en-US" sz="1200" baseline="-25000">
                          <a:latin typeface="Times New Roman"/>
                          <a:ea typeface="Times New Roman"/>
                          <a:cs typeface="Times New Roman"/>
                        </a:rPr>
                        <a:t>ae</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Evaporator air temperature difference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9-junction thermopile with T-type thermocouples</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0.4%</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T</a:t>
                      </a:r>
                      <a:r>
                        <a:rPr lang="en-US" sz="1200" baseline="-25000">
                          <a:latin typeface="Times New Roman"/>
                          <a:ea typeface="Times New Roman"/>
                          <a:cs typeface="Times New Roman"/>
                        </a:rPr>
                        <a:t>aci</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Condenser inlet air temperature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T-type thermocouple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0.4%</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T</a:t>
                      </a:r>
                      <a:r>
                        <a:rPr lang="en-US" sz="1200" baseline="-25000">
                          <a:latin typeface="Times New Roman"/>
                          <a:ea typeface="Times New Roman"/>
                          <a:cs typeface="Times New Roman"/>
                        </a:rPr>
                        <a:t>aco</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Condenser outlet air temperature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T-type thermocouple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0.4%</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∆T</a:t>
                      </a:r>
                      <a:r>
                        <a:rPr lang="en-US" sz="1200" baseline="-25000">
                          <a:latin typeface="Times New Roman"/>
                          <a:ea typeface="Times New Roman"/>
                          <a:cs typeface="Times New Roman"/>
                        </a:rPr>
                        <a:t>ac</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Condenser air temperature difference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9-junction thermopile with T-type thermocouples</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0.4%</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P</a:t>
                      </a:r>
                      <a:r>
                        <a:rPr lang="en-US" sz="1200" baseline="-25000">
                          <a:latin typeface="Times New Roman"/>
                          <a:ea typeface="Times New Roman"/>
                          <a:cs typeface="Times New Roman"/>
                        </a:rPr>
                        <a:t>rs</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Suction refrigerant pressure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Piezoresistive pressure transducer</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1%</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P</a:t>
                      </a:r>
                      <a:r>
                        <a:rPr lang="en-US" sz="1200" baseline="-25000">
                          <a:latin typeface="Times New Roman"/>
                          <a:ea typeface="Times New Roman"/>
                          <a:cs typeface="Times New Roman"/>
                        </a:rPr>
                        <a:t>rd</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Discharge refrigerant pressure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Piezoresistive pressure transducer</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1%</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P</a:t>
                      </a:r>
                      <a:r>
                        <a:rPr lang="en-US" sz="1200" baseline="-25000">
                          <a:latin typeface="Times New Roman"/>
                          <a:ea typeface="Times New Roman"/>
                          <a:cs typeface="Times New Roman"/>
                        </a:rPr>
                        <a:t>rxvo</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Expansion valve outlet </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Piezoresistive pressure transducer</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1%</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P</a:t>
                      </a:r>
                      <a:r>
                        <a:rPr lang="en-US" sz="1200" baseline="-25000">
                          <a:latin typeface="Times New Roman"/>
                          <a:ea typeface="Times New Roman"/>
                          <a:cs typeface="Times New Roman"/>
                        </a:rPr>
                        <a:t>ao</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Ambient air pressure measured at local weather station</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indent="0" algn="l">
                        <a:lnSpc>
                          <a:spcPct val="100000"/>
                        </a:lnSpc>
                        <a:spcBef>
                          <a:spcPts val="0"/>
                        </a:spcBef>
                        <a:spcAft>
                          <a:spcPts val="0"/>
                        </a:spcAft>
                      </a:pPr>
                      <a:r>
                        <a:rPr lang="en-US" sz="1200">
                          <a:latin typeface="Times New Roman"/>
                          <a:ea typeface="Times New Roman"/>
                          <a:cs typeface="Times New Roman"/>
                        </a:rPr>
                        <a:t>Measured at weather station KMACAMBR9</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sym typeface="Mathematica1"/>
                        </a:rPr>
                        <a:t></a:t>
                      </a:r>
                      <a:r>
                        <a:rPr lang="en-US" sz="1200" baseline="-25000">
                          <a:latin typeface="Times New Roman"/>
                          <a:ea typeface="Times New Roman"/>
                          <a:cs typeface="Times New Roman"/>
                        </a:rPr>
                        <a:t>ac</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Volumetric condenser air flowrate</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indent="0" algn="l">
                        <a:lnSpc>
                          <a:spcPct val="100000"/>
                        </a:lnSpc>
                        <a:spcBef>
                          <a:spcPts val="0"/>
                        </a:spcBef>
                        <a:spcAft>
                          <a:spcPts val="0"/>
                        </a:spcAft>
                      </a:pPr>
                      <a:r>
                        <a:rPr lang="en-US" sz="1200">
                          <a:latin typeface="Times New Roman"/>
                          <a:ea typeface="Times New Roman"/>
                          <a:cs typeface="Times New Roman"/>
                        </a:rPr>
                        <a:t>Measured with anemometer traverse following ASHRAE Fundamentals (2005)</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W</a:t>
                      </a:r>
                      <a:r>
                        <a:rPr lang="en-US" sz="1200" baseline="-25000">
                          <a:latin typeface="Times New Roman"/>
                          <a:ea typeface="Times New Roman"/>
                          <a:cs typeface="Times New Roman"/>
                        </a:rPr>
                        <a:t>z</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Total power to the zone control volume, including fan and heaters</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Three phase analog power meter with separate current transducers</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dirty="0">
                          <a:latin typeface="Times New Roman"/>
                          <a:ea typeface="Times New Roman"/>
                          <a:cs typeface="Times New Roman"/>
                        </a:rPr>
                        <a:t>0.5%</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W</a:t>
                      </a:r>
                      <a:r>
                        <a:rPr lang="en-US" sz="1200" baseline="-25000">
                          <a:latin typeface="Times New Roman"/>
                          <a:ea typeface="Times New Roman"/>
                          <a:cs typeface="Times New Roman"/>
                        </a:rPr>
                        <a:t>unit</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Total power to the heat pump outdoor unit, including inverters, fan and compressor</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Three phase analog power meter with separate current transducers</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0.5%</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W</a:t>
                      </a:r>
                      <a:r>
                        <a:rPr lang="en-US" sz="1200" baseline="-25000">
                          <a:latin typeface="Times New Roman"/>
                          <a:ea typeface="Times New Roman"/>
                          <a:cs typeface="Times New Roman"/>
                        </a:rPr>
                        <a:t>dc,fi</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DC power to the condenser fan inverter</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Digital power meter </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0.1%</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W</a:t>
                      </a:r>
                      <a:r>
                        <a:rPr lang="en-US" sz="1200" baseline="-25000">
                          <a:latin typeface="Times New Roman"/>
                          <a:ea typeface="Times New Roman"/>
                          <a:cs typeface="Times New Roman"/>
                        </a:rPr>
                        <a:t>dc,ci</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DC power to the compressor inverter</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Digital power meter</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0.1%</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W</a:t>
                      </a:r>
                      <a:r>
                        <a:rPr lang="en-US" sz="1200" baseline="-25000">
                          <a:latin typeface="Times New Roman"/>
                          <a:ea typeface="Times New Roman"/>
                          <a:cs typeface="Times New Roman"/>
                        </a:rPr>
                        <a:t>3</a:t>
                      </a:r>
                      <a:r>
                        <a:rPr lang="en-US" sz="1200" baseline="-25000">
                          <a:latin typeface="GreekC"/>
                          <a:ea typeface="Times New Roman"/>
                          <a:cs typeface="Times New Roman"/>
                        </a:rPr>
                        <a:t>∅</a:t>
                      </a:r>
                      <a:r>
                        <a:rPr lang="en-US" sz="1200" baseline="-25000">
                          <a:latin typeface="Times New Roman"/>
                          <a:ea typeface="Times New Roman"/>
                          <a:cs typeface="Times New Roman"/>
                        </a:rPr>
                        <a:t>,f</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Three phase power from the inverter to the condenser fan</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Digital power meter</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0.1%</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a:latin typeface="Times New Roman"/>
                          <a:ea typeface="Times New Roman"/>
                          <a:cs typeface="Times New Roman"/>
                        </a:rPr>
                        <a:t>W</a:t>
                      </a:r>
                      <a:r>
                        <a:rPr lang="en-US" sz="1200" baseline="-25000">
                          <a:latin typeface="Times New Roman"/>
                          <a:ea typeface="Times New Roman"/>
                          <a:cs typeface="Times New Roman"/>
                        </a:rPr>
                        <a:t>3</a:t>
                      </a:r>
                      <a:r>
                        <a:rPr lang="en-US" sz="1200" baseline="-25000">
                          <a:latin typeface="GreekC"/>
                          <a:ea typeface="Times New Roman"/>
                          <a:cs typeface="Times New Roman"/>
                        </a:rPr>
                        <a:t>∅</a:t>
                      </a:r>
                      <a:r>
                        <a:rPr lang="en-US" sz="1200" baseline="-25000">
                          <a:latin typeface="Times New Roman"/>
                          <a:ea typeface="Times New Roman"/>
                          <a:cs typeface="Times New Roman"/>
                        </a:rPr>
                        <a:t>,c</a:t>
                      </a:r>
                      <a:endParaRPr lang="en-US" sz="1200">
                        <a:latin typeface="Times New Roman"/>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dirty="0">
                          <a:latin typeface="Times New Roman"/>
                          <a:ea typeface="Times New Roman"/>
                          <a:cs typeface="Times New Roman"/>
                        </a:rPr>
                        <a:t>Three power from the inverter to the compressor</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a:latin typeface="Times New Roman"/>
                          <a:ea typeface="Times New Roman"/>
                          <a:cs typeface="Times New Roman"/>
                        </a:rPr>
                        <a:t>Digital power meter</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dirty="0">
                          <a:latin typeface="Times New Roman"/>
                          <a:ea typeface="Times New Roman"/>
                          <a:cs typeface="Times New Roman"/>
                        </a:rPr>
                        <a:t>0.1%</a:t>
                      </a: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33" name="Rectangle 9"/>
          <p:cNvSpPr>
            <a:spLocks noChangeArrowheads="1"/>
          </p:cNvSpPr>
          <p:nvPr/>
        </p:nvSpPr>
        <p:spPr bwMode="auto">
          <a:xfrm>
            <a:off x="0" y="0"/>
            <a:ext cx="384048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4" name="Rectangle 10"/>
          <p:cNvSpPr>
            <a:spLocks noChangeArrowheads="1"/>
          </p:cNvSpPr>
          <p:nvPr/>
        </p:nvSpPr>
        <p:spPr bwMode="auto">
          <a:xfrm>
            <a:off x="0" y="0"/>
            <a:ext cx="12673013" cy="26988"/>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50" name="Table 149"/>
          <p:cNvGraphicFramePr>
            <a:graphicFrameLocks noGrp="1"/>
          </p:cNvGraphicFramePr>
          <p:nvPr/>
        </p:nvGraphicFramePr>
        <p:xfrm>
          <a:off x="7848600" y="7620000"/>
          <a:ext cx="7086600" cy="1097280"/>
        </p:xfrm>
        <a:graphic>
          <a:graphicData uri="http://schemas.openxmlformats.org/drawingml/2006/table">
            <a:tbl>
              <a:tblPr/>
              <a:tblGrid>
                <a:gridCol w="2788920"/>
                <a:gridCol w="4297680"/>
              </a:tblGrid>
              <a:tr h="0">
                <a:tc gridSpan="2">
                  <a:txBody>
                    <a:bodyPr/>
                    <a:lstStyle/>
                    <a:p>
                      <a:pPr marL="0" marR="0" indent="0" algn="ctr">
                        <a:lnSpc>
                          <a:spcPct val="100000"/>
                        </a:lnSpc>
                        <a:spcBef>
                          <a:spcPts val="0"/>
                        </a:spcBef>
                        <a:spcAft>
                          <a:spcPts val="0"/>
                        </a:spcAft>
                      </a:pPr>
                      <a:r>
                        <a:rPr lang="en-US" sz="1200" b="1" dirty="0">
                          <a:latin typeface="+mj-lt"/>
                          <a:ea typeface="Times New Roman"/>
                          <a:cs typeface="Times New Roman"/>
                        </a:rPr>
                        <a:t>Table </a:t>
                      </a:r>
                      <a:r>
                        <a:rPr lang="en-US" sz="1200" b="1" dirty="0" smtClean="0">
                          <a:latin typeface="+mj-lt"/>
                          <a:ea typeface="Times New Roman"/>
                          <a:cs typeface="Times New Roman"/>
                        </a:rPr>
                        <a:t>1.  </a:t>
                      </a:r>
                      <a:r>
                        <a:rPr lang="en-US" sz="1200" b="1" dirty="0">
                          <a:latin typeface="+mj-lt"/>
                          <a:ea typeface="Times New Roman"/>
                          <a:cs typeface="Times New Roman"/>
                        </a:rPr>
                        <a:t>Conditions for Steady-state Testing </a:t>
                      </a:r>
                      <a:endParaRPr lang="en-US" sz="1200" dirty="0">
                        <a:latin typeface="+mj-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0">
                <a:tc>
                  <a:txBody>
                    <a:bodyPr/>
                    <a:lstStyle/>
                    <a:p>
                      <a:pPr marL="0" marR="0" indent="0" algn="l">
                        <a:lnSpc>
                          <a:spcPct val="100000"/>
                        </a:lnSpc>
                        <a:spcBef>
                          <a:spcPts val="0"/>
                        </a:spcBef>
                        <a:spcAft>
                          <a:spcPts val="0"/>
                        </a:spcAft>
                      </a:pPr>
                      <a:r>
                        <a:rPr lang="en-US" sz="1200" b="1" dirty="0">
                          <a:latin typeface="+mj-lt"/>
                          <a:ea typeface="Times New Roman"/>
                          <a:cs typeface="Times New Roman"/>
                        </a:rPr>
                        <a:t>Variable</a:t>
                      </a:r>
                      <a:endParaRPr lang="en-US" sz="1200" dirty="0">
                        <a:latin typeface="+mj-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b="1" dirty="0">
                          <a:latin typeface="+mj-lt"/>
                          <a:ea typeface="Times New Roman"/>
                          <a:cs typeface="Times New Roman"/>
                        </a:rPr>
                        <a:t>Test conditions </a:t>
                      </a:r>
                      <a:r>
                        <a:rPr lang="en-US" sz="1200" b="1" dirty="0" smtClean="0">
                          <a:latin typeface="+mj-lt"/>
                          <a:ea typeface="Times New Roman"/>
                          <a:cs typeface="Times New Roman"/>
                        </a:rPr>
                        <a:t>(131 combinations </a:t>
                      </a:r>
                      <a:r>
                        <a:rPr lang="en-US" sz="1200" b="1" dirty="0">
                          <a:latin typeface="+mj-lt"/>
                          <a:ea typeface="Times New Roman"/>
                          <a:cs typeface="Times New Roman"/>
                        </a:rPr>
                        <a:t>of the following)</a:t>
                      </a:r>
                      <a:endParaRPr lang="en-US" sz="1200" dirty="0">
                        <a:latin typeface="+mj-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dirty="0">
                          <a:latin typeface="+mj-lt"/>
                          <a:ea typeface="Times New Roman"/>
                          <a:cs typeface="Times New Roman"/>
                        </a:rPr>
                        <a:t>Condenser air inlet temperature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dirty="0">
                          <a:latin typeface="+mj-lt"/>
                          <a:ea typeface="Times New Roman"/>
                          <a:cs typeface="Times New Roman"/>
                        </a:rPr>
                        <a:t>15, 22.5, 30, 37.5, 45 °</a:t>
                      </a:r>
                      <a:r>
                        <a:rPr lang="en-US" sz="1200" dirty="0" smtClean="0">
                          <a:latin typeface="+mj-lt"/>
                          <a:ea typeface="Times New Roman"/>
                          <a:cs typeface="Times New Roman"/>
                        </a:rPr>
                        <a:t>C</a:t>
                      </a:r>
                      <a:r>
                        <a:rPr lang="en-US" sz="1200" baseline="0" dirty="0" smtClean="0">
                          <a:latin typeface="+mj-lt"/>
                          <a:ea typeface="Times New Roman"/>
                          <a:cs typeface="Times New Roman"/>
                        </a:rPr>
                        <a:t> </a:t>
                      </a:r>
                      <a:r>
                        <a:rPr lang="en-US" sz="1200" dirty="0" smtClean="0">
                          <a:latin typeface="+mj-lt"/>
                          <a:ea typeface="Times New Roman"/>
                          <a:cs typeface="Times New Roman"/>
                        </a:rPr>
                        <a:t>(59</a:t>
                      </a:r>
                      <a:r>
                        <a:rPr lang="en-US" sz="1200" dirty="0">
                          <a:latin typeface="+mj-lt"/>
                          <a:ea typeface="Times New Roman"/>
                          <a:cs typeface="Times New Roman"/>
                        </a:rPr>
                        <a:t>, 72.5, 86, 99.5, 113 °F)</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dirty="0">
                          <a:latin typeface="+mj-lt"/>
                          <a:ea typeface="Times New Roman"/>
                          <a:cs typeface="Times New Roman"/>
                        </a:rPr>
                        <a:t>Evaporator air inlet temperature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dirty="0">
                          <a:latin typeface="+mj-lt"/>
                          <a:ea typeface="Times New Roman"/>
                          <a:cs typeface="Times New Roman"/>
                        </a:rPr>
                        <a:t>14, 24, 34 °</a:t>
                      </a:r>
                      <a:r>
                        <a:rPr lang="en-US" sz="1200" dirty="0" smtClean="0">
                          <a:latin typeface="+mj-lt"/>
                          <a:ea typeface="Times New Roman"/>
                          <a:cs typeface="Times New Roman"/>
                        </a:rPr>
                        <a:t>C</a:t>
                      </a:r>
                      <a:r>
                        <a:rPr lang="en-US" sz="1200" baseline="0" dirty="0" smtClean="0">
                          <a:latin typeface="+mj-lt"/>
                          <a:ea typeface="Times New Roman"/>
                          <a:cs typeface="Times New Roman"/>
                        </a:rPr>
                        <a:t> </a:t>
                      </a:r>
                      <a:r>
                        <a:rPr lang="en-US" sz="1200" dirty="0" smtClean="0">
                          <a:latin typeface="+mj-lt"/>
                          <a:ea typeface="Times New Roman"/>
                          <a:cs typeface="Times New Roman"/>
                        </a:rPr>
                        <a:t>(57.2</a:t>
                      </a:r>
                      <a:r>
                        <a:rPr lang="en-US" sz="1200" dirty="0">
                          <a:latin typeface="+mj-lt"/>
                          <a:ea typeface="Times New Roman"/>
                          <a:cs typeface="Times New Roman"/>
                        </a:rPr>
                        <a:t>, 75.2, 93.2 °F)</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dirty="0">
                          <a:latin typeface="+mj-lt"/>
                          <a:ea typeface="Times New Roman"/>
                          <a:cs typeface="Times New Roman"/>
                        </a:rPr>
                        <a:t>Compressor speed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dirty="0">
                          <a:latin typeface="+mj-lt"/>
                          <a:ea typeface="Times New Roman"/>
                          <a:cs typeface="Times New Roman"/>
                        </a:rPr>
                        <a:t>19, 30, 60, 95 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a:lnSpc>
                          <a:spcPct val="100000"/>
                        </a:lnSpc>
                        <a:spcBef>
                          <a:spcPts val="0"/>
                        </a:spcBef>
                        <a:spcAft>
                          <a:spcPts val="0"/>
                        </a:spcAft>
                      </a:pPr>
                      <a:r>
                        <a:rPr lang="en-US" sz="1200" dirty="0">
                          <a:latin typeface="+mj-lt"/>
                          <a:ea typeface="Times New Roman"/>
                          <a:cs typeface="Times New Roman"/>
                        </a:rPr>
                        <a:t>Condenser fan speed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lnSpc>
                          <a:spcPct val="100000"/>
                        </a:lnSpc>
                        <a:spcBef>
                          <a:spcPts val="0"/>
                        </a:spcBef>
                        <a:spcAft>
                          <a:spcPts val="0"/>
                        </a:spcAft>
                      </a:pPr>
                      <a:r>
                        <a:rPr lang="en-US" sz="1200" dirty="0">
                          <a:latin typeface="+mj-lt"/>
                          <a:ea typeface="Times New Roman"/>
                          <a:cs typeface="Times New Roman"/>
                        </a:rPr>
                        <a:t>300, 450, 600, 750, 900, 1050, 1200 RPM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pSp>
        <p:nvGrpSpPr>
          <p:cNvPr id="155" name="Group 154"/>
          <p:cNvGrpSpPr/>
          <p:nvPr/>
        </p:nvGrpSpPr>
        <p:grpSpPr>
          <a:xfrm>
            <a:off x="763588" y="6248400"/>
            <a:ext cx="7282015" cy="4620399"/>
            <a:chOff x="1828800" y="6248400"/>
            <a:chExt cx="7282015" cy="4620399"/>
          </a:xfrm>
        </p:grpSpPr>
        <p:sp>
          <p:nvSpPr>
            <p:cNvPr id="151" name="Right Arrow 150"/>
            <p:cNvSpPr/>
            <p:nvPr/>
          </p:nvSpPr>
          <p:spPr bwMode="auto">
            <a:xfrm rot="16200000">
              <a:off x="2126736" y="10217664"/>
              <a:ext cx="484219" cy="165691"/>
            </a:xfrm>
            <a:prstGeom prst="rightArrow">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153" name="Group 152"/>
            <p:cNvGrpSpPr/>
            <p:nvPr/>
          </p:nvGrpSpPr>
          <p:grpSpPr>
            <a:xfrm>
              <a:off x="1828800" y="6248400"/>
              <a:ext cx="7282015" cy="4620399"/>
              <a:chOff x="1828800" y="7620000"/>
              <a:chExt cx="7282015" cy="4620399"/>
            </a:xfrm>
          </p:grpSpPr>
          <p:grpSp>
            <p:nvGrpSpPr>
              <p:cNvPr id="126" name="Group 125"/>
              <p:cNvGrpSpPr/>
              <p:nvPr/>
            </p:nvGrpSpPr>
            <p:grpSpPr>
              <a:xfrm>
                <a:off x="1904999" y="7620000"/>
                <a:ext cx="7205816" cy="4572000"/>
                <a:chOff x="12954000" y="3962400"/>
                <a:chExt cx="9505545" cy="5935844"/>
              </a:xfrm>
            </p:grpSpPr>
            <p:grpSp>
              <p:nvGrpSpPr>
                <p:cNvPr id="96" name="Group 95"/>
                <p:cNvGrpSpPr/>
                <p:nvPr/>
              </p:nvGrpSpPr>
              <p:grpSpPr>
                <a:xfrm>
                  <a:off x="12954000" y="3962400"/>
                  <a:ext cx="1788209" cy="1734538"/>
                  <a:chOff x="381000" y="0"/>
                  <a:chExt cx="1788209" cy="2039918"/>
                </a:xfrm>
              </p:grpSpPr>
              <p:pic>
                <p:nvPicPr>
                  <p:cNvPr id="97" name="Picture 22" descr="C:\Users\Nick\AppData\Local\Microsoft\Windows\Temporary Internet Files\Content.IE5\BNKXMMUK\MCj04136240000[1].wmf"/>
                  <p:cNvPicPr>
                    <a:picLocks noChangeAspect="1" noChangeArrowheads="1"/>
                  </p:cNvPicPr>
                  <p:nvPr/>
                </p:nvPicPr>
                <p:blipFill>
                  <a:blip r:embed="rId10" cstate="print"/>
                  <a:srcRect/>
                  <a:stretch>
                    <a:fillRect/>
                  </a:stretch>
                </p:blipFill>
                <p:spPr bwMode="auto">
                  <a:xfrm>
                    <a:off x="1561392" y="627607"/>
                    <a:ext cx="607817" cy="911117"/>
                  </a:xfrm>
                  <a:prstGeom prst="rect">
                    <a:avLst/>
                  </a:prstGeom>
                  <a:noFill/>
                  <a:ln w="9525">
                    <a:noFill/>
                    <a:miter lim="800000"/>
                    <a:headEnd/>
                    <a:tailEnd/>
                  </a:ln>
                </p:spPr>
              </p:pic>
              <p:pic>
                <p:nvPicPr>
                  <p:cNvPr id="98" name="Picture 23" descr="C:\Users\Nick\AppData\Local\Microsoft\Windows\Temporary Internet Files\Content.IE5\KJU412PV\MCj04124640000[1].wmf"/>
                  <p:cNvPicPr>
                    <a:picLocks noChangeAspect="1" noChangeArrowheads="1"/>
                  </p:cNvPicPr>
                  <p:nvPr/>
                </p:nvPicPr>
                <p:blipFill>
                  <a:blip r:embed="rId11" cstate="print"/>
                  <a:srcRect/>
                  <a:stretch>
                    <a:fillRect/>
                  </a:stretch>
                </p:blipFill>
                <p:spPr bwMode="auto">
                  <a:xfrm>
                    <a:off x="381000" y="0"/>
                    <a:ext cx="1266097" cy="1239810"/>
                  </a:xfrm>
                  <a:prstGeom prst="rect">
                    <a:avLst/>
                  </a:prstGeom>
                  <a:noFill/>
                  <a:ln w="9525">
                    <a:noFill/>
                    <a:miter lim="800000"/>
                    <a:headEnd/>
                    <a:tailEnd/>
                  </a:ln>
                </p:spPr>
              </p:pic>
              <p:pic>
                <p:nvPicPr>
                  <p:cNvPr id="99" name="Picture 2" descr="C:\Program Files\Microsoft Office\MEDIA\CAGCAT10\j0292020.wmf"/>
                  <p:cNvPicPr>
                    <a:picLocks noChangeAspect="1" noChangeArrowheads="1"/>
                  </p:cNvPicPr>
                  <p:nvPr/>
                </p:nvPicPr>
                <p:blipFill>
                  <a:blip r:embed="rId12" cstate="print"/>
                  <a:srcRect/>
                  <a:stretch>
                    <a:fillRect/>
                  </a:stretch>
                </p:blipFill>
                <p:spPr bwMode="auto">
                  <a:xfrm>
                    <a:off x="554766" y="1255334"/>
                    <a:ext cx="829046" cy="784584"/>
                  </a:xfrm>
                  <a:prstGeom prst="rect">
                    <a:avLst/>
                  </a:prstGeom>
                  <a:noFill/>
                </p:spPr>
              </p:pic>
            </p:grpSp>
            <p:grpSp>
              <p:nvGrpSpPr>
                <p:cNvPr id="100" name="Group 99"/>
                <p:cNvGrpSpPr/>
                <p:nvPr/>
              </p:nvGrpSpPr>
              <p:grpSpPr>
                <a:xfrm>
                  <a:off x="12954000" y="4484393"/>
                  <a:ext cx="9505545" cy="5413851"/>
                  <a:chOff x="228600" y="1444149"/>
                  <a:chExt cx="9505545" cy="5413851"/>
                </a:xfrm>
              </p:grpSpPr>
              <p:sp>
                <p:nvSpPr>
                  <p:cNvPr id="101" name="TextBox 36"/>
                  <p:cNvSpPr txBox="1">
                    <a:spLocks noChangeArrowheads="1"/>
                  </p:cNvSpPr>
                  <p:nvPr/>
                </p:nvSpPr>
                <p:spPr bwMode="auto">
                  <a:xfrm>
                    <a:off x="6360268" y="2505047"/>
                    <a:ext cx="2915057" cy="839134"/>
                  </a:xfrm>
                  <a:prstGeom prst="rect">
                    <a:avLst/>
                  </a:prstGeom>
                  <a:noFill/>
                  <a:ln w="9525">
                    <a:noFill/>
                    <a:miter lim="800000"/>
                    <a:headEnd/>
                    <a:tailEnd/>
                  </a:ln>
                </p:spPr>
                <p:txBody>
                  <a:bodyPr wrap="square">
                    <a:spAutoFit/>
                  </a:bodyPr>
                  <a:lstStyle/>
                  <a:p>
                    <a:r>
                      <a:rPr lang="en-US" sz="1200" dirty="0" smtClean="0">
                        <a:latin typeface="+mj-lt"/>
                      </a:rPr>
                      <a:t>Predict  24-hour optimal chiller control schedule using chiller and building models</a:t>
                    </a:r>
                    <a:endParaRPr lang="en-US" sz="1200" dirty="0">
                      <a:latin typeface="+mj-lt"/>
                    </a:endParaRPr>
                  </a:p>
                </p:txBody>
              </p:sp>
              <p:sp>
                <p:nvSpPr>
                  <p:cNvPr id="102" name="TextBox 36"/>
                  <p:cNvSpPr txBox="1">
                    <a:spLocks noChangeArrowheads="1"/>
                  </p:cNvSpPr>
                  <p:nvPr/>
                </p:nvSpPr>
                <p:spPr bwMode="auto">
                  <a:xfrm>
                    <a:off x="6762345" y="3692216"/>
                    <a:ext cx="2971800" cy="599381"/>
                  </a:xfrm>
                  <a:prstGeom prst="rect">
                    <a:avLst/>
                  </a:prstGeom>
                  <a:noFill/>
                  <a:ln w="9525">
                    <a:noFill/>
                    <a:miter lim="800000"/>
                    <a:headEnd/>
                    <a:tailEnd/>
                  </a:ln>
                </p:spPr>
                <p:txBody>
                  <a:bodyPr>
                    <a:spAutoFit/>
                  </a:bodyPr>
                  <a:lstStyle/>
                  <a:p>
                    <a:r>
                      <a:rPr lang="en-US" sz="1200" dirty="0">
                        <a:latin typeface="+mj-lt"/>
                      </a:rPr>
                      <a:t>Variable capacity </a:t>
                    </a:r>
                    <a:r>
                      <a:rPr lang="en-US" sz="1200" dirty="0" smtClean="0">
                        <a:latin typeface="+mj-lt"/>
                      </a:rPr>
                      <a:t>chiller operation</a:t>
                    </a:r>
                    <a:endParaRPr lang="en-US" sz="1200" dirty="0">
                      <a:latin typeface="+mj-lt"/>
                    </a:endParaRPr>
                  </a:p>
                </p:txBody>
              </p:sp>
              <p:sp>
                <p:nvSpPr>
                  <p:cNvPr id="103" name="TextBox 32"/>
                  <p:cNvSpPr txBox="1">
                    <a:spLocks noChangeArrowheads="1"/>
                  </p:cNvSpPr>
                  <p:nvPr/>
                </p:nvSpPr>
                <p:spPr bwMode="auto">
                  <a:xfrm>
                    <a:off x="2328333" y="1461777"/>
                    <a:ext cx="1888626" cy="359629"/>
                  </a:xfrm>
                  <a:prstGeom prst="rect">
                    <a:avLst/>
                  </a:prstGeom>
                  <a:noFill/>
                  <a:ln w="9525">
                    <a:noFill/>
                    <a:miter lim="800000"/>
                    <a:headEnd/>
                    <a:tailEnd/>
                  </a:ln>
                </p:spPr>
                <p:txBody>
                  <a:bodyPr>
                    <a:spAutoFit/>
                  </a:bodyPr>
                  <a:lstStyle/>
                  <a:p>
                    <a:r>
                      <a:rPr lang="en-US" sz="1200" dirty="0">
                        <a:latin typeface="+mj-lt"/>
                      </a:rPr>
                      <a:t>Load forecasts</a:t>
                    </a:r>
                  </a:p>
                </p:txBody>
              </p:sp>
              <p:sp>
                <p:nvSpPr>
                  <p:cNvPr id="104" name="TextBox 33"/>
                  <p:cNvSpPr txBox="1">
                    <a:spLocks noChangeArrowheads="1"/>
                  </p:cNvSpPr>
                  <p:nvPr/>
                </p:nvSpPr>
                <p:spPr bwMode="auto">
                  <a:xfrm>
                    <a:off x="896698" y="2990708"/>
                    <a:ext cx="1888626" cy="359629"/>
                  </a:xfrm>
                  <a:prstGeom prst="rect">
                    <a:avLst/>
                  </a:prstGeom>
                  <a:noFill/>
                  <a:ln w="9525">
                    <a:noFill/>
                    <a:miter lim="800000"/>
                    <a:headEnd/>
                    <a:tailEnd/>
                  </a:ln>
                </p:spPr>
                <p:txBody>
                  <a:bodyPr>
                    <a:spAutoFit/>
                  </a:bodyPr>
                  <a:lstStyle/>
                  <a:p>
                    <a:r>
                      <a:rPr lang="en-US" sz="1200" dirty="0">
                        <a:latin typeface="+mj-lt"/>
                      </a:rPr>
                      <a:t>Building data</a:t>
                    </a:r>
                  </a:p>
                </p:txBody>
              </p:sp>
              <p:sp>
                <p:nvSpPr>
                  <p:cNvPr id="105" name="TextBox 34"/>
                  <p:cNvSpPr txBox="1">
                    <a:spLocks noChangeArrowheads="1"/>
                  </p:cNvSpPr>
                  <p:nvPr/>
                </p:nvSpPr>
                <p:spPr bwMode="auto">
                  <a:xfrm>
                    <a:off x="6266272" y="1638444"/>
                    <a:ext cx="2877728" cy="599381"/>
                  </a:xfrm>
                  <a:prstGeom prst="rect">
                    <a:avLst/>
                  </a:prstGeom>
                  <a:noFill/>
                  <a:ln w="9525">
                    <a:noFill/>
                    <a:miter lim="800000"/>
                    <a:headEnd/>
                    <a:tailEnd/>
                  </a:ln>
                </p:spPr>
                <p:txBody>
                  <a:bodyPr wrap="square">
                    <a:spAutoFit/>
                  </a:bodyPr>
                  <a:lstStyle/>
                  <a:p>
                    <a:r>
                      <a:rPr lang="en-US" sz="1200" dirty="0" smtClean="0">
                        <a:latin typeface="+mj-lt"/>
                      </a:rPr>
                      <a:t>Identify </a:t>
                    </a:r>
                    <a:r>
                      <a:rPr lang="en-US" sz="1200" dirty="0">
                        <a:latin typeface="+mj-lt"/>
                      </a:rPr>
                      <a:t>building </a:t>
                    </a:r>
                    <a:r>
                      <a:rPr lang="en-US" sz="1200" dirty="0" smtClean="0">
                        <a:latin typeface="+mj-lt"/>
                      </a:rPr>
                      <a:t>temperature response models</a:t>
                    </a:r>
                    <a:endParaRPr lang="en-US" sz="1200" dirty="0">
                      <a:latin typeface="+mj-lt"/>
                    </a:endParaRPr>
                  </a:p>
                </p:txBody>
              </p:sp>
              <p:sp>
                <p:nvSpPr>
                  <p:cNvPr id="106" name="TextBox 43"/>
                  <p:cNvSpPr txBox="1">
                    <a:spLocks noChangeArrowheads="1"/>
                  </p:cNvSpPr>
                  <p:nvPr/>
                </p:nvSpPr>
                <p:spPr bwMode="auto">
                  <a:xfrm>
                    <a:off x="4852482" y="3098632"/>
                    <a:ext cx="1483469" cy="839134"/>
                  </a:xfrm>
                  <a:prstGeom prst="rect">
                    <a:avLst/>
                  </a:prstGeom>
                  <a:noFill/>
                  <a:ln w="9525">
                    <a:noFill/>
                    <a:miter lim="800000"/>
                    <a:headEnd/>
                    <a:tailEnd/>
                  </a:ln>
                </p:spPr>
                <p:txBody>
                  <a:bodyPr wrap="square">
                    <a:spAutoFit/>
                  </a:bodyPr>
                  <a:lstStyle/>
                  <a:p>
                    <a:r>
                      <a:rPr lang="en-US" sz="1200" dirty="0" smtClean="0">
                        <a:latin typeface="+mj-lt"/>
                      </a:rPr>
                      <a:t>Active charging </a:t>
                    </a:r>
                  </a:p>
                  <a:p>
                    <a:r>
                      <a:rPr lang="en-US" sz="1200" dirty="0" smtClean="0">
                        <a:latin typeface="+mj-lt"/>
                      </a:rPr>
                      <a:t>discrete TES</a:t>
                    </a:r>
                    <a:endParaRPr lang="en-US" sz="1200" dirty="0">
                      <a:latin typeface="+mj-lt"/>
                    </a:endParaRPr>
                  </a:p>
                </p:txBody>
              </p:sp>
              <p:sp>
                <p:nvSpPr>
                  <p:cNvPr id="107" name="TextBox 45"/>
                  <p:cNvSpPr txBox="1">
                    <a:spLocks noChangeArrowheads="1"/>
                  </p:cNvSpPr>
                  <p:nvPr/>
                </p:nvSpPr>
                <p:spPr bwMode="auto">
                  <a:xfrm>
                    <a:off x="2540542" y="4483662"/>
                    <a:ext cx="3124200" cy="359629"/>
                  </a:xfrm>
                  <a:prstGeom prst="rect">
                    <a:avLst/>
                  </a:prstGeom>
                  <a:noFill/>
                  <a:ln w="9525">
                    <a:noFill/>
                    <a:miter lim="800000"/>
                    <a:headEnd/>
                    <a:tailEnd/>
                  </a:ln>
                </p:spPr>
                <p:txBody>
                  <a:bodyPr wrap="square">
                    <a:spAutoFit/>
                  </a:bodyPr>
                  <a:lstStyle/>
                  <a:p>
                    <a:r>
                      <a:rPr lang="en-US" sz="1200" dirty="0" smtClean="0">
                        <a:latin typeface="+mj-lt"/>
                      </a:rPr>
                      <a:t>Direct zone cooling</a:t>
                    </a:r>
                    <a:endParaRPr lang="en-US" sz="1200" dirty="0">
                      <a:latin typeface="+mj-lt"/>
                    </a:endParaRPr>
                  </a:p>
                </p:txBody>
              </p:sp>
              <p:sp>
                <p:nvSpPr>
                  <p:cNvPr id="108" name="Right Arrow 107"/>
                  <p:cNvSpPr/>
                  <p:nvPr/>
                </p:nvSpPr>
                <p:spPr bwMode="auto">
                  <a:xfrm rot="10800000">
                    <a:off x="2133600" y="4748576"/>
                    <a:ext cx="3668213" cy="200300"/>
                  </a:xfrm>
                  <a:prstGeom prst="rightArrow">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9" name="Right Arrow 108"/>
                  <p:cNvSpPr/>
                  <p:nvPr/>
                </p:nvSpPr>
                <p:spPr bwMode="auto">
                  <a:xfrm rot="19052270">
                    <a:off x="1291912" y="3086744"/>
                    <a:ext cx="2954515" cy="234520"/>
                  </a:xfrm>
                  <a:prstGeom prst="rightArrow">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0" name="Right Arrow 109"/>
                  <p:cNvSpPr/>
                  <p:nvPr/>
                </p:nvSpPr>
                <p:spPr bwMode="auto">
                  <a:xfrm>
                    <a:off x="2133600" y="1768112"/>
                    <a:ext cx="1834594" cy="211094"/>
                  </a:xfrm>
                  <a:prstGeom prst="rightArrow">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1" name="Right Arrow 110"/>
                  <p:cNvSpPr/>
                  <p:nvPr/>
                </p:nvSpPr>
                <p:spPr bwMode="auto">
                  <a:xfrm rot="3475717">
                    <a:off x="5263347" y="3117034"/>
                    <a:ext cx="1795484" cy="217828"/>
                  </a:xfrm>
                  <a:prstGeom prst="rightArrow">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2" name="Right Arrow 111"/>
                  <p:cNvSpPr/>
                  <p:nvPr/>
                </p:nvSpPr>
                <p:spPr bwMode="auto">
                  <a:xfrm rot="8660814">
                    <a:off x="5119994" y="5851265"/>
                    <a:ext cx="1320525" cy="213266"/>
                  </a:xfrm>
                  <a:prstGeom prst="rightArrow">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3" name="Right Arrow 112"/>
                  <p:cNvSpPr/>
                  <p:nvPr/>
                </p:nvSpPr>
                <p:spPr bwMode="auto">
                  <a:xfrm rot="13263899">
                    <a:off x="1790285" y="5716486"/>
                    <a:ext cx="1507138" cy="215219"/>
                  </a:xfrm>
                  <a:prstGeom prst="rightArrow">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4" name="Right Arrow 113"/>
                  <p:cNvSpPr/>
                  <p:nvPr/>
                </p:nvSpPr>
                <p:spPr bwMode="auto">
                  <a:xfrm rot="16200000">
                    <a:off x="201329" y="3289268"/>
                    <a:ext cx="1204321" cy="235375"/>
                  </a:xfrm>
                  <a:prstGeom prst="rightArrow">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15" name="Picture 16" descr="C:\Program Files\Microsoft Office\MEDIA\CAGCAT10\j0285750.wmf"/>
                  <p:cNvPicPr>
                    <a:picLocks noChangeAspect="1" noChangeArrowheads="1"/>
                  </p:cNvPicPr>
                  <p:nvPr/>
                </p:nvPicPr>
                <p:blipFill>
                  <a:blip r:embed="rId13" cstate="print"/>
                  <a:srcRect/>
                  <a:stretch>
                    <a:fillRect/>
                  </a:stretch>
                </p:blipFill>
                <p:spPr bwMode="auto">
                  <a:xfrm>
                    <a:off x="4038600" y="1444149"/>
                    <a:ext cx="1883905" cy="981387"/>
                  </a:xfrm>
                  <a:prstGeom prst="rect">
                    <a:avLst/>
                  </a:prstGeom>
                  <a:noFill/>
                  <a:ln w="9525">
                    <a:noFill/>
                    <a:miter lim="800000"/>
                    <a:headEnd/>
                    <a:tailEnd/>
                  </a:ln>
                </p:spPr>
              </p:pic>
              <p:pic>
                <p:nvPicPr>
                  <p:cNvPr id="116" name="Picture 12" descr="C:\Program Files\Microsoft Office\MEDIA\CAGCAT10\j0205462.wmf"/>
                  <p:cNvPicPr>
                    <a:picLocks noChangeAspect="1" noChangeArrowheads="1"/>
                  </p:cNvPicPr>
                  <p:nvPr/>
                </p:nvPicPr>
                <p:blipFill>
                  <a:blip r:embed="rId14" cstate="print"/>
                  <a:srcRect/>
                  <a:stretch>
                    <a:fillRect/>
                  </a:stretch>
                </p:blipFill>
                <p:spPr bwMode="auto">
                  <a:xfrm>
                    <a:off x="236078" y="3965602"/>
                    <a:ext cx="1878240" cy="1584148"/>
                  </a:xfrm>
                  <a:prstGeom prst="rect">
                    <a:avLst/>
                  </a:prstGeom>
                  <a:noFill/>
                  <a:ln w="9525">
                    <a:noFill/>
                    <a:miter lim="800000"/>
                    <a:headEnd/>
                    <a:tailEnd/>
                  </a:ln>
                </p:spPr>
              </p:pic>
              <p:pic>
                <p:nvPicPr>
                  <p:cNvPr id="117" name="Picture 28"/>
                  <p:cNvPicPr>
                    <a:picLocks noChangeAspect="1" noChangeArrowheads="1"/>
                  </p:cNvPicPr>
                  <p:nvPr/>
                </p:nvPicPr>
                <p:blipFill>
                  <a:blip r:embed="rId15" cstate="print"/>
                  <a:srcRect/>
                  <a:stretch>
                    <a:fillRect/>
                  </a:stretch>
                </p:blipFill>
                <p:spPr bwMode="auto">
                  <a:xfrm>
                    <a:off x="5901959" y="4165721"/>
                    <a:ext cx="3242041" cy="1667664"/>
                  </a:xfrm>
                  <a:prstGeom prst="rect">
                    <a:avLst/>
                  </a:prstGeom>
                  <a:noFill/>
                  <a:ln w="9525">
                    <a:noFill/>
                    <a:miter lim="800000"/>
                    <a:headEnd/>
                    <a:tailEnd/>
                  </a:ln>
                </p:spPr>
              </p:pic>
              <p:pic>
                <p:nvPicPr>
                  <p:cNvPr id="118" name="Picture 24"/>
                  <p:cNvPicPr>
                    <a:picLocks noChangeAspect="1" noChangeArrowheads="1"/>
                  </p:cNvPicPr>
                  <p:nvPr/>
                </p:nvPicPr>
                <p:blipFill>
                  <a:blip r:embed="rId16" cstate="print"/>
                  <a:srcRect/>
                  <a:stretch>
                    <a:fillRect/>
                  </a:stretch>
                </p:blipFill>
                <p:spPr bwMode="auto">
                  <a:xfrm>
                    <a:off x="3352800" y="3387929"/>
                    <a:ext cx="1425036" cy="889279"/>
                  </a:xfrm>
                  <a:prstGeom prst="rect">
                    <a:avLst/>
                  </a:prstGeom>
                  <a:noFill/>
                  <a:ln w="9525">
                    <a:noFill/>
                    <a:miter lim="800000"/>
                    <a:headEnd/>
                    <a:tailEnd/>
                  </a:ln>
                </p:spPr>
              </p:pic>
              <p:pic>
                <p:nvPicPr>
                  <p:cNvPr id="119" name="Picture 1"/>
                  <p:cNvPicPr>
                    <a:picLocks noChangeAspect="1" noChangeArrowheads="1"/>
                  </p:cNvPicPr>
                  <p:nvPr/>
                </p:nvPicPr>
                <p:blipFill>
                  <a:blip r:embed="rId17" cstate="print"/>
                  <a:srcRect/>
                  <a:stretch>
                    <a:fillRect/>
                  </a:stretch>
                </p:blipFill>
                <p:spPr bwMode="auto">
                  <a:xfrm>
                    <a:off x="3200400" y="5203772"/>
                    <a:ext cx="1962096" cy="1654228"/>
                  </a:xfrm>
                  <a:prstGeom prst="rect">
                    <a:avLst/>
                  </a:prstGeom>
                  <a:noFill/>
                  <a:ln w="9525">
                    <a:noFill/>
                    <a:miter lim="800000"/>
                    <a:headEnd/>
                    <a:tailEnd/>
                  </a:ln>
                </p:spPr>
              </p:pic>
              <p:sp>
                <p:nvSpPr>
                  <p:cNvPr id="120" name="Right Arrow 119"/>
                  <p:cNvSpPr/>
                  <p:nvPr/>
                </p:nvSpPr>
                <p:spPr bwMode="auto">
                  <a:xfrm rot="12579865">
                    <a:off x="4852332" y="4170154"/>
                    <a:ext cx="1320525" cy="213266"/>
                  </a:xfrm>
                  <a:prstGeom prst="rightArrow">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1" name="Right Arrow 120"/>
                  <p:cNvSpPr/>
                  <p:nvPr/>
                </p:nvSpPr>
                <p:spPr bwMode="auto">
                  <a:xfrm rot="8771304">
                    <a:off x="1939315" y="4135852"/>
                    <a:ext cx="1320525" cy="213266"/>
                  </a:xfrm>
                  <a:prstGeom prst="rightArrow">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2" name="Curved Left Arrow 121"/>
                  <p:cNvSpPr/>
                  <p:nvPr/>
                </p:nvSpPr>
                <p:spPr bwMode="auto">
                  <a:xfrm>
                    <a:off x="5715000" y="1638527"/>
                    <a:ext cx="550804" cy="667130"/>
                  </a:xfrm>
                  <a:prstGeom prst="curvedLeftArrow">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123" name="TextBox 43"/>
                  <p:cNvSpPr txBox="1">
                    <a:spLocks noChangeArrowheads="1"/>
                  </p:cNvSpPr>
                  <p:nvPr/>
                </p:nvSpPr>
                <p:spPr bwMode="auto">
                  <a:xfrm>
                    <a:off x="5638799" y="5979637"/>
                    <a:ext cx="2743199" cy="599381"/>
                  </a:xfrm>
                  <a:prstGeom prst="rect">
                    <a:avLst/>
                  </a:prstGeom>
                  <a:noFill/>
                  <a:ln w="9525">
                    <a:noFill/>
                    <a:miter lim="800000"/>
                    <a:headEnd/>
                    <a:tailEnd/>
                  </a:ln>
                </p:spPr>
                <p:txBody>
                  <a:bodyPr wrap="square">
                    <a:spAutoFit/>
                  </a:bodyPr>
                  <a:lstStyle/>
                  <a:p>
                    <a:r>
                      <a:rPr lang="en-US" sz="1200" dirty="0" smtClean="0">
                        <a:latin typeface="+mj-lt"/>
                      </a:rPr>
                      <a:t>Pre-cooling thermo-active building system</a:t>
                    </a:r>
                    <a:endParaRPr lang="en-US" sz="1200" dirty="0">
                      <a:latin typeface="+mj-lt"/>
                    </a:endParaRPr>
                  </a:p>
                </p:txBody>
              </p:sp>
              <p:sp>
                <p:nvSpPr>
                  <p:cNvPr id="124" name="TextBox 45"/>
                  <p:cNvSpPr txBox="1">
                    <a:spLocks noChangeArrowheads="1"/>
                  </p:cNvSpPr>
                  <p:nvPr/>
                </p:nvSpPr>
                <p:spPr bwMode="auto">
                  <a:xfrm>
                    <a:off x="2519219" y="4879385"/>
                    <a:ext cx="3438974" cy="359629"/>
                  </a:xfrm>
                  <a:prstGeom prst="rect">
                    <a:avLst/>
                  </a:prstGeom>
                  <a:noFill/>
                  <a:ln w="9525">
                    <a:noFill/>
                    <a:miter lim="800000"/>
                    <a:headEnd/>
                    <a:tailEnd/>
                  </a:ln>
                </p:spPr>
                <p:txBody>
                  <a:bodyPr wrap="square">
                    <a:spAutoFit/>
                  </a:bodyPr>
                  <a:lstStyle/>
                  <a:p>
                    <a:r>
                      <a:rPr lang="en-US" sz="1200" dirty="0" smtClean="0">
                        <a:latin typeface="+mj-lt"/>
                      </a:rPr>
                      <a:t>Passive pre-cooling intrinsic TES</a:t>
                    </a:r>
                    <a:endParaRPr lang="en-US" sz="1200" dirty="0">
                      <a:latin typeface="+mj-lt"/>
                    </a:endParaRPr>
                  </a:p>
                </p:txBody>
              </p:sp>
              <p:sp>
                <p:nvSpPr>
                  <p:cNvPr id="125" name="TextBox 43"/>
                  <p:cNvSpPr txBox="1">
                    <a:spLocks noChangeArrowheads="1"/>
                  </p:cNvSpPr>
                  <p:nvPr/>
                </p:nvSpPr>
                <p:spPr bwMode="auto">
                  <a:xfrm>
                    <a:off x="228600" y="5486401"/>
                    <a:ext cx="2743199" cy="359629"/>
                  </a:xfrm>
                  <a:prstGeom prst="rect">
                    <a:avLst/>
                  </a:prstGeom>
                  <a:noFill/>
                  <a:ln w="9525">
                    <a:noFill/>
                    <a:miter lim="800000"/>
                    <a:headEnd/>
                    <a:tailEnd/>
                  </a:ln>
                </p:spPr>
                <p:txBody>
                  <a:bodyPr wrap="square">
                    <a:spAutoFit/>
                  </a:bodyPr>
                  <a:lstStyle/>
                  <a:p>
                    <a:r>
                      <a:rPr lang="en-US" sz="1200" dirty="0" smtClean="0">
                        <a:latin typeface="+mj-lt"/>
                      </a:rPr>
                      <a:t>Occupied zone</a:t>
                    </a:r>
                    <a:endParaRPr lang="en-US" sz="1200" dirty="0">
                      <a:latin typeface="+mj-lt"/>
                    </a:endParaRPr>
                  </a:p>
                </p:txBody>
              </p:sp>
            </p:grpSp>
          </p:grpSp>
          <p:sp>
            <p:nvSpPr>
              <p:cNvPr id="152" name="TextBox 43"/>
              <p:cNvSpPr txBox="1">
                <a:spLocks noChangeArrowheads="1"/>
              </p:cNvSpPr>
              <p:nvPr/>
            </p:nvSpPr>
            <p:spPr bwMode="auto">
              <a:xfrm>
                <a:off x="1828800" y="11963400"/>
                <a:ext cx="1828800" cy="276999"/>
              </a:xfrm>
              <a:prstGeom prst="rect">
                <a:avLst/>
              </a:prstGeom>
              <a:noFill/>
              <a:ln w="9525">
                <a:noFill/>
                <a:miter lim="800000"/>
                <a:headEnd/>
                <a:tailEnd/>
              </a:ln>
            </p:spPr>
            <p:txBody>
              <a:bodyPr wrap="square">
                <a:spAutoFit/>
              </a:bodyPr>
              <a:lstStyle/>
              <a:p>
                <a:r>
                  <a:rPr lang="en-US" sz="1200" dirty="0" smtClean="0">
                    <a:latin typeface="+mj-lt"/>
                  </a:rPr>
                  <a:t>DOAS dehumidification</a:t>
                </a:r>
                <a:endParaRPr lang="en-US" sz="1200" dirty="0">
                  <a:latin typeface="+mj-lt"/>
                </a:endParaRPr>
              </a:p>
            </p:txBody>
          </p:sp>
        </p:grpSp>
      </p:grpSp>
      <p:sp>
        <p:nvSpPr>
          <p:cNvPr id="154" name="TextBox 153"/>
          <p:cNvSpPr txBox="1"/>
          <p:nvPr/>
        </p:nvSpPr>
        <p:spPr>
          <a:xfrm>
            <a:off x="992188" y="11506200"/>
            <a:ext cx="6283325" cy="2942344"/>
          </a:xfrm>
          <a:prstGeom prst="rect">
            <a:avLst/>
          </a:prstGeom>
          <a:noFill/>
        </p:spPr>
        <p:txBody>
          <a:bodyPr wrap="square" lIns="0" tIns="0" rIns="0" bIns="0" rtlCol="0">
            <a:spAutoFit/>
          </a:bodyPr>
          <a:lstStyle/>
          <a:p>
            <a:pPr>
              <a:lnSpc>
                <a:spcPct val="110000"/>
              </a:lnSpc>
            </a:pPr>
            <a:r>
              <a:rPr lang="en-US" sz="3200" b="1" dirty="0" smtClean="0">
                <a:solidFill>
                  <a:schemeClr val="accent5">
                    <a:lumMod val="50000"/>
                  </a:schemeClr>
                </a:solidFill>
                <a:latin typeface="Arial" pitchFamily="34" charset="0"/>
                <a:cs typeface="Arial" pitchFamily="34" charset="0"/>
              </a:rPr>
              <a:t>Low-lift chiller/heat pump</a:t>
            </a:r>
          </a:p>
          <a:p>
            <a:r>
              <a:rPr lang="en-US" sz="1200" dirty="0" smtClean="0"/>
              <a:t> In order to accomplish model-predictive control for low-lift cooling, a detailed chiller model is needed that captures chiller performance at low pressure ratios.  Frequent low pressure ratio, or low-lift, operation is a key feature of low-lift cooling that reduces energy consumption.  The temperature-entropy diagram for refrigerant R410A below shows how low-lift cooling systems shrink the work polygon for the vapor compression cycle, resulting in a similar cooling effect but reduced work.  A low-lift cooling system achieves more frequent low-lift operation by:</a:t>
            </a:r>
          </a:p>
          <a:p>
            <a:endParaRPr lang="en-US" sz="1200" dirty="0" smtClean="0"/>
          </a:p>
          <a:p>
            <a:pPr marL="228600" lvl="1">
              <a:buFont typeface="Arial" pitchFamily="34" charset="0"/>
              <a:buChar char="•"/>
              <a:tabLst>
                <a:tab pos="457200" algn="l"/>
              </a:tabLst>
            </a:pPr>
            <a:r>
              <a:rPr lang="en-US" sz="1200" dirty="0" smtClean="0"/>
              <a:t> 	shifting loads to the night time and allows for more part load operation by pre-cooling 	thermal energy storage,</a:t>
            </a:r>
          </a:p>
          <a:p>
            <a:pPr marL="228600" lvl="1">
              <a:buFont typeface="Arial" pitchFamily="34" charset="0"/>
              <a:buChar char="•"/>
              <a:tabLst>
                <a:tab pos="457200" algn="l"/>
              </a:tabLst>
            </a:pPr>
            <a:r>
              <a:rPr lang="en-US" sz="1200" dirty="0" smtClean="0"/>
              <a:t> 	allowing for moderate chilled water temperatures by using radiant cooling and meeting 	latent loads with efficient DOAS dehumidification, and</a:t>
            </a:r>
          </a:p>
          <a:p>
            <a:pPr marL="228600" lvl="1">
              <a:buFont typeface="Arial" pitchFamily="34" charset="0"/>
              <a:buChar char="•"/>
              <a:tabLst>
                <a:tab pos="457200" algn="l"/>
              </a:tabLst>
            </a:pPr>
            <a:r>
              <a:rPr lang="en-US" sz="1200" dirty="0" smtClean="0"/>
              <a:t> 	utilizing high turn down ratio variable capacity chillers which operate efficiently at low 	part load.</a:t>
            </a:r>
            <a:endParaRPr lang="en-US" sz="1200" dirty="0"/>
          </a:p>
        </p:txBody>
      </p:sp>
      <p:grpSp>
        <p:nvGrpSpPr>
          <p:cNvPr id="173" name="Group 172"/>
          <p:cNvGrpSpPr/>
          <p:nvPr/>
        </p:nvGrpSpPr>
        <p:grpSpPr>
          <a:xfrm>
            <a:off x="7924800" y="8763000"/>
            <a:ext cx="6810375" cy="4086999"/>
            <a:chOff x="8839200" y="5715000"/>
            <a:chExt cx="6810375" cy="4086999"/>
          </a:xfrm>
        </p:grpSpPr>
        <p:sp>
          <p:nvSpPr>
            <p:cNvPr id="158" name="TextBox 157"/>
            <p:cNvSpPr txBox="1"/>
            <p:nvPr/>
          </p:nvSpPr>
          <p:spPr>
            <a:xfrm>
              <a:off x="9372600" y="9525000"/>
              <a:ext cx="2133600" cy="276999"/>
            </a:xfrm>
            <a:prstGeom prst="rect">
              <a:avLst/>
            </a:prstGeom>
            <a:noFill/>
          </p:spPr>
          <p:txBody>
            <a:bodyPr wrap="square" rtlCol="0">
              <a:spAutoFit/>
            </a:bodyPr>
            <a:lstStyle/>
            <a:p>
              <a:r>
                <a:rPr lang="en-US" sz="1200" dirty="0" smtClean="0"/>
                <a:t>Zone control volume</a:t>
              </a:r>
              <a:endParaRPr lang="en-US" sz="1200" dirty="0"/>
            </a:p>
          </p:txBody>
        </p:sp>
        <p:sp>
          <p:nvSpPr>
            <p:cNvPr id="159" name="TextBox 158"/>
            <p:cNvSpPr txBox="1"/>
            <p:nvPr/>
          </p:nvSpPr>
          <p:spPr>
            <a:xfrm>
              <a:off x="11963400" y="9525000"/>
              <a:ext cx="2133600" cy="276999"/>
            </a:xfrm>
            <a:prstGeom prst="rect">
              <a:avLst/>
            </a:prstGeom>
            <a:noFill/>
          </p:spPr>
          <p:txBody>
            <a:bodyPr wrap="square" rtlCol="0">
              <a:spAutoFit/>
            </a:bodyPr>
            <a:lstStyle/>
            <a:p>
              <a:r>
                <a:rPr lang="en-US" sz="1200" dirty="0" smtClean="0"/>
                <a:t>Electronic expansion valve</a:t>
              </a:r>
              <a:endParaRPr lang="en-US" sz="1200" dirty="0"/>
            </a:p>
          </p:txBody>
        </p:sp>
        <p:pic>
          <p:nvPicPr>
            <p:cNvPr id="160" name="Picture 159" descr="TestStandSchematic.jpg"/>
            <p:cNvPicPr>
              <a:picLocks noChangeAspect="1"/>
            </p:cNvPicPr>
            <p:nvPr/>
          </p:nvPicPr>
          <p:blipFill>
            <a:blip r:embed="rId18" cstate="print"/>
            <a:stretch>
              <a:fillRect/>
            </a:stretch>
          </p:blipFill>
          <p:spPr>
            <a:xfrm>
              <a:off x="8839200" y="5715000"/>
              <a:ext cx="6810375" cy="3857625"/>
            </a:xfrm>
            <a:prstGeom prst="rect">
              <a:avLst/>
            </a:prstGeom>
          </p:spPr>
        </p:pic>
        <p:sp>
          <p:nvSpPr>
            <p:cNvPr id="161" name="TextBox 160"/>
            <p:cNvSpPr txBox="1"/>
            <p:nvPr/>
          </p:nvSpPr>
          <p:spPr>
            <a:xfrm>
              <a:off x="10744200" y="5943600"/>
              <a:ext cx="1143000" cy="276999"/>
            </a:xfrm>
            <a:prstGeom prst="rect">
              <a:avLst/>
            </a:prstGeom>
            <a:noFill/>
          </p:spPr>
          <p:txBody>
            <a:bodyPr wrap="square" rtlCol="0">
              <a:spAutoFit/>
            </a:bodyPr>
            <a:lstStyle/>
            <a:p>
              <a:r>
                <a:rPr lang="en-US" sz="1200" dirty="0" smtClean="0"/>
                <a:t>Evaporator</a:t>
              </a:r>
              <a:endParaRPr lang="en-US" sz="1200" dirty="0"/>
            </a:p>
          </p:txBody>
        </p:sp>
        <p:sp>
          <p:nvSpPr>
            <p:cNvPr id="162" name="TextBox 161"/>
            <p:cNvSpPr txBox="1"/>
            <p:nvPr/>
          </p:nvSpPr>
          <p:spPr>
            <a:xfrm>
              <a:off x="14325600" y="5943600"/>
              <a:ext cx="1143000" cy="276999"/>
            </a:xfrm>
            <a:prstGeom prst="rect">
              <a:avLst/>
            </a:prstGeom>
            <a:noFill/>
          </p:spPr>
          <p:txBody>
            <a:bodyPr wrap="square" rtlCol="0">
              <a:spAutoFit/>
            </a:bodyPr>
            <a:lstStyle/>
            <a:p>
              <a:r>
                <a:rPr lang="en-US" sz="1200" dirty="0" smtClean="0"/>
                <a:t>Condenser</a:t>
              </a:r>
              <a:endParaRPr lang="en-US" sz="1200" dirty="0"/>
            </a:p>
          </p:txBody>
        </p:sp>
        <p:sp>
          <p:nvSpPr>
            <p:cNvPr id="163" name="TextBox 162"/>
            <p:cNvSpPr txBox="1"/>
            <p:nvPr/>
          </p:nvSpPr>
          <p:spPr>
            <a:xfrm>
              <a:off x="13030200" y="7772400"/>
              <a:ext cx="1143000" cy="276999"/>
            </a:xfrm>
            <a:prstGeom prst="rect">
              <a:avLst/>
            </a:prstGeom>
            <a:noFill/>
          </p:spPr>
          <p:txBody>
            <a:bodyPr wrap="square" rtlCol="0">
              <a:spAutoFit/>
            </a:bodyPr>
            <a:lstStyle/>
            <a:p>
              <a:r>
                <a:rPr lang="en-US" sz="1200" dirty="0" smtClean="0"/>
                <a:t>Compressor</a:t>
              </a:r>
              <a:endParaRPr lang="en-US" sz="1200" dirty="0"/>
            </a:p>
          </p:txBody>
        </p:sp>
        <p:cxnSp>
          <p:nvCxnSpPr>
            <p:cNvPr id="165" name="Straight Arrow Connector 164"/>
            <p:cNvCxnSpPr/>
            <p:nvPr/>
          </p:nvCxnSpPr>
          <p:spPr>
            <a:xfrm rot="5400000" flipH="1" flipV="1">
              <a:off x="9752806" y="9144000"/>
              <a:ext cx="762794" cy="79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7" name="Straight Arrow Connector 166"/>
            <p:cNvCxnSpPr/>
            <p:nvPr/>
          </p:nvCxnSpPr>
          <p:spPr>
            <a:xfrm rot="5400000">
              <a:off x="10553700" y="6819900"/>
              <a:ext cx="1143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0" name="Straight Arrow Connector 169"/>
            <p:cNvCxnSpPr/>
            <p:nvPr/>
          </p:nvCxnSpPr>
          <p:spPr>
            <a:xfrm rot="5400000">
              <a:off x="14212094" y="6819106"/>
              <a:ext cx="1143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1" name="Straight Arrow Connector 170"/>
            <p:cNvCxnSpPr/>
            <p:nvPr/>
          </p:nvCxnSpPr>
          <p:spPr>
            <a:xfrm rot="5400000" flipH="1" flipV="1">
              <a:off x="12001500" y="8953500"/>
              <a:ext cx="1143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74" name="TextBox 173"/>
          <p:cNvSpPr txBox="1"/>
          <p:nvPr/>
        </p:nvSpPr>
        <p:spPr>
          <a:xfrm>
            <a:off x="15621000" y="3657601"/>
            <a:ext cx="6672262" cy="4561249"/>
          </a:xfrm>
          <a:prstGeom prst="rect">
            <a:avLst/>
          </a:prstGeom>
          <a:noFill/>
        </p:spPr>
        <p:txBody>
          <a:bodyPr wrap="square" lIns="0" tIns="0" rIns="0" bIns="0" rtlCol="0">
            <a:spAutoFit/>
          </a:bodyPr>
          <a:lstStyle/>
          <a:p>
            <a:pPr lvl="0">
              <a:lnSpc>
                <a:spcPct val="110000"/>
              </a:lnSpc>
            </a:pPr>
            <a:r>
              <a:rPr lang="en-US" sz="3200" b="1" dirty="0" smtClean="0">
                <a:solidFill>
                  <a:schemeClr val="accent5">
                    <a:lumMod val="50000"/>
                  </a:schemeClr>
                </a:solidFill>
                <a:latin typeface="Arial" pitchFamily="34" charset="0"/>
                <a:cs typeface="Arial" pitchFamily="34" charset="0"/>
              </a:rPr>
              <a:t>Validation of measurements</a:t>
            </a:r>
            <a:endParaRPr lang="en-US" sz="1200" dirty="0" smtClean="0">
              <a:latin typeface="Arial" pitchFamily="34" charset="0"/>
              <a:cs typeface="Arial" pitchFamily="34" charset="0"/>
            </a:endParaRPr>
          </a:p>
          <a:p>
            <a:pPr>
              <a:lnSpc>
                <a:spcPct val="110000"/>
              </a:lnSpc>
              <a:spcAft>
                <a:spcPts val="1200"/>
              </a:spcAft>
            </a:pPr>
            <a:r>
              <a:rPr lang="en-US" sz="1200" dirty="0" smtClean="0">
                <a:latin typeface="Arial" pitchFamily="34" charset="0"/>
                <a:cs typeface="Arial" pitchFamily="34" charset="0"/>
              </a:rPr>
              <a:t>A heat balance and a mass balance on the calorimeter test data was performed to validate measurements of chiller performance.  The heat balance was calculated from direct measurements of evaporator cooling load, condenser heat rate, and three phase compressor power consumption using the following equations:</a:t>
            </a:r>
          </a:p>
          <a:p>
            <a:pPr>
              <a:lnSpc>
                <a:spcPct val="110000"/>
              </a:lnSpc>
              <a:spcAft>
                <a:spcPts val="1200"/>
              </a:spcAft>
              <a:tabLst>
                <a:tab pos="231775" algn="l"/>
              </a:tabLst>
            </a:pPr>
            <a:r>
              <a:rPr lang="en-US" sz="1200" dirty="0" smtClean="0">
                <a:latin typeface="Arial" pitchFamily="34" charset="0"/>
                <a:cs typeface="Arial" pitchFamily="34" charset="0"/>
              </a:rPr>
              <a:t>	Condenser heat rate:</a:t>
            </a:r>
          </a:p>
          <a:p>
            <a:pPr>
              <a:lnSpc>
                <a:spcPct val="110000"/>
              </a:lnSpc>
              <a:spcAft>
                <a:spcPts val="1200"/>
              </a:spcAft>
              <a:tabLst>
                <a:tab pos="231775" algn="l"/>
              </a:tabLst>
            </a:pPr>
            <a:r>
              <a:rPr lang="en-US" sz="1200" dirty="0" smtClean="0">
                <a:latin typeface="Arial" pitchFamily="34" charset="0"/>
                <a:cs typeface="Arial" pitchFamily="34" charset="0"/>
              </a:rPr>
              <a:t>	Evaporator heat rate:</a:t>
            </a:r>
          </a:p>
          <a:p>
            <a:pPr marL="231775" lvl="1">
              <a:lnSpc>
                <a:spcPct val="110000"/>
              </a:lnSpc>
              <a:spcAft>
                <a:spcPts val="1200"/>
              </a:spcAft>
              <a:tabLst>
                <a:tab pos="231775" algn="l"/>
              </a:tabLst>
            </a:pPr>
            <a:r>
              <a:rPr lang="en-US" sz="1200" dirty="0" smtClean="0">
                <a:latin typeface="Arial" pitchFamily="34" charset="0"/>
                <a:cs typeface="Arial" pitchFamily="34" charset="0"/>
              </a:rPr>
              <a:t>Compressor power:</a:t>
            </a:r>
          </a:p>
          <a:p>
            <a:pPr marL="231775" lvl="1">
              <a:lnSpc>
                <a:spcPct val="110000"/>
              </a:lnSpc>
              <a:spcAft>
                <a:spcPts val="1200"/>
              </a:spcAft>
              <a:tabLst>
                <a:tab pos="231775" algn="l"/>
              </a:tabLst>
            </a:pPr>
            <a:r>
              <a:rPr lang="en-US" sz="1200" dirty="0" smtClean="0">
                <a:latin typeface="Arial" pitchFamily="34" charset="0"/>
                <a:cs typeface="Arial" pitchFamily="34" charset="0"/>
              </a:rPr>
              <a:t>Energy balance:</a:t>
            </a:r>
          </a:p>
          <a:p>
            <a:pPr>
              <a:lnSpc>
                <a:spcPct val="110000"/>
              </a:lnSpc>
              <a:spcAft>
                <a:spcPts val="1200"/>
              </a:spcAft>
            </a:pPr>
            <a:r>
              <a:rPr lang="en-US" sz="1200" dirty="0" smtClean="0">
                <a:latin typeface="Arial" pitchFamily="34" charset="0"/>
                <a:cs typeface="Arial" pitchFamily="34" charset="0"/>
              </a:rPr>
              <a:t>Each of the variables used above were measured directly from sensor measurements described in Table 2 except for condenser air density </a:t>
            </a:r>
            <a:r>
              <a:rPr lang="el-GR" sz="1200" dirty="0" smtClean="0">
                <a:latin typeface="Arial" pitchFamily="34" charset="0"/>
                <a:cs typeface="Arial" pitchFamily="34" charset="0"/>
              </a:rPr>
              <a:t>ρ </a:t>
            </a:r>
            <a:r>
              <a:rPr lang="en-US" sz="1200" dirty="0" smtClean="0">
                <a:latin typeface="Arial" pitchFamily="34" charset="0"/>
                <a:cs typeface="Arial" pitchFamily="34" charset="0"/>
              </a:rPr>
              <a:t>, specific heat c</a:t>
            </a:r>
            <a:r>
              <a:rPr lang="en-US" sz="1200" baseline="-25000" dirty="0" smtClean="0">
                <a:latin typeface="Arial" pitchFamily="34" charset="0"/>
                <a:cs typeface="Arial" pitchFamily="34" charset="0"/>
              </a:rPr>
              <a:t>p</a:t>
            </a:r>
            <a:r>
              <a:rPr lang="en-US" sz="1200" dirty="0" smtClean="0">
                <a:latin typeface="Arial" pitchFamily="34" charset="0"/>
                <a:cs typeface="Arial" pitchFamily="34" charset="0"/>
              </a:rPr>
              <a:t>, and the zone control volume thermal conductance </a:t>
            </a:r>
            <a:r>
              <a:rPr lang="en-US" sz="1200" dirty="0" err="1" smtClean="0">
                <a:latin typeface="Arial" pitchFamily="34" charset="0"/>
                <a:cs typeface="Arial" pitchFamily="34" charset="0"/>
              </a:rPr>
              <a:t>UA</a:t>
            </a:r>
            <a:r>
              <a:rPr lang="en-US" sz="1200" baseline="-25000" dirty="0" err="1" smtClean="0">
                <a:latin typeface="Arial" pitchFamily="34" charset="0"/>
                <a:cs typeface="Arial" pitchFamily="34" charset="0"/>
              </a:rPr>
              <a:t>z</a:t>
            </a:r>
            <a:r>
              <a:rPr lang="en-US" sz="1200" dirty="0" smtClean="0">
                <a:latin typeface="Arial" pitchFamily="34" charset="0"/>
                <a:cs typeface="Arial" pitchFamily="34" charset="0"/>
              </a:rPr>
              <a:t>.  The  pressure and temperature dependent density and specific heat of the condenser air were calculated from air temperature and pressure measurements.  The  thermal conductance </a:t>
            </a:r>
            <a:r>
              <a:rPr lang="en-US" sz="1200" dirty="0" err="1" smtClean="0">
                <a:latin typeface="Arial" pitchFamily="34" charset="0"/>
                <a:cs typeface="Arial" pitchFamily="34" charset="0"/>
              </a:rPr>
              <a:t>UA</a:t>
            </a:r>
            <a:r>
              <a:rPr lang="en-US" sz="1200" baseline="-25000" dirty="0" err="1" smtClean="0">
                <a:latin typeface="Arial" pitchFamily="34" charset="0"/>
                <a:cs typeface="Arial" pitchFamily="34" charset="0"/>
              </a:rPr>
              <a:t>z</a:t>
            </a:r>
            <a:r>
              <a:rPr lang="en-US" sz="1200" baseline="-25000" dirty="0" smtClean="0">
                <a:latin typeface="Arial" pitchFamily="34" charset="0"/>
                <a:cs typeface="Arial" pitchFamily="34" charset="0"/>
              </a:rPr>
              <a:t> </a:t>
            </a:r>
            <a:r>
              <a:rPr lang="en-US" sz="1200" dirty="0" smtClean="0">
                <a:latin typeface="Arial" pitchFamily="34" charset="0"/>
                <a:cs typeface="Arial" pitchFamily="34" charset="0"/>
              </a:rPr>
              <a:t>across the zone control volume was determined from measurements of steady-state temperature difference across the control volume observed with constant heat inputs to the control volume and constant outdoor temperature. The normalized root mean square error (RMSE) of the heat balance is shown in the figure below.</a:t>
            </a:r>
          </a:p>
        </p:txBody>
      </p:sp>
      <p:sp>
        <p:nvSpPr>
          <p:cNvPr id="1037" name="Rectangle 13"/>
          <p:cNvSpPr>
            <a:spLocks noChangeArrowheads="1"/>
          </p:cNvSpPr>
          <p:nvPr/>
        </p:nvSpPr>
        <p:spPr bwMode="auto">
          <a:xfrm>
            <a:off x="0" y="0"/>
            <a:ext cx="384048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9" name="Rectangle 15"/>
          <p:cNvSpPr>
            <a:spLocks noChangeArrowheads="1"/>
          </p:cNvSpPr>
          <p:nvPr/>
        </p:nvSpPr>
        <p:spPr bwMode="auto">
          <a:xfrm>
            <a:off x="0" y="0"/>
            <a:ext cx="384048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76" name="Object 175"/>
          <p:cNvGraphicFramePr>
            <a:graphicFrameLocks noChangeAspect="1"/>
          </p:cNvGraphicFramePr>
          <p:nvPr/>
        </p:nvGraphicFramePr>
        <p:xfrm>
          <a:off x="17907000" y="5029200"/>
          <a:ext cx="3514725" cy="354012"/>
        </p:xfrm>
        <a:graphic>
          <a:graphicData uri="http://schemas.openxmlformats.org/presentationml/2006/ole">
            <mc:AlternateContent xmlns:mc="http://schemas.openxmlformats.org/markup-compatibility/2006">
              <mc:Choice xmlns:v="urn:schemas-microsoft-com:vml" Requires="v">
                <p:oleObj spid="_x0000_s1067" name="Equation" r:id="rId19" imgW="2387520" imgH="241200" progId="Equation.3">
                  <p:embed/>
                </p:oleObj>
              </mc:Choice>
              <mc:Fallback>
                <p:oleObj name="Equation" r:id="rId19" imgW="2387520" imgH="241200" progId="Equation.3">
                  <p:embed/>
                  <p:pic>
                    <p:nvPicPr>
                      <p:cNvPr id="0" name="Picture 1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7907000" y="5029200"/>
                        <a:ext cx="3514725" cy="354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2" name="Object 18"/>
          <p:cNvGraphicFramePr>
            <a:graphicFrameLocks noChangeAspect="1"/>
          </p:cNvGraphicFramePr>
          <p:nvPr/>
        </p:nvGraphicFramePr>
        <p:xfrm>
          <a:off x="17907000" y="5410200"/>
          <a:ext cx="2786062" cy="354013"/>
        </p:xfrm>
        <a:graphic>
          <a:graphicData uri="http://schemas.openxmlformats.org/presentationml/2006/ole">
            <mc:AlternateContent xmlns:mc="http://schemas.openxmlformats.org/markup-compatibility/2006">
              <mc:Choice xmlns:v="urn:schemas-microsoft-com:vml" Requires="v">
                <p:oleObj spid="_x0000_s1068" name="Equation" r:id="rId21" imgW="1892160" imgH="241200" progId="Equation.3">
                  <p:embed/>
                </p:oleObj>
              </mc:Choice>
              <mc:Fallback>
                <p:oleObj name="Equation" r:id="rId21" imgW="1892160" imgH="241200" progId="Equation.3">
                  <p:embed/>
                  <p:pic>
                    <p:nvPicPr>
                      <p:cNvPr id="0" name="Picture 1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7907000" y="5410200"/>
                        <a:ext cx="2786062" cy="3540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3" name="Object 19"/>
          <p:cNvGraphicFramePr>
            <a:graphicFrameLocks noChangeAspect="1"/>
          </p:cNvGraphicFramePr>
          <p:nvPr/>
        </p:nvGraphicFramePr>
        <p:xfrm>
          <a:off x="17907000" y="5791200"/>
          <a:ext cx="522288" cy="354013"/>
        </p:xfrm>
        <a:graphic>
          <a:graphicData uri="http://schemas.openxmlformats.org/presentationml/2006/ole">
            <mc:AlternateContent xmlns:mc="http://schemas.openxmlformats.org/markup-compatibility/2006">
              <mc:Choice xmlns:v="urn:schemas-microsoft-com:vml" Requires="v">
                <p:oleObj spid="_x0000_s1069" name="Equation" r:id="rId23" imgW="355320" imgH="241200" progId="Equation.3">
                  <p:embed/>
                </p:oleObj>
              </mc:Choice>
              <mc:Fallback>
                <p:oleObj name="Equation" r:id="rId23" imgW="355320" imgH="241200" progId="Equation.3">
                  <p:embed/>
                  <p:pic>
                    <p:nvPicPr>
                      <p:cNvPr id="0" name="Picture 1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907000" y="5791200"/>
                        <a:ext cx="522288" cy="3540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4" name="Object 20"/>
          <p:cNvGraphicFramePr>
            <a:graphicFrameLocks noChangeAspect="1"/>
          </p:cNvGraphicFramePr>
          <p:nvPr/>
        </p:nvGraphicFramePr>
        <p:xfrm>
          <a:off x="17907000" y="6096000"/>
          <a:ext cx="2462212" cy="354013"/>
        </p:xfrm>
        <a:graphic>
          <a:graphicData uri="http://schemas.openxmlformats.org/presentationml/2006/ole">
            <mc:AlternateContent xmlns:mc="http://schemas.openxmlformats.org/markup-compatibility/2006">
              <mc:Choice xmlns:v="urn:schemas-microsoft-com:vml" Requires="v">
                <p:oleObj spid="_x0000_s1070" name="Equation" r:id="rId25" imgW="1676160" imgH="241200" progId="Equation.3">
                  <p:embed/>
                </p:oleObj>
              </mc:Choice>
              <mc:Fallback>
                <p:oleObj name="Equation" r:id="rId25" imgW="1676160" imgH="241200" progId="Equation.3">
                  <p:embed/>
                  <p:pic>
                    <p:nvPicPr>
                      <p:cNvPr id="0" name="Picture 20"/>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7907000" y="6096000"/>
                        <a:ext cx="2462212" cy="3540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0" name="TextBox 179"/>
          <p:cNvSpPr txBox="1"/>
          <p:nvPr/>
        </p:nvSpPr>
        <p:spPr>
          <a:xfrm>
            <a:off x="15621000" y="13106400"/>
            <a:ext cx="6672262" cy="3207032"/>
          </a:xfrm>
          <a:prstGeom prst="rect">
            <a:avLst/>
          </a:prstGeom>
          <a:noFill/>
        </p:spPr>
        <p:txBody>
          <a:bodyPr wrap="square" lIns="0" tIns="0" rIns="0" bIns="0" rtlCol="0">
            <a:spAutoFit/>
          </a:bodyPr>
          <a:lstStyle/>
          <a:p>
            <a:pPr>
              <a:lnSpc>
                <a:spcPct val="110000"/>
              </a:lnSpc>
              <a:spcAft>
                <a:spcPts val="1200"/>
              </a:spcAft>
            </a:pPr>
            <a:r>
              <a:rPr lang="en-US" sz="1200" dirty="0" smtClean="0">
                <a:latin typeface="Arial" pitchFamily="34" charset="0"/>
                <a:cs typeface="Arial" pitchFamily="34" charset="0"/>
              </a:rPr>
              <a:t>The refrigerant mass balance was performed by comparing the estimated mass flow rates across the compressor, condenser and evaporator.  This relative comparison was performed in lieu of installing a refrigerant mass flow meter in the test stand to make an absolute comparison.  Mass flow rates were calculated from the following equations..</a:t>
            </a:r>
          </a:p>
          <a:p>
            <a:pPr>
              <a:lnSpc>
                <a:spcPct val="110000"/>
              </a:lnSpc>
              <a:spcAft>
                <a:spcPts val="1200"/>
              </a:spcAft>
            </a:pPr>
            <a:r>
              <a:rPr lang="en-US" sz="1200" dirty="0" smtClean="0">
                <a:latin typeface="Arial" pitchFamily="34" charset="0"/>
                <a:cs typeface="Arial" pitchFamily="34" charset="0"/>
              </a:rPr>
              <a:t>Compressor mass flow rate:</a:t>
            </a:r>
          </a:p>
          <a:p>
            <a:pPr>
              <a:lnSpc>
                <a:spcPct val="110000"/>
              </a:lnSpc>
              <a:spcAft>
                <a:spcPts val="1200"/>
              </a:spcAft>
            </a:pPr>
            <a:r>
              <a:rPr lang="en-US" sz="1200" dirty="0" smtClean="0">
                <a:latin typeface="Arial" pitchFamily="34" charset="0"/>
                <a:cs typeface="Arial" pitchFamily="34" charset="0"/>
              </a:rPr>
              <a:t>Condenser mass flow rate:</a:t>
            </a:r>
          </a:p>
          <a:p>
            <a:pPr>
              <a:lnSpc>
                <a:spcPct val="110000"/>
              </a:lnSpc>
              <a:spcAft>
                <a:spcPts val="1200"/>
              </a:spcAft>
            </a:pPr>
            <a:r>
              <a:rPr lang="en-US" sz="1200" dirty="0" smtClean="0">
                <a:latin typeface="Arial" pitchFamily="34" charset="0"/>
                <a:cs typeface="Arial" pitchFamily="34" charset="0"/>
              </a:rPr>
              <a:t>Evaporator mass flow rate:</a:t>
            </a:r>
          </a:p>
          <a:p>
            <a:pPr>
              <a:lnSpc>
                <a:spcPct val="110000"/>
              </a:lnSpc>
              <a:spcAft>
                <a:spcPts val="1200"/>
              </a:spcAft>
            </a:pPr>
            <a:r>
              <a:rPr lang="en-US" sz="1200" dirty="0" smtClean="0">
                <a:latin typeface="Arial" pitchFamily="34" charset="0"/>
                <a:cs typeface="Arial" pitchFamily="34" charset="0"/>
              </a:rPr>
              <a:t>The </a:t>
            </a:r>
            <a:r>
              <a:rPr lang="en-US" sz="1200" dirty="0" err="1" smtClean="0">
                <a:latin typeface="Arial" pitchFamily="34" charset="0"/>
                <a:cs typeface="Arial" pitchFamily="34" charset="0"/>
              </a:rPr>
              <a:t>normatlized</a:t>
            </a:r>
            <a:r>
              <a:rPr lang="en-US" sz="1200" dirty="0" smtClean="0">
                <a:latin typeface="Arial" pitchFamily="34" charset="0"/>
                <a:cs typeface="Arial" pitchFamily="34" charset="0"/>
              </a:rPr>
              <a:t> RMSE of the mass balance, where the average of all three measurements is used as a baseline, shows the relative accuracy of the mass flow rate estimates in the figure below. Both the energy and mass balances at steady state test conditions show reasonable normalized root mean square errors,  4.3 percent and 5.1 percent respectively.  </a:t>
            </a:r>
          </a:p>
          <a:p>
            <a:pPr>
              <a:lnSpc>
                <a:spcPct val="110000"/>
              </a:lnSpc>
              <a:spcAft>
                <a:spcPts val="1200"/>
              </a:spcAft>
            </a:pPr>
            <a:endParaRPr lang="en-US" sz="1200" dirty="0" smtClean="0">
              <a:latin typeface="Arial" pitchFamily="34" charset="0"/>
              <a:cs typeface="Arial" pitchFamily="34" charset="0"/>
            </a:endParaRPr>
          </a:p>
        </p:txBody>
      </p:sp>
      <p:graphicFrame>
        <p:nvGraphicFramePr>
          <p:cNvPr id="1045" name="Object 21"/>
          <p:cNvGraphicFramePr>
            <a:graphicFrameLocks noChangeAspect="1"/>
          </p:cNvGraphicFramePr>
          <p:nvPr/>
        </p:nvGraphicFramePr>
        <p:xfrm>
          <a:off x="18059400" y="14097000"/>
          <a:ext cx="3700463" cy="334963"/>
        </p:xfrm>
        <a:graphic>
          <a:graphicData uri="http://schemas.openxmlformats.org/presentationml/2006/ole">
            <mc:AlternateContent xmlns:mc="http://schemas.openxmlformats.org/markup-compatibility/2006">
              <mc:Choice xmlns:v="urn:schemas-microsoft-com:vml" Requires="v">
                <p:oleObj spid="_x0000_s1071" name="Equation" r:id="rId27" imgW="2514600" imgH="228600" progId="Equation.3">
                  <p:embed/>
                </p:oleObj>
              </mc:Choice>
              <mc:Fallback>
                <p:oleObj name="Equation" r:id="rId27" imgW="2514600" imgH="228600" progId="Equation.3">
                  <p:embed/>
                  <p:pic>
                    <p:nvPicPr>
                      <p:cNvPr id="0" name="Picture 21"/>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8059400" y="14097000"/>
                        <a:ext cx="3700463" cy="334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8" name="Object 24"/>
          <p:cNvGraphicFramePr>
            <a:graphicFrameLocks noChangeAspect="1"/>
          </p:cNvGraphicFramePr>
          <p:nvPr/>
        </p:nvGraphicFramePr>
        <p:xfrm>
          <a:off x="18059400" y="13716000"/>
          <a:ext cx="3382963" cy="352425"/>
        </p:xfrm>
        <a:graphic>
          <a:graphicData uri="http://schemas.openxmlformats.org/presentationml/2006/ole">
            <mc:AlternateContent xmlns:mc="http://schemas.openxmlformats.org/markup-compatibility/2006">
              <mc:Choice xmlns:v="urn:schemas-microsoft-com:vml" Requires="v">
                <p:oleObj spid="_x0000_s1072" name="Equation" r:id="rId29" imgW="2298600" imgH="241200" progId="Equation.3">
                  <p:embed/>
                </p:oleObj>
              </mc:Choice>
              <mc:Fallback>
                <p:oleObj name="Equation" r:id="rId29" imgW="2298600" imgH="241200" progId="Equation.3">
                  <p:embed/>
                  <p:pic>
                    <p:nvPicPr>
                      <p:cNvPr id="0" name="Picture 24"/>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8059400" y="13716000"/>
                        <a:ext cx="3382963" cy="352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9" name="Object 25"/>
          <p:cNvGraphicFramePr>
            <a:graphicFrameLocks noChangeAspect="1"/>
          </p:cNvGraphicFramePr>
          <p:nvPr/>
        </p:nvGraphicFramePr>
        <p:xfrm>
          <a:off x="18059400" y="14478000"/>
          <a:ext cx="3794125" cy="352425"/>
        </p:xfrm>
        <a:graphic>
          <a:graphicData uri="http://schemas.openxmlformats.org/presentationml/2006/ole">
            <mc:AlternateContent xmlns:mc="http://schemas.openxmlformats.org/markup-compatibility/2006">
              <mc:Choice xmlns:v="urn:schemas-microsoft-com:vml" Requires="v">
                <p:oleObj spid="_x0000_s1073" name="Equation" r:id="rId31" imgW="2577960" imgH="241200" progId="Equation.3">
                  <p:embed/>
                </p:oleObj>
              </mc:Choice>
              <mc:Fallback>
                <p:oleObj name="Equation" r:id="rId31" imgW="2577960" imgH="241200" progId="Equation.3">
                  <p:embed/>
                  <p:pic>
                    <p:nvPicPr>
                      <p:cNvPr id="0" name="Picture 25"/>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18059400" y="14478000"/>
                        <a:ext cx="3794125" cy="352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7" name="Rectangle 186"/>
          <p:cNvSpPr/>
          <p:nvPr/>
        </p:nvSpPr>
        <p:spPr>
          <a:xfrm>
            <a:off x="23241000" y="3657600"/>
            <a:ext cx="7010400" cy="3336298"/>
          </a:xfrm>
          <a:prstGeom prst="rect">
            <a:avLst/>
          </a:prstGeom>
          <a:noFill/>
        </p:spPr>
        <p:txBody>
          <a:bodyPr wrap="square" lIns="0" tIns="0" rIns="0" bIns="0" rtlCol="0">
            <a:spAutoFit/>
          </a:bodyPr>
          <a:lstStyle/>
          <a:p>
            <a:pPr>
              <a:lnSpc>
                <a:spcPct val="110000"/>
              </a:lnSpc>
            </a:pPr>
            <a:r>
              <a:rPr lang="en-US" sz="3200" b="1" dirty="0" smtClean="0">
                <a:solidFill>
                  <a:schemeClr val="accent5">
                    <a:lumMod val="50000"/>
                  </a:schemeClr>
                </a:solidFill>
                <a:latin typeface="Arial" pitchFamily="34" charset="0"/>
                <a:cs typeface="Arial" pitchFamily="34" charset="0"/>
              </a:rPr>
              <a:t>Empirical heat pump model</a:t>
            </a:r>
          </a:p>
          <a:p>
            <a:pPr>
              <a:lnSpc>
                <a:spcPct val="110000"/>
              </a:lnSpc>
              <a:spcAft>
                <a:spcPts val="1200"/>
              </a:spcAft>
            </a:pPr>
            <a:r>
              <a:rPr lang="en-US" sz="1200" dirty="0" smtClean="0">
                <a:latin typeface="Arial" pitchFamily="34" charset="0"/>
                <a:cs typeface="Arial" pitchFamily="34" charset="0"/>
              </a:rPr>
              <a:t>A simple curve-fit empirical model of the heat pump condensing unit performance  is necessary to integrate into a low-lift predictive control  volume.  Curve-fit models are commonly used to represent temperature and load dependent chiller performance.  The  curve-fit model presented here is valid for a rolling-piston compressor heat pump spanning pressure ratios of 1.2 to 4.8 and operating conditions consistent with those in Table 1.  </a:t>
            </a:r>
          </a:p>
          <a:p>
            <a:pPr>
              <a:lnSpc>
                <a:spcPct val="110000"/>
              </a:lnSpc>
              <a:spcAft>
                <a:spcPts val="1200"/>
              </a:spcAft>
            </a:pPr>
            <a:r>
              <a:rPr lang="en-US" sz="1200" dirty="0" smtClean="0">
                <a:latin typeface="Arial" pitchFamily="34" charset="0"/>
                <a:cs typeface="Arial" pitchFamily="34" charset="0"/>
              </a:rPr>
              <a:t>A  four-variable cubic polynomial model of cooling rate, power consumption, and electric input ratio (EIR)  (also the reciprocal of the coefficient of performance (COP)) was found  to accurately represent the  measured chiller performance data.  Three 4-variable cubic polynomials can be identified where the dependent variable (DV) </a:t>
            </a:r>
            <a:r>
              <a:rPr lang="en-US" sz="1200" dirty="0" err="1" smtClean="0">
                <a:latin typeface="Arial" pitchFamily="34" charset="0"/>
                <a:cs typeface="Arial" pitchFamily="34" charset="0"/>
              </a:rPr>
              <a:t>iseither</a:t>
            </a:r>
            <a:r>
              <a:rPr lang="en-US" sz="1200" dirty="0" smtClean="0">
                <a:latin typeface="Arial" pitchFamily="34" charset="0"/>
                <a:cs typeface="Arial" pitchFamily="34" charset="0"/>
              </a:rPr>
              <a:t> cooling rate, power, or EIR.  The coefficients </a:t>
            </a:r>
            <a:r>
              <a:rPr lang="en-US" sz="1200" dirty="0" err="1" smtClean="0">
                <a:latin typeface="Arial" pitchFamily="34" charset="0"/>
                <a:cs typeface="Arial" pitchFamily="34" charset="0"/>
              </a:rPr>
              <a:t>C</a:t>
            </a:r>
            <a:r>
              <a:rPr lang="en-US" sz="1200" baseline="-25000" dirty="0" err="1" smtClean="0">
                <a:latin typeface="Arial" pitchFamily="34" charset="0"/>
                <a:cs typeface="Arial" pitchFamily="34" charset="0"/>
              </a:rPr>
              <a:t>i</a:t>
            </a:r>
            <a:r>
              <a:rPr lang="en-US" sz="1200" baseline="-25000" dirty="0" smtClean="0">
                <a:latin typeface="Arial" pitchFamily="34" charset="0"/>
                <a:cs typeface="Arial" pitchFamily="34" charset="0"/>
              </a:rPr>
              <a:t> </a:t>
            </a:r>
            <a:r>
              <a:rPr lang="en-US" sz="1200" dirty="0" smtClean="0">
                <a:latin typeface="Arial" pitchFamily="34" charset="0"/>
                <a:cs typeface="Arial" pitchFamily="34" charset="0"/>
              </a:rPr>
              <a:t>have been identified by regression from measured data.  The variable f is condenser fan speed and </a:t>
            </a:r>
            <a:r>
              <a:rPr lang="el-GR" sz="1200" dirty="0" smtClean="0">
                <a:latin typeface="Arial" pitchFamily="34" charset="0"/>
                <a:cs typeface="Arial" pitchFamily="34" charset="0"/>
              </a:rPr>
              <a:t>ω</a:t>
            </a:r>
            <a:r>
              <a:rPr lang="en-US" sz="1200" baseline="-25000" dirty="0" smtClean="0">
                <a:latin typeface="Arial" pitchFamily="34" charset="0"/>
                <a:cs typeface="Arial" pitchFamily="34" charset="0"/>
              </a:rPr>
              <a:t>c </a:t>
            </a:r>
            <a:r>
              <a:rPr lang="en-US" sz="1200" dirty="0" smtClean="0">
                <a:latin typeface="Arial" pitchFamily="34" charset="0"/>
                <a:cs typeface="Arial" pitchFamily="34" charset="0"/>
              </a:rPr>
              <a:t>is the compressor speed.  The accuracy of these three curve-fit models are shown in Figure 7, where the measured value of EIR, power, or cooling rate  is plotted against the predicted value for each test condition according to the empirical performance curves .</a:t>
            </a:r>
            <a:endParaRPr lang="en-US" sz="1200" b="1" dirty="0" smtClean="0">
              <a:latin typeface="Arial" pitchFamily="34" charset="0"/>
              <a:cs typeface="Arial" pitchFamily="34" charset="0"/>
            </a:endParaRPr>
          </a:p>
        </p:txBody>
      </p:sp>
      <p:sp>
        <p:nvSpPr>
          <p:cNvPr id="189" name="TextBox 188"/>
          <p:cNvSpPr txBox="1"/>
          <p:nvPr/>
        </p:nvSpPr>
        <p:spPr>
          <a:xfrm>
            <a:off x="7848600" y="4191000"/>
            <a:ext cx="4343400" cy="2997744"/>
          </a:xfrm>
          <a:prstGeom prst="rect">
            <a:avLst/>
          </a:prstGeom>
          <a:noFill/>
        </p:spPr>
        <p:txBody>
          <a:bodyPr wrap="square" lIns="0" tIns="0" rIns="0" bIns="0" rtlCol="0">
            <a:spAutoFit/>
          </a:bodyPr>
          <a:lstStyle/>
          <a:p>
            <a:pPr>
              <a:lnSpc>
                <a:spcPct val="110000"/>
              </a:lnSpc>
              <a:spcAft>
                <a:spcPts val="1200"/>
              </a:spcAft>
            </a:pPr>
            <a:r>
              <a:rPr lang="en-US" sz="1200" dirty="0" smtClean="0">
                <a:latin typeface="Arial" pitchFamily="34" charset="0"/>
                <a:cs typeface="Arial" pitchFamily="34" charset="0"/>
              </a:rPr>
              <a:t>A heat pump calorimeter test stand was constructed and used to generate a detailed curve-fit performance model of an “outdoor unit” heat pump comprising a compressor, condenser, condenser fan and electronic expansion valve valid at low pressure ratios.  The heat pump test stand is shown in the image on the right.</a:t>
            </a:r>
          </a:p>
          <a:p>
            <a:pPr>
              <a:lnSpc>
                <a:spcPct val="110000"/>
              </a:lnSpc>
              <a:spcAft>
                <a:spcPts val="1200"/>
              </a:spcAft>
            </a:pPr>
            <a:r>
              <a:rPr lang="en-US" sz="1200" dirty="0" smtClean="0">
                <a:latin typeface="Arial" pitchFamily="34" charset="0"/>
                <a:cs typeface="Arial" pitchFamily="34" charset="0"/>
              </a:rPr>
              <a:t>Tests at 131 steady-state conditions were performed at constant compressor speed, condenser fan speed, condenser air inlet temperature, and evaporating temperature at combinations of conditions listed in Table 1.  The power consumption and cooling capacity of the outdoor unit were measured at each condition, along with all of the variables listed in Table 2.  </a:t>
            </a:r>
            <a:r>
              <a:rPr lang="en-US" sz="1200" smtClean="0">
                <a:latin typeface="Arial" pitchFamily="34" charset="0"/>
                <a:cs typeface="Arial" pitchFamily="34" charset="0"/>
              </a:rPr>
              <a:t>Critical </a:t>
            </a:r>
            <a:r>
              <a:rPr lang="en-US" sz="1200" smtClean="0">
                <a:latin typeface="Arial" pitchFamily="34" charset="0"/>
                <a:cs typeface="Arial" pitchFamily="34" charset="0"/>
              </a:rPr>
              <a:t>variables</a:t>
            </a:r>
            <a:r>
              <a:rPr lang="en-US" sz="1200" dirty="0" smtClean="0">
                <a:latin typeface="Arial" pitchFamily="34" charset="0"/>
                <a:cs typeface="Arial" pitchFamily="34" charset="0"/>
              </a:rPr>
              <a:t>, such as discharge temperature and pressure, were allowed to achieve steady state before data was collected.</a:t>
            </a:r>
          </a:p>
        </p:txBody>
      </p:sp>
      <p:sp>
        <p:nvSpPr>
          <p:cNvPr id="190" name="TextBox 43"/>
          <p:cNvSpPr txBox="1">
            <a:spLocks noChangeArrowheads="1"/>
          </p:cNvSpPr>
          <p:nvPr/>
        </p:nvSpPr>
        <p:spPr bwMode="auto">
          <a:xfrm>
            <a:off x="839788" y="11049000"/>
            <a:ext cx="6118122" cy="276999"/>
          </a:xfrm>
          <a:prstGeom prst="rect">
            <a:avLst/>
          </a:prstGeom>
          <a:noFill/>
          <a:ln w="9525">
            <a:noFill/>
            <a:miter lim="800000"/>
            <a:headEnd/>
            <a:tailEnd/>
          </a:ln>
        </p:spPr>
        <p:txBody>
          <a:bodyPr wrap="square">
            <a:spAutoFit/>
          </a:bodyPr>
          <a:lstStyle/>
          <a:p>
            <a:r>
              <a:rPr lang="en-US" sz="1200" dirty="0" smtClean="0">
                <a:solidFill>
                  <a:schemeClr val="accent5">
                    <a:lumMod val="50000"/>
                  </a:schemeClr>
                </a:solidFill>
                <a:latin typeface="+mj-lt"/>
              </a:rPr>
              <a:t>Figure 1.  Conceptual diagram of a low-lift cooling system</a:t>
            </a:r>
            <a:endParaRPr lang="en-US" sz="1200" dirty="0">
              <a:solidFill>
                <a:schemeClr val="accent5">
                  <a:lumMod val="50000"/>
                </a:schemeClr>
              </a:solidFill>
              <a:latin typeface="+mj-lt"/>
            </a:endParaRPr>
          </a:p>
        </p:txBody>
      </p:sp>
      <p:sp>
        <p:nvSpPr>
          <p:cNvPr id="191" name="TextBox 43"/>
          <p:cNvSpPr txBox="1">
            <a:spLocks noChangeArrowheads="1"/>
          </p:cNvSpPr>
          <p:nvPr/>
        </p:nvSpPr>
        <p:spPr bwMode="auto">
          <a:xfrm>
            <a:off x="992188" y="19507200"/>
            <a:ext cx="6118122" cy="276999"/>
          </a:xfrm>
          <a:prstGeom prst="rect">
            <a:avLst/>
          </a:prstGeom>
          <a:noFill/>
          <a:ln w="9525">
            <a:noFill/>
            <a:miter lim="800000"/>
            <a:headEnd/>
            <a:tailEnd/>
          </a:ln>
        </p:spPr>
        <p:txBody>
          <a:bodyPr wrap="square">
            <a:spAutoFit/>
          </a:bodyPr>
          <a:lstStyle/>
          <a:p>
            <a:r>
              <a:rPr lang="en-US" sz="1200" dirty="0" smtClean="0">
                <a:solidFill>
                  <a:schemeClr val="accent5">
                    <a:lumMod val="50000"/>
                  </a:schemeClr>
                </a:solidFill>
                <a:latin typeface="+mj-lt"/>
              </a:rPr>
              <a:t>Figure 2.  Reduced work polygon for a low-lift vapor compression cycle</a:t>
            </a:r>
            <a:endParaRPr lang="en-US" sz="1200" dirty="0">
              <a:solidFill>
                <a:schemeClr val="accent5">
                  <a:lumMod val="50000"/>
                </a:schemeClr>
              </a:solidFill>
              <a:latin typeface="+mj-lt"/>
            </a:endParaRPr>
          </a:p>
        </p:txBody>
      </p:sp>
      <p:sp>
        <p:nvSpPr>
          <p:cNvPr id="192" name="TextBox 43"/>
          <p:cNvSpPr txBox="1">
            <a:spLocks noChangeArrowheads="1"/>
          </p:cNvSpPr>
          <p:nvPr/>
        </p:nvSpPr>
        <p:spPr bwMode="auto">
          <a:xfrm>
            <a:off x="7924800" y="13030200"/>
            <a:ext cx="6118122" cy="276999"/>
          </a:xfrm>
          <a:prstGeom prst="rect">
            <a:avLst/>
          </a:prstGeom>
          <a:noFill/>
          <a:ln w="9525">
            <a:noFill/>
            <a:miter lim="800000"/>
            <a:headEnd/>
            <a:tailEnd/>
          </a:ln>
        </p:spPr>
        <p:txBody>
          <a:bodyPr wrap="square">
            <a:spAutoFit/>
          </a:bodyPr>
          <a:lstStyle/>
          <a:p>
            <a:r>
              <a:rPr lang="en-US" sz="1200" dirty="0" smtClean="0">
                <a:solidFill>
                  <a:schemeClr val="accent5">
                    <a:lumMod val="50000"/>
                  </a:schemeClr>
                </a:solidFill>
                <a:latin typeface="+mj-lt"/>
              </a:rPr>
              <a:t>Figure 4.  Heat pump calorimeter test stand schematic</a:t>
            </a:r>
            <a:endParaRPr lang="en-US" sz="1200" dirty="0">
              <a:solidFill>
                <a:schemeClr val="accent5">
                  <a:lumMod val="50000"/>
                </a:schemeClr>
              </a:solidFill>
              <a:latin typeface="+mj-lt"/>
            </a:endParaRPr>
          </a:p>
        </p:txBody>
      </p:sp>
      <p:sp>
        <p:nvSpPr>
          <p:cNvPr id="193" name="TextBox 43"/>
          <p:cNvSpPr txBox="1">
            <a:spLocks noChangeArrowheads="1"/>
          </p:cNvSpPr>
          <p:nvPr/>
        </p:nvSpPr>
        <p:spPr bwMode="auto">
          <a:xfrm>
            <a:off x="7848600" y="7162800"/>
            <a:ext cx="3962400" cy="276999"/>
          </a:xfrm>
          <a:prstGeom prst="rect">
            <a:avLst/>
          </a:prstGeom>
          <a:noFill/>
          <a:ln w="9525">
            <a:noFill/>
            <a:miter lim="800000"/>
            <a:headEnd/>
            <a:tailEnd/>
          </a:ln>
        </p:spPr>
        <p:txBody>
          <a:bodyPr wrap="square">
            <a:spAutoFit/>
          </a:bodyPr>
          <a:lstStyle/>
          <a:p>
            <a:r>
              <a:rPr lang="en-US" sz="1200" dirty="0" smtClean="0">
                <a:solidFill>
                  <a:schemeClr val="accent5">
                    <a:lumMod val="50000"/>
                  </a:schemeClr>
                </a:solidFill>
                <a:latin typeface="+mj-lt"/>
              </a:rPr>
              <a:t>Figure 3.  Heat pump calorimeter test stand (at right)</a:t>
            </a:r>
            <a:endParaRPr lang="en-US" sz="1200" dirty="0">
              <a:solidFill>
                <a:schemeClr val="accent5">
                  <a:lumMod val="50000"/>
                </a:schemeClr>
              </a:solidFill>
              <a:latin typeface="+mj-lt"/>
            </a:endParaRPr>
          </a:p>
        </p:txBody>
      </p:sp>
      <p:sp>
        <p:nvSpPr>
          <p:cNvPr id="194" name="TextBox 43"/>
          <p:cNvSpPr txBox="1">
            <a:spLocks noChangeArrowheads="1"/>
          </p:cNvSpPr>
          <p:nvPr/>
        </p:nvSpPr>
        <p:spPr bwMode="auto">
          <a:xfrm>
            <a:off x="15925800" y="12344400"/>
            <a:ext cx="6400800" cy="276999"/>
          </a:xfrm>
          <a:prstGeom prst="rect">
            <a:avLst/>
          </a:prstGeom>
          <a:noFill/>
          <a:ln w="9525">
            <a:noFill/>
            <a:miter lim="800000"/>
            <a:headEnd/>
            <a:tailEnd/>
          </a:ln>
        </p:spPr>
        <p:txBody>
          <a:bodyPr wrap="square">
            <a:spAutoFit/>
          </a:bodyPr>
          <a:lstStyle/>
          <a:p>
            <a:r>
              <a:rPr lang="en-US" sz="1200" dirty="0" smtClean="0">
                <a:solidFill>
                  <a:schemeClr val="accent5">
                    <a:lumMod val="50000"/>
                  </a:schemeClr>
                </a:solidFill>
                <a:latin typeface="+mj-lt"/>
              </a:rPr>
              <a:t>Figure 5.   Compressor, condenser and evaporator energy balance measurement validation</a:t>
            </a:r>
            <a:endParaRPr lang="en-US" sz="1200" dirty="0">
              <a:solidFill>
                <a:schemeClr val="accent5">
                  <a:lumMod val="50000"/>
                </a:schemeClr>
              </a:solidFill>
              <a:latin typeface="+mj-lt"/>
            </a:endParaRPr>
          </a:p>
        </p:txBody>
      </p:sp>
      <p:sp>
        <p:nvSpPr>
          <p:cNvPr id="196" name="TextBox 43"/>
          <p:cNvSpPr txBox="1">
            <a:spLocks noChangeArrowheads="1"/>
          </p:cNvSpPr>
          <p:nvPr/>
        </p:nvSpPr>
        <p:spPr bwMode="auto">
          <a:xfrm>
            <a:off x="16154400" y="20040600"/>
            <a:ext cx="6118122" cy="276999"/>
          </a:xfrm>
          <a:prstGeom prst="rect">
            <a:avLst/>
          </a:prstGeom>
          <a:noFill/>
          <a:ln w="9525">
            <a:noFill/>
            <a:miter lim="800000"/>
            <a:headEnd/>
            <a:tailEnd/>
          </a:ln>
        </p:spPr>
        <p:txBody>
          <a:bodyPr wrap="square">
            <a:spAutoFit/>
          </a:bodyPr>
          <a:lstStyle/>
          <a:p>
            <a:r>
              <a:rPr lang="en-US" sz="1200" dirty="0" smtClean="0">
                <a:solidFill>
                  <a:schemeClr val="accent5">
                    <a:lumMod val="50000"/>
                  </a:schemeClr>
                </a:solidFill>
                <a:latin typeface="+mj-lt"/>
              </a:rPr>
              <a:t>Figure 6. Refrigerant mass flow rate measurement validation</a:t>
            </a:r>
            <a:endParaRPr lang="en-US" sz="1200" dirty="0">
              <a:solidFill>
                <a:schemeClr val="accent5">
                  <a:lumMod val="50000"/>
                </a:schemeClr>
              </a:solidFill>
              <a:latin typeface="+mj-lt"/>
            </a:endParaRPr>
          </a:p>
        </p:txBody>
      </p:sp>
      <p:sp>
        <p:nvSpPr>
          <p:cNvPr id="1051" name="Rectangle 27"/>
          <p:cNvSpPr>
            <a:spLocks noChangeArrowheads="1"/>
          </p:cNvSpPr>
          <p:nvPr/>
        </p:nvSpPr>
        <p:spPr bwMode="auto">
          <a:xfrm>
            <a:off x="0" y="0"/>
            <a:ext cx="384048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50" name="Object 26"/>
          <p:cNvGraphicFramePr>
            <a:graphicFrameLocks noChangeAspect="1"/>
          </p:cNvGraphicFramePr>
          <p:nvPr/>
        </p:nvGraphicFramePr>
        <p:xfrm>
          <a:off x="23393400" y="7315200"/>
          <a:ext cx="5918200" cy="2362200"/>
        </p:xfrm>
        <a:graphic>
          <a:graphicData uri="http://schemas.openxmlformats.org/presentationml/2006/ole">
            <mc:AlternateContent xmlns:mc="http://schemas.openxmlformats.org/markup-compatibility/2006">
              <mc:Choice xmlns:v="urn:schemas-microsoft-com:vml" Requires="v">
                <p:oleObj spid="_x0000_s1074" name="Equation" r:id="rId33" imgW="3746160" imgH="1498320" progId="Equation.3">
                  <p:embed/>
                </p:oleObj>
              </mc:Choice>
              <mc:Fallback>
                <p:oleObj name="Equation" r:id="rId33" imgW="3746160" imgH="1498320" progId="Equation.3">
                  <p:embed/>
                  <p:pic>
                    <p:nvPicPr>
                      <p:cNvPr id="0" name="Picture 26"/>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23393400" y="7315200"/>
                        <a:ext cx="5918200" cy="2362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9" name="TextBox 43"/>
          <p:cNvSpPr txBox="1">
            <a:spLocks noChangeArrowheads="1"/>
          </p:cNvSpPr>
          <p:nvPr/>
        </p:nvSpPr>
        <p:spPr bwMode="auto">
          <a:xfrm>
            <a:off x="23164800" y="13792200"/>
            <a:ext cx="6400800" cy="461665"/>
          </a:xfrm>
          <a:prstGeom prst="rect">
            <a:avLst/>
          </a:prstGeom>
          <a:noFill/>
          <a:ln w="9525">
            <a:noFill/>
            <a:miter lim="800000"/>
            <a:headEnd/>
            <a:tailEnd/>
          </a:ln>
        </p:spPr>
        <p:txBody>
          <a:bodyPr wrap="square">
            <a:spAutoFit/>
          </a:bodyPr>
          <a:lstStyle/>
          <a:p>
            <a:r>
              <a:rPr lang="en-US" sz="1200" dirty="0" smtClean="0">
                <a:solidFill>
                  <a:schemeClr val="accent5">
                    <a:lumMod val="50000"/>
                  </a:schemeClr>
                </a:solidFill>
                <a:latin typeface="+mj-lt"/>
              </a:rPr>
              <a:t>Figure 7.   Accuracy of the empirical chiller models for representing electric input ratio (left) power consumption (center), and cooling capacity (right)</a:t>
            </a:r>
            <a:endParaRPr lang="en-US" sz="1200" dirty="0">
              <a:solidFill>
                <a:schemeClr val="accent5">
                  <a:lumMod val="50000"/>
                </a:schemeClr>
              </a:solidFill>
              <a:latin typeface="+mj-lt"/>
            </a:endParaRPr>
          </a:p>
        </p:txBody>
      </p:sp>
      <p:cxnSp>
        <p:nvCxnSpPr>
          <p:cNvPr id="201" name="Straight Connector 200"/>
          <p:cNvCxnSpPr/>
          <p:nvPr/>
        </p:nvCxnSpPr>
        <p:spPr>
          <a:xfrm rot="5400000">
            <a:off x="-1143000" y="11963400"/>
            <a:ext cx="17678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rot="5400000">
            <a:off x="6400800" y="11963400"/>
            <a:ext cx="17678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rot="5400000">
            <a:off x="13639800" y="11963400"/>
            <a:ext cx="17678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rot="5400000">
            <a:off x="24193500" y="9486900"/>
            <a:ext cx="128778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5" name="Rectangle 204"/>
          <p:cNvSpPr/>
          <p:nvPr/>
        </p:nvSpPr>
        <p:spPr>
          <a:xfrm>
            <a:off x="23164800" y="14325600"/>
            <a:ext cx="7239000" cy="1354217"/>
          </a:xfrm>
          <a:prstGeom prst="rect">
            <a:avLst/>
          </a:prstGeom>
          <a:noFill/>
        </p:spPr>
        <p:txBody>
          <a:bodyPr wrap="square" lIns="0" tIns="0" rIns="0" bIns="0" rtlCol="0">
            <a:spAutoFit/>
          </a:bodyPr>
          <a:lstStyle/>
          <a:p>
            <a:pPr>
              <a:lnSpc>
                <a:spcPct val="110000"/>
              </a:lnSpc>
            </a:pPr>
            <a:r>
              <a:rPr lang="en-US" sz="3200" b="1" dirty="0" smtClean="0">
                <a:solidFill>
                  <a:schemeClr val="accent5">
                    <a:lumMod val="50000"/>
                  </a:schemeClr>
                </a:solidFill>
                <a:latin typeface="Arial" pitchFamily="34" charset="0"/>
                <a:cs typeface="Arial" pitchFamily="34" charset="0"/>
              </a:rPr>
              <a:t>Heat pump performance curves</a:t>
            </a:r>
          </a:p>
          <a:p>
            <a:pPr>
              <a:lnSpc>
                <a:spcPct val="110000"/>
              </a:lnSpc>
              <a:spcAft>
                <a:spcPts val="1200"/>
              </a:spcAft>
            </a:pPr>
            <a:r>
              <a:rPr lang="en-US" sz="1200" dirty="0" smtClean="0">
                <a:latin typeface="Arial" pitchFamily="34" charset="0"/>
                <a:cs typeface="Arial" pitchFamily="34" charset="0"/>
              </a:rPr>
              <a:t>These simple curve-fit empirical models of the heat pump condensing unit performance  can be integrated into a model-predictive control optimization in which the chiller power consumption is minimized.  Plots of the EIR (1/COP) of the heat pump as a function of compressor speed  (left) and condenser fan speed (right) for fixed zone air temperature and outdoor air temperature are shown in Figure 8.  </a:t>
            </a:r>
            <a:endParaRPr lang="en-US" sz="1200" b="1" dirty="0" smtClean="0">
              <a:latin typeface="Arial" pitchFamily="34" charset="0"/>
              <a:cs typeface="Arial" pitchFamily="34" charset="0"/>
            </a:endParaRPr>
          </a:p>
        </p:txBody>
      </p:sp>
      <p:sp>
        <p:nvSpPr>
          <p:cNvPr id="207" name="TextBox 43"/>
          <p:cNvSpPr txBox="1">
            <a:spLocks noChangeArrowheads="1"/>
          </p:cNvSpPr>
          <p:nvPr/>
        </p:nvSpPr>
        <p:spPr bwMode="auto">
          <a:xfrm>
            <a:off x="23317200" y="9829800"/>
            <a:ext cx="6400800" cy="276999"/>
          </a:xfrm>
          <a:prstGeom prst="rect">
            <a:avLst/>
          </a:prstGeom>
          <a:noFill/>
          <a:ln w="9525">
            <a:noFill/>
            <a:miter lim="800000"/>
            <a:headEnd/>
            <a:tailEnd/>
          </a:ln>
        </p:spPr>
        <p:txBody>
          <a:bodyPr wrap="square">
            <a:spAutoFit/>
          </a:bodyPr>
          <a:lstStyle/>
          <a:p>
            <a:r>
              <a:rPr lang="en-US" sz="1200" dirty="0" smtClean="0">
                <a:latin typeface="+mj-lt"/>
              </a:rPr>
              <a:t>DV = heat pump electric input ratio (EIR), cooling rate, or power consumption</a:t>
            </a:r>
            <a:endParaRPr lang="en-US" sz="1200" dirty="0">
              <a:latin typeface="+mj-lt"/>
            </a:endParaRPr>
          </a:p>
        </p:txBody>
      </p:sp>
      <p:sp>
        <p:nvSpPr>
          <p:cNvPr id="208" name="TextBox 43"/>
          <p:cNvSpPr txBox="1">
            <a:spLocks noChangeArrowheads="1"/>
          </p:cNvSpPr>
          <p:nvPr/>
        </p:nvSpPr>
        <p:spPr bwMode="auto">
          <a:xfrm>
            <a:off x="23241000" y="20269200"/>
            <a:ext cx="8458200" cy="461665"/>
          </a:xfrm>
          <a:prstGeom prst="rect">
            <a:avLst/>
          </a:prstGeom>
          <a:noFill/>
          <a:ln w="9525">
            <a:noFill/>
            <a:miter lim="800000"/>
            <a:headEnd/>
            <a:tailEnd/>
          </a:ln>
        </p:spPr>
        <p:txBody>
          <a:bodyPr wrap="square">
            <a:spAutoFit/>
          </a:bodyPr>
          <a:lstStyle/>
          <a:p>
            <a:r>
              <a:rPr lang="en-US" sz="1200" dirty="0" smtClean="0">
                <a:solidFill>
                  <a:schemeClr val="accent5">
                    <a:lumMod val="50000"/>
                  </a:schemeClr>
                </a:solidFill>
                <a:latin typeface="+mj-lt"/>
              </a:rPr>
              <a:t>Figure 8.   Heat pump performance curves generated by the empirical models as a function of </a:t>
            </a:r>
            <a:r>
              <a:rPr lang="en-US" sz="1200" dirty="0" err="1" smtClean="0">
                <a:solidFill>
                  <a:schemeClr val="accent5">
                    <a:lumMod val="50000"/>
                  </a:schemeClr>
                </a:solidFill>
                <a:latin typeface="+mj-lt"/>
              </a:rPr>
              <a:t>comrpessor</a:t>
            </a:r>
            <a:r>
              <a:rPr lang="en-US" sz="1200" dirty="0" smtClean="0">
                <a:solidFill>
                  <a:schemeClr val="accent5">
                    <a:lumMod val="50000"/>
                  </a:schemeClr>
                </a:solidFill>
                <a:latin typeface="+mj-lt"/>
              </a:rPr>
              <a:t> speed (left) and condenser fan speed (right) for combinations of fixed zone air and outdoor air temperatures.</a:t>
            </a:r>
            <a:endParaRPr lang="en-US" sz="1200" dirty="0">
              <a:solidFill>
                <a:schemeClr val="accent5">
                  <a:lumMod val="50000"/>
                </a:schemeClr>
              </a:solidFill>
              <a:latin typeface="+mj-lt"/>
            </a:endParaRPr>
          </a:p>
        </p:txBody>
      </p:sp>
      <p:sp>
        <p:nvSpPr>
          <p:cNvPr id="209" name="Rectangle 208"/>
          <p:cNvSpPr/>
          <p:nvPr/>
        </p:nvSpPr>
        <p:spPr>
          <a:xfrm>
            <a:off x="31013400" y="8991600"/>
            <a:ext cx="6705600" cy="7208127"/>
          </a:xfrm>
          <a:prstGeom prst="rect">
            <a:avLst/>
          </a:prstGeom>
          <a:noFill/>
        </p:spPr>
        <p:txBody>
          <a:bodyPr wrap="square" lIns="0" tIns="0" rIns="0" bIns="0" rtlCol="0">
            <a:spAutoFit/>
          </a:bodyPr>
          <a:lstStyle/>
          <a:p>
            <a:pPr>
              <a:lnSpc>
                <a:spcPct val="110000"/>
              </a:lnSpc>
            </a:pPr>
            <a:r>
              <a:rPr lang="en-US" sz="3200" b="1" dirty="0" smtClean="0">
                <a:solidFill>
                  <a:schemeClr val="accent5">
                    <a:lumMod val="50000"/>
                  </a:schemeClr>
                </a:solidFill>
                <a:latin typeface="Arial" pitchFamily="34" charset="0"/>
                <a:cs typeface="Arial" pitchFamily="34" charset="0"/>
              </a:rPr>
              <a:t>References</a:t>
            </a:r>
            <a:endParaRPr lang="en-US" sz="2800" b="1" dirty="0" smtClean="0">
              <a:solidFill>
                <a:schemeClr val="accent5">
                  <a:lumMod val="50000"/>
                </a:schemeClr>
              </a:solidFill>
              <a:latin typeface="Arial" pitchFamily="34" charset="0"/>
              <a:cs typeface="Arial" pitchFamily="34" charset="0"/>
            </a:endParaRPr>
          </a:p>
          <a:p>
            <a:pPr marL="228600" indent="-228600"/>
            <a:r>
              <a:rPr lang="en-US" sz="1200" dirty="0" err="1" smtClean="0"/>
              <a:t>Aprea</a:t>
            </a:r>
            <a:r>
              <a:rPr lang="en-US" sz="1200" dirty="0" smtClean="0"/>
              <a:t>, C. and C. </a:t>
            </a:r>
            <a:r>
              <a:rPr lang="en-US" sz="1200" dirty="0" err="1" smtClean="0"/>
              <a:t>Renno</a:t>
            </a:r>
            <a:r>
              <a:rPr lang="en-US" sz="1200" dirty="0" smtClean="0"/>
              <a:t>.  2009.  Experimental Model of a Variable Capacity Compressor.  </a:t>
            </a:r>
            <a:r>
              <a:rPr lang="en-US" sz="1200" i="1" dirty="0" smtClean="0"/>
              <a:t>International Journal of Energy Research</a:t>
            </a:r>
            <a:r>
              <a:rPr lang="en-US" sz="1200" dirty="0" smtClean="0"/>
              <a:t> 33:29-37.</a:t>
            </a:r>
          </a:p>
          <a:p>
            <a:pPr marL="228600" indent="-228600"/>
            <a:r>
              <a:rPr lang="en-US" sz="1200" dirty="0" smtClean="0"/>
              <a:t>Armstrong, P.R., W. Jiang, D. </a:t>
            </a:r>
            <a:r>
              <a:rPr lang="en-US" sz="1200" dirty="0" err="1" smtClean="0"/>
              <a:t>Winiarski</a:t>
            </a:r>
            <a:r>
              <a:rPr lang="en-US" sz="1200" dirty="0" smtClean="0"/>
              <a:t>, S. Katipamula, L.K. Norford, and R.A. Willingham.  2009a.  Efficient Low-Lift Cooling with Radiant Distribution, Thermal Storage, and Variable-Speed Chiller Controls – Part I: Component and Subsystem Models.  </a:t>
            </a:r>
            <a:r>
              <a:rPr lang="en-US" sz="1200" i="1" dirty="0" smtClean="0"/>
              <a:t>HVAC&amp;R Research</a:t>
            </a:r>
            <a:r>
              <a:rPr lang="en-US" sz="1200" dirty="0" smtClean="0"/>
              <a:t> 15(2): 366-400.</a:t>
            </a:r>
          </a:p>
          <a:p>
            <a:pPr marL="228600" indent="-228600"/>
            <a:r>
              <a:rPr lang="en-US" sz="1200" dirty="0" smtClean="0"/>
              <a:t>Armstrong, P.R., W. Jiang, D. </a:t>
            </a:r>
            <a:r>
              <a:rPr lang="en-US" sz="1200" dirty="0" err="1" smtClean="0"/>
              <a:t>Winiarski</a:t>
            </a:r>
            <a:r>
              <a:rPr lang="en-US" sz="1200" dirty="0" smtClean="0"/>
              <a:t>, S. Katipamula, and L.K. Norford. 2009b.  Efficient Low-Lift Cooling with Radiant Distribution, Thermal Storage, and Variable-Speed Chiller Controls – Part II: Annual Energy Use and Savings.  </a:t>
            </a:r>
            <a:r>
              <a:rPr lang="en-US" sz="1200" i="1" dirty="0" smtClean="0"/>
              <a:t>HVAC&amp;R Research</a:t>
            </a:r>
            <a:r>
              <a:rPr lang="en-US" sz="1200" dirty="0" smtClean="0"/>
              <a:t> 15(2): 402-432.</a:t>
            </a:r>
          </a:p>
          <a:p>
            <a:pPr marL="228600" indent="-228600"/>
            <a:r>
              <a:rPr lang="en-US" sz="1200" dirty="0" smtClean="0"/>
              <a:t>ASHRAE. 2005. </a:t>
            </a:r>
            <a:r>
              <a:rPr lang="en-US" sz="1200" i="1" dirty="0" smtClean="0"/>
              <a:t>ASHRAE Standard 41.9-2005, Calorimeter Test Methods of Mass Flow Measurements for Volatile Refrigerants</a:t>
            </a:r>
            <a:r>
              <a:rPr lang="en-US" sz="1200" dirty="0" smtClean="0"/>
              <a:t>. Atlanta: American Society of Heating, Refrigerating and Air-conditioning Engineers, Inc.</a:t>
            </a:r>
          </a:p>
          <a:p>
            <a:pPr marL="228600" indent="-228600"/>
            <a:r>
              <a:rPr lang="en-US" sz="1200" dirty="0" smtClean="0"/>
              <a:t>ASHRAE. 2005. </a:t>
            </a:r>
            <a:r>
              <a:rPr lang="en-US" sz="1200" i="1" dirty="0" smtClean="0"/>
              <a:t>ASHRAE Handbook – Fundamentals.</a:t>
            </a:r>
            <a:r>
              <a:rPr lang="en-US" sz="1200" dirty="0" smtClean="0"/>
              <a:t> Atlanta: American Society of Heating, Refrigerating and Air-Conditioning Engineers, Inc.</a:t>
            </a:r>
          </a:p>
          <a:p>
            <a:pPr marL="228600" indent="-228600"/>
            <a:r>
              <a:rPr lang="en-US" sz="1200" dirty="0" err="1" smtClean="0"/>
              <a:t>Benapudi</a:t>
            </a:r>
            <a:r>
              <a:rPr lang="en-US" sz="1200" dirty="0" smtClean="0"/>
              <a:t>, S. and J. Braun. 2002. A Review of Literature on Dynamic Models of Vapor Compression Equipment. ASHRAE Research Project 1043-RP.</a:t>
            </a:r>
          </a:p>
          <a:p>
            <a:pPr marL="228600" indent="-228600"/>
            <a:r>
              <a:rPr lang="en-US" sz="1200" dirty="0" smtClean="0"/>
              <a:t>DOE. 1980. DOE 2 Reference Manual, Part 1, Version 2.1. Berkeley, California:  Lawrence Berkeley National Laboratory.</a:t>
            </a:r>
          </a:p>
          <a:p>
            <a:pPr marL="228600" indent="-228600"/>
            <a:r>
              <a:rPr lang="en-US" sz="1200" dirty="0" smtClean="0"/>
              <a:t>Gayeski, N.  2010. </a:t>
            </a:r>
            <a:r>
              <a:rPr lang="en-US" sz="1200" i="1" dirty="0" smtClean="0"/>
              <a:t>Predictive Pre-Cooling Control for Low-Lift Radiant Cooling using Building Thermal Mass</a:t>
            </a:r>
            <a:r>
              <a:rPr lang="en-US" sz="1200" dirty="0" smtClean="0"/>
              <a:t>. Doctor of Philosophy in Building Technology dissertation.  Massachusetts Institute of Technology.</a:t>
            </a:r>
          </a:p>
          <a:p>
            <a:pPr marL="228600" indent="-228600"/>
            <a:r>
              <a:rPr lang="en-US" sz="1200" dirty="0" smtClean="0"/>
              <a:t>Gordon, J., and K.C. Ng. 2000.  </a:t>
            </a:r>
            <a:r>
              <a:rPr lang="en-US" sz="1200" i="1" dirty="0" smtClean="0"/>
              <a:t>Cool Thermodynamics</a:t>
            </a:r>
            <a:r>
              <a:rPr lang="en-US" sz="1200" dirty="0" smtClean="0"/>
              <a:t>.  Cambridge International Science Publishing. United Kingdom.</a:t>
            </a:r>
          </a:p>
          <a:p>
            <a:pPr marL="228600" indent="-228600"/>
            <a:r>
              <a:rPr lang="en-US" sz="1200" dirty="0" err="1" smtClean="0"/>
              <a:t>Hydeman</a:t>
            </a:r>
            <a:r>
              <a:rPr lang="en-US" sz="1200" dirty="0" smtClean="0"/>
              <a:t>, M., N. Webb, P. </a:t>
            </a:r>
            <a:r>
              <a:rPr lang="en-US" sz="1200" dirty="0" err="1" smtClean="0"/>
              <a:t>Sreedharan</a:t>
            </a:r>
            <a:r>
              <a:rPr lang="en-US" sz="1200" dirty="0" smtClean="0"/>
              <a:t>, and S. Blanc. 2002.  Development and Testing of a Reformulated Regression-Based Electric Chiller Model.  </a:t>
            </a:r>
            <a:r>
              <a:rPr lang="en-US" sz="1200" i="1" dirty="0" smtClean="0"/>
              <a:t>ASHRAE Transactions </a:t>
            </a:r>
            <a:r>
              <a:rPr lang="en-US" sz="1200" dirty="0" smtClean="0"/>
              <a:t>108(2)</a:t>
            </a:r>
          </a:p>
          <a:p>
            <a:pPr marL="228600" indent="-228600"/>
            <a:r>
              <a:rPr lang="en-US" sz="1200" dirty="0" err="1" smtClean="0"/>
              <a:t>Hydeman</a:t>
            </a:r>
            <a:r>
              <a:rPr lang="en-US" sz="1200" dirty="0" smtClean="0"/>
              <a:t>, M., and K. Gillespie. 2002.  Tools and Techniques to Calibrate Electric Chiller Component Models. </a:t>
            </a:r>
            <a:r>
              <a:rPr lang="en-US" sz="1200" i="1" dirty="0" smtClean="0"/>
              <a:t>ASHRAE Transactions </a:t>
            </a:r>
            <a:r>
              <a:rPr lang="en-US" sz="1200" dirty="0" smtClean="0"/>
              <a:t>108(2):</a:t>
            </a:r>
          </a:p>
          <a:p>
            <a:pPr marL="228600" indent="-228600"/>
            <a:r>
              <a:rPr lang="en-US" sz="1200" dirty="0" smtClean="0"/>
              <a:t>Jin, H., and J.D. </a:t>
            </a:r>
            <a:r>
              <a:rPr lang="en-US" sz="1200" dirty="0" err="1" smtClean="0"/>
              <a:t>Spitler</a:t>
            </a:r>
            <a:r>
              <a:rPr lang="en-US" sz="1200" dirty="0" smtClean="0"/>
              <a:t>. 2002.  A Parameter Estimation Based Model of Water-to-Water Heat Pumps for Use in Energy Calculation Programs.  </a:t>
            </a:r>
            <a:r>
              <a:rPr lang="en-US" sz="1200" i="1" dirty="0" smtClean="0"/>
              <a:t>ASHRAE Transactions </a:t>
            </a:r>
            <a:r>
              <a:rPr lang="en-US" sz="1200" dirty="0" smtClean="0"/>
              <a:t>108(1)</a:t>
            </a:r>
          </a:p>
          <a:p>
            <a:pPr marL="228600" indent="-228600"/>
            <a:r>
              <a:rPr lang="en-US" sz="1200" dirty="0" smtClean="0"/>
              <a:t>NIST. 2009.  NIST Reference Fluid Thermodynamic and Transport Properties Database (REFPROP): Version 8.0. NIST Standard Reference Database 23</a:t>
            </a:r>
          </a:p>
          <a:p>
            <a:pPr marL="228600" indent="-228600"/>
            <a:r>
              <a:rPr lang="en-US" sz="1200" dirty="0" smtClean="0"/>
              <a:t>Rasmussen, B.P. 2005.  Dynamic Modeling and Advanced Control of Air Conditioning and Refrigeration Systems.  PhD Dissertation.  University of Illinois at Urbana-Champaign.</a:t>
            </a:r>
          </a:p>
          <a:p>
            <a:pPr marL="228600" indent="-228600"/>
            <a:r>
              <a:rPr lang="en-US" sz="1200" dirty="0" err="1" smtClean="0"/>
              <a:t>Shao</a:t>
            </a:r>
            <a:r>
              <a:rPr lang="en-US" sz="1200" dirty="0" smtClean="0"/>
              <a:t>, S., W. Shi, X. Li, and H. Chen. 2004.  Performance representation of variable-speed compressor for inverter air conditioners based on experimental data.  </a:t>
            </a:r>
            <a:r>
              <a:rPr lang="en-US" sz="1200" i="1" dirty="0" smtClean="0"/>
              <a:t>International Journal of Refrigeration </a:t>
            </a:r>
            <a:r>
              <a:rPr lang="en-US" sz="1200" dirty="0" smtClean="0"/>
              <a:t>27(2004): 805-815.</a:t>
            </a:r>
            <a:endParaRPr lang="en-US" sz="1200" dirty="0"/>
          </a:p>
        </p:txBody>
      </p:sp>
      <p:sp>
        <p:nvSpPr>
          <p:cNvPr id="210" name="Rectangle 209"/>
          <p:cNvSpPr/>
          <p:nvPr/>
        </p:nvSpPr>
        <p:spPr>
          <a:xfrm>
            <a:off x="31089600" y="5943600"/>
            <a:ext cx="2895600" cy="2437590"/>
          </a:xfrm>
          <a:prstGeom prst="rect">
            <a:avLst/>
          </a:prstGeom>
          <a:noFill/>
        </p:spPr>
        <p:txBody>
          <a:bodyPr wrap="square" lIns="0" tIns="0" rIns="0" bIns="0" rtlCol="0">
            <a:spAutoFit/>
          </a:bodyPr>
          <a:lstStyle/>
          <a:p>
            <a:pPr>
              <a:lnSpc>
                <a:spcPct val="110000"/>
              </a:lnSpc>
              <a:spcAft>
                <a:spcPts val="1200"/>
              </a:spcAft>
            </a:pPr>
            <a:r>
              <a:rPr lang="en-US" sz="1200" dirty="0" smtClean="0">
                <a:latin typeface="Arial" pitchFamily="34" charset="0"/>
                <a:cs typeface="Arial" pitchFamily="34" charset="0"/>
              </a:rPr>
              <a:t>From Figure 8 it is evident that at low compressor speeds, low outdoor air temperatures, and high zone air temperatures the heat pump COP is as high as 5 to 10.  This correspond s to low-lift operating conditions where COPs improve dramatically at low pressure ratio, as shown in Figure 9.  The objective of low –lift cooling is to </a:t>
            </a:r>
            <a:r>
              <a:rPr lang="en-US" sz="1200" dirty="0" err="1" smtClean="0">
                <a:latin typeface="Arial" pitchFamily="34" charset="0"/>
                <a:cs typeface="Arial" pitchFamily="34" charset="0"/>
              </a:rPr>
              <a:t>operatedin</a:t>
            </a:r>
            <a:r>
              <a:rPr lang="en-US" sz="1200" dirty="0" smtClean="0">
                <a:latin typeface="Arial" pitchFamily="34" charset="0"/>
                <a:cs typeface="Arial" pitchFamily="34" charset="0"/>
              </a:rPr>
              <a:t> this range of high COP conditions more of the time through predictive control of a low-lift chiller pre-cooling thermal energy storage.</a:t>
            </a:r>
            <a:endParaRPr lang="en-US" sz="2800" b="1" dirty="0" smtClean="0">
              <a:solidFill>
                <a:schemeClr val="accent5">
                  <a:lumMod val="50000"/>
                </a:schemeClr>
              </a:solidFill>
              <a:latin typeface="Arial" pitchFamily="34" charset="0"/>
              <a:cs typeface="Arial" pitchFamily="34" charset="0"/>
            </a:endParaRPr>
          </a:p>
        </p:txBody>
      </p:sp>
      <p:sp>
        <p:nvSpPr>
          <p:cNvPr id="212" name="TextBox 43"/>
          <p:cNvSpPr txBox="1">
            <a:spLocks noChangeArrowheads="1"/>
          </p:cNvSpPr>
          <p:nvPr/>
        </p:nvSpPr>
        <p:spPr bwMode="auto">
          <a:xfrm>
            <a:off x="33985200" y="8915400"/>
            <a:ext cx="5181600" cy="276999"/>
          </a:xfrm>
          <a:prstGeom prst="rect">
            <a:avLst/>
          </a:prstGeom>
          <a:noFill/>
          <a:ln w="9525">
            <a:noFill/>
            <a:miter lim="800000"/>
            <a:headEnd/>
            <a:tailEnd/>
          </a:ln>
        </p:spPr>
        <p:txBody>
          <a:bodyPr wrap="square">
            <a:spAutoFit/>
          </a:bodyPr>
          <a:lstStyle/>
          <a:p>
            <a:r>
              <a:rPr lang="en-US" sz="1200" dirty="0" smtClean="0">
                <a:solidFill>
                  <a:schemeClr val="accent5">
                    <a:lumMod val="50000"/>
                  </a:schemeClr>
                </a:solidFill>
                <a:latin typeface="+mj-lt"/>
              </a:rPr>
              <a:t>Figure 9.   Outdoor unit COP as a function of pressure ratio</a:t>
            </a:r>
            <a:endParaRPr lang="en-US" sz="1200" dirty="0">
              <a:solidFill>
                <a:schemeClr val="accent5">
                  <a:lumMod val="50000"/>
                </a:schemeClr>
              </a:solidFill>
              <a:latin typeface="+mj-lt"/>
            </a:endParaRPr>
          </a:p>
        </p:txBody>
      </p:sp>
      <p:sp>
        <p:nvSpPr>
          <p:cNvPr id="213" name="Rectangle 212"/>
          <p:cNvSpPr/>
          <p:nvPr/>
        </p:nvSpPr>
        <p:spPr>
          <a:xfrm>
            <a:off x="33451800" y="16687800"/>
            <a:ext cx="4191000" cy="2757678"/>
          </a:xfrm>
          <a:prstGeom prst="rect">
            <a:avLst/>
          </a:prstGeom>
          <a:noFill/>
        </p:spPr>
        <p:txBody>
          <a:bodyPr wrap="square" lIns="0" tIns="0" rIns="0" bIns="0" rtlCol="0">
            <a:spAutoFit/>
          </a:bodyPr>
          <a:lstStyle/>
          <a:p>
            <a:pPr>
              <a:lnSpc>
                <a:spcPct val="110000"/>
              </a:lnSpc>
            </a:pPr>
            <a:r>
              <a:rPr lang="en-US" sz="3200" b="1" dirty="0" smtClean="0">
                <a:solidFill>
                  <a:schemeClr val="accent5">
                    <a:lumMod val="50000"/>
                  </a:schemeClr>
                </a:solidFill>
                <a:latin typeface="Arial" pitchFamily="34" charset="0"/>
                <a:cs typeface="Arial" pitchFamily="34" charset="0"/>
              </a:rPr>
              <a:t>Acknowledgements</a:t>
            </a:r>
            <a:endParaRPr lang="en-US" sz="2800" b="1" dirty="0" smtClean="0">
              <a:solidFill>
                <a:schemeClr val="accent5">
                  <a:lumMod val="50000"/>
                </a:schemeClr>
              </a:solidFill>
              <a:latin typeface="Arial" pitchFamily="34" charset="0"/>
              <a:cs typeface="Arial" pitchFamily="34" charset="0"/>
            </a:endParaRPr>
          </a:p>
          <a:p>
            <a:r>
              <a:rPr lang="en-US" sz="1200" dirty="0" smtClean="0"/>
              <a:t>The authors wish to acknowledge the </a:t>
            </a:r>
            <a:r>
              <a:rPr lang="en-US" sz="1200" dirty="0" err="1" smtClean="0"/>
              <a:t>Masdar</a:t>
            </a:r>
            <a:r>
              <a:rPr lang="en-US" sz="1200" dirty="0" smtClean="0"/>
              <a:t> Institute of Science and Technology for support of this research.  The authors are also grateful for the support and advice of members of the Mitsubishi Electric Research Laboratory and the Pacific Northwest National Laboratory.  Nicholas Gayeski is also thankful for the support of the Martin Family Society of Fellows for Sustainability.</a:t>
            </a:r>
          </a:p>
          <a:p>
            <a:endParaRPr lang="en-US" sz="1200" dirty="0" smtClean="0"/>
          </a:p>
          <a:p>
            <a:r>
              <a:rPr lang="en-US" sz="1200" dirty="0" smtClean="0"/>
              <a:t>For more information about this work contact:</a:t>
            </a:r>
          </a:p>
          <a:p>
            <a:r>
              <a:rPr lang="en-US" sz="1200" dirty="0" smtClean="0"/>
              <a:t>Nick Gayeski, PhD</a:t>
            </a:r>
          </a:p>
          <a:p>
            <a:r>
              <a:rPr lang="en-US" sz="1200" dirty="0" smtClean="0"/>
              <a:t>617-835-1185</a:t>
            </a:r>
          </a:p>
          <a:p>
            <a:r>
              <a:rPr lang="en-US" sz="1200" dirty="0" smtClean="0"/>
              <a:t>gayeski@mit.edu</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wfsom_48x84_horizontal_poster_template">
  <a:themeElements>
    <a:clrScheme name="Fluid Energy Poster">
      <a:dk1>
        <a:srgbClr val="000000"/>
      </a:dk1>
      <a:lt1>
        <a:srgbClr val="FFFFFF"/>
      </a:lt1>
      <a:dk2>
        <a:srgbClr val="000000"/>
      </a:dk2>
      <a:lt2>
        <a:srgbClr val="E0E0E0"/>
      </a:lt2>
      <a:accent1>
        <a:srgbClr val="9E7E38"/>
      </a:accent1>
      <a:accent2>
        <a:srgbClr val="EC7A08"/>
      </a:accent2>
      <a:accent3>
        <a:srgbClr val="FFDA08"/>
      </a:accent3>
      <a:accent4>
        <a:srgbClr val="8064A2"/>
      </a:accent4>
      <a:accent5>
        <a:srgbClr val="CD202C"/>
      </a:accent5>
      <a:accent6>
        <a:srgbClr val="B6BF00"/>
      </a:accent6>
      <a:hlink>
        <a:srgbClr val="9E7E38"/>
      </a:hlink>
      <a:folHlink>
        <a:srgbClr val="9E7E3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wfsom_48x84_horizontal_poster_template</Template>
  <TotalTime>512</TotalTime>
  <Words>2303</Words>
  <Application>Microsoft Office PowerPoint</Application>
  <PresentationFormat>Custom</PresentationFormat>
  <Paragraphs>211</Paragraphs>
  <Slides>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wfsom_48x84_horizontal_poster_template</vt:lpstr>
      <vt:lpstr>Equation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Nick Gayeski</dc:creator>
  <cp:lastModifiedBy>Peter Armstrong</cp:lastModifiedBy>
  <cp:revision>36</cp:revision>
  <cp:lastPrinted>2011-04-05T19:47:34Z</cp:lastPrinted>
  <dcterms:created xsi:type="dcterms:W3CDTF">2011-06-19T21:07:19Z</dcterms:created>
  <dcterms:modified xsi:type="dcterms:W3CDTF">2012-04-11T17:32:20Z</dcterms:modified>
</cp:coreProperties>
</file>