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77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00FF"/>
    <a:srgbClr val="006600"/>
    <a:srgbClr val="920000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3945" autoAdjust="0"/>
  </p:normalViewPr>
  <p:slideViewPr>
    <p:cSldViewPr>
      <p:cViewPr varScale="1">
        <p:scale>
          <a:sx n="62" d="100"/>
          <a:sy n="62" d="100"/>
        </p:scale>
        <p:origin x="82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DD6CC220-F5B5-473E-9309-E13F297F3F21}"/>
    <pc:docChg chg="undo custSel addSld modSld sldOrd">
      <pc:chgData name="JJ HU" userId="f9cbafaa3520ff22" providerId="LiveId" clId="{DD6CC220-F5B5-473E-9309-E13F297F3F21}" dt="2018-04-18T05:02:18.722" v="1025"/>
      <pc:docMkLst>
        <pc:docMk/>
      </pc:docMkLst>
      <pc:sldChg chg="addSp delSp modSp delAnim modAnim">
        <pc:chgData name="JJ HU" userId="f9cbafaa3520ff22" providerId="LiveId" clId="{DD6CC220-F5B5-473E-9309-E13F297F3F21}" dt="2018-04-12T00:00:41.569" v="897" actId="1038"/>
        <pc:sldMkLst>
          <pc:docMk/>
          <pc:sldMk cId="1694066666" sldId="257"/>
        </pc:sldMkLst>
        <pc:spChg chg="del">
          <ac:chgData name="JJ HU" userId="f9cbafaa3520ff22" providerId="LiveId" clId="{DD6CC220-F5B5-473E-9309-E13F297F3F21}" dt="2018-04-11T23:45:59.336" v="755" actId="478"/>
          <ac:spMkLst>
            <pc:docMk/>
            <pc:sldMk cId="1694066666" sldId="257"/>
            <ac:spMk id="8" creationId="{00000000-0000-0000-0000-000000000000}"/>
          </ac:spMkLst>
        </pc:spChg>
        <pc:spChg chg="mod ord">
          <ac:chgData name="JJ HU" userId="f9cbafaa3520ff22" providerId="LiveId" clId="{DD6CC220-F5B5-473E-9309-E13F297F3F21}" dt="2018-04-11T23:59:55.240" v="881" actId="1076"/>
          <ac:spMkLst>
            <pc:docMk/>
            <pc:sldMk cId="1694066666" sldId="257"/>
            <ac:spMk id="13" creationId="{00000000-0000-0000-0000-000000000000}"/>
          </ac:spMkLst>
        </pc:spChg>
        <pc:spChg chg="mod">
          <ac:chgData name="JJ HU" userId="f9cbafaa3520ff22" providerId="LiveId" clId="{DD6CC220-F5B5-473E-9309-E13F297F3F21}" dt="2018-04-11T23:59:02.761" v="870" actId="1076"/>
          <ac:spMkLst>
            <pc:docMk/>
            <pc:sldMk cId="1694066666" sldId="257"/>
            <ac:spMk id="14" creationId="{00000000-0000-0000-0000-000000000000}"/>
          </ac:spMkLst>
        </pc:spChg>
        <pc:spChg chg="add mod">
          <ac:chgData name="JJ HU" userId="f9cbafaa3520ff22" providerId="LiveId" clId="{DD6CC220-F5B5-473E-9309-E13F297F3F21}" dt="2018-04-12T00:00:41.569" v="897" actId="1038"/>
          <ac:spMkLst>
            <pc:docMk/>
            <pc:sldMk cId="1694066666" sldId="257"/>
            <ac:spMk id="15" creationId="{CFE4EC0E-3A7F-42F1-B562-572D0B958975}"/>
          </ac:spMkLst>
        </pc:spChg>
        <pc:spChg chg="add mod">
          <ac:chgData name="JJ HU" userId="f9cbafaa3520ff22" providerId="LiveId" clId="{DD6CC220-F5B5-473E-9309-E13F297F3F21}" dt="2018-04-12T00:00:25.417" v="895" actId="1036"/>
          <ac:spMkLst>
            <pc:docMk/>
            <pc:sldMk cId="1694066666" sldId="257"/>
            <ac:spMk id="16" creationId="{776A8E3E-DA11-4A9C-A871-A5EEF14C5AAF}"/>
          </ac:spMkLst>
        </pc:spChg>
        <pc:spChg chg="add del mod">
          <ac:chgData name="JJ HU" userId="f9cbafaa3520ff22" providerId="LiveId" clId="{DD6CC220-F5B5-473E-9309-E13F297F3F21}" dt="2018-04-11T23:56:35.165" v="853" actId="478"/>
          <ac:spMkLst>
            <pc:docMk/>
            <pc:sldMk cId="1694066666" sldId="257"/>
            <ac:spMk id="18" creationId="{E04A57A7-148A-4D53-9860-1010220FF048}"/>
          </ac:spMkLst>
        </pc:spChg>
        <pc:picChg chg="add mod modCrop">
          <ac:chgData name="JJ HU" userId="f9cbafaa3520ff22" providerId="LiveId" clId="{DD6CC220-F5B5-473E-9309-E13F297F3F21}" dt="2018-04-11T23:59:55.240" v="881" actId="1076"/>
          <ac:picMkLst>
            <pc:docMk/>
            <pc:sldMk cId="1694066666" sldId="257"/>
            <ac:picMk id="4" creationId="{DE1D18BA-65A3-4A7B-9843-B44408D6A32E}"/>
          </ac:picMkLst>
        </pc:picChg>
        <pc:picChg chg="del">
          <ac:chgData name="JJ HU" userId="f9cbafaa3520ff22" providerId="LiveId" clId="{DD6CC220-F5B5-473E-9309-E13F297F3F21}" dt="2018-04-11T23:45:59.336" v="755" actId="478"/>
          <ac:picMkLst>
            <pc:docMk/>
            <pc:sldMk cId="1694066666" sldId="257"/>
            <ac:picMk id="5" creationId="{00000000-0000-0000-0000-000000000000}"/>
          </ac:picMkLst>
        </pc:picChg>
        <pc:picChg chg="del mod">
          <ac:chgData name="JJ HU" userId="f9cbafaa3520ff22" providerId="LiveId" clId="{DD6CC220-F5B5-473E-9309-E13F297F3F21}" dt="2018-04-11T23:53:39.780" v="795" actId="478"/>
          <ac:picMkLst>
            <pc:docMk/>
            <pc:sldMk cId="1694066666" sldId="257"/>
            <ac:picMk id="6" creationId="{00000000-0000-0000-0000-000000000000}"/>
          </ac:picMkLst>
        </pc:picChg>
        <pc:picChg chg="mod">
          <ac:chgData name="JJ HU" userId="f9cbafaa3520ff22" providerId="LiveId" clId="{DD6CC220-F5B5-473E-9309-E13F297F3F21}" dt="2018-04-11T23:59:02.761" v="870" actId="1076"/>
          <ac:picMkLst>
            <pc:docMk/>
            <pc:sldMk cId="1694066666" sldId="257"/>
            <ac:picMk id="12" creationId="{00000000-0000-0000-0000-000000000000}"/>
          </ac:picMkLst>
        </pc:picChg>
      </pc:sldChg>
      <pc:sldChg chg="modSp">
        <pc:chgData name="JJ HU" userId="f9cbafaa3520ff22" providerId="LiveId" clId="{DD6CC220-F5B5-473E-9309-E13F297F3F21}" dt="2018-04-18T03:31:34.713" v="968" actId="20577"/>
        <pc:sldMkLst>
          <pc:docMk/>
          <pc:sldMk cId="2721978163" sldId="260"/>
        </pc:sldMkLst>
        <pc:spChg chg="mod">
          <ac:chgData name="JJ HU" userId="f9cbafaa3520ff22" providerId="LiveId" clId="{DD6CC220-F5B5-473E-9309-E13F297F3F21}" dt="2018-04-18T03:31:34.713" v="968" actId="20577"/>
          <ac:spMkLst>
            <pc:docMk/>
            <pc:sldMk cId="2721978163" sldId="260"/>
            <ac:spMk id="98" creationId="{00000000-0000-0000-0000-000000000000}"/>
          </ac:spMkLst>
        </pc:spChg>
      </pc:sldChg>
      <pc:sldChg chg="modSp">
        <pc:chgData name="JJ HU" userId="f9cbafaa3520ff22" providerId="LiveId" clId="{DD6CC220-F5B5-473E-9309-E13F297F3F21}" dt="2018-04-18T04:11:27.823" v="972" actId="6549"/>
        <pc:sldMkLst>
          <pc:docMk/>
          <pc:sldMk cId="1175405615" sldId="263"/>
        </pc:sldMkLst>
        <pc:spChg chg="mod">
          <ac:chgData name="JJ HU" userId="f9cbafaa3520ff22" providerId="LiveId" clId="{DD6CC220-F5B5-473E-9309-E13F297F3F21}" dt="2018-04-18T04:11:27.823" v="972" actId="6549"/>
          <ac:spMkLst>
            <pc:docMk/>
            <pc:sldMk cId="1175405615" sldId="263"/>
            <ac:spMk id="111" creationId="{00000000-0000-0000-0000-000000000000}"/>
          </ac:spMkLst>
        </pc:spChg>
      </pc:sldChg>
      <pc:sldChg chg="modSp">
        <pc:chgData name="JJ HU" userId="f9cbafaa3520ff22" providerId="LiveId" clId="{DD6CC220-F5B5-473E-9309-E13F297F3F21}" dt="2018-04-18T04:36:07.744" v="981" actId="20577"/>
        <pc:sldMkLst>
          <pc:docMk/>
          <pc:sldMk cId="2735626455" sldId="264"/>
        </pc:sldMkLst>
        <pc:spChg chg="mod">
          <ac:chgData name="JJ HU" userId="f9cbafaa3520ff22" providerId="LiveId" clId="{DD6CC220-F5B5-473E-9309-E13F297F3F21}" dt="2018-04-18T04:36:07.744" v="981" actId="20577"/>
          <ac:spMkLst>
            <pc:docMk/>
            <pc:sldMk cId="2735626455" sldId="264"/>
            <ac:spMk id="3" creationId="{00000000-0000-0000-0000-000000000000}"/>
          </ac:spMkLst>
        </pc:spChg>
      </pc:sldChg>
      <pc:sldChg chg="modSp">
        <pc:chgData name="JJ HU" userId="f9cbafaa3520ff22" providerId="LiveId" clId="{DD6CC220-F5B5-473E-9309-E13F297F3F21}" dt="2018-04-12T00:02:41.721" v="926" actId="1076"/>
        <pc:sldMkLst>
          <pc:docMk/>
          <pc:sldMk cId="2845506914" sldId="265"/>
        </pc:sldMkLst>
        <pc:spChg chg="mod">
          <ac:chgData name="JJ HU" userId="f9cbafaa3520ff22" providerId="LiveId" clId="{DD6CC220-F5B5-473E-9309-E13F297F3F21}" dt="2018-04-12T00:02:41.721" v="926" actId="1076"/>
          <ac:spMkLst>
            <pc:docMk/>
            <pc:sldMk cId="2845506914" sldId="265"/>
            <ac:spMk id="14" creationId="{00000000-0000-0000-0000-000000000000}"/>
          </ac:spMkLst>
        </pc:spChg>
      </pc:sldChg>
      <pc:sldChg chg="addSp delSp modSp">
        <pc:chgData name="JJ HU" userId="f9cbafaa3520ff22" providerId="LiveId" clId="{DD6CC220-F5B5-473E-9309-E13F297F3F21}" dt="2018-04-12T00:02:02.345" v="918" actId="1035"/>
        <pc:sldMkLst>
          <pc:docMk/>
          <pc:sldMk cId="697452981" sldId="266"/>
        </pc:sldMkLst>
        <pc:spChg chg="mod">
          <ac:chgData name="JJ HU" userId="f9cbafaa3520ff22" providerId="LiveId" clId="{DD6CC220-F5B5-473E-9309-E13F297F3F21}" dt="2018-04-12T00:01:53.054" v="913" actId="1035"/>
          <ac:spMkLst>
            <pc:docMk/>
            <pc:sldMk cId="697452981" sldId="266"/>
            <ac:spMk id="7" creationId="{00000000-0000-0000-0000-000000000000}"/>
          </ac:spMkLst>
        </pc:spChg>
        <pc:spChg chg="del">
          <ac:chgData name="JJ HU" userId="f9cbafaa3520ff22" providerId="LiveId" clId="{DD6CC220-F5B5-473E-9309-E13F297F3F21}" dt="2018-04-12T00:01:35.810" v="905" actId="478"/>
          <ac:spMkLst>
            <pc:docMk/>
            <pc:sldMk cId="697452981" sldId="266"/>
            <ac:spMk id="8" creationId="{00000000-0000-0000-0000-000000000000}"/>
          </ac:spMkLst>
        </pc:spChg>
        <pc:spChg chg="add mod">
          <ac:chgData name="JJ HU" userId="f9cbafaa3520ff22" providerId="LiveId" clId="{DD6CC220-F5B5-473E-9309-E13F297F3F21}" dt="2018-04-12T00:01:48.681" v="911" actId="1036"/>
          <ac:spMkLst>
            <pc:docMk/>
            <pc:sldMk cId="697452981" sldId="266"/>
            <ac:spMk id="9" creationId="{757722F3-E278-4CB5-9BBB-33181E95667A}"/>
          </ac:spMkLst>
        </pc:spChg>
        <pc:spChg chg="add mod">
          <ac:chgData name="JJ HU" userId="f9cbafaa3520ff22" providerId="LiveId" clId="{DD6CC220-F5B5-473E-9309-E13F297F3F21}" dt="2018-04-12T00:02:02.345" v="918" actId="1035"/>
          <ac:spMkLst>
            <pc:docMk/>
            <pc:sldMk cId="697452981" sldId="266"/>
            <ac:spMk id="10" creationId="{39C107A0-F54A-4131-B35C-5E7F7F80D41A}"/>
          </ac:spMkLst>
        </pc:spChg>
        <pc:picChg chg="mod">
          <ac:chgData name="JJ HU" userId="f9cbafaa3520ff22" providerId="LiveId" clId="{DD6CC220-F5B5-473E-9309-E13F297F3F21}" dt="2018-04-12T00:01:53.054" v="913" actId="1035"/>
          <ac:picMkLst>
            <pc:docMk/>
            <pc:sldMk cId="697452981" sldId="266"/>
            <ac:picMk id="6" creationId="{00000000-0000-0000-0000-000000000000}"/>
          </ac:picMkLst>
        </pc:picChg>
      </pc:sldChg>
      <pc:sldChg chg="addSp modSp modAnim">
        <pc:chgData name="JJ HU" userId="f9cbafaa3520ff22" providerId="LiveId" clId="{DD6CC220-F5B5-473E-9309-E13F297F3F21}" dt="2018-04-18T05:02:18.722" v="1025"/>
        <pc:sldMkLst>
          <pc:docMk/>
          <pc:sldMk cId="2287559561" sldId="267"/>
        </pc:sldMkLst>
        <pc:spChg chg="add mod">
          <ac:chgData name="JJ HU" userId="f9cbafaa3520ff22" providerId="LiveId" clId="{DD6CC220-F5B5-473E-9309-E13F297F3F21}" dt="2018-04-18T05:02:14.989" v="1024" actId="164"/>
          <ac:spMkLst>
            <pc:docMk/>
            <pc:sldMk cId="2287559561" sldId="267"/>
            <ac:spMk id="3" creationId="{018FA178-81AD-4035-99B9-E29395D413BF}"/>
          </ac:spMkLst>
        </pc:spChg>
        <pc:spChg chg="mod">
          <ac:chgData name="JJ HU" userId="f9cbafaa3520ff22" providerId="LiveId" clId="{DD6CC220-F5B5-473E-9309-E13F297F3F21}" dt="2018-04-18T05:01:41.072" v="1018" actId="1038"/>
          <ac:spMkLst>
            <pc:docMk/>
            <pc:sldMk cId="2287559561" sldId="267"/>
            <ac:spMk id="5" creationId="{00000000-0000-0000-0000-000000000000}"/>
          </ac:spMkLst>
        </pc:spChg>
        <pc:spChg chg="add mod">
          <ac:chgData name="JJ HU" userId="f9cbafaa3520ff22" providerId="LiveId" clId="{DD6CC220-F5B5-473E-9309-E13F297F3F21}" dt="2018-04-18T05:02:14.989" v="1024" actId="164"/>
          <ac:spMkLst>
            <pc:docMk/>
            <pc:sldMk cId="2287559561" sldId="267"/>
            <ac:spMk id="6" creationId="{75CDB2ED-9D73-445D-8B3D-20A4CDDBE274}"/>
          </ac:spMkLst>
        </pc:spChg>
        <pc:grpChg chg="add mod">
          <ac:chgData name="JJ HU" userId="f9cbafaa3520ff22" providerId="LiveId" clId="{DD6CC220-F5B5-473E-9309-E13F297F3F21}" dt="2018-04-18T05:02:14.989" v="1024" actId="164"/>
          <ac:grpSpMkLst>
            <pc:docMk/>
            <pc:sldMk cId="2287559561" sldId="267"/>
            <ac:grpSpMk id="7" creationId="{D4C0A03C-F7A5-414F-8AD0-1C5F66F471F1}"/>
          </ac:grpSpMkLst>
        </pc:grpChg>
        <pc:picChg chg="mod">
          <ac:chgData name="JJ HU" userId="f9cbafaa3520ff22" providerId="LiveId" clId="{DD6CC220-F5B5-473E-9309-E13F297F3F21}" dt="2018-04-18T05:01:54.506" v="1022" actId="1076"/>
          <ac:picMkLst>
            <pc:docMk/>
            <pc:sldMk cId="2287559561" sldId="267"/>
            <ac:picMk id="4" creationId="{00000000-0000-0000-0000-000000000000}"/>
          </ac:picMkLst>
        </pc:picChg>
      </pc:sldChg>
      <pc:sldChg chg="addSp delSp modSp add ord">
        <pc:chgData name="JJ HU" userId="f9cbafaa3520ff22" providerId="LiveId" clId="{DD6CC220-F5B5-473E-9309-E13F297F3F21}" dt="2018-04-18T03:31:22.187" v="964" actId="20577"/>
        <pc:sldMkLst>
          <pc:docMk/>
          <pc:sldMk cId="155122568" sldId="276"/>
        </pc:sldMkLst>
        <pc:spChg chg="mod">
          <ac:chgData name="JJ HU" userId="f9cbafaa3520ff22" providerId="LiveId" clId="{DD6CC220-F5B5-473E-9309-E13F297F3F21}" dt="2018-04-18T03:31:22.187" v="964" actId="20577"/>
          <ac:spMkLst>
            <pc:docMk/>
            <pc:sldMk cId="155122568" sldId="276"/>
            <ac:spMk id="3" creationId="{00000000-0000-0000-0000-000000000000}"/>
          </ac:spMkLst>
        </pc:spChg>
        <pc:spChg chg="add del">
          <ac:chgData name="JJ HU" userId="f9cbafaa3520ff22" providerId="LiveId" clId="{DD6CC220-F5B5-473E-9309-E13F297F3F21}" dt="2018-04-09T01:39:48.587" v="561" actId="14100"/>
          <ac:spMkLst>
            <pc:docMk/>
            <pc:sldMk cId="155122568" sldId="276"/>
            <ac:spMk id="4" creationId="{8228C2F2-A9AF-4577-B39E-CD69FF666567}"/>
          </ac:spMkLst>
        </pc:spChg>
        <pc:graphicFrameChg chg="add mod">
          <ac:chgData name="JJ HU" userId="f9cbafaa3520ff22" providerId="LiveId" clId="{DD6CC220-F5B5-473E-9309-E13F297F3F21}" dt="2018-04-09T01:40:16.836" v="573" actId="14100"/>
          <ac:graphicFrameMkLst>
            <pc:docMk/>
            <pc:sldMk cId="155122568" sldId="276"/>
            <ac:graphicFrameMk id="5" creationId="{6EAE3C31-76B2-404F-BDDA-F593295F9336}"/>
          </ac:graphicFrameMkLst>
        </pc:graphicFrameChg>
      </pc:sldChg>
      <pc:sldChg chg="modSp add">
        <pc:chgData name="JJ HU" userId="f9cbafaa3520ff22" providerId="LiveId" clId="{DD6CC220-F5B5-473E-9309-E13F297F3F21}" dt="2018-04-09T00:27:03.589" v="368" actId="113"/>
        <pc:sldMkLst>
          <pc:docMk/>
          <pc:sldMk cId="869634768" sldId="277"/>
        </pc:sldMkLst>
        <pc:spChg chg="mod">
          <ac:chgData name="JJ HU" userId="f9cbafaa3520ff22" providerId="LiveId" clId="{DD6CC220-F5B5-473E-9309-E13F297F3F21}" dt="2018-04-09T00:27:03.589" v="368" actId="113"/>
          <ac:spMkLst>
            <pc:docMk/>
            <pc:sldMk cId="869634768" sldId="277"/>
            <ac:spMk id="3" creationId="{00000000-0000-0000-0000-000000000000}"/>
          </ac:spMkLst>
        </pc:spChg>
      </pc:sldChg>
      <pc:sldChg chg="addSp modSp add">
        <pc:chgData name="JJ HU" userId="f9cbafaa3520ff22" providerId="LiveId" clId="{DD6CC220-F5B5-473E-9309-E13F297F3F21}" dt="2018-04-09T01:45:31.955" v="754" actId="1037"/>
        <pc:sldMkLst>
          <pc:docMk/>
          <pc:sldMk cId="2889259672" sldId="278"/>
        </pc:sldMkLst>
        <pc:spChg chg="mod">
          <ac:chgData name="JJ HU" userId="f9cbafaa3520ff22" providerId="LiveId" clId="{DD6CC220-F5B5-473E-9309-E13F297F3F21}" dt="2018-04-09T01:44:38.517" v="739" actId="20577"/>
          <ac:spMkLst>
            <pc:docMk/>
            <pc:sldMk cId="2889259672" sldId="278"/>
            <ac:spMk id="3" creationId="{00000000-0000-0000-0000-000000000000}"/>
          </ac:spMkLst>
        </pc:spChg>
        <pc:graphicFrameChg chg="add mod">
          <ac:chgData name="JJ HU" userId="f9cbafaa3520ff22" providerId="LiveId" clId="{DD6CC220-F5B5-473E-9309-E13F297F3F21}" dt="2018-04-09T01:42:17.962" v="664" actId="1036"/>
          <ac:graphicFrameMkLst>
            <pc:docMk/>
            <pc:sldMk cId="2889259672" sldId="278"/>
            <ac:graphicFrameMk id="4" creationId="{FE56E503-2A90-4A09-8C92-CB092B83A72E}"/>
          </ac:graphicFrameMkLst>
        </pc:graphicFrameChg>
        <pc:graphicFrameChg chg="add mod">
          <ac:chgData name="JJ HU" userId="f9cbafaa3520ff22" providerId="LiveId" clId="{DD6CC220-F5B5-473E-9309-E13F297F3F21}" dt="2018-04-09T01:45:31.955" v="754" actId="1037"/>
          <ac:graphicFrameMkLst>
            <pc:docMk/>
            <pc:sldMk cId="2889259672" sldId="278"/>
            <ac:graphicFrameMk id="5" creationId="{AD972AE2-15C8-4F3E-9D3D-543B8E4E612B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0" dirty="0"/>
              <a:t> atoms share one chemical bond in the crystal, and hence the factor of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1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4/9/2019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4/9/2019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4/9/2019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jharrison89@facebook.com)" TargetMode="External"/><Relationship Id="rId4" Type="http://schemas.openxmlformats.org/officeDocument/2006/relationships/hyperlink" Target="http://www.pse-mendelejew.de)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500" dirty="0"/>
              <a:t>10: Faceted and Non-Faceted Growth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Morphology of crystals grown from melt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8" y="1630936"/>
            <a:ext cx="3896412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8829" y="41301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Single crystal tantalum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/>
        </p:blipFill>
        <p:spPr>
          <a:xfrm>
            <a:off x="5181600" y="2948748"/>
            <a:ext cx="311637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9051" y="243840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Natural quartz (SiO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22F3-E278-4CB5-9BBB-33181E95667A}"/>
              </a:ext>
            </a:extLst>
          </p:cNvPr>
          <p:cNvSpPr txBox="1"/>
          <p:nvPr/>
        </p:nvSpPr>
        <p:spPr>
          <a:xfrm>
            <a:off x="947394" y="45873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credit: Alchemist-</a:t>
            </a:r>
            <a:r>
              <a:rPr lang="en-US" sz="1000" dirty="0" err="1"/>
              <a:t>hp</a:t>
            </a:r>
            <a:r>
              <a:rPr lang="en-US" sz="1000" dirty="0"/>
              <a:t> (</a:t>
            </a:r>
            <a:r>
              <a:rPr lang="en-US" sz="1000" dirty="0">
                <a:hlinkClick r:id="rId4"/>
              </a:rPr>
              <a:t>www.pse-mendelejew.de)</a:t>
            </a:r>
            <a:r>
              <a:rPr lang="en-US" sz="1000" dirty="0"/>
              <a:t> CC BY-NC-ND 3.0</a:t>
            </a:r>
            <a:endParaRPr lang="en-US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107A0-F54A-4131-B35C-5E7F7F80D41A}"/>
              </a:ext>
            </a:extLst>
          </p:cNvPr>
          <p:cNvSpPr txBox="1"/>
          <p:nvPr/>
        </p:nvSpPr>
        <p:spPr>
          <a:xfrm>
            <a:off x="5063385" y="5946944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credit: JJ Harrison (</a:t>
            </a:r>
            <a:r>
              <a:rPr lang="en-US" sz="1000" dirty="0">
                <a:hlinkClick r:id="rId5"/>
              </a:rPr>
              <a:t>jjharrison89@facebook.com)</a:t>
            </a:r>
            <a:r>
              <a:rPr lang="en-US" sz="1000" dirty="0"/>
              <a:t> CC BY-SA-2.5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9745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Single crystal silicon growth from the melt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402318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4" y="1562420"/>
            <a:ext cx="3614764" cy="2438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0052" y="19812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1.5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293" y="1981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0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0052" y="379312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1.5 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293" y="37931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0 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4142" y="338506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1 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368" y="338506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0 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8834" y="338506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= 2 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6442" y="4191000"/>
            <a:ext cx="3519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E2E2E"/>
                </a:solidFill>
                <a:latin typeface="Arial" panose="020B0604020202020204" pitchFamily="34" charset="0"/>
              </a:rPr>
              <a:t>“… the Si (111) planar interface is atomically smooth…. the (110), (112) and (100) planes, are atomically rough, and thus morphological transformation occurs.”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087332" y="5704601"/>
            <a:ext cx="438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K. Fujiwara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i="1" dirty="0" err="1"/>
              <a:t>Acta</a:t>
            </a:r>
            <a:r>
              <a:rPr lang="en-US" sz="1400" i="1" dirty="0"/>
              <a:t> Mater.</a:t>
            </a:r>
            <a:r>
              <a:rPr lang="en-US" sz="1400" dirty="0"/>
              <a:t> </a:t>
            </a:r>
            <a:r>
              <a:rPr lang="en-US" sz="1400" b="1" dirty="0"/>
              <a:t>59</a:t>
            </a:r>
            <a:r>
              <a:rPr lang="en-US" sz="1400" dirty="0"/>
              <a:t>, 4700 (2011)</a:t>
            </a:r>
          </a:p>
          <a:p>
            <a:pPr algn="r"/>
            <a:r>
              <a:rPr lang="en-US" sz="1400" dirty="0"/>
              <a:t>Used with permission from Elsevier</a:t>
            </a:r>
          </a:p>
        </p:txBody>
      </p:sp>
    </p:spTree>
    <p:extLst>
      <p:ext uri="{BB962C8B-B14F-4D97-AF65-F5344CB8AC3E}">
        <p14:creationId xmlns:p14="http://schemas.microsoft.com/office/powerpoint/2010/main" val="284550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620"/>
            <a:ext cx="8153400" cy="990600"/>
          </a:xfrm>
        </p:spPr>
        <p:txBody>
          <a:bodyPr/>
          <a:lstStyle/>
          <a:p>
            <a:pPr algn="ctr"/>
            <a:r>
              <a:rPr lang="en-US" sz="2600" dirty="0"/>
              <a:t>Faceted cherries vs. non-faceted grapes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/>
          <a:stretch/>
        </p:blipFill>
        <p:spPr>
          <a:xfrm>
            <a:off x="685800" y="1691768"/>
            <a:ext cx="7696200" cy="4425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1104" y="6154703"/>
            <a:ext cx="2746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 Sam Belden @ Madrid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C0A03C-F7A5-414F-8AD0-1C5F66F471F1}"/>
              </a:ext>
            </a:extLst>
          </p:cNvPr>
          <p:cNvGrpSpPr/>
          <p:nvPr/>
        </p:nvGrpSpPr>
        <p:grpSpPr>
          <a:xfrm>
            <a:off x="2209800" y="5029200"/>
            <a:ext cx="5326876" cy="707886"/>
            <a:chOff x="2209800" y="5029200"/>
            <a:chExt cx="5326876" cy="7078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8FA178-81AD-4035-99B9-E29395D413BF}"/>
                </a:ext>
              </a:extLst>
            </p:cNvPr>
            <p:cNvSpPr/>
            <p:nvPr/>
          </p:nvSpPr>
          <p:spPr>
            <a:xfrm>
              <a:off x="2209800" y="5029200"/>
              <a:ext cx="13644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chemeClr val="bg1"/>
                  </a:solidFill>
                  <a:latin typeface="Symbol" panose="05050102010706020507" pitchFamily="18" charset="2"/>
                </a:rPr>
                <a:t>a </a:t>
              </a:r>
              <a:r>
                <a:rPr lang="en-US" sz="4000" dirty="0">
                  <a:solidFill>
                    <a:schemeClr val="bg1"/>
                  </a:solidFill>
                </a:rPr>
                <a:t>&gt; 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CDB2ED-9D73-445D-8B3D-20A4CDDBE274}"/>
                </a:ext>
              </a:extLst>
            </p:cNvPr>
            <p:cNvSpPr/>
            <p:nvPr/>
          </p:nvSpPr>
          <p:spPr>
            <a:xfrm>
              <a:off x="6172200" y="5029200"/>
              <a:ext cx="13644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chemeClr val="bg1"/>
                  </a:solidFill>
                  <a:latin typeface="Symbol" panose="05050102010706020507" pitchFamily="18" charset="2"/>
                </a:rPr>
                <a:t>a </a:t>
              </a:r>
              <a:r>
                <a:rPr lang="en-US" sz="4000" dirty="0">
                  <a:solidFill>
                    <a:schemeClr val="bg1"/>
                  </a:solidFill>
                </a:rPr>
                <a:t>&lt;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5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surface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entropy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Gibbs free energy change due to a single layer of atoms adsorbed onto a flat crystal surface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energy change due to bond formation with atoms in the crystal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– energy change due to bond formation with other adsorbed atoms on the crystal surface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 at which the crystal growth takes place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entropy change of crystallization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3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configurational entropy associated with the single layer of adsorbed atoms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pressure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number of adsorbed atoms in the single layer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number of adsorption sites on the crystal surface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bond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– coordination </a:t>
            </a:r>
            <a:r>
              <a:rPr lang="en-US" dirty="0">
                <a:solidFill>
                  <a:prstClr val="black"/>
                </a:solidFill>
              </a:rPr>
              <a:t>number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</a:t>
            </a:r>
            <a:r>
              <a:rPr lang="en-US" dirty="0">
                <a:solidFill>
                  <a:prstClr val="black"/>
                </a:solidFill>
              </a:rPr>
              <a:t>number of bonds between an adsorbed atom and atoms in the crystal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– </a:t>
            </a:r>
            <a:r>
              <a:rPr lang="en-US" dirty="0">
                <a:solidFill>
                  <a:prstClr val="black"/>
                </a:solidFill>
              </a:rPr>
              <a:t>number of bonds between adsorbed atoms in a single monolayer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EAE3C31-76B2-404F-BDDA-F593295F9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62326"/>
              </p:ext>
            </p:extLst>
          </p:nvPr>
        </p:nvGraphicFramePr>
        <p:xfrm>
          <a:off x="4267200" y="4185116"/>
          <a:ext cx="1600200" cy="44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6EAE3C31-76B2-404F-BDDA-F593295F9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85116"/>
                        <a:ext cx="1600200" cy="44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2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– internal energy released per atom upon crystallization</a:t>
            </a:r>
          </a:p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 – enthalpy change per atom upon crystallization; from liquid-solid phase transition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</a:t>
            </a:r>
            <a:r>
              <a:rPr lang="en-US" dirty="0">
                <a:solidFill>
                  <a:prstClr val="black"/>
                </a:solidFill>
              </a:rPr>
              <a:t>surface coverage ratio (fraction of sites being occupied) defined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 – melting point or sublimation point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</a:t>
            </a:r>
            <a:r>
              <a:rPr lang="en-US" dirty="0">
                <a:solidFill>
                  <a:prstClr val="black"/>
                </a:solidFill>
              </a:rPr>
              <a:t>Jackson factor, defined as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E56E503-2A90-4A09-8C92-CB092B83A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86113"/>
              </p:ext>
            </p:extLst>
          </p:nvPr>
        </p:nvGraphicFramePr>
        <p:xfrm>
          <a:off x="4639876" y="2713104"/>
          <a:ext cx="762000" cy="40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E56E503-2A90-4A09-8C92-CB092B83A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876" y="2713104"/>
                        <a:ext cx="762000" cy="4030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D972AE2-15C8-4F3E-9D3D-543B8E4E6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282137"/>
              </p:ext>
            </p:extLst>
          </p:nvPr>
        </p:nvGraphicFramePr>
        <p:xfrm>
          <a:off x="5024078" y="4465246"/>
          <a:ext cx="1673838" cy="41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D972AE2-15C8-4F3E-9D3D-543B8E4E6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078" y="4465246"/>
                        <a:ext cx="1673838" cy="4138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25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Faceted vs. non-faceted crystal growth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02" y="1668713"/>
            <a:ext cx="3244698" cy="4381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>
          <a:xfrm>
            <a:off x="2918915" y="1668713"/>
            <a:ext cx="2563216" cy="20358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52823" y="3101619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 ingot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4191000" y="4374136"/>
            <a:ext cx="1752600" cy="990600"/>
          </a:xfrm>
          <a:prstGeom prst="wedgeEllipseCallout">
            <a:avLst>
              <a:gd name="adj1" fmla="val 65100"/>
              <a:gd name="adj2" fmla="val 283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Curved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surface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4EC0E-3A7F-42F1-B562-572D0B958975}"/>
              </a:ext>
            </a:extLst>
          </p:cNvPr>
          <p:cNvSpPr txBox="1"/>
          <p:nvPr/>
        </p:nvSpPr>
        <p:spPr>
          <a:xfrm>
            <a:off x="7406768" y="606462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© </a:t>
            </a:r>
            <a:r>
              <a:rPr lang="en-US" sz="1000" dirty="0" err="1"/>
              <a:t>WaferPro</a:t>
            </a:r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A8E3E-DA11-4A9C-A871-A5EEF14C5AAF}"/>
              </a:ext>
            </a:extLst>
          </p:cNvPr>
          <p:cNvSpPr txBox="1"/>
          <p:nvPr/>
        </p:nvSpPr>
        <p:spPr>
          <a:xfrm>
            <a:off x="1805748" y="24865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Credit: </a:t>
            </a:r>
            <a:r>
              <a:rPr lang="en-US" sz="1000" dirty="0" err="1"/>
              <a:t>Qwazzy</a:t>
            </a:r>
            <a:r>
              <a:rPr lang="en-US" sz="1000" dirty="0"/>
              <a:t> CC BY-SA 3.0</a:t>
            </a:r>
            <a:endParaRPr lang="en-US" sz="1000" b="1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7" y="4029707"/>
            <a:ext cx="3000633" cy="20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0169" y="3507634"/>
            <a:ext cx="156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Salt </a:t>
            </a:r>
            <a:r>
              <a:rPr lang="en-US" sz="2000" dirty="0" smtClean="0"/>
              <a:t>crystals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0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Atomically smooth vs. atomically rough surfaces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843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60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78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95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13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30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8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65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83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001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19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636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54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71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89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06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24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41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700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018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335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59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176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43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60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478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795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13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430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748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065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383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01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319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36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954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271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89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906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224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541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700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018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335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859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176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653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4970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288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605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923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240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558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875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494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811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5129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446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764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081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399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716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7034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7193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75107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7828216" y="175260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3519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669466" y="20331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4653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4970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288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605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923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6240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558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6875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494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4811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129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446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764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081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6399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716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7034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193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5107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828216" y="23133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3519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669466" y="259393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319466" y="4476466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160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478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906966" y="4476466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113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430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2748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3065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4176966" y="4476466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1001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1319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1636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954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71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2589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2906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3224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3541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4494466" y="44715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4018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4335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3859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4176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843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1160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1478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795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113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2430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48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3065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383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1001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1319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36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1954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2271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2589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2906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3224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3541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3700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4018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4335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3859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4176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4653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4970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4811966" y="447224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081966" y="447196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5923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240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558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665197" y="4471592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4494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4811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9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839587" y="475463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764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6081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399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716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7034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7193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75107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828216" y="4757058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519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69466" y="503765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4653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4970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288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605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5923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40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558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875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4494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4811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5129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5446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764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6081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6399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6716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7034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7193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75107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7828216" y="5317797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73519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669466" y="5598389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Down Arrow 236"/>
          <p:cNvSpPr/>
          <p:nvPr/>
        </p:nvSpPr>
        <p:spPr bwMode="auto">
          <a:xfrm>
            <a:off x="4216400" y="3276600"/>
            <a:ext cx="6350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1651001" y="3257403"/>
            <a:ext cx="2208465" cy="849049"/>
            <a:chOff x="1651001" y="3257403"/>
            <a:chExt cx="2208465" cy="849049"/>
          </a:xfrm>
        </p:grpSpPr>
        <p:graphicFrame>
          <p:nvGraphicFramePr>
            <p:cNvPr id="2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430124"/>
                </p:ext>
              </p:extLst>
            </p:nvPr>
          </p:nvGraphicFramePr>
          <p:xfrm>
            <a:off x="2015459" y="3257403"/>
            <a:ext cx="14795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4" imgW="838080" imgH="241200" progId="Equation.DSMT4">
                    <p:embed/>
                  </p:oleObj>
                </mc:Choice>
                <mc:Fallback>
                  <p:oleObj name="Equation" r:id="rId4" imgW="838080" imgH="241200" progId="Equation.DSMT4">
                    <p:embed/>
                    <p:pic>
                      <p:nvPicPr>
                        <p:cNvPr id="2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459" y="3257403"/>
                          <a:ext cx="1479550" cy="4127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0" name="Rectangle 239"/>
            <p:cNvSpPr/>
            <p:nvPr/>
          </p:nvSpPr>
          <p:spPr>
            <a:xfrm>
              <a:off x="1651001" y="3737120"/>
              <a:ext cx="22084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Energy increases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5259135" y="3263671"/>
            <a:ext cx="2208465" cy="842781"/>
            <a:chOff x="5176263" y="3263671"/>
            <a:chExt cx="2208465" cy="842781"/>
          </a:xfrm>
        </p:grpSpPr>
        <p:graphicFrame>
          <p:nvGraphicFramePr>
            <p:cNvPr id="23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7141272"/>
                </p:ext>
              </p:extLst>
            </p:nvPr>
          </p:nvGraphicFramePr>
          <p:xfrm>
            <a:off x="5518495" y="3263671"/>
            <a:ext cx="15240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6" imgW="863280" imgH="241200" progId="Equation.DSMT4">
                    <p:embed/>
                  </p:oleObj>
                </mc:Choice>
                <mc:Fallback>
                  <p:oleObj name="Equation" r:id="rId6" imgW="863280" imgH="241200" progId="Equation.DSMT4">
                    <p:embed/>
                    <p:pic>
                      <p:nvPicPr>
                        <p:cNvPr id="2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8495" y="3263671"/>
                          <a:ext cx="1524000" cy="4127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1" name="Rectangle 240"/>
            <p:cNvSpPr/>
            <p:nvPr/>
          </p:nvSpPr>
          <p:spPr>
            <a:xfrm>
              <a:off x="5176263" y="3737120"/>
              <a:ext cx="22084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Entropy increases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5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Jackson model of crystal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58" y="3191942"/>
            <a:ext cx="8153400" cy="2895600"/>
          </a:xfrm>
        </p:spPr>
        <p:txBody>
          <a:bodyPr/>
          <a:lstStyle/>
          <a:p>
            <a:r>
              <a:rPr lang="en-US" sz="2200" dirty="0"/>
              <a:t>Consider a single layer of adsorbed atoms on a flat surface</a:t>
            </a:r>
          </a:p>
        </p:txBody>
      </p:sp>
      <p:sp>
        <p:nvSpPr>
          <p:cNvPr id="73" name="Freeform 72"/>
          <p:cNvSpPr/>
          <p:nvPr/>
        </p:nvSpPr>
        <p:spPr bwMode="auto">
          <a:xfrm>
            <a:off x="1367758" y="1811966"/>
            <a:ext cx="103180" cy="254905"/>
          </a:xfrm>
          <a:custGeom>
            <a:avLst/>
            <a:gdLst>
              <a:gd name="connsiteX0" fmla="*/ 0 w 107576"/>
              <a:gd name="connsiteY0" fmla="*/ 0 h 315045"/>
              <a:gd name="connsiteX1" fmla="*/ 76840 w 107576"/>
              <a:gd name="connsiteY1" fmla="*/ 161365 h 315045"/>
              <a:gd name="connsiteX2" fmla="*/ 107576 w 107576"/>
              <a:gd name="connsiteY2" fmla="*/ 315045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6" h="315045">
                <a:moveTo>
                  <a:pt x="0" y="0"/>
                </a:moveTo>
                <a:cubicBezTo>
                  <a:pt x="29455" y="54428"/>
                  <a:pt x="58911" y="108857"/>
                  <a:pt x="76840" y="161365"/>
                </a:cubicBezTo>
                <a:cubicBezTo>
                  <a:pt x="94769" y="213873"/>
                  <a:pt x="101172" y="264459"/>
                  <a:pt x="107576" y="31504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90859" y="14364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sites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953025" y="1741794"/>
            <a:ext cx="6033941" cy="327532"/>
            <a:chOff x="1953025" y="1887284"/>
            <a:chExt cx="6033941" cy="327532"/>
          </a:xfrm>
        </p:grpSpPr>
        <p:sp>
          <p:nvSpPr>
            <p:cNvPr id="75" name="Oval 74"/>
            <p:cNvSpPr/>
            <p:nvPr/>
          </p:nvSpPr>
          <p:spPr bwMode="auto">
            <a:xfrm>
              <a:off x="19530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2705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2244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1769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811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12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44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9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71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669466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84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6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7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9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1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3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6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8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00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1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63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5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7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8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0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2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4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70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01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33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5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17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4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6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47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79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11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43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74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06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38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0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1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33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65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97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28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60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92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24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55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87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49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81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12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44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6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08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39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71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03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9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51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82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35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66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65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97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28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60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92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24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55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87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19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1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82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961814" y="1196148"/>
            <a:ext cx="1242951" cy="560743"/>
            <a:chOff x="6961814" y="1341638"/>
            <a:chExt cx="1242951" cy="560743"/>
          </a:xfrm>
        </p:grpSpPr>
        <p:sp>
          <p:nvSpPr>
            <p:cNvPr id="86" name="Freeform 85"/>
            <p:cNvSpPr/>
            <p:nvPr/>
          </p:nvSpPr>
          <p:spPr bwMode="auto">
            <a:xfrm flipH="1">
              <a:off x="6961814" y="1642520"/>
              <a:ext cx="249732" cy="259861"/>
            </a:xfrm>
            <a:custGeom>
              <a:avLst/>
              <a:gdLst>
                <a:gd name="connsiteX0" fmla="*/ 0 w 107576"/>
                <a:gd name="connsiteY0" fmla="*/ 0 h 315045"/>
                <a:gd name="connsiteX1" fmla="*/ 76840 w 107576"/>
                <a:gd name="connsiteY1" fmla="*/ 161365 h 315045"/>
                <a:gd name="connsiteX2" fmla="*/ 107576 w 107576"/>
                <a:gd name="connsiteY2" fmla="*/ 315045 h 3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76" h="315045">
                  <a:moveTo>
                    <a:pt x="0" y="0"/>
                  </a:moveTo>
                  <a:cubicBezTo>
                    <a:pt x="29455" y="54428"/>
                    <a:pt x="58911" y="108857"/>
                    <a:pt x="76840" y="161365"/>
                  </a:cubicBezTo>
                  <a:cubicBezTo>
                    <a:pt x="94769" y="213873"/>
                    <a:pt x="101172" y="264459"/>
                    <a:pt x="107576" y="31504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212186" y="1341638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/>
                <a:t> atoms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970716" y="1907331"/>
            <a:ext cx="635000" cy="6829"/>
            <a:chOff x="4970716" y="2052821"/>
            <a:chExt cx="635000" cy="6829"/>
          </a:xfrm>
        </p:grpSpPr>
        <p:cxnSp>
          <p:nvCxnSpPr>
            <p:cNvPr id="95" name="Straight Connector 94"/>
            <p:cNvCxnSpPr/>
            <p:nvPr/>
          </p:nvCxnSpPr>
          <p:spPr bwMode="auto">
            <a:xfrm flipH="1">
              <a:off x="4970716" y="2056390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5288216" y="2052821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5129466" y="1908121"/>
            <a:ext cx="310222" cy="274900"/>
            <a:chOff x="5129466" y="2053611"/>
            <a:chExt cx="310222" cy="274900"/>
          </a:xfrm>
        </p:grpSpPr>
        <p:cxnSp>
          <p:nvCxnSpPr>
            <p:cNvPr id="90" name="Straight Connector 89"/>
            <p:cNvCxnSpPr/>
            <p:nvPr/>
          </p:nvCxnSpPr>
          <p:spPr bwMode="auto">
            <a:xfrm flipH="1">
              <a:off x="5129466" y="2053611"/>
              <a:ext cx="158750" cy="2749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5284240" y="2053986"/>
              <a:ext cx="155448" cy="2733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59552"/>
              </p:ext>
            </p:extLst>
          </p:nvPr>
        </p:nvGraphicFramePr>
        <p:xfrm>
          <a:off x="843216" y="3729629"/>
          <a:ext cx="43259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2450880" imgH="228600" progId="Equation.DSMT4">
                  <p:embed/>
                </p:oleObj>
              </mc:Choice>
              <mc:Fallback>
                <p:oleObj name="Equation" r:id="rId3" imgW="2450880" imgH="228600" progId="Equation.DSMT4">
                  <p:embed/>
                  <p:pic>
                    <p:nvPicPr>
                      <p:cNvPr id="1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3729629"/>
                        <a:ext cx="4325938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780623" y="4182542"/>
            <a:ext cx="8050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-D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 </a:t>
            </a:r>
            <a:r>
              <a:rPr lang="en-US" dirty="0"/>
              <a:t>: energy </a:t>
            </a:r>
            <a:r>
              <a:rPr lang="en-US" u="sng" dirty="0"/>
              <a:t>decrease</a:t>
            </a:r>
            <a:r>
              <a:rPr lang="en-US" dirty="0"/>
              <a:t> due to bond formation with atoms in the crystal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80622" y="4635769"/>
            <a:ext cx="766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0066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-D</a:t>
            </a:r>
            <a:r>
              <a:rPr lang="en-US" sz="20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energy </a:t>
            </a:r>
            <a:r>
              <a:rPr lang="en-US" u="sng" dirty="0">
                <a:solidFill>
                  <a:prstClr val="black"/>
                </a:solidFill>
              </a:rPr>
              <a:t>decrease</a:t>
            </a:r>
            <a:r>
              <a:rPr lang="en-US" dirty="0">
                <a:solidFill>
                  <a:prstClr val="black"/>
                </a:solidFill>
              </a:rPr>
              <a:t> due to bond formation with other adsorbed atoms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80621" y="5083233"/>
            <a:ext cx="766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entropy </a:t>
            </a:r>
            <a:r>
              <a:rPr lang="en-US" u="sng" dirty="0">
                <a:solidFill>
                  <a:prstClr val="black"/>
                </a:solidFill>
              </a:rPr>
              <a:t>decrease</a:t>
            </a:r>
            <a:r>
              <a:rPr lang="en-US" dirty="0">
                <a:solidFill>
                  <a:prstClr val="black"/>
                </a:solidFill>
              </a:rPr>
              <a:t> due to phase transition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80620" y="5528776"/>
            <a:ext cx="766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FF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FF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entropy </a:t>
            </a:r>
            <a:r>
              <a:rPr lang="en-US" u="sng" dirty="0">
                <a:solidFill>
                  <a:prstClr val="black"/>
                </a:solidFill>
              </a:rPr>
              <a:t>increase</a:t>
            </a:r>
            <a:r>
              <a:rPr lang="en-US" dirty="0">
                <a:solidFill>
                  <a:prstClr val="black"/>
                </a:solidFill>
              </a:rPr>
              <a:t> due to random arrangement of adsorbed atoms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80620" y="5982003"/>
            <a:ext cx="766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volume </a:t>
            </a:r>
            <a:r>
              <a:rPr lang="en-US" u="sng" dirty="0">
                <a:solidFill>
                  <a:prstClr val="black"/>
                </a:solidFill>
              </a:rPr>
              <a:t>decrease</a:t>
            </a:r>
            <a:r>
              <a:rPr lang="en-US" dirty="0">
                <a:solidFill>
                  <a:prstClr val="black"/>
                </a:solidFill>
              </a:rPr>
              <a:t> due to phase transition (for gas condensation)</a:t>
            </a:r>
          </a:p>
        </p:txBody>
      </p:sp>
    </p:spTree>
    <p:extLst>
      <p:ext uri="{BB962C8B-B14F-4D97-AF65-F5344CB8AC3E}">
        <p14:creationId xmlns:p14="http://schemas.microsoft.com/office/powerpoint/2010/main" val="25744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The Jackson model of crystal growth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858" y="3191942"/>
            <a:ext cx="8153400" cy="2895600"/>
          </a:xfrm>
        </p:spPr>
        <p:txBody>
          <a:bodyPr/>
          <a:lstStyle/>
          <a:p>
            <a:r>
              <a:rPr lang="en-US" sz="2200" dirty="0"/>
              <a:t>Consider a single layer of adsorbed atoms on a flat surface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367758" y="1811966"/>
            <a:ext cx="103180" cy="254905"/>
          </a:xfrm>
          <a:custGeom>
            <a:avLst/>
            <a:gdLst>
              <a:gd name="connsiteX0" fmla="*/ 0 w 107576"/>
              <a:gd name="connsiteY0" fmla="*/ 0 h 315045"/>
              <a:gd name="connsiteX1" fmla="*/ 76840 w 107576"/>
              <a:gd name="connsiteY1" fmla="*/ 161365 h 315045"/>
              <a:gd name="connsiteX2" fmla="*/ 107576 w 107576"/>
              <a:gd name="connsiteY2" fmla="*/ 315045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6" h="315045">
                <a:moveTo>
                  <a:pt x="0" y="0"/>
                </a:moveTo>
                <a:cubicBezTo>
                  <a:pt x="29455" y="54428"/>
                  <a:pt x="58911" y="108857"/>
                  <a:pt x="76840" y="161365"/>
                </a:cubicBezTo>
                <a:cubicBezTo>
                  <a:pt x="94769" y="213873"/>
                  <a:pt x="101172" y="264459"/>
                  <a:pt x="107576" y="31504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859" y="14364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sites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53025" y="1741794"/>
            <a:ext cx="6033941" cy="327532"/>
            <a:chOff x="1953025" y="1887284"/>
            <a:chExt cx="6033941" cy="327532"/>
          </a:xfrm>
        </p:grpSpPr>
        <p:sp>
          <p:nvSpPr>
            <p:cNvPr id="8" name="Oval 7"/>
            <p:cNvSpPr/>
            <p:nvPr/>
          </p:nvSpPr>
          <p:spPr bwMode="auto">
            <a:xfrm>
              <a:off x="19530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705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244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1769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1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4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9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71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669466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84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6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47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11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06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38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00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1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63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5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7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8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90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22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54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0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1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33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85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7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84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16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47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79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11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43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74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6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38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0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01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33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65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97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8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60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92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624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55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7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49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81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12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44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6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08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39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71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03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19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51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82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35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66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65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97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28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60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92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24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55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7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19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51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82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961814" y="1196148"/>
            <a:ext cx="1242951" cy="560743"/>
            <a:chOff x="6961814" y="1341638"/>
            <a:chExt cx="1242951" cy="560743"/>
          </a:xfrm>
        </p:grpSpPr>
        <p:sp>
          <p:nvSpPr>
            <p:cNvPr id="87" name="Freeform 86"/>
            <p:cNvSpPr/>
            <p:nvPr/>
          </p:nvSpPr>
          <p:spPr bwMode="auto">
            <a:xfrm flipH="1">
              <a:off x="6961814" y="1642520"/>
              <a:ext cx="249732" cy="259861"/>
            </a:xfrm>
            <a:custGeom>
              <a:avLst/>
              <a:gdLst>
                <a:gd name="connsiteX0" fmla="*/ 0 w 107576"/>
                <a:gd name="connsiteY0" fmla="*/ 0 h 315045"/>
                <a:gd name="connsiteX1" fmla="*/ 76840 w 107576"/>
                <a:gd name="connsiteY1" fmla="*/ 161365 h 315045"/>
                <a:gd name="connsiteX2" fmla="*/ 107576 w 107576"/>
                <a:gd name="connsiteY2" fmla="*/ 315045 h 3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76" h="315045">
                  <a:moveTo>
                    <a:pt x="0" y="0"/>
                  </a:moveTo>
                  <a:cubicBezTo>
                    <a:pt x="29455" y="54428"/>
                    <a:pt x="58911" y="108857"/>
                    <a:pt x="76840" y="161365"/>
                  </a:cubicBezTo>
                  <a:cubicBezTo>
                    <a:pt x="94769" y="213873"/>
                    <a:pt x="101172" y="264459"/>
                    <a:pt x="107576" y="31504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212186" y="1341638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/>
                <a:t> atoms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70716" y="1907331"/>
            <a:ext cx="635000" cy="6829"/>
            <a:chOff x="4970716" y="2052821"/>
            <a:chExt cx="635000" cy="6829"/>
          </a:xfrm>
        </p:grpSpPr>
        <p:cxnSp>
          <p:nvCxnSpPr>
            <p:cNvPr id="90" name="Straight Connector 89"/>
            <p:cNvCxnSpPr/>
            <p:nvPr/>
          </p:nvCxnSpPr>
          <p:spPr bwMode="auto">
            <a:xfrm flipH="1">
              <a:off x="4970716" y="2056390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5288216" y="2052821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5129466" y="1908121"/>
            <a:ext cx="310222" cy="274900"/>
            <a:chOff x="5129466" y="2053611"/>
            <a:chExt cx="310222" cy="274900"/>
          </a:xfrm>
        </p:grpSpPr>
        <p:cxnSp>
          <p:nvCxnSpPr>
            <p:cNvPr id="93" name="Straight Connector 92"/>
            <p:cNvCxnSpPr/>
            <p:nvPr/>
          </p:nvCxnSpPr>
          <p:spPr bwMode="auto">
            <a:xfrm flipH="1">
              <a:off x="5129466" y="2053611"/>
              <a:ext cx="158750" cy="2749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5284240" y="2053986"/>
              <a:ext cx="155448" cy="2733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699"/>
              </p:ext>
            </p:extLst>
          </p:nvPr>
        </p:nvGraphicFramePr>
        <p:xfrm>
          <a:off x="843216" y="4226936"/>
          <a:ext cx="30035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1701720" imgH="431640" progId="Equation.DSMT4">
                  <p:embed/>
                </p:oleObj>
              </mc:Choice>
              <mc:Fallback>
                <p:oleObj name="Equation" r:id="rId4" imgW="1701720" imgH="431640" progId="Equation.DSMT4">
                  <p:embed/>
                  <p:pic>
                    <p:nvPicPr>
                      <p:cNvPr id="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4226936"/>
                        <a:ext cx="3003550" cy="741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"/>
          <p:cNvGraphicFramePr>
            <a:graphicFrameLocks noChangeAspect="1"/>
          </p:cNvGraphicFramePr>
          <p:nvPr>
            <p:extLst/>
          </p:nvPr>
        </p:nvGraphicFramePr>
        <p:xfrm>
          <a:off x="843216" y="3729629"/>
          <a:ext cx="43259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2450880" imgH="228600" progId="Equation.DSMT4">
                  <p:embed/>
                </p:oleObj>
              </mc:Choice>
              <mc:Fallback>
                <p:oleObj name="Equation" r:id="rId6" imgW="2450880" imgH="228600" progId="Equation.DSMT4">
                  <p:embed/>
                  <p:pic>
                    <p:nvPicPr>
                      <p:cNvPr id="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3729629"/>
                        <a:ext cx="4325938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780620" y="5029200"/>
            <a:ext cx="77537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 </a:t>
            </a:r>
            <a:r>
              <a:rPr lang="en-US" dirty="0">
                <a:solidFill>
                  <a:prstClr val="black"/>
                </a:solidFill>
              </a:rPr>
              <a:t>: internal energy released per atom on condensation/freezing</a:t>
            </a:r>
          </a:p>
          <a:p>
            <a:pPr lvl="0">
              <a:spcAft>
                <a:spcPts val="60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number of bonds between the adsorbed atom and atoms in the crystal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/>
              <a:t> </a:t>
            </a:r>
            <a:r>
              <a:rPr lang="en-US" dirty="0">
                <a:solidFill>
                  <a:prstClr val="black"/>
                </a:solidFill>
              </a:rPr>
              <a:t>: total coordination number</a:t>
            </a:r>
          </a:p>
        </p:txBody>
      </p:sp>
      <p:graphicFrame>
        <p:nvGraphicFramePr>
          <p:cNvPr id="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981613"/>
              </p:ext>
            </p:extLst>
          </p:nvPr>
        </p:nvGraphicFramePr>
        <p:xfrm>
          <a:off x="4974145" y="4260850"/>
          <a:ext cx="14112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799920" imgH="393480" progId="Equation.DSMT4">
                  <p:embed/>
                </p:oleObj>
              </mc:Choice>
              <mc:Fallback>
                <p:oleObj name="Equation" r:id="rId8" imgW="799920" imgH="393480" progId="Equation.DSMT4">
                  <p:embed/>
                  <p:pic>
                    <p:nvPicPr>
                      <p:cNvPr id="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145" y="4260850"/>
                        <a:ext cx="1411287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4184650" y="440813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9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The Jackson model of crystal growth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858" y="3191942"/>
            <a:ext cx="8153400" cy="2895600"/>
          </a:xfrm>
        </p:spPr>
        <p:txBody>
          <a:bodyPr/>
          <a:lstStyle/>
          <a:p>
            <a:r>
              <a:rPr lang="en-US" sz="2200" dirty="0"/>
              <a:t>Consider a single layer of adsorbed atoms on a flat surface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367758" y="1811966"/>
            <a:ext cx="103180" cy="254905"/>
          </a:xfrm>
          <a:custGeom>
            <a:avLst/>
            <a:gdLst>
              <a:gd name="connsiteX0" fmla="*/ 0 w 107576"/>
              <a:gd name="connsiteY0" fmla="*/ 0 h 315045"/>
              <a:gd name="connsiteX1" fmla="*/ 76840 w 107576"/>
              <a:gd name="connsiteY1" fmla="*/ 161365 h 315045"/>
              <a:gd name="connsiteX2" fmla="*/ 107576 w 107576"/>
              <a:gd name="connsiteY2" fmla="*/ 315045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6" h="315045">
                <a:moveTo>
                  <a:pt x="0" y="0"/>
                </a:moveTo>
                <a:cubicBezTo>
                  <a:pt x="29455" y="54428"/>
                  <a:pt x="58911" y="108857"/>
                  <a:pt x="76840" y="161365"/>
                </a:cubicBezTo>
                <a:cubicBezTo>
                  <a:pt x="94769" y="213873"/>
                  <a:pt x="101172" y="264459"/>
                  <a:pt x="107576" y="31504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859" y="14364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sites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53025" y="1741794"/>
            <a:ext cx="6033941" cy="327532"/>
            <a:chOff x="1953025" y="1887284"/>
            <a:chExt cx="6033941" cy="327532"/>
          </a:xfrm>
        </p:grpSpPr>
        <p:sp>
          <p:nvSpPr>
            <p:cNvPr id="8" name="Oval 7"/>
            <p:cNvSpPr/>
            <p:nvPr/>
          </p:nvSpPr>
          <p:spPr bwMode="auto">
            <a:xfrm>
              <a:off x="19530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705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244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1769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1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4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9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71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669466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84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6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47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11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06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38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00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1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63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5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7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8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90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22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54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0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1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33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85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7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84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16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47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79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11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43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74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6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38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0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01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33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65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97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8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60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92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624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55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7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49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81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12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44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6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08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39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71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03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19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51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82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35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66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65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97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28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60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92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24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55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7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19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51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82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961814" y="1196148"/>
            <a:ext cx="1242951" cy="560743"/>
            <a:chOff x="6961814" y="1341638"/>
            <a:chExt cx="1242951" cy="560743"/>
          </a:xfrm>
        </p:grpSpPr>
        <p:sp>
          <p:nvSpPr>
            <p:cNvPr id="87" name="Freeform 86"/>
            <p:cNvSpPr/>
            <p:nvPr/>
          </p:nvSpPr>
          <p:spPr bwMode="auto">
            <a:xfrm flipH="1">
              <a:off x="6961814" y="1642520"/>
              <a:ext cx="249732" cy="259861"/>
            </a:xfrm>
            <a:custGeom>
              <a:avLst/>
              <a:gdLst>
                <a:gd name="connsiteX0" fmla="*/ 0 w 107576"/>
                <a:gd name="connsiteY0" fmla="*/ 0 h 315045"/>
                <a:gd name="connsiteX1" fmla="*/ 76840 w 107576"/>
                <a:gd name="connsiteY1" fmla="*/ 161365 h 315045"/>
                <a:gd name="connsiteX2" fmla="*/ 107576 w 107576"/>
                <a:gd name="connsiteY2" fmla="*/ 315045 h 3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76" h="315045">
                  <a:moveTo>
                    <a:pt x="0" y="0"/>
                  </a:moveTo>
                  <a:cubicBezTo>
                    <a:pt x="29455" y="54428"/>
                    <a:pt x="58911" y="108857"/>
                    <a:pt x="76840" y="161365"/>
                  </a:cubicBezTo>
                  <a:cubicBezTo>
                    <a:pt x="94769" y="213873"/>
                    <a:pt x="101172" y="264459"/>
                    <a:pt x="107576" y="31504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212186" y="1341638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/>
                <a:t> atoms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70716" y="1907331"/>
            <a:ext cx="635000" cy="6829"/>
            <a:chOff x="4970716" y="2052821"/>
            <a:chExt cx="635000" cy="6829"/>
          </a:xfrm>
        </p:grpSpPr>
        <p:cxnSp>
          <p:nvCxnSpPr>
            <p:cNvPr id="90" name="Straight Connector 89"/>
            <p:cNvCxnSpPr/>
            <p:nvPr/>
          </p:nvCxnSpPr>
          <p:spPr bwMode="auto">
            <a:xfrm flipH="1">
              <a:off x="4970716" y="2056390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5288216" y="2052821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5129466" y="1908121"/>
            <a:ext cx="310222" cy="274900"/>
            <a:chOff x="5129466" y="2053611"/>
            <a:chExt cx="310222" cy="274900"/>
          </a:xfrm>
        </p:grpSpPr>
        <p:cxnSp>
          <p:nvCxnSpPr>
            <p:cNvPr id="93" name="Straight Connector 92"/>
            <p:cNvCxnSpPr/>
            <p:nvPr/>
          </p:nvCxnSpPr>
          <p:spPr bwMode="auto">
            <a:xfrm flipH="1">
              <a:off x="5129466" y="2053611"/>
              <a:ext cx="158750" cy="2749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5284240" y="2053986"/>
              <a:ext cx="155448" cy="2733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56502"/>
              </p:ext>
            </p:extLst>
          </p:nvPr>
        </p:nvGraphicFramePr>
        <p:xfrm>
          <a:off x="843216" y="4225841"/>
          <a:ext cx="42148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2387520" imgH="431640" progId="Equation.DSMT4">
                  <p:embed/>
                </p:oleObj>
              </mc:Choice>
              <mc:Fallback>
                <p:oleObj name="Equation" r:id="rId3" imgW="2387520" imgH="431640" progId="Equation.DSMT4">
                  <p:embed/>
                  <p:pic>
                    <p:nvPicPr>
                      <p:cNvPr id="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4225841"/>
                        <a:ext cx="4214813" cy="741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70227"/>
              </p:ext>
            </p:extLst>
          </p:nvPr>
        </p:nvGraphicFramePr>
        <p:xfrm>
          <a:off x="843216" y="3729629"/>
          <a:ext cx="43259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2450880" imgH="228600" progId="Equation.DSMT4">
                  <p:embed/>
                </p:oleObj>
              </mc:Choice>
              <mc:Fallback>
                <p:oleObj name="Equation" r:id="rId5" imgW="2450880" imgH="228600" progId="Equation.DSMT4">
                  <p:embed/>
                  <p:pic>
                    <p:nvPicPr>
                      <p:cNvPr id="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3729629"/>
                        <a:ext cx="4325938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780620" y="5029200"/>
            <a:ext cx="77537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 </a:t>
            </a:r>
            <a:r>
              <a:rPr lang="en-US" dirty="0">
                <a:solidFill>
                  <a:prstClr val="black"/>
                </a:solidFill>
              </a:rPr>
              <a:t>: internal energy released per atom on condensation/freezing</a:t>
            </a:r>
          </a:p>
          <a:p>
            <a:pPr lvl="0">
              <a:spcAft>
                <a:spcPts val="600"/>
              </a:spcAft>
            </a:pPr>
            <a:r>
              <a:rPr lang="en-US" sz="20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number of “in-plane” chemical bonds between adsorbed atoms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2000" dirty="0"/>
              <a:t> </a:t>
            </a:r>
            <a:r>
              <a:rPr lang="en-US" dirty="0">
                <a:solidFill>
                  <a:prstClr val="black"/>
                </a:solidFill>
              </a:rPr>
              <a:t>: surface coverage ratio (fraction of sites being occupied)</a:t>
            </a:r>
          </a:p>
        </p:txBody>
      </p:sp>
      <p:graphicFrame>
        <p:nvGraphicFramePr>
          <p:cNvPr id="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36269"/>
              </p:ext>
            </p:extLst>
          </p:nvPr>
        </p:nvGraphicFramePr>
        <p:xfrm>
          <a:off x="6088316" y="4248825"/>
          <a:ext cx="7620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431640" imgH="393480" progId="Equation.DSMT4">
                  <p:embed/>
                </p:oleObj>
              </mc:Choice>
              <mc:Fallback>
                <p:oleObj name="Equation" r:id="rId7" imgW="431640" imgH="393480" progId="Equation.DSMT4">
                  <p:embed/>
                  <p:pic>
                    <p:nvPicPr>
                      <p:cNvPr id="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316" y="4248825"/>
                        <a:ext cx="762000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99"/>
          <p:cNvSpPr/>
          <p:nvPr/>
        </p:nvSpPr>
        <p:spPr>
          <a:xfrm>
            <a:off x="5275273" y="439277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where</a:t>
            </a:r>
            <a:endParaRPr lang="en-US" dirty="0"/>
          </a:p>
        </p:txBody>
      </p:sp>
      <p:graphicFrame>
        <p:nvGraphicFramePr>
          <p:cNvPr id="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92282"/>
              </p:ext>
            </p:extLst>
          </p:nvPr>
        </p:nvGraphicFramePr>
        <p:xfrm>
          <a:off x="7045325" y="4400375"/>
          <a:ext cx="14128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00375"/>
                        <a:ext cx="1412875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97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The Jackson model of crystal growth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858" y="3191942"/>
            <a:ext cx="8153400" cy="2895600"/>
          </a:xfrm>
        </p:spPr>
        <p:txBody>
          <a:bodyPr/>
          <a:lstStyle/>
          <a:p>
            <a:r>
              <a:rPr lang="en-US" sz="2200" dirty="0"/>
              <a:t>Consider a single layer of adsorbed atoms on a flat surface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367758" y="1811966"/>
            <a:ext cx="103180" cy="254905"/>
          </a:xfrm>
          <a:custGeom>
            <a:avLst/>
            <a:gdLst>
              <a:gd name="connsiteX0" fmla="*/ 0 w 107576"/>
              <a:gd name="connsiteY0" fmla="*/ 0 h 315045"/>
              <a:gd name="connsiteX1" fmla="*/ 76840 w 107576"/>
              <a:gd name="connsiteY1" fmla="*/ 161365 h 315045"/>
              <a:gd name="connsiteX2" fmla="*/ 107576 w 107576"/>
              <a:gd name="connsiteY2" fmla="*/ 315045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6" h="315045">
                <a:moveTo>
                  <a:pt x="0" y="0"/>
                </a:moveTo>
                <a:cubicBezTo>
                  <a:pt x="29455" y="54428"/>
                  <a:pt x="58911" y="108857"/>
                  <a:pt x="76840" y="161365"/>
                </a:cubicBezTo>
                <a:cubicBezTo>
                  <a:pt x="94769" y="213873"/>
                  <a:pt x="101172" y="264459"/>
                  <a:pt x="107576" y="31504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859" y="14364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sites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53025" y="1741794"/>
            <a:ext cx="6033941" cy="327532"/>
            <a:chOff x="1953025" y="1887284"/>
            <a:chExt cx="6033941" cy="327532"/>
          </a:xfrm>
        </p:grpSpPr>
        <p:sp>
          <p:nvSpPr>
            <p:cNvPr id="8" name="Oval 7"/>
            <p:cNvSpPr/>
            <p:nvPr/>
          </p:nvSpPr>
          <p:spPr bwMode="auto">
            <a:xfrm>
              <a:off x="19530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70525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244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176966" y="1897316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1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4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994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716966" y="1894861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669466" y="1887284"/>
              <a:ext cx="317500" cy="3175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84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6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47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11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06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38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00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1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63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5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7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8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90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22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54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70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1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33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85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7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84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16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47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79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11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43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74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6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38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0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01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33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65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97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8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60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92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624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55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75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49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81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12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44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6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08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39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716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034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193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5107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828216" y="2024271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3519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669466" y="2304863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65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97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28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60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92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24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55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75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193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5107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828216" y="2585010"/>
            <a:ext cx="317500" cy="317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961814" y="1196148"/>
            <a:ext cx="1242951" cy="560743"/>
            <a:chOff x="6961814" y="1341638"/>
            <a:chExt cx="1242951" cy="560743"/>
          </a:xfrm>
        </p:grpSpPr>
        <p:sp>
          <p:nvSpPr>
            <p:cNvPr id="87" name="Freeform 86"/>
            <p:cNvSpPr/>
            <p:nvPr/>
          </p:nvSpPr>
          <p:spPr bwMode="auto">
            <a:xfrm flipH="1">
              <a:off x="6961814" y="1642520"/>
              <a:ext cx="249732" cy="259861"/>
            </a:xfrm>
            <a:custGeom>
              <a:avLst/>
              <a:gdLst>
                <a:gd name="connsiteX0" fmla="*/ 0 w 107576"/>
                <a:gd name="connsiteY0" fmla="*/ 0 h 315045"/>
                <a:gd name="connsiteX1" fmla="*/ 76840 w 107576"/>
                <a:gd name="connsiteY1" fmla="*/ 161365 h 315045"/>
                <a:gd name="connsiteX2" fmla="*/ 107576 w 107576"/>
                <a:gd name="connsiteY2" fmla="*/ 315045 h 3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76" h="315045">
                  <a:moveTo>
                    <a:pt x="0" y="0"/>
                  </a:moveTo>
                  <a:cubicBezTo>
                    <a:pt x="29455" y="54428"/>
                    <a:pt x="58911" y="108857"/>
                    <a:pt x="76840" y="161365"/>
                  </a:cubicBezTo>
                  <a:cubicBezTo>
                    <a:pt x="94769" y="213873"/>
                    <a:pt x="101172" y="264459"/>
                    <a:pt x="107576" y="31504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212186" y="1341638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/>
                <a:t> atoms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70716" y="1907331"/>
            <a:ext cx="635000" cy="6829"/>
            <a:chOff x="4970716" y="2052821"/>
            <a:chExt cx="635000" cy="6829"/>
          </a:xfrm>
        </p:grpSpPr>
        <p:cxnSp>
          <p:nvCxnSpPr>
            <p:cNvPr id="90" name="Straight Connector 89"/>
            <p:cNvCxnSpPr/>
            <p:nvPr/>
          </p:nvCxnSpPr>
          <p:spPr bwMode="auto">
            <a:xfrm flipH="1">
              <a:off x="4970716" y="2056390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5288216" y="2052821"/>
              <a:ext cx="317500" cy="3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5129466" y="1908121"/>
            <a:ext cx="310222" cy="274900"/>
            <a:chOff x="5129466" y="2053611"/>
            <a:chExt cx="310222" cy="274900"/>
          </a:xfrm>
        </p:grpSpPr>
        <p:cxnSp>
          <p:nvCxnSpPr>
            <p:cNvPr id="93" name="Straight Connector 92"/>
            <p:cNvCxnSpPr/>
            <p:nvPr/>
          </p:nvCxnSpPr>
          <p:spPr bwMode="auto">
            <a:xfrm flipH="1">
              <a:off x="5129466" y="2053611"/>
              <a:ext cx="158750" cy="2749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5284240" y="2053986"/>
              <a:ext cx="155448" cy="2733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91806"/>
              </p:ext>
            </p:extLst>
          </p:nvPr>
        </p:nvGraphicFramePr>
        <p:xfrm>
          <a:off x="843216" y="4228780"/>
          <a:ext cx="10763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609480" imgH="431640" progId="Equation.DSMT4">
                  <p:embed/>
                </p:oleObj>
              </mc:Choice>
              <mc:Fallback>
                <p:oleObj name="Equation" r:id="rId3" imgW="609480" imgH="431640" progId="Equation.DSMT4">
                  <p:embed/>
                  <p:pic>
                    <p:nvPicPr>
                      <p:cNvPr id="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4228780"/>
                        <a:ext cx="1076325" cy="744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9540"/>
              </p:ext>
            </p:extLst>
          </p:nvPr>
        </p:nvGraphicFramePr>
        <p:xfrm>
          <a:off x="843216" y="3729629"/>
          <a:ext cx="43259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2450880" imgH="228600" progId="Equation.DSMT4">
                  <p:embed/>
                </p:oleObj>
              </mc:Choice>
              <mc:Fallback>
                <p:oleObj name="Equation" r:id="rId5" imgW="2450880" imgH="228600" progId="Equation.DSMT4">
                  <p:embed/>
                  <p:pic>
                    <p:nvPicPr>
                      <p:cNvPr id="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3729629"/>
                        <a:ext cx="4325938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20678"/>
              </p:ext>
            </p:extLst>
          </p:nvPr>
        </p:nvGraphicFramePr>
        <p:xfrm>
          <a:off x="843216" y="5082348"/>
          <a:ext cx="5915026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3352680" imgH="444240" progId="Equation.DSMT4">
                  <p:embed/>
                </p:oleObj>
              </mc:Choice>
              <mc:Fallback>
                <p:oleObj name="Equation" r:id="rId7" imgW="3352680" imgH="444240" progId="Equation.DSMT4">
                  <p:embed/>
                  <p:pic>
                    <p:nvPicPr>
                      <p:cNvPr id="1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6" y="5082348"/>
                        <a:ext cx="5915026" cy="763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/>
          <p:cNvSpPr/>
          <p:nvPr/>
        </p:nvSpPr>
        <p:spPr>
          <a:xfrm>
            <a:off x="2298079" y="4183316"/>
            <a:ext cx="59406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/>
              <a:t> </a:t>
            </a:r>
            <a:r>
              <a:rPr lang="en-US" dirty="0">
                <a:solidFill>
                  <a:prstClr val="black"/>
                </a:solidFill>
              </a:rPr>
              <a:t>: enthalpy change per atom on condensation/freezing</a:t>
            </a:r>
          </a:p>
          <a:p>
            <a:pPr lvl="0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/>
              <a:t> </a:t>
            </a:r>
            <a:r>
              <a:rPr lang="en-US" dirty="0">
                <a:solidFill>
                  <a:prstClr val="black"/>
                </a:solidFill>
              </a:rPr>
              <a:t>: phase transition (melting or sublimation) temperature</a:t>
            </a:r>
          </a:p>
        </p:txBody>
      </p:sp>
      <p:graphicFrame>
        <p:nvGraphicFramePr>
          <p:cNvPr id="1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490073"/>
              </p:ext>
            </p:extLst>
          </p:nvPr>
        </p:nvGraphicFramePr>
        <p:xfrm>
          <a:off x="841767" y="5950562"/>
          <a:ext cx="13446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9" imgW="761760" imgH="177480" progId="Equation.DSMT4">
                  <p:embed/>
                </p:oleObj>
              </mc:Choice>
              <mc:Fallback>
                <p:oleObj name="Equation" r:id="rId9" imgW="761760" imgH="177480" progId="Equation.DSMT4">
                  <p:embed/>
                  <p:pic>
                    <p:nvPicPr>
                      <p:cNvPr id="1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67" y="5950562"/>
                        <a:ext cx="1344613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591829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for gas condensation</a:t>
            </a:r>
            <a:endParaRPr lang="en-US" dirty="0"/>
          </a:p>
        </p:txBody>
      </p:sp>
      <p:graphicFrame>
        <p:nvGraphicFramePr>
          <p:cNvPr id="1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14815"/>
              </p:ext>
            </p:extLst>
          </p:nvPr>
        </p:nvGraphicFramePr>
        <p:xfrm>
          <a:off x="4823652" y="5944589"/>
          <a:ext cx="1031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1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652" y="5944589"/>
                        <a:ext cx="1031875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ectangle 104"/>
          <p:cNvSpPr/>
          <p:nvPr/>
        </p:nvSpPr>
        <p:spPr>
          <a:xfrm>
            <a:off x="5907043" y="5918296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for liquid freezing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The Jackson model of crystal growth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858" y="1447800"/>
            <a:ext cx="8153400" cy="4639742"/>
          </a:xfrm>
        </p:spPr>
        <p:txBody>
          <a:bodyPr/>
          <a:lstStyle/>
          <a:p>
            <a:r>
              <a:rPr lang="en-US" sz="2200" dirty="0"/>
              <a:t>Consider the liquid freezing case where </a:t>
            </a:r>
          </a:p>
        </p:txBody>
      </p:sp>
      <p:graphicFrame>
        <p:nvGraphicFramePr>
          <p:cNvPr id="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52274"/>
              </p:ext>
            </p:extLst>
          </p:nvPr>
        </p:nvGraphicFramePr>
        <p:xfrm>
          <a:off x="862013" y="2011363"/>
          <a:ext cx="64770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3670200" imgH="1688760" progId="Equation.DSMT4">
                  <p:embed/>
                </p:oleObj>
              </mc:Choice>
              <mc:Fallback>
                <p:oleObj name="Equation" r:id="rId4" imgW="3670200" imgH="1688760" progId="Equation.DSMT4">
                  <p:embed/>
                  <p:pic>
                    <p:nvPicPr>
                      <p:cNvPr id="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011363"/>
                        <a:ext cx="6477000" cy="290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67473"/>
              </p:ext>
            </p:extLst>
          </p:nvPr>
        </p:nvGraphicFramePr>
        <p:xfrm>
          <a:off x="5887971" y="1491343"/>
          <a:ext cx="6953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971" y="1491343"/>
                        <a:ext cx="695325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2220"/>
              </p:ext>
            </p:extLst>
          </p:nvPr>
        </p:nvGraphicFramePr>
        <p:xfrm>
          <a:off x="6705600" y="1489421"/>
          <a:ext cx="7413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1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89421"/>
                        <a:ext cx="741362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30700"/>
              </p:ext>
            </p:extLst>
          </p:nvPr>
        </p:nvGraphicFramePr>
        <p:xfrm>
          <a:off x="2644587" y="5275009"/>
          <a:ext cx="13001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0" imgW="736560" imgH="393480" progId="Equation.DSMT4">
                  <p:embed/>
                </p:oleObj>
              </mc:Choice>
              <mc:Fallback>
                <p:oleObj name="Equation" r:id="rId10" imgW="736560" imgH="393480" progId="Equation.DSMT4">
                  <p:embed/>
                  <p:pic>
                    <p:nvPicPr>
                      <p:cNvPr id="1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587" y="5275009"/>
                        <a:ext cx="1300162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929767" y="542912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Jackson factor: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4168214" y="5298061"/>
            <a:ext cx="3985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</a:rPr>
              <a:t>A measure of the relative magnitude of energy and entropy contributions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 bwMode="auto">
          <a:xfrm>
            <a:off x="723580" y="5140325"/>
            <a:ext cx="7620000" cy="9556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Jackson factor and surface smoothness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95" y="1485580"/>
            <a:ext cx="4038601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Non-faceted growth: </a:t>
            </a:r>
            <a:r>
              <a:rPr lang="en-US" sz="2200" i="1" dirty="0">
                <a:latin typeface="Symbol" panose="05050102010706020507" pitchFamily="18" charset="2"/>
              </a:rPr>
              <a:t>a </a:t>
            </a:r>
            <a:r>
              <a:rPr lang="en-US" sz="2200" dirty="0"/>
              <a:t>&lt; 2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Entropy term dominates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Weak chemical bonds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High temperature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Faceted growth: </a:t>
            </a:r>
            <a:r>
              <a:rPr lang="en-US" sz="2200" i="1" dirty="0">
                <a:latin typeface="Symbol" panose="05050102010706020507" pitchFamily="18" charset="2"/>
              </a:rPr>
              <a:t>a </a:t>
            </a:r>
            <a:r>
              <a:rPr lang="en-US" sz="2200" dirty="0"/>
              <a:t>&gt; 2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Energy term dominates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Strong chemical bonds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Low temperature</a:t>
            </a:r>
          </a:p>
          <a:p>
            <a:pPr marL="684213" lvl="1">
              <a:spcBef>
                <a:spcPts val="1200"/>
              </a:spcBef>
            </a:pPr>
            <a:r>
              <a:rPr lang="en-US" sz="2200" dirty="0"/>
              <a:t>Close-packed plane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6" y="1508632"/>
            <a:ext cx="3222414" cy="4358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696" y="5912864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coverage ratio </a:t>
            </a:r>
            <a:r>
              <a:rPr lang="en-US" sz="2000" i="1" dirty="0">
                <a:latin typeface="Symbol" panose="05050102010706020507" pitchFamily="18" charset="2"/>
              </a:rPr>
              <a:t>q</a:t>
            </a:r>
            <a:endParaRPr lang="en-US" i="1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6513" y="3392457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562645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27743</TotalTime>
  <Words>705</Words>
  <Application>Microsoft Office PowerPoint</Application>
  <PresentationFormat>On-screen Show (4:3)</PresentationFormat>
  <Paragraphs>112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3.022 Microstructural Evolution in Materials  10: Faceted and Non-Faceted Growth</vt:lpstr>
      <vt:lpstr>Faceted vs. non-faceted crystal growth</vt:lpstr>
      <vt:lpstr>Atomically smooth vs. atomically rough surfaces</vt:lpstr>
      <vt:lpstr>The Jackson model of crystal growth</vt:lpstr>
      <vt:lpstr>The Jackson model of crystal growth</vt:lpstr>
      <vt:lpstr>The Jackson model of crystal growth</vt:lpstr>
      <vt:lpstr>The Jackson model of crystal growth</vt:lpstr>
      <vt:lpstr>The Jackson model of crystal growth</vt:lpstr>
      <vt:lpstr>Jackson factor and surface smoothness</vt:lpstr>
      <vt:lpstr>Morphology of crystals grown from melt</vt:lpstr>
      <vt:lpstr>Single crystal silicon growth from the melt</vt:lpstr>
      <vt:lpstr>Faceted cherries vs. non-faceted grapes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3599</cp:revision>
  <dcterms:created xsi:type="dcterms:W3CDTF">2006-08-16T00:00:00Z</dcterms:created>
  <dcterms:modified xsi:type="dcterms:W3CDTF">2019-04-10T03:27:51Z</dcterms:modified>
</cp:coreProperties>
</file>