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2" r:id="rId12"/>
    <p:sldId id="291" r:id="rId13"/>
    <p:sldId id="293" r:id="rId14"/>
    <p:sldId id="296" r:id="rId15"/>
    <p:sldId id="294" r:id="rId16"/>
    <p:sldId id="295" r:id="rId17"/>
    <p:sldId id="298" r:id="rId18"/>
    <p:sldId id="299" r:id="rId19"/>
    <p:sldId id="300" r:id="rId20"/>
    <p:sldId id="297" r:id="rId21"/>
    <p:sldId id="282" r:id="rId22"/>
    <p:sldId id="301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89CC40"/>
    <a:srgbClr val="006600"/>
    <a:srgbClr val="D1E1FF"/>
    <a:srgbClr val="ABC7FF"/>
    <a:srgbClr val="8FB7FF"/>
    <a:srgbClr val="F7FAFF"/>
    <a:srgbClr val="E1EBFF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3" autoAdjust="0"/>
    <p:restoredTop sz="93515" autoAdjust="0"/>
  </p:normalViewPr>
  <p:slideViewPr>
    <p:cSldViewPr>
      <p:cViewPr varScale="1">
        <p:scale>
          <a:sx n="61" d="100"/>
          <a:sy n="61" d="100"/>
        </p:scale>
        <p:origin x="83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4D34D1B4-5CD1-4C98-8D5D-718DC7965F33}"/>
    <pc:docChg chg="modSld">
      <pc:chgData name="JJ HU" userId="f9cbafaa3520ff22" providerId="LiveId" clId="{4D34D1B4-5CD1-4C98-8D5D-718DC7965F33}" dt="2017-11-02T01:13:33.456" v="22" actId="20577"/>
      <pc:docMkLst>
        <pc:docMk/>
      </pc:docMkLst>
      <pc:sldChg chg="modSp">
        <pc:chgData name="JJ HU" userId="f9cbafaa3520ff22" providerId="LiveId" clId="{4D34D1B4-5CD1-4C98-8D5D-718DC7965F33}" dt="2017-09-13T01:26:11.452" v="0" actId="1076"/>
        <pc:sldMkLst>
          <pc:docMk/>
          <pc:sldMk cId="617790151" sldId="298"/>
        </pc:sldMkLst>
        <pc:picChg chg="mod">
          <ac:chgData name="JJ HU" userId="f9cbafaa3520ff22" providerId="LiveId" clId="{4D34D1B4-5CD1-4C98-8D5D-718DC7965F33}" dt="2017-09-13T01:26:11.452" v="0" actId="1076"/>
          <ac:picMkLst>
            <pc:docMk/>
            <pc:sldMk cId="617790151" sldId="298"/>
            <ac:picMk id="3" creationId="{00000000-0000-0000-0000-000000000000}"/>
          </ac:picMkLst>
        </pc:picChg>
      </pc:sldChg>
      <pc:sldChg chg="modSp">
        <pc:chgData name="JJ HU" userId="f9cbafaa3520ff22" providerId="LiveId" clId="{4D34D1B4-5CD1-4C98-8D5D-718DC7965F33}" dt="2017-11-02T01:13:33.456" v="22" actId="20577"/>
        <pc:sldMkLst>
          <pc:docMk/>
          <pc:sldMk cId="1549326775" sldId="300"/>
        </pc:sldMkLst>
        <pc:spChg chg="mod">
          <ac:chgData name="JJ HU" userId="f9cbafaa3520ff22" providerId="LiveId" clId="{4D34D1B4-5CD1-4C98-8D5D-718DC7965F33}" dt="2017-11-02T01:13:33.456" v="22" actId="20577"/>
          <ac:spMkLst>
            <pc:docMk/>
            <pc:sldMk cId="1549326775" sldId="30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4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9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Fire polish</a:t>
            </a:r>
            <a:r>
              <a:rPr lang="en-US" baseline="0" dirty="0"/>
              <a:t> process to enhance surface chemical durability of alkali silicate glass</a:t>
            </a:r>
          </a:p>
          <a:p>
            <a:r>
              <a:rPr lang="en-US" baseline="0" dirty="0"/>
              <a:t>Reduced softening temperature means that these glasses can be recycled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borosilicate</a:t>
            </a:r>
            <a:r>
              <a:rPr lang="en-US" baseline="0" dirty="0"/>
              <a:t> glass coating for space shuttle tile contains carbon and that is why it appears black. See for </a:t>
            </a:r>
            <a:r>
              <a:rPr lang="en-US" baseline="0"/>
              <a:t>example patent US 4093771.</a:t>
            </a:r>
            <a:endParaRPr lang="en-US" dirty="0"/>
          </a:p>
          <a:p>
            <a:r>
              <a:rPr lang="en-US" dirty="0"/>
              <a:t>Search “Pyrex explosion” on </a:t>
            </a:r>
            <a:r>
              <a:rPr lang="en-US" dirty="0" err="1"/>
              <a:t>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9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9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always</a:t>
            </a:r>
            <a:r>
              <a:rPr lang="en-US" baseline="0" dirty="0"/>
              <a:t> exceptions to the conventions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8D211F-B2D2-4039-BCCA-314984A47682}" type="datetime1">
              <a:rPr lang="en-US" smtClean="0"/>
              <a:t>11/1/2017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65153F3-D19D-47CA-927E-91F863207C4A}" type="datetime1">
              <a:rPr lang="en-US" smtClean="0"/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59C65D9-527B-48F2-8FEF-B51927456995}" type="datetime1">
              <a:rPr lang="en-US" smtClean="0"/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267200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46299CB-DF4B-4D44-830E-5D99C3F790A8}" type="datetime1">
              <a:rPr lang="en-US" smtClean="0"/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822CCD4-42A4-43FB-AB4E-9BE662BD237D}" type="datetime1">
              <a:rPr lang="en-US" smtClean="0"/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B17A7E4-F0CB-4958-927C-7D49FAF36E9E}" type="datetime1">
              <a:rPr lang="en-US" smtClean="0"/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F5837D8-37C1-45E6-95BB-92338E27A09A}" type="datetime1">
              <a:rPr lang="en-US" smtClean="0"/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FCEF396-C38C-4A2D-8578-2BC5ACAA06B5}" type="datetime1">
              <a:rPr lang="en-US" smtClean="0"/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6DFCD68-41E5-4C53-A066-F7F561451E35}" type="datetime1">
              <a:rPr lang="en-US" smtClean="0"/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579018A-3213-4D18-A149-22D08749BE86}" type="datetime1">
              <a:rPr lang="en-US" smtClean="0"/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57D6E6B-571C-414C-BA04-8092DCA26A60}" type="datetime1">
              <a:rPr lang="en-US" smtClean="0"/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EC20661C-3CB0-4A7B-98F0-35C943801AEC}" type="datetime1">
              <a:rPr lang="en-US" smtClean="0"/>
              <a:t>11/1/2017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2: Classes of Amorphous Materials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0600"/>
          </a:xfrm>
        </p:spPr>
        <p:txBody>
          <a:bodyPr/>
          <a:lstStyle/>
          <a:p>
            <a:r>
              <a:rPr lang="en-US" sz="2800" dirty="0"/>
              <a:t>Alkali-alkaline earth-silicate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2514"/>
            <a:ext cx="5256112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Each alkaline earth ion creates two NBOs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Increased network connectivity compared to alkali silicates: stabilized glass network, improved chemical resistance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FF0000"/>
                </a:solidFill>
              </a:rPr>
              <a:t>Approximate</a:t>
            </a:r>
            <a:r>
              <a:rPr lang="en-US" sz="2000" dirty="0"/>
              <a:t> composition of commercial soda-lime glass (window glass):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16Na</a:t>
            </a:r>
            <a:r>
              <a:rPr lang="en-US" baseline="-25000" dirty="0"/>
              <a:t>2</a:t>
            </a:r>
            <a:r>
              <a:rPr lang="en-US" dirty="0"/>
              <a:t>O·10CaO·74SiO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11" name="Straight Connector 10"/>
          <p:cNvCxnSpPr>
            <a:stCxn id="25" idx="0"/>
          </p:cNvCxnSpPr>
          <p:nvPr/>
        </p:nvCxnSpPr>
        <p:spPr bwMode="auto">
          <a:xfrm flipV="1">
            <a:off x="1086026" y="2078821"/>
            <a:ext cx="0" cy="29620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620085" y="2375030"/>
            <a:ext cx="712053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CaO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879078" y="2375030"/>
            <a:ext cx="413896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Si</a:t>
            </a:r>
          </a:p>
        </p:txBody>
      </p:sp>
      <p:cxnSp>
        <p:nvCxnSpPr>
          <p:cNvPr id="33" name="Straight Connector 32"/>
          <p:cNvCxnSpPr>
            <a:endCxn id="25" idx="2"/>
          </p:cNvCxnSpPr>
          <p:nvPr/>
        </p:nvCxnSpPr>
        <p:spPr bwMode="auto">
          <a:xfrm flipV="1">
            <a:off x="1086026" y="2772653"/>
            <a:ext cx="0" cy="29472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5" idx="3"/>
            <a:endCxn id="37" idx="1"/>
          </p:cNvCxnSpPr>
          <p:nvPr/>
        </p:nvCxnSpPr>
        <p:spPr bwMode="auto">
          <a:xfrm>
            <a:off x="1292974" y="2573105"/>
            <a:ext cx="29216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585139" y="2375030"/>
            <a:ext cx="383438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cxnSp>
        <p:nvCxnSpPr>
          <p:cNvPr id="39" name="Straight Connector 38"/>
          <p:cNvCxnSpPr>
            <a:endCxn id="25" idx="1"/>
          </p:cNvCxnSpPr>
          <p:nvPr/>
        </p:nvCxnSpPr>
        <p:spPr bwMode="auto">
          <a:xfrm>
            <a:off x="586913" y="2573104"/>
            <a:ext cx="292165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42" idx="0"/>
          </p:cNvCxnSpPr>
          <p:nvPr/>
        </p:nvCxnSpPr>
        <p:spPr bwMode="auto">
          <a:xfrm flipV="1">
            <a:off x="2468887" y="2082646"/>
            <a:ext cx="0" cy="29620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261939" y="2378855"/>
            <a:ext cx="413896" cy="39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</a:t>
            </a:r>
          </a:p>
        </p:txBody>
      </p:sp>
      <p:cxnSp>
        <p:nvCxnSpPr>
          <p:cNvPr id="43" name="Straight Connector 42"/>
          <p:cNvCxnSpPr>
            <a:endCxn id="42" idx="2"/>
          </p:cNvCxnSpPr>
          <p:nvPr/>
        </p:nvCxnSpPr>
        <p:spPr bwMode="auto">
          <a:xfrm flipV="1">
            <a:off x="2468887" y="2776478"/>
            <a:ext cx="0" cy="29472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42" idx="3"/>
          </p:cNvCxnSpPr>
          <p:nvPr/>
        </p:nvCxnSpPr>
        <p:spPr bwMode="auto">
          <a:xfrm flipV="1">
            <a:off x="2675835" y="2576929"/>
            <a:ext cx="292165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37" idx="3"/>
            <a:endCxn id="42" idx="1"/>
          </p:cNvCxnSpPr>
          <p:nvPr/>
        </p:nvCxnSpPr>
        <p:spPr bwMode="auto">
          <a:xfrm>
            <a:off x="1968577" y="2573124"/>
            <a:ext cx="293362" cy="378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8" idx="0"/>
          </p:cNvCxnSpPr>
          <p:nvPr/>
        </p:nvCxnSpPr>
        <p:spPr bwMode="auto">
          <a:xfrm flipV="1">
            <a:off x="5713312" y="2078821"/>
            <a:ext cx="0" cy="29620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5506364" y="2375030"/>
            <a:ext cx="413896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Si</a:t>
            </a:r>
          </a:p>
        </p:txBody>
      </p:sp>
      <p:cxnSp>
        <p:nvCxnSpPr>
          <p:cNvPr id="49" name="Straight Connector 48"/>
          <p:cNvCxnSpPr>
            <a:endCxn id="48" idx="2"/>
          </p:cNvCxnSpPr>
          <p:nvPr/>
        </p:nvCxnSpPr>
        <p:spPr bwMode="auto">
          <a:xfrm flipV="1">
            <a:off x="5713312" y="2772653"/>
            <a:ext cx="0" cy="29472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8" idx="3"/>
            <a:endCxn id="59" idx="1"/>
          </p:cNvCxnSpPr>
          <p:nvPr/>
        </p:nvCxnSpPr>
        <p:spPr bwMode="auto">
          <a:xfrm>
            <a:off x="5920260" y="2573105"/>
            <a:ext cx="29757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endCxn id="48" idx="1"/>
          </p:cNvCxnSpPr>
          <p:nvPr/>
        </p:nvCxnSpPr>
        <p:spPr bwMode="auto">
          <a:xfrm>
            <a:off x="5214199" y="2573104"/>
            <a:ext cx="292165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54" idx="0"/>
          </p:cNvCxnSpPr>
          <p:nvPr/>
        </p:nvCxnSpPr>
        <p:spPr bwMode="auto">
          <a:xfrm flipV="1">
            <a:off x="8035287" y="2078821"/>
            <a:ext cx="0" cy="29620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7828339" y="2375030"/>
            <a:ext cx="413896" cy="39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</a:t>
            </a:r>
          </a:p>
        </p:txBody>
      </p:sp>
      <p:cxnSp>
        <p:nvCxnSpPr>
          <p:cNvPr id="55" name="Straight Connector 54"/>
          <p:cNvCxnSpPr>
            <a:endCxn id="54" idx="2"/>
          </p:cNvCxnSpPr>
          <p:nvPr/>
        </p:nvCxnSpPr>
        <p:spPr bwMode="auto">
          <a:xfrm flipV="1">
            <a:off x="8035287" y="2772653"/>
            <a:ext cx="0" cy="29472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54" idx="3"/>
          </p:cNvCxnSpPr>
          <p:nvPr/>
        </p:nvCxnSpPr>
        <p:spPr bwMode="auto">
          <a:xfrm flipV="1">
            <a:off x="8242235" y="2573104"/>
            <a:ext cx="292165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59" idx="3"/>
            <a:endCxn id="54" idx="1"/>
          </p:cNvCxnSpPr>
          <p:nvPr/>
        </p:nvCxnSpPr>
        <p:spPr bwMode="auto">
          <a:xfrm>
            <a:off x="7534225" y="2573105"/>
            <a:ext cx="29411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6217838" y="2375030"/>
            <a:ext cx="1316387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  <a:r>
              <a:rPr lang="en-US" sz="2000" baseline="30000" dirty="0"/>
              <a:t>- </a:t>
            </a:r>
            <a:r>
              <a:rPr lang="en-US" sz="2000" dirty="0"/>
              <a:t>Ca</a:t>
            </a:r>
            <a:r>
              <a:rPr lang="en-US" sz="2000" baseline="30000" dirty="0"/>
              <a:t>2+ </a:t>
            </a:r>
            <a:r>
              <a:rPr lang="en-US" sz="2000" dirty="0"/>
              <a:t>O</a:t>
            </a:r>
            <a:r>
              <a:rPr lang="en-US" sz="2000" baseline="30000" dirty="0"/>
              <a:t>-</a:t>
            </a:r>
            <a:endParaRPr lang="en-US" sz="2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46" y="3233352"/>
            <a:ext cx="3160954" cy="316634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055799" y="2111439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+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79829" y="203763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→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1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Borate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: the glass former consisting of corner-sharing BO</a:t>
            </a:r>
            <a:r>
              <a:rPr lang="en-US" sz="2000" baseline="-25000" dirty="0"/>
              <a:t>3</a:t>
            </a:r>
            <a:r>
              <a:rPr lang="en-US" sz="2000" dirty="0"/>
              <a:t> triangles connected by bridge oxygen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76" y="2286000"/>
            <a:ext cx="3328069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0924" y="5859162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crystal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H="1" flipV="1">
            <a:off x="1875426" y="3859154"/>
            <a:ext cx="182045" cy="2427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054201" y="406832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</a:t>
            </a:r>
          </a:p>
        </p:txBody>
      </p:sp>
      <p:cxnSp>
        <p:nvCxnSpPr>
          <p:cNvPr id="8" name="Straight Connector 7"/>
          <p:cNvCxnSpPr>
            <a:stCxn id="7" idx="3"/>
            <a:endCxn id="9" idx="1"/>
          </p:cNvCxnSpPr>
          <p:nvPr/>
        </p:nvCxnSpPr>
        <p:spPr bwMode="auto">
          <a:xfrm flipV="1">
            <a:off x="2410389" y="4266396"/>
            <a:ext cx="296305" cy="19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706694" y="4068321"/>
            <a:ext cx="383438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875008" y="4430710"/>
            <a:ext cx="182880" cy="2468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552118" y="3522096"/>
            <a:ext cx="383438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2982216" y="3875685"/>
            <a:ext cx="182880" cy="2468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875008" y="3351996"/>
            <a:ext cx="182880" cy="2468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040736" y="299144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</a:t>
            </a:r>
          </a:p>
        </p:txBody>
      </p:sp>
      <p:cxnSp>
        <p:nvCxnSpPr>
          <p:cNvPr id="17" name="Straight Connector 16"/>
          <p:cNvCxnSpPr>
            <a:stCxn id="16" idx="3"/>
            <a:endCxn id="18" idx="1"/>
          </p:cNvCxnSpPr>
          <p:nvPr/>
        </p:nvCxnSpPr>
        <p:spPr bwMode="auto">
          <a:xfrm>
            <a:off x="2396924" y="3191500"/>
            <a:ext cx="291113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688037" y="2991445"/>
            <a:ext cx="383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9240" y="3521508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flipH="1" flipV="1">
            <a:off x="1875425" y="2817068"/>
            <a:ext cx="182045" cy="2427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2983051" y="3345842"/>
            <a:ext cx="182045" cy="2427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20" idx="3"/>
          </p:cNvCxnSpPr>
          <p:nvPr/>
        </p:nvCxnSpPr>
        <p:spPr bwMode="auto">
          <a:xfrm flipV="1">
            <a:off x="3485426" y="3718190"/>
            <a:ext cx="292608" cy="337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926081" y="4992469"/>
            <a:ext cx="3264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252525"/>
                </a:solidFill>
                <a:latin typeface="Arial" panose="020B0604020202020204" pitchFamily="34" charset="0"/>
              </a:rPr>
              <a:t>Boroxol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 rings: basic structural unit in boric oxide glass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0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Borate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: the glass former consisting of corner-sharing BO</a:t>
            </a:r>
            <a:r>
              <a:rPr lang="en-US" sz="2000" baseline="-25000" dirty="0"/>
              <a:t>3</a:t>
            </a:r>
            <a:r>
              <a:rPr lang="en-US" sz="2000" dirty="0"/>
              <a:t> triangles connected by bridge oxygen</a:t>
            </a:r>
          </a:p>
          <a:p>
            <a:r>
              <a:rPr lang="en-US" sz="2000" dirty="0"/>
              <a:t>Alkali borate glass: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 flipV="1">
            <a:off x="1511448" y="3174158"/>
            <a:ext cx="182045" cy="2427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690223" y="338332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</a:t>
            </a:r>
          </a:p>
        </p:txBody>
      </p:sp>
      <p:cxnSp>
        <p:nvCxnSpPr>
          <p:cNvPr id="7" name="Straight Connector 6"/>
          <p:cNvCxnSpPr>
            <a:stCxn id="5" idx="3"/>
            <a:endCxn id="8" idx="1"/>
          </p:cNvCxnSpPr>
          <p:nvPr/>
        </p:nvCxnSpPr>
        <p:spPr bwMode="auto">
          <a:xfrm flipV="1">
            <a:off x="2046411" y="3581400"/>
            <a:ext cx="296305" cy="19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342716" y="3383325"/>
            <a:ext cx="383438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511030" y="3745714"/>
            <a:ext cx="182880" cy="2468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188140" y="2853576"/>
            <a:ext cx="383438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8140" y="3896926"/>
            <a:ext cx="383438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cxnSp>
        <p:nvCxnSpPr>
          <p:cNvPr id="21" name="Straight Connector 20"/>
          <p:cNvCxnSpPr>
            <a:endCxn id="15" idx="1"/>
          </p:cNvCxnSpPr>
          <p:nvPr/>
        </p:nvCxnSpPr>
        <p:spPr bwMode="auto">
          <a:xfrm>
            <a:off x="891835" y="3051650"/>
            <a:ext cx="296305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6" idx="1"/>
          </p:cNvCxnSpPr>
          <p:nvPr/>
        </p:nvCxnSpPr>
        <p:spPr bwMode="auto">
          <a:xfrm>
            <a:off x="891835" y="4094999"/>
            <a:ext cx="296305" cy="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2884611" y="3111496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55524" y="3043412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→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02228" y="3379362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1/2 Na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 flipH="1" flipV="1">
            <a:off x="5957834" y="3174156"/>
            <a:ext cx="182045" cy="2427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136609" y="338332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</a:t>
            </a:r>
          </a:p>
        </p:txBody>
      </p:sp>
      <p:cxnSp>
        <p:nvCxnSpPr>
          <p:cNvPr id="41" name="Straight Connector 40"/>
          <p:cNvCxnSpPr>
            <a:stCxn id="40" idx="3"/>
            <a:endCxn id="42" idx="1"/>
          </p:cNvCxnSpPr>
          <p:nvPr/>
        </p:nvCxnSpPr>
        <p:spPr bwMode="auto">
          <a:xfrm>
            <a:off x="6492797" y="3583378"/>
            <a:ext cx="289003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781800" y="3383323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  <a:r>
              <a:rPr lang="en-US" sz="2000" baseline="30000" dirty="0"/>
              <a:t>- </a:t>
            </a:r>
            <a:r>
              <a:rPr lang="en-US" sz="2000" dirty="0"/>
              <a:t>Na</a:t>
            </a:r>
            <a:r>
              <a:rPr lang="en-US" sz="2000" baseline="30000" dirty="0"/>
              <a:t>+</a:t>
            </a:r>
            <a:endParaRPr lang="en-US" sz="2000" dirty="0"/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5957416" y="3745712"/>
            <a:ext cx="182880" cy="2468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634526" y="2853574"/>
            <a:ext cx="383438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4526" y="3896924"/>
            <a:ext cx="383438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cxnSp>
        <p:nvCxnSpPr>
          <p:cNvPr id="46" name="Straight Connector 45"/>
          <p:cNvCxnSpPr>
            <a:endCxn id="44" idx="1"/>
          </p:cNvCxnSpPr>
          <p:nvPr/>
        </p:nvCxnSpPr>
        <p:spPr bwMode="auto">
          <a:xfrm>
            <a:off x="5338221" y="3051648"/>
            <a:ext cx="296305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endCxn id="45" idx="1"/>
          </p:cNvCxnSpPr>
          <p:nvPr/>
        </p:nvCxnSpPr>
        <p:spPr bwMode="auto">
          <a:xfrm>
            <a:off x="5338221" y="4094997"/>
            <a:ext cx="296305" cy="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 flipV="1">
            <a:off x="1511448" y="4824683"/>
            <a:ext cx="182045" cy="2427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1690223" y="503385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</a:t>
            </a:r>
          </a:p>
        </p:txBody>
      </p:sp>
      <p:cxnSp>
        <p:nvCxnSpPr>
          <p:cNvPr id="51" name="Straight Connector 50"/>
          <p:cNvCxnSpPr>
            <a:stCxn id="50" idx="3"/>
            <a:endCxn id="52" idx="1"/>
          </p:cNvCxnSpPr>
          <p:nvPr/>
        </p:nvCxnSpPr>
        <p:spPr bwMode="auto">
          <a:xfrm flipV="1">
            <a:off x="2046411" y="5231925"/>
            <a:ext cx="296305" cy="19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342716" y="5033850"/>
            <a:ext cx="383438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cxnSp>
        <p:nvCxnSpPr>
          <p:cNvPr id="53" name="Straight Connector 52"/>
          <p:cNvCxnSpPr/>
          <p:nvPr/>
        </p:nvCxnSpPr>
        <p:spPr bwMode="auto">
          <a:xfrm flipV="1">
            <a:off x="1511030" y="5396239"/>
            <a:ext cx="182880" cy="2468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1188140" y="4504101"/>
            <a:ext cx="383438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88140" y="5547451"/>
            <a:ext cx="383438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cxnSp>
        <p:nvCxnSpPr>
          <p:cNvPr id="56" name="Straight Connector 55"/>
          <p:cNvCxnSpPr>
            <a:endCxn id="54" idx="1"/>
          </p:cNvCxnSpPr>
          <p:nvPr/>
        </p:nvCxnSpPr>
        <p:spPr bwMode="auto">
          <a:xfrm>
            <a:off x="891835" y="4702175"/>
            <a:ext cx="296305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endCxn id="55" idx="1"/>
          </p:cNvCxnSpPr>
          <p:nvPr/>
        </p:nvCxnSpPr>
        <p:spPr bwMode="auto">
          <a:xfrm>
            <a:off x="891835" y="5745524"/>
            <a:ext cx="296305" cy="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57"/>
          <p:cNvSpPr/>
          <p:nvPr/>
        </p:nvSpPr>
        <p:spPr>
          <a:xfrm>
            <a:off x="2884611" y="4762021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+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555524" y="469393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→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02228" y="5029887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1/2 Na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 flipH="1" flipV="1">
            <a:off x="5956378" y="4824683"/>
            <a:ext cx="182045" cy="2427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106300" y="5033850"/>
            <a:ext cx="413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</a:t>
            </a:r>
            <a:r>
              <a:rPr lang="en-US" sz="2000" baseline="30000" dirty="0"/>
              <a:t>-</a:t>
            </a:r>
          </a:p>
        </p:txBody>
      </p:sp>
      <p:cxnSp>
        <p:nvCxnSpPr>
          <p:cNvPr id="64" name="Straight Connector 63"/>
          <p:cNvCxnSpPr>
            <a:stCxn id="65" idx="3"/>
          </p:cNvCxnSpPr>
          <p:nvPr/>
        </p:nvCxnSpPr>
        <p:spPr bwMode="auto">
          <a:xfrm flipV="1">
            <a:off x="6928020" y="5745524"/>
            <a:ext cx="296305" cy="22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6544582" y="5549685"/>
            <a:ext cx="383438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cxnSp>
        <p:nvCxnSpPr>
          <p:cNvPr id="66" name="Straight Connector 65"/>
          <p:cNvCxnSpPr/>
          <p:nvPr/>
        </p:nvCxnSpPr>
        <p:spPr bwMode="auto">
          <a:xfrm flipV="1">
            <a:off x="5955960" y="5396239"/>
            <a:ext cx="182880" cy="2468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5633070" y="4504101"/>
            <a:ext cx="383438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633070" y="5547451"/>
            <a:ext cx="383438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cxnSp>
        <p:nvCxnSpPr>
          <p:cNvPr id="69" name="Straight Connector 68"/>
          <p:cNvCxnSpPr>
            <a:endCxn id="67" idx="1"/>
          </p:cNvCxnSpPr>
          <p:nvPr/>
        </p:nvCxnSpPr>
        <p:spPr bwMode="auto">
          <a:xfrm>
            <a:off x="5336765" y="4702175"/>
            <a:ext cx="296305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endCxn id="68" idx="1"/>
          </p:cNvCxnSpPr>
          <p:nvPr/>
        </p:nvCxnSpPr>
        <p:spPr bwMode="auto">
          <a:xfrm>
            <a:off x="5336765" y="5745524"/>
            <a:ext cx="296305" cy="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H="1" flipV="1">
            <a:off x="6422226" y="5396239"/>
            <a:ext cx="182045" cy="2427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6417313" y="4820531"/>
            <a:ext cx="182880" cy="2468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5" idx="3"/>
          </p:cNvCxnSpPr>
          <p:nvPr/>
        </p:nvCxnSpPr>
        <p:spPr bwMode="auto">
          <a:xfrm flipV="1">
            <a:off x="6907729" y="4687550"/>
            <a:ext cx="296305" cy="22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6524291" y="4491711"/>
            <a:ext cx="383438" cy="396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473933" y="5040099"/>
            <a:ext cx="612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Na</a:t>
            </a:r>
            <a:r>
              <a:rPr lang="en-US" sz="2000" baseline="30000" dirty="0"/>
              <a:t>+</a:t>
            </a:r>
            <a:endParaRPr lang="en-US" sz="2000" dirty="0"/>
          </a:p>
        </p:txBody>
      </p:sp>
      <p:sp>
        <p:nvSpPr>
          <p:cNvPr id="77" name="Rounded Rectangle 76"/>
          <p:cNvSpPr/>
          <p:nvPr/>
        </p:nvSpPr>
        <p:spPr bwMode="auto">
          <a:xfrm>
            <a:off x="6479732" y="2579324"/>
            <a:ext cx="1870262" cy="510585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NBO formation</a:t>
            </a:r>
          </a:p>
        </p:txBody>
      </p:sp>
      <p:sp>
        <p:nvSpPr>
          <p:cNvPr id="78" name="Rounded Rectangle 77"/>
          <p:cNvSpPr/>
          <p:nvPr/>
        </p:nvSpPr>
        <p:spPr bwMode="auto">
          <a:xfrm>
            <a:off x="2158594" y="5715000"/>
            <a:ext cx="2444130" cy="510585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US" baseline="-25000" dirty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→ B</a:t>
            </a:r>
            <a:r>
              <a:rPr lang="en-US" baseline="-25000" dirty="0">
                <a:solidFill>
                  <a:schemeClr val="tx1"/>
                </a:solidFill>
                <a:latin typeface="Arial" charset="0"/>
              </a:rPr>
              <a:t>4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conversion</a:t>
            </a:r>
          </a:p>
        </p:txBody>
      </p:sp>
      <p:cxnSp>
        <p:nvCxnSpPr>
          <p:cNvPr id="79" name="Straight Connector 78"/>
          <p:cNvCxnSpPr/>
          <p:nvPr/>
        </p:nvCxnSpPr>
        <p:spPr bwMode="auto">
          <a:xfrm flipV="1">
            <a:off x="2635227" y="4828769"/>
            <a:ext cx="182880" cy="2468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2635227" y="3171546"/>
            <a:ext cx="182880" cy="2468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Boron anomaly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20" y="1651686"/>
            <a:ext cx="5630561" cy="4255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277890" y="3429032"/>
            <a:ext cx="383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Fraction of 4-fold coordinated boron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4843" y="593055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Molar fraction of alkali (%)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58" y="1681584"/>
            <a:ext cx="1168466" cy="18236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4193058" y="1752602"/>
            <a:ext cx="0" cy="38861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193058" y="5330570"/>
            <a:ext cx="609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261017" y="48768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charset="0"/>
              </a:rPr>
              <a:t>NBO formation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3583458" y="4495800"/>
            <a:ext cx="609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2720859" y="4590020"/>
            <a:ext cx="137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→ B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conversion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225398" y="3812688"/>
            <a:ext cx="2504996" cy="2094156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Initial addition of alkali ions increases network connectivity, reduces CTE and enhances thermal &amp; chemical resistance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4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0600"/>
          </a:xfrm>
        </p:spPr>
        <p:txBody>
          <a:bodyPr/>
          <a:lstStyle/>
          <a:p>
            <a:r>
              <a:rPr lang="en-US" dirty="0"/>
              <a:t>Various properties of lithium borate glass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5486"/>
            <a:ext cx="5509573" cy="44721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7486" y="6122772"/>
            <a:ext cx="35814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J. Non-</a:t>
            </a:r>
            <a:r>
              <a:rPr lang="en-US" sz="1400" i="1" dirty="0" err="1"/>
              <a:t>Cryst</a:t>
            </a:r>
            <a:r>
              <a:rPr lang="en-US" sz="1400" i="1" dirty="0"/>
              <a:t>. Sol. </a:t>
            </a:r>
            <a:r>
              <a:rPr lang="en-US" sz="1400" b="1" dirty="0"/>
              <a:t>351</a:t>
            </a:r>
            <a:r>
              <a:rPr lang="en-US" sz="1400" dirty="0"/>
              <a:t>, 1103-1112 (2005).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400800" y="2819400"/>
            <a:ext cx="2133600" cy="17526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More than two structural transformations contribute to the boron anomaly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3200" y="4837125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Further reading:</a:t>
            </a:r>
          </a:p>
          <a:p>
            <a:pPr algn="ctr"/>
            <a:r>
              <a:rPr lang="en-US" dirty="0"/>
              <a:t>Shelby Ch. 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4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(Alkali) borosilicate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248"/>
            <a:ext cx="8077200" cy="4267200"/>
          </a:xfrm>
        </p:spPr>
        <p:txBody>
          <a:bodyPr/>
          <a:lstStyle/>
          <a:p>
            <a:r>
              <a:rPr lang="en-US" sz="2000" dirty="0"/>
              <a:t>Borosilicate glass: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000" dirty="0"/>
              <a:t>M</a:t>
            </a:r>
            <a:r>
              <a:rPr lang="en-US" sz="2000" baseline="-25000" dirty="0"/>
              <a:t>2</a:t>
            </a:r>
            <a:r>
              <a:rPr lang="en-US" sz="2000" dirty="0"/>
              <a:t>O ·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/>
              <a:t> B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· (1 -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-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/>
              <a:t>)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SiO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</a:p>
          <a:p>
            <a:pPr lvl="1"/>
            <a:r>
              <a:rPr lang="en-US" dirty="0"/>
              <a:t>SiO</a:t>
            </a:r>
            <a:r>
              <a:rPr lang="en-US" baseline="-25000" dirty="0"/>
              <a:t>2</a:t>
            </a:r>
            <a:r>
              <a:rPr lang="en-US" dirty="0"/>
              <a:t> and B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: glass formers</a:t>
            </a:r>
          </a:p>
          <a:p>
            <a:pPr lvl="1"/>
            <a:r>
              <a:rPr lang="en-US" dirty="0"/>
              <a:t>Alkali ions (M</a:t>
            </a:r>
            <a:r>
              <a:rPr lang="en-US" baseline="30000" dirty="0"/>
              <a:t>+</a:t>
            </a:r>
            <a:r>
              <a:rPr lang="en-US" dirty="0"/>
              <a:t>) converts B</a:t>
            </a:r>
            <a:r>
              <a:rPr lang="en-US" baseline="-25000" dirty="0"/>
              <a:t>3</a:t>
            </a:r>
            <a:r>
              <a:rPr lang="en-US" dirty="0"/>
              <a:t> to B</a:t>
            </a:r>
            <a:r>
              <a:rPr lang="en-US" baseline="-25000" dirty="0"/>
              <a:t>4</a:t>
            </a:r>
            <a:r>
              <a:rPr lang="en-US" dirty="0"/>
              <a:t> states (when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cs typeface="Times New Roman" panose="02020603050405020304" pitchFamily="18" charset="0"/>
              </a:rPr>
              <a:t>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&lt; 0.5)</a:t>
            </a:r>
          </a:p>
          <a:p>
            <a:pPr lvl="1"/>
            <a:r>
              <a:rPr lang="en-US" dirty="0"/>
              <a:t>Each additional alkali ion creates one NBO (when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cs typeface="Times New Roman" panose="02020603050405020304" pitchFamily="18" charset="0"/>
              </a:rPr>
              <a:t>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&gt; 0.5)</a:t>
            </a:r>
          </a:p>
          <a:p>
            <a:r>
              <a:rPr lang="en-US" sz="2000" dirty="0"/>
              <a:t>The original Pyrex™ recipe: </a:t>
            </a:r>
            <a:r>
              <a:rPr lang="pt-BR" sz="2000" dirty="0"/>
              <a:t>4Na</a:t>
            </a:r>
            <a:r>
              <a:rPr lang="pt-BR" sz="2000" baseline="-25000" dirty="0"/>
              <a:t>2</a:t>
            </a:r>
            <a:r>
              <a:rPr lang="pt-BR" sz="2000" dirty="0"/>
              <a:t>O</a:t>
            </a:r>
            <a:r>
              <a:rPr lang="en-US" sz="2000" dirty="0"/>
              <a:t>·</a:t>
            </a:r>
            <a:r>
              <a:rPr lang="pt-BR" sz="2000" dirty="0"/>
              <a:t>13B</a:t>
            </a:r>
            <a:r>
              <a:rPr lang="pt-BR" sz="2000" baseline="-25000" dirty="0"/>
              <a:t>2</a:t>
            </a:r>
            <a:r>
              <a:rPr lang="pt-BR" sz="2000" dirty="0"/>
              <a:t>O</a:t>
            </a:r>
            <a:r>
              <a:rPr lang="pt-BR" sz="2000" baseline="-25000" dirty="0"/>
              <a:t>3</a:t>
            </a:r>
            <a:r>
              <a:rPr lang="en-US" sz="2000" dirty="0"/>
              <a:t>·</a:t>
            </a:r>
            <a:r>
              <a:rPr lang="pt-BR" sz="2000" dirty="0"/>
              <a:t>2Al</a:t>
            </a:r>
            <a:r>
              <a:rPr lang="pt-BR" sz="2000" baseline="-25000" dirty="0"/>
              <a:t>2</a:t>
            </a:r>
            <a:r>
              <a:rPr lang="pt-BR" sz="2000" dirty="0"/>
              <a:t>O</a:t>
            </a:r>
            <a:r>
              <a:rPr lang="pt-BR" sz="2000" baseline="-25000" dirty="0"/>
              <a:t>3</a:t>
            </a:r>
            <a:r>
              <a:rPr lang="en-US" sz="2000" dirty="0"/>
              <a:t>·</a:t>
            </a:r>
            <a:r>
              <a:rPr lang="pt-BR" sz="2000" dirty="0"/>
              <a:t>81SiO</a:t>
            </a:r>
            <a:r>
              <a:rPr lang="pt-BR" sz="2000" baseline="-25000" dirty="0"/>
              <a:t>2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2286" r="14285" b="1714"/>
          <a:stretch/>
        </p:blipFill>
        <p:spPr>
          <a:xfrm>
            <a:off x="864972" y="3766752"/>
            <a:ext cx="1600200" cy="2688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91" y="3910914"/>
            <a:ext cx="3039419" cy="2026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81300" y="6037648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200-inch Hale telescope mirror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18" y="3824418"/>
            <a:ext cx="1604489" cy="2587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62" y="4164228"/>
            <a:ext cx="1905000" cy="1905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912972" y="3896498"/>
            <a:ext cx="3182131" cy="2474616"/>
            <a:chOff x="2912972" y="3896498"/>
            <a:chExt cx="3182131" cy="24746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" t="9145" b="-4"/>
            <a:stretch/>
          </p:blipFill>
          <p:spPr>
            <a:xfrm>
              <a:off x="2912972" y="3896498"/>
              <a:ext cx="3182131" cy="24746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37540" y="5977519"/>
              <a:ext cx="2749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Space shuttle tile coating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(Alkali) </a:t>
            </a:r>
            <a:r>
              <a:rPr lang="en-US" sz="2800" dirty="0" err="1"/>
              <a:t>aluminosilicate</a:t>
            </a:r>
            <a:r>
              <a:rPr lang="en-US" sz="2800" dirty="0"/>
              <a:t>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772"/>
            <a:ext cx="7924800" cy="4267200"/>
          </a:xfrm>
        </p:spPr>
        <p:txBody>
          <a:bodyPr/>
          <a:lstStyle/>
          <a:p>
            <a:r>
              <a:rPr lang="en-US" sz="2000" dirty="0" err="1"/>
              <a:t>Aluminosilicate</a:t>
            </a:r>
            <a:r>
              <a:rPr lang="en-US" sz="2000" dirty="0"/>
              <a:t> glass: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000" dirty="0"/>
              <a:t>M</a:t>
            </a:r>
            <a:r>
              <a:rPr lang="en-US" sz="2000" baseline="-25000" dirty="0"/>
              <a:t>2</a:t>
            </a:r>
            <a:r>
              <a:rPr lang="en-US" sz="2000" dirty="0"/>
              <a:t>O ·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/>
              <a:t> Al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· (1 -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-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/>
              <a:t>)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SiO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</a:p>
          <a:p>
            <a:pPr lvl="1"/>
            <a:r>
              <a:rPr lang="en-US" dirty="0"/>
              <a:t>SiO</a:t>
            </a:r>
            <a:r>
              <a:rPr lang="en-US" baseline="-25000" dirty="0"/>
              <a:t>2</a:t>
            </a:r>
            <a:r>
              <a:rPr lang="en-US" dirty="0"/>
              <a:t> : glass former</a:t>
            </a:r>
          </a:p>
          <a:p>
            <a:pPr lvl="1"/>
            <a:r>
              <a:rPr lang="en-US" dirty="0"/>
              <a:t>Al functions as a glass former in the form of AlO</a:t>
            </a:r>
            <a:r>
              <a:rPr lang="en-US" baseline="-25000" dirty="0"/>
              <a:t>4</a:t>
            </a:r>
            <a:r>
              <a:rPr lang="en-US" dirty="0"/>
              <a:t> groups (when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cs typeface="Times New Roman" panose="02020603050405020304" pitchFamily="18" charset="0"/>
              </a:rPr>
              <a:t>&gt;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Each excess Al atom creates three NBOs (when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&lt;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8" y="3581400"/>
            <a:ext cx="2386276" cy="2463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272" y="6087762"/>
            <a:ext cx="2491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Al</a:t>
            </a:r>
            <a:r>
              <a:rPr lang="en-US" sz="1400" baseline="30000" dirty="0"/>
              <a:t>3+</a:t>
            </a:r>
            <a:r>
              <a:rPr lang="en-US" sz="1400" dirty="0"/>
              <a:t> in an oxygen octahedron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3271844" y="3521676"/>
            <a:ext cx="336328" cy="407772"/>
          </a:xfrm>
          <a:custGeom>
            <a:avLst/>
            <a:gdLst>
              <a:gd name="connsiteX0" fmla="*/ 411892 w 411892"/>
              <a:gd name="connsiteY0" fmla="*/ 0 h 584886"/>
              <a:gd name="connsiteX1" fmla="*/ 304800 w 411892"/>
              <a:gd name="connsiteY1" fmla="*/ 304800 h 584886"/>
              <a:gd name="connsiteX2" fmla="*/ 0 w 411892"/>
              <a:gd name="connsiteY2" fmla="*/ 584886 h 58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892" h="584886">
                <a:moveTo>
                  <a:pt x="411892" y="0"/>
                </a:moveTo>
                <a:cubicBezTo>
                  <a:pt x="392670" y="103659"/>
                  <a:pt x="373449" y="207319"/>
                  <a:pt x="304800" y="304800"/>
                </a:cubicBezTo>
                <a:cubicBezTo>
                  <a:pt x="236151" y="402281"/>
                  <a:pt x="118075" y="493583"/>
                  <a:pt x="0" y="584886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93" y="3716920"/>
            <a:ext cx="3480927" cy="26621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3055601" y="4696425"/>
            <a:ext cx="2333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Activation energy for DC conductivity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71932" y="5834047"/>
            <a:ext cx="527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/ x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6409038" y="3725158"/>
            <a:ext cx="0" cy="24556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6454777" y="3753020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22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Chalcogenide glass (ChG)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33400" y="1702056"/>
            <a:ext cx="5334092" cy="2725782"/>
            <a:chOff x="762000" y="1764884"/>
            <a:chExt cx="4343400" cy="2219527"/>
          </a:xfrm>
        </p:grpSpPr>
        <p:pic>
          <p:nvPicPr>
            <p:cNvPr id="5" name="Picture 50" descr="I-periodic-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1927011"/>
              <a:ext cx="4343400" cy="1911350"/>
            </a:xfrm>
            <a:prstGeom prst="rect">
              <a:avLst/>
            </a:prstGeom>
            <a:noFill/>
          </p:spPr>
        </p:pic>
        <p:pic>
          <p:nvPicPr>
            <p:cNvPr id="6" name="Picture 46" descr="0-Periodic%20tab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16438" y="1764884"/>
              <a:ext cx="647362" cy="2219527"/>
            </a:xfrm>
            <a:prstGeom prst="rect">
              <a:avLst/>
            </a:prstGeom>
            <a:noFill/>
          </p:spPr>
        </p:pic>
        <p:sp>
          <p:nvSpPr>
            <p:cNvPr id="7" name="Rectangle 47"/>
            <p:cNvSpPr>
              <a:spLocks noChangeArrowheads="1"/>
            </p:cNvSpPr>
            <p:nvPr/>
          </p:nvSpPr>
          <p:spPr bwMode="auto">
            <a:xfrm>
              <a:off x="1828800" y="1774611"/>
              <a:ext cx="622300" cy="2200073"/>
            </a:xfrm>
            <a:prstGeom prst="rect">
              <a:avLst/>
            </a:prstGeom>
            <a:noFill/>
            <a:ln w="349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51"/>
            <p:cNvSpPr>
              <a:spLocks noChangeArrowheads="1"/>
            </p:cNvSpPr>
            <p:nvPr/>
          </p:nvSpPr>
          <p:spPr bwMode="auto">
            <a:xfrm>
              <a:off x="4333461" y="2488986"/>
              <a:ext cx="237744" cy="77628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2"/>
            <p:cNvSpPr>
              <a:spLocks noChangeShapeType="1"/>
            </p:cNvSpPr>
            <p:nvPr/>
          </p:nvSpPr>
          <p:spPr bwMode="auto">
            <a:xfrm>
              <a:off x="2438400" y="1764884"/>
              <a:ext cx="1905000" cy="7286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3"/>
            <p:cNvSpPr>
              <a:spLocks noChangeShapeType="1"/>
            </p:cNvSpPr>
            <p:nvPr/>
          </p:nvSpPr>
          <p:spPr bwMode="auto">
            <a:xfrm flipV="1">
              <a:off x="2438400" y="3250986"/>
              <a:ext cx="1905000" cy="7236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65913"/>
            <a:ext cx="2209799" cy="29631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80438" y="3899699"/>
            <a:ext cx="23423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ACerS</a:t>
            </a:r>
            <a:r>
              <a:rPr lang="en-US" sz="1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Bull.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94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24-29 (2015).</a:t>
            </a:r>
            <a:endParaRPr lang="en-US" sz="1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98390" y="4654380"/>
            <a:ext cx="5750010" cy="1719648"/>
          </a:xfrm>
        </p:spPr>
        <p:txBody>
          <a:bodyPr/>
          <a:lstStyle/>
          <a:p>
            <a:pPr marL="346075" indent="-346075"/>
            <a:r>
              <a:rPr lang="en-US" sz="2000" dirty="0"/>
              <a:t>Reduced mechanical strength</a:t>
            </a:r>
          </a:p>
          <a:p>
            <a:pPr marL="346075" indent="-346075"/>
            <a:r>
              <a:rPr lang="en-US" sz="2000" dirty="0"/>
              <a:t>Low softening temperature</a:t>
            </a:r>
          </a:p>
          <a:p>
            <a:pPr marL="346075" indent="-346075"/>
            <a:r>
              <a:rPr lang="en-US" sz="2000" dirty="0"/>
              <a:t>Low phonon energy (infrared transparency)</a:t>
            </a:r>
          </a:p>
          <a:p>
            <a:pPr marL="346075" indent="-346075"/>
            <a:r>
              <a:rPr lang="en-US" sz="2000" dirty="0"/>
              <a:t>Enhanced optical (Kerr) nonlinearity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8889"/>
          <a:stretch/>
        </p:blipFill>
        <p:spPr>
          <a:xfrm>
            <a:off x="6246692" y="4521401"/>
            <a:ext cx="2209799" cy="168335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Amorphous semiconductors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486"/>
            <a:ext cx="8077200" cy="4267200"/>
          </a:xfrm>
        </p:spPr>
        <p:txBody>
          <a:bodyPr/>
          <a:lstStyle/>
          <a:p>
            <a:r>
              <a:rPr lang="en-US" sz="2000" dirty="0"/>
              <a:t>Tetrahedral glasses</a:t>
            </a:r>
          </a:p>
          <a:p>
            <a:pPr lvl="1"/>
            <a:r>
              <a:rPr lang="en-US" dirty="0"/>
              <a:t>a-Si, a-Ge, </a:t>
            </a:r>
            <a:r>
              <a:rPr lang="en-US" dirty="0" err="1"/>
              <a:t>a-Si:H</a:t>
            </a:r>
            <a:r>
              <a:rPr lang="en-US" dirty="0"/>
              <a:t> (hydrogenated amorphous silicon)</a:t>
            </a:r>
          </a:p>
          <a:p>
            <a:r>
              <a:rPr lang="en-US" sz="2000" dirty="0"/>
              <a:t>Vapor deposition: plasma enhanced chemical vapor deposition (PECVD), sputtering, electron beam evaporation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0"/>
            <a:ext cx="2438400" cy="2748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8838" y="5803558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Dangling bonds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1447800" y="5486400"/>
            <a:ext cx="152400" cy="3336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1828801" y="5638800"/>
            <a:ext cx="152399" cy="1812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56" y="3346622"/>
            <a:ext cx="4914744" cy="30248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69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Metallic glass (amorphous metal, glassy metal)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0089"/>
            <a:ext cx="8077200" cy="1818311"/>
          </a:xfrm>
        </p:spPr>
        <p:txBody>
          <a:bodyPr/>
          <a:lstStyle/>
          <a:p>
            <a:r>
              <a:rPr lang="en-US" sz="2000" dirty="0"/>
              <a:t>Inoue’s empirical rules for bulk metallic glass (BMG) formation</a:t>
            </a:r>
          </a:p>
          <a:p>
            <a:pPr lvl="1"/>
            <a:r>
              <a:rPr lang="en-US" dirty="0"/>
              <a:t>Multicomponent systems consisting of three or more elements</a:t>
            </a:r>
          </a:p>
          <a:p>
            <a:pPr lvl="1"/>
            <a:r>
              <a:rPr lang="en-US" dirty="0"/>
              <a:t>Significant difference in atomic size ratios (frustration)</a:t>
            </a:r>
          </a:p>
          <a:p>
            <a:pPr lvl="1"/>
            <a:r>
              <a:rPr lang="en-US" dirty="0"/>
              <a:t>Negative enthalpy of mixing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" t="1" r="-1" b="1873"/>
          <a:stretch/>
        </p:blipFill>
        <p:spPr>
          <a:xfrm>
            <a:off x="1692876" y="1624914"/>
            <a:ext cx="55626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259" y="165992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Polycrystalline metal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9741" y="165992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Amorphous metal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9259" y="1705233"/>
            <a:ext cx="3725562" cy="2011350"/>
            <a:chOff x="459259" y="1680519"/>
            <a:chExt cx="3725562" cy="2011350"/>
          </a:xfrm>
        </p:grpSpPr>
        <p:sp>
          <p:nvSpPr>
            <p:cNvPr id="10" name="Freeform 9"/>
            <p:cNvSpPr/>
            <p:nvPr/>
          </p:nvSpPr>
          <p:spPr bwMode="auto">
            <a:xfrm>
              <a:off x="1878227" y="2700591"/>
              <a:ext cx="2306594" cy="536879"/>
            </a:xfrm>
            <a:custGeom>
              <a:avLst/>
              <a:gdLst>
                <a:gd name="connsiteX0" fmla="*/ 0 w 2306594"/>
                <a:gd name="connsiteY0" fmla="*/ 536879 h 536879"/>
                <a:gd name="connsiteX1" fmla="*/ 741405 w 2306594"/>
                <a:gd name="connsiteY1" fmla="*/ 133225 h 536879"/>
                <a:gd name="connsiteX2" fmla="*/ 1499286 w 2306594"/>
                <a:gd name="connsiteY2" fmla="*/ 1420 h 536879"/>
                <a:gd name="connsiteX3" fmla="*/ 2306594 w 2306594"/>
                <a:gd name="connsiteY3" fmla="*/ 199128 h 53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6594" h="536879">
                  <a:moveTo>
                    <a:pt x="0" y="536879"/>
                  </a:moveTo>
                  <a:cubicBezTo>
                    <a:pt x="245762" y="379673"/>
                    <a:pt x="491524" y="222468"/>
                    <a:pt x="741405" y="133225"/>
                  </a:cubicBezTo>
                  <a:cubicBezTo>
                    <a:pt x="991286" y="43982"/>
                    <a:pt x="1238421" y="-9564"/>
                    <a:pt x="1499286" y="1420"/>
                  </a:cubicBezTo>
                  <a:cubicBezTo>
                    <a:pt x="1760151" y="12404"/>
                    <a:pt x="2033372" y="105766"/>
                    <a:pt x="2306594" y="199128"/>
                  </a:cubicBezTo>
                </a:path>
              </a:pathLst>
            </a:custGeom>
            <a:noFill/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118811" y="1680519"/>
              <a:ext cx="390508" cy="1029730"/>
            </a:xfrm>
            <a:custGeom>
              <a:avLst/>
              <a:gdLst>
                <a:gd name="connsiteX0" fmla="*/ 390508 w 390508"/>
                <a:gd name="connsiteY0" fmla="*/ 1029730 h 1029730"/>
                <a:gd name="connsiteX1" fmla="*/ 3330 w 390508"/>
                <a:gd name="connsiteY1" fmla="*/ 387178 h 1029730"/>
                <a:gd name="connsiteX2" fmla="*/ 192800 w 390508"/>
                <a:gd name="connsiteY2" fmla="*/ 0 h 102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08" h="1029730">
                  <a:moveTo>
                    <a:pt x="390508" y="1029730"/>
                  </a:moveTo>
                  <a:cubicBezTo>
                    <a:pt x="213394" y="794265"/>
                    <a:pt x="36281" y="558800"/>
                    <a:pt x="3330" y="387178"/>
                  </a:cubicBezTo>
                  <a:cubicBezTo>
                    <a:pt x="-29621" y="215556"/>
                    <a:pt x="192800" y="0"/>
                    <a:pt x="192800" y="0"/>
                  </a:cubicBezTo>
                </a:path>
              </a:pathLst>
            </a:custGeom>
            <a:noFill/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9259" y="3045538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Grain boundaries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1 &amp; 5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glass groups and glass 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486"/>
            <a:ext cx="8077200" cy="4343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Phosphate glass: P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5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Heavy metal oxide (HMO) and transition metal oxide glass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TeO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err="1"/>
              <a:t>PbO</a:t>
            </a:r>
            <a:r>
              <a:rPr lang="en-US" dirty="0"/>
              <a:t>, Bi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, TiO</a:t>
            </a:r>
            <a:r>
              <a:rPr lang="en-US" baseline="-25000" dirty="0"/>
              <a:t>2</a:t>
            </a:r>
            <a:r>
              <a:rPr lang="en-US" dirty="0"/>
              <a:t>, etc.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Halide glass and alloys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e.g. ZBLAN: </a:t>
            </a:r>
            <a:r>
              <a:rPr lang="en-US" b="1" dirty="0"/>
              <a:t>Z</a:t>
            </a:r>
            <a:r>
              <a:rPr lang="en-US" dirty="0"/>
              <a:t>rF</a:t>
            </a:r>
            <a:r>
              <a:rPr lang="en-US" baseline="-25000" dirty="0"/>
              <a:t>4</a:t>
            </a:r>
            <a:r>
              <a:rPr lang="en-US" dirty="0"/>
              <a:t>-</a:t>
            </a:r>
            <a:r>
              <a:rPr lang="en-US" b="1" dirty="0"/>
              <a:t>B</a:t>
            </a:r>
            <a:r>
              <a:rPr lang="en-US" dirty="0"/>
              <a:t>aF</a:t>
            </a:r>
            <a:r>
              <a:rPr lang="en-US" baseline="-25000" dirty="0"/>
              <a:t>2</a:t>
            </a:r>
            <a:r>
              <a:rPr lang="en-US" dirty="0"/>
              <a:t>-</a:t>
            </a:r>
            <a:r>
              <a:rPr lang="en-US" b="1" dirty="0"/>
              <a:t>L</a:t>
            </a:r>
            <a:r>
              <a:rPr lang="en-US" dirty="0"/>
              <a:t>aF</a:t>
            </a:r>
            <a:r>
              <a:rPr lang="en-US" baseline="-25000" dirty="0"/>
              <a:t>3</a:t>
            </a:r>
            <a:r>
              <a:rPr lang="en-US" dirty="0"/>
              <a:t>-</a:t>
            </a:r>
            <a:r>
              <a:rPr lang="en-US" b="1" dirty="0"/>
              <a:t>A</a:t>
            </a:r>
            <a:r>
              <a:rPr lang="en-US" dirty="0"/>
              <a:t>lF</a:t>
            </a:r>
            <a:r>
              <a:rPr lang="en-US" baseline="-25000" dirty="0"/>
              <a:t>3</a:t>
            </a:r>
            <a:r>
              <a:rPr lang="en-US" dirty="0"/>
              <a:t>-</a:t>
            </a:r>
            <a:r>
              <a:rPr lang="en-US" b="1" dirty="0"/>
              <a:t>N</a:t>
            </a:r>
            <a:r>
              <a:rPr lang="en-US" dirty="0"/>
              <a:t>aF</a:t>
            </a:r>
          </a:p>
          <a:p>
            <a:pPr lvl="1">
              <a:spcBef>
                <a:spcPts val="600"/>
              </a:spcBef>
            </a:pPr>
            <a:r>
              <a:rPr lang="en-US" dirty="0" err="1"/>
              <a:t>Chalcohalide</a:t>
            </a:r>
            <a:r>
              <a:rPr lang="en-US" dirty="0"/>
              <a:t>, </a:t>
            </a:r>
            <a:r>
              <a:rPr lang="en-US" dirty="0" err="1"/>
              <a:t>oxyhalide</a:t>
            </a:r>
            <a:r>
              <a:rPr lang="en-US" dirty="0"/>
              <a:t>, etc.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Amorphous minerals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Opal, </a:t>
            </a:r>
            <a:r>
              <a:rPr lang="en-US" dirty="0" err="1"/>
              <a:t>biominerals</a:t>
            </a:r>
            <a:endParaRPr lang="en-US" sz="2000" dirty="0"/>
          </a:p>
          <a:p>
            <a:pPr marL="0" indent="346075">
              <a:spcBef>
                <a:spcPts val="1800"/>
              </a:spcBef>
              <a:buNone/>
            </a:pPr>
            <a:r>
              <a:rPr lang="en-US" sz="2000" dirty="0"/>
              <a:t>and many others…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17321"/>
            <a:ext cx="2871781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4924" y="5108481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Amorphous calcium carbonate in lobster carapace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12590" y="5912706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“The Formula for Lobster Shell,” Max Planck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7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glass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 oxide glasses, the convention is to list the glass network modifiers in increasing valence order ending with glass network formers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Example: K</a:t>
            </a:r>
            <a:r>
              <a:rPr lang="en-US" sz="2200" baseline="-25000" dirty="0"/>
              <a:t>2</a:t>
            </a:r>
            <a:r>
              <a:rPr lang="en-US" sz="2200" dirty="0"/>
              <a:t>O·CaO·5SiO</a:t>
            </a:r>
            <a:r>
              <a:rPr lang="en-US" sz="2200" baseline="-25000" dirty="0"/>
              <a:t>2</a:t>
            </a:r>
            <a:endParaRPr lang="en-US" sz="2200" dirty="0"/>
          </a:p>
          <a:p>
            <a:pPr lvl="1">
              <a:spcBef>
                <a:spcPts val="1200"/>
              </a:spcBef>
            </a:pPr>
            <a:r>
              <a:rPr lang="en-US" sz="2200" dirty="0"/>
              <a:t>In mole fraction: 14.3K</a:t>
            </a:r>
            <a:r>
              <a:rPr lang="en-US" sz="2200" baseline="-25000" dirty="0"/>
              <a:t>2</a:t>
            </a:r>
            <a:r>
              <a:rPr lang="en-US" sz="2200" dirty="0"/>
              <a:t>O·14.3CaO·71.5SiO</a:t>
            </a:r>
            <a:r>
              <a:rPr lang="en-US" sz="2200" baseline="-25000" dirty="0"/>
              <a:t>2</a:t>
            </a:r>
            <a:endParaRPr lang="en-US" sz="2200" dirty="0"/>
          </a:p>
          <a:p>
            <a:pPr lvl="1">
              <a:spcBef>
                <a:spcPts val="1200"/>
              </a:spcBef>
            </a:pPr>
            <a:r>
              <a:rPr lang="en-US" sz="2200" dirty="0"/>
              <a:t>By weight: 20.9K</a:t>
            </a:r>
            <a:r>
              <a:rPr lang="en-US" sz="2200" baseline="-25000" dirty="0"/>
              <a:t>2</a:t>
            </a:r>
            <a:r>
              <a:rPr lang="en-US" sz="2200" dirty="0"/>
              <a:t>O·12.4CaO·66.7SiO</a:t>
            </a:r>
            <a:r>
              <a:rPr lang="en-US" sz="2200" baseline="-25000" dirty="0"/>
              <a:t>2</a:t>
            </a:r>
            <a:r>
              <a:rPr lang="en-US" sz="2200" dirty="0"/>
              <a:t> (</a:t>
            </a:r>
            <a:r>
              <a:rPr lang="en-US" sz="2200" dirty="0" err="1"/>
              <a:t>wt</a:t>
            </a:r>
            <a:r>
              <a:rPr lang="en-US" sz="2200" dirty="0"/>
              <a:t>%)</a:t>
            </a:r>
          </a:p>
          <a:p>
            <a:pPr>
              <a:spcBef>
                <a:spcPts val="1200"/>
              </a:spcBef>
            </a:pPr>
            <a:r>
              <a:rPr lang="en-US" dirty="0"/>
              <a:t>In metallic glasses, the listing is usually done in decreasing order of content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Example: Zr</a:t>
            </a:r>
            <a:r>
              <a:rPr lang="en-US" sz="2200" baseline="-25000" dirty="0"/>
              <a:t>41.2</a:t>
            </a:r>
            <a:r>
              <a:rPr lang="en-US" sz="2200" dirty="0"/>
              <a:t>Be</a:t>
            </a:r>
            <a:r>
              <a:rPr lang="en-US" sz="2200" baseline="-25000" dirty="0"/>
              <a:t>22.5</a:t>
            </a:r>
            <a:r>
              <a:rPr lang="en-US" sz="2200" dirty="0"/>
              <a:t>Ti</a:t>
            </a:r>
            <a:r>
              <a:rPr lang="en-US" sz="2200" baseline="-25000" dirty="0"/>
              <a:t>13.8</a:t>
            </a:r>
            <a:r>
              <a:rPr lang="en-US" sz="2200" dirty="0"/>
              <a:t>Cu</a:t>
            </a:r>
            <a:r>
              <a:rPr lang="en-US" sz="2200" baseline="-25000" dirty="0"/>
              <a:t>12.5</a:t>
            </a:r>
            <a:r>
              <a:rPr lang="en-US" sz="2200" dirty="0"/>
              <a:t>Ni</a:t>
            </a:r>
            <a:r>
              <a:rPr lang="en-US" sz="2200" baseline="-25000" dirty="0"/>
              <a:t>10.0</a:t>
            </a:r>
            <a:r>
              <a:rPr lang="en-US" sz="2200" dirty="0"/>
              <a:t> (Vitreloy-1)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82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914"/>
            <a:ext cx="8077200" cy="10668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077200" cy="4668795"/>
          </a:xfrm>
        </p:spPr>
        <p:txBody>
          <a:bodyPr/>
          <a:lstStyle/>
          <a:p>
            <a:r>
              <a:rPr lang="en-US" sz="2000" dirty="0"/>
              <a:t>Glass formers, network modifiers, and intermediates</a:t>
            </a:r>
          </a:p>
          <a:p>
            <a:r>
              <a:rPr lang="en-US" sz="2000" dirty="0"/>
              <a:t>Silicate glass chemistry</a:t>
            </a:r>
          </a:p>
          <a:p>
            <a:pPr lvl="1"/>
            <a:r>
              <a:rPr lang="en-US" dirty="0"/>
              <a:t>Corner-sharing </a:t>
            </a:r>
            <a:r>
              <a:rPr lang="en-US" dirty="0" err="1"/>
              <a:t>tetrahedra</a:t>
            </a:r>
            <a:endParaRPr lang="en-US" dirty="0"/>
          </a:p>
          <a:p>
            <a:pPr lvl="1"/>
            <a:r>
              <a:rPr lang="en-US" dirty="0"/>
              <a:t>Bridging and non-bridging </a:t>
            </a:r>
            <a:r>
              <a:rPr lang="en-US" dirty="0" err="1"/>
              <a:t>oxygens</a:t>
            </a:r>
            <a:endParaRPr lang="en-US" dirty="0"/>
          </a:p>
          <a:p>
            <a:pPr lvl="1"/>
            <a:r>
              <a:rPr lang="en-US" dirty="0"/>
              <a:t>Different modifiers: alkali, alkali earth</a:t>
            </a:r>
          </a:p>
          <a:p>
            <a:r>
              <a:rPr lang="en-US" sz="2000" dirty="0"/>
              <a:t>Borates and boron anomaly</a:t>
            </a:r>
          </a:p>
          <a:p>
            <a:r>
              <a:rPr lang="en-US" sz="2000" dirty="0"/>
              <a:t>Impact of network connectivity on glass properties</a:t>
            </a:r>
          </a:p>
          <a:p>
            <a:r>
              <a:rPr lang="en-US" sz="2000" dirty="0"/>
              <a:t>Other glass systems</a:t>
            </a:r>
          </a:p>
          <a:p>
            <a:pPr lvl="1"/>
            <a:r>
              <a:rPr lang="en-US" dirty="0"/>
              <a:t>Chalcogenides: weak bonds</a:t>
            </a:r>
          </a:p>
          <a:p>
            <a:pPr lvl="1"/>
            <a:r>
              <a:rPr lang="en-US" dirty="0"/>
              <a:t>Tetrahedral glasses: passivation of dangling bonds</a:t>
            </a:r>
          </a:p>
          <a:p>
            <a:pPr lvl="1"/>
            <a:r>
              <a:rPr lang="en-US" dirty="0"/>
              <a:t>Amorphous metals: w/o grain boundaries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32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4" y="457200"/>
            <a:ext cx="8077200" cy="1066800"/>
          </a:xfrm>
        </p:spPr>
        <p:txBody>
          <a:bodyPr/>
          <a:lstStyle/>
          <a:p>
            <a:r>
              <a:rPr lang="en-US" dirty="0"/>
              <a:t>Summary of oxide glass chemistry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545117"/>
              </p:ext>
            </p:extLst>
          </p:nvPr>
        </p:nvGraphicFramePr>
        <p:xfrm>
          <a:off x="601362" y="1676400"/>
          <a:ext cx="79248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SiO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 (silicate)</a:t>
                      </a:r>
                      <a:endParaRPr lang="en-US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O</a:t>
                      </a:r>
                      <a:r>
                        <a:rPr lang="en-US" sz="1600" baseline="-25000" dirty="0"/>
                        <a:t>3</a:t>
                      </a:r>
                      <a:r>
                        <a:rPr lang="en-US" sz="1600" dirty="0"/>
                        <a:t> (borate)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  <a:r>
                        <a:rPr lang="en-US" sz="1600" baseline="0" dirty="0"/>
                        <a:t> modifier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Structural unit: SiO</a:t>
                      </a:r>
                      <a:r>
                        <a:rPr lang="en-US" sz="1600" baseline="-25000" dirty="0"/>
                        <a:t>4</a:t>
                      </a:r>
                    </a:p>
                    <a:p>
                      <a:pPr algn="ctr"/>
                      <a:r>
                        <a:rPr lang="en-US" sz="1600" dirty="0"/>
                        <a:t>No</a:t>
                      </a:r>
                      <a:r>
                        <a:rPr lang="en-US" sz="1600" baseline="0" dirty="0"/>
                        <a:t> NBOs, low or negative CTE, high softening point, low diffusivity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Structural unit: BO</a:t>
                      </a:r>
                      <a:r>
                        <a:rPr lang="en-US" sz="1600" baseline="-25000" dirty="0"/>
                        <a:t>3</a:t>
                      </a:r>
                    </a:p>
                    <a:p>
                      <a:pPr algn="ctr"/>
                      <a:r>
                        <a:rPr lang="en-US" sz="1600" dirty="0"/>
                        <a:t>No</a:t>
                      </a:r>
                      <a:r>
                        <a:rPr lang="en-US" sz="1600" baseline="0" dirty="0"/>
                        <a:t> NBOs, corrugated layered structure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Alkali oxide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Each ion creates 1 NBO; large CTE,  low softening point,</a:t>
                      </a:r>
                      <a:r>
                        <a:rPr lang="en-US" sz="1600" baseline="0" dirty="0"/>
                        <a:t> poor chemical durability, ionic conductivity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Each ion creates 1 B</a:t>
                      </a:r>
                      <a:r>
                        <a:rPr lang="en-US" sz="1600" baseline="-25000" dirty="0"/>
                        <a:t>4</a:t>
                      </a:r>
                      <a:r>
                        <a:rPr lang="en-US" sz="1600" dirty="0"/>
                        <a:t> group or 1 NBO; extremum in glass properties (boron</a:t>
                      </a:r>
                      <a:r>
                        <a:rPr lang="en-US" sz="1600" baseline="0" dirty="0"/>
                        <a:t> anomaly</a:t>
                      </a:r>
                      <a:r>
                        <a:rPr lang="en-US" sz="1600" dirty="0"/>
                        <a:t>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Alkaline earth oxide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Each ion creates 2 NBOs; similar effects as alkali ions</a:t>
                      </a:r>
                      <a:r>
                        <a:rPr lang="en-US" sz="1600" baseline="0" dirty="0"/>
                        <a:t> although some network connectivity is preserved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Each ion creates 2 B</a:t>
                      </a:r>
                      <a:r>
                        <a:rPr lang="en-US" sz="1600" baseline="-25000" dirty="0"/>
                        <a:t>4</a:t>
                      </a:r>
                      <a:r>
                        <a:rPr lang="en-US" sz="1600" dirty="0"/>
                        <a:t> groups or 2 NBOs; extremum in glass properties (boron</a:t>
                      </a:r>
                      <a:r>
                        <a:rPr lang="en-US" sz="1600" baseline="0" dirty="0"/>
                        <a:t> anomaly</a:t>
                      </a:r>
                      <a:r>
                        <a:rPr lang="en-US" sz="1600" dirty="0"/>
                        <a:t>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Alumina</a:t>
                      </a:r>
                      <a:r>
                        <a:rPr lang="en-US" sz="1600" baseline="0" dirty="0"/>
                        <a:t> (Al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O</a:t>
                      </a:r>
                      <a:r>
                        <a:rPr lang="en-US" sz="1600" baseline="-25000" dirty="0"/>
                        <a:t>3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Each ion creates 3 NBOs; in</a:t>
                      </a:r>
                      <a:r>
                        <a:rPr lang="en-US" sz="1600" baseline="0" dirty="0"/>
                        <a:t> the presence of alkali ions Al</a:t>
                      </a:r>
                      <a:r>
                        <a:rPr lang="en-US" sz="1600" baseline="-25000" dirty="0"/>
                        <a:t>3</a:t>
                      </a:r>
                      <a:r>
                        <a:rPr lang="en-US" sz="1600" baseline="0" dirty="0"/>
                        <a:t> → Al</a:t>
                      </a:r>
                      <a:r>
                        <a:rPr lang="en-US" sz="1600" baseline="-25000" dirty="0"/>
                        <a:t>4</a:t>
                      </a:r>
                      <a:r>
                        <a:rPr lang="en-US" sz="1600" baseline="0" dirty="0"/>
                        <a:t> conversion occurs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O</a:t>
                      </a:r>
                      <a:r>
                        <a:rPr lang="en-US" sz="1600" baseline="-25000" dirty="0"/>
                        <a:t>3</a:t>
                      </a:r>
                      <a:r>
                        <a:rPr lang="en-US" sz="1600" dirty="0"/>
                        <a:t> and Al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O</a:t>
                      </a:r>
                      <a:r>
                        <a:rPr lang="en-US" sz="1600" baseline="-25000" dirty="0"/>
                        <a:t>3</a:t>
                      </a:r>
                      <a:r>
                        <a:rPr lang="en-US" sz="1600" dirty="0"/>
                        <a:t> both serve as glass formers; glass</a:t>
                      </a:r>
                      <a:r>
                        <a:rPr lang="en-US" sz="1600" baseline="0" dirty="0"/>
                        <a:t> is </a:t>
                      </a:r>
                      <a:r>
                        <a:rPr lang="en-US" sz="1600" dirty="0"/>
                        <a:t>stable</a:t>
                      </a:r>
                      <a:r>
                        <a:rPr lang="en-US" sz="1600" baseline="0" dirty="0"/>
                        <a:t> only with high </a:t>
                      </a:r>
                      <a:r>
                        <a:rPr lang="en-US" sz="1600" dirty="0"/>
                        <a:t>B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O</a:t>
                      </a:r>
                      <a:r>
                        <a:rPr lang="en-US" sz="1600" baseline="-25000" dirty="0"/>
                        <a:t>3</a:t>
                      </a:r>
                      <a:r>
                        <a:rPr lang="en-US" sz="1600" baseline="0" dirty="0"/>
                        <a:t> content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3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914"/>
            <a:ext cx="8077200" cy="1066800"/>
          </a:xfrm>
        </p:spPr>
        <p:txBody>
          <a:bodyPr/>
          <a:lstStyle/>
          <a:p>
            <a:r>
              <a:rPr lang="en-US" sz="2800" dirty="0"/>
              <a:t>Network formers, modifiers and intermediates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962"/>
            <a:ext cx="79248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Glass network formers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Form the interconnected backbone glass network</a:t>
            </a:r>
          </a:p>
          <a:p>
            <a:pPr>
              <a:spcBef>
                <a:spcPts val="1200"/>
              </a:spcBef>
            </a:pPr>
            <a:r>
              <a:rPr lang="en-US" dirty="0"/>
              <a:t>Glass network modifiers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Present as ions to alter the glass network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Compensated by non-bridging oxygen (NBO) in oxide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Usually reduce glass network connectivity</a:t>
            </a:r>
          </a:p>
          <a:p>
            <a:pPr>
              <a:spcBef>
                <a:spcPts val="1200"/>
              </a:spcBef>
            </a:pPr>
            <a:r>
              <a:rPr lang="en-US" dirty="0"/>
              <a:t>Intermediates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Can function as network formers or modifiers depending on glass 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4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Network formers, modifiers and intermediates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1072" y="243840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Si</a:t>
            </a:r>
          </a:p>
        </p:txBody>
      </p:sp>
      <p:cxnSp>
        <p:nvCxnSpPr>
          <p:cNvPr id="6" name="Straight Connector 5"/>
          <p:cNvCxnSpPr>
            <a:stCxn id="4" idx="0"/>
            <a:endCxn id="8" idx="2"/>
          </p:cNvCxnSpPr>
          <p:nvPr/>
        </p:nvCxnSpPr>
        <p:spPr bwMode="auto">
          <a:xfrm flipV="1">
            <a:off x="1550462" y="2061865"/>
            <a:ext cx="0" cy="37653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338705" y="160020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16758" y="243839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</a:t>
            </a:r>
          </a:p>
        </p:txBody>
      </p:sp>
      <p:cxnSp>
        <p:nvCxnSpPr>
          <p:cNvPr id="11" name="Straight Connector 10"/>
          <p:cNvCxnSpPr>
            <a:stCxn id="4" idx="3"/>
            <a:endCxn id="10" idx="1"/>
          </p:cNvCxnSpPr>
          <p:nvPr/>
        </p:nvCxnSpPr>
        <p:spPr bwMode="auto">
          <a:xfrm flipV="1">
            <a:off x="1779852" y="2669232"/>
            <a:ext cx="336906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338705" y="32721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</a:t>
            </a:r>
          </a:p>
        </p:txBody>
      </p:sp>
      <p:cxnSp>
        <p:nvCxnSpPr>
          <p:cNvPr id="15" name="Straight Connector 14"/>
          <p:cNvCxnSpPr>
            <a:stCxn id="4" idx="2"/>
            <a:endCxn id="14" idx="0"/>
          </p:cNvCxnSpPr>
          <p:nvPr/>
        </p:nvCxnSpPr>
        <p:spPr bwMode="auto">
          <a:xfrm>
            <a:off x="1550462" y="2900065"/>
            <a:ext cx="0" cy="37207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59072" y="243839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</a:t>
            </a:r>
          </a:p>
        </p:txBody>
      </p:sp>
      <p:cxnSp>
        <p:nvCxnSpPr>
          <p:cNvPr id="20" name="Straight Connector 19"/>
          <p:cNvCxnSpPr>
            <a:stCxn id="19" idx="3"/>
            <a:endCxn id="4" idx="1"/>
          </p:cNvCxnSpPr>
          <p:nvPr/>
        </p:nvCxnSpPr>
        <p:spPr bwMode="auto">
          <a:xfrm>
            <a:off x="982586" y="2669232"/>
            <a:ext cx="338486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44" idx="1"/>
          </p:cNvCxnSpPr>
          <p:nvPr/>
        </p:nvCxnSpPr>
        <p:spPr bwMode="auto">
          <a:xfrm flipV="1">
            <a:off x="2514600" y="2669230"/>
            <a:ext cx="358824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873424" y="243839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Si</a:t>
            </a:r>
          </a:p>
        </p:txBody>
      </p:sp>
      <p:cxnSp>
        <p:nvCxnSpPr>
          <p:cNvPr id="45" name="Straight Connector 44"/>
          <p:cNvCxnSpPr>
            <a:stCxn id="44" idx="0"/>
            <a:endCxn id="46" idx="2"/>
          </p:cNvCxnSpPr>
          <p:nvPr/>
        </p:nvCxnSpPr>
        <p:spPr bwMode="auto">
          <a:xfrm flipV="1">
            <a:off x="3102814" y="2061862"/>
            <a:ext cx="0" cy="37653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891057" y="160019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69110" y="243839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</a:t>
            </a:r>
          </a:p>
        </p:txBody>
      </p:sp>
      <p:cxnSp>
        <p:nvCxnSpPr>
          <p:cNvPr id="48" name="Straight Connector 47"/>
          <p:cNvCxnSpPr>
            <a:stCxn id="44" idx="3"/>
            <a:endCxn id="47" idx="1"/>
          </p:cNvCxnSpPr>
          <p:nvPr/>
        </p:nvCxnSpPr>
        <p:spPr bwMode="auto">
          <a:xfrm flipV="1">
            <a:off x="3332204" y="2669229"/>
            <a:ext cx="336906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2891057" y="327213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</a:t>
            </a:r>
          </a:p>
        </p:txBody>
      </p:sp>
      <p:cxnSp>
        <p:nvCxnSpPr>
          <p:cNvPr id="50" name="Straight Connector 49"/>
          <p:cNvCxnSpPr>
            <a:stCxn id="44" idx="2"/>
            <a:endCxn id="49" idx="0"/>
          </p:cNvCxnSpPr>
          <p:nvPr/>
        </p:nvCxnSpPr>
        <p:spPr bwMode="auto">
          <a:xfrm>
            <a:off x="3102814" y="2900062"/>
            <a:ext cx="0" cy="37207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4680771" y="2430495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Na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21298" y="479613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Si</a:t>
            </a:r>
          </a:p>
        </p:txBody>
      </p:sp>
      <p:cxnSp>
        <p:nvCxnSpPr>
          <p:cNvPr id="68" name="Straight Connector 67"/>
          <p:cNvCxnSpPr>
            <a:stCxn id="67" idx="0"/>
            <a:endCxn id="69" idx="2"/>
          </p:cNvCxnSpPr>
          <p:nvPr/>
        </p:nvCxnSpPr>
        <p:spPr bwMode="auto">
          <a:xfrm flipV="1">
            <a:off x="1550688" y="4419600"/>
            <a:ext cx="0" cy="37653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338931" y="39579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135685" y="479613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</a:t>
            </a:r>
            <a:r>
              <a:rPr lang="en-US" sz="2400" baseline="30000" dirty="0"/>
              <a:t>- </a:t>
            </a:r>
            <a:r>
              <a:rPr lang="en-US" sz="2400" dirty="0"/>
              <a:t>Na</a:t>
            </a:r>
            <a:r>
              <a:rPr lang="en-US" sz="2400" baseline="30000" dirty="0"/>
              <a:t>+</a:t>
            </a:r>
          </a:p>
        </p:txBody>
      </p:sp>
      <p:cxnSp>
        <p:nvCxnSpPr>
          <p:cNvPr id="71" name="Straight Connector 70"/>
          <p:cNvCxnSpPr>
            <a:stCxn id="67" idx="3"/>
            <a:endCxn id="70" idx="1"/>
          </p:cNvCxnSpPr>
          <p:nvPr/>
        </p:nvCxnSpPr>
        <p:spPr bwMode="auto">
          <a:xfrm flipV="1">
            <a:off x="1780078" y="5026967"/>
            <a:ext cx="355607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338931" y="562987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</a:t>
            </a:r>
          </a:p>
        </p:txBody>
      </p:sp>
      <p:cxnSp>
        <p:nvCxnSpPr>
          <p:cNvPr id="73" name="Straight Connector 72"/>
          <p:cNvCxnSpPr>
            <a:stCxn id="67" idx="2"/>
            <a:endCxn id="72" idx="0"/>
          </p:cNvCxnSpPr>
          <p:nvPr/>
        </p:nvCxnSpPr>
        <p:spPr bwMode="auto">
          <a:xfrm>
            <a:off x="1550688" y="5257800"/>
            <a:ext cx="0" cy="37207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559298" y="479613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</a:t>
            </a:r>
          </a:p>
        </p:txBody>
      </p:sp>
      <p:cxnSp>
        <p:nvCxnSpPr>
          <p:cNvPr id="75" name="Straight Connector 74"/>
          <p:cNvCxnSpPr>
            <a:stCxn id="74" idx="3"/>
            <a:endCxn id="67" idx="1"/>
          </p:cNvCxnSpPr>
          <p:nvPr/>
        </p:nvCxnSpPr>
        <p:spPr bwMode="auto">
          <a:xfrm>
            <a:off x="982812" y="5026967"/>
            <a:ext cx="338486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4716162" y="479613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Si</a:t>
            </a:r>
          </a:p>
        </p:txBody>
      </p:sp>
      <p:cxnSp>
        <p:nvCxnSpPr>
          <p:cNvPr id="88" name="Straight Connector 87"/>
          <p:cNvCxnSpPr>
            <a:stCxn id="87" idx="0"/>
            <a:endCxn id="89" idx="2"/>
          </p:cNvCxnSpPr>
          <p:nvPr/>
        </p:nvCxnSpPr>
        <p:spPr bwMode="auto">
          <a:xfrm flipV="1">
            <a:off x="4945552" y="4419599"/>
            <a:ext cx="0" cy="37653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4733795" y="395793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511848" y="479613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</a:t>
            </a:r>
          </a:p>
        </p:txBody>
      </p:sp>
      <p:cxnSp>
        <p:nvCxnSpPr>
          <p:cNvPr id="91" name="Straight Connector 90"/>
          <p:cNvCxnSpPr>
            <a:stCxn id="87" idx="3"/>
            <a:endCxn id="90" idx="1"/>
          </p:cNvCxnSpPr>
          <p:nvPr/>
        </p:nvCxnSpPr>
        <p:spPr bwMode="auto">
          <a:xfrm flipV="1">
            <a:off x="5174942" y="5026966"/>
            <a:ext cx="336906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4733795" y="562986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</a:t>
            </a:r>
          </a:p>
        </p:txBody>
      </p:sp>
      <p:cxnSp>
        <p:nvCxnSpPr>
          <p:cNvPr id="93" name="Straight Connector 92"/>
          <p:cNvCxnSpPr>
            <a:stCxn id="87" idx="2"/>
            <a:endCxn id="92" idx="0"/>
          </p:cNvCxnSpPr>
          <p:nvPr/>
        </p:nvCxnSpPr>
        <p:spPr bwMode="auto">
          <a:xfrm>
            <a:off x="4945552" y="5257799"/>
            <a:ext cx="0" cy="37207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endCxn id="87" idx="1"/>
          </p:cNvCxnSpPr>
          <p:nvPr/>
        </p:nvCxnSpPr>
        <p:spPr bwMode="auto">
          <a:xfrm>
            <a:off x="4377676" y="5026966"/>
            <a:ext cx="338486" cy="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276600" y="4796132"/>
            <a:ext cx="110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Na</a:t>
            </a:r>
            <a:r>
              <a:rPr lang="en-US" sz="2400" baseline="30000" dirty="0"/>
              <a:t>+ </a:t>
            </a:r>
            <a:r>
              <a:rPr lang="en-US" sz="2400" dirty="0"/>
              <a:t>O</a:t>
            </a:r>
            <a:r>
              <a:rPr lang="en-US" sz="2400" baseline="30000" dirty="0"/>
              <a:t>-</a:t>
            </a:r>
          </a:p>
        </p:txBody>
      </p:sp>
      <p:sp>
        <p:nvSpPr>
          <p:cNvPr id="97" name="Rounded Rectangle 96"/>
          <p:cNvSpPr/>
          <p:nvPr/>
        </p:nvSpPr>
        <p:spPr bwMode="auto">
          <a:xfrm>
            <a:off x="6259939" y="4101916"/>
            <a:ext cx="2355991" cy="1750547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Silicon: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glass former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Sodium: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network modifier</a:t>
            </a:r>
          </a:p>
        </p:txBody>
      </p:sp>
      <p:sp>
        <p:nvSpPr>
          <p:cNvPr id="99" name="Rounded Rectangular Callout 98"/>
          <p:cNvSpPr/>
          <p:nvPr/>
        </p:nvSpPr>
        <p:spPr bwMode="auto">
          <a:xfrm>
            <a:off x="2328515" y="3484166"/>
            <a:ext cx="2091299" cy="660582"/>
          </a:xfrm>
          <a:prstGeom prst="wedgeRoundRectCallout">
            <a:avLst>
              <a:gd name="adj1" fmla="val -48319"/>
              <a:gd name="adj2" fmla="val -147855"/>
              <a:gd name="adj3" fmla="val 16667"/>
            </a:avLst>
          </a:prstGeom>
          <a:solidFill>
            <a:schemeClr val="accent6">
              <a:lumMod val="7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Bridging oxygen</a:t>
            </a:r>
          </a:p>
        </p:txBody>
      </p:sp>
      <p:sp>
        <p:nvSpPr>
          <p:cNvPr id="100" name="Rounded Rectangular Callout 99"/>
          <p:cNvSpPr/>
          <p:nvPr/>
        </p:nvSpPr>
        <p:spPr bwMode="auto">
          <a:xfrm>
            <a:off x="1965031" y="5598018"/>
            <a:ext cx="2445612" cy="660582"/>
          </a:xfrm>
          <a:prstGeom prst="wedgeRoundRectCallout">
            <a:avLst>
              <a:gd name="adj1" fmla="val -32911"/>
              <a:gd name="adj2" fmla="val -109197"/>
              <a:gd name="adj3" fmla="val 16667"/>
            </a:avLst>
          </a:prstGeom>
          <a:solidFill>
            <a:schemeClr val="accent6">
              <a:lumMod val="7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Non-b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ridging oxygen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092148" y="2195901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57156" y="2137614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→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jj\Desktop\periodictable.gif"/>
          <p:cNvPicPr>
            <a:picLocks noChangeAspect="1" noChangeArrowheads="1"/>
          </p:cNvPicPr>
          <p:nvPr/>
        </p:nvPicPr>
        <p:blipFill>
          <a:blip r:embed="rId2"/>
          <a:srcRect t="7563" b="21849"/>
          <a:stretch>
            <a:fillRect/>
          </a:stretch>
        </p:blipFill>
        <p:spPr bwMode="auto">
          <a:xfrm>
            <a:off x="457200" y="1128090"/>
            <a:ext cx="8228834" cy="3962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490152" y="1729452"/>
            <a:ext cx="914400" cy="27432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935362" y="3922776"/>
            <a:ext cx="1353312" cy="54864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385342" y="1729452"/>
            <a:ext cx="454370" cy="109728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85476" y="2817258"/>
            <a:ext cx="457200" cy="557784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41771" y="2264498"/>
            <a:ext cx="445997" cy="1110543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79530" y="2826732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287768" y="3380727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39712" y="3382787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52608" y="3374549"/>
            <a:ext cx="445997" cy="548227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98605" y="2826897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847006" y="2826897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77584" y="2825496"/>
            <a:ext cx="904350" cy="109728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85342" y="3368781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475967" y="3922776"/>
            <a:ext cx="457200" cy="54864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403645" y="2820140"/>
            <a:ext cx="457201" cy="1651275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018189" y="2817258"/>
            <a:ext cx="455987" cy="1651275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85885" y="5469720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32260" y="556033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Glass formers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09600" y="5469720"/>
            <a:ext cx="457200" cy="54831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9075" y="556033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Network modifiers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538702" y="5471490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04316" y="5562103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Intermediates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1804086" y="838200"/>
            <a:ext cx="3719794" cy="1523918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u="sng" dirty="0">
                <a:solidFill>
                  <a:schemeClr val="tx1"/>
                </a:solidFill>
                <a:latin typeface="Arial" charset="0"/>
              </a:rPr>
              <a:t>Glass</a:t>
            </a:r>
            <a:r>
              <a:rPr kumimoji="0" 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former: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high valence state, covalent bonding with O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u="sng" dirty="0">
                <a:solidFill>
                  <a:schemeClr val="tx1"/>
                </a:solidFill>
                <a:latin typeface="Arial" charset="0"/>
              </a:rPr>
              <a:t>Modifier: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low valence state, ionic bonding with O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933167" y="1719648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926081" y="2280974"/>
            <a:ext cx="457200" cy="54864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1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Silica glass (SiO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486"/>
            <a:ext cx="7924800" cy="4267200"/>
          </a:xfrm>
        </p:spPr>
        <p:txBody>
          <a:bodyPr/>
          <a:lstStyle/>
          <a:p>
            <a:r>
              <a:rPr lang="en-US" sz="2000" dirty="0"/>
              <a:t>A 3-D glass network predominantly consisting of corner-sharing SiO</a:t>
            </a:r>
            <a:r>
              <a:rPr lang="en-US" sz="2000" baseline="-25000" dirty="0"/>
              <a:t>4</a:t>
            </a:r>
            <a:r>
              <a:rPr lang="en-US" sz="2000" dirty="0"/>
              <a:t> tetrahedra interconnected by bridging oxygen (BO)</a:t>
            </a:r>
          </a:p>
          <a:p>
            <a:r>
              <a:rPr lang="en-US" sz="2000" dirty="0"/>
              <a:t>High network connectivity: high softening point, low diffusion coefficient, small coefficient of thermal expansion (CTE)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2" y="3239263"/>
            <a:ext cx="4567999" cy="3027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00" b="2703"/>
          <a:stretch/>
        </p:blipFill>
        <p:spPr>
          <a:xfrm>
            <a:off x="5592859" y="3290617"/>
            <a:ext cx="2804210" cy="301750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6076" y="3142468"/>
            <a:ext cx="4563320" cy="3258332"/>
            <a:chOff x="609600" y="3142468"/>
            <a:chExt cx="4563320" cy="32583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142468"/>
              <a:ext cx="4563320" cy="32583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15107" y="3187777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Cristobalite</a:t>
              </a:r>
              <a:endParaRPr lang="en-US" sz="1600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2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anomaly in silica glass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68162"/>
            <a:ext cx="6856701" cy="4724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4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0600"/>
          </a:xfrm>
        </p:spPr>
        <p:txBody>
          <a:bodyPr/>
          <a:lstStyle/>
          <a:p>
            <a:r>
              <a:rPr lang="en-US" sz="2800" dirty="0"/>
              <a:t>Alkali silicate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562"/>
            <a:ext cx="8077200" cy="4267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Each alkali ion creates one non-bridging oxygen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Reduced network connectivity: viscosity decreases (compared to silica at the same T), diffusion coefficient and CTE increases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Increased ionic conductivity, reduced chemical resistance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0" y="3065059"/>
            <a:ext cx="1942690" cy="287236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61" y="3060705"/>
            <a:ext cx="2523728" cy="290142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47" y="3045939"/>
            <a:ext cx="2580929" cy="2926493"/>
          </a:xfrm>
          <a:prstGeom prst="rect">
            <a:avLst/>
          </a:prstGeom>
        </p:spPr>
      </p:pic>
      <p:cxnSp>
        <p:nvCxnSpPr>
          <p:cNvPr id="83" name="Straight Arrow Connector 82"/>
          <p:cNvCxnSpPr/>
          <p:nvPr/>
        </p:nvCxnSpPr>
        <p:spPr bwMode="auto">
          <a:xfrm>
            <a:off x="1301580" y="6175630"/>
            <a:ext cx="5029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4" name="Rectangle 83"/>
          <p:cNvSpPr/>
          <p:nvPr/>
        </p:nvSpPr>
        <p:spPr>
          <a:xfrm>
            <a:off x="2214796" y="6243592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Increasing alkali concentration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332838" y="599233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Invert glass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83161"/>
          </a:xfrm>
        </p:spPr>
        <p:txBody>
          <a:bodyPr/>
          <a:lstStyle/>
          <a:p>
            <a:r>
              <a:rPr lang="en-US" sz="2800" dirty="0"/>
              <a:t>Structural determination in alkali silicate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8096"/>
            <a:ext cx="4419600" cy="4800600"/>
          </a:xfrm>
        </p:spPr>
        <p:txBody>
          <a:bodyPr/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000" dirty="0"/>
              <a:t>: the average number of corners shared per SiO</a:t>
            </a:r>
            <a:r>
              <a:rPr lang="en-US" sz="2000" baseline="-25000" dirty="0"/>
              <a:t>4</a:t>
            </a:r>
            <a:r>
              <a:rPr lang="en-US" sz="2000" dirty="0"/>
              <a:t> tetrahedron</a:t>
            </a:r>
          </a:p>
          <a:p>
            <a:r>
              <a:rPr lang="en-US" sz="2000" dirty="0"/>
              <a:t>In a glass with molar composition: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Na</a:t>
            </a:r>
            <a:r>
              <a:rPr lang="en-US" sz="2000" baseline="-25000" dirty="0"/>
              <a:t>2</a:t>
            </a:r>
            <a:r>
              <a:rPr lang="en-US" sz="2000" dirty="0"/>
              <a:t>O ·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) SiO</a:t>
            </a:r>
            <a:r>
              <a:rPr lang="en-US" sz="2000" baseline="-25000" dirty="0"/>
              <a:t>2</a:t>
            </a:r>
            <a:endParaRPr lang="en-US" sz="2000" dirty="0"/>
          </a:p>
          <a:p>
            <a:pPr lvl="1"/>
            <a:r>
              <a:rPr lang="en-US" dirty="0"/>
              <a:t>Number of NBO per mole: 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  <a:p>
            <a:pPr lvl="1"/>
            <a:r>
              <a:rPr lang="en-US" dirty="0"/>
              <a:t>Number of BO per mole: 2-3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  <a:p>
            <a:pPr lvl="1"/>
            <a:r>
              <a:rPr lang="en-US" dirty="0"/>
              <a:t>Number of corners shared per mole: (2-3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) × 2 = 4-6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  <a:p>
            <a:pPr lvl="1"/>
            <a:r>
              <a:rPr lang="en-US" dirty="0"/>
              <a:t>Number of tetrahedra per mole: 1-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/>
              <a:t>= (4-6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) / (1-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)</a:t>
            </a:r>
          </a:p>
          <a:p>
            <a:pPr marL="342900" lvl="1" indent="-342900"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Onset of inverted glass structure: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/>
              <a:t>= 2,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= 0.5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88924" y="1542472"/>
            <a:ext cx="3369276" cy="4951690"/>
            <a:chOff x="5088924" y="1591900"/>
            <a:chExt cx="3369276" cy="49516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1" y="1591900"/>
              <a:ext cx="2971799" cy="466387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905326" y="1807516"/>
              <a:ext cx="2155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Viscosity isotherms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27000" y="617425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4469523" y="3673730"/>
              <a:ext cx="1608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log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(viscosity)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H="1" flipV="1">
              <a:off x="6730314" y="2743200"/>
              <a:ext cx="0" cy="33610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6381500" y="2384226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n-US" dirty="0">
                  <a:solidFill>
                    <a:srgbClr val="FF0000"/>
                  </a:solidFill>
                </a:rPr>
                <a:t>= 2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18413</TotalTime>
  <Words>1281</Words>
  <Application>Microsoft Office PowerPoint</Application>
  <PresentationFormat>On-screen Show (4:3)</PresentationFormat>
  <Paragraphs>262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SimSun</vt:lpstr>
      <vt:lpstr>Arial</vt:lpstr>
      <vt:lpstr>Arial Black</vt:lpstr>
      <vt:lpstr>Calibri</vt:lpstr>
      <vt:lpstr>Times New Roman</vt:lpstr>
      <vt:lpstr>Wingdings</vt:lpstr>
      <vt:lpstr>Pixel</vt:lpstr>
      <vt:lpstr>MIT 3.071 Amorphous Materials  2: Classes of Amorphous Materials</vt:lpstr>
      <vt:lpstr>After-class reading list</vt:lpstr>
      <vt:lpstr>Network formers, modifiers and intermediates</vt:lpstr>
      <vt:lpstr>Network formers, modifiers and intermediates</vt:lpstr>
      <vt:lpstr>PowerPoint Presentation</vt:lpstr>
      <vt:lpstr>Silica glass (SiO2)</vt:lpstr>
      <vt:lpstr>Volume anomaly in silica glass </vt:lpstr>
      <vt:lpstr>Alkali silicate glass</vt:lpstr>
      <vt:lpstr>Structural determination in alkali silicate glass</vt:lpstr>
      <vt:lpstr>Alkali-alkaline earth-silicate glass</vt:lpstr>
      <vt:lpstr>Borate glass</vt:lpstr>
      <vt:lpstr>Borate glass</vt:lpstr>
      <vt:lpstr>The Boron anomaly</vt:lpstr>
      <vt:lpstr>Various properties of lithium borate glass</vt:lpstr>
      <vt:lpstr>(Alkali) borosilicate glass</vt:lpstr>
      <vt:lpstr>(Alkali) aluminosilicate glass</vt:lpstr>
      <vt:lpstr>Chalcogenide glass (ChG)</vt:lpstr>
      <vt:lpstr>Amorphous semiconductors</vt:lpstr>
      <vt:lpstr>Metallic glass (amorphous metal, glassy metal)</vt:lpstr>
      <vt:lpstr>Other glass groups and glass formers</vt:lpstr>
      <vt:lpstr>Representation of glass composition</vt:lpstr>
      <vt:lpstr>Summary</vt:lpstr>
      <vt:lpstr>Summary of oxide glass chemistry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2716</cp:revision>
  <dcterms:created xsi:type="dcterms:W3CDTF">2006-08-16T00:00:00Z</dcterms:created>
  <dcterms:modified xsi:type="dcterms:W3CDTF">2017-11-02T01:13:38Z</dcterms:modified>
</cp:coreProperties>
</file>