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1" r:id="rId3"/>
    <p:sldId id="310" r:id="rId4"/>
    <p:sldId id="317" r:id="rId5"/>
    <p:sldId id="284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13" r:id="rId16"/>
    <p:sldId id="297" r:id="rId17"/>
    <p:sldId id="298" r:id="rId18"/>
    <p:sldId id="296" r:id="rId19"/>
    <p:sldId id="304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307" r:id="rId28"/>
    <p:sldId id="308" r:id="rId29"/>
    <p:sldId id="309" r:id="rId30"/>
    <p:sldId id="311" r:id="rId31"/>
    <p:sldId id="314" r:id="rId32"/>
    <p:sldId id="315" r:id="rId33"/>
    <p:sldId id="312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20D"/>
    <a:srgbClr val="F5770F"/>
    <a:srgbClr val="0000FF"/>
    <a:srgbClr val="339933"/>
    <a:srgbClr val="006600"/>
    <a:srgbClr val="C54646"/>
    <a:srgbClr val="00CC00"/>
    <a:srgbClr val="89CC40"/>
    <a:srgbClr val="D1E1FF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3305" autoAdjust="0"/>
  </p:normalViewPr>
  <p:slideViewPr>
    <p:cSldViewPr>
      <p:cViewPr varScale="1">
        <p:scale>
          <a:sx n="61" d="100"/>
          <a:sy n="61" d="100"/>
        </p:scale>
        <p:origin x="834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DC895DBF-FCEE-4535-A632-DE8362343D22}"/>
    <pc:docChg chg="undo custSel addSld modSld">
      <pc:chgData name="JJ HU" userId="f9cbafaa3520ff22" providerId="LiveId" clId="{DC895DBF-FCEE-4535-A632-DE8362343D22}" dt="2017-10-22T20:43:32.477" v="232" actId="313"/>
      <pc:docMkLst>
        <pc:docMk/>
      </pc:docMkLst>
      <pc:sldChg chg="delSp delAnim">
        <pc:chgData name="JJ HU" userId="f9cbafaa3520ff22" providerId="LiveId" clId="{DC895DBF-FCEE-4535-A632-DE8362343D22}" dt="2017-10-02T01:30:03.068" v="0" actId="478"/>
        <pc:sldMkLst>
          <pc:docMk/>
          <pc:sldMk cId="2679517564" sldId="281"/>
        </pc:sldMkLst>
        <pc:spChg chg="del">
          <ac:chgData name="JJ HU" userId="f9cbafaa3520ff22" providerId="LiveId" clId="{DC895DBF-FCEE-4535-A632-DE8362343D22}" dt="2017-10-02T01:30:03.068" v="0" actId="478"/>
          <ac:spMkLst>
            <pc:docMk/>
            <pc:sldMk cId="2679517564" sldId="281"/>
            <ac:spMk id="8" creationId="{00000000-0000-0000-0000-000000000000}"/>
          </ac:spMkLst>
        </pc:spChg>
        <pc:grpChg chg="del">
          <ac:chgData name="JJ HU" userId="f9cbafaa3520ff22" providerId="LiveId" clId="{DC895DBF-FCEE-4535-A632-DE8362343D22}" dt="2017-10-02T01:30:03.068" v="0" actId="478"/>
          <ac:grpSpMkLst>
            <pc:docMk/>
            <pc:sldMk cId="2679517564" sldId="281"/>
            <ac:grpSpMk id="9" creationId="{00000000-0000-0000-0000-000000000000}"/>
          </ac:grpSpMkLst>
        </pc:grpChg>
        <pc:picChg chg="del">
          <ac:chgData name="JJ HU" userId="f9cbafaa3520ff22" providerId="LiveId" clId="{DC895DBF-FCEE-4535-A632-DE8362343D22}" dt="2017-10-02T01:30:03.068" v="0" actId="478"/>
          <ac:picMkLst>
            <pc:docMk/>
            <pc:sldMk cId="2679517564" sldId="281"/>
            <ac:picMk id="7" creationId="{00000000-0000-0000-0000-000000000000}"/>
          </ac:picMkLst>
        </pc:picChg>
      </pc:sldChg>
      <pc:sldChg chg="addSp delSp modSp">
        <pc:chgData name="JJ HU" userId="f9cbafaa3520ff22" providerId="LiveId" clId="{DC895DBF-FCEE-4535-A632-DE8362343D22}" dt="2017-10-04T02:51:23.545" v="219" actId="478"/>
        <pc:sldMkLst>
          <pc:docMk/>
          <pc:sldMk cId="2956954711" sldId="289"/>
        </pc:sldMkLst>
        <pc:picChg chg="add del mod modCrop">
          <ac:chgData name="JJ HU" userId="f9cbafaa3520ff22" providerId="LiveId" clId="{DC895DBF-FCEE-4535-A632-DE8362343D22}" dt="2017-10-04T02:51:23.545" v="219" actId="478"/>
          <ac:picMkLst>
            <pc:docMk/>
            <pc:sldMk cId="2956954711" sldId="289"/>
            <ac:picMk id="26" creationId="{A5503EE5-6E5F-4B86-BBD8-15423F129123}"/>
          </ac:picMkLst>
        </pc:picChg>
      </pc:sldChg>
      <pc:sldChg chg="addSp delSp">
        <pc:chgData name="JJ HU" userId="f9cbafaa3520ff22" providerId="LiveId" clId="{DC895DBF-FCEE-4535-A632-DE8362343D22}" dt="2017-10-04T02:51:21.375" v="218" actId="478"/>
        <pc:sldMkLst>
          <pc:docMk/>
          <pc:sldMk cId="1092274798" sldId="290"/>
        </pc:sldMkLst>
        <pc:picChg chg="add del">
          <ac:chgData name="JJ HU" userId="f9cbafaa3520ff22" providerId="LiveId" clId="{DC895DBF-FCEE-4535-A632-DE8362343D22}" dt="2017-10-04T02:51:21.375" v="218" actId="478"/>
          <ac:picMkLst>
            <pc:docMk/>
            <pc:sldMk cId="1092274798" sldId="290"/>
            <ac:picMk id="35" creationId="{F396CAF0-D863-402A-933D-D79BBCB005EC}"/>
          </ac:picMkLst>
        </pc:picChg>
      </pc:sldChg>
      <pc:sldChg chg="addSp delSp">
        <pc:chgData name="JJ HU" userId="f9cbafaa3520ff22" providerId="LiveId" clId="{DC895DBF-FCEE-4535-A632-DE8362343D22}" dt="2017-10-04T02:51:19.381" v="217" actId="478"/>
        <pc:sldMkLst>
          <pc:docMk/>
          <pc:sldMk cId="1429192906" sldId="291"/>
        </pc:sldMkLst>
        <pc:picChg chg="add del">
          <ac:chgData name="JJ HU" userId="f9cbafaa3520ff22" providerId="LiveId" clId="{DC895DBF-FCEE-4535-A632-DE8362343D22}" dt="2017-10-04T02:51:19.381" v="217" actId="478"/>
          <ac:picMkLst>
            <pc:docMk/>
            <pc:sldMk cId="1429192906" sldId="291"/>
            <ac:picMk id="33" creationId="{81E11EBD-7EE6-4F45-8F9E-AB1995FA18AC}"/>
          </ac:picMkLst>
        </pc:picChg>
      </pc:sldChg>
      <pc:sldChg chg="modSp">
        <pc:chgData name="JJ HU" userId="f9cbafaa3520ff22" providerId="LiveId" clId="{DC895DBF-FCEE-4535-A632-DE8362343D22}" dt="2017-10-04T18:08:36.506" v="224" actId="1036"/>
        <pc:sldMkLst>
          <pc:docMk/>
          <pc:sldMk cId="1422368919" sldId="294"/>
        </pc:sldMkLst>
        <pc:grpChg chg="mod">
          <ac:chgData name="JJ HU" userId="f9cbafaa3520ff22" providerId="LiveId" clId="{DC895DBF-FCEE-4535-A632-DE8362343D22}" dt="2017-10-04T18:08:36.506" v="224" actId="1036"/>
          <ac:grpSpMkLst>
            <pc:docMk/>
            <pc:sldMk cId="1422368919" sldId="294"/>
            <ac:grpSpMk id="4" creationId="{00000000-0000-0000-0000-000000000000}"/>
          </ac:grpSpMkLst>
        </pc:grpChg>
        <pc:graphicFrameChg chg="mod">
          <ac:chgData name="JJ HU" userId="f9cbafaa3520ff22" providerId="LiveId" clId="{DC895DBF-FCEE-4535-A632-DE8362343D22}" dt="2017-10-04T18:08:36.506" v="224" actId="1036"/>
          <ac:graphicFrameMkLst>
            <pc:docMk/>
            <pc:sldMk cId="1422368919" sldId="294"/>
            <ac:graphicFrameMk id="99" creationId="{00000000-0000-0000-0000-000000000000}"/>
          </ac:graphicFrameMkLst>
        </pc:graphicFrameChg>
        <pc:graphicFrameChg chg="mod">
          <ac:chgData name="JJ HU" userId="f9cbafaa3520ff22" providerId="LiveId" clId="{DC895DBF-FCEE-4535-A632-DE8362343D22}" dt="2017-10-04T18:07:19.483" v="222" actId="1035"/>
          <ac:graphicFrameMkLst>
            <pc:docMk/>
            <pc:sldMk cId="1422368919" sldId="294"/>
            <ac:graphicFrameMk id="102" creationId="{00000000-0000-0000-0000-000000000000}"/>
          </ac:graphicFrameMkLst>
        </pc:graphicFrameChg>
      </pc:sldChg>
      <pc:sldChg chg="modSp">
        <pc:chgData name="JJ HU" userId="f9cbafaa3520ff22" providerId="LiveId" clId="{DC895DBF-FCEE-4535-A632-DE8362343D22}" dt="2017-10-04T19:32:59.349" v="228" actId="20577"/>
        <pc:sldMkLst>
          <pc:docMk/>
          <pc:sldMk cId="2892670024" sldId="298"/>
        </pc:sldMkLst>
        <pc:graphicFrameChg chg="mod">
          <ac:chgData name="JJ HU" userId="f9cbafaa3520ff22" providerId="LiveId" clId="{DC895DBF-FCEE-4535-A632-DE8362343D22}" dt="2017-10-04T19:32:59.349" v="228" actId="20577"/>
          <ac:graphicFrameMkLst>
            <pc:docMk/>
            <pc:sldMk cId="2892670024" sldId="298"/>
            <ac:graphicFrameMk id="137" creationId="{00000000-0000-0000-0000-000000000000}"/>
          </ac:graphicFrameMkLst>
        </pc:graphicFrameChg>
        <pc:graphicFrameChg chg="mod">
          <ac:chgData name="JJ HU" userId="f9cbafaa3520ff22" providerId="LiveId" clId="{DC895DBF-FCEE-4535-A632-DE8362343D22}" dt="2017-10-04T19:32:55.584" v="226" actId="20577"/>
          <ac:graphicFrameMkLst>
            <pc:docMk/>
            <pc:sldMk cId="2892670024" sldId="298"/>
            <ac:graphicFrameMk id="141" creationId="{00000000-0000-0000-0000-000000000000}"/>
          </ac:graphicFrameMkLst>
        </pc:graphicFrameChg>
      </pc:sldChg>
      <pc:sldChg chg="modSp">
        <pc:chgData name="JJ HU" userId="f9cbafaa3520ff22" providerId="LiveId" clId="{DC895DBF-FCEE-4535-A632-DE8362343D22}" dt="2017-10-22T20:43:32.477" v="232" actId="313"/>
        <pc:sldMkLst>
          <pc:docMk/>
          <pc:sldMk cId="3491688691" sldId="304"/>
        </pc:sldMkLst>
        <pc:spChg chg="mod">
          <ac:chgData name="JJ HU" userId="f9cbafaa3520ff22" providerId="LiveId" clId="{DC895DBF-FCEE-4535-A632-DE8362343D22}" dt="2017-10-22T20:43:32.477" v="232" actId="313"/>
          <ac:spMkLst>
            <pc:docMk/>
            <pc:sldMk cId="3491688691" sldId="304"/>
            <ac:spMk id="3" creationId="{00000000-0000-0000-0000-000000000000}"/>
          </ac:spMkLst>
        </pc:spChg>
        <pc:spChg chg="mod">
          <ac:chgData name="JJ HU" userId="f9cbafaa3520ff22" providerId="LiveId" clId="{DC895DBF-FCEE-4535-A632-DE8362343D22}" dt="2017-10-22T20:43:30.574" v="231" actId="313"/>
          <ac:spMkLst>
            <pc:docMk/>
            <pc:sldMk cId="3491688691" sldId="304"/>
            <ac:spMk id="35" creationId="{00000000-0000-0000-0000-000000000000}"/>
          </ac:spMkLst>
        </pc:spChg>
      </pc:sldChg>
      <pc:sldChg chg="addSp delSp modSp">
        <pc:chgData name="JJ HU" userId="f9cbafaa3520ff22" providerId="LiveId" clId="{DC895DBF-FCEE-4535-A632-DE8362343D22}" dt="2017-10-02T04:17:28.209" v="14" actId="478"/>
        <pc:sldMkLst>
          <pc:docMk/>
          <pc:sldMk cId="906348347" sldId="310"/>
        </pc:sldMkLst>
        <pc:spChg chg="del">
          <ac:chgData name="JJ HU" userId="f9cbafaa3520ff22" providerId="LiveId" clId="{DC895DBF-FCEE-4535-A632-DE8362343D22}" dt="2017-10-02T04:17:24.758" v="12" actId="478"/>
          <ac:spMkLst>
            <pc:docMk/>
            <pc:sldMk cId="906348347" sldId="310"/>
            <ac:spMk id="2" creationId="{00000000-0000-0000-0000-000000000000}"/>
          </ac:spMkLst>
        </pc:spChg>
        <pc:spChg chg="add del mod">
          <ac:chgData name="JJ HU" userId="f9cbafaa3520ff22" providerId="LiveId" clId="{DC895DBF-FCEE-4535-A632-DE8362343D22}" dt="2017-10-02T04:17:27.876" v="13" actId="478"/>
          <ac:spMkLst>
            <pc:docMk/>
            <pc:sldMk cId="906348347" sldId="310"/>
            <ac:spMk id="8" creationId="{7DAD5996-2DB0-48B3-A73F-2DCBE9EAB11F}"/>
          </ac:spMkLst>
        </pc:spChg>
        <pc:spChg chg="add">
          <ac:chgData name="JJ HU" userId="f9cbafaa3520ff22" providerId="LiveId" clId="{DC895DBF-FCEE-4535-A632-DE8362343D22}" dt="2017-10-02T04:17:28.209" v="14" actId="478"/>
          <ac:spMkLst>
            <pc:docMk/>
            <pc:sldMk cId="906348347" sldId="310"/>
            <ac:spMk id="9" creationId="{1D462BA9-09A5-4A08-9C6F-4F7E90383DD7}"/>
          </ac:spMkLst>
        </pc:spChg>
      </pc:sldChg>
      <pc:sldChg chg="modSp">
        <pc:chgData name="JJ HU" userId="f9cbafaa3520ff22" providerId="LiveId" clId="{DC895DBF-FCEE-4535-A632-DE8362343D22}" dt="2017-10-02T01:32:30.199" v="11" actId="1076"/>
        <pc:sldMkLst>
          <pc:docMk/>
          <pc:sldMk cId="2662609157" sldId="314"/>
        </pc:sldMkLst>
        <pc:spChg chg="mod">
          <ac:chgData name="JJ HU" userId="f9cbafaa3520ff22" providerId="LiveId" clId="{DC895DBF-FCEE-4535-A632-DE8362343D22}" dt="2017-10-02T01:32:30.199" v="11" actId="1076"/>
          <ac:spMkLst>
            <pc:docMk/>
            <pc:sldMk cId="2662609157" sldId="314"/>
            <ac:spMk id="5" creationId="{00000000-0000-0000-0000-000000000000}"/>
          </ac:spMkLst>
        </pc:spChg>
      </pc:sldChg>
      <pc:sldChg chg="modSp">
        <pc:chgData name="JJ HU" userId="f9cbafaa3520ff22" providerId="LiveId" clId="{DC895DBF-FCEE-4535-A632-DE8362343D22}" dt="2017-10-02T04:18:50.140" v="85" actId="20577"/>
        <pc:sldMkLst>
          <pc:docMk/>
          <pc:sldMk cId="1729606458" sldId="316"/>
        </pc:sldMkLst>
        <pc:spChg chg="mod">
          <ac:chgData name="JJ HU" userId="f9cbafaa3520ff22" providerId="LiveId" clId="{DC895DBF-FCEE-4535-A632-DE8362343D22}" dt="2017-10-02T04:18:50.140" v="85" actId="20577"/>
          <ac:spMkLst>
            <pc:docMk/>
            <pc:sldMk cId="1729606458" sldId="316"/>
            <ac:spMk id="2" creationId="{00000000-0000-0000-0000-000000000000}"/>
          </ac:spMkLst>
        </pc:spChg>
      </pc:sldChg>
      <pc:sldChg chg="addSp delSp modSp add">
        <pc:chgData name="JJ HU" userId="f9cbafaa3520ff22" providerId="LiveId" clId="{DC895DBF-FCEE-4535-A632-DE8362343D22}" dt="2017-10-02T04:27:55.700" v="187" actId="1038"/>
        <pc:sldMkLst>
          <pc:docMk/>
          <pc:sldMk cId="4252092198" sldId="317"/>
        </pc:sldMkLst>
        <pc:spChg chg="del">
          <ac:chgData name="JJ HU" userId="f9cbafaa3520ff22" providerId="LiveId" clId="{DC895DBF-FCEE-4535-A632-DE8362343D22}" dt="2017-10-02T04:19:28.190" v="87" actId="478"/>
          <ac:spMkLst>
            <pc:docMk/>
            <pc:sldMk cId="4252092198" sldId="317"/>
            <ac:spMk id="2" creationId="{BBACBAF8-F75E-4489-8DA9-8C6F53B078ED}"/>
          </ac:spMkLst>
        </pc:spChg>
        <pc:spChg chg="del">
          <ac:chgData name="JJ HU" userId="f9cbafaa3520ff22" providerId="LiveId" clId="{DC895DBF-FCEE-4535-A632-DE8362343D22}" dt="2017-10-02T04:19:28.190" v="87" actId="478"/>
          <ac:spMkLst>
            <pc:docMk/>
            <pc:sldMk cId="4252092198" sldId="317"/>
            <ac:spMk id="3" creationId="{CF48B0B5-6E36-4DCD-8B42-40BC6B4A4B4E}"/>
          </ac:spMkLst>
        </pc:spChg>
        <pc:spChg chg="del">
          <ac:chgData name="JJ HU" userId="f9cbafaa3520ff22" providerId="LiveId" clId="{DC895DBF-FCEE-4535-A632-DE8362343D22}" dt="2017-10-02T04:19:28.190" v="87" actId="478"/>
          <ac:spMkLst>
            <pc:docMk/>
            <pc:sldMk cId="4252092198" sldId="317"/>
            <ac:spMk id="4" creationId="{F29B2E0E-A1C7-47A3-95F7-3441E6A4BB1F}"/>
          </ac:spMkLst>
        </pc:spChg>
        <pc:spChg chg="add del mod">
          <ac:chgData name="JJ HU" userId="f9cbafaa3520ff22" providerId="LiveId" clId="{DC895DBF-FCEE-4535-A632-DE8362343D22}" dt="2017-10-02T04:27:55.700" v="187" actId="1038"/>
          <ac:spMkLst>
            <pc:docMk/>
            <pc:sldMk cId="4252092198" sldId="317"/>
            <ac:spMk id="5" creationId="{CF65E9DF-BA54-4362-8AB0-B8E501C898E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86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6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Tool’s equation,</a:t>
            </a:r>
            <a:r>
              <a:rPr lang="en-US" baseline="0" dirty="0"/>
              <a:t> the first equation reduces to the free volume relaxation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general the</a:t>
            </a:r>
            <a:r>
              <a:rPr lang="en-US" baseline="0" dirty="0"/>
              <a:t> relaxation time depends on </a:t>
            </a:r>
            <a:r>
              <a:rPr lang="en-US" baseline="0" dirty="0" err="1"/>
              <a:t>Tf</a:t>
            </a:r>
            <a:r>
              <a:rPr lang="en-US" baseline="0" dirty="0"/>
              <a:t> (in addition to its apparent dependence on T)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Appendix</a:t>
            </a:r>
            <a:r>
              <a:rPr lang="en-US" baseline="0" dirty="0"/>
              <a:t> I in </a:t>
            </a:r>
            <a:r>
              <a:rPr lang="en-US" baseline="0" dirty="0" err="1"/>
              <a:t>Vashneya’s</a:t>
            </a:r>
            <a:r>
              <a:rPr lang="en-US" baseline="0" dirty="0"/>
              <a:t> book for a more rigorous treatment involving the concepts of dilatational and </a:t>
            </a:r>
            <a:r>
              <a:rPr lang="en-US" baseline="0" dirty="0" err="1"/>
              <a:t>deviatoric</a:t>
            </a:r>
            <a:r>
              <a:rPr lang="en-US" baseline="0" dirty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loss </a:t>
            </a:r>
            <a:r>
              <a:rPr lang="en-US"/>
              <a:t>per cycle</a:t>
            </a:r>
            <a:r>
              <a:rPr lang="en-US" dirty="0"/>
              <a:t>: loss</a:t>
            </a:r>
            <a:r>
              <a:rPr lang="en-US" baseline="0" dirty="0"/>
              <a:t> tangent; energy loss per unit time: 1/tau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beta &lt; 1, the stretched exponential</a:t>
            </a:r>
            <a:r>
              <a:rPr lang="en-US" baseline="0" dirty="0"/>
              <a:t> can be written as a sum of exponentials with different decay time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75DBAE-000B-423A-AD0D-1C4909482930}" type="datetime1">
              <a:rPr lang="en-US" smtClean="0"/>
              <a:t>10/22/2017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1828A6E-A229-4673-A5C0-44FD46527F23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6A9848-7835-4FAF-8813-866F4960F6DD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F014D2-4399-4CAB-8BAB-7BF7CE2FBB43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86A445-459A-49C4-B467-C4E3F42141DA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E7DB59-DB49-41B0-8863-B668175AC965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16B07A-444B-4410-824A-09248C168CD9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77E1B4-EEB9-424E-848D-256E4AD3C5ED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4A1FDD-007C-43A1-8BF2-5605149A4394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7D3E04-989C-4BEE-AB17-BBECB569E0CD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4EE097-D771-467F-B508-B3018E319502}" type="datetime1">
              <a:rPr lang="en-US" smtClean="0"/>
              <a:t>10/22/2017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9C665DD4-C708-4EE1-99FB-7E35B708F556}" type="datetime1">
              <a:rPr lang="en-US" smtClean="0"/>
              <a:t>10/22/2017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wmf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8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png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59.wmf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0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7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93.png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2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9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08/07/29/science/29glass.html?pagewanted=all&amp;_r=0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high.edu/imi/teched/Relax2010/Lecture15_loucks.pdf" TargetMode="External"/><Relationship Id="rId3" Type="http://schemas.openxmlformats.org/officeDocument/2006/relationships/image" Target="../media/image95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04.wmf"/><Relationship Id="rId3" Type="http://schemas.openxmlformats.org/officeDocument/2006/relationships/image" Target="../media/image107.jpg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0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/>
            </a:br>
            <a:br>
              <a:rPr lang="en-US" sz="2400"/>
            </a:br>
            <a:r>
              <a:rPr lang="en-US" sz="2400"/>
              <a:t>7: </a:t>
            </a:r>
            <a:r>
              <a:rPr lang="en-US" sz="2400" dirty="0"/>
              <a:t>Viscoelasticity and Relaxation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35348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98250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33963"/>
              </p:ext>
            </p:extLst>
          </p:nvPr>
        </p:nvGraphicFramePr>
        <p:xfrm>
          <a:off x="849133" y="3747354"/>
          <a:ext cx="303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562040" imgH="253800" progId="Equation.DSMT4">
                  <p:embed/>
                </p:oleObj>
              </mc:Choice>
              <mc:Fallback>
                <p:oleObj name="Equation" r:id="rId8" imgW="156204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33" y="3747354"/>
                        <a:ext cx="30321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78757"/>
              </p:ext>
            </p:extLst>
          </p:nvPr>
        </p:nvGraphicFramePr>
        <p:xfrm>
          <a:off x="832657" y="4343400"/>
          <a:ext cx="20240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041120" imgH="419040" progId="Equation.DSMT4">
                  <p:embed/>
                </p:oleObj>
              </mc:Choice>
              <mc:Fallback>
                <p:oleObj name="Equation" r:id="rId10" imgW="1041120" imgH="419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4343400"/>
                        <a:ext cx="20240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52182"/>
              </p:ext>
            </p:extLst>
          </p:nvPr>
        </p:nvGraphicFramePr>
        <p:xfrm>
          <a:off x="832657" y="5266471"/>
          <a:ext cx="2073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066680" imgH="393480" progId="Equation.DSMT4">
                  <p:embed/>
                </p:oleObj>
              </mc:Choice>
              <mc:Fallback>
                <p:oleObj name="Equation" r:id="rId12" imgW="1066680" imgH="393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5266471"/>
                        <a:ext cx="20732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21" y="3352236"/>
            <a:ext cx="4015617" cy="30171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Voigt-Kelvin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6732" y="2238102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128524" y="3307593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069654" y="1608438"/>
            <a:ext cx="4464746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Parallel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stress: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1151"/>
              </p:ext>
            </p:extLst>
          </p:nvPr>
        </p:nvGraphicFramePr>
        <p:xfrm>
          <a:off x="1572659" y="1694220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659" y="1694220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98697"/>
              </p:ext>
            </p:extLst>
          </p:nvPr>
        </p:nvGraphicFramePr>
        <p:xfrm>
          <a:off x="1405838" y="4011612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38" y="4011612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1126732" y="2478263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200400" y="2483178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93332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00400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40697"/>
              </p:ext>
            </p:extLst>
          </p:nvPr>
        </p:nvGraphicFramePr>
        <p:xfrm>
          <a:off x="5968314" y="2370141"/>
          <a:ext cx="15033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314" y="2370141"/>
                        <a:ext cx="15033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34144"/>
              </p:ext>
            </p:extLst>
          </p:nvPr>
        </p:nvGraphicFramePr>
        <p:xfrm>
          <a:off x="5960076" y="2838868"/>
          <a:ext cx="1406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723600" imgH="228600" progId="Equation.DSMT4">
                  <p:embed/>
                </p:oleObj>
              </mc:Choice>
              <mc:Fallback>
                <p:oleObj name="Equation" r:id="rId9" imgW="723600" imgH="22860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076" y="2838868"/>
                        <a:ext cx="14065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54659"/>
              </p:ext>
            </p:extLst>
          </p:nvPr>
        </p:nvGraphicFramePr>
        <p:xfrm>
          <a:off x="6391661" y="3316974"/>
          <a:ext cx="9604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495000" imgH="177480" progId="Equation.DSMT4">
                  <p:embed/>
                </p:oleObj>
              </mc:Choice>
              <mc:Fallback>
                <p:oleObj name="Equation" r:id="rId11" imgW="495000" imgH="177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661" y="3316974"/>
                        <a:ext cx="96043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60405"/>
              </p:ext>
            </p:extLst>
          </p:nvPr>
        </p:nvGraphicFramePr>
        <p:xfrm>
          <a:off x="4477136" y="4242101"/>
          <a:ext cx="2613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346040" imgH="457200" progId="Equation.DSMT4">
                  <p:embed/>
                </p:oleObj>
              </mc:Choice>
              <mc:Fallback>
                <p:oleObj name="Equation" r:id="rId13" imgW="1346040" imgH="4572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136" y="4242101"/>
                        <a:ext cx="2613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2970" y="5184866"/>
            <a:ext cx="7784592" cy="119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74358"/>
              </p:ext>
            </p:extLst>
          </p:nvPr>
        </p:nvGraphicFramePr>
        <p:xfrm>
          <a:off x="2989421" y="5181542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977760" imgH="253800" progId="Equation.DSMT4">
                  <p:embed/>
                </p:oleObj>
              </mc:Choice>
              <mc:Fallback>
                <p:oleObj name="Equation" r:id="rId15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421" y="5181542"/>
                        <a:ext cx="18986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43997"/>
              </p:ext>
            </p:extLst>
          </p:nvPr>
        </p:nvGraphicFramePr>
        <p:xfrm>
          <a:off x="915647" y="5732904"/>
          <a:ext cx="912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7" y="5732904"/>
                        <a:ext cx="9128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01984"/>
              </p:ext>
            </p:extLst>
          </p:nvPr>
        </p:nvGraphicFramePr>
        <p:xfrm>
          <a:off x="2120692" y="5733233"/>
          <a:ext cx="1457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749160" imgH="177480" progId="Equation.DSMT4">
                  <p:embed/>
                </p:oleObj>
              </mc:Choice>
              <mc:Fallback>
                <p:oleObj name="Equation" r:id="rId19" imgW="74916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92" y="5733233"/>
                        <a:ext cx="14573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69796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52280" imgH="139680" progId="Equation.DSMT4">
                  <p:embed/>
                </p:oleObj>
              </mc:Choice>
              <mc:Fallback>
                <p:oleObj name="Equation" r:id="rId3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58946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422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47090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29834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8722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76344"/>
              </p:ext>
            </p:extLst>
          </p:nvPr>
        </p:nvGraphicFramePr>
        <p:xfrm>
          <a:off x="1676701" y="3894138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701" y="3894138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For each Maxwell component: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03601"/>
              </p:ext>
            </p:extLst>
          </p:nvPr>
        </p:nvGraphicFramePr>
        <p:xfrm>
          <a:off x="4648200" y="1930100"/>
          <a:ext cx="259080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1333440" imgH="990360" progId="Equation.DSMT4">
                  <p:embed/>
                </p:oleObj>
              </mc:Choice>
              <mc:Fallback>
                <p:oleObj name="Equation" r:id="rId17" imgW="1333440" imgH="99036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30100"/>
                        <a:ext cx="2590800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43733"/>
              </p:ext>
            </p:extLst>
          </p:nvPr>
        </p:nvGraphicFramePr>
        <p:xfrm>
          <a:off x="4656438" y="3801762"/>
          <a:ext cx="2270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1168200" imgH="228600" progId="Equation.DSMT4">
                  <p:embed/>
                </p:oleObj>
              </mc:Choice>
              <mc:Fallback>
                <p:oleObj name="Equation" r:id="rId19" imgW="1168200" imgH="22860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438" y="3801762"/>
                        <a:ext cx="22701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18420"/>
              </p:ext>
            </p:extLst>
          </p:nvPr>
        </p:nvGraphicFramePr>
        <p:xfrm>
          <a:off x="4632133" y="4833427"/>
          <a:ext cx="3060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1" imgW="1574640" imgH="228600" progId="Equation.DSMT4">
                  <p:embed/>
                </p:oleObj>
              </mc:Choice>
              <mc:Fallback>
                <p:oleObj name="Equation" r:id="rId21" imgW="1574640" imgH="22860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133" y="4833427"/>
                        <a:ext cx="30607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28556"/>
              </p:ext>
            </p:extLst>
          </p:nvPr>
        </p:nvGraphicFramePr>
        <p:xfrm>
          <a:off x="7086600" y="2914288"/>
          <a:ext cx="9350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3" imgW="482400" imgH="431640" progId="Equation.DSMT4">
                  <p:embed/>
                </p:oleObj>
              </mc:Choice>
              <mc:Fallback>
                <p:oleObj name="Equation" r:id="rId23" imgW="482400" imgH="43164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14288"/>
                        <a:ext cx="9350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978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47384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52280" imgH="139680" progId="Equation.DSMT4">
                  <p:embed/>
                </p:oleObj>
              </mc:Choice>
              <mc:Fallback>
                <p:oleObj name="Equation" r:id="rId6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13860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5759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96642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47755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66588"/>
              </p:ext>
            </p:extLst>
          </p:nvPr>
        </p:nvGraphicFramePr>
        <p:xfrm>
          <a:off x="1708663" y="3907702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63" y="3907702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Stress relaxation: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err="1"/>
              <a:t>Prony</a:t>
            </a:r>
            <a:r>
              <a:rPr lang="en-US" sz="2000" dirty="0"/>
              <a:t> series:</a:t>
            </a: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45134"/>
              </p:ext>
            </p:extLst>
          </p:nvPr>
        </p:nvGraphicFramePr>
        <p:xfrm>
          <a:off x="4639276" y="2942924"/>
          <a:ext cx="36782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1892160" imgH="1104840" progId="Equation.DSMT4">
                  <p:embed/>
                </p:oleObj>
              </mc:Choice>
              <mc:Fallback>
                <p:oleObj name="Equation" r:id="rId18" imgW="1892160" imgH="110484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276" y="2942924"/>
                        <a:ext cx="3678238" cy="200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89693"/>
              </p:ext>
            </p:extLst>
          </p:nvPr>
        </p:nvGraphicFramePr>
        <p:xfrm>
          <a:off x="4634513" y="1954598"/>
          <a:ext cx="2392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1231560" imgH="253800" progId="Equation.DSMT4">
                  <p:embed/>
                </p:oleObj>
              </mc:Choice>
              <mc:Fallback>
                <p:oleObj name="Equation" r:id="rId20" imgW="1231560" imgH="25380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513" y="1954598"/>
                        <a:ext cx="23923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ounded Rectangle 110"/>
          <p:cNvSpPr/>
          <p:nvPr/>
        </p:nvSpPr>
        <p:spPr bwMode="auto">
          <a:xfrm>
            <a:off x="3877122" y="5155582"/>
            <a:ext cx="4678062" cy="11566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real solids, a multitude of microscopic relaxation processes give rise to dispersion of relaxation time (stretched exponential)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Elastic, viscoelastic, and viscous responses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62000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762000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41773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801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81485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581485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61258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1286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303021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03021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82794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2822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62000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62000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41773" y="403270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1801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581485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81485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61258" y="4032708"/>
            <a:ext cx="223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1286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303021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303021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382794" y="4032708"/>
            <a:ext cx="177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strain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32822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781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43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781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781800" y="4953000"/>
            <a:ext cx="762000" cy="1236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527324" y="4953000"/>
            <a:ext cx="609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114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76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114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295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057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295400" y="2658113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272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034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272746" y="5029200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114800" y="5562600"/>
            <a:ext cx="0" cy="62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Freeform 63"/>
          <p:cNvSpPr/>
          <p:nvPr/>
        </p:nvSpPr>
        <p:spPr bwMode="auto">
          <a:xfrm>
            <a:off x="4118919" y="4819135"/>
            <a:ext cx="733168" cy="741406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852087" y="4810897"/>
            <a:ext cx="0" cy="286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 bwMode="auto">
          <a:xfrm flipV="1">
            <a:off x="4850565" y="5088663"/>
            <a:ext cx="733168" cy="505091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4051"/>
          <a:stretch/>
        </p:blipFill>
        <p:spPr>
          <a:xfrm>
            <a:off x="533400" y="1676400"/>
            <a:ext cx="2590800" cy="185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665" y="3562867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Mozzarella cheese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/>
          <a:stretch/>
        </p:blipFill>
        <p:spPr>
          <a:xfrm>
            <a:off x="3429000" y="1676400"/>
            <a:ext cx="2294708" cy="1850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4880" y="356286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Human skin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/>
          <a:stretch/>
        </p:blipFill>
        <p:spPr>
          <a:xfrm>
            <a:off x="6026330" y="1676400"/>
            <a:ext cx="2516777" cy="1850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3651" y="3562867"/>
            <a:ext cx="170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Turbine blades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1953"/>
          <a:stretch/>
        </p:blipFill>
        <p:spPr>
          <a:xfrm>
            <a:off x="533400" y="4139965"/>
            <a:ext cx="2590800" cy="18985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3172" y="6078596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Volcanic lava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1687" y="4139965"/>
            <a:ext cx="2531420" cy="2307963"/>
            <a:chOff x="6011687" y="4139965"/>
            <a:chExt cx="2531420" cy="23079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687" y="4139965"/>
              <a:ext cx="2531420" cy="18985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8757" y="6078596"/>
              <a:ext cx="17107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Memory foams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r="13141"/>
          <a:stretch/>
        </p:blipFill>
        <p:spPr>
          <a:xfrm>
            <a:off x="3420589" y="4146606"/>
            <a:ext cx="2294708" cy="1885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06802" y="6078596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Naval ship propellers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49275" y="37003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37886" y="33118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07534" y="2940934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3627" y="2957410"/>
            <a:ext cx="1396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0501" y="37003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49275" y="4379620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49275" y="547953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4155" y="422211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7886" y="50910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905389" y="4726643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30501" y="547953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899296" y="4721102"/>
            <a:ext cx="1072978" cy="68074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61249"/>
              </p:ext>
            </p:extLst>
          </p:nvPr>
        </p:nvGraphicFramePr>
        <p:xfrm>
          <a:off x="993218" y="3131134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18" y="3131134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3940"/>
              </p:ext>
            </p:extLst>
          </p:nvPr>
        </p:nvGraphicFramePr>
        <p:xfrm>
          <a:off x="457200" y="5933304"/>
          <a:ext cx="2378075" cy="40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84200" imgH="253800" progId="Equation.DSMT4">
                  <p:embed/>
                </p:oleObj>
              </mc:Choice>
              <mc:Fallback>
                <p:oleObj name="Equation" r:id="rId5" imgW="138420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33304"/>
                        <a:ext cx="2378075" cy="4052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flipV="1">
            <a:off x="555626" y="26020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90506" y="2444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3533731" y="3699366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22342" y="33109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4394758" y="3131134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4394758" y="3139372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238254" y="369936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3533731" y="43786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533731" y="54786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568611" y="42211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22342" y="50901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343400" y="4927464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191000" y="5478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sp>
        <p:nvSpPr>
          <p:cNvPr id="72" name="Freeform 71"/>
          <p:cNvSpPr/>
          <p:nvPr/>
        </p:nvSpPr>
        <p:spPr bwMode="auto">
          <a:xfrm>
            <a:off x="4348896" y="4942688"/>
            <a:ext cx="1072978" cy="467399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28267"/>
              </p:ext>
            </p:extLst>
          </p:nvPr>
        </p:nvGraphicFramePr>
        <p:xfrm>
          <a:off x="3858869" y="3198342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73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869" y="3198342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/>
          <p:nvPr/>
        </p:nvCxnSpPr>
        <p:spPr bwMode="auto">
          <a:xfrm flipV="1">
            <a:off x="3540082" y="2601152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74962" y="24436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72699"/>
              </p:ext>
            </p:extLst>
          </p:nvPr>
        </p:nvGraphicFramePr>
        <p:xfrm>
          <a:off x="3341688" y="5933004"/>
          <a:ext cx="2465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1434960" imgH="253800" progId="Equation.DSMT4">
                  <p:embed/>
                </p:oleObj>
              </mc:Choice>
              <mc:Fallback>
                <p:oleObj name="Equation" r:id="rId9" imgW="1434960" imgH="253800" progId="Equation.DSMT4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933004"/>
                        <a:ext cx="2465387" cy="404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2957410"/>
            <a:ext cx="427169" cy="42573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4750651"/>
            <a:ext cx="427169" cy="42573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2780438"/>
            <a:ext cx="779680" cy="7796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4553466"/>
            <a:ext cx="779680" cy="779680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 bwMode="auto">
          <a:xfrm>
            <a:off x="6541975" y="3699555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8430586" y="331111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6900234" y="2940189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6906327" y="2948427"/>
            <a:ext cx="52215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V="1">
            <a:off x="6541975" y="4378875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6541975" y="5478789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576855" y="422136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30586" y="509034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6898089" y="4725898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891996" y="4720358"/>
            <a:ext cx="454152" cy="480184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07504"/>
              </p:ext>
            </p:extLst>
          </p:nvPr>
        </p:nvGraphicFramePr>
        <p:xfrm>
          <a:off x="6985918" y="3130389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918" y="3130389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58929"/>
              </p:ext>
            </p:extLst>
          </p:nvPr>
        </p:nvGraphicFramePr>
        <p:xfrm>
          <a:off x="6705600" y="5953125"/>
          <a:ext cx="16144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939600" imgH="228600" progId="Equation.DSMT4">
                  <p:embed/>
                </p:oleObj>
              </mc:Choice>
              <mc:Fallback>
                <p:oleObj name="Equation" r:id="rId14" imgW="93960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953125"/>
                        <a:ext cx="1614488" cy="363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Arrow Connector 98"/>
          <p:cNvCxnSpPr/>
          <p:nvPr/>
        </p:nvCxnSpPr>
        <p:spPr bwMode="auto">
          <a:xfrm flipV="1">
            <a:off x="6548326" y="2601341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583206" y="24438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7416114" y="2407330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416114" y="2415568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9303"/>
              </p:ext>
            </p:extLst>
          </p:nvPr>
        </p:nvGraphicFramePr>
        <p:xfrm>
          <a:off x="7477896" y="2492676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266400" imgH="228600" progId="Equation.DSMT4">
                  <p:embed/>
                </p:oleObj>
              </mc:Choice>
              <mc:Fallback>
                <p:oleObj name="Equation" r:id="rId16" imgW="266400" imgH="22860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896" y="2492676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Connector 109"/>
          <p:cNvCxnSpPr/>
          <p:nvPr/>
        </p:nvCxnSpPr>
        <p:spPr bwMode="auto">
          <a:xfrm>
            <a:off x="7346148" y="4652108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Freeform 110"/>
          <p:cNvSpPr/>
          <p:nvPr/>
        </p:nvSpPr>
        <p:spPr bwMode="auto">
          <a:xfrm>
            <a:off x="7351644" y="4667332"/>
            <a:ext cx="927057" cy="73451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990600" y="395506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879211" y="35666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990600" y="5944703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879211" y="555626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 flipV="1">
            <a:off x="998837" y="2659664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041405" y="25319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9469" y="3764388"/>
            <a:ext cx="162235" cy="173337"/>
            <a:chOff x="5181600" y="4805432"/>
            <a:chExt cx="228600" cy="22860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341704" y="3599422"/>
            <a:ext cx="293699" cy="175087"/>
            <a:chOff x="5181600" y="4805432"/>
            <a:chExt cx="228600" cy="228600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619527" y="3309170"/>
            <a:ext cx="196546" cy="292507"/>
            <a:chOff x="5181600" y="4805432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 flipV="1">
            <a:off x="1815553" y="3316611"/>
            <a:ext cx="318442" cy="183311"/>
            <a:chOff x="5181600" y="4805432"/>
            <a:chExt cx="228600" cy="228600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6" name="Group 105"/>
          <p:cNvGrpSpPr/>
          <p:nvPr/>
        </p:nvGrpSpPr>
        <p:grpSpPr>
          <a:xfrm>
            <a:off x="2318745" y="3060622"/>
            <a:ext cx="203183" cy="160815"/>
            <a:chOff x="5181600" y="4805432"/>
            <a:chExt cx="228600" cy="228600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flipV="1">
            <a:off x="2520396" y="3049238"/>
            <a:ext cx="325825" cy="211561"/>
            <a:chOff x="5181600" y="4805432"/>
            <a:chExt cx="228600" cy="228600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5" name="Straight Arrow Connector 114"/>
          <p:cNvCxnSpPr/>
          <p:nvPr/>
        </p:nvCxnSpPr>
        <p:spPr bwMode="auto">
          <a:xfrm flipH="1" flipV="1">
            <a:off x="987287" y="4661586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1029855" y="45339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72690"/>
              </p:ext>
            </p:extLst>
          </p:nvPr>
        </p:nvGraphicFramePr>
        <p:xfrm>
          <a:off x="3536950" y="4630738"/>
          <a:ext cx="3863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993680" imgH="342720" progId="Equation.DSMT4">
                  <p:embed/>
                </p:oleObj>
              </mc:Choice>
              <mc:Fallback>
                <p:oleObj name="Equation" r:id="rId4" imgW="1993680" imgH="342720" progId="Equation.DSMT4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630738"/>
                        <a:ext cx="38639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38450"/>
              </p:ext>
            </p:extLst>
          </p:nvPr>
        </p:nvGraphicFramePr>
        <p:xfrm>
          <a:off x="3513589" y="5386388"/>
          <a:ext cx="45545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2349360" imgH="393480" progId="Equation.DSMT4">
                  <p:embed/>
                </p:oleObj>
              </mc:Choice>
              <mc:Fallback>
                <p:oleObj name="Equation" r:id="rId6" imgW="2349360" imgH="393480" progId="Equation.DSMT4">
                  <p:embed/>
                  <p:pic>
                    <p:nvPicPr>
                      <p:cNvPr id="13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589" y="5386388"/>
                        <a:ext cx="4554537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77762"/>
              </p:ext>
            </p:extLst>
          </p:nvPr>
        </p:nvGraphicFramePr>
        <p:xfrm>
          <a:off x="3533474" y="2583464"/>
          <a:ext cx="13049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672840" imgH="342720" progId="Equation.DSMT4">
                  <p:embed/>
                </p:oleObj>
              </mc:Choice>
              <mc:Fallback>
                <p:oleObj name="Equation" r:id="rId8" imgW="672840" imgH="342720" progId="Equation.DSMT4">
                  <p:embed/>
                  <p:pic>
                    <p:nvPicPr>
                      <p:cNvPr id="139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74" y="2583464"/>
                        <a:ext cx="13049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34057"/>
              </p:ext>
            </p:extLst>
          </p:nvPr>
        </p:nvGraphicFramePr>
        <p:xfrm>
          <a:off x="3529013" y="3328988"/>
          <a:ext cx="16494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141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328988"/>
                        <a:ext cx="16494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2126002" y="3214397"/>
            <a:ext cx="196546" cy="292507"/>
            <a:chOff x="5181600" y="4805432"/>
            <a:chExt cx="228600" cy="228600"/>
          </a:xfrm>
        </p:grpSpPr>
        <p:cxnSp>
          <p:nvCxnSpPr>
            <p:cNvPr id="143" name="Straight Connector 14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175952" y="5628950"/>
            <a:ext cx="159818" cy="291039"/>
            <a:chOff x="1359243" y="5527589"/>
            <a:chExt cx="143647" cy="214045"/>
          </a:xfrm>
        </p:grpSpPr>
        <p:cxnSp>
          <p:nvCxnSpPr>
            <p:cNvPr id="94" name="Straight Connector 9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Freeform 9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328735" y="5512770"/>
            <a:ext cx="290792" cy="273863"/>
            <a:chOff x="1359243" y="5527589"/>
            <a:chExt cx="143647" cy="214045"/>
          </a:xfrm>
        </p:grpSpPr>
        <p:cxnSp>
          <p:nvCxnSpPr>
            <p:cNvPr id="152" name="Straight Connector 151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Freeform 152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610545" y="5134992"/>
            <a:ext cx="192146" cy="509750"/>
            <a:chOff x="1359243" y="5527589"/>
            <a:chExt cx="143647" cy="214045"/>
          </a:xfrm>
        </p:grpSpPr>
        <p:cxnSp>
          <p:nvCxnSpPr>
            <p:cNvPr id="155" name="Straight Connector 154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Freeform 15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8" name="Straight Connector 157"/>
          <p:cNvCxnSpPr/>
          <p:nvPr/>
        </p:nvCxnSpPr>
        <p:spPr bwMode="auto">
          <a:xfrm flipH="1" flipV="1">
            <a:off x="1802881" y="5377503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Freeform 158"/>
          <p:cNvSpPr/>
          <p:nvPr/>
        </p:nvSpPr>
        <p:spPr bwMode="auto">
          <a:xfrm>
            <a:off x="1795723" y="5736729"/>
            <a:ext cx="338272" cy="6310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125895" y="5288190"/>
            <a:ext cx="192146" cy="509750"/>
            <a:chOff x="1359243" y="5527589"/>
            <a:chExt cx="143647" cy="214045"/>
          </a:xfrm>
        </p:grpSpPr>
        <p:cxnSp>
          <p:nvCxnSpPr>
            <p:cNvPr id="164" name="Straight Connector 16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Freeform 164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322548" y="5288190"/>
            <a:ext cx="169255" cy="274696"/>
            <a:chOff x="1359243" y="5527589"/>
            <a:chExt cx="143647" cy="214045"/>
          </a:xfrm>
        </p:grpSpPr>
        <p:cxnSp>
          <p:nvCxnSpPr>
            <p:cNvPr id="167" name="Straight Connector 166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Freeform 167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 flipV="1">
            <a:off x="2493145" y="5419115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 bwMode="auto">
          <a:xfrm>
            <a:off x="2485987" y="5778342"/>
            <a:ext cx="360234" cy="57138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999460" y="3056374"/>
            <a:ext cx="1846761" cy="893374"/>
          </a:xfrm>
          <a:custGeom>
            <a:avLst/>
            <a:gdLst>
              <a:gd name="connsiteX0" fmla="*/ 0 w 1839433"/>
              <a:gd name="connsiteY0" fmla="*/ 893374 h 893374"/>
              <a:gd name="connsiteX1" fmla="*/ 175438 w 1839433"/>
              <a:gd name="connsiteY1" fmla="*/ 696671 h 893374"/>
              <a:gd name="connsiteX2" fmla="*/ 345559 w 1839433"/>
              <a:gd name="connsiteY2" fmla="*/ 531867 h 893374"/>
              <a:gd name="connsiteX3" fmla="*/ 622005 w 1839433"/>
              <a:gd name="connsiteY3" fmla="*/ 250104 h 893374"/>
              <a:gd name="connsiteX4" fmla="*/ 818707 w 1839433"/>
              <a:gd name="connsiteY4" fmla="*/ 420225 h 893374"/>
              <a:gd name="connsiteX5" fmla="*/ 1132368 w 1839433"/>
              <a:gd name="connsiteY5" fmla="*/ 149095 h 893374"/>
              <a:gd name="connsiteX6" fmla="*/ 1318438 w 1839433"/>
              <a:gd name="connsiteY6" fmla="*/ 239 h 893374"/>
              <a:gd name="connsiteX7" fmla="*/ 1520456 w 1839433"/>
              <a:gd name="connsiteY7" fmla="*/ 180992 h 893374"/>
              <a:gd name="connsiteX8" fmla="*/ 1839433 w 1839433"/>
              <a:gd name="connsiteY8" fmla="*/ 335164 h 89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433" h="893374">
                <a:moveTo>
                  <a:pt x="0" y="893374"/>
                </a:moveTo>
                <a:cubicBezTo>
                  <a:pt x="58922" y="825148"/>
                  <a:pt x="117845" y="756922"/>
                  <a:pt x="175438" y="696671"/>
                </a:cubicBezTo>
                <a:cubicBezTo>
                  <a:pt x="233031" y="636420"/>
                  <a:pt x="271131" y="606295"/>
                  <a:pt x="345559" y="531867"/>
                </a:cubicBezTo>
                <a:cubicBezTo>
                  <a:pt x="419987" y="457439"/>
                  <a:pt x="543147" y="268711"/>
                  <a:pt x="622005" y="250104"/>
                </a:cubicBezTo>
                <a:cubicBezTo>
                  <a:pt x="700863" y="231497"/>
                  <a:pt x="733647" y="437060"/>
                  <a:pt x="818707" y="420225"/>
                </a:cubicBezTo>
                <a:cubicBezTo>
                  <a:pt x="903767" y="403390"/>
                  <a:pt x="1049080" y="219093"/>
                  <a:pt x="1132368" y="149095"/>
                </a:cubicBezTo>
                <a:cubicBezTo>
                  <a:pt x="1215656" y="79097"/>
                  <a:pt x="1253757" y="-5077"/>
                  <a:pt x="1318438" y="239"/>
                </a:cubicBezTo>
                <a:cubicBezTo>
                  <a:pt x="1383119" y="5555"/>
                  <a:pt x="1433624" y="125171"/>
                  <a:pt x="1520456" y="180992"/>
                </a:cubicBezTo>
                <a:cubicBezTo>
                  <a:pt x="1607288" y="236813"/>
                  <a:pt x="1789814" y="305924"/>
                  <a:pt x="1839433" y="33516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994144" y="5145982"/>
            <a:ext cx="1850065" cy="810909"/>
          </a:xfrm>
          <a:custGeom>
            <a:avLst/>
            <a:gdLst>
              <a:gd name="connsiteX0" fmla="*/ 0 w 1850065"/>
              <a:gd name="connsiteY0" fmla="*/ 810909 h 810909"/>
              <a:gd name="connsiteX1" fmla="*/ 180754 w 1850065"/>
              <a:gd name="connsiteY1" fmla="*/ 481299 h 810909"/>
              <a:gd name="connsiteX2" fmla="*/ 340242 w 1850065"/>
              <a:gd name="connsiteY2" fmla="*/ 369658 h 810909"/>
              <a:gd name="connsiteX3" fmla="*/ 616689 w 1850065"/>
              <a:gd name="connsiteY3" fmla="*/ 2834 h 810909"/>
              <a:gd name="connsiteX4" fmla="*/ 797442 w 1850065"/>
              <a:gd name="connsiteY4" fmla="*/ 587625 h 810909"/>
              <a:gd name="connsiteX5" fmla="*/ 1132368 w 1850065"/>
              <a:gd name="connsiteY5" fmla="*/ 157006 h 810909"/>
              <a:gd name="connsiteX6" fmla="*/ 1334386 w 1850065"/>
              <a:gd name="connsiteY6" fmla="*/ 146374 h 810909"/>
              <a:gd name="connsiteX7" fmla="*/ 1504507 w 1850065"/>
              <a:gd name="connsiteY7" fmla="*/ 624839 h 810909"/>
              <a:gd name="connsiteX8" fmla="*/ 1850065 w 1850065"/>
              <a:gd name="connsiteY8" fmla="*/ 747113 h 81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065" h="810909">
                <a:moveTo>
                  <a:pt x="0" y="810909"/>
                </a:moveTo>
                <a:cubicBezTo>
                  <a:pt x="62023" y="682875"/>
                  <a:pt x="124047" y="554841"/>
                  <a:pt x="180754" y="481299"/>
                </a:cubicBezTo>
                <a:cubicBezTo>
                  <a:pt x="237461" y="407757"/>
                  <a:pt x="267586" y="449402"/>
                  <a:pt x="340242" y="369658"/>
                </a:cubicBezTo>
                <a:cubicBezTo>
                  <a:pt x="412898" y="289914"/>
                  <a:pt x="540489" y="-33494"/>
                  <a:pt x="616689" y="2834"/>
                </a:cubicBezTo>
                <a:cubicBezTo>
                  <a:pt x="692889" y="39162"/>
                  <a:pt x="711496" y="561930"/>
                  <a:pt x="797442" y="587625"/>
                </a:cubicBezTo>
                <a:cubicBezTo>
                  <a:pt x="883388" y="613320"/>
                  <a:pt x="1042877" y="230548"/>
                  <a:pt x="1132368" y="157006"/>
                </a:cubicBezTo>
                <a:cubicBezTo>
                  <a:pt x="1221859" y="83464"/>
                  <a:pt x="1272363" y="68402"/>
                  <a:pt x="1334386" y="146374"/>
                </a:cubicBezTo>
                <a:cubicBezTo>
                  <a:pt x="1396409" y="224346"/>
                  <a:pt x="1418561" y="524716"/>
                  <a:pt x="1504507" y="624839"/>
                </a:cubicBezTo>
                <a:cubicBezTo>
                  <a:pt x="1590453" y="724962"/>
                  <a:pt x="1720259" y="736037"/>
                  <a:pt x="1850065" y="74711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5460081" y="2454876"/>
            <a:ext cx="2887362" cy="181232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Viscoelastic response is history-dependent</a:t>
            </a:r>
            <a:endParaRPr lang="en-US" dirty="0"/>
          </a:p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Relaxation function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dictates time-domain response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73236"/>
              </p:ext>
            </p:extLst>
          </p:nvPr>
        </p:nvGraphicFramePr>
        <p:xfrm>
          <a:off x="1135515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515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8425" y="5131105"/>
            <a:ext cx="257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mechanical and thermal effects only affect atomic vibrations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41608"/>
              </p:ext>
            </p:extLst>
          </p:nvPr>
        </p:nvGraphicFramePr>
        <p:xfrm>
          <a:off x="4031051" y="4648200"/>
          <a:ext cx="1035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051" y="4648200"/>
                        <a:ext cx="10350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361038" y="5127244"/>
            <a:ext cx="2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Glass structure and properties are </a:t>
            </a:r>
            <a:r>
              <a:rPr lang="en-US" b="1" dirty="0"/>
              <a:t>history-dependent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983670"/>
              </p:ext>
            </p:extLst>
          </p:nvPr>
        </p:nvGraphicFramePr>
        <p:xfrm>
          <a:off x="6558342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42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180438" y="5127394"/>
            <a:ext cx="235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Structural changes are instantaneous: equilibrium state can be quickly reached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3389" y="6218123"/>
            <a:ext cx="25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Ergodicity breakdown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854979" y="6178974"/>
            <a:ext cx="47327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87272"/>
              </p:ext>
            </p:extLst>
          </p:nvPr>
        </p:nvGraphicFramePr>
        <p:xfrm>
          <a:off x="1184959" y="4750951"/>
          <a:ext cx="1084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59" y="4750951"/>
                        <a:ext cx="10842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78116"/>
              </p:ext>
            </p:extLst>
          </p:nvPr>
        </p:nvGraphicFramePr>
        <p:xfrm>
          <a:off x="4079875" y="4746188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746188"/>
                        <a:ext cx="9366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35795"/>
              </p:ext>
            </p:extLst>
          </p:nvPr>
        </p:nvGraphicFramePr>
        <p:xfrm>
          <a:off x="6607175" y="4750951"/>
          <a:ext cx="10858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4750951"/>
                        <a:ext cx="10858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55559"/>
              </p:ext>
            </p:extLst>
          </p:nvPr>
        </p:nvGraphicFramePr>
        <p:xfrm>
          <a:off x="3580045" y="5235138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850680" imgH="228600" progId="Equation.DSMT4">
                  <p:embed/>
                </p:oleObj>
              </mc:Choice>
              <mc:Fallback>
                <p:oleObj name="Equation" r:id="rId10" imgW="85068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045" y="5235138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4063" y="5211369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Deborah number (DN):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785892"/>
            <a:ext cx="484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“… the mountains flowed before the Lord…”</a:t>
            </a:r>
          </a:p>
          <a:p>
            <a:pPr algn="r"/>
            <a:r>
              <a:rPr lang="en-US" dirty="0">
                <a:latin typeface="Comic Sans MS" panose="030F0702030302020204" pitchFamily="66" charset="0"/>
              </a:rPr>
              <a:t>Prophetess Deborah (Judges 5:5)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8, Ch. 13, Appendix A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9 (does not cover relaxation)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655149" y="3107422"/>
            <a:ext cx="3459651" cy="33528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Zero stress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Residual stress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Relaxation rate scales with driving force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z="2600" dirty="0"/>
              <a:t>Comparing stress relaxation and structural relaxation</a:t>
            </a: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74123" y="1611270"/>
            <a:ext cx="3112077" cy="1152949"/>
            <a:chOff x="774123" y="1550772"/>
            <a:chExt cx="2807277" cy="1040028"/>
          </a:xfrm>
        </p:grpSpPr>
        <p:grpSp>
          <p:nvGrpSpPr>
            <p:cNvPr id="38" name="Group 37"/>
            <p:cNvGrpSpPr/>
            <p:nvPr/>
          </p:nvGrpSpPr>
          <p:grpSpPr>
            <a:xfrm>
              <a:off x="879390" y="1899242"/>
              <a:ext cx="1487754" cy="339242"/>
              <a:chOff x="2895600" y="3868461"/>
              <a:chExt cx="2082855" cy="474939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2895600" y="41148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3276600" y="4114800"/>
                <a:ext cx="76200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3353871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 flipV="1">
                <a:off x="3500175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3646479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 flipV="1">
                <a:off x="3792783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3939087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4085391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231695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 flipV="1">
                <a:off x="4377999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4524303" y="4114800"/>
                <a:ext cx="73152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597455" y="4108622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362200" y="1880286"/>
              <a:ext cx="1116640" cy="381000"/>
              <a:chOff x="1157332" y="3429000"/>
              <a:chExt cx="1563296" cy="533400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>
                <a:off x="1619209" y="34290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1619209" y="3429000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619209" y="39624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Rectangle 68"/>
              <p:cNvSpPr/>
              <p:nvPr/>
            </p:nvSpPr>
            <p:spPr bwMode="auto">
              <a:xfrm>
                <a:off x="1619209" y="3429000"/>
                <a:ext cx="538631" cy="533400"/>
              </a:xfrm>
              <a:prstGeom prst="rect">
                <a:avLst/>
              </a:prstGeom>
              <a:solidFill>
                <a:srgbClr val="00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1876353" y="3505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888524" y="3695700"/>
                <a:ext cx="83210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1157332" y="3695700"/>
                <a:ext cx="4649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>
              <a:off x="3478840" y="1550772"/>
              <a:ext cx="0" cy="990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478840" y="1727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478840" y="18802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478840" y="20326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478840" y="21850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478840" y="2337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478840" y="2489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478840" y="1575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>
              <a:grpSpLocks/>
            </p:cNvGrpSpPr>
            <p:nvPr/>
          </p:nvGrpSpPr>
          <p:grpSpPr>
            <a:xfrm flipH="1">
              <a:off x="774123" y="1575486"/>
              <a:ext cx="100584" cy="1015314"/>
              <a:chOff x="3783640" y="1727886"/>
              <a:chExt cx="102560" cy="1015314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3783640" y="1727886"/>
                <a:ext cx="0" cy="9906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783640" y="1905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3783640" y="20574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783640" y="22098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783640" y="23622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3783640" y="2514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3783640" y="2667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3783640" y="1752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9" name="Rectangle 98"/>
          <p:cNvSpPr/>
          <p:nvPr/>
        </p:nvSpPr>
        <p:spPr bwMode="auto">
          <a:xfrm>
            <a:off x="4831369" y="1583422"/>
            <a:ext cx="3276599" cy="1280033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4941047" y="1881266"/>
            <a:ext cx="2808970" cy="8244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7732784" y="1707429"/>
            <a:ext cx="208790" cy="18336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664202" y="2372096"/>
            <a:ext cx="206934" cy="528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6767668" y="2017624"/>
            <a:ext cx="833683" cy="7222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144392" y="2004494"/>
            <a:ext cx="1464801" cy="645498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Straight Connector 96"/>
          <p:cNvCxnSpPr>
            <a:stCxn id="96" idx="4"/>
            <a:endCxn id="96" idx="5"/>
          </p:cNvCxnSpPr>
          <p:nvPr/>
        </p:nvCxnSpPr>
        <p:spPr bwMode="auto">
          <a:xfrm flipV="1">
            <a:off x="7040505" y="2467450"/>
            <a:ext cx="94782" cy="14029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4831369" y="1583422"/>
            <a:ext cx="0" cy="12800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4831368" y="2845203"/>
            <a:ext cx="3276599" cy="104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835487" y="15834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755122" y="24858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677273" y="3107422"/>
            <a:ext cx="35523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 err="1"/>
              <a:t>Supercooled</a:t>
            </a:r>
            <a:r>
              <a:rPr lang="en-US" kern="0" dirty="0"/>
              <a:t> liquid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Free volume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Relaxation rate scales with driving force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69138"/>
              </p:ext>
            </p:extLst>
          </p:nvPr>
        </p:nvGraphicFramePr>
        <p:xfrm>
          <a:off x="6842125" y="4272866"/>
          <a:ext cx="1325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4272866"/>
                        <a:ext cx="1325563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066800"/>
          </a:xfrm>
        </p:spPr>
        <p:txBody>
          <a:bodyPr/>
          <a:lstStyle/>
          <a:p>
            <a:r>
              <a:rPr lang="en-US" dirty="0"/>
              <a:t>Free volume model of relaxation (first order kinetic model)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5343" y="2004708"/>
            <a:ext cx="4343401" cy="2286000"/>
            <a:chOff x="533399" y="1752600"/>
            <a:chExt cx="3276600" cy="1280033"/>
          </a:xfrm>
        </p:grpSpPr>
        <p:sp>
          <p:nvSpPr>
            <p:cNvPr id="4" name="Rectangle 3"/>
            <p:cNvSpPr/>
            <p:nvPr/>
          </p:nvSpPr>
          <p:spPr bwMode="auto">
            <a:xfrm>
              <a:off x="533400" y="1752600"/>
              <a:ext cx="3276599" cy="1280033"/>
            </a:xfrm>
            <a:prstGeom prst="rect">
              <a:avLst/>
            </a:prstGeom>
            <a:gradFill>
              <a:gsLst>
                <a:gs pos="34000">
                  <a:srgbClr val="FF0000">
                    <a:alpha val="40000"/>
                  </a:srgbClr>
                </a:gs>
                <a:gs pos="0">
                  <a:srgbClr val="FF0000">
                    <a:alpha val="40000"/>
                  </a:srgbClr>
                </a:gs>
                <a:gs pos="82000">
                  <a:srgbClr val="0000FF">
                    <a:alpha val="40000"/>
                  </a:srgbClr>
                </a:gs>
                <a:gs pos="100000">
                  <a:srgbClr val="0000FF">
                    <a:alpha val="4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43078" y="2050444"/>
              <a:ext cx="2808970" cy="824404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3434815" y="1876607"/>
              <a:ext cx="208790" cy="18336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2366233" y="2541274"/>
              <a:ext cx="206934" cy="528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2469699" y="2186802"/>
              <a:ext cx="833683" cy="72222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9" name="Freeform 8"/>
            <p:cNvSpPr/>
            <p:nvPr/>
          </p:nvSpPr>
          <p:spPr bwMode="auto">
            <a:xfrm>
              <a:off x="1846423" y="2173672"/>
              <a:ext cx="1464801" cy="645498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>
              <a:stCxn id="9" idx="4"/>
              <a:endCxn id="9" idx="5"/>
            </p:cNvCxnSpPr>
            <p:nvPr/>
          </p:nvCxnSpPr>
          <p:spPr bwMode="auto">
            <a:xfrm flipV="1">
              <a:off x="2742536" y="2636628"/>
              <a:ext cx="94782" cy="14029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33400" y="1752600"/>
              <a:ext cx="0" cy="12800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533399" y="3014381"/>
              <a:ext cx="3276599" cy="10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139" y="20298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6572" y="37780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0949" y="1894952"/>
            <a:ext cx="3459651" cy="22860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 at constant temperature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64601"/>
              </p:ext>
            </p:extLst>
          </p:nvPr>
        </p:nvGraphicFramePr>
        <p:xfrm>
          <a:off x="5486400" y="2670104"/>
          <a:ext cx="2894013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523880" imgH="990360" progId="Equation.DSMT4">
                  <p:embed/>
                </p:oleObj>
              </mc:Choice>
              <mc:Fallback>
                <p:oleObj name="Equation" r:id="rId3" imgW="1523880" imgH="9903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70104"/>
                        <a:ext cx="2894013" cy="1747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75343" y="4527874"/>
            <a:ext cx="7805070" cy="16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Temperature dependence of relaxation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51663"/>
              </p:ext>
            </p:extLst>
          </p:nvPr>
        </p:nvGraphicFramePr>
        <p:xfrm>
          <a:off x="901015" y="5018905"/>
          <a:ext cx="65071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3429000" imgH="482400" progId="Equation.DSMT4">
                  <p:embed/>
                </p:oleObj>
              </mc:Choice>
              <mc:Fallback>
                <p:oleObj name="Equation" r:id="rId5" imgW="342900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15" y="5018905"/>
                        <a:ext cx="6507163" cy="850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705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038290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Cooling rate: 10 °C/s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reheating rate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4019490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10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9221" y="449580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7950" y="4968380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0.1 °C/s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75789" y="2362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418589" y="2819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623437" y="2271901"/>
            <a:ext cx="2108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prstClr val="black"/>
                </a:solidFill>
              </a:rPr>
              <a:t>Slope: volume CTE of </a:t>
            </a:r>
            <a:r>
              <a:rPr lang="en-US" sz="1600" kern="0" dirty="0" err="1">
                <a:solidFill>
                  <a:prstClr val="black"/>
                </a:solidFill>
              </a:rPr>
              <a:t>supercooled</a:t>
            </a:r>
            <a:r>
              <a:rPr lang="en-US" sz="1600" kern="0" dirty="0">
                <a:solidFill>
                  <a:prstClr val="black"/>
                </a:solidFill>
              </a:rPr>
              <a:t> liquid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949563" y="2569899"/>
            <a:ext cx="67983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371600"/>
            <a:ext cx="67056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038290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cooling 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Reheating rate: 1 °C/s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3553669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28397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3389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10200" y="4042567"/>
            <a:ext cx="2916384" cy="128304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Fictive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temperature and glass structure are functions of cooling rate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91000" cy="4609715"/>
          </a:xfrm>
        </p:spPr>
        <p:txBody>
          <a:bodyPr/>
          <a:lstStyle/>
          <a:p>
            <a:pPr marL="285750" indent="-285750"/>
            <a:r>
              <a:rPr lang="en-US" sz="2000" dirty="0"/>
              <a:t>Fictive temperature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: the temperature on the </a:t>
            </a:r>
            <a:r>
              <a:rPr lang="en-US" sz="2000" dirty="0" err="1"/>
              <a:t>supercooled</a:t>
            </a:r>
            <a:r>
              <a:rPr lang="en-US" sz="2000" dirty="0"/>
              <a:t> liquid curve at which the glass would find itself in equilibrium with the </a:t>
            </a:r>
            <a:r>
              <a:rPr lang="en-US" sz="2000" dirty="0" err="1"/>
              <a:t>supercooled</a:t>
            </a:r>
            <a:r>
              <a:rPr lang="en-US" sz="2000" dirty="0"/>
              <a:t> liquid state if brought suddenly to it</a:t>
            </a:r>
          </a:p>
          <a:p>
            <a:pPr marL="285750" indent="-285750"/>
            <a:r>
              <a:rPr lang="en-US" sz="2000" dirty="0"/>
              <a:t>With increasing cooling rate:</a:t>
            </a:r>
          </a:p>
          <a:p>
            <a:pPr marL="738188" lvl="1" indent="-285750">
              <a:buClr>
                <a:srgbClr val="C0504D"/>
              </a:buClr>
            </a:pP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f1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f2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f3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/>
            <a:r>
              <a:rPr lang="en-US" sz="2000" dirty="0"/>
              <a:t>A glass state is fully described by thermodynamic parameters (</a:t>
            </a:r>
            <a:r>
              <a:rPr lang="en-US" sz="2000" i="1" dirty="0"/>
              <a:t>T, P</a:t>
            </a:r>
            <a:r>
              <a:rPr lang="en-US" sz="2000" dirty="0"/>
              <a:t>)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endParaRPr lang="en-US" sz="2000" dirty="0"/>
          </a:p>
          <a:p>
            <a:pPr marL="285750" indent="-285750"/>
            <a:r>
              <a:rPr lang="en-US" sz="2000" dirty="0"/>
              <a:t>Glass properties are functions of temperature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(structure)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40274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838080" imgH="279360" progId="Equation.DSMT4">
                  <p:embed/>
                </p:oleObj>
              </mc:Choice>
              <mc:Fallback>
                <p:oleObj name="Equation" r:id="rId3" imgW="838080" imgH="2793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9967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901440" imgH="279360" progId="Equation.DSMT4">
                  <p:embed/>
                </p:oleObj>
              </mc:Choice>
              <mc:Fallback>
                <p:oleObj name="Equation" r:id="rId5" imgW="90144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  <a:p>
            <a:pPr marL="569913" lvl="1" indent="-285750"/>
            <a:r>
              <a:rPr lang="en-US" dirty="0"/>
              <a:t>Temperature-dependent property evolution without modifying glass structure</a:t>
            </a:r>
          </a:p>
          <a:p>
            <a:pPr marL="569913" lvl="1" indent="-285750"/>
            <a:endParaRPr lang="en-US" sz="2600" dirty="0"/>
          </a:p>
          <a:p>
            <a:pPr marL="569913" lvl="1" indent="-285750"/>
            <a:endParaRPr lang="en-US" sz="2800" dirty="0"/>
          </a:p>
          <a:p>
            <a:pPr marL="569913" lvl="1" indent="-285750"/>
            <a:r>
              <a:rPr lang="en-US" dirty="0"/>
              <a:t>Property change due to relaxation (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change)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722080" y="3651483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13650"/>
              </p:ext>
            </p:extLst>
          </p:nvPr>
        </p:nvGraphicFramePr>
        <p:xfrm>
          <a:off x="5807993" y="3643313"/>
          <a:ext cx="20748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091880" imgH="291960" progId="Equation.DSMT4">
                  <p:embed/>
                </p:oleObj>
              </mc:Choice>
              <mc:Fallback>
                <p:oleObj name="Equation" r:id="rId3" imgW="1091880" imgH="2919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93" y="3643313"/>
                        <a:ext cx="2074862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721381" y="411707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80785"/>
              </p:ext>
            </p:extLst>
          </p:nvPr>
        </p:nvGraphicFramePr>
        <p:xfrm>
          <a:off x="5936347" y="4108450"/>
          <a:ext cx="2124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117440" imgH="291960" progId="Equation.DSMT4">
                  <p:embed/>
                </p:oleObj>
              </mc:Choice>
              <mc:Fallback>
                <p:oleObj name="Equation" r:id="rId5" imgW="1117440" imgH="2919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347" y="4108450"/>
                        <a:ext cx="2124075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722080" y="5389132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6197"/>
              </p:ext>
            </p:extLst>
          </p:nvPr>
        </p:nvGraphicFramePr>
        <p:xfrm>
          <a:off x="5812304" y="5364163"/>
          <a:ext cx="2824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1485720" imgH="291960" progId="Equation.DSMT4">
                  <p:embed/>
                </p:oleObj>
              </mc:Choice>
              <mc:Fallback>
                <p:oleObj name="Equation" r:id="rId7" imgW="1485720" imgH="29196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304" y="5364163"/>
                        <a:ext cx="2824162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21381" y="587988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67120"/>
              </p:ext>
            </p:extLst>
          </p:nvPr>
        </p:nvGraphicFramePr>
        <p:xfrm>
          <a:off x="5952688" y="5855603"/>
          <a:ext cx="28495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498320" imgH="291960" progId="Equation.DSMT4">
                  <p:embed/>
                </p:oleObj>
              </mc:Choice>
              <mc:Fallback>
                <p:oleObj name="Equation" r:id="rId9" imgW="1498320" imgH="2919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688" y="5855603"/>
                        <a:ext cx="2849563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3" imgW="901440" imgH="279360" progId="Equation.DSMT4">
                  <p:embed/>
                </p:oleObj>
              </mc:Choice>
              <mc:Fallback>
                <p:oleObj name="Equation" r:id="rId13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40448"/>
              </p:ext>
            </p:extLst>
          </p:nvPr>
        </p:nvGraphicFramePr>
        <p:xfrm>
          <a:off x="4572000" y="2710985"/>
          <a:ext cx="4089400" cy="160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2273040" imgH="965160" progId="Equation.DSMT4">
                  <p:embed/>
                </p:oleObj>
              </mc:Choice>
              <mc:Fallback>
                <p:oleObj name="Equation" r:id="rId4" imgW="2273040" imgH="96516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0985"/>
                        <a:ext cx="4089400" cy="1609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81204"/>
              </p:ext>
            </p:extLst>
          </p:nvPr>
        </p:nvGraphicFramePr>
        <p:xfrm>
          <a:off x="4571694" y="4538479"/>
          <a:ext cx="4117975" cy="16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2298600" imgH="965160" progId="Equation.DSMT4">
                  <p:embed/>
                </p:oleObj>
              </mc:Choice>
              <mc:Fallback>
                <p:oleObj name="Equation" r:id="rId6" imgW="2298600" imgH="96516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94" y="4538479"/>
                        <a:ext cx="4117975" cy="1602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838080" imgH="279360" progId="Equation.DSMT4">
                  <p:embed/>
                </p:oleObj>
              </mc:Choice>
              <mc:Fallback>
                <p:oleObj name="Equation" r:id="rId8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901440" imgH="279360" progId="Equation.DSMT4">
                  <p:embed/>
                </p:oleObj>
              </mc:Choice>
              <mc:Fallback>
                <p:oleObj name="Equation" r:id="rId10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346009" y="4893578"/>
            <a:ext cx="341760" cy="1543514"/>
            <a:chOff x="2346009" y="4893578"/>
            <a:chExt cx="341760" cy="1543514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2537577" y="4893578"/>
              <a:ext cx="0" cy="11348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2346009" y="603698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</p:grpSp>
      <p:sp>
        <p:nvSpPr>
          <p:cNvPr id="39" name="Freeform 38"/>
          <p:cNvSpPr/>
          <p:nvPr/>
        </p:nvSpPr>
        <p:spPr bwMode="auto">
          <a:xfrm>
            <a:off x="578840" y="3062476"/>
            <a:ext cx="3372375" cy="2139193"/>
          </a:xfrm>
          <a:custGeom>
            <a:avLst/>
            <a:gdLst>
              <a:gd name="connsiteX0" fmla="*/ 3380764 w 3380764"/>
              <a:gd name="connsiteY0" fmla="*/ 0 h 2139193"/>
              <a:gd name="connsiteX1" fmla="*/ 2617366 w 3380764"/>
              <a:gd name="connsiteY1" fmla="*/ 1149292 h 2139193"/>
              <a:gd name="connsiteX2" fmla="*/ 1342239 w 3380764"/>
              <a:gd name="connsiteY2" fmla="*/ 1828800 h 2139193"/>
              <a:gd name="connsiteX3" fmla="*/ 0 w 3380764"/>
              <a:gd name="connsiteY3" fmla="*/ 2139193 h 21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64" h="2139193">
                <a:moveTo>
                  <a:pt x="3380764" y="0"/>
                </a:moveTo>
                <a:cubicBezTo>
                  <a:pt x="3168942" y="422246"/>
                  <a:pt x="2957120" y="844492"/>
                  <a:pt x="2617366" y="1149292"/>
                </a:cubicBezTo>
                <a:cubicBezTo>
                  <a:pt x="2277612" y="1454092"/>
                  <a:pt x="1778466" y="1663817"/>
                  <a:pt x="1342239" y="1828800"/>
                </a:cubicBezTo>
                <a:cubicBezTo>
                  <a:pt x="906012" y="1993783"/>
                  <a:pt x="453006" y="2066488"/>
                  <a:pt x="0" y="2139193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986769"/>
          </a:xfrm>
        </p:spPr>
        <p:txBody>
          <a:bodyPr/>
          <a:lstStyle/>
          <a:p>
            <a:r>
              <a:rPr lang="en-US" sz="2600" dirty="0"/>
              <a:t>Predicting glass structure evolution due to relaxation: Tool’s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1583" y="6045227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B050"/>
                </a:solidFill>
              </a:rPr>
              <a:t>T</a:t>
            </a:r>
            <a:r>
              <a:rPr lang="en-US" sz="2000" i="1" baseline="-25000" dirty="0" err="1">
                <a:solidFill>
                  <a:srgbClr val="00B050"/>
                </a:solidFill>
              </a:rPr>
              <a:t>f</a:t>
            </a:r>
            <a:endParaRPr lang="en-US" sz="2000" i="1" baseline="-250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8840" y="2711318"/>
            <a:ext cx="0" cy="333756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84433" y="6035735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41762" y="2565633"/>
            <a:ext cx="19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 </a:t>
            </a:r>
            <a:r>
              <a:rPr lang="en-US" sz="2000" dirty="0"/>
              <a:t>(</a:t>
            </a:r>
            <a:r>
              <a:rPr lang="en-US" sz="2000" i="1" dirty="0"/>
              <a:t>V, H, S, </a:t>
            </a:r>
            <a:r>
              <a:rPr lang="en-US" sz="2000" dirty="0"/>
              <a:t>etc.)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64161" y="4680568"/>
            <a:ext cx="3280094" cy="532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04145" y="3058696"/>
            <a:ext cx="1554480" cy="2977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048119" y="4816190"/>
            <a:ext cx="0" cy="12122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93825" y="3058696"/>
            <a:ext cx="3368694" cy="2152956"/>
            <a:chOff x="593825" y="3242759"/>
            <a:chExt cx="3368694" cy="2152956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3048119" y="3242759"/>
              <a:ext cx="914400" cy="1755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93825" y="4993379"/>
              <a:ext cx="2454875" cy="40233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2320255" y="3017512"/>
            <a:ext cx="14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Supercooled</a:t>
            </a:r>
            <a:r>
              <a:rPr lang="en-US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880" y="4697593"/>
            <a:ext cx="88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705" y="1735822"/>
            <a:ext cx="323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Consider a glass sample with Fictive temperature </a:t>
            </a:r>
            <a:r>
              <a:rPr lang="en-US" sz="2000" i="1" kern="0" dirty="0" err="1">
                <a:solidFill>
                  <a:srgbClr val="339933"/>
                </a:solidFill>
              </a:rPr>
              <a:t>T</a:t>
            </a:r>
            <a:r>
              <a:rPr lang="en-US" sz="2000" i="1" kern="0" baseline="-25000" dirty="0" err="1">
                <a:solidFill>
                  <a:srgbClr val="339933"/>
                </a:solidFill>
              </a:rPr>
              <a:t>f</a:t>
            </a:r>
            <a:endParaRPr lang="en-US" i="1" dirty="0">
              <a:solidFill>
                <a:srgbClr val="339933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92970" y="4885856"/>
            <a:ext cx="2208641" cy="1019252"/>
            <a:chOff x="1592970" y="4885856"/>
            <a:chExt cx="2208641" cy="1019252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2539767" y="4885856"/>
              <a:ext cx="0" cy="89432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4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592970" y="5140345"/>
              <a:ext cx="942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g</a:t>
              </a:r>
              <a:r>
                <a:rPr lang="en-US" sz="2000" dirty="0">
                  <a:solidFill>
                    <a:schemeClr val="accent4"/>
                  </a:solidFill>
                </a:rPr>
                <a:t> - </a:t>
              </a:r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e</a:t>
              </a:r>
              <a:endParaRPr lang="en-US" sz="2000" i="1" dirty="0">
                <a:solidFill>
                  <a:schemeClr val="accent4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flipV="1">
              <a:off x="2543187" y="5780184"/>
              <a:ext cx="512064" cy="213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C000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028642" y="5504998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rgbClr val="FFC000"/>
                  </a:solidFill>
                </a:rPr>
                <a:t>T</a:t>
              </a:r>
              <a:r>
                <a:rPr lang="en-US" sz="2000" i="1" baseline="-25000" dirty="0" err="1">
                  <a:solidFill>
                    <a:srgbClr val="FFC000"/>
                  </a:solidFill>
                </a:rPr>
                <a:t>f</a:t>
              </a:r>
              <a:r>
                <a:rPr lang="en-US" sz="2000" dirty="0">
                  <a:solidFill>
                    <a:srgbClr val="FFC000"/>
                  </a:solidFill>
                </a:rPr>
                <a:t> - </a:t>
              </a:r>
              <a:r>
                <a:rPr lang="en-US" sz="2000" i="1" dirty="0">
                  <a:solidFill>
                    <a:srgbClr val="FFC000"/>
                  </a:solidFill>
                </a:rPr>
                <a:t>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23033" y="1757377"/>
            <a:ext cx="4025082" cy="4544940"/>
            <a:chOff x="4623033" y="1757377"/>
            <a:chExt cx="4025082" cy="4544940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716285"/>
                </p:ext>
              </p:extLst>
            </p:nvPr>
          </p:nvGraphicFramePr>
          <p:xfrm>
            <a:off x="4707622" y="1757377"/>
            <a:ext cx="3643313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Equation" r:id="rId4" imgW="1917360" imgH="482400" progId="Equation.DSMT4">
                    <p:embed/>
                  </p:oleObj>
                </mc:Choice>
                <mc:Fallback>
                  <p:oleObj name="Equation" r:id="rId4" imgW="1917360" imgH="48240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1757377"/>
                          <a:ext cx="3643313" cy="8509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602195"/>
                </p:ext>
              </p:extLst>
            </p:nvPr>
          </p:nvGraphicFramePr>
          <p:xfrm>
            <a:off x="4707622" y="3175411"/>
            <a:ext cx="3233737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6" imgW="1701720" imgH="482400" progId="Equation.DSMT4">
                    <p:embed/>
                  </p:oleObj>
                </mc:Choice>
                <mc:Fallback>
                  <p:oleObj name="Equation" r:id="rId6" imgW="1701720" imgH="48240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3175411"/>
                          <a:ext cx="3233737" cy="8509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416357"/>
                </p:ext>
              </p:extLst>
            </p:nvPr>
          </p:nvGraphicFramePr>
          <p:xfrm>
            <a:off x="4694238" y="4607259"/>
            <a:ext cx="1858962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8" imgW="977760" imgH="457200" progId="Equation.DSMT4">
                    <p:embed/>
                  </p:oleObj>
                </mc:Choice>
                <mc:Fallback>
                  <p:oleObj name="Equation" r:id="rId8" imgW="977760" imgH="45720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238" y="4607259"/>
                          <a:ext cx="1858962" cy="8064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3"/>
            <p:cNvSpPr/>
            <p:nvPr/>
          </p:nvSpPr>
          <p:spPr>
            <a:xfrm>
              <a:off x="4623033" y="2660984"/>
              <a:ext cx="2549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Take time derivative: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23033" y="4106411"/>
              <a:ext cx="3530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Assume first-order relaxation:</a:t>
              </a:r>
              <a:endParaRPr lang="en-US" dirty="0"/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728279"/>
                </p:ext>
              </p:extLst>
            </p:nvPr>
          </p:nvGraphicFramePr>
          <p:xfrm>
            <a:off x="7954511" y="3546694"/>
            <a:ext cx="693604" cy="1545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Equation" r:id="rId10" imgW="380880" imgH="914400" progId="Equation.DSMT4">
                    <p:embed/>
                  </p:oleObj>
                </mc:Choice>
                <mc:Fallback>
                  <p:oleObj name="Equation" r:id="rId10" imgW="380880" imgH="914400" progId="Equation.DSMT4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511" y="3546694"/>
                          <a:ext cx="693604" cy="15453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91630"/>
                </p:ext>
              </p:extLst>
            </p:nvPr>
          </p:nvGraphicFramePr>
          <p:xfrm>
            <a:off x="4690145" y="5495867"/>
            <a:ext cx="1833563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Equation" r:id="rId12" imgW="965160" imgH="457200" progId="Equation.DSMT4">
                    <p:embed/>
                  </p:oleObj>
                </mc:Choice>
                <mc:Fallback>
                  <p:oleObj name="Equation" r:id="rId12" imgW="965160" imgH="457200" progId="Equation.DSMT4">
                    <p:embed/>
                    <p:pic>
                      <p:nvPicPr>
                        <p:cNvPr id="8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0145" y="5495867"/>
                          <a:ext cx="1833563" cy="8064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Rectangle 87"/>
            <p:cNvSpPr/>
            <p:nvPr/>
          </p:nvSpPr>
          <p:spPr>
            <a:xfrm>
              <a:off x="6675450" y="5694802"/>
              <a:ext cx="18925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Tool’s equation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146"/>
            <a:ext cx="3777842" cy="414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4881"/>
            <a:ext cx="4114799" cy="242261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54899"/>
              </p:ext>
            </p:extLst>
          </p:nvPr>
        </p:nvGraphicFramePr>
        <p:xfrm>
          <a:off x="651545" y="4071038"/>
          <a:ext cx="1600200" cy="70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5" imgW="965160" imgH="457200" progId="Equation.DSMT4">
                  <p:embed/>
                </p:oleObj>
              </mc:Choice>
              <mc:Fallback>
                <p:oleObj name="Equation" r:id="rId5" imgW="9651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45" y="4071038"/>
                        <a:ext cx="1600200" cy="7038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242252" y="6003022"/>
            <a:ext cx="3410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J. Am. Ceram. Soc.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240 (1946)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70408"/>
              </p:ext>
            </p:extLst>
          </p:nvPr>
        </p:nvGraphicFramePr>
        <p:xfrm>
          <a:off x="626378" y="4888388"/>
          <a:ext cx="3733800" cy="145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7" imgW="2298600" imgH="965160" progId="Equation.DSMT4">
                  <p:embed/>
                </p:oleObj>
              </mc:Choice>
              <mc:Fallback>
                <p:oleObj name="Equation" r:id="rId7" imgW="2298600" imgH="9651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78" y="4888388"/>
                        <a:ext cx="3733800" cy="1453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78978" y="4238277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Tool’s equation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02643"/>
              </p:ext>
            </p:extLst>
          </p:nvPr>
        </p:nvGraphicFramePr>
        <p:xfrm>
          <a:off x="1449388" y="3162300"/>
          <a:ext cx="1873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9" imgW="1130040" imgH="241200" progId="Equation.DSMT4">
                  <p:embed/>
                </p:oleObj>
              </mc:Choice>
              <mc:Fallback>
                <p:oleObj name="Equation" r:id="rId9" imgW="1130040" imgH="24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162300"/>
                        <a:ext cx="1873250" cy="371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Tool’s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Ritland experiment: two groups of glass samples of identical composition were heat treated to obtain the same refractive index via two different routes</a:t>
            </a:r>
          </a:p>
          <a:p>
            <a:pPr lvl="1"/>
            <a:r>
              <a:rPr lang="en-US" dirty="0"/>
              <a:t>Group A: kept at 530°C for 24 h</a:t>
            </a:r>
          </a:p>
          <a:p>
            <a:pPr lvl="1"/>
            <a:r>
              <a:rPr lang="en-US" dirty="0"/>
              <a:t>Group B: cooled at 16°C/h through the glass transition range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29699"/>
            <a:ext cx="4030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Both groups were then placed in a furnace standing at 530°C and their refractive indices were measured as a function of heat treatment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080233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 structure cannot be fully characterized by the single parameter </a:t>
            </a:r>
            <a:r>
              <a:rPr lang="en-US" sz="2000" i="1" kern="0" dirty="0" err="1">
                <a:solidFill>
                  <a:prstClr val="black"/>
                </a:solidFill>
              </a:rPr>
              <a:t>T</a:t>
            </a:r>
            <a:r>
              <a:rPr lang="en-US" sz="2000" i="1" kern="0" baseline="-25000" dirty="0" err="1">
                <a:solidFill>
                  <a:prstClr val="black"/>
                </a:solidFill>
              </a:rPr>
              <a:t>f</a:t>
            </a:r>
            <a:endParaRPr lang="en-US" sz="2000" i="1" kern="0" baseline="-25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740" y="6172200"/>
            <a:ext cx="2992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J. Am. Ceram. Soc.</a:t>
            </a:r>
            <a:r>
              <a:rPr lang="en-US" sz="1400" dirty="0"/>
              <a:t> </a:t>
            </a:r>
            <a:r>
              <a:rPr lang="en-US" sz="1400" b="1" dirty="0"/>
              <a:t>39</a:t>
            </a:r>
            <a:r>
              <a:rPr lang="en-US" sz="1400" dirty="0"/>
              <a:t>, 403 (1956).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1587"/>
            <a:ext cx="3657600" cy="407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7" y="1675151"/>
            <a:ext cx="3429000" cy="4617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3156" y="599348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“What don’t we know?” </a:t>
            </a:r>
            <a:r>
              <a:rPr lang="en-US" sz="1400" i="1" dirty="0"/>
              <a:t>Science</a:t>
            </a:r>
            <a:r>
              <a:rPr lang="en-US" sz="1400" dirty="0"/>
              <a:t> </a:t>
            </a:r>
            <a:r>
              <a:rPr lang="en-US" sz="1400" b="1" dirty="0"/>
              <a:t>309</a:t>
            </a:r>
            <a:r>
              <a:rPr lang="en-US" sz="1400" dirty="0"/>
              <a:t>, 83 (2005).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462BA9-09A5-4A08-9C6F-4F7E9038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sz="2600" dirty="0">
                <a:hlinkClick r:id="rId4"/>
              </a:rPr>
              <a:t>“The Nature of Glass Remains Anything but Clear”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634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Ritland experiment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464457" y="1455151"/>
            <a:ext cx="4188088" cy="2940451"/>
            <a:chOff x="4464457" y="1455151"/>
            <a:chExt cx="4188088" cy="2940451"/>
          </a:xfrm>
        </p:grpSpPr>
        <p:sp>
          <p:nvSpPr>
            <p:cNvPr id="22" name="TextBox 21"/>
            <p:cNvSpPr txBox="1"/>
            <p:nvPr/>
          </p:nvSpPr>
          <p:spPr>
            <a:xfrm>
              <a:off x="8358481" y="2573989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334861" y="1776990"/>
              <a:ext cx="1480384" cy="1197808"/>
            </a:xfrm>
            <a:custGeom>
              <a:avLst/>
              <a:gdLst>
                <a:gd name="connsiteX0" fmla="*/ 0 w 1468073"/>
                <a:gd name="connsiteY0" fmla="*/ 0 h 1820411"/>
                <a:gd name="connsiteX1" fmla="*/ 109056 w 1468073"/>
                <a:gd name="connsiteY1" fmla="*/ 1140902 h 1820411"/>
                <a:gd name="connsiteX2" fmla="*/ 478172 w 1468073"/>
                <a:gd name="connsiteY2" fmla="*/ 1677798 h 1820411"/>
                <a:gd name="connsiteX3" fmla="*/ 1468073 w 1468073"/>
                <a:gd name="connsiteY3" fmla="*/ 1820411 h 18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073" h="1820411">
                  <a:moveTo>
                    <a:pt x="0" y="0"/>
                  </a:moveTo>
                  <a:cubicBezTo>
                    <a:pt x="14680" y="430634"/>
                    <a:pt x="29361" y="861269"/>
                    <a:pt x="109056" y="1140902"/>
                  </a:cubicBezTo>
                  <a:cubicBezTo>
                    <a:pt x="188751" y="1420535"/>
                    <a:pt x="251669" y="1564547"/>
                    <a:pt x="478172" y="1677798"/>
                  </a:cubicBezTo>
                  <a:cubicBezTo>
                    <a:pt x="704675" y="1791049"/>
                    <a:pt x="1468073" y="1820411"/>
                    <a:pt x="1468073" y="1820411"/>
                  </a:cubicBezTo>
                </a:path>
              </a:pathLst>
            </a:custGeom>
            <a:noFill/>
            <a:ln w="2222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87105" y="3010025"/>
              <a:ext cx="2954634" cy="1324740"/>
            </a:xfrm>
            <a:custGeom>
              <a:avLst/>
              <a:gdLst>
                <a:gd name="connsiteX0" fmla="*/ 0 w 4714612"/>
                <a:gd name="connsiteY0" fmla="*/ 2608976 h 2608976"/>
                <a:gd name="connsiteX1" fmla="*/ 721453 w 4714612"/>
                <a:gd name="connsiteY1" fmla="*/ 1166069 h 2608976"/>
                <a:gd name="connsiteX2" fmla="*/ 1879133 w 4714612"/>
                <a:gd name="connsiteY2" fmla="*/ 411060 h 2608976"/>
                <a:gd name="connsiteX3" fmla="*/ 4714612 w 4714612"/>
                <a:gd name="connsiteY3" fmla="*/ 0 h 260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612" h="2608976">
                  <a:moveTo>
                    <a:pt x="0" y="2608976"/>
                  </a:moveTo>
                  <a:cubicBezTo>
                    <a:pt x="204132" y="2070682"/>
                    <a:pt x="408264" y="1532388"/>
                    <a:pt x="721453" y="1166069"/>
                  </a:cubicBezTo>
                  <a:cubicBezTo>
                    <a:pt x="1034642" y="799750"/>
                    <a:pt x="1213607" y="605405"/>
                    <a:pt x="1879133" y="411060"/>
                  </a:cubicBezTo>
                  <a:cubicBezTo>
                    <a:pt x="2544659" y="216715"/>
                    <a:pt x="3629635" y="108357"/>
                    <a:pt x="4714612" y="0"/>
                  </a:cubicBezTo>
                </a:path>
              </a:pathLst>
            </a:custGeom>
            <a:noFill/>
            <a:ln w="222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5275277" y="1638425"/>
              <a:ext cx="0" cy="275717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275277" y="2998392"/>
              <a:ext cx="3259123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5275277" y="2998392"/>
              <a:ext cx="2628678" cy="539915"/>
            </a:xfrm>
            <a:custGeom>
              <a:avLst/>
              <a:gdLst>
                <a:gd name="connsiteX0" fmla="*/ 0 w 4194495"/>
                <a:gd name="connsiteY0" fmla="*/ 0 h 1089459"/>
                <a:gd name="connsiteX1" fmla="*/ 268447 w 4194495"/>
                <a:gd name="connsiteY1" fmla="*/ 1082179 h 1089459"/>
                <a:gd name="connsiteX2" fmla="*/ 1258348 w 4194495"/>
                <a:gd name="connsiteY2" fmla="*/ 453005 h 1089459"/>
                <a:gd name="connsiteX3" fmla="*/ 4194495 w 4194495"/>
                <a:gd name="connsiteY3" fmla="*/ 50334 h 108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4495" h="1089459">
                  <a:moveTo>
                    <a:pt x="0" y="0"/>
                  </a:moveTo>
                  <a:cubicBezTo>
                    <a:pt x="29361" y="503339"/>
                    <a:pt x="58722" y="1006678"/>
                    <a:pt x="268447" y="1082179"/>
                  </a:cubicBezTo>
                  <a:cubicBezTo>
                    <a:pt x="478172" y="1157680"/>
                    <a:pt x="604007" y="624979"/>
                    <a:pt x="1258348" y="453005"/>
                  </a:cubicBezTo>
                  <a:cubicBezTo>
                    <a:pt x="1912689" y="281031"/>
                    <a:pt x="4194495" y="50334"/>
                    <a:pt x="4194495" y="50334"/>
                  </a:cubicBezTo>
                </a:path>
              </a:pathLst>
            </a:custGeom>
            <a:noFill/>
            <a:ln w="222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99745" y="1455151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n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997295"/>
                </p:ext>
              </p:extLst>
            </p:nvPr>
          </p:nvGraphicFramePr>
          <p:xfrm>
            <a:off x="5648325" y="2117725"/>
            <a:ext cx="1566863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Equation" r:id="rId4" imgW="825480" imgH="279360" progId="Equation.DSMT4">
                    <p:embed/>
                  </p:oleObj>
                </mc:Choice>
                <mc:Fallback>
                  <p:oleObj name="Equation" r:id="rId4" imgW="825480" imgH="27936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325" y="2117725"/>
                          <a:ext cx="1566863" cy="4921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995122"/>
                </p:ext>
              </p:extLst>
            </p:nvPr>
          </p:nvGraphicFramePr>
          <p:xfrm>
            <a:off x="5804585" y="3608388"/>
            <a:ext cx="16160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Equation" r:id="rId6" imgW="850680" imgH="279360" progId="Equation.DSMT4">
                    <p:embed/>
                  </p:oleObj>
                </mc:Choice>
                <mc:Fallback>
                  <p:oleObj name="Equation" r:id="rId6" imgW="850680" imgH="27936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585" y="3608388"/>
                          <a:ext cx="1616075" cy="4921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ight Arrow 34"/>
            <p:cNvSpPr/>
            <p:nvPr/>
          </p:nvSpPr>
          <p:spPr bwMode="auto">
            <a:xfrm>
              <a:off x="4464457" y="2643468"/>
              <a:ext cx="526307" cy="5904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232" y="4707622"/>
            <a:ext cx="7918757" cy="1737447"/>
            <a:chOff x="700232" y="4707622"/>
            <a:chExt cx="7918757" cy="1737447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700232" y="4707622"/>
              <a:ext cx="7748880" cy="1036854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Structural</a:t>
              </a:r>
              <a:r>
                <a:rPr kumimoji="0" lang="en-US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relaxation in glass involves multiple structural entities and is characterized by a multitude of relaxation time scales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18831" y="5950349"/>
              <a:ext cx="5500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hlinkClick r:id="rId8"/>
                </a:rPr>
                <a:t>Tool-</a:t>
              </a:r>
              <a:r>
                <a:rPr lang="en-US" sz="2000" dirty="0" err="1">
                  <a:hlinkClick r:id="rId8"/>
                </a:rPr>
                <a:t>Narayanaswamy</a:t>
              </a:r>
              <a:r>
                <a:rPr lang="en-US" sz="2000" dirty="0">
                  <a:hlinkClick r:id="rId8"/>
                </a:rPr>
                <a:t>-Moynihan (TNM) model</a:t>
              </a:r>
              <a:endParaRPr lang="en-US" sz="2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69" y="5889294"/>
              <a:ext cx="1594831" cy="55577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4497 -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relaxation?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162800" cy="446958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2743200" y="2057400"/>
            <a:ext cx="3276600" cy="990600"/>
          </a:xfrm>
          <a:prstGeom prst="cloudCallout">
            <a:avLst>
              <a:gd name="adj1" fmla="val 28263"/>
              <a:gd name="adj2" fmla="val 739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Finally done with my 3.071 project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24156"/>
          </a:xfrm>
        </p:spPr>
        <p:txBody>
          <a:bodyPr/>
          <a:lstStyle/>
          <a:p>
            <a:r>
              <a:rPr lang="en-US" sz="2500" dirty="0"/>
              <a:t>Relaxation: return of a perturbed system into equilibrium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1356"/>
            <a:ext cx="8077200" cy="4541904"/>
          </a:xfrm>
        </p:spPr>
        <p:txBody>
          <a:bodyPr/>
          <a:lstStyle/>
          <a:p>
            <a:r>
              <a:rPr lang="en-US" sz="2000" dirty="0"/>
              <a:t>Examples</a:t>
            </a:r>
          </a:p>
          <a:p>
            <a:pPr lvl="1"/>
            <a:r>
              <a:rPr lang="en-US" dirty="0"/>
              <a:t>Stress and strain relaxation in viscoelastic solids</a:t>
            </a:r>
          </a:p>
          <a:p>
            <a:pPr lvl="1"/>
            <a:r>
              <a:rPr lang="en-US" dirty="0"/>
              <a:t>Free volume relaxation in glasses near 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g</a:t>
            </a:r>
            <a:endParaRPr lang="en-US" dirty="0"/>
          </a:p>
          <a:p>
            <a:pPr lvl="1"/>
            <a:r>
              <a:rPr lang="en-US" dirty="0"/>
              <a:t>Glass structural relaxation (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f</a:t>
            </a:r>
            <a:r>
              <a:rPr lang="en-US" dirty="0"/>
              <a:t> change)</a:t>
            </a:r>
          </a:p>
          <a:p>
            <a:r>
              <a:rPr lang="en-US" sz="2000" dirty="0"/>
              <a:t>Time-dependent, occurs even after stimulus is removed</a:t>
            </a:r>
          </a:p>
          <a:p>
            <a:r>
              <a:rPr lang="en-US" sz="2000" dirty="0" err="1"/>
              <a:t>Debroah</a:t>
            </a:r>
            <a:r>
              <a:rPr lang="en-US" sz="2000" dirty="0"/>
              <a:t> Number: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&gt;&gt; 1: negligible relaxation due to sluggish kinetics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&lt;&lt; 1: system always in equilibrium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~ 1: system behavior dominated by relaxation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4590"/>
              </p:ext>
            </p:extLst>
          </p:nvPr>
        </p:nvGraphicFramePr>
        <p:xfrm>
          <a:off x="2978834" y="3529155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834" y="3529155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Modeling relaxation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9" y="1710422"/>
            <a:ext cx="2235200" cy="223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6002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 err="1">
                <a:solidFill>
                  <a:prstClr val="black"/>
                </a:solidFill>
              </a:rPr>
              <a:t>Maxwellian</a:t>
            </a:r>
            <a:r>
              <a:rPr lang="en-US" sz="2000" kern="0" dirty="0">
                <a:solidFill>
                  <a:prstClr val="black"/>
                </a:solidFill>
              </a:rPr>
              <a:t> relaxation models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13136"/>
              </p:ext>
            </p:extLst>
          </p:nvPr>
        </p:nvGraphicFramePr>
        <p:xfrm>
          <a:off x="3279761" y="2097088"/>
          <a:ext cx="38655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993680" imgH="482400" progId="Equation.DSMT4">
                  <p:embed/>
                </p:oleObj>
              </mc:Choice>
              <mc:Fallback>
                <p:oleObj name="Equation" r:id="rId4" imgW="199368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61" y="2097088"/>
                        <a:ext cx="38655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6099" y="4207778"/>
            <a:ext cx="634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Boltzmann superposition principle in linear systems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53746"/>
              </p:ext>
            </p:extLst>
          </p:nvPr>
        </p:nvGraphicFramePr>
        <p:xfrm>
          <a:off x="3259123" y="3143250"/>
          <a:ext cx="4038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2082600" imgH="507960" progId="Equation.DSMT4">
                  <p:embed/>
                </p:oleObj>
              </mc:Choice>
              <mc:Fallback>
                <p:oleObj name="Equation" r:id="rId6" imgW="208260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3" y="3143250"/>
                        <a:ext cx="40386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60038"/>
              </p:ext>
            </p:extLst>
          </p:nvPr>
        </p:nvGraphicFramePr>
        <p:xfrm>
          <a:off x="5334000" y="5661486"/>
          <a:ext cx="33480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8" imgW="1726920" imgH="330120" progId="Equation.DSMT4">
                  <p:embed/>
                </p:oleObj>
              </mc:Choice>
              <mc:Fallback>
                <p:oleObj name="Equation" r:id="rId8" imgW="172692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61486"/>
                        <a:ext cx="3348037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92629"/>
              </p:ext>
            </p:extLst>
          </p:nvPr>
        </p:nvGraphicFramePr>
        <p:xfrm>
          <a:off x="617989" y="5604337"/>
          <a:ext cx="4357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2247840" imgH="393480" progId="Equation.DSMT4">
                  <p:embed/>
                </p:oleObj>
              </mc:Choice>
              <mc:Fallback>
                <p:oleObj name="Equation" r:id="rId10" imgW="22478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89" y="5604337"/>
                        <a:ext cx="4357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68806"/>
              </p:ext>
            </p:extLst>
          </p:nvPr>
        </p:nvGraphicFramePr>
        <p:xfrm>
          <a:off x="613795" y="4745037"/>
          <a:ext cx="2781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2" imgW="1434960" imgH="393480" progId="Equation.DSMT4">
                  <p:embed/>
                </p:oleObj>
              </mc:Choice>
              <mc:Fallback>
                <p:oleObj name="Equation" r:id="rId12" imgW="14349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5" y="4745037"/>
                        <a:ext cx="2781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33301"/>
              </p:ext>
            </p:extLst>
          </p:nvPr>
        </p:nvGraphicFramePr>
        <p:xfrm>
          <a:off x="5334000" y="4870449"/>
          <a:ext cx="2608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4" imgW="1346040" imgH="253800" progId="Equation.DSMT4">
                  <p:embed/>
                </p:oleObj>
              </mc:Choice>
              <mc:Fallback>
                <p:oleObj name="Equation" r:id="rId14" imgW="134604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70449"/>
                        <a:ext cx="2608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54392"/>
              </p:ext>
            </p:extLst>
          </p:nvPr>
        </p:nvGraphicFramePr>
        <p:xfrm>
          <a:off x="5867400" y="727149"/>
          <a:ext cx="1724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6" imgW="888840" imgH="431640" progId="Equation.DSMT4">
                  <p:embed/>
                </p:oleObj>
              </mc:Choice>
              <mc:Fallback>
                <p:oleObj name="Equation" r:id="rId16" imgW="88884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27149"/>
                        <a:ext cx="17240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5222" y="76836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Relaxation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9672" y="588017"/>
            <a:ext cx="9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820D"/>
                </a:solidFill>
              </a:rPr>
              <a:t>Driving force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7222921" y="1557556"/>
            <a:ext cx="235008" cy="796954"/>
          </a:xfrm>
          <a:custGeom>
            <a:avLst/>
            <a:gdLst>
              <a:gd name="connsiteX0" fmla="*/ 0 w 304849"/>
              <a:gd name="connsiteY0" fmla="*/ 796954 h 796954"/>
              <a:gd name="connsiteX1" fmla="*/ 302003 w 304849"/>
              <a:gd name="connsiteY1" fmla="*/ 419449 h 796954"/>
              <a:gd name="connsiteX2" fmla="*/ 125835 w 304849"/>
              <a:gd name="connsiteY2" fmla="*/ 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49" h="796954">
                <a:moveTo>
                  <a:pt x="0" y="796954"/>
                </a:moveTo>
                <a:cubicBezTo>
                  <a:pt x="140515" y="674614"/>
                  <a:pt x="281031" y="552275"/>
                  <a:pt x="302003" y="419449"/>
                </a:cubicBezTo>
                <a:cubicBezTo>
                  <a:pt x="322976" y="286623"/>
                  <a:pt x="224405" y="143311"/>
                  <a:pt x="12583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6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600" dirty="0"/>
              <a:t>Glass transition as a relaxation phenomenon: models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28929"/>
            <a:ext cx="8077200" cy="4541904"/>
          </a:xfrm>
        </p:spPr>
        <p:txBody>
          <a:bodyPr/>
          <a:lstStyle/>
          <a:p>
            <a:r>
              <a:rPr lang="en-US" sz="2000" dirty="0"/>
              <a:t>Free volume relaxation theory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Tool’s Fictive temperature theory</a:t>
            </a:r>
          </a:p>
          <a:p>
            <a:pPr lvl="1"/>
            <a:r>
              <a:rPr lang="en-US" dirty="0"/>
              <a:t>Uses a single parameter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to label glass structure</a:t>
            </a:r>
          </a:p>
          <a:p>
            <a:pPr lvl="1"/>
            <a:r>
              <a:rPr lang="en-US" dirty="0"/>
              <a:t>Tool’s equation (of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relaxation)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dirty="0"/>
              <a:t>Structural relaxation in glass involves multiple structural entities and is characterized by a multitude of relaxation time scales</a:t>
            </a:r>
          </a:p>
          <a:p>
            <a:pPr lvl="1"/>
            <a:r>
              <a:rPr lang="en-US" dirty="0"/>
              <a:t>The Ritland experiment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11247"/>
              </p:ext>
            </p:extLst>
          </p:nvPr>
        </p:nvGraphicFramePr>
        <p:xfrm>
          <a:off x="1287011" y="4005044"/>
          <a:ext cx="18335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965160" imgH="457200" progId="Equation.DSMT4">
                  <p:embed/>
                </p:oleObj>
              </mc:Choice>
              <mc:Fallback>
                <p:oleObj name="Equation" r:id="rId3" imgW="96516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11" y="4005044"/>
                        <a:ext cx="1833563" cy="80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11409"/>
              </p:ext>
            </p:extLst>
          </p:nvPr>
        </p:nvGraphicFramePr>
        <p:xfrm>
          <a:off x="846589" y="1955625"/>
          <a:ext cx="2743200" cy="79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1549080" imgH="482400" progId="Equation.DSMT4">
                  <p:embed/>
                </p:oleObj>
              </mc:Choice>
              <mc:Fallback>
                <p:oleObj name="Equation" r:id="rId5" imgW="1549080" imgH="4824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1955625"/>
                        <a:ext cx="2743200" cy="7939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65E9DF-BA54-4362-8AB0-B8E501C898ED}"/>
              </a:ext>
            </a:extLst>
          </p:cNvPr>
          <p:cNvSpPr/>
          <p:nvPr/>
        </p:nvSpPr>
        <p:spPr>
          <a:xfrm>
            <a:off x="1082430" y="2157045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mic Sans MS" panose="030F0702030302020204" pitchFamily="66" charset="0"/>
              </a:rPr>
              <a:t>“There are more theories of the glass transition than there are theorists who propose them.”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David Weitz,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5209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2592942" y="2078826"/>
            <a:ext cx="3814928" cy="3824416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glass a solid or a viscous liquid?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92942" y="1591962"/>
            <a:ext cx="4197096" cy="4824084"/>
            <a:chOff x="2592942" y="1591962"/>
            <a:chExt cx="4197096" cy="4824084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592942" y="1786036"/>
              <a:ext cx="0" cy="41330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2592942" y="5903242"/>
              <a:ext cx="4197096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2613235" y="159196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7870" y="595438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5901690" y="2078826"/>
              <a:ext cx="506180" cy="762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909928" y="2820404"/>
              <a:ext cx="0" cy="213231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054352" y="4944477"/>
              <a:ext cx="2855576" cy="6736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09928" y="4944477"/>
              <a:ext cx="0" cy="9287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655276" y="590530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  <a:r>
                <a:rPr lang="en-US" sz="2400" i="1" baseline="-250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6021094" y="2255940"/>
              <a:ext cx="274320" cy="41148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09928" y="3584462"/>
              <a:ext cx="0" cy="56860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187485" y="5236554"/>
              <a:ext cx="487336" cy="1188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3041995" y="3118852"/>
              <a:ext cx="2685535" cy="1425146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5711054" y="2818344"/>
              <a:ext cx="199615" cy="31698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4689430" y="3967350"/>
              <a:ext cx="197840" cy="9144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548138" y="2750730"/>
              <a:ext cx="249333" cy="234344"/>
            </a:xfrm>
            <a:custGeom>
              <a:avLst/>
              <a:gdLst>
                <a:gd name="connsiteX0" fmla="*/ 0 w 362465"/>
                <a:gd name="connsiteY0" fmla="*/ 0 h 832022"/>
                <a:gd name="connsiteX1" fmla="*/ 123568 w 362465"/>
                <a:gd name="connsiteY1" fmla="*/ 494270 h 832022"/>
                <a:gd name="connsiteX2" fmla="*/ 362465 w 362465"/>
                <a:gd name="connsiteY2" fmla="*/ 832022 h 8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832022">
                  <a:moveTo>
                    <a:pt x="0" y="0"/>
                  </a:moveTo>
                  <a:cubicBezTo>
                    <a:pt x="31578" y="177800"/>
                    <a:pt x="63157" y="355600"/>
                    <a:pt x="123568" y="494270"/>
                  </a:cubicBezTo>
                  <a:cubicBezTo>
                    <a:pt x="183979" y="632940"/>
                    <a:pt x="262238" y="753763"/>
                    <a:pt x="362465" y="83202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2189" y="2036582"/>
              <a:ext cx="17600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Supercooled</a:t>
              </a:r>
              <a:r>
                <a:rPr lang="en-US" sz="2000" dirty="0"/>
                <a:t> liquid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4651952" y="3354575"/>
              <a:ext cx="933444" cy="157454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4205416" y="3324799"/>
              <a:ext cx="1400433" cy="1137113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4"/>
              <a:endCxn id="23" idx="5"/>
            </p:cNvCxnSpPr>
            <p:nvPr/>
          </p:nvCxnSpPr>
          <p:spPr bwMode="auto">
            <a:xfrm flipV="1">
              <a:off x="5062151" y="4140345"/>
              <a:ext cx="90617" cy="24713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396667" y="3988356"/>
              <a:ext cx="76200" cy="44884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912231" y="3580567"/>
              <a:ext cx="94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Glass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7942" y="2162681"/>
            <a:ext cx="195130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Solid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FF0000"/>
                </a:solidFill>
              </a:rPr>
              <a:t>Elasticity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FF0000"/>
                </a:solidFill>
              </a:rPr>
              <a:t>instantaneous, transient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1612" y="2193097"/>
            <a:ext cx="211225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Liquid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0000FF"/>
                </a:solidFill>
              </a:rPr>
              <a:t>Viscosity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0000FF"/>
                </a:solidFill>
              </a:rPr>
              <a:t>time-dependent, permanent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93289"/>
              </p:ext>
            </p:extLst>
          </p:nvPr>
        </p:nvGraphicFramePr>
        <p:xfrm>
          <a:off x="776857" y="3705184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57" y="3705184"/>
                        <a:ext cx="11334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16749"/>
              </p:ext>
            </p:extLst>
          </p:nvPr>
        </p:nvGraphicFramePr>
        <p:xfrm>
          <a:off x="684814" y="4172752"/>
          <a:ext cx="1306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672840" imgH="241200" progId="Equation.DSMT4">
                  <p:embed/>
                </p:oleObj>
              </mc:Choice>
              <mc:Fallback>
                <p:oleObj name="Equation" r:id="rId6" imgW="67284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14" y="4172752"/>
                        <a:ext cx="13065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37373"/>
              </p:ext>
            </p:extLst>
          </p:nvPr>
        </p:nvGraphicFramePr>
        <p:xfrm>
          <a:off x="6918025" y="3775306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838080" imgH="419040" progId="Equation.DSMT4">
                  <p:embed/>
                </p:oleObj>
              </mc:Choice>
              <mc:Fallback>
                <p:oleObj name="Equation" r:id="rId8" imgW="838080" imgH="419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025" y="3775306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3677" y="4727175"/>
            <a:ext cx="1325887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solidFill>
                  <a:srgbClr val="FF0000"/>
                </a:solidFill>
              </a:rPr>
              <a:t>: Young’s modulus</a:t>
            </a:r>
          </a:p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>
                <a:solidFill>
                  <a:srgbClr val="FF0000"/>
                </a:solidFill>
              </a:rPr>
              <a:t>: shear modulus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8638" y="4687669"/>
            <a:ext cx="139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: viscosity (unit: </a:t>
            </a:r>
            <a:r>
              <a:rPr lang="en-US" dirty="0" err="1">
                <a:solidFill>
                  <a:srgbClr val="0000FF"/>
                </a:solidFill>
              </a:rPr>
              <a:t>Pa·s</a:t>
            </a:r>
            <a:r>
              <a:rPr lang="en-US" dirty="0">
                <a:solidFill>
                  <a:srgbClr val="0000FF"/>
                </a:solidFill>
              </a:rPr>
              <a:t> or Poise)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Viscoelasticity: complex shear modulus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Consider a </a:t>
            </a:r>
            <a:r>
              <a:rPr lang="en-US" dirty="0" err="1"/>
              <a:t>sinusoidally</a:t>
            </a:r>
            <a:r>
              <a:rPr lang="en-US" dirty="0"/>
              <a:t> varying shear strain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Elastic response:</a:t>
            </a:r>
          </a:p>
          <a:p>
            <a:pPr>
              <a:spcBef>
                <a:spcPts val="1200"/>
              </a:spcBef>
            </a:pPr>
            <a:r>
              <a:rPr lang="en-US" dirty="0"/>
              <a:t>Viscous response:</a:t>
            </a:r>
          </a:p>
          <a:p>
            <a:pPr>
              <a:spcBef>
                <a:spcPts val="1200"/>
              </a:spcBef>
            </a:pPr>
            <a:endParaRPr lang="en-US" sz="4000" dirty="0"/>
          </a:p>
          <a:p>
            <a:pPr>
              <a:spcBef>
                <a:spcPts val="1200"/>
              </a:spcBef>
            </a:pPr>
            <a:r>
              <a:rPr lang="en-US" dirty="0"/>
              <a:t>In a general </a:t>
            </a:r>
            <a:r>
              <a:rPr lang="en-US" dirty="0">
                <a:solidFill>
                  <a:srgbClr val="0000FF"/>
                </a:solidFill>
              </a:rPr>
              <a:t>visco</a:t>
            </a:r>
            <a:r>
              <a:rPr lang="en-US" dirty="0">
                <a:solidFill>
                  <a:srgbClr val="FF0000"/>
                </a:solidFill>
              </a:rPr>
              <a:t>elastic</a:t>
            </a:r>
            <a:r>
              <a:rPr lang="en-US" dirty="0"/>
              <a:t> solid: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60921"/>
              </p:ext>
            </p:extLst>
          </p:nvPr>
        </p:nvGraphicFramePr>
        <p:xfrm>
          <a:off x="873210" y="3589638"/>
          <a:ext cx="50117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3589638"/>
                        <a:ext cx="5011738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93170"/>
              </p:ext>
            </p:extLst>
          </p:nvPr>
        </p:nvGraphicFramePr>
        <p:xfrm>
          <a:off x="873210" y="2073876"/>
          <a:ext cx="2193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2073876"/>
                        <a:ext cx="21939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65490"/>
              </p:ext>
            </p:extLst>
          </p:nvPr>
        </p:nvGraphicFramePr>
        <p:xfrm>
          <a:off x="3291273" y="2607276"/>
          <a:ext cx="33051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701720" imgH="253800" progId="Equation.DSMT4">
                  <p:embed/>
                </p:oleObj>
              </mc:Choice>
              <mc:Fallback>
                <p:oleObj name="Equation" r:id="rId7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273" y="2607276"/>
                        <a:ext cx="33051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63180"/>
              </p:ext>
            </p:extLst>
          </p:nvPr>
        </p:nvGraphicFramePr>
        <p:xfrm>
          <a:off x="848025" y="4940300"/>
          <a:ext cx="3503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803240" imgH="253800" progId="Equation.DSMT4">
                  <p:embed/>
                </p:oleObj>
              </mc:Choice>
              <mc:Fallback>
                <p:oleObj name="Equation" r:id="rId9" imgW="18032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25" y="4940300"/>
                        <a:ext cx="35036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5473181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kern="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kern="0" dirty="0">
                <a:solidFill>
                  <a:prstClr val="black"/>
                </a:solidFill>
              </a:rPr>
              <a:t> : complex shear modulus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56103"/>
              </p:ext>
            </p:extLst>
          </p:nvPr>
        </p:nvGraphicFramePr>
        <p:xfrm>
          <a:off x="4943860" y="4956775"/>
          <a:ext cx="2911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498320" imgH="228600" progId="Equation.DSMT4">
                  <p:embed/>
                </p:oleObj>
              </mc:Choice>
              <mc:Fallback>
                <p:oleObj name="Equation" r:id="rId11" imgW="14983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60" y="4956775"/>
                        <a:ext cx="29114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659666" y="5690286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Shear/storage modulus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7391" y="42404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Loss modulus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561457" y="4625204"/>
            <a:ext cx="0" cy="36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944633" y="5336061"/>
            <a:ext cx="0" cy="36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Phenomenological models of viscoelastic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Elasticity: </a:t>
            </a:r>
            <a:r>
              <a:rPr lang="en-US" sz="2000" dirty="0" err="1"/>
              <a:t>Hookean</a:t>
            </a:r>
            <a:r>
              <a:rPr lang="en-US" sz="2000" dirty="0"/>
              <a:t> spring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Viscosity: Newtonian dashpot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4400" y="2117124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78203"/>
              </p:ext>
            </p:extLst>
          </p:nvPr>
        </p:nvGraphicFramePr>
        <p:xfrm>
          <a:off x="3349625" y="2150462"/>
          <a:ext cx="1306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672840" imgH="241200" progId="Equation.DSMT4">
                  <p:embed/>
                </p:oleObj>
              </mc:Choice>
              <mc:Fallback>
                <p:oleObj name="Equation" r:id="rId4" imgW="672840" imgH="2412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150462"/>
                        <a:ext cx="13065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935" y="3434382"/>
            <a:ext cx="2085903" cy="533400"/>
            <a:chOff x="890757" y="3429000"/>
            <a:chExt cx="2085903" cy="5334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23199"/>
              </p:ext>
            </p:extLst>
          </p:nvPr>
        </p:nvGraphicFramePr>
        <p:xfrm>
          <a:off x="3309337" y="3275891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838080" imgH="419040" progId="Equation.DSMT4">
                  <p:embed/>
                </p:oleObj>
              </mc:Choice>
              <mc:Fallback>
                <p:oleObj name="Equation" r:id="rId6" imgW="838080" imgH="419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337" y="3275891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 bwMode="auto">
          <a:xfrm>
            <a:off x="882480" y="4427838"/>
            <a:ext cx="7186482" cy="173015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Models assume linear material response or infinitesimal stress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Each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dashpot element corresponds to a relaxation mechanism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Serial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72595"/>
              </p:ext>
            </p:extLst>
          </p:nvPr>
        </p:nvGraphicFramePr>
        <p:xfrm>
          <a:off x="2399278" y="3760504"/>
          <a:ext cx="15287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278" y="3760504"/>
                        <a:ext cx="15287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40438"/>
              </p:ext>
            </p:extLst>
          </p:nvPr>
        </p:nvGraphicFramePr>
        <p:xfrm>
          <a:off x="2389393" y="4215654"/>
          <a:ext cx="13557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393" y="4215654"/>
                        <a:ext cx="13557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32893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07228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15064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75516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Constant stress (creep):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Constant strain (stress relaxation):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44498"/>
              </p:ext>
            </p:extLst>
          </p:nvPr>
        </p:nvGraphicFramePr>
        <p:xfrm>
          <a:off x="3667125" y="3284538"/>
          <a:ext cx="3724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917360" imgH="253800" progId="Equation.DSMT4">
                  <p:embed/>
                </p:oleObj>
              </mc:Choice>
              <mc:Fallback>
                <p:oleObj name="Equation" r:id="rId7" imgW="191736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284538"/>
                        <a:ext cx="37242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19817"/>
              </p:ext>
            </p:extLst>
          </p:nvPr>
        </p:nvGraphicFramePr>
        <p:xfrm>
          <a:off x="841096" y="3784527"/>
          <a:ext cx="27130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396800" imgH="419040" progId="Equation.DSMT4">
                  <p:embed/>
                </p:oleObj>
              </mc:Choice>
              <mc:Fallback>
                <p:oleObj name="Equation" r:id="rId9" imgW="139680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3784527"/>
                        <a:ext cx="27130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08098"/>
              </p:ext>
            </p:extLst>
          </p:nvPr>
        </p:nvGraphicFramePr>
        <p:xfrm>
          <a:off x="4841059" y="4651375"/>
          <a:ext cx="35512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828800" imgH="253800" progId="Equation.DSMT4">
                  <p:embed/>
                </p:oleObj>
              </mc:Choice>
              <mc:Fallback>
                <p:oleObj name="Equation" r:id="rId11" imgW="182880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59" y="4651375"/>
                        <a:ext cx="35512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61232"/>
              </p:ext>
            </p:extLst>
          </p:nvPr>
        </p:nvGraphicFramePr>
        <p:xfrm>
          <a:off x="3200400" y="5233558"/>
          <a:ext cx="26352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358640" imgH="457200" progId="Equation.DSMT4">
                  <p:embed/>
                </p:oleObj>
              </mc:Choice>
              <mc:Fallback>
                <p:oleObj name="Equation" r:id="rId13" imgW="1358640" imgH="4572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33558"/>
                        <a:ext cx="26352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69013"/>
              </p:ext>
            </p:extLst>
          </p:nvPr>
        </p:nvGraphicFramePr>
        <p:xfrm>
          <a:off x="841096" y="5256127"/>
          <a:ext cx="20208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041120" imgH="431640" progId="Equation.DSMT4">
                  <p:embed/>
                </p:oleObj>
              </mc:Choice>
              <mc:Fallback>
                <p:oleObj name="Equation" r:id="rId15" imgW="1041120" imgH="4316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5256127"/>
                        <a:ext cx="202088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33346"/>
              </p:ext>
            </p:extLst>
          </p:nvPr>
        </p:nvGraphicFramePr>
        <p:xfrm>
          <a:off x="6196914" y="5256127"/>
          <a:ext cx="787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406080" imgH="393480" progId="Equation.DSMT4">
                  <p:embed/>
                </p:oleObj>
              </mc:Choice>
              <mc:Fallback>
                <p:oleObj name="Equation" r:id="rId17" imgW="406080" imgH="393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914" y="5256127"/>
                        <a:ext cx="787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064" y="5309540"/>
            <a:ext cx="12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Relaxation time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479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24219</TotalTime>
  <Words>1332</Words>
  <Application>Microsoft Office PowerPoint</Application>
  <PresentationFormat>On-screen Show (4:3)</PresentationFormat>
  <Paragraphs>344</Paragraphs>
  <Slides>34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3.071 Amorphous Materials  7: Viscoelasticity and Relaxation</vt:lpstr>
      <vt:lpstr>After-class reading list</vt:lpstr>
      <vt:lpstr>“The Nature of Glass Remains Anything but Clear”</vt:lpstr>
      <vt:lpstr>PowerPoint Presentation</vt:lpstr>
      <vt:lpstr>Is glass a solid or a viscous liquid?</vt:lpstr>
      <vt:lpstr>Viscoelasticity: complex shear modulus</vt:lpstr>
      <vt:lpstr>Phenomenological models of viscoelastic materials</vt:lpstr>
      <vt:lpstr>The Maxwell element</vt:lpstr>
      <vt:lpstr>The Maxwell element</vt:lpstr>
      <vt:lpstr>The Maxwell element</vt:lpstr>
      <vt:lpstr>The Voigt-Kelvin element</vt:lpstr>
      <vt:lpstr>Generalized Maxwell model</vt:lpstr>
      <vt:lpstr>Generalized Maxwell model</vt:lpstr>
      <vt:lpstr>Elastic, viscoelastic, and viscous responses</vt:lpstr>
      <vt:lpstr>Viscoelastic materials</vt:lpstr>
      <vt:lpstr>Boltzmann superposition principle</vt:lpstr>
      <vt:lpstr>Boltzmann superposition principle</vt:lpstr>
      <vt:lpstr>Structural relaxation in glass</vt:lpstr>
      <vt:lpstr>Structural relaxation in glass</vt:lpstr>
      <vt:lpstr>Comparing stress relaxation and structural relaxation</vt:lpstr>
      <vt:lpstr>Free volume model of relaxation (first order kinetic model)</vt:lpstr>
      <vt:lpstr>Model predicted relaxation kinetics</vt:lpstr>
      <vt:lpstr>Model predicted relaxation kinetics</vt:lpstr>
      <vt:lpstr>Tool’s Fictive temperature theory</vt:lpstr>
      <vt:lpstr>Tool’s Fictive temperature theory</vt:lpstr>
      <vt:lpstr>Tool’s Fictive temperature theory</vt:lpstr>
      <vt:lpstr>Predicting glass structure evolution due to relaxation: Tool’s equation</vt:lpstr>
      <vt:lpstr>Tool’s Fictive temperature theory</vt:lpstr>
      <vt:lpstr>Difficulties with Tool’s Tf theory</vt:lpstr>
      <vt:lpstr>Explaining the Ritland experiment</vt:lpstr>
      <vt:lpstr>What is relaxation?</vt:lpstr>
      <vt:lpstr>Relaxation: return of a perturbed system into equilibrium</vt:lpstr>
      <vt:lpstr>Modeling relaxation</vt:lpstr>
      <vt:lpstr>Glass transition as a relaxation phenomenon: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3221</cp:revision>
  <dcterms:created xsi:type="dcterms:W3CDTF">2006-08-16T00:00:00Z</dcterms:created>
  <dcterms:modified xsi:type="dcterms:W3CDTF">2017-10-22T20:43:41Z</dcterms:modified>
</cp:coreProperties>
</file>