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65" r:id="rId5"/>
    <p:sldId id="259" r:id="rId6"/>
    <p:sldId id="260" r:id="rId7"/>
    <p:sldId id="261" r:id="rId8"/>
    <p:sldId id="262" r:id="rId9"/>
    <p:sldId id="266" r:id="rId10"/>
    <p:sldId id="263" r:id="rId11"/>
    <p:sldId id="270" r:id="rId12"/>
    <p:sldId id="269" r:id="rId13"/>
    <p:sldId id="275" r:id="rId14"/>
    <p:sldId id="282" r:id="rId15"/>
    <p:sldId id="272" r:id="rId16"/>
    <p:sldId id="267" r:id="rId17"/>
    <p:sldId id="271" r:id="rId18"/>
    <p:sldId id="281" r:id="rId19"/>
    <p:sldId id="280" r:id="rId20"/>
    <p:sldId id="268" r:id="rId21"/>
    <p:sldId id="264" r:id="rId22"/>
    <p:sldId id="276" r:id="rId23"/>
    <p:sldId id="278" r:id="rId24"/>
    <p:sldId id="277" r:id="rId25"/>
    <p:sldId id="273" r:id="rId26"/>
    <p:sldId id="274"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88"/>
    <a:srgbClr val="339933"/>
    <a:srgbClr val="B9FFAF"/>
    <a:srgbClr val="006600"/>
    <a:srgbClr val="0000FF"/>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515" autoAdjust="0"/>
  </p:normalViewPr>
  <p:slideViewPr>
    <p:cSldViewPr>
      <p:cViewPr varScale="1">
        <p:scale>
          <a:sx n="61" d="100"/>
          <a:sy n="61" d="100"/>
        </p:scale>
        <p:origin x="834" y="42"/>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DF43B418-7295-4922-8752-FA2E92BD214B}"/>
    <pc:docChg chg="undo custSel addSld modSld">
      <pc:chgData name="JJ HU" userId="f9cbafaa3520ff22" providerId="LiveId" clId="{DF43B418-7295-4922-8752-FA2E92BD214B}" dt="2017-10-18T22:11:38.760" v="647" actId="20577"/>
      <pc:docMkLst>
        <pc:docMk/>
      </pc:docMkLst>
      <pc:sldChg chg="modSp">
        <pc:chgData name="JJ HU" userId="f9cbafaa3520ff22" providerId="LiveId" clId="{DF43B418-7295-4922-8752-FA2E92BD214B}" dt="2017-10-10T16:07:34.109" v="2" actId="2711"/>
        <pc:sldMkLst>
          <pc:docMk/>
          <pc:sldMk cId="3978741985" sldId="261"/>
        </pc:sldMkLst>
        <pc:spChg chg="mod">
          <ac:chgData name="JJ HU" userId="f9cbafaa3520ff22" providerId="LiveId" clId="{DF43B418-7295-4922-8752-FA2E92BD214B}" dt="2017-10-10T16:07:34.109" v="2" actId="2711"/>
          <ac:spMkLst>
            <pc:docMk/>
            <pc:sldMk cId="3978741985" sldId="261"/>
            <ac:spMk id="3" creationId="{00000000-0000-0000-0000-000000000000}"/>
          </ac:spMkLst>
        </pc:spChg>
      </pc:sldChg>
      <pc:sldChg chg="modSp">
        <pc:chgData name="JJ HU" userId="f9cbafaa3520ff22" providerId="LiveId" clId="{DF43B418-7295-4922-8752-FA2E92BD214B}" dt="2017-10-10T16:08:09.857" v="3" actId="2711"/>
        <pc:sldMkLst>
          <pc:docMk/>
          <pc:sldMk cId="1865462081" sldId="263"/>
        </pc:sldMkLst>
        <pc:spChg chg="mod">
          <ac:chgData name="JJ HU" userId="f9cbafaa3520ff22" providerId="LiveId" clId="{DF43B418-7295-4922-8752-FA2E92BD214B}" dt="2017-10-10T16:08:09.857" v="3" actId="2711"/>
          <ac:spMkLst>
            <pc:docMk/>
            <pc:sldMk cId="1865462081" sldId="263"/>
            <ac:spMk id="5" creationId="{00000000-0000-0000-0000-000000000000}"/>
          </ac:spMkLst>
        </pc:spChg>
      </pc:sldChg>
      <pc:sldChg chg="modNotesTx">
        <pc:chgData name="JJ HU" userId="f9cbafaa3520ff22" providerId="LiveId" clId="{DF43B418-7295-4922-8752-FA2E92BD214B}" dt="2017-10-16T05:06:03.149" v="516" actId="20577"/>
        <pc:sldMkLst>
          <pc:docMk/>
          <pc:sldMk cId="2348861521" sldId="264"/>
        </pc:sldMkLst>
      </pc:sldChg>
      <pc:sldChg chg="addSp delSp modSp">
        <pc:chgData name="JJ HU" userId="f9cbafaa3520ff22" providerId="LiveId" clId="{DF43B418-7295-4922-8752-FA2E92BD214B}" dt="2017-10-11T06:39:40.498" v="30" actId="1035"/>
        <pc:sldMkLst>
          <pc:docMk/>
          <pc:sldMk cId="3858568061" sldId="267"/>
        </pc:sldMkLst>
        <pc:spChg chg="mod">
          <ac:chgData name="JJ HU" userId="f9cbafaa3520ff22" providerId="LiveId" clId="{DF43B418-7295-4922-8752-FA2E92BD214B}" dt="2017-10-11T06:39:07.381" v="23" actId="20577"/>
          <ac:spMkLst>
            <pc:docMk/>
            <pc:sldMk cId="3858568061" sldId="267"/>
            <ac:spMk id="5" creationId="{00000000-0000-0000-0000-000000000000}"/>
          </ac:spMkLst>
        </pc:spChg>
        <pc:picChg chg="del">
          <ac:chgData name="JJ HU" userId="f9cbafaa3520ff22" providerId="LiveId" clId="{DF43B418-7295-4922-8752-FA2E92BD214B}" dt="2017-10-11T06:38:35.290" v="4" actId="478"/>
          <ac:picMkLst>
            <pc:docMk/>
            <pc:sldMk cId="3858568061" sldId="267"/>
            <ac:picMk id="4" creationId="{00000000-0000-0000-0000-000000000000}"/>
          </ac:picMkLst>
        </pc:picChg>
        <pc:picChg chg="add mod">
          <ac:chgData name="JJ HU" userId="f9cbafaa3520ff22" providerId="LiveId" clId="{DF43B418-7295-4922-8752-FA2E92BD214B}" dt="2017-10-11T06:39:06" v="20" actId="1035"/>
          <ac:picMkLst>
            <pc:docMk/>
            <pc:sldMk cId="3858568061" sldId="267"/>
            <ac:picMk id="10" creationId="{74F2E4A4-D3F7-4FC2-AE38-0E4409ABF5EB}"/>
          </ac:picMkLst>
        </pc:picChg>
        <pc:picChg chg="add mod">
          <ac:chgData name="JJ HU" userId="f9cbafaa3520ff22" providerId="LiveId" clId="{DF43B418-7295-4922-8752-FA2E92BD214B}" dt="2017-10-11T06:39:40.498" v="30" actId="1035"/>
          <ac:picMkLst>
            <pc:docMk/>
            <pc:sldMk cId="3858568061" sldId="267"/>
            <ac:picMk id="11" creationId="{DAC1D362-6AAB-4788-B70B-98DC2817144A}"/>
          </ac:picMkLst>
        </pc:picChg>
      </pc:sldChg>
      <pc:sldChg chg="modSp">
        <pc:chgData name="JJ HU" userId="f9cbafaa3520ff22" providerId="LiveId" clId="{DF43B418-7295-4922-8752-FA2E92BD214B}" dt="2017-10-16T04:57:22.622" v="418" actId="20577"/>
        <pc:sldMkLst>
          <pc:docMk/>
          <pc:sldMk cId="4078062057" sldId="268"/>
        </pc:sldMkLst>
        <pc:spChg chg="mod">
          <ac:chgData name="JJ HU" userId="f9cbafaa3520ff22" providerId="LiveId" clId="{DF43B418-7295-4922-8752-FA2E92BD214B}" dt="2017-10-16T04:57:22.622" v="418" actId="20577"/>
          <ac:spMkLst>
            <pc:docMk/>
            <pc:sldMk cId="4078062057" sldId="268"/>
            <ac:spMk id="3" creationId="{00000000-0000-0000-0000-000000000000}"/>
          </ac:spMkLst>
        </pc:spChg>
      </pc:sldChg>
      <pc:sldChg chg="modSp modNotesTx">
        <pc:chgData name="JJ HU" userId="f9cbafaa3520ff22" providerId="LiveId" clId="{DF43B418-7295-4922-8752-FA2E92BD214B}" dt="2017-10-16T03:15:21.193" v="59" actId="20577"/>
        <pc:sldMkLst>
          <pc:docMk/>
          <pc:sldMk cId="1537901775" sldId="269"/>
        </pc:sldMkLst>
        <pc:spChg chg="mod">
          <ac:chgData name="JJ HU" userId="f9cbafaa3520ff22" providerId="LiveId" clId="{DF43B418-7295-4922-8752-FA2E92BD214B}" dt="2017-10-16T02:54:01.526" v="49" actId="20577"/>
          <ac:spMkLst>
            <pc:docMk/>
            <pc:sldMk cId="1537901775" sldId="269"/>
            <ac:spMk id="3" creationId="{00000000-0000-0000-0000-000000000000}"/>
          </ac:spMkLst>
        </pc:spChg>
      </pc:sldChg>
      <pc:sldChg chg="modNotesTx">
        <pc:chgData name="JJ HU" userId="f9cbafaa3520ff22" providerId="LiveId" clId="{DF43B418-7295-4922-8752-FA2E92BD214B}" dt="2017-10-16T03:04:54.675" v="58" actId="20577"/>
        <pc:sldMkLst>
          <pc:docMk/>
          <pc:sldMk cId="1147028072" sldId="272"/>
        </pc:sldMkLst>
      </pc:sldChg>
      <pc:sldChg chg="modNotesTx">
        <pc:chgData name="JJ HU" userId="f9cbafaa3520ff22" providerId="LiveId" clId="{DF43B418-7295-4922-8752-FA2E92BD214B}" dt="2017-10-16T05:48:37.104" v="574" actId="20577"/>
        <pc:sldMkLst>
          <pc:docMk/>
          <pc:sldMk cId="1819542647" sldId="274"/>
        </pc:sldMkLst>
      </pc:sldChg>
      <pc:sldChg chg="modSp">
        <pc:chgData name="JJ HU" userId="f9cbafaa3520ff22" providerId="LiveId" clId="{DF43B418-7295-4922-8752-FA2E92BD214B}" dt="2017-10-16T18:22:50.832" v="607" actId="20577"/>
        <pc:sldMkLst>
          <pc:docMk/>
          <pc:sldMk cId="823236634" sldId="275"/>
        </pc:sldMkLst>
        <pc:spChg chg="mod">
          <ac:chgData name="JJ HU" userId="f9cbafaa3520ff22" providerId="LiveId" clId="{DF43B418-7295-4922-8752-FA2E92BD214B}" dt="2017-10-16T18:22:50.832" v="607" actId="20577"/>
          <ac:spMkLst>
            <pc:docMk/>
            <pc:sldMk cId="823236634" sldId="275"/>
            <ac:spMk id="3" creationId="{00000000-0000-0000-0000-000000000000}"/>
          </ac:spMkLst>
        </pc:spChg>
      </pc:sldChg>
      <pc:sldChg chg="modSp">
        <pc:chgData name="JJ HU" userId="f9cbafaa3520ff22" providerId="LiveId" clId="{DF43B418-7295-4922-8752-FA2E92BD214B}" dt="2017-10-16T05:20:33.774" v="517" actId="14100"/>
        <pc:sldMkLst>
          <pc:docMk/>
          <pc:sldMk cId="3795908658" sldId="276"/>
        </pc:sldMkLst>
        <pc:spChg chg="mod">
          <ac:chgData name="JJ HU" userId="f9cbafaa3520ff22" providerId="LiveId" clId="{DF43B418-7295-4922-8752-FA2E92BD214B}" dt="2017-10-16T05:20:33.774" v="517" actId="14100"/>
          <ac:spMkLst>
            <pc:docMk/>
            <pc:sldMk cId="3795908658" sldId="276"/>
            <ac:spMk id="3" creationId="{00000000-0000-0000-0000-000000000000}"/>
          </ac:spMkLst>
        </pc:spChg>
      </pc:sldChg>
      <pc:sldChg chg="modNotesTx">
        <pc:chgData name="JJ HU" userId="f9cbafaa3520ff22" providerId="LiveId" clId="{DF43B418-7295-4922-8752-FA2E92BD214B}" dt="2017-10-16T05:36:20.761" v="572" actId="20577"/>
        <pc:sldMkLst>
          <pc:docMk/>
          <pc:sldMk cId="332326814" sldId="277"/>
        </pc:sldMkLst>
      </pc:sldChg>
      <pc:sldChg chg="modSp">
        <pc:chgData name="JJ HU" userId="f9cbafaa3520ff22" providerId="LiveId" clId="{DF43B418-7295-4922-8752-FA2E92BD214B}" dt="2017-10-16T05:21:36.031" v="541" actId="1035"/>
        <pc:sldMkLst>
          <pc:docMk/>
          <pc:sldMk cId="1232052080" sldId="278"/>
        </pc:sldMkLst>
        <pc:spChg chg="mod">
          <ac:chgData name="JJ HU" userId="f9cbafaa3520ff22" providerId="LiveId" clId="{DF43B418-7295-4922-8752-FA2E92BD214B}" dt="2017-10-16T05:21:36.031" v="541" actId="1035"/>
          <ac:spMkLst>
            <pc:docMk/>
            <pc:sldMk cId="1232052080" sldId="278"/>
            <ac:spMk id="6" creationId="{00000000-0000-0000-0000-000000000000}"/>
          </ac:spMkLst>
        </pc:spChg>
        <pc:spChg chg="mod">
          <ac:chgData name="JJ HU" userId="f9cbafaa3520ff22" providerId="LiveId" clId="{DF43B418-7295-4922-8752-FA2E92BD214B}" dt="2017-10-16T05:21:31.681" v="537" actId="1035"/>
          <ac:spMkLst>
            <pc:docMk/>
            <pc:sldMk cId="1232052080" sldId="278"/>
            <ac:spMk id="8" creationId="{00000000-0000-0000-0000-000000000000}"/>
          </ac:spMkLst>
        </pc:spChg>
        <pc:picChg chg="mod">
          <ac:chgData name="JJ HU" userId="f9cbafaa3520ff22" providerId="LiveId" clId="{DF43B418-7295-4922-8752-FA2E92BD214B}" dt="2017-10-16T05:21:31.681" v="537" actId="1035"/>
          <ac:picMkLst>
            <pc:docMk/>
            <pc:sldMk cId="1232052080" sldId="278"/>
            <ac:picMk id="10" creationId="{00000000-0000-0000-0000-000000000000}"/>
          </ac:picMkLst>
        </pc:picChg>
      </pc:sldChg>
      <pc:sldChg chg="addSp delSp modSp add delAnim modAnim modNotesTx">
        <pc:chgData name="JJ HU" userId="f9cbafaa3520ff22" providerId="LiveId" clId="{DF43B418-7295-4922-8752-FA2E92BD214B}" dt="2017-10-18T22:11:38.760" v="647" actId="20577"/>
        <pc:sldMkLst>
          <pc:docMk/>
          <pc:sldMk cId="158860608" sldId="280"/>
        </pc:sldMkLst>
        <pc:spChg chg="mod">
          <ac:chgData name="JJ HU" userId="f9cbafaa3520ff22" providerId="LiveId" clId="{DF43B418-7295-4922-8752-FA2E92BD214B}" dt="2017-10-16T20:18:15.605" v="642" actId="20577"/>
          <ac:spMkLst>
            <pc:docMk/>
            <pc:sldMk cId="158860608" sldId="280"/>
            <ac:spMk id="2" creationId="{00000000-0000-0000-0000-000000000000}"/>
          </ac:spMkLst>
        </pc:spChg>
        <pc:spChg chg="del">
          <ac:chgData name="JJ HU" userId="f9cbafaa3520ff22" providerId="LiveId" clId="{DF43B418-7295-4922-8752-FA2E92BD214B}" dt="2017-10-16T04:06:43.202" v="64" actId="478"/>
          <ac:spMkLst>
            <pc:docMk/>
            <pc:sldMk cId="158860608" sldId="280"/>
            <ac:spMk id="7" creationId="{00000000-0000-0000-0000-000000000000}"/>
          </ac:spMkLst>
        </pc:spChg>
        <pc:spChg chg="add mod">
          <ac:chgData name="JJ HU" userId="f9cbafaa3520ff22" providerId="LiveId" clId="{DF43B418-7295-4922-8752-FA2E92BD214B}" dt="2017-10-16T04:10:16.206" v="127" actId="20577"/>
          <ac:spMkLst>
            <pc:docMk/>
            <pc:sldMk cId="158860608" sldId="280"/>
            <ac:spMk id="17" creationId="{5DDBF2F2-A659-49A8-BD80-18B48965DCD1}"/>
          </ac:spMkLst>
        </pc:spChg>
        <pc:spChg chg="mod topLvl">
          <ac:chgData name="JJ HU" userId="f9cbafaa3520ff22" providerId="LiveId" clId="{DF43B418-7295-4922-8752-FA2E92BD214B}" dt="2017-10-18T22:11:38.760" v="647" actId="20577"/>
          <ac:spMkLst>
            <pc:docMk/>
            <pc:sldMk cId="158860608" sldId="280"/>
            <ac:spMk id="22" creationId="{00000000-0000-0000-0000-000000000000}"/>
          </ac:spMkLst>
        </pc:spChg>
        <pc:spChg chg="add mod">
          <ac:chgData name="JJ HU" userId="f9cbafaa3520ff22" providerId="LiveId" clId="{DF43B418-7295-4922-8752-FA2E92BD214B}" dt="2017-10-16T04:32:57.716" v="336" actId="1076"/>
          <ac:spMkLst>
            <pc:docMk/>
            <pc:sldMk cId="158860608" sldId="280"/>
            <ac:spMk id="24" creationId="{6B9030C8-0550-4293-8EC6-60C76C0D8736}"/>
          </ac:spMkLst>
        </pc:spChg>
        <pc:grpChg chg="del">
          <ac:chgData name="JJ HU" userId="f9cbafaa3520ff22" providerId="LiveId" clId="{DF43B418-7295-4922-8752-FA2E92BD214B}" dt="2017-10-16T04:06:31.159" v="61" actId="478"/>
          <ac:grpSpMkLst>
            <pc:docMk/>
            <pc:sldMk cId="158860608" sldId="280"/>
            <ac:grpSpMk id="20" creationId="{00000000-0000-0000-0000-000000000000}"/>
          </ac:grpSpMkLst>
        </pc:grpChg>
        <pc:grpChg chg="del">
          <ac:chgData name="JJ HU" userId="f9cbafaa3520ff22" providerId="LiveId" clId="{DF43B418-7295-4922-8752-FA2E92BD214B}" dt="2017-10-16T04:06:40.780" v="62" actId="20577"/>
          <ac:grpSpMkLst>
            <pc:docMk/>
            <pc:sldMk cId="158860608" sldId="280"/>
            <ac:grpSpMk id="23" creationId="{00000000-0000-0000-0000-000000000000}"/>
          </ac:grpSpMkLst>
        </pc:grpChg>
        <pc:picChg chg="del">
          <ac:chgData name="JJ HU" userId="f9cbafaa3520ff22" providerId="LiveId" clId="{DF43B418-7295-4922-8752-FA2E92BD214B}" dt="2017-10-16T04:06:31.159" v="61" actId="478"/>
          <ac:picMkLst>
            <pc:docMk/>
            <pc:sldMk cId="158860608" sldId="280"/>
            <ac:picMk id="4" creationId="{00000000-0000-0000-0000-000000000000}"/>
          </ac:picMkLst>
        </pc:picChg>
        <pc:picChg chg="del">
          <ac:chgData name="JJ HU" userId="f9cbafaa3520ff22" providerId="LiveId" clId="{DF43B418-7295-4922-8752-FA2E92BD214B}" dt="2017-10-16T04:06:31.159" v="61" actId="478"/>
          <ac:picMkLst>
            <pc:docMk/>
            <pc:sldMk cId="158860608" sldId="280"/>
            <ac:picMk id="6" creationId="{00000000-0000-0000-0000-000000000000}"/>
          </ac:picMkLst>
        </pc:picChg>
        <pc:picChg chg="del mod topLvl">
          <ac:chgData name="JJ HU" userId="f9cbafaa3520ff22" providerId="LiveId" clId="{DF43B418-7295-4922-8752-FA2E92BD214B}" dt="2017-10-16T04:06:41.780" v="63" actId="478"/>
          <ac:picMkLst>
            <pc:docMk/>
            <pc:sldMk cId="158860608" sldId="280"/>
            <ac:picMk id="9" creationId="{00000000-0000-0000-0000-000000000000}"/>
          </ac:picMkLst>
        </pc:picChg>
        <pc:picChg chg="add mod">
          <ac:chgData name="JJ HU" userId="f9cbafaa3520ff22" providerId="LiveId" clId="{DF43B418-7295-4922-8752-FA2E92BD214B}" dt="2017-10-16T04:08:34.931" v="109" actId="14100"/>
          <ac:picMkLst>
            <pc:docMk/>
            <pc:sldMk cId="158860608" sldId="280"/>
            <ac:picMk id="11" creationId="{08E4E8B3-F2DC-4371-9F51-6D85FABEE252}"/>
          </ac:picMkLst>
        </pc:picChg>
        <pc:picChg chg="add mod">
          <ac:chgData name="JJ HU" userId="f9cbafaa3520ff22" providerId="LiveId" clId="{DF43B418-7295-4922-8752-FA2E92BD214B}" dt="2017-10-16T04:30:57.862" v="276" actId="1076"/>
          <ac:picMkLst>
            <pc:docMk/>
            <pc:sldMk cId="158860608" sldId="280"/>
            <ac:picMk id="14" creationId="{919F456E-A059-45DD-B4F7-49A0918BF3BB}"/>
          </ac:picMkLst>
        </pc:picChg>
        <pc:picChg chg="add mod modCrop">
          <ac:chgData name="JJ HU" userId="f9cbafaa3520ff22" providerId="LiveId" clId="{DF43B418-7295-4922-8752-FA2E92BD214B}" dt="2017-10-16T04:33:01.636" v="338" actId="1076"/>
          <ac:picMkLst>
            <pc:docMk/>
            <pc:sldMk cId="158860608" sldId="280"/>
            <ac:picMk id="18" creationId="{785A8FC9-3B54-45E9-9F0C-23FC701C39AF}"/>
          </ac:picMkLst>
        </pc:picChg>
        <pc:cxnChg chg="add mod">
          <ac:chgData name="JJ HU" userId="f9cbafaa3520ff22" providerId="LiveId" clId="{DF43B418-7295-4922-8752-FA2E92BD214B}" dt="2017-10-16T04:33:05.435" v="339" actId="1076"/>
          <ac:cxnSpMkLst>
            <pc:docMk/>
            <pc:sldMk cId="158860608" sldId="280"/>
            <ac:cxnSpMk id="21" creationId="{3A07666B-D15C-42C5-A1EA-089EAB28B3B3}"/>
          </ac:cxnSpMkLst>
        </pc:cxnChg>
      </pc:sldChg>
      <pc:sldChg chg="addSp delSp modSp add">
        <pc:chgData name="JJ HU" userId="f9cbafaa3520ff22" providerId="LiveId" clId="{DF43B418-7295-4922-8752-FA2E92BD214B}" dt="2017-10-16T04:26:57.373" v="238" actId="1035"/>
        <pc:sldMkLst>
          <pc:docMk/>
          <pc:sldMk cId="1389364075" sldId="281"/>
        </pc:sldMkLst>
        <pc:spChg chg="mod">
          <ac:chgData name="JJ HU" userId="f9cbafaa3520ff22" providerId="LiveId" clId="{DF43B418-7295-4922-8752-FA2E92BD214B}" dt="2017-10-16T04:26:43.947" v="232" actId="20577"/>
          <ac:spMkLst>
            <pc:docMk/>
            <pc:sldMk cId="1389364075" sldId="281"/>
            <ac:spMk id="2" creationId="{00000000-0000-0000-0000-000000000000}"/>
          </ac:spMkLst>
        </pc:spChg>
        <pc:spChg chg="del">
          <ac:chgData name="JJ HU" userId="f9cbafaa3520ff22" providerId="LiveId" clId="{DF43B418-7295-4922-8752-FA2E92BD214B}" dt="2017-10-16T04:22:57.576" v="141" actId="478"/>
          <ac:spMkLst>
            <pc:docMk/>
            <pc:sldMk cId="1389364075" sldId="281"/>
            <ac:spMk id="17" creationId="{5DDBF2F2-A659-49A8-BD80-18B48965DCD1}"/>
          </ac:spMkLst>
        </pc:spChg>
        <pc:spChg chg="mod">
          <ac:chgData name="JJ HU" userId="f9cbafaa3520ff22" providerId="LiveId" clId="{DF43B418-7295-4922-8752-FA2E92BD214B}" dt="2017-10-16T04:26:28.012" v="202" actId="1035"/>
          <ac:spMkLst>
            <pc:docMk/>
            <pc:sldMk cId="1389364075" sldId="281"/>
            <ac:spMk id="22" creationId="{00000000-0000-0000-0000-000000000000}"/>
          </ac:spMkLst>
        </pc:spChg>
        <pc:picChg chg="add mod">
          <ac:chgData name="JJ HU" userId="f9cbafaa3520ff22" providerId="LiveId" clId="{DF43B418-7295-4922-8752-FA2E92BD214B}" dt="2017-10-16T04:26:48.537" v="234" actId="1036"/>
          <ac:picMkLst>
            <pc:docMk/>
            <pc:sldMk cId="1389364075" sldId="281"/>
            <ac:picMk id="5" creationId="{BEB4C0E0-2E57-414A-A666-F7ABE7D57CFD}"/>
          </ac:picMkLst>
        </pc:picChg>
        <pc:picChg chg="add mod modCrop">
          <ac:chgData name="JJ HU" userId="f9cbafaa3520ff22" providerId="LiveId" clId="{DF43B418-7295-4922-8752-FA2E92BD214B}" dt="2017-10-16T04:26:57.373" v="238" actId="1035"/>
          <ac:picMkLst>
            <pc:docMk/>
            <pc:sldMk cId="1389364075" sldId="281"/>
            <ac:picMk id="7" creationId="{2F84CD40-64B0-41C7-B2B5-67B82F130051}"/>
          </ac:picMkLst>
        </pc:picChg>
        <pc:picChg chg="del">
          <ac:chgData name="JJ HU" userId="f9cbafaa3520ff22" providerId="LiveId" clId="{DF43B418-7295-4922-8752-FA2E92BD214B}" dt="2017-10-16T04:22:57.576" v="141" actId="478"/>
          <ac:picMkLst>
            <pc:docMk/>
            <pc:sldMk cId="1389364075" sldId="281"/>
            <ac:picMk id="11" creationId="{08E4E8B3-F2DC-4371-9F51-6D85FABEE252}"/>
          </ac:picMkLst>
        </pc:picChg>
        <pc:picChg chg="del">
          <ac:chgData name="JJ HU" userId="f9cbafaa3520ff22" providerId="LiveId" clId="{DF43B418-7295-4922-8752-FA2E92BD214B}" dt="2017-10-16T04:22:57.576" v="141" actId="478"/>
          <ac:picMkLst>
            <pc:docMk/>
            <pc:sldMk cId="1389364075" sldId="281"/>
            <ac:picMk id="14" creationId="{919F456E-A059-45DD-B4F7-49A0918BF3BB}"/>
          </ac:picMkLst>
        </pc:picChg>
      </pc:sldChg>
      <pc:sldChg chg="addSp delSp modSp add">
        <pc:chgData name="JJ HU" userId="f9cbafaa3520ff22" providerId="LiveId" clId="{DF43B418-7295-4922-8752-FA2E92BD214B}" dt="2017-10-16T18:24:15.987" v="631" actId="1076"/>
        <pc:sldMkLst>
          <pc:docMk/>
          <pc:sldMk cId="1431564360" sldId="282"/>
        </pc:sldMkLst>
        <pc:spChg chg="del">
          <ac:chgData name="JJ HU" userId="f9cbafaa3520ff22" providerId="LiveId" clId="{DF43B418-7295-4922-8752-FA2E92BD214B}" dt="2017-10-16T18:19:10.636" v="576" actId="478"/>
          <ac:spMkLst>
            <pc:docMk/>
            <pc:sldMk cId="1431564360" sldId="282"/>
            <ac:spMk id="3" creationId="{00000000-0000-0000-0000-000000000000}"/>
          </ac:spMkLst>
        </pc:spChg>
        <pc:spChg chg="del">
          <ac:chgData name="JJ HU" userId="f9cbafaa3520ff22" providerId="LiveId" clId="{DF43B418-7295-4922-8752-FA2E92BD214B}" dt="2017-10-16T18:19:10.636" v="576" actId="478"/>
          <ac:spMkLst>
            <pc:docMk/>
            <pc:sldMk cId="1431564360" sldId="282"/>
            <ac:spMk id="4" creationId="{00000000-0000-0000-0000-000000000000}"/>
          </ac:spMkLst>
        </pc:spChg>
        <pc:spChg chg="del">
          <ac:chgData name="JJ HU" userId="f9cbafaa3520ff22" providerId="LiveId" clId="{DF43B418-7295-4922-8752-FA2E92BD214B}" dt="2017-10-16T18:19:10.636" v="576" actId="478"/>
          <ac:spMkLst>
            <pc:docMk/>
            <pc:sldMk cId="1431564360" sldId="282"/>
            <ac:spMk id="7" creationId="{00000000-0000-0000-0000-000000000000}"/>
          </ac:spMkLst>
        </pc:spChg>
        <pc:spChg chg="del">
          <ac:chgData name="JJ HU" userId="f9cbafaa3520ff22" providerId="LiveId" clId="{DF43B418-7295-4922-8752-FA2E92BD214B}" dt="2017-10-16T18:19:10.636" v="576" actId="478"/>
          <ac:spMkLst>
            <pc:docMk/>
            <pc:sldMk cId="1431564360" sldId="282"/>
            <ac:spMk id="9" creationId="{00000000-0000-0000-0000-000000000000}"/>
          </ac:spMkLst>
        </pc:spChg>
        <pc:spChg chg="mod ord">
          <ac:chgData name="JJ HU" userId="f9cbafaa3520ff22" providerId="LiveId" clId="{DF43B418-7295-4922-8752-FA2E92BD214B}" dt="2017-10-16T18:24:15.987" v="631" actId="1076"/>
          <ac:spMkLst>
            <pc:docMk/>
            <pc:sldMk cId="1431564360" sldId="282"/>
            <ac:spMk id="10" creationId="{00000000-0000-0000-0000-000000000000}"/>
          </ac:spMkLst>
        </pc:spChg>
        <pc:spChg chg="del">
          <ac:chgData name="JJ HU" userId="f9cbafaa3520ff22" providerId="LiveId" clId="{DF43B418-7295-4922-8752-FA2E92BD214B}" dt="2017-10-16T18:19:10.636" v="576" actId="478"/>
          <ac:spMkLst>
            <pc:docMk/>
            <pc:sldMk cId="1431564360" sldId="282"/>
            <ac:spMk id="11" creationId="{00000000-0000-0000-0000-000000000000}"/>
          </ac:spMkLst>
        </pc:spChg>
        <pc:spChg chg="add del mod">
          <ac:chgData name="JJ HU" userId="f9cbafaa3520ff22" providerId="LiveId" clId="{DF43B418-7295-4922-8752-FA2E92BD214B}" dt="2017-10-16T18:19:14.201" v="577" actId="478"/>
          <ac:spMkLst>
            <pc:docMk/>
            <pc:sldMk cId="1431564360" sldId="282"/>
            <ac:spMk id="13" creationId="{DE8376B0-7E23-499A-AE94-3420962C9055}"/>
          </ac:spMkLst>
        </pc:spChg>
        <pc:spChg chg="add mod">
          <ac:chgData name="JJ HU" userId="f9cbafaa3520ff22" providerId="LiveId" clId="{DF43B418-7295-4922-8752-FA2E92BD214B}" dt="2017-10-16T18:23:29.989" v="616" actId="1035"/>
          <ac:spMkLst>
            <pc:docMk/>
            <pc:sldMk cId="1431564360" sldId="282"/>
            <ac:spMk id="20" creationId="{E07331F7-8470-4065-AB7C-73249B75DC48}"/>
          </ac:spMkLst>
        </pc:spChg>
        <pc:spChg chg="add mod">
          <ac:chgData name="JJ HU" userId="f9cbafaa3520ff22" providerId="LiveId" clId="{DF43B418-7295-4922-8752-FA2E92BD214B}" dt="2017-10-16T18:23:51.994" v="630" actId="1076"/>
          <ac:spMkLst>
            <pc:docMk/>
            <pc:sldMk cId="1431564360" sldId="282"/>
            <ac:spMk id="21" creationId="{722132CC-A517-44D1-8A51-1B4505E54F58}"/>
          </ac:spMkLst>
        </pc:spChg>
        <pc:picChg chg="del">
          <ac:chgData name="JJ HU" userId="f9cbafaa3520ff22" providerId="LiveId" clId="{DF43B418-7295-4922-8752-FA2E92BD214B}" dt="2017-10-16T18:19:10.636" v="576" actId="478"/>
          <ac:picMkLst>
            <pc:docMk/>
            <pc:sldMk cId="1431564360" sldId="282"/>
            <ac:picMk id="5" creationId="{00000000-0000-0000-0000-000000000000}"/>
          </ac:picMkLst>
        </pc:picChg>
        <pc:picChg chg="del">
          <ac:chgData name="JJ HU" userId="f9cbafaa3520ff22" providerId="LiveId" clId="{DF43B418-7295-4922-8752-FA2E92BD214B}" dt="2017-10-16T18:19:10.636" v="576" actId="478"/>
          <ac:picMkLst>
            <pc:docMk/>
            <pc:sldMk cId="1431564360" sldId="282"/>
            <ac:picMk id="8" creationId="{00000000-0000-0000-0000-000000000000}"/>
          </ac:picMkLst>
        </pc:picChg>
        <pc:picChg chg="add mod">
          <ac:chgData name="JJ HU" userId="f9cbafaa3520ff22" providerId="LiveId" clId="{DF43B418-7295-4922-8752-FA2E92BD214B}" dt="2017-10-16T18:19:36.106" v="583" actId="14100"/>
          <ac:picMkLst>
            <pc:docMk/>
            <pc:sldMk cId="1431564360" sldId="282"/>
            <ac:picMk id="15" creationId="{91B8E652-58A5-4DB3-8F52-03519A5471FB}"/>
          </ac:picMkLst>
        </pc:picChg>
        <pc:cxnChg chg="add mod">
          <ac:chgData name="JJ HU" userId="f9cbafaa3520ff22" providerId="LiveId" clId="{DF43B418-7295-4922-8752-FA2E92BD214B}" dt="2017-10-16T18:21:10.632" v="601" actId="692"/>
          <ac:cxnSpMkLst>
            <pc:docMk/>
            <pc:sldMk cId="1431564360" sldId="282"/>
            <ac:cxnSpMk id="17" creationId="{9CAF7F46-0CF3-430B-8F0D-02D34B385DA8}"/>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7488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extLst>
      <p:ext uri="{BB962C8B-B14F-4D97-AF65-F5344CB8AC3E}">
        <p14:creationId xmlns:p14="http://schemas.microsoft.com/office/powerpoint/2010/main" val="233938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Wallner</a:t>
            </a:r>
            <a:r>
              <a:rPr lang="en-US" sz="1200" b="0" i="0" kern="1200" dirty="0">
                <a:solidFill>
                  <a:schemeClr val="tx1"/>
                </a:solidFill>
                <a:effectLst/>
                <a:latin typeface="+mn-lt"/>
                <a:ea typeface="+mn-ea"/>
                <a:cs typeface="+mn-cs"/>
              </a:rPr>
              <a:t> lines are formed through an interaction of the crack front with stress waves and are perpendicular to crack propagation directions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358729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Region I: thermally activated stress corrosion; Region II: kinetics limited by water transport to crack tip</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388711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specimens shall be </a:t>
            </a:r>
            <a:r>
              <a:rPr lang="en-US" dirty="0" err="1"/>
              <a:t>precracked</a:t>
            </a:r>
            <a:r>
              <a:rPr lang="en-US"/>
              <a:t> by </a:t>
            </a:r>
            <a:r>
              <a:rPr lang="en-US" dirty="0"/>
              <a:t>fatigue. Optical crack measurements are utilized to obtain both the initial and final physical crack sizes.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350012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radial cracks are nucleated by flaws at the deformation zone boundary and are driven by the residual stress field arising from the strain mismatch of the plastically deformed zone (densified zone) embedded in the surrounding elastically restraining matrix.</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24</a:t>
            </a:fld>
            <a:endParaRPr lang="en-US"/>
          </a:p>
        </p:txBody>
      </p:sp>
    </p:spTree>
    <p:extLst>
      <p:ext uri="{BB962C8B-B14F-4D97-AF65-F5344CB8AC3E}">
        <p14:creationId xmlns:p14="http://schemas.microsoft.com/office/powerpoint/2010/main" val="379730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25</a:t>
            </a:fld>
            <a:endParaRPr lang="en-US"/>
          </a:p>
        </p:txBody>
      </p:sp>
    </p:spTree>
    <p:extLst>
      <p:ext uri="{BB962C8B-B14F-4D97-AF65-F5344CB8AC3E}">
        <p14:creationId xmlns:p14="http://schemas.microsoft.com/office/powerpoint/2010/main" val="165523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fiber d1 yields two straight-line sections, indicative of a bi-modal distribution of flaws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26</a:t>
            </a:fld>
            <a:endParaRPr lang="en-US"/>
          </a:p>
        </p:txBody>
      </p:sp>
    </p:spTree>
    <p:extLst>
      <p:ext uri="{BB962C8B-B14F-4D97-AF65-F5344CB8AC3E}">
        <p14:creationId xmlns:p14="http://schemas.microsoft.com/office/powerpoint/2010/main" val="69189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case of a surface crack, </a:t>
            </a:r>
            <a:r>
              <a:rPr lang="en-US" i="1" baseline="0" dirty="0">
                <a:latin typeface="Times New Roman" panose="02020603050405020304" pitchFamily="18" charset="0"/>
                <a:cs typeface="Times New Roman" panose="02020603050405020304" pitchFamily="18" charset="0"/>
              </a:rPr>
              <a:t>a</a:t>
            </a:r>
            <a:r>
              <a:rPr lang="en-US" baseline="0" dirty="0"/>
              <a:t> represents the full crack length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318162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294577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divergence between theoretical strength and experimental strength is usually ascribed to surface damage.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301200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image: a) and b) AFM images prior to and after deformation; c) theoretical calculation</a:t>
            </a:r>
            <a:r>
              <a:rPr lang="en-US" baseline="0" dirty="0"/>
              <a:t> of displacement field; d) residual value of DIC analyzed displacement subtracted from c). </a:t>
            </a:r>
            <a:r>
              <a:rPr lang="en-US" sz="1200" b="0" i="0" u="none" strike="noStrike" kern="1200" baseline="0" dirty="0">
                <a:solidFill>
                  <a:schemeClr val="tx1"/>
                </a:solidFill>
                <a:latin typeface="+mn-lt"/>
                <a:ea typeface="+mn-ea"/>
                <a:cs typeface="+mn-cs"/>
              </a:rPr>
              <a:t>The residuals are all less than approximately 0.2 nm, which is the order of atomic distances in the glass being studied, suggesting that at distances &gt;10 nm from the crack tip, surface displacements surrounding the crack tip are elastic to within the experimental scatter given by the residuals of the measurement.</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140830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strain energy release rate is the energy dissipated during fracture per unit newly created fracture surface area</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extLst>
      <p:ext uri="{BB962C8B-B14F-4D97-AF65-F5344CB8AC3E}">
        <p14:creationId xmlns:p14="http://schemas.microsoft.com/office/powerpoint/2010/main" val="216096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Trade-off between yield strength and fracture toughness: </a:t>
            </a:r>
            <a:r>
              <a:rPr lang="en-US" sz="1200" b="0" i="0" kern="1200" dirty="0">
                <a:solidFill>
                  <a:schemeClr val="tx1"/>
                </a:solidFill>
                <a:effectLst/>
                <a:latin typeface="+mn-lt"/>
                <a:ea typeface="+mn-ea"/>
                <a:cs typeface="+mn-cs"/>
              </a:rPr>
              <a:t>diagonal lines show the plastic-zone size,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/π</a:t>
            </a:r>
            <a:r>
              <a:rPr lang="en-US" sz="1200" b="0" i="1" kern="1200" dirty="0">
                <a:solidFill>
                  <a:schemeClr val="tx1"/>
                </a:solidFill>
                <a:effectLst/>
                <a:latin typeface="+mn-lt"/>
                <a:ea typeface="+mn-ea"/>
                <a:cs typeface="+mn-cs"/>
              </a:rPr>
              <a:t>σ</a:t>
            </a:r>
            <a:r>
              <a:rPr lang="en-US" sz="1200" b="0" i="0" kern="1200" baseline="-25000" dirty="0">
                <a:solidFill>
                  <a:schemeClr val="tx1"/>
                </a:solidFill>
                <a:effectLst/>
                <a:latin typeface="+mn-lt"/>
                <a:ea typeface="+mn-ea"/>
                <a:cs typeface="+mn-cs"/>
              </a:rPr>
              <a:t>y</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where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is the fracture toughness and </a:t>
            </a:r>
            <a:r>
              <a:rPr lang="en-US" sz="1200" b="0" i="1" kern="1200" dirty="0" err="1">
                <a:solidFill>
                  <a:schemeClr val="tx1"/>
                </a:solidFill>
                <a:effectLst/>
                <a:latin typeface="+mn-lt"/>
                <a:ea typeface="+mn-ea"/>
                <a:cs typeface="+mn-cs"/>
              </a:rPr>
              <a:t>σ</a:t>
            </a:r>
            <a:r>
              <a:rPr lang="en-US" sz="1200" b="0" i="0" kern="1200" baseline="-25000" dirty="0" err="1">
                <a:solidFill>
                  <a:schemeClr val="tx1"/>
                </a:solidFill>
                <a:effectLst/>
                <a:latin typeface="+mn-lt"/>
                <a:ea typeface="+mn-ea"/>
                <a:cs typeface="+mn-cs"/>
              </a:rPr>
              <a:t>y</a:t>
            </a:r>
            <a:r>
              <a:rPr lang="en-US" sz="1200" b="0" i="0" kern="1200" dirty="0">
                <a:solidFill>
                  <a:schemeClr val="tx1"/>
                </a:solidFill>
                <a:effectLst/>
                <a:latin typeface="+mn-lt"/>
                <a:ea typeface="+mn-ea"/>
                <a:cs typeface="+mn-cs"/>
              </a:rPr>
              <a:t> the yield strength.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17244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Glasses are sensitive</a:t>
            </a:r>
            <a:r>
              <a:rPr lang="en-US" baseline="0" dirty="0"/>
              <a:t> to surface defects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99324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https://books.google.com/books?id=fzO2yCNxLioC&amp;lpg=PP1&amp;pg=PA103</a:t>
            </a:r>
          </a:p>
          <a:p>
            <a:r>
              <a:rPr lang="en-US" dirty="0"/>
              <a:t>The ratio of the fracture mirror radius to the critical flaw size has been found to be constant within a material. The ratio reported is 12.5 for fused silica and 10.0 for borosilicate glass.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3263900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C058CF61-0166-4146-A0B1-DE62882979BE}" type="datetime1">
              <a:rPr lang="en-US" smtClean="0"/>
              <a:t>10/18/2017</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CDA693C-CD26-4035-9B36-ACAD1B140DF0}" type="datetime1">
              <a:rPr lang="en-US" smtClean="0"/>
              <a:t>10/18/2017</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1741A56-B744-48E0-96EF-C2A855D3F43C}" type="datetime1">
              <a:rPr lang="en-US" smtClean="0"/>
              <a:t>10/18/2017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DEA045BD-2FD3-4824-8F18-58D0EE1484A1}" type="datetime1">
              <a:rPr lang="en-US" smtClean="0"/>
              <a:t>10/18/2017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6A6EFC6-F57C-4F07-89FB-37E15795F302}" type="datetime1">
              <a:rPr lang="en-US" smtClean="0"/>
              <a:t>10/18/2017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99B6AE6-DC74-45DF-A5E7-3B3E4C72A2FC}" type="datetime1">
              <a:rPr lang="en-US" smtClean="0"/>
              <a:t>10/18/2017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85460493-9359-41F1-B15A-0FD811C6DD08}" type="datetime1">
              <a:rPr lang="en-US" smtClean="0"/>
              <a:t>10/18/2017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AD9DB8B4-2CF7-4333-B737-EC863A3D0C5A}" type="datetime1">
              <a:rPr lang="en-US" smtClean="0"/>
              <a:t>10/18/2017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0F4A51E6-DCF3-442C-A599-B21D47004257}" type="datetime1">
              <a:rPr lang="en-US" smtClean="0"/>
              <a:t>10/18/2017</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31CFCB9-F1B0-4CE0-938D-DDC66C90C099}" type="datetime1">
              <a:rPr lang="en-US" smtClean="0"/>
              <a:t>10/18/2017</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E20E106D-2996-4716-9D86-12EA17BBB80E}" type="datetime1">
              <a:rPr lang="en-US" smtClean="0"/>
              <a:t>10/18/2017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02C4974E-0F43-46D8-A1A7-3CA9A5F620D8}" type="datetime1">
              <a:rPr lang="en-US" smtClean="0"/>
              <a:t>10/18/2017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6.wmf"/><Relationship Id="rId3" Type="http://schemas.openxmlformats.org/officeDocument/2006/relationships/notesSlide" Target="../notesSlides/notesSlide6.xml"/><Relationship Id="rId7" Type="http://schemas.openxmlformats.org/officeDocument/2006/relationships/image" Target="../media/image23.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4.wmf"/><Relationship Id="rId1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OxnjxNlPj8"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9.bin"/><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15.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png"/><Relationship Id="rId5" Type="http://schemas.openxmlformats.org/officeDocument/2006/relationships/image" Target="../media/image51.wmf"/><Relationship Id="rId4" Type="http://schemas.openxmlformats.org/officeDocument/2006/relationships/oleObject" Target="../embeddings/oleObject20.bin"/><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6.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55.w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8.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8: Mechanical Properties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590112782"/>
              </p:ext>
            </p:extLst>
          </p:nvPr>
        </p:nvGraphicFramePr>
        <p:xfrm>
          <a:off x="853990" y="3097428"/>
          <a:ext cx="2981325" cy="806450"/>
        </p:xfrm>
        <a:graphic>
          <a:graphicData uri="http://schemas.openxmlformats.org/presentationml/2006/ole">
            <mc:AlternateContent xmlns:mc="http://schemas.openxmlformats.org/markup-compatibility/2006">
              <mc:Choice xmlns:v="urn:schemas-microsoft-com:vml" Requires="v">
                <p:oleObj spid="_x0000_s5122" name="Equation" r:id="rId5" imgW="1536480" imgH="444240" progId="Equation.DSMT4">
                  <p:embed/>
                </p:oleObj>
              </mc:Choice>
              <mc:Fallback>
                <p:oleObj name="Equation" r:id="rId5" imgW="1536480" imgH="444240" progId="Equation.DSMT4">
                  <p:embed/>
                  <p:pic>
                    <p:nvPicPr>
                      <p:cNvPr id="12" name="Object 11"/>
                      <p:cNvPicPr>
                        <a:picLocks noChangeAspect="1" noChangeArrowheads="1"/>
                      </p:cNvPicPr>
                      <p:nvPr/>
                    </p:nvPicPr>
                    <p:blipFill>
                      <a:blip r:embed="rId6"/>
                      <a:srcRect/>
                      <a:stretch>
                        <a:fillRect/>
                      </a:stretch>
                    </p:blipFill>
                    <p:spPr bwMode="auto">
                      <a:xfrm>
                        <a:off x="853990" y="3097428"/>
                        <a:ext cx="29813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81535063"/>
              </p:ext>
            </p:extLst>
          </p:nvPr>
        </p:nvGraphicFramePr>
        <p:xfrm>
          <a:off x="868232" y="4120980"/>
          <a:ext cx="1576388" cy="368300"/>
        </p:xfrm>
        <a:graphic>
          <a:graphicData uri="http://schemas.openxmlformats.org/presentationml/2006/ole">
            <mc:AlternateContent xmlns:mc="http://schemas.openxmlformats.org/markup-compatibility/2006">
              <mc:Choice xmlns:v="urn:schemas-microsoft-com:vml" Requires="v">
                <p:oleObj spid="_x0000_s5123" name="Equation" r:id="rId7" imgW="812520" imgH="203040" progId="Equation.DSMT4">
                  <p:embed/>
                </p:oleObj>
              </mc:Choice>
              <mc:Fallback>
                <p:oleObj name="Equation" r:id="rId7" imgW="812520" imgH="203040" progId="Equation.DSMT4">
                  <p:embed/>
                  <p:pic>
                    <p:nvPicPr>
                      <p:cNvPr id="14" name="Object 13"/>
                      <p:cNvPicPr>
                        <a:picLocks noChangeAspect="1" noChangeArrowheads="1"/>
                      </p:cNvPicPr>
                      <p:nvPr/>
                    </p:nvPicPr>
                    <p:blipFill>
                      <a:blip r:embed="rId8"/>
                      <a:srcRect/>
                      <a:stretch>
                        <a:fillRect/>
                      </a:stretch>
                    </p:blipFill>
                    <p:spPr bwMode="auto">
                      <a:xfrm>
                        <a:off x="868232" y="4120980"/>
                        <a:ext cx="15763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803190" y="2531076"/>
            <a:ext cx="3467014" cy="400110"/>
          </a:xfrm>
          <a:prstGeom prst="rect">
            <a:avLst/>
          </a:prstGeom>
        </p:spPr>
        <p:txBody>
          <a:bodyPr wrap="square">
            <a:spAutoFit/>
          </a:bodyPr>
          <a:lstStyle/>
          <a:p>
            <a:r>
              <a:rPr lang="en-US" sz="2000" dirty="0"/>
              <a:t>In flawed silica glass:</a:t>
            </a:r>
            <a:endParaRPr lang="en-US" dirty="0">
              <a:solidFill>
                <a:srgbClr val="0000FF"/>
              </a:solidFill>
            </a:endParaRPr>
          </a:p>
        </p:txBody>
      </p:sp>
      <p:sp>
        <p:nvSpPr>
          <p:cNvPr id="5" name="Rectangle 4"/>
          <p:cNvSpPr/>
          <p:nvPr/>
        </p:nvSpPr>
        <p:spPr>
          <a:xfrm>
            <a:off x="762000" y="4800600"/>
            <a:ext cx="3454828" cy="738664"/>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 Griffith, “The Phenomena of Rupture and Flow in Solids,” </a:t>
            </a:r>
            <a:r>
              <a:rPr lang="en-US" sz="1400" i="1" dirty="0">
                <a:latin typeface="Arial" panose="020B0604020202020204" pitchFamily="34" charset="0"/>
                <a:cs typeface="Arial" panose="020B0604020202020204" pitchFamily="34" charset="0"/>
              </a:rPr>
              <a:t>Philos. Trans. Roy. Soc. London, A</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221</a:t>
            </a:r>
            <a:r>
              <a:rPr lang="en-US" sz="1400" dirty="0">
                <a:latin typeface="Arial" panose="020B0604020202020204" pitchFamily="34" charset="0"/>
                <a:cs typeface="Arial" panose="020B0604020202020204" pitchFamily="34" charset="0"/>
              </a:rPr>
              <a:t>, 163 (1921).</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8654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402" y="1708733"/>
            <a:ext cx="2787284" cy="2423160"/>
          </a:xfrm>
          <a:prstGeom prst="rect">
            <a:avLst/>
          </a:prstGeom>
        </p:spPr>
      </p:pic>
      <p:sp>
        <p:nvSpPr>
          <p:cNvPr id="2" name="Title 1"/>
          <p:cNvSpPr>
            <a:spLocks noGrp="1"/>
          </p:cNvSpPr>
          <p:nvPr>
            <p:ph type="title"/>
          </p:nvPr>
        </p:nvSpPr>
        <p:spPr/>
        <p:txBody>
          <a:bodyPr/>
          <a:lstStyle/>
          <a:p>
            <a:r>
              <a:rPr lang="en-US" dirty="0"/>
              <a:t>Visualizing Griffith cracks in glass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3" y="1676400"/>
            <a:ext cx="5013742" cy="4114800"/>
          </a:xfrm>
          <a:prstGeom prst="rect">
            <a:avLst/>
          </a:prstGeom>
        </p:spPr>
      </p:pic>
      <p:sp>
        <p:nvSpPr>
          <p:cNvPr id="6" name="Rectangle 5"/>
          <p:cNvSpPr/>
          <p:nvPr/>
        </p:nvSpPr>
        <p:spPr>
          <a:xfrm>
            <a:off x="1029767" y="5879068"/>
            <a:ext cx="3848014" cy="369332"/>
          </a:xfrm>
          <a:prstGeom prst="rect">
            <a:avLst/>
          </a:prstGeom>
        </p:spPr>
        <p:txBody>
          <a:bodyPr wrap="square">
            <a:spAutoFit/>
          </a:bodyPr>
          <a:lstStyle/>
          <a:p>
            <a:pPr algn="ctr"/>
            <a:r>
              <a:rPr lang="en-US" dirty="0"/>
              <a:t>Displacement field near a crack tip</a:t>
            </a:r>
            <a:endParaRPr lang="en-US" sz="1600" dirty="0">
              <a:solidFill>
                <a:srgbClr val="0000FF"/>
              </a:solidFill>
            </a:endParaRPr>
          </a:p>
        </p:txBody>
      </p:sp>
      <p:sp>
        <p:nvSpPr>
          <p:cNvPr id="7" name="Rectangle 6"/>
          <p:cNvSpPr/>
          <p:nvPr/>
        </p:nvSpPr>
        <p:spPr>
          <a:xfrm>
            <a:off x="6077841" y="4233524"/>
            <a:ext cx="2076406" cy="369332"/>
          </a:xfrm>
          <a:prstGeom prst="rect">
            <a:avLst/>
          </a:prstGeom>
        </p:spPr>
        <p:txBody>
          <a:bodyPr wrap="square">
            <a:spAutoFit/>
          </a:bodyPr>
          <a:lstStyle/>
          <a:p>
            <a:pPr algn="ctr"/>
            <a:r>
              <a:rPr lang="en-US" dirty="0"/>
              <a:t>AFM phase image</a:t>
            </a:r>
            <a:endParaRPr lang="en-US" sz="1600" dirty="0">
              <a:solidFill>
                <a:srgbClr val="0000FF"/>
              </a:solidFill>
            </a:endParaRPr>
          </a:p>
        </p:txBody>
      </p:sp>
      <p:cxnSp>
        <p:nvCxnSpPr>
          <p:cNvPr id="9" name="Straight Connector 8"/>
          <p:cNvCxnSpPr/>
          <p:nvPr/>
        </p:nvCxnSpPr>
        <p:spPr bwMode="auto">
          <a:xfrm flipH="1">
            <a:off x="7268755" y="3927048"/>
            <a:ext cx="685800" cy="0"/>
          </a:xfrm>
          <a:prstGeom prst="line">
            <a:avLst/>
          </a:prstGeom>
          <a:solidFill>
            <a:schemeClr val="accent1"/>
          </a:solidFill>
          <a:ln w="47625" cap="flat" cmpd="sng" algn="ctr">
            <a:solidFill>
              <a:schemeClr val="bg1"/>
            </a:solidFill>
            <a:prstDash val="solid"/>
            <a:round/>
            <a:headEnd type="none" w="med" len="med"/>
            <a:tailEnd type="none" w="med" len="med"/>
          </a:ln>
          <a:effectLst/>
        </p:spPr>
      </p:cxnSp>
      <p:sp>
        <p:nvSpPr>
          <p:cNvPr id="11" name="Rectangle 10"/>
          <p:cNvSpPr/>
          <p:nvPr/>
        </p:nvSpPr>
        <p:spPr>
          <a:xfrm>
            <a:off x="7230655" y="3524424"/>
            <a:ext cx="762000" cy="381000"/>
          </a:xfrm>
          <a:prstGeom prst="rect">
            <a:avLst/>
          </a:prstGeom>
        </p:spPr>
        <p:txBody>
          <a:bodyPr wrap="square">
            <a:spAutoFit/>
          </a:bodyPr>
          <a:lstStyle/>
          <a:p>
            <a:pPr algn="ctr"/>
            <a:r>
              <a:rPr lang="en-US" b="1" dirty="0">
                <a:solidFill>
                  <a:schemeClr val="bg1"/>
                </a:solidFill>
              </a:rPr>
              <a:t>5 nm</a:t>
            </a:r>
            <a:endParaRPr lang="en-US" sz="1600" b="1" dirty="0">
              <a:solidFill>
                <a:schemeClr val="bg1"/>
              </a:solidFill>
            </a:endParaRPr>
          </a:p>
        </p:txBody>
      </p:sp>
      <p:sp>
        <p:nvSpPr>
          <p:cNvPr id="12" name="Rectangle 11"/>
          <p:cNvSpPr/>
          <p:nvPr/>
        </p:nvSpPr>
        <p:spPr>
          <a:xfrm>
            <a:off x="5622324" y="5839108"/>
            <a:ext cx="3078920" cy="561692"/>
          </a:xfrm>
          <a:prstGeom prst="rect">
            <a:avLst/>
          </a:prstGeom>
        </p:spPr>
        <p:txBody>
          <a:bodyPr wrap="none">
            <a:spAutoFit/>
          </a:bodyPr>
          <a:lstStyle/>
          <a:p>
            <a:pPr algn="r">
              <a:spcAft>
                <a:spcPts val="300"/>
              </a:spcAft>
            </a:pPr>
            <a:r>
              <a:rPr lang="en-US" sz="1400" i="1" dirty="0"/>
              <a:t>Europhys. Lett. </a:t>
            </a:r>
            <a:r>
              <a:rPr lang="en-US" sz="1400" b="1" dirty="0"/>
              <a:t>89</a:t>
            </a:r>
            <a:r>
              <a:rPr lang="en-US" sz="1400" dirty="0"/>
              <a:t>, 66003 (2010);</a:t>
            </a:r>
          </a:p>
          <a:p>
            <a:pPr algn="r">
              <a:spcAft>
                <a:spcPts val="300"/>
              </a:spcAft>
            </a:pPr>
            <a:r>
              <a:rPr lang="pt-BR" sz="1400" i="1" dirty="0"/>
              <a:t>J. Am. Ceram. Soc.</a:t>
            </a:r>
            <a:r>
              <a:rPr lang="pt-BR" sz="1400" dirty="0"/>
              <a:t> </a:t>
            </a:r>
            <a:r>
              <a:rPr lang="pt-BR" sz="1400" b="1" dirty="0"/>
              <a:t>94</a:t>
            </a:r>
            <a:r>
              <a:rPr lang="pt-BR" sz="1400" dirty="0"/>
              <a:t>, 2613 (2011).</a:t>
            </a:r>
            <a:endParaRPr lang="en-US" sz="1400" dirty="0"/>
          </a:p>
        </p:txBody>
      </p:sp>
      <p:sp>
        <p:nvSpPr>
          <p:cNvPr id="14" name="Rounded Rectangle 13"/>
          <p:cNvSpPr/>
          <p:nvPr/>
        </p:nvSpPr>
        <p:spPr bwMode="auto">
          <a:xfrm>
            <a:off x="5843056" y="4800600"/>
            <a:ext cx="2545975" cy="86696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Water condensation at crack tip</a:t>
            </a:r>
            <a:endParaRPr kumimoji="0" lang="en-US"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1502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Stress intensity factor and fracture toughness</a:t>
            </a:r>
          </a:p>
        </p:txBody>
      </p:sp>
      <p:sp>
        <p:nvSpPr>
          <p:cNvPr id="3" name="Content Placeholder 2"/>
          <p:cNvSpPr>
            <a:spLocks noGrp="1"/>
          </p:cNvSpPr>
          <p:nvPr>
            <p:ph idx="1"/>
          </p:nvPr>
        </p:nvSpPr>
        <p:spPr/>
        <p:txBody>
          <a:bodyPr/>
          <a:lstStyle/>
          <a:p>
            <a:r>
              <a:rPr lang="en-US" dirty="0"/>
              <a:t>Stress intensity factor (tensile):</a:t>
            </a:r>
          </a:p>
          <a:p>
            <a:endParaRPr lang="en-US" sz="4400" dirty="0"/>
          </a:p>
          <a:p>
            <a:r>
              <a:rPr lang="en-US" dirty="0"/>
              <a:t>Strain energy release rate (plane stress):</a:t>
            </a:r>
          </a:p>
          <a:p>
            <a:endParaRPr lang="en-US" sz="4400" dirty="0"/>
          </a:p>
          <a:p>
            <a:r>
              <a:rPr lang="en-US" dirty="0"/>
              <a:t>Fracture condition:</a:t>
            </a:r>
          </a:p>
        </p:txBody>
      </p:sp>
      <p:graphicFrame>
        <p:nvGraphicFramePr>
          <p:cNvPr id="4" name="Object 3"/>
          <p:cNvGraphicFramePr>
            <a:graphicFrameLocks noChangeAspect="1"/>
          </p:cNvGraphicFramePr>
          <p:nvPr>
            <p:extLst>
              <p:ext uri="{D42A27DB-BD31-4B8C-83A1-F6EECF244321}">
                <p14:modId xmlns:p14="http://schemas.microsoft.com/office/powerpoint/2010/main" val="3520971840"/>
              </p:ext>
            </p:extLst>
          </p:nvPr>
        </p:nvGraphicFramePr>
        <p:xfrm>
          <a:off x="841976" y="2158014"/>
          <a:ext cx="1652588" cy="461962"/>
        </p:xfrm>
        <a:graphic>
          <a:graphicData uri="http://schemas.openxmlformats.org/presentationml/2006/ole">
            <mc:AlternateContent xmlns:mc="http://schemas.openxmlformats.org/markup-compatibility/2006">
              <mc:Choice xmlns:v="urn:schemas-microsoft-com:vml" Requires="v">
                <p:oleObj spid="_x0000_s6146" name="Equation" r:id="rId4" imgW="850680" imgH="253800" progId="Equation.DSMT4">
                  <p:embed/>
                </p:oleObj>
              </mc:Choice>
              <mc:Fallback>
                <p:oleObj name="Equation" r:id="rId4" imgW="850680" imgH="253800" progId="Equation.DSMT4">
                  <p:embed/>
                  <p:pic>
                    <p:nvPicPr>
                      <p:cNvPr id="4" name="Object 3"/>
                      <p:cNvPicPr>
                        <a:picLocks noChangeAspect="1" noChangeArrowheads="1"/>
                      </p:cNvPicPr>
                      <p:nvPr/>
                    </p:nvPicPr>
                    <p:blipFill>
                      <a:blip r:embed="rId5"/>
                      <a:srcRect/>
                      <a:stretch>
                        <a:fillRect/>
                      </a:stretch>
                    </p:blipFill>
                    <p:spPr bwMode="auto">
                      <a:xfrm>
                        <a:off x="841976" y="2158014"/>
                        <a:ext cx="165258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76096837"/>
              </p:ext>
            </p:extLst>
          </p:nvPr>
        </p:nvGraphicFramePr>
        <p:xfrm>
          <a:off x="3048000" y="2158014"/>
          <a:ext cx="1701800" cy="485775"/>
        </p:xfrm>
        <a:graphic>
          <a:graphicData uri="http://schemas.openxmlformats.org/presentationml/2006/ole">
            <mc:AlternateContent xmlns:mc="http://schemas.openxmlformats.org/markup-compatibility/2006">
              <mc:Choice xmlns:v="urn:schemas-microsoft-com:vml" Requires="v">
                <p:oleObj spid="_x0000_s6147" name="Equation" r:id="rId6" imgW="876240" imgH="266400" progId="Equation.DSMT4">
                  <p:embed/>
                </p:oleObj>
              </mc:Choice>
              <mc:Fallback>
                <p:oleObj name="Equation" r:id="rId6" imgW="876240" imgH="266400" progId="Equation.DSMT4">
                  <p:embed/>
                  <p:pic>
                    <p:nvPicPr>
                      <p:cNvPr id="5" name="Object 4"/>
                      <p:cNvPicPr>
                        <a:picLocks noChangeAspect="1" noChangeArrowheads="1"/>
                      </p:cNvPicPr>
                      <p:nvPr/>
                    </p:nvPicPr>
                    <p:blipFill>
                      <a:blip r:embed="rId7"/>
                      <a:srcRect/>
                      <a:stretch>
                        <a:fillRect/>
                      </a:stretch>
                    </p:blipFill>
                    <p:spPr bwMode="auto">
                      <a:xfrm>
                        <a:off x="3048000" y="2158014"/>
                        <a:ext cx="1701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58477773"/>
              </p:ext>
            </p:extLst>
          </p:nvPr>
        </p:nvGraphicFramePr>
        <p:xfrm>
          <a:off x="852958" y="3407161"/>
          <a:ext cx="1479550" cy="438150"/>
        </p:xfrm>
        <a:graphic>
          <a:graphicData uri="http://schemas.openxmlformats.org/presentationml/2006/ole">
            <mc:AlternateContent xmlns:mc="http://schemas.openxmlformats.org/markup-compatibility/2006">
              <mc:Choice xmlns:v="urn:schemas-microsoft-com:vml" Requires="v">
                <p:oleObj spid="_x0000_s6148" name="Equation" r:id="rId8" imgW="761760" imgH="241200" progId="Equation.DSMT4">
                  <p:embed/>
                </p:oleObj>
              </mc:Choice>
              <mc:Fallback>
                <p:oleObj name="Equation" r:id="rId8" imgW="761760" imgH="241200" progId="Equation.DSMT4">
                  <p:embed/>
                  <p:pic>
                    <p:nvPicPr>
                      <p:cNvPr id="7" name="Object 6"/>
                      <p:cNvPicPr>
                        <a:picLocks noChangeAspect="1" noChangeArrowheads="1"/>
                      </p:cNvPicPr>
                      <p:nvPr/>
                    </p:nvPicPr>
                    <p:blipFill>
                      <a:blip r:embed="rId9"/>
                      <a:srcRect/>
                      <a:stretch>
                        <a:fillRect/>
                      </a:stretch>
                    </p:blipFill>
                    <p:spPr bwMode="auto">
                      <a:xfrm>
                        <a:off x="852958" y="3407161"/>
                        <a:ext cx="14795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72327693"/>
              </p:ext>
            </p:extLst>
          </p:nvPr>
        </p:nvGraphicFramePr>
        <p:xfrm>
          <a:off x="3048000" y="3404961"/>
          <a:ext cx="1603375" cy="438150"/>
        </p:xfrm>
        <a:graphic>
          <a:graphicData uri="http://schemas.openxmlformats.org/presentationml/2006/ole">
            <mc:AlternateContent xmlns:mc="http://schemas.openxmlformats.org/markup-compatibility/2006">
              <mc:Choice xmlns:v="urn:schemas-microsoft-com:vml" Requires="v">
                <p:oleObj spid="_x0000_s6149" name="Equation" r:id="rId10" imgW="825480" imgH="241200" progId="Equation.DSMT4">
                  <p:embed/>
                </p:oleObj>
              </mc:Choice>
              <mc:Fallback>
                <p:oleObj name="Equation" r:id="rId10" imgW="825480" imgH="241200" progId="Equation.DSMT4">
                  <p:embed/>
                  <p:pic>
                    <p:nvPicPr>
                      <p:cNvPr id="8" name="Object 7"/>
                      <p:cNvPicPr>
                        <a:picLocks noChangeAspect="1" noChangeArrowheads="1"/>
                      </p:cNvPicPr>
                      <p:nvPr/>
                    </p:nvPicPr>
                    <p:blipFill>
                      <a:blip r:embed="rId11"/>
                      <a:srcRect/>
                      <a:stretch>
                        <a:fillRect/>
                      </a:stretch>
                    </p:blipFill>
                    <p:spPr bwMode="auto">
                      <a:xfrm>
                        <a:off x="3048000" y="3404961"/>
                        <a:ext cx="16033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749114" y="3410049"/>
            <a:ext cx="1990726" cy="400110"/>
          </a:xfrm>
          <a:prstGeom prst="rect">
            <a:avLst/>
          </a:prstGeom>
        </p:spPr>
        <p:txBody>
          <a:bodyPr wrap="square">
            <a:spAutoFit/>
          </a:bodyPr>
          <a:lstStyle/>
          <a:p>
            <a:r>
              <a:rPr lang="en-US" sz="2000" dirty="0"/>
              <a:t>work of fracture</a:t>
            </a:r>
            <a:endParaRPr lang="en-US" dirty="0">
              <a:solidFill>
                <a:srgbClr val="0000FF"/>
              </a:solidFill>
            </a:endParaRPr>
          </a:p>
        </p:txBody>
      </p:sp>
      <p:sp>
        <p:nvSpPr>
          <p:cNvPr id="10" name="Rectangle 9"/>
          <p:cNvSpPr/>
          <p:nvPr/>
        </p:nvSpPr>
        <p:spPr>
          <a:xfrm>
            <a:off x="4903572" y="2188940"/>
            <a:ext cx="3358207" cy="400110"/>
          </a:xfrm>
          <a:prstGeom prst="rect">
            <a:avLst/>
          </a:prstGeom>
        </p:spPr>
        <p:txBody>
          <a:bodyPr wrap="square">
            <a:spAutoFit/>
          </a:bodyPr>
          <a:lstStyle/>
          <a:p>
            <a:r>
              <a:rPr lang="en-US" sz="2000" dirty="0"/>
              <a:t>critical stress intensity factor</a:t>
            </a:r>
            <a:endParaRPr lang="en-US" dirty="0">
              <a:solidFill>
                <a:srgbClr val="0000FF"/>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88307314"/>
              </p:ext>
            </p:extLst>
          </p:nvPr>
        </p:nvGraphicFramePr>
        <p:xfrm>
          <a:off x="852958" y="4657209"/>
          <a:ext cx="1085850" cy="415925"/>
        </p:xfrm>
        <a:graphic>
          <a:graphicData uri="http://schemas.openxmlformats.org/presentationml/2006/ole">
            <mc:AlternateContent xmlns:mc="http://schemas.openxmlformats.org/markup-compatibility/2006">
              <mc:Choice xmlns:v="urn:schemas-microsoft-com:vml" Requires="v">
                <p:oleObj spid="_x0000_s6150" name="Equation" r:id="rId12" imgW="558720" imgH="228600" progId="Equation.DSMT4">
                  <p:embed/>
                </p:oleObj>
              </mc:Choice>
              <mc:Fallback>
                <p:oleObj name="Equation" r:id="rId12" imgW="558720" imgH="228600" progId="Equation.DSMT4">
                  <p:embed/>
                  <p:pic>
                    <p:nvPicPr>
                      <p:cNvPr id="11" name="Object 10"/>
                      <p:cNvPicPr>
                        <a:picLocks noChangeAspect="1" noChangeArrowheads="1"/>
                      </p:cNvPicPr>
                      <p:nvPr/>
                    </p:nvPicPr>
                    <p:blipFill>
                      <a:blip r:embed="rId13"/>
                      <a:srcRect/>
                      <a:stretch>
                        <a:fillRect/>
                      </a:stretch>
                    </p:blipFill>
                    <p:spPr bwMode="auto">
                      <a:xfrm>
                        <a:off x="852958" y="4657209"/>
                        <a:ext cx="10858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5779373"/>
              </p:ext>
            </p:extLst>
          </p:nvPr>
        </p:nvGraphicFramePr>
        <p:xfrm>
          <a:off x="3048000" y="4657209"/>
          <a:ext cx="1060450" cy="415925"/>
        </p:xfrm>
        <a:graphic>
          <a:graphicData uri="http://schemas.openxmlformats.org/presentationml/2006/ole">
            <mc:AlternateContent xmlns:mc="http://schemas.openxmlformats.org/markup-compatibility/2006">
              <mc:Choice xmlns:v="urn:schemas-microsoft-com:vml" Requires="v">
                <p:oleObj spid="_x0000_s6151" name="Equation" r:id="rId14" imgW="545760" imgH="228600" progId="Equation.DSMT4">
                  <p:embed/>
                </p:oleObj>
              </mc:Choice>
              <mc:Fallback>
                <p:oleObj name="Equation" r:id="rId14" imgW="545760" imgH="228600" progId="Equation.DSMT4">
                  <p:embed/>
                  <p:pic>
                    <p:nvPicPr>
                      <p:cNvPr id="12" name="Object 11"/>
                      <p:cNvPicPr>
                        <a:picLocks noChangeAspect="1" noChangeArrowheads="1"/>
                      </p:cNvPicPr>
                      <p:nvPr/>
                    </p:nvPicPr>
                    <p:blipFill>
                      <a:blip r:embed="rId15"/>
                      <a:srcRect/>
                      <a:stretch>
                        <a:fillRect/>
                      </a:stretch>
                    </p:blipFill>
                    <p:spPr bwMode="auto">
                      <a:xfrm>
                        <a:off x="3048000" y="4657209"/>
                        <a:ext cx="10604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bwMode="auto">
          <a:xfrm>
            <a:off x="835389" y="5447747"/>
            <a:ext cx="7320821" cy="68083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i="1" dirty="0" err="1">
                <a:latin typeface="Times New Roman" panose="02020603050405020304" pitchFamily="18" charset="0"/>
                <a:cs typeface="Times New Roman" panose="02020603050405020304" pitchFamily="18" charset="0"/>
              </a:rPr>
              <a:t>K</a:t>
            </a:r>
            <a:r>
              <a:rPr lang="en-US" sz="2000" i="1" baseline="-25000" dirty="0" err="1">
                <a:latin typeface="Times New Roman" panose="02020603050405020304" pitchFamily="18" charset="0"/>
                <a:cs typeface="Times New Roman" panose="02020603050405020304" pitchFamily="18" charset="0"/>
              </a:rPr>
              <a:t>Ic</a:t>
            </a:r>
            <a:r>
              <a:rPr lang="en-US" sz="2000" dirty="0"/>
              <a:t> is a material constant and is independent of crack length</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3790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3" name="Content Placeholder 2"/>
          <p:cNvSpPr>
            <a:spLocks noGrp="1"/>
          </p:cNvSpPr>
          <p:nvPr>
            <p:ph idx="1"/>
          </p:nvPr>
        </p:nvSpPr>
        <p:spPr/>
        <p:txBody>
          <a:bodyPr/>
          <a:lstStyle/>
          <a:p>
            <a:r>
              <a:rPr lang="en-US" sz="2000" dirty="0"/>
              <a:t>Lack of global plasticity</a:t>
            </a:r>
          </a:p>
          <a:p>
            <a:r>
              <a:rPr lang="en-US" sz="2000" dirty="0"/>
              <a:t>Intrinsic plasticity</a:t>
            </a:r>
          </a:p>
          <a:p>
            <a:r>
              <a:rPr lang="en-US" sz="2000" dirty="0"/>
              <a:t>When </a:t>
            </a:r>
            <a:r>
              <a:rPr lang="en-US" sz="2000" i="1" dirty="0"/>
              <a:t>G</a:t>
            </a:r>
            <a:r>
              <a:rPr lang="en-US" sz="2000" dirty="0"/>
              <a:t>/</a:t>
            </a:r>
            <a:r>
              <a:rPr lang="en-US" sz="2000" i="1" dirty="0"/>
              <a:t>B</a:t>
            </a:r>
            <a:r>
              <a:rPr lang="en-US" sz="2000" dirty="0"/>
              <a:t> &lt; 0.42: plastic; </a:t>
            </a:r>
            <a:r>
              <a:rPr lang="en-US" sz="2000" i="1" dirty="0"/>
              <a:t>G</a:t>
            </a:r>
            <a:r>
              <a:rPr lang="en-US" sz="2000" dirty="0"/>
              <a:t>/</a:t>
            </a:r>
            <a:r>
              <a:rPr lang="en-US" sz="2000" i="1" dirty="0"/>
              <a:t>B</a:t>
            </a:r>
            <a:r>
              <a:rPr lang="en-US" sz="2000" dirty="0"/>
              <a:t> &gt; 0.42: brittle (</a:t>
            </a:r>
            <a:r>
              <a:rPr lang="en-US" sz="2000" i="1" dirty="0"/>
              <a:t>B</a:t>
            </a:r>
            <a:r>
              <a:rPr lang="en-US" sz="2000" dirty="0"/>
              <a:t>: bulk modulus)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1465"/>
          <a:stretch/>
        </p:blipFill>
        <p:spPr>
          <a:xfrm>
            <a:off x="4784384" y="3014530"/>
            <a:ext cx="3038578" cy="2516936"/>
          </a:xfrm>
          <a:prstGeom prst="rect">
            <a:avLst/>
          </a:prstGeom>
        </p:spPr>
      </p:pic>
      <p:sp>
        <p:nvSpPr>
          <p:cNvPr id="7" name="TextBox 6"/>
          <p:cNvSpPr txBox="1"/>
          <p:nvPr/>
        </p:nvSpPr>
        <p:spPr>
          <a:xfrm>
            <a:off x="1426291" y="5609849"/>
            <a:ext cx="1988686" cy="369332"/>
          </a:xfrm>
          <a:prstGeom prst="rect">
            <a:avLst/>
          </a:prstGeom>
          <a:noFill/>
        </p:spPr>
        <p:txBody>
          <a:bodyPr wrap="none" rtlCol="0">
            <a:spAutoFit/>
          </a:bodyPr>
          <a:lstStyle/>
          <a:p>
            <a:pPr algn="ctr"/>
            <a:r>
              <a:rPr lang="en-US" dirty="0"/>
              <a:t>As-cast Vitreloy-1</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 b="51680"/>
          <a:stretch/>
        </p:blipFill>
        <p:spPr>
          <a:xfrm>
            <a:off x="896634" y="3017876"/>
            <a:ext cx="3048000" cy="2513590"/>
          </a:xfrm>
          <a:prstGeom prst="rect">
            <a:avLst/>
          </a:prstGeom>
        </p:spPr>
      </p:pic>
      <p:sp>
        <p:nvSpPr>
          <p:cNvPr id="9" name="TextBox 8"/>
          <p:cNvSpPr txBox="1"/>
          <p:nvPr/>
        </p:nvSpPr>
        <p:spPr>
          <a:xfrm>
            <a:off x="4784384" y="5609849"/>
            <a:ext cx="3034806" cy="369332"/>
          </a:xfrm>
          <a:prstGeom prst="rect">
            <a:avLst/>
          </a:prstGeom>
          <a:noFill/>
        </p:spPr>
        <p:txBody>
          <a:bodyPr wrap="none" rtlCol="0">
            <a:spAutoFit/>
          </a:bodyPr>
          <a:lstStyle/>
          <a:p>
            <a:pPr algn="ctr"/>
            <a:r>
              <a:rPr lang="en-US" dirty="0"/>
              <a:t>Annealed at 350 °C for 12 h</a:t>
            </a:r>
          </a:p>
        </p:txBody>
      </p:sp>
      <p:sp>
        <p:nvSpPr>
          <p:cNvPr id="10" name="Rectangle 9"/>
          <p:cNvSpPr/>
          <p:nvPr/>
        </p:nvSpPr>
        <p:spPr>
          <a:xfrm>
            <a:off x="6078908" y="6105148"/>
            <a:ext cx="2491388" cy="307777"/>
          </a:xfrm>
          <a:prstGeom prst="rect">
            <a:avLst/>
          </a:prstGeom>
        </p:spPr>
        <p:txBody>
          <a:bodyPr wrap="none">
            <a:spAutoFit/>
          </a:bodyPr>
          <a:lstStyle/>
          <a:p>
            <a:r>
              <a:rPr lang="en-US" sz="1400" i="1" dirty="0"/>
              <a:t>Phil. Mag. Lett.</a:t>
            </a:r>
            <a:r>
              <a:rPr lang="en-US" sz="1400" dirty="0"/>
              <a:t> </a:t>
            </a:r>
            <a:r>
              <a:rPr lang="en-US" sz="1400" b="1" dirty="0"/>
              <a:t>85</a:t>
            </a:r>
            <a:r>
              <a:rPr lang="en-US" sz="1400" dirty="0"/>
              <a:t>, 77 (2006)</a:t>
            </a:r>
          </a:p>
        </p:txBody>
      </p:sp>
      <p:sp>
        <p:nvSpPr>
          <p:cNvPr id="4" name="TextBox 3"/>
          <p:cNvSpPr txBox="1"/>
          <p:nvPr/>
        </p:nvSpPr>
        <p:spPr>
          <a:xfrm>
            <a:off x="6822990" y="4752544"/>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11" name="TextBox 10"/>
          <p:cNvSpPr txBox="1"/>
          <p:nvPr/>
        </p:nvSpPr>
        <p:spPr>
          <a:xfrm>
            <a:off x="2675715" y="4800600"/>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2323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14</a:t>
            </a:fld>
            <a:endParaRPr lang="en-US"/>
          </a:p>
        </p:txBody>
      </p:sp>
      <p:pic>
        <p:nvPicPr>
          <p:cNvPr id="15" name="Picture 14" descr="A close up of a map&#10;&#10;Description generated with very high confidence">
            <a:extLst>
              <a:ext uri="{FF2B5EF4-FFF2-40B4-BE49-F238E27FC236}">
                <a16:creationId xmlns:a16="http://schemas.microsoft.com/office/drawing/2014/main" id="{91B8E652-58A5-4DB3-8F52-03519A547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47620"/>
            <a:ext cx="6189580" cy="4753180"/>
          </a:xfrm>
          <a:prstGeom prst="rect">
            <a:avLst/>
          </a:prstGeom>
        </p:spPr>
      </p:pic>
      <p:sp>
        <p:nvSpPr>
          <p:cNvPr id="10" name="Rectangle 9"/>
          <p:cNvSpPr/>
          <p:nvPr/>
        </p:nvSpPr>
        <p:spPr>
          <a:xfrm>
            <a:off x="6043012" y="4861168"/>
            <a:ext cx="2491388" cy="307777"/>
          </a:xfrm>
          <a:prstGeom prst="rect">
            <a:avLst/>
          </a:prstGeom>
        </p:spPr>
        <p:txBody>
          <a:bodyPr wrap="none">
            <a:spAutoFit/>
          </a:bodyPr>
          <a:lstStyle/>
          <a:p>
            <a:r>
              <a:rPr lang="en-US" sz="1400" i="1" dirty="0"/>
              <a:t>Phil. Mag. Lett.</a:t>
            </a:r>
            <a:r>
              <a:rPr lang="en-US" sz="1400" dirty="0"/>
              <a:t> </a:t>
            </a:r>
            <a:r>
              <a:rPr lang="en-US" sz="1400" b="1" dirty="0"/>
              <a:t>85</a:t>
            </a:r>
            <a:r>
              <a:rPr lang="en-US" sz="1400" dirty="0"/>
              <a:t>, 77 (2006)</a:t>
            </a:r>
          </a:p>
        </p:txBody>
      </p:sp>
      <p:cxnSp>
        <p:nvCxnSpPr>
          <p:cNvPr id="17" name="Straight Connector 16">
            <a:extLst>
              <a:ext uri="{FF2B5EF4-FFF2-40B4-BE49-F238E27FC236}">
                <a16:creationId xmlns:a16="http://schemas.microsoft.com/office/drawing/2014/main" id="{9CAF7F46-0CF3-430B-8F0D-02D34B385DA8}"/>
              </a:ext>
            </a:extLst>
          </p:cNvPr>
          <p:cNvCxnSpPr>
            <a:cxnSpLocks/>
          </p:cNvCxnSpPr>
          <p:nvPr/>
        </p:nvCxnSpPr>
        <p:spPr bwMode="auto">
          <a:xfrm flipV="1">
            <a:off x="3557955" y="1752600"/>
            <a:ext cx="0" cy="260604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20" name="Rectangle 19">
            <a:extLst>
              <a:ext uri="{FF2B5EF4-FFF2-40B4-BE49-F238E27FC236}">
                <a16:creationId xmlns:a16="http://schemas.microsoft.com/office/drawing/2014/main" id="{E07331F7-8470-4065-AB7C-73249B75DC48}"/>
              </a:ext>
            </a:extLst>
          </p:cNvPr>
          <p:cNvSpPr/>
          <p:nvPr/>
        </p:nvSpPr>
        <p:spPr>
          <a:xfrm>
            <a:off x="3557955" y="4861168"/>
            <a:ext cx="494046" cy="307777"/>
          </a:xfrm>
          <a:prstGeom prst="rect">
            <a:avLst/>
          </a:prstGeom>
          <a:solidFill>
            <a:schemeClr val="bg1"/>
          </a:solidFill>
        </p:spPr>
        <p:txBody>
          <a:bodyPr wrap="none">
            <a:spAutoFit/>
          </a:bodyPr>
          <a:lstStyle/>
          <a:p>
            <a:r>
              <a:rPr lang="en-US" sz="1400" i="1" dirty="0"/>
              <a:t>G</a:t>
            </a:r>
            <a:r>
              <a:rPr lang="en-US" sz="1400" dirty="0"/>
              <a:t>/</a:t>
            </a:r>
            <a:r>
              <a:rPr lang="en-US" sz="1400" i="1" dirty="0"/>
              <a:t>B</a:t>
            </a:r>
            <a:endParaRPr lang="en-US" sz="1400" dirty="0"/>
          </a:p>
        </p:txBody>
      </p:sp>
      <p:sp>
        <p:nvSpPr>
          <p:cNvPr id="21" name="Rectangle 20">
            <a:extLst>
              <a:ext uri="{FF2B5EF4-FFF2-40B4-BE49-F238E27FC236}">
                <a16:creationId xmlns:a16="http://schemas.microsoft.com/office/drawing/2014/main" id="{722132CC-A517-44D1-8A51-1B4505E54F58}"/>
              </a:ext>
            </a:extLst>
          </p:cNvPr>
          <p:cNvSpPr/>
          <p:nvPr/>
        </p:nvSpPr>
        <p:spPr>
          <a:xfrm>
            <a:off x="3556001" y="1857251"/>
            <a:ext cx="1173719" cy="338554"/>
          </a:xfrm>
          <a:prstGeom prst="rect">
            <a:avLst/>
          </a:prstGeom>
          <a:noFill/>
        </p:spPr>
        <p:txBody>
          <a:bodyPr wrap="none">
            <a:spAutoFit/>
          </a:bodyPr>
          <a:lstStyle/>
          <a:p>
            <a:r>
              <a:rPr lang="en-US" sz="1600" i="1" dirty="0">
                <a:solidFill>
                  <a:srgbClr val="FF0000"/>
                </a:solidFill>
              </a:rPr>
              <a:t>G</a:t>
            </a:r>
            <a:r>
              <a:rPr lang="en-US" sz="1600" dirty="0">
                <a:solidFill>
                  <a:srgbClr val="FF0000"/>
                </a:solidFill>
              </a:rPr>
              <a:t>/</a:t>
            </a:r>
            <a:r>
              <a:rPr lang="en-US" sz="1600" i="1" dirty="0">
                <a:solidFill>
                  <a:srgbClr val="FF0000"/>
                </a:solidFill>
              </a:rPr>
              <a:t>B </a:t>
            </a:r>
            <a:r>
              <a:rPr lang="en-US" sz="1600" dirty="0">
                <a:solidFill>
                  <a:srgbClr val="FF0000"/>
                </a:solidFill>
              </a:rPr>
              <a:t>= 0.42</a:t>
            </a:r>
          </a:p>
        </p:txBody>
      </p:sp>
    </p:spTree>
    <p:extLst>
      <p:ext uri="{BB962C8B-B14F-4D97-AF65-F5344CB8AC3E}">
        <p14:creationId xmlns:p14="http://schemas.microsoft.com/office/powerpoint/2010/main" val="143156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76" y="485598"/>
            <a:ext cx="7010400" cy="5913636"/>
          </a:xfrm>
          <a:prstGeom prst="rect">
            <a:avLst/>
          </a:prstGeom>
        </p:spPr>
      </p:pic>
      <p:sp>
        <p:nvSpPr>
          <p:cNvPr id="6" name="Rectangle 5"/>
          <p:cNvSpPr/>
          <p:nvPr/>
        </p:nvSpPr>
        <p:spPr>
          <a:xfrm>
            <a:off x="6427572" y="6112476"/>
            <a:ext cx="2311082" cy="307777"/>
          </a:xfrm>
          <a:prstGeom prst="rect">
            <a:avLst/>
          </a:prstGeom>
        </p:spPr>
        <p:txBody>
          <a:bodyPr wrap="none">
            <a:spAutoFit/>
          </a:bodyPr>
          <a:lstStyle/>
          <a:p>
            <a:pPr algn="ctr"/>
            <a:r>
              <a:rPr lang="en-US" sz="1400" i="1" dirty="0">
                <a:solidFill>
                  <a:srgbClr val="333333"/>
                </a:solidFill>
                <a:latin typeface="arial" panose="020B0604020202020204" pitchFamily="34" charset="0"/>
              </a:rPr>
              <a:t>Nat. Mater.</a:t>
            </a:r>
            <a:r>
              <a:rPr lang="en-US" sz="1400" dirty="0">
                <a:solidFill>
                  <a:srgbClr val="333333"/>
                </a:solidFill>
                <a:latin typeface="arial" panose="020B0604020202020204" pitchFamily="34" charset="0"/>
              </a:rPr>
              <a:t> </a:t>
            </a:r>
            <a:r>
              <a:rPr lang="en-US" sz="1400" b="1" dirty="0">
                <a:solidFill>
                  <a:srgbClr val="333333"/>
                </a:solidFill>
                <a:latin typeface="arial" panose="020B0604020202020204" pitchFamily="34" charset="0"/>
              </a:rPr>
              <a:t>10</a:t>
            </a:r>
            <a:r>
              <a:rPr lang="en-US" sz="1400" dirty="0">
                <a:solidFill>
                  <a:srgbClr val="333333"/>
                </a:solidFill>
                <a:latin typeface="arial" panose="020B0604020202020204" pitchFamily="34" charset="0"/>
              </a:rPr>
              <a:t>, 123 (2011)</a:t>
            </a:r>
            <a:endParaRPr lang="en-US" sz="1400" dirty="0"/>
          </a:p>
        </p:txBody>
      </p:sp>
      <p:grpSp>
        <p:nvGrpSpPr>
          <p:cNvPr id="9" name="Group 8"/>
          <p:cNvGrpSpPr/>
          <p:nvPr/>
        </p:nvGrpSpPr>
        <p:grpSpPr>
          <a:xfrm>
            <a:off x="4419600" y="2457122"/>
            <a:ext cx="4041836" cy="2572078"/>
            <a:chOff x="4419600" y="2457122"/>
            <a:chExt cx="4041836" cy="257207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457122"/>
              <a:ext cx="4041836" cy="2572078"/>
            </a:xfrm>
            <a:prstGeom prst="rect">
              <a:avLst/>
            </a:prstGeom>
          </p:spPr>
        </p:pic>
        <p:sp>
          <p:nvSpPr>
            <p:cNvPr id="8" name="TextBox 7"/>
            <p:cNvSpPr txBox="1"/>
            <p:nvPr/>
          </p:nvSpPr>
          <p:spPr>
            <a:xfrm>
              <a:off x="5555999" y="2514600"/>
              <a:ext cx="2885725" cy="338554"/>
            </a:xfrm>
            <a:prstGeom prst="rect">
              <a:avLst/>
            </a:prstGeom>
            <a:noFill/>
          </p:spPr>
          <p:txBody>
            <a:bodyPr wrap="none" rtlCol="0">
              <a:spAutoFit/>
            </a:bodyPr>
            <a:lstStyle/>
            <a:p>
              <a:pPr algn="ctr"/>
              <a:r>
                <a:rPr lang="en-US" sz="1600" dirty="0">
                  <a:solidFill>
                    <a:schemeClr val="bg1"/>
                  </a:solidFill>
                </a:rPr>
                <a:t>Crack tip in </a:t>
              </a:r>
              <a:r>
                <a:rPr lang="en-US" sz="1600" dirty="0" err="1">
                  <a:solidFill>
                    <a:schemeClr val="bg1"/>
                  </a:solidFill>
                </a:rPr>
                <a:t>PdAgPSiGe</a:t>
              </a:r>
              <a:r>
                <a:rPr lang="en-US" sz="1600" dirty="0">
                  <a:solidFill>
                    <a:schemeClr val="bg1"/>
                  </a:solidFill>
                </a:rPr>
                <a:t> BMG</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4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Brittle fracture of glass</a:t>
            </a:r>
          </a:p>
        </p:txBody>
      </p:sp>
      <p:sp>
        <p:nvSpPr>
          <p:cNvPr id="3" name="Content Placeholder 2"/>
          <p:cNvSpPr>
            <a:spLocks noGrp="1"/>
          </p:cNvSpPr>
          <p:nvPr>
            <p:ph idx="1"/>
          </p:nvPr>
        </p:nvSpPr>
        <p:spPr>
          <a:xfrm>
            <a:off x="457200" y="1562334"/>
            <a:ext cx="8077200" cy="828698"/>
          </a:xfrm>
        </p:spPr>
        <p:txBody>
          <a:bodyPr/>
          <a:lstStyle/>
          <a:p>
            <a:r>
              <a:rPr lang="en-US" sz="2000" dirty="0"/>
              <a:t>When a crack exceeds the critical length, the crack becomes unstable and propagates catastrophically through the material</a:t>
            </a:r>
          </a:p>
        </p:txBody>
      </p:sp>
      <p:sp>
        <p:nvSpPr>
          <p:cNvPr id="5" name="Rectangle 4"/>
          <p:cNvSpPr/>
          <p:nvPr/>
        </p:nvSpPr>
        <p:spPr>
          <a:xfrm>
            <a:off x="1220806" y="5723238"/>
            <a:ext cx="3223959" cy="369332"/>
          </a:xfrm>
          <a:prstGeom prst="rect">
            <a:avLst/>
          </a:prstGeom>
        </p:spPr>
        <p:txBody>
          <a:bodyPr wrap="none">
            <a:spAutoFit/>
          </a:bodyPr>
          <a:lstStyle/>
          <a:p>
            <a:pPr algn="ctr"/>
            <a:r>
              <a:rPr lang="en-US" dirty="0">
                <a:latin typeface="Arial" panose="020B0604020202020204" pitchFamily="34" charset="0"/>
              </a:rPr>
              <a:t>Glass cracking at 231,000 fps</a:t>
            </a:r>
            <a:endParaRPr lang="en-US" dirty="0"/>
          </a:p>
        </p:txBody>
      </p:sp>
      <p:sp>
        <p:nvSpPr>
          <p:cNvPr id="6" name="Content Placeholder 2"/>
          <p:cNvSpPr txBox="1">
            <a:spLocks/>
          </p:cNvSpPr>
          <p:nvPr/>
        </p:nvSpPr>
        <p:spPr bwMode="auto">
          <a:xfrm>
            <a:off x="5362832" y="3200400"/>
            <a:ext cx="324776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n-US" sz="2000" kern="0" dirty="0"/>
              <a:t>Crack propagation velocity:</a:t>
            </a:r>
          </a:p>
        </p:txBody>
      </p:sp>
      <p:sp>
        <p:nvSpPr>
          <p:cNvPr id="7" name="Rectangle 6"/>
          <p:cNvSpPr/>
          <p:nvPr/>
        </p:nvSpPr>
        <p:spPr>
          <a:xfrm>
            <a:off x="5515394" y="4721423"/>
            <a:ext cx="3095206" cy="307777"/>
          </a:xfrm>
          <a:prstGeom prst="rect">
            <a:avLst/>
          </a:prstGeom>
        </p:spPr>
        <p:txBody>
          <a:bodyPr wrap="none">
            <a:spAutoFit/>
          </a:bodyPr>
          <a:lstStyle/>
          <a:p>
            <a:r>
              <a:rPr lang="en-US" sz="1400" i="1" dirty="0"/>
              <a:t>J. Am. </a:t>
            </a:r>
            <a:r>
              <a:rPr lang="en-US" sz="1400" i="1" dirty="0" err="1"/>
              <a:t>Cer</a:t>
            </a:r>
            <a:r>
              <a:rPr lang="en-US" sz="1400" i="1" dirty="0"/>
              <a:t>. Soc.</a:t>
            </a:r>
            <a:r>
              <a:rPr lang="en-US" sz="1400" dirty="0"/>
              <a:t> </a:t>
            </a:r>
            <a:r>
              <a:rPr lang="en-US" sz="1400" b="1" dirty="0"/>
              <a:t>22</a:t>
            </a:r>
            <a:r>
              <a:rPr lang="en-US" sz="1400" dirty="0"/>
              <a:t>, 302-307 (1939).</a:t>
            </a:r>
          </a:p>
        </p:txBody>
      </p:sp>
      <p:sp>
        <p:nvSpPr>
          <p:cNvPr id="8" name="TextBox 7"/>
          <p:cNvSpPr txBox="1"/>
          <p:nvPr/>
        </p:nvSpPr>
        <p:spPr>
          <a:xfrm>
            <a:off x="6144287" y="3877904"/>
            <a:ext cx="1704313" cy="523220"/>
          </a:xfrm>
          <a:prstGeom prst="rect">
            <a:avLst/>
          </a:prstGeom>
          <a:noFill/>
        </p:spPr>
        <p:txBody>
          <a:bodyPr wrap="none" rtlCol="0">
            <a:spAutoFit/>
          </a:bodyPr>
          <a:lstStyle/>
          <a:p>
            <a:r>
              <a:rPr lang="en-US" sz="2800" b="1" dirty="0">
                <a:solidFill>
                  <a:srgbClr val="FF0000"/>
                </a:solidFill>
              </a:rPr>
              <a:t>1540 m/s</a:t>
            </a: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a:p>
        </p:txBody>
      </p:sp>
      <p:pic>
        <p:nvPicPr>
          <p:cNvPr id="11" name="Online Media 10">
            <a:hlinkClick r:id="" action="ppaction://media"/>
            <a:extLst>
              <a:ext uri="{FF2B5EF4-FFF2-40B4-BE49-F238E27FC236}">
                <a16:creationId xmlns:a16="http://schemas.microsoft.com/office/drawing/2014/main" id="{DAC1D362-6AAB-4788-B70B-98DC2817144A}"/>
              </a:ext>
            </a:extLst>
          </p:cNvPr>
          <p:cNvPicPr>
            <a:picLocks noRot="1" noChangeAspect="1"/>
          </p:cNvPicPr>
          <p:nvPr>
            <a:videoFile r:link="rId1"/>
          </p:nvPr>
        </p:nvPicPr>
        <p:blipFill>
          <a:blip r:embed="rId4"/>
          <a:stretch>
            <a:fillRect/>
          </a:stretch>
        </p:blipFill>
        <p:spPr>
          <a:xfrm>
            <a:off x="699185" y="2666559"/>
            <a:ext cx="4267200" cy="2914650"/>
          </a:xfrm>
          <a:prstGeom prst="rect">
            <a:avLst/>
          </a:prstGeom>
        </p:spPr>
      </p:pic>
    </p:spTree>
    <p:extLst>
      <p:ext uri="{BB962C8B-B14F-4D97-AF65-F5344CB8AC3E}">
        <p14:creationId xmlns:p14="http://schemas.microsoft.com/office/powerpoint/2010/main" val="38585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err="1"/>
              <a:t>Fractography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13" y="1752600"/>
            <a:ext cx="3179287" cy="21349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890" b="16222"/>
          <a:stretch/>
        </p:blipFill>
        <p:spPr>
          <a:xfrm>
            <a:off x="533400" y="4044263"/>
            <a:ext cx="3200400" cy="1919071"/>
          </a:xfrm>
          <a:prstGeom prst="rect">
            <a:avLst/>
          </a:prstGeom>
        </p:spPr>
      </p:pic>
      <p:sp>
        <p:nvSpPr>
          <p:cNvPr id="7" name="TextBox 6"/>
          <p:cNvSpPr txBox="1"/>
          <p:nvPr/>
        </p:nvSpPr>
        <p:spPr>
          <a:xfrm>
            <a:off x="1040993" y="6040743"/>
            <a:ext cx="2185214" cy="369332"/>
          </a:xfrm>
          <a:prstGeom prst="rect">
            <a:avLst/>
          </a:prstGeom>
          <a:noFill/>
        </p:spPr>
        <p:txBody>
          <a:bodyPr wrap="none" rtlCol="0">
            <a:spAutoFit/>
          </a:bodyPr>
          <a:lstStyle/>
          <a:p>
            <a:pPr algn="ctr">
              <a:spcBef>
                <a:spcPts val="300"/>
              </a:spcBef>
            </a:pPr>
            <a:r>
              <a:rPr lang="en-US" dirty="0"/>
              <a:t>Conchoidal fracture</a:t>
            </a:r>
          </a:p>
        </p:txBody>
      </p:sp>
      <p:grpSp>
        <p:nvGrpSpPr>
          <p:cNvPr id="20" name="Group 19"/>
          <p:cNvGrpSpPr/>
          <p:nvPr/>
        </p:nvGrpSpPr>
        <p:grpSpPr>
          <a:xfrm>
            <a:off x="1905000" y="1219200"/>
            <a:ext cx="5885989" cy="2668396"/>
            <a:chOff x="1905000" y="1219200"/>
            <a:chExt cx="5885989" cy="2668396"/>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7200" y="1219200"/>
              <a:ext cx="3523789" cy="2668396"/>
            </a:xfrm>
            <a:prstGeom prst="rect">
              <a:avLst/>
            </a:prstGeom>
            <a:ln w="22225">
              <a:solidFill>
                <a:srgbClr val="FF0000"/>
              </a:solidFill>
            </a:ln>
          </p:spPr>
        </p:pic>
        <p:sp>
          <p:nvSpPr>
            <p:cNvPr id="10" name="Rectangle 9"/>
            <p:cNvSpPr/>
            <p:nvPr/>
          </p:nvSpPr>
          <p:spPr bwMode="auto">
            <a:xfrm>
              <a:off x="1905000" y="3276600"/>
              <a:ext cx="685800" cy="457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H="1">
              <a:off x="2590800" y="1219200"/>
              <a:ext cx="1655064" cy="206226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H="1" flipV="1">
              <a:off x="2590800" y="3733800"/>
              <a:ext cx="1655064" cy="153796"/>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grpSp>
        <p:nvGrpSpPr>
          <p:cNvPr id="23" name="Group 22"/>
          <p:cNvGrpSpPr/>
          <p:nvPr/>
        </p:nvGrpSpPr>
        <p:grpSpPr>
          <a:xfrm>
            <a:off x="3886200" y="4134534"/>
            <a:ext cx="4876800" cy="2252542"/>
            <a:chOff x="3886200" y="4134534"/>
            <a:chExt cx="4876800" cy="2252542"/>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3797" b="15697"/>
            <a:stretch/>
          </p:blipFill>
          <p:spPr>
            <a:xfrm>
              <a:off x="4267200" y="4134534"/>
              <a:ext cx="3523789" cy="1828800"/>
            </a:xfrm>
            <a:prstGeom prst="rect">
              <a:avLst/>
            </a:prstGeom>
          </p:spPr>
        </p:pic>
        <p:sp>
          <p:nvSpPr>
            <p:cNvPr id="22" name="Rectangle 21"/>
            <p:cNvSpPr/>
            <p:nvPr/>
          </p:nvSpPr>
          <p:spPr>
            <a:xfrm>
              <a:off x="3886200" y="6110077"/>
              <a:ext cx="4876800" cy="276999"/>
            </a:xfrm>
            <a:prstGeom prst="rect">
              <a:avLst/>
            </a:prstGeom>
          </p:spPr>
          <p:txBody>
            <a:bodyPr wrap="square">
              <a:spAutoFit/>
            </a:bodyPr>
            <a:lstStyle/>
            <a:p>
              <a:r>
                <a:rPr lang="en-US" sz="1200" dirty="0"/>
                <a:t>Image from "</a:t>
              </a:r>
              <a:r>
                <a:rPr lang="en-US" sz="1200" i="1" dirty="0"/>
                <a:t>Fracture analysis, a basic tool to solve breakage issues</a:t>
              </a:r>
              <a:r>
                <a:rPr lang="en-US" sz="1200" dirty="0"/>
                <a:t>"</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826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fractured surface of glass</a:t>
            </a:r>
          </a:p>
        </p:txBody>
      </p:sp>
      <p:sp>
        <p:nvSpPr>
          <p:cNvPr id="22" name="Rectangle 21"/>
          <p:cNvSpPr/>
          <p:nvPr/>
        </p:nvSpPr>
        <p:spPr>
          <a:xfrm>
            <a:off x="1333500" y="5943600"/>
            <a:ext cx="6324600" cy="307777"/>
          </a:xfrm>
          <a:prstGeom prst="rect">
            <a:avLst/>
          </a:prstGeom>
        </p:spPr>
        <p:txBody>
          <a:bodyPr wrap="square">
            <a:spAutoFit/>
          </a:bodyPr>
          <a:lstStyle/>
          <a:p>
            <a:pPr algn="ctr"/>
            <a:r>
              <a:rPr lang="en-US" sz="1400" dirty="0"/>
              <a:t>Peter L. </a:t>
            </a:r>
            <a:r>
              <a:rPr lang="en-US" sz="1400" dirty="0" err="1"/>
              <a:t>Bocko</a:t>
            </a:r>
            <a:r>
              <a:rPr lang="en-US" sz="1400" dirty="0"/>
              <a:t>, Cornell University / Corning Glass Technologies</a:t>
            </a:r>
            <a:endParaRPr lang="en-US" sz="105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pic>
        <p:nvPicPr>
          <p:cNvPr id="5" name="Picture 4" descr="A picture containing text&#10;&#10;Description generated with high confidence">
            <a:extLst>
              <a:ext uri="{FF2B5EF4-FFF2-40B4-BE49-F238E27FC236}">
                <a16:creationId xmlns:a16="http://schemas.microsoft.com/office/drawing/2014/main" id="{BEB4C0E0-2E57-414A-A666-F7ABE7D5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1669"/>
            <a:ext cx="5404638" cy="3124200"/>
          </a:xfrm>
          <a:prstGeom prst="rect">
            <a:avLst/>
          </a:prstGeom>
        </p:spPr>
      </p:pic>
      <p:pic>
        <p:nvPicPr>
          <p:cNvPr id="7" name="Picture 6">
            <a:extLst>
              <a:ext uri="{FF2B5EF4-FFF2-40B4-BE49-F238E27FC236}">
                <a16:creationId xmlns:a16="http://schemas.microsoft.com/office/drawing/2014/main" id="{2F84CD40-64B0-41C7-B2B5-67B82F130051}"/>
              </a:ext>
            </a:extLst>
          </p:cNvPr>
          <p:cNvPicPr>
            <a:picLocks noChangeAspect="1"/>
          </p:cNvPicPr>
          <p:nvPr/>
        </p:nvPicPr>
        <p:blipFill rotWithShape="1">
          <a:blip r:embed="rId4">
            <a:extLst>
              <a:ext uri="{28A0092B-C50C-407E-A947-70E740481C1C}">
                <a14:useLocalDpi xmlns:a14="http://schemas.microsoft.com/office/drawing/2010/main" val="0"/>
              </a:ext>
            </a:extLst>
          </a:blip>
          <a:srcRect t="8572"/>
          <a:stretch/>
        </p:blipFill>
        <p:spPr>
          <a:xfrm>
            <a:off x="4948013" y="3184770"/>
            <a:ext cx="3578572" cy="2438400"/>
          </a:xfrm>
          <a:prstGeom prst="rect">
            <a:avLst/>
          </a:prstGeom>
        </p:spPr>
      </p:pic>
    </p:spTree>
    <p:extLst>
      <p:ext uri="{BB962C8B-B14F-4D97-AF65-F5344CB8AC3E}">
        <p14:creationId xmlns:p14="http://schemas.microsoft.com/office/powerpoint/2010/main" val="13893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4R rule</a:t>
            </a:r>
          </a:p>
        </p:txBody>
      </p:sp>
      <p:sp>
        <p:nvSpPr>
          <p:cNvPr id="22" name="Rectangle 21"/>
          <p:cNvSpPr/>
          <p:nvPr/>
        </p:nvSpPr>
        <p:spPr>
          <a:xfrm>
            <a:off x="1333500" y="6016823"/>
            <a:ext cx="6324600" cy="307777"/>
          </a:xfrm>
          <a:prstGeom prst="rect">
            <a:avLst/>
          </a:prstGeom>
        </p:spPr>
        <p:txBody>
          <a:bodyPr wrap="square">
            <a:spAutoFit/>
          </a:bodyPr>
          <a:lstStyle/>
          <a:p>
            <a:pPr algn="ctr"/>
            <a:r>
              <a:rPr lang="en-US" sz="1400" dirty="0"/>
              <a:t>K. Hess, and C. </a:t>
            </a:r>
            <a:r>
              <a:rPr lang="en-US" sz="1400" dirty="0" err="1"/>
              <a:t>Orthmann</a:t>
            </a:r>
            <a:r>
              <a:rPr lang="en-US" sz="1400" dirty="0"/>
              <a:t>, </a:t>
            </a:r>
            <a:r>
              <a:rPr lang="en-US" sz="1400" i="1" dirty="0"/>
              <a:t>Criminal Investigation</a:t>
            </a:r>
            <a:r>
              <a:rPr lang="en-US" sz="1400" dirty="0"/>
              <a:t>, Cengage Learning (2016)</a:t>
            </a:r>
            <a:endParaRPr lang="en-US" sz="105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pic>
        <p:nvPicPr>
          <p:cNvPr id="11" name="Picture 10">
            <a:extLst>
              <a:ext uri="{FF2B5EF4-FFF2-40B4-BE49-F238E27FC236}">
                <a16:creationId xmlns:a16="http://schemas.microsoft.com/office/drawing/2014/main" id="{08E4E8B3-F2DC-4371-9F51-6D85FABEE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4541932" cy="2743200"/>
          </a:xfrm>
          <a:prstGeom prst="rect">
            <a:avLst/>
          </a:prstGeom>
        </p:spPr>
      </p:pic>
      <p:sp>
        <p:nvSpPr>
          <p:cNvPr id="17" name="Rounded Rectangle 12">
            <a:extLst>
              <a:ext uri="{FF2B5EF4-FFF2-40B4-BE49-F238E27FC236}">
                <a16:creationId xmlns:a16="http://schemas.microsoft.com/office/drawing/2014/main" id="{5DDBF2F2-A659-49A8-BD80-18B48965DCD1}"/>
              </a:ext>
            </a:extLst>
          </p:cNvPr>
          <p:cNvSpPr/>
          <p:nvPr/>
        </p:nvSpPr>
        <p:spPr bwMode="auto">
          <a:xfrm>
            <a:off x="838200" y="4724400"/>
            <a:ext cx="7320821" cy="1061841"/>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dirty="0"/>
              <a:t>The 4</a:t>
            </a:r>
            <a:r>
              <a:rPr lang="en-US" sz="2000" dirty="0">
                <a:solidFill>
                  <a:srgbClr val="FF0000"/>
                </a:solidFill>
              </a:rPr>
              <a:t>R</a:t>
            </a:r>
            <a:r>
              <a:rPr lang="en-US" sz="2000" dirty="0"/>
              <a:t> Rule: </a:t>
            </a:r>
            <a:r>
              <a:rPr lang="en-US" sz="2000" dirty="0">
                <a:solidFill>
                  <a:srgbClr val="FF0000"/>
                </a:solidFill>
              </a:rPr>
              <a:t>R</a:t>
            </a:r>
            <a:r>
              <a:rPr lang="en-US" sz="2000" dirty="0"/>
              <a:t>idge lines on </a:t>
            </a:r>
            <a:r>
              <a:rPr lang="en-US" sz="2000" dirty="0">
                <a:solidFill>
                  <a:srgbClr val="FF0000"/>
                </a:solidFill>
              </a:rPr>
              <a:t>R</a:t>
            </a:r>
            <a:r>
              <a:rPr lang="en-US" sz="2000" dirty="0"/>
              <a:t>adial fractures are at </a:t>
            </a:r>
            <a:r>
              <a:rPr lang="en-US" sz="2000" dirty="0">
                <a:solidFill>
                  <a:srgbClr val="FF0000"/>
                </a:solidFill>
              </a:rPr>
              <a:t>R</a:t>
            </a:r>
            <a:r>
              <a:rPr lang="en-US" sz="2000" dirty="0"/>
              <a:t>ight angles to the </a:t>
            </a:r>
            <a:r>
              <a:rPr lang="en-US" sz="2000" dirty="0">
                <a:solidFill>
                  <a:srgbClr val="FF0000"/>
                </a:solidFill>
              </a:rPr>
              <a:t>R</a:t>
            </a:r>
            <a:r>
              <a:rPr lang="en-US" sz="2000" dirty="0"/>
              <a:t>ear</a:t>
            </a:r>
          </a:p>
        </p:txBody>
      </p:sp>
      <p:pic>
        <p:nvPicPr>
          <p:cNvPr id="14" name="Picture 13">
            <a:extLst>
              <a:ext uri="{FF2B5EF4-FFF2-40B4-BE49-F238E27FC236}">
                <a16:creationId xmlns:a16="http://schemas.microsoft.com/office/drawing/2014/main" id="{919F456E-A059-45DD-B4F7-49A0918BF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295400"/>
            <a:ext cx="1856093" cy="1556077"/>
          </a:xfrm>
          <a:prstGeom prst="rect">
            <a:avLst/>
          </a:prstGeom>
        </p:spPr>
      </p:pic>
      <p:pic>
        <p:nvPicPr>
          <p:cNvPr id="18" name="Picture 17">
            <a:extLst>
              <a:ext uri="{FF2B5EF4-FFF2-40B4-BE49-F238E27FC236}">
                <a16:creationId xmlns:a16="http://schemas.microsoft.com/office/drawing/2014/main" id="{785A8FC9-3B54-45E9-9F0C-23FC701C39AF}"/>
              </a:ext>
            </a:extLst>
          </p:cNvPr>
          <p:cNvPicPr>
            <a:picLocks noChangeAspect="1"/>
          </p:cNvPicPr>
          <p:nvPr/>
        </p:nvPicPr>
        <p:blipFill rotWithShape="1">
          <a:blip r:embed="rId5">
            <a:extLst>
              <a:ext uri="{28A0092B-C50C-407E-A947-70E740481C1C}">
                <a14:useLocalDpi xmlns:a14="http://schemas.microsoft.com/office/drawing/2010/main" val="0"/>
              </a:ext>
            </a:extLst>
          </a:blip>
          <a:srcRect b="13247"/>
          <a:stretch/>
        </p:blipFill>
        <p:spPr>
          <a:xfrm rot="5400000">
            <a:off x="5578980" y="1806532"/>
            <a:ext cx="2970241" cy="1941177"/>
          </a:xfrm>
          <a:prstGeom prst="rect">
            <a:avLst/>
          </a:prstGeom>
        </p:spPr>
      </p:pic>
      <p:cxnSp>
        <p:nvCxnSpPr>
          <p:cNvPr id="21" name="Straight Arrow Connector 20">
            <a:extLst>
              <a:ext uri="{FF2B5EF4-FFF2-40B4-BE49-F238E27FC236}">
                <a16:creationId xmlns:a16="http://schemas.microsoft.com/office/drawing/2014/main" id="{3A07666B-D15C-42C5-A1EA-089EAB28B3B3}"/>
              </a:ext>
            </a:extLst>
          </p:cNvPr>
          <p:cNvCxnSpPr/>
          <p:nvPr/>
        </p:nvCxnSpPr>
        <p:spPr bwMode="auto">
          <a:xfrm flipH="1">
            <a:off x="6965400" y="1978721"/>
            <a:ext cx="98700" cy="16764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
        <p:nvSpPr>
          <p:cNvPr id="24" name="TextBox 23">
            <a:extLst>
              <a:ext uri="{FF2B5EF4-FFF2-40B4-BE49-F238E27FC236}">
                <a16:creationId xmlns:a16="http://schemas.microsoft.com/office/drawing/2014/main" id="{6B9030C8-0550-4293-8EC6-60C76C0D8736}"/>
              </a:ext>
            </a:extLst>
          </p:cNvPr>
          <p:cNvSpPr txBox="1"/>
          <p:nvPr/>
        </p:nvSpPr>
        <p:spPr>
          <a:xfrm>
            <a:off x="6995984" y="2318943"/>
            <a:ext cx="1524000" cy="923330"/>
          </a:xfrm>
          <a:prstGeom prst="rect">
            <a:avLst/>
          </a:prstGeom>
          <a:noFill/>
        </p:spPr>
        <p:txBody>
          <a:bodyPr wrap="square" rtlCol="0">
            <a:spAutoFit/>
          </a:bodyPr>
          <a:lstStyle/>
          <a:p>
            <a:pPr algn="ctr"/>
            <a:r>
              <a:rPr lang="en-US" dirty="0">
                <a:solidFill>
                  <a:srgbClr val="FF0000"/>
                </a:solidFill>
              </a:rPr>
              <a:t>Fracture propagation direction</a:t>
            </a:r>
          </a:p>
        </p:txBody>
      </p:sp>
    </p:spTree>
    <p:extLst>
      <p:ext uri="{BB962C8B-B14F-4D97-AF65-F5344CB8AC3E}">
        <p14:creationId xmlns:p14="http://schemas.microsoft.com/office/powerpoint/2010/main" val="15886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18</a:t>
            </a:r>
          </a:p>
          <a:p>
            <a:pPr>
              <a:spcBef>
                <a:spcPts val="1200"/>
              </a:spcBef>
            </a:pPr>
            <a:r>
              <a:rPr lang="en-US" dirty="0"/>
              <a:t>Introduction to Glass Science and Technology</a:t>
            </a:r>
          </a:p>
          <a:p>
            <a:pPr lvl="1">
              <a:spcBef>
                <a:spcPts val="1200"/>
              </a:spcBef>
            </a:pPr>
            <a:r>
              <a:rPr lang="en-US" dirty="0"/>
              <a:t>Ch. 9</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4760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fatigue in glass</a:t>
            </a:r>
          </a:p>
        </p:txBody>
      </p:sp>
      <p:sp>
        <p:nvSpPr>
          <p:cNvPr id="3" name="Content Placeholder 2"/>
          <p:cNvSpPr>
            <a:spLocks noGrp="1"/>
          </p:cNvSpPr>
          <p:nvPr>
            <p:ph idx="1"/>
          </p:nvPr>
        </p:nvSpPr>
        <p:spPr/>
        <p:txBody>
          <a:bodyPr/>
          <a:lstStyle/>
          <a:p>
            <a:r>
              <a:rPr lang="en-US" sz="2000" dirty="0"/>
              <a:t>Under constant load, the time-to-failure varies inversely with the load applied in a logarithm scale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6" y="2514600"/>
            <a:ext cx="4905402" cy="3815313"/>
          </a:xfrm>
          <a:prstGeom prst="rect">
            <a:avLst/>
          </a:prstGeom>
        </p:spPr>
      </p:pic>
      <p:sp>
        <p:nvSpPr>
          <p:cNvPr id="5" name="Rounded Rectangle 4"/>
          <p:cNvSpPr/>
          <p:nvPr/>
        </p:nvSpPr>
        <p:spPr bwMode="auto">
          <a:xfrm>
            <a:off x="5678717" y="3385752"/>
            <a:ext cx="2627083"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b="1" dirty="0">
                <a:solidFill>
                  <a:schemeClr val="tx1"/>
                </a:solidFill>
                <a:latin typeface="Arial" charset="0"/>
              </a:rPr>
              <a:t>Sub-critical crack growth</a:t>
            </a:r>
            <a:r>
              <a:rPr lang="en-US" dirty="0">
                <a:solidFill>
                  <a:schemeClr val="tx1"/>
                </a:solidFill>
                <a:latin typeface="Arial" charset="0"/>
              </a:rPr>
              <a:t>: crack length increases over time even when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Arial" charset="0"/>
              </a:rPr>
              <a:t> &lt;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f</a:t>
            </a:r>
            <a:endParaRPr kumimoji="0" lang="en-US" b="0" i="0" u="none" strike="noStrike" cap="none" normalizeH="0" baseline="0" dirty="0">
              <a:ln>
                <a:noFill/>
              </a:ln>
              <a:solidFill>
                <a:schemeClr val="tx1"/>
              </a:solidFill>
              <a:effectLst/>
              <a:latin typeface="Arial"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7806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corrosion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195" y="827364"/>
            <a:ext cx="4502957" cy="5630126"/>
          </a:xfrm>
          <a:prstGeom prst="rect">
            <a:avLst/>
          </a:prstGeom>
        </p:spPr>
      </p:pic>
      <p:sp>
        <p:nvSpPr>
          <p:cNvPr id="5" name="Content Placeholder 2"/>
          <p:cNvSpPr>
            <a:spLocks noGrp="1"/>
          </p:cNvSpPr>
          <p:nvPr>
            <p:ph idx="1"/>
          </p:nvPr>
        </p:nvSpPr>
        <p:spPr>
          <a:xfrm>
            <a:off x="465437" y="1548714"/>
            <a:ext cx="3268363" cy="4541904"/>
          </a:xfrm>
        </p:spPr>
        <p:txBody>
          <a:bodyPr/>
          <a:lstStyle/>
          <a:p>
            <a:r>
              <a:rPr lang="en-US" sz="2000" dirty="0"/>
              <a:t>Reaction at crack tip:</a:t>
            </a:r>
          </a:p>
          <a:p>
            <a:endParaRPr lang="en-US" sz="2800" dirty="0"/>
          </a:p>
          <a:p>
            <a:endParaRPr lang="en-US" sz="2000" dirty="0"/>
          </a:p>
          <a:p>
            <a:r>
              <a:rPr lang="en-US" sz="2000" dirty="0"/>
              <a:t>Higher alkaline content generally reduces fatigue resistance</a:t>
            </a:r>
          </a:p>
          <a:p>
            <a:r>
              <a:rPr lang="en-US" sz="2000" dirty="0"/>
              <a:t>Higher susceptibility to stress corrosion in basic solutions</a:t>
            </a:r>
          </a:p>
          <a:p>
            <a:r>
              <a:rPr lang="en-US" sz="2000" dirty="0"/>
              <a:t>Thermally activated process</a:t>
            </a:r>
          </a:p>
        </p:txBody>
      </p:sp>
      <p:graphicFrame>
        <p:nvGraphicFramePr>
          <p:cNvPr id="6" name="Object 5"/>
          <p:cNvGraphicFramePr>
            <a:graphicFrameLocks noChangeAspect="1"/>
          </p:cNvGraphicFramePr>
          <p:nvPr>
            <p:extLst>
              <p:ext uri="{D42A27DB-BD31-4B8C-83A1-F6EECF244321}">
                <p14:modId xmlns:p14="http://schemas.microsoft.com/office/powerpoint/2010/main" val="1647113875"/>
              </p:ext>
            </p:extLst>
          </p:nvPr>
        </p:nvGraphicFramePr>
        <p:xfrm>
          <a:off x="871151" y="2043780"/>
          <a:ext cx="2465388" cy="736600"/>
        </p:xfrm>
        <a:graphic>
          <a:graphicData uri="http://schemas.openxmlformats.org/presentationml/2006/ole">
            <mc:AlternateContent xmlns:mc="http://schemas.openxmlformats.org/markup-compatibility/2006">
              <mc:Choice xmlns:v="urn:schemas-microsoft-com:vml" Requires="v">
                <p:oleObj spid="_x0000_s7170" name="Equation" r:id="rId5" imgW="1269720" imgH="406080" progId="Equation.DSMT4">
                  <p:embed/>
                </p:oleObj>
              </mc:Choice>
              <mc:Fallback>
                <p:oleObj name="Equation" r:id="rId5" imgW="1269720" imgH="406080" progId="Equation.DSMT4">
                  <p:embed/>
                  <p:pic>
                    <p:nvPicPr>
                      <p:cNvPr id="6" name="Object 5"/>
                      <p:cNvPicPr>
                        <a:picLocks noChangeAspect="1" noChangeArrowheads="1"/>
                      </p:cNvPicPr>
                      <p:nvPr/>
                    </p:nvPicPr>
                    <p:blipFill>
                      <a:blip r:embed="rId6"/>
                      <a:srcRect/>
                      <a:stretch>
                        <a:fillRect/>
                      </a:stretch>
                    </p:blipFill>
                    <p:spPr bwMode="auto">
                      <a:xfrm>
                        <a:off x="871151" y="2043780"/>
                        <a:ext cx="24653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816313" y="5839108"/>
            <a:ext cx="2943178" cy="561692"/>
          </a:xfrm>
          <a:prstGeom prst="rect">
            <a:avLst/>
          </a:prstGeom>
        </p:spPr>
        <p:txBody>
          <a:bodyPr wrap="none">
            <a:spAutoFit/>
          </a:bodyPr>
          <a:lstStyle/>
          <a:p>
            <a:pPr>
              <a:spcAft>
                <a:spcPts val="300"/>
              </a:spcAft>
            </a:pPr>
            <a:r>
              <a:rPr lang="it-IT" sz="1400" i="1" dirty="0"/>
              <a:t>J. Non-Cryst. Solids</a:t>
            </a:r>
            <a:r>
              <a:rPr lang="it-IT" sz="1400" dirty="0"/>
              <a:t> </a:t>
            </a:r>
            <a:r>
              <a:rPr lang="it-IT" sz="1400" b="1" dirty="0"/>
              <a:t>316</a:t>
            </a:r>
            <a:r>
              <a:rPr lang="it-IT" sz="1400" dirty="0"/>
              <a:t>, 1 (2003)</a:t>
            </a:r>
          </a:p>
          <a:p>
            <a:pPr>
              <a:spcAft>
                <a:spcPts val="300"/>
              </a:spcAft>
            </a:pPr>
            <a:r>
              <a:rPr lang="en-US" sz="1400" i="1" dirty="0"/>
              <a:t>J. Am. Ceram. Soc.</a:t>
            </a:r>
            <a:r>
              <a:rPr lang="en-US" sz="1400" dirty="0"/>
              <a:t> </a:t>
            </a:r>
            <a:r>
              <a:rPr lang="en-US" sz="1400" b="1" dirty="0"/>
              <a:t>53</a:t>
            </a:r>
            <a:r>
              <a:rPr lang="en-US" sz="1400" dirty="0"/>
              <a:t>, 544 (1970)</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86" y="845899"/>
            <a:ext cx="4474101" cy="5619829"/>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488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toughness measurement</a:t>
            </a:r>
          </a:p>
        </p:txBody>
      </p:sp>
      <p:sp>
        <p:nvSpPr>
          <p:cNvPr id="3" name="Content Placeholder 2"/>
          <p:cNvSpPr>
            <a:spLocks noGrp="1"/>
          </p:cNvSpPr>
          <p:nvPr>
            <p:ph idx="1"/>
          </p:nvPr>
        </p:nvSpPr>
        <p:spPr>
          <a:xfrm>
            <a:off x="457200" y="1554096"/>
            <a:ext cx="8166430" cy="4541904"/>
          </a:xfrm>
        </p:spPr>
        <p:txBody>
          <a:bodyPr/>
          <a:lstStyle/>
          <a:p>
            <a:r>
              <a:rPr lang="en-US" sz="2000" dirty="0"/>
              <a:t>ASTM Standard E1820-15: Standard Test Method for Measurement of Fracture Toughness</a:t>
            </a:r>
          </a:p>
          <a:p>
            <a:r>
              <a:rPr lang="en-US" sz="2000" dirty="0"/>
              <a:t>Standard specimen geometries to obtain load-displacement plot</a:t>
            </a:r>
          </a:p>
        </p:txBody>
      </p:sp>
      <p:sp>
        <p:nvSpPr>
          <p:cNvPr id="5" name="Rectangle 4"/>
          <p:cNvSpPr/>
          <p:nvPr/>
        </p:nvSpPr>
        <p:spPr>
          <a:xfrm>
            <a:off x="6264876" y="5017366"/>
            <a:ext cx="1828800" cy="923330"/>
          </a:xfrm>
          <a:prstGeom prst="rect">
            <a:avLst/>
          </a:prstGeom>
        </p:spPr>
        <p:txBody>
          <a:bodyPr wrap="square">
            <a:spAutoFit/>
          </a:bodyPr>
          <a:lstStyle/>
          <a:p>
            <a:pPr algn="ctr"/>
            <a:r>
              <a:rPr lang="en-US" dirty="0"/>
              <a:t>Middle-cracked tension specimen</a:t>
            </a:r>
          </a:p>
        </p:txBody>
      </p:sp>
      <p:sp>
        <p:nvSpPr>
          <p:cNvPr id="6" name="Rectangle 5"/>
          <p:cNvSpPr/>
          <p:nvPr/>
        </p:nvSpPr>
        <p:spPr>
          <a:xfrm>
            <a:off x="549876" y="5000198"/>
            <a:ext cx="1752600" cy="923330"/>
          </a:xfrm>
          <a:prstGeom prst="rect">
            <a:avLst/>
          </a:prstGeom>
        </p:spPr>
        <p:txBody>
          <a:bodyPr wrap="square">
            <a:spAutoFit/>
          </a:bodyPr>
          <a:lstStyle/>
          <a:p>
            <a:pPr algn="ctr"/>
            <a:r>
              <a:rPr lang="en-US" dirty="0"/>
              <a:t>Compact tension specimen</a:t>
            </a:r>
          </a:p>
        </p:txBody>
      </p:sp>
      <p:sp>
        <p:nvSpPr>
          <p:cNvPr id="7" name="Rectangle 6"/>
          <p:cNvSpPr/>
          <p:nvPr/>
        </p:nvSpPr>
        <p:spPr>
          <a:xfrm>
            <a:off x="2852759" y="5017366"/>
            <a:ext cx="2584213" cy="923330"/>
          </a:xfrm>
          <a:prstGeom prst="rect">
            <a:avLst/>
          </a:prstGeom>
        </p:spPr>
        <p:txBody>
          <a:bodyPr wrap="square">
            <a:spAutoFit/>
          </a:bodyPr>
          <a:lstStyle/>
          <a:p>
            <a:pPr algn="ctr"/>
            <a:r>
              <a:rPr lang="en-US" dirty="0"/>
              <a:t>Single edge-notched bend specimen (for three-point bending)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62" y="2743200"/>
            <a:ext cx="8009250" cy="2197274"/>
          </a:xfrm>
          <a:prstGeom prst="rect">
            <a:avLst/>
          </a:prstGeom>
        </p:spPr>
      </p:pic>
      <p:sp>
        <p:nvSpPr>
          <p:cNvPr id="9" name="Rectangle 8"/>
          <p:cNvSpPr/>
          <p:nvPr/>
        </p:nvSpPr>
        <p:spPr>
          <a:xfrm>
            <a:off x="6013620" y="6096000"/>
            <a:ext cx="2610010" cy="307777"/>
          </a:xfrm>
          <a:prstGeom prst="rect">
            <a:avLst/>
          </a:prstGeom>
        </p:spPr>
        <p:txBody>
          <a:bodyPr wrap="none">
            <a:spAutoFit/>
          </a:bodyPr>
          <a:lstStyle/>
          <a:p>
            <a:pPr algn="ctr"/>
            <a:r>
              <a:rPr lang="en-US" sz="1400" i="1" dirty="0"/>
              <a:t>Eng. </a:t>
            </a:r>
            <a:r>
              <a:rPr lang="en-US" sz="1400" i="1" dirty="0" err="1"/>
              <a:t>Fract</a:t>
            </a:r>
            <a:r>
              <a:rPr lang="en-US" sz="1400" i="1" dirty="0"/>
              <a:t>. Mech.</a:t>
            </a:r>
            <a:r>
              <a:rPr lang="en-US" sz="1400" dirty="0"/>
              <a:t> </a:t>
            </a:r>
            <a:r>
              <a:rPr lang="en-US" sz="1400" b="1" dirty="0"/>
              <a:t>85</a:t>
            </a:r>
            <a:r>
              <a:rPr lang="en-US" sz="1400" dirty="0"/>
              <a:t>, 1 (2012)</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95908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521144"/>
            <a:ext cx="8077200" cy="4541904"/>
          </a:xfrm>
        </p:spPr>
        <p:txBody>
          <a:bodyPr/>
          <a:lstStyle/>
          <a:p>
            <a:r>
              <a:rPr lang="en-US" sz="2000" dirty="0"/>
              <a:t>Mechanical properties evaluated through indented crack size or crack-opening displacement based on empirical equations</a:t>
            </a:r>
          </a:p>
          <a:p>
            <a:r>
              <a:rPr lang="en-US" sz="2000" dirty="0"/>
              <a:t>Poor correlation with conventional test results can be a concern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46" y="3761314"/>
            <a:ext cx="1536714" cy="18676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3744686" cy="2362200"/>
          </a:xfrm>
          <a:prstGeom prst="rect">
            <a:avLst/>
          </a:prstGeom>
        </p:spPr>
      </p:pic>
      <p:sp>
        <p:nvSpPr>
          <p:cNvPr id="6" name="Rectangle 5"/>
          <p:cNvSpPr/>
          <p:nvPr/>
        </p:nvSpPr>
        <p:spPr>
          <a:xfrm>
            <a:off x="4686300" y="5995310"/>
            <a:ext cx="3886200" cy="307777"/>
          </a:xfrm>
          <a:prstGeom prst="rect">
            <a:avLst/>
          </a:prstGeom>
        </p:spPr>
        <p:txBody>
          <a:bodyPr wrap="square">
            <a:spAutoFit/>
          </a:bodyPr>
          <a:lstStyle/>
          <a:p>
            <a:pPr algn="ctr"/>
            <a:r>
              <a:rPr lang="en-US" sz="1400" i="1" dirty="0"/>
              <a:t>J. Mech. </a:t>
            </a:r>
            <a:r>
              <a:rPr lang="en-US" sz="1400" i="1" dirty="0" err="1"/>
              <a:t>Behav</a:t>
            </a:r>
            <a:r>
              <a:rPr lang="en-US" sz="1400" i="1" dirty="0"/>
              <a:t>. Biomed. Mater.</a:t>
            </a:r>
            <a:r>
              <a:rPr lang="en-US" sz="1400" dirty="0"/>
              <a:t> </a:t>
            </a:r>
            <a:r>
              <a:rPr lang="en-US" sz="1400" b="1" dirty="0"/>
              <a:t>2</a:t>
            </a:r>
            <a:r>
              <a:rPr lang="en-US" sz="1400" dirty="0"/>
              <a:t>, 384 (2009)</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870886"/>
            <a:ext cx="1452573" cy="1590687"/>
          </a:xfrm>
          <a:prstGeom prst="rect">
            <a:avLst/>
          </a:prstGeom>
        </p:spPr>
      </p:pic>
      <p:sp>
        <p:nvSpPr>
          <p:cNvPr id="8" name="TextBox 7"/>
          <p:cNvSpPr txBox="1"/>
          <p:nvPr/>
        </p:nvSpPr>
        <p:spPr>
          <a:xfrm>
            <a:off x="6075774" y="5368542"/>
            <a:ext cx="1925014" cy="338554"/>
          </a:xfrm>
          <a:prstGeom prst="rect">
            <a:avLst/>
          </a:prstGeom>
          <a:noFill/>
        </p:spPr>
        <p:txBody>
          <a:bodyPr wrap="none" rtlCol="0">
            <a:spAutoFit/>
          </a:bodyPr>
          <a:lstStyle/>
          <a:p>
            <a:pPr algn="ctr"/>
            <a:r>
              <a:rPr lang="en-US" sz="1600" dirty="0"/>
              <a:t>Vickers indenter tip</a:t>
            </a:r>
          </a:p>
        </p:txBody>
      </p:sp>
      <p:sp>
        <p:nvSpPr>
          <p:cNvPr id="11" name="TextBox 10"/>
          <p:cNvSpPr txBox="1"/>
          <p:nvPr/>
        </p:nvSpPr>
        <p:spPr>
          <a:xfrm>
            <a:off x="5257800" y="2899545"/>
            <a:ext cx="1828800" cy="584775"/>
          </a:xfrm>
          <a:prstGeom prst="rect">
            <a:avLst/>
          </a:prstGeom>
          <a:noFill/>
        </p:spPr>
        <p:txBody>
          <a:bodyPr wrap="square" rtlCol="0">
            <a:spAutoFit/>
          </a:bodyPr>
          <a:lstStyle/>
          <a:p>
            <a:pPr algn="ctr"/>
            <a:r>
              <a:rPr lang="en-US" sz="1600" dirty="0" err="1"/>
              <a:t>Hertzian</a:t>
            </a:r>
            <a:r>
              <a:rPr lang="en-US" sz="1600" dirty="0"/>
              <a:t> (sphere) indenter tip</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23205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499286"/>
            <a:ext cx="8077200" cy="4541904"/>
          </a:xfrm>
        </p:spPr>
        <p:txBody>
          <a:bodyPr/>
          <a:lstStyle/>
          <a:p>
            <a:r>
              <a:rPr lang="en-US" sz="2000" dirty="0"/>
              <a:t>Vickers indentation of soda-lime glass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41" y="2100648"/>
            <a:ext cx="7434317" cy="4071967"/>
          </a:xfrm>
          <a:prstGeom prst="rect">
            <a:avLst/>
          </a:prstGeom>
        </p:spPr>
      </p:pic>
      <p:sp>
        <p:nvSpPr>
          <p:cNvPr id="11" name="TextBox 10"/>
          <p:cNvSpPr txBox="1"/>
          <p:nvPr/>
        </p:nvSpPr>
        <p:spPr>
          <a:xfrm>
            <a:off x="1143000" y="2176848"/>
            <a:ext cx="1664238" cy="307777"/>
          </a:xfrm>
          <a:prstGeom prst="rect">
            <a:avLst/>
          </a:prstGeom>
          <a:noFill/>
        </p:spPr>
        <p:txBody>
          <a:bodyPr wrap="none" rtlCol="0">
            <a:spAutoFit/>
          </a:bodyPr>
          <a:lstStyle/>
          <a:p>
            <a:pPr algn="ctr"/>
            <a:r>
              <a:rPr lang="en-US" sz="1400" dirty="0">
                <a:solidFill>
                  <a:schemeClr val="bg1"/>
                </a:solidFill>
              </a:rPr>
              <a:t>Loading, 50%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2" name="TextBox 11"/>
          <p:cNvSpPr txBox="1"/>
          <p:nvPr/>
        </p:nvSpPr>
        <p:spPr>
          <a:xfrm>
            <a:off x="1101545" y="5729762"/>
            <a:ext cx="1763624" cy="307777"/>
          </a:xfrm>
          <a:prstGeom prst="rect">
            <a:avLst/>
          </a:prstGeom>
          <a:noFill/>
        </p:spPr>
        <p:txBody>
          <a:bodyPr wrap="none" rtlCol="0">
            <a:spAutoFit/>
          </a:bodyPr>
          <a:lstStyle/>
          <a:p>
            <a:pPr algn="ctr"/>
            <a:r>
              <a:rPr lang="en-US" sz="1400" dirty="0">
                <a:solidFill>
                  <a:schemeClr val="bg1"/>
                </a:solidFill>
              </a:rPr>
              <a:t>Loading, 100%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3" name="TextBox 12"/>
          <p:cNvSpPr txBox="1"/>
          <p:nvPr/>
        </p:nvSpPr>
        <p:spPr>
          <a:xfrm>
            <a:off x="3595197" y="3624648"/>
            <a:ext cx="1834156" cy="307777"/>
          </a:xfrm>
          <a:prstGeom prst="rect">
            <a:avLst/>
          </a:prstGeom>
          <a:noFill/>
        </p:spPr>
        <p:txBody>
          <a:bodyPr wrap="none" rtlCol="0">
            <a:spAutoFit/>
          </a:bodyPr>
          <a:lstStyle/>
          <a:p>
            <a:pPr algn="ctr"/>
            <a:r>
              <a:rPr lang="en-US" sz="1400" dirty="0">
                <a:solidFill>
                  <a:schemeClr val="bg1"/>
                </a:solidFill>
              </a:rPr>
              <a:t>Unloading, 68%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4" name="TextBox 13"/>
          <p:cNvSpPr txBox="1"/>
          <p:nvPr/>
        </p:nvSpPr>
        <p:spPr>
          <a:xfrm>
            <a:off x="3597619" y="5738795"/>
            <a:ext cx="1820819" cy="307777"/>
          </a:xfrm>
          <a:prstGeom prst="rect">
            <a:avLst/>
          </a:prstGeom>
          <a:noFill/>
        </p:spPr>
        <p:txBody>
          <a:bodyPr wrap="none" rtlCol="0">
            <a:spAutoFit/>
          </a:bodyPr>
          <a:lstStyle/>
          <a:p>
            <a:pPr algn="ctr"/>
            <a:r>
              <a:rPr lang="en-US" sz="1400" dirty="0">
                <a:solidFill>
                  <a:schemeClr val="bg1"/>
                </a:solidFill>
              </a:rPr>
              <a:t>Unloading, 11%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5" name="TextBox 14"/>
          <p:cNvSpPr txBox="1"/>
          <p:nvPr/>
        </p:nvSpPr>
        <p:spPr>
          <a:xfrm>
            <a:off x="6159136" y="3620945"/>
            <a:ext cx="1734770" cy="307777"/>
          </a:xfrm>
          <a:prstGeom prst="rect">
            <a:avLst/>
          </a:prstGeom>
          <a:noFill/>
        </p:spPr>
        <p:txBody>
          <a:bodyPr wrap="none" rtlCol="0">
            <a:spAutoFit/>
          </a:bodyPr>
          <a:lstStyle/>
          <a:p>
            <a:pPr algn="ctr"/>
            <a:r>
              <a:rPr lang="en-US" sz="1400" dirty="0">
                <a:solidFill>
                  <a:schemeClr val="bg1"/>
                </a:solidFill>
              </a:rPr>
              <a:t>Unloading, 2%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6" name="TextBox 15"/>
          <p:cNvSpPr txBox="1"/>
          <p:nvPr/>
        </p:nvSpPr>
        <p:spPr>
          <a:xfrm>
            <a:off x="6173327" y="5738795"/>
            <a:ext cx="1734770" cy="307777"/>
          </a:xfrm>
          <a:prstGeom prst="rect">
            <a:avLst/>
          </a:prstGeom>
          <a:noFill/>
        </p:spPr>
        <p:txBody>
          <a:bodyPr wrap="none" rtlCol="0">
            <a:spAutoFit/>
          </a:bodyPr>
          <a:lstStyle/>
          <a:p>
            <a:pPr algn="ctr"/>
            <a:r>
              <a:rPr lang="en-US" sz="1400" dirty="0">
                <a:solidFill>
                  <a:schemeClr val="bg1"/>
                </a:solidFill>
              </a:rPr>
              <a:t>Unloading, 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7" name="Rectangle 16"/>
          <p:cNvSpPr/>
          <p:nvPr/>
        </p:nvSpPr>
        <p:spPr>
          <a:xfrm>
            <a:off x="5334000" y="6231924"/>
            <a:ext cx="2939972" cy="307777"/>
          </a:xfrm>
          <a:prstGeom prst="rect">
            <a:avLst/>
          </a:prstGeom>
        </p:spPr>
        <p:txBody>
          <a:bodyPr wrap="none">
            <a:spAutoFit/>
          </a:bodyPr>
          <a:lstStyle/>
          <a:p>
            <a:pPr algn="ctr"/>
            <a:r>
              <a:rPr lang="en-US" sz="1400" i="1" dirty="0"/>
              <a:t>J. Am. Ceram. Soc.</a:t>
            </a:r>
            <a:r>
              <a:rPr lang="en-US" sz="1400" dirty="0"/>
              <a:t> </a:t>
            </a:r>
            <a:r>
              <a:rPr lang="en-US" sz="1400" b="1" dirty="0"/>
              <a:t>73</a:t>
            </a:r>
            <a:r>
              <a:rPr lang="en-US" sz="1400" dirty="0"/>
              <a:t>, 787 (1990)</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3232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statistics</a:t>
            </a:r>
          </a:p>
        </p:txBody>
      </p:sp>
      <p:sp>
        <p:nvSpPr>
          <p:cNvPr id="3" name="Content Placeholder 2"/>
          <p:cNvSpPr>
            <a:spLocks noGrp="1"/>
          </p:cNvSpPr>
          <p:nvPr>
            <p:ph idx="1"/>
          </p:nvPr>
        </p:nvSpPr>
        <p:spPr/>
        <p:txBody>
          <a:bodyPr/>
          <a:lstStyle/>
          <a:p>
            <a:r>
              <a:rPr lang="en-US" sz="2000" dirty="0"/>
              <a:t>Experimental results of fracture strength can often be described by the Weibull distribution</a:t>
            </a:r>
          </a:p>
          <a:p>
            <a:r>
              <a:rPr lang="en-US" sz="2000" dirty="0"/>
              <a:t>The fraction </a:t>
            </a:r>
            <a:r>
              <a:rPr lang="en-US" sz="2000" i="1" dirty="0">
                <a:latin typeface="Times New Roman" panose="02020603050405020304" pitchFamily="18" charset="0"/>
                <a:cs typeface="Times New Roman" panose="02020603050405020304" pitchFamily="18" charset="0"/>
              </a:rPr>
              <a:t>F</a:t>
            </a:r>
            <a:r>
              <a:rPr lang="en-US" sz="2000" dirty="0"/>
              <a:t> of samples which fracture at stresses below </a:t>
            </a:r>
            <a:r>
              <a:rPr lang="en-US" sz="2000" dirty="0">
                <a:latin typeface="Symbol" panose="05050102010706020507" pitchFamily="18" charset="2"/>
              </a:rPr>
              <a:t>s</a:t>
            </a:r>
            <a:r>
              <a:rPr lang="en-US" sz="2000" dirty="0"/>
              <a:t> is given by:</a:t>
            </a:r>
          </a:p>
        </p:txBody>
      </p:sp>
      <p:graphicFrame>
        <p:nvGraphicFramePr>
          <p:cNvPr id="6" name="Object 5"/>
          <p:cNvGraphicFramePr>
            <a:graphicFrameLocks noChangeAspect="1"/>
          </p:cNvGraphicFramePr>
          <p:nvPr>
            <p:extLst>
              <p:ext uri="{D42A27DB-BD31-4B8C-83A1-F6EECF244321}">
                <p14:modId xmlns:p14="http://schemas.microsoft.com/office/powerpoint/2010/main" val="2385678658"/>
              </p:ext>
            </p:extLst>
          </p:nvPr>
        </p:nvGraphicFramePr>
        <p:xfrm>
          <a:off x="836142" y="3048000"/>
          <a:ext cx="2714625" cy="1016000"/>
        </p:xfrm>
        <a:graphic>
          <a:graphicData uri="http://schemas.openxmlformats.org/presentationml/2006/ole">
            <mc:AlternateContent xmlns:mc="http://schemas.openxmlformats.org/markup-compatibility/2006">
              <mc:Choice xmlns:v="urn:schemas-microsoft-com:vml" Requires="v">
                <p:oleObj spid="_x0000_s8194" name="Equation" r:id="rId4" imgW="1396800" imgH="558720" progId="Equation.DSMT4">
                  <p:embed/>
                </p:oleObj>
              </mc:Choice>
              <mc:Fallback>
                <p:oleObj name="Equation" r:id="rId4" imgW="1396800" imgH="558720" progId="Equation.DSMT4">
                  <p:embed/>
                  <p:pic>
                    <p:nvPicPr>
                      <p:cNvPr id="6" name="Object 5"/>
                      <p:cNvPicPr>
                        <a:picLocks noChangeAspect="1" noChangeArrowheads="1"/>
                      </p:cNvPicPr>
                      <p:nvPr/>
                    </p:nvPicPr>
                    <p:blipFill>
                      <a:blip r:embed="rId5"/>
                      <a:srcRect/>
                      <a:stretch>
                        <a:fillRect/>
                      </a:stretch>
                    </p:blipFill>
                    <p:spPr bwMode="auto">
                      <a:xfrm>
                        <a:off x="836142" y="3048000"/>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724" y="2930610"/>
            <a:ext cx="4310093" cy="3442257"/>
          </a:xfrm>
          <a:prstGeom prst="rect">
            <a:avLst/>
          </a:prstGeom>
        </p:spPr>
      </p:pic>
      <p:sp>
        <p:nvSpPr>
          <p:cNvPr id="10" name="Content Placeholder 2"/>
          <p:cNvSpPr txBox="1">
            <a:spLocks/>
          </p:cNvSpPr>
          <p:nvPr/>
        </p:nvSpPr>
        <p:spPr bwMode="auto">
          <a:xfrm>
            <a:off x="457200" y="4683209"/>
            <a:ext cx="3581400" cy="1219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Probability density</a:t>
            </a:r>
          </a:p>
          <a:p>
            <a:pPr marL="684213" lvl="1"/>
            <a:r>
              <a:rPr lang="en-US" kern="0" dirty="0"/>
              <a:t>Probability of samples fracture at stress </a:t>
            </a:r>
            <a:r>
              <a:rPr lang="en-US" dirty="0">
                <a:latin typeface="Symbol" panose="05050102010706020507" pitchFamily="18" charset="2"/>
              </a:rPr>
              <a:t>s</a:t>
            </a:r>
            <a:endParaRPr lang="en-US" kern="0" dirty="0"/>
          </a:p>
        </p:txBody>
      </p:sp>
      <p:graphicFrame>
        <p:nvGraphicFramePr>
          <p:cNvPr id="11" name="Object 10"/>
          <p:cNvGraphicFramePr>
            <a:graphicFrameLocks noChangeAspect="1"/>
          </p:cNvGraphicFramePr>
          <p:nvPr>
            <p:extLst>
              <p:ext uri="{D42A27DB-BD31-4B8C-83A1-F6EECF244321}">
                <p14:modId xmlns:p14="http://schemas.microsoft.com/office/powerpoint/2010/main" val="1995478739"/>
              </p:ext>
            </p:extLst>
          </p:nvPr>
        </p:nvGraphicFramePr>
        <p:xfrm>
          <a:off x="3004752" y="4699083"/>
          <a:ext cx="938212" cy="392113"/>
        </p:xfrm>
        <a:graphic>
          <a:graphicData uri="http://schemas.openxmlformats.org/presentationml/2006/ole">
            <mc:AlternateContent xmlns:mc="http://schemas.openxmlformats.org/markup-compatibility/2006">
              <mc:Choice xmlns:v="urn:schemas-microsoft-com:vml" Requires="v">
                <p:oleObj spid="_x0000_s8195" name="Equation" r:id="rId7" imgW="482400" imgH="215640" progId="Equation.DSMT4">
                  <p:embed/>
                </p:oleObj>
              </mc:Choice>
              <mc:Fallback>
                <p:oleObj name="Equation" r:id="rId7" imgW="482400" imgH="215640" progId="Equation.DSMT4">
                  <p:embed/>
                  <p:pic>
                    <p:nvPicPr>
                      <p:cNvPr id="11" name="Object 10"/>
                      <p:cNvPicPr>
                        <a:picLocks noChangeAspect="1" noChangeArrowheads="1"/>
                      </p:cNvPicPr>
                      <p:nvPr/>
                    </p:nvPicPr>
                    <p:blipFill>
                      <a:blip r:embed="rId8"/>
                      <a:srcRect/>
                      <a:stretch>
                        <a:fillRect/>
                      </a:stretch>
                    </p:blipFill>
                    <p:spPr bwMode="auto">
                      <a:xfrm>
                        <a:off x="3004752" y="4699083"/>
                        <a:ext cx="938212" cy="392113"/>
                      </a:xfrm>
                      <a:prstGeom prst="rect">
                        <a:avLst/>
                      </a:prstGeom>
                      <a:noFill/>
                      <a:extLst/>
                    </p:spPr>
                  </p:pic>
                </p:oleObj>
              </mc:Fallback>
            </mc:AlternateContent>
          </a:graphicData>
        </a:graphic>
      </p:graphicFrame>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0724" y="2820543"/>
            <a:ext cx="4283676" cy="3662389"/>
          </a:xfrm>
          <a:prstGeom prst="rect">
            <a:avLst/>
          </a:prstGeom>
        </p:spPr>
      </p:pic>
      <p:sp>
        <p:nvSpPr>
          <p:cNvPr id="14" name="Rectangle 13"/>
          <p:cNvSpPr/>
          <p:nvPr/>
        </p:nvSpPr>
        <p:spPr>
          <a:xfrm>
            <a:off x="801131" y="4188366"/>
            <a:ext cx="2459328" cy="400110"/>
          </a:xfrm>
          <a:prstGeom prst="rect">
            <a:avLst/>
          </a:prstGeom>
        </p:spPr>
        <p:txBody>
          <a:bodyPr wrap="none">
            <a:spAutoFit/>
          </a:bodyPr>
          <a:lstStyle/>
          <a:p>
            <a:r>
              <a:rPr lang="en-US" sz="2000" i="1" kern="0" dirty="0">
                <a:solidFill>
                  <a:prstClr val="black"/>
                </a:solidFill>
                <a:latin typeface="Times New Roman" panose="02020603050405020304" pitchFamily="18" charset="0"/>
                <a:cs typeface="Times New Roman" panose="02020603050405020304" pitchFamily="18" charset="0"/>
              </a:rPr>
              <a:t>m</a:t>
            </a:r>
            <a:r>
              <a:rPr lang="en-US" sz="2000" i="1" kern="0" baseline="-25000" dirty="0">
                <a:solidFill>
                  <a:prstClr val="black"/>
                </a:solidFill>
                <a:latin typeface="Times New Roman" panose="02020603050405020304" pitchFamily="18" charset="0"/>
                <a:cs typeface="Times New Roman" panose="02020603050405020304" pitchFamily="18" charset="0"/>
              </a:rPr>
              <a:t> </a:t>
            </a:r>
            <a:r>
              <a:rPr lang="en-US" sz="2000" kern="0" dirty="0">
                <a:solidFill>
                  <a:prstClr val="black"/>
                </a:solidFill>
              </a:rPr>
              <a:t>: Weibull modulus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2593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2447155228"/>
              </p:ext>
            </p:extLst>
          </p:nvPr>
        </p:nvGraphicFramePr>
        <p:xfrm>
          <a:off x="533400" y="1528119"/>
          <a:ext cx="2714625" cy="1016000"/>
        </p:xfrm>
        <a:graphic>
          <a:graphicData uri="http://schemas.openxmlformats.org/presentationml/2006/ole">
            <mc:AlternateContent xmlns:mc="http://schemas.openxmlformats.org/markup-compatibility/2006">
              <mc:Choice xmlns:v="urn:schemas-microsoft-com:vml" Requires="v">
                <p:oleObj spid="_x0000_s9218" name="Equation" r:id="rId4" imgW="1396800" imgH="558720" progId="Equation.DSMT4">
                  <p:embed/>
                </p:oleObj>
              </mc:Choice>
              <mc:Fallback>
                <p:oleObj name="Equation" r:id="rId4" imgW="1396800" imgH="558720" progId="Equation.DSMT4">
                  <p:embed/>
                  <p:pic>
                    <p:nvPicPr>
                      <p:cNvPr id="4" name="Object 3"/>
                      <p:cNvPicPr>
                        <a:picLocks noChangeAspect="1" noChangeArrowheads="1"/>
                      </p:cNvPicPr>
                      <p:nvPr/>
                    </p:nvPicPr>
                    <p:blipFill>
                      <a:blip r:embed="rId5"/>
                      <a:srcRect/>
                      <a:stretch>
                        <a:fillRect/>
                      </a:stretch>
                    </p:blipFill>
                    <p:spPr bwMode="auto">
                      <a:xfrm>
                        <a:off x="533400" y="1528119"/>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18923777"/>
              </p:ext>
            </p:extLst>
          </p:nvPr>
        </p:nvGraphicFramePr>
        <p:xfrm>
          <a:off x="3426383" y="1782119"/>
          <a:ext cx="4467225" cy="508000"/>
        </p:xfrm>
        <a:graphic>
          <a:graphicData uri="http://schemas.openxmlformats.org/presentationml/2006/ole">
            <mc:AlternateContent xmlns:mc="http://schemas.openxmlformats.org/markup-compatibility/2006">
              <mc:Choice xmlns:v="urn:schemas-microsoft-com:vml" Requires="v">
                <p:oleObj spid="_x0000_s9219" name="Equation" r:id="rId6" imgW="2298600" imgH="279360" progId="Equation.DSMT4">
                  <p:embed/>
                </p:oleObj>
              </mc:Choice>
              <mc:Fallback>
                <p:oleObj name="Equation" r:id="rId6" imgW="2298600" imgH="279360" progId="Equation.DSMT4">
                  <p:embed/>
                  <p:pic>
                    <p:nvPicPr>
                      <p:cNvPr id="5" name="Object 4"/>
                      <p:cNvPicPr>
                        <a:picLocks noChangeAspect="1" noChangeArrowheads="1"/>
                      </p:cNvPicPr>
                      <p:nvPr/>
                    </p:nvPicPr>
                    <p:blipFill>
                      <a:blip r:embed="rId7"/>
                      <a:srcRect/>
                      <a:stretch>
                        <a:fillRect/>
                      </a:stretch>
                    </p:blipFill>
                    <p:spPr bwMode="auto">
                      <a:xfrm>
                        <a:off x="3426383" y="1782119"/>
                        <a:ext cx="44672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2580" y="2574216"/>
            <a:ext cx="4374620" cy="3779544"/>
          </a:xfrm>
          <a:prstGeom prst="rect">
            <a:avLst/>
          </a:prstGeom>
        </p:spPr>
      </p:pic>
      <p:sp>
        <p:nvSpPr>
          <p:cNvPr id="9" name="Rounded Rectangle 8"/>
          <p:cNvSpPr/>
          <p:nvPr/>
        </p:nvSpPr>
        <p:spPr bwMode="auto">
          <a:xfrm>
            <a:off x="822794" y="3429000"/>
            <a:ext cx="2346739"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i="1" dirty="0">
                <a:solidFill>
                  <a:schemeClr val="tx1"/>
                </a:solidFill>
                <a:latin typeface="Times New Roman" panose="02020603050405020304" pitchFamily="18" charset="0"/>
                <a:cs typeface="Times New Roman" panose="02020603050405020304" pitchFamily="18" charset="0"/>
              </a:rPr>
              <a:t>m </a:t>
            </a:r>
            <a:r>
              <a:rPr lang="en-US" dirty="0">
                <a:solidFill>
                  <a:schemeClr val="tx1"/>
                </a:solidFill>
                <a:latin typeface="Arial" charset="0"/>
              </a:rPr>
              <a:t>: slope of the Weibull plot</a:t>
            </a:r>
          </a:p>
          <a:p>
            <a:pPr algn="ctr" eaLnBrk="0" fontAlgn="base" hangingPunct="0">
              <a:spcBef>
                <a:spcPts val="600"/>
              </a:spcBef>
              <a:spcAft>
                <a:spcPct val="0"/>
              </a:spcAft>
              <a:buClr>
                <a:srgbClr val="0000FF"/>
              </a:buClr>
            </a:pPr>
            <a:r>
              <a:rPr lang="en-US" dirty="0">
                <a:latin typeface="Symbol" panose="05050102010706020507" pitchFamily="18" charset="2"/>
              </a:rPr>
              <a:t>s</a:t>
            </a:r>
            <a:r>
              <a:rPr lang="en-US" baseline="-25000" dirty="0">
                <a:latin typeface="Symbol" panose="05050102010706020507" pitchFamily="18" charset="2"/>
              </a:rPr>
              <a:t>0 </a:t>
            </a:r>
            <a:r>
              <a:rPr kumimoji="0" lang="en-US" b="0" i="0" u="none" strike="noStrike" cap="none" normalizeH="0" baseline="0" dirty="0">
                <a:ln>
                  <a:noFill/>
                </a:ln>
                <a:solidFill>
                  <a:schemeClr val="tx1"/>
                </a:solidFill>
                <a:effectLst/>
                <a:latin typeface="Arial" charset="0"/>
              </a:rPr>
              <a:t>: intercept with horizontal axis</a:t>
            </a:r>
          </a:p>
        </p:txBody>
      </p:sp>
      <p:sp>
        <p:nvSpPr>
          <p:cNvPr id="10" name="Rectangle 9"/>
          <p:cNvSpPr/>
          <p:nvPr/>
        </p:nvSpPr>
        <p:spPr>
          <a:xfrm>
            <a:off x="690338" y="5486400"/>
            <a:ext cx="2713948" cy="307777"/>
          </a:xfrm>
          <a:prstGeom prst="rect">
            <a:avLst/>
          </a:prstGeom>
        </p:spPr>
        <p:txBody>
          <a:bodyPr wrap="none">
            <a:spAutoFit/>
          </a:bodyPr>
          <a:lstStyle/>
          <a:p>
            <a:pPr algn="ctr"/>
            <a:r>
              <a:rPr lang="en-US" sz="1400" i="1" dirty="0"/>
              <a:t>Mater. Res. Bull.</a:t>
            </a:r>
            <a:r>
              <a:rPr lang="en-US" sz="1400" dirty="0"/>
              <a:t> </a:t>
            </a:r>
            <a:r>
              <a:rPr lang="en-US" sz="1400" b="1" dirty="0"/>
              <a:t>49</a:t>
            </a:r>
            <a:r>
              <a:rPr lang="en-US" sz="1400" dirty="0"/>
              <a:t>, 250 (2014)</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81954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54096"/>
            <a:ext cx="8001000" cy="4770504"/>
          </a:xfrm>
        </p:spPr>
        <p:txBody>
          <a:bodyPr/>
          <a:lstStyle/>
          <a:p>
            <a:pPr>
              <a:spcBef>
                <a:spcPts val="1000"/>
              </a:spcBef>
            </a:pPr>
            <a:r>
              <a:rPr lang="en-US" sz="2000" dirty="0"/>
              <a:t>Theoretical and practical strengths of materials</a:t>
            </a:r>
          </a:p>
          <a:p>
            <a:pPr lvl="1">
              <a:spcBef>
                <a:spcPts val="1000"/>
              </a:spcBef>
            </a:pPr>
            <a:r>
              <a:rPr lang="en-US" dirty="0"/>
              <a:t>Practical strength of brittle materials is usually much lower than the theoretical strength due to the presence of defects</a:t>
            </a:r>
          </a:p>
          <a:p>
            <a:pPr lvl="1">
              <a:spcBef>
                <a:spcPts val="1000"/>
              </a:spcBef>
            </a:pPr>
            <a:r>
              <a:rPr lang="en-US" dirty="0"/>
              <a:t>Oxide glasses are extremely sensitive to surface defects</a:t>
            </a:r>
          </a:p>
          <a:p>
            <a:pPr lvl="1">
              <a:spcBef>
                <a:spcPts val="1000"/>
              </a:spcBef>
            </a:pPr>
            <a:r>
              <a:rPr lang="en-US" dirty="0"/>
              <a:t>Intrinsic ductility in select BMGs contributes to high toughness</a:t>
            </a:r>
          </a:p>
          <a:p>
            <a:pPr>
              <a:spcBef>
                <a:spcPts val="1000"/>
              </a:spcBef>
            </a:pPr>
            <a:r>
              <a:rPr lang="en-US" sz="2000" dirty="0"/>
              <a:t>Basics of fracture mechanics</a:t>
            </a:r>
          </a:p>
          <a:p>
            <a:pPr lvl="1">
              <a:spcBef>
                <a:spcPts val="1000"/>
              </a:spcBef>
            </a:pPr>
            <a:r>
              <a:rPr lang="en-US" dirty="0"/>
              <a:t>Griffith crack theory</a:t>
            </a:r>
          </a:p>
          <a:p>
            <a:pPr lvl="1">
              <a:spcBef>
                <a:spcPts val="1000"/>
              </a:spcBef>
            </a:pPr>
            <a:r>
              <a:rPr lang="en-US" dirty="0"/>
              <a:t>Fracture toughness</a:t>
            </a:r>
          </a:p>
          <a:p>
            <a:pPr>
              <a:spcBef>
                <a:spcPts val="1000"/>
              </a:spcBef>
            </a:pPr>
            <a:r>
              <a:rPr lang="en-US" sz="2000" dirty="0"/>
              <a:t>Fatigue and stress corrosion</a:t>
            </a:r>
          </a:p>
          <a:p>
            <a:pPr>
              <a:spcBef>
                <a:spcPts val="1000"/>
              </a:spcBef>
            </a:pPr>
            <a:r>
              <a:rPr lang="en-US" sz="2000" dirty="0"/>
              <a:t>Fracture toughness measurement</a:t>
            </a:r>
          </a:p>
          <a:p>
            <a:pPr>
              <a:spcBef>
                <a:spcPts val="1000"/>
              </a:spcBef>
            </a:pPr>
            <a:r>
              <a:rPr lang="en-US" sz="2000" dirty="0"/>
              <a:t>Fracture statistics: 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1824563344"/>
              </p:ext>
            </p:extLst>
          </p:nvPr>
        </p:nvGraphicFramePr>
        <p:xfrm>
          <a:off x="3622590" y="4296761"/>
          <a:ext cx="2984500" cy="715963"/>
        </p:xfrm>
        <a:graphic>
          <a:graphicData uri="http://schemas.openxmlformats.org/presentationml/2006/ole">
            <mc:AlternateContent xmlns:mc="http://schemas.openxmlformats.org/markup-compatibility/2006">
              <mc:Choice xmlns:v="urn:schemas-microsoft-com:vml" Requires="v">
                <p:oleObj spid="_x0000_s10242" name="Equation" r:id="rId3" imgW="1536480" imgH="393480" progId="Equation.DSMT4">
                  <p:embed/>
                </p:oleObj>
              </mc:Choice>
              <mc:Fallback>
                <p:oleObj name="Equation" r:id="rId3" imgW="1536480" imgH="393480" progId="Equation.DSMT4">
                  <p:embed/>
                  <p:pic>
                    <p:nvPicPr>
                      <p:cNvPr id="4" name="Object 3"/>
                      <p:cNvPicPr>
                        <a:picLocks noChangeAspect="1" noChangeArrowheads="1"/>
                      </p:cNvPicPr>
                      <p:nvPr/>
                    </p:nvPicPr>
                    <p:blipFill>
                      <a:blip r:embed="rId4"/>
                      <a:srcRect/>
                      <a:stretch>
                        <a:fillRect/>
                      </a:stretch>
                    </p:blipFill>
                    <p:spPr bwMode="auto">
                      <a:xfrm>
                        <a:off x="3622590" y="4296761"/>
                        <a:ext cx="29845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22491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jj\Desktop\shattered_glass.jpg"/>
          <p:cNvPicPr>
            <a:picLocks noChangeAspect="1" noChangeArrowheads="1"/>
          </p:cNvPicPr>
          <p:nvPr/>
        </p:nvPicPr>
        <p:blipFill>
          <a:blip r:embed="rId2"/>
          <a:srcRect/>
          <a:stretch>
            <a:fillRect/>
          </a:stretch>
        </p:blipFill>
        <p:spPr bwMode="auto">
          <a:xfrm>
            <a:off x="562428" y="853620"/>
            <a:ext cx="2286000" cy="1714500"/>
          </a:xfrm>
          <a:prstGeom prst="rect">
            <a:avLst/>
          </a:prstGeom>
          <a:noFill/>
        </p:spPr>
      </p:pic>
      <p:pic>
        <p:nvPicPr>
          <p:cNvPr id="6" name="Picture 3" descr="C:\Users\hjj\Desktop\glass2.gif"/>
          <p:cNvPicPr>
            <a:picLocks noChangeAspect="1" noChangeArrowheads="1"/>
          </p:cNvPicPr>
          <p:nvPr/>
        </p:nvPicPr>
        <p:blipFill>
          <a:blip r:embed="rId3"/>
          <a:srcRect/>
          <a:stretch>
            <a:fillRect/>
          </a:stretch>
        </p:blipFill>
        <p:spPr bwMode="auto">
          <a:xfrm>
            <a:off x="3200400" y="838200"/>
            <a:ext cx="2667000" cy="1806893"/>
          </a:xfrm>
          <a:prstGeom prst="rect">
            <a:avLst/>
          </a:prstGeom>
          <a:noFill/>
        </p:spPr>
      </p:pic>
      <p:sp>
        <p:nvSpPr>
          <p:cNvPr id="7" name="TextBox 6"/>
          <p:cNvSpPr txBox="1"/>
          <p:nvPr/>
        </p:nvSpPr>
        <p:spPr>
          <a:xfrm>
            <a:off x="6096000" y="1510813"/>
            <a:ext cx="2332690" cy="461665"/>
          </a:xfrm>
          <a:prstGeom prst="rect">
            <a:avLst/>
          </a:prstGeom>
          <a:noFill/>
        </p:spPr>
        <p:txBody>
          <a:bodyPr wrap="none" rtlCol="0">
            <a:spAutoFit/>
          </a:bodyPr>
          <a:lstStyle/>
          <a:p>
            <a:pPr algn="ctr"/>
            <a:r>
              <a:rPr lang="en-US" sz="2400" dirty="0"/>
              <a:t>Glass = fragile?</a:t>
            </a:r>
          </a:p>
        </p:txBody>
      </p:sp>
      <p:graphicFrame>
        <p:nvGraphicFramePr>
          <p:cNvPr id="8" name="Table 7"/>
          <p:cNvGraphicFramePr>
            <a:graphicFrameLocks noGrp="1"/>
          </p:cNvGraphicFramePr>
          <p:nvPr>
            <p:extLst>
              <p:ext uri="{D42A27DB-BD31-4B8C-83A1-F6EECF244321}">
                <p14:modId xmlns:p14="http://schemas.microsoft.com/office/powerpoint/2010/main" val="217443528"/>
              </p:ext>
            </p:extLst>
          </p:nvPr>
        </p:nvGraphicFramePr>
        <p:xfrm>
          <a:off x="562428" y="2920314"/>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2309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Iron</a:t>
                      </a:r>
                    </a:p>
                  </a:txBody>
                  <a:tcPr/>
                </a:tc>
                <a:tc>
                  <a:txBody>
                    <a:bodyPr/>
                    <a:lstStyle/>
                    <a:p>
                      <a:pPr algn="ctr"/>
                      <a:r>
                        <a:rPr lang="en-US" dirty="0"/>
                        <a:t>Structural steel</a:t>
                      </a:r>
                    </a:p>
                  </a:txBody>
                  <a:tcPr/>
                </a:tc>
                <a:tc>
                  <a:txBody>
                    <a:bodyPr/>
                    <a:lstStyle/>
                    <a:p>
                      <a:pPr algn="ctr"/>
                      <a:r>
                        <a:rPr lang="en-US" dirty="0"/>
                        <a:t>Glass</a:t>
                      </a:r>
                      <a:r>
                        <a:rPr lang="en-US" baseline="0" dirty="0"/>
                        <a:t> fiber</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35 MPa</a:t>
                      </a:r>
                    </a:p>
                  </a:txBody>
                  <a:tcPr/>
                </a:tc>
                <a:tc>
                  <a:txBody>
                    <a:bodyPr/>
                    <a:lstStyle/>
                    <a:p>
                      <a:pPr algn="ctr"/>
                      <a:r>
                        <a:rPr lang="en-US" dirty="0"/>
                        <a:t>550 MPa</a:t>
                      </a:r>
                    </a:p>
                  </a:txBody>
                  <a:tcPr/>
                </a:tc>
                <a:tc>
                  <a:txBody>
                    <a:bodyPr/>
                    <a:lstStyle/>
                    <a:p>
                      <a:pPr algn="ctr"/>
                      <a:r>
                        <a:rPr lang="en-US" dirty="0"/>
                        <a:t>4890</a:t>
                      </a:r>
                      <a:r>
                        <a:rPr lang="en-US" baseline="0" dirty="0"/>
                        <a:t> MPa</a:t>
                      </a:r>
                      <a:endParaRPr lang="en-US" dirty="0"/>
                    </a:p>
                  </a:txBody>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41" r="4418"/>
          <a:stretch/>
        </p:blipFill>
        <p:spPr>
          <a:xfrm>
            <a:off x="5836508" y="4049909"/>
            <a:ext cx="2590800" cy="2225264"/>
          </a:xfrm>
          <a:prstGeom prst="rect">
            <a:avLst/>
          </a:prstGeom>
        </p:spPr>
      </p:pic>
      <p:grpSp>
        <p:nvGrpSpPr>
          <p:cNvPr id="18" name="Group 17"/>
          <p:cNvGrpSpPr/>
          <p:nvPr/>
        </p:nvGrpSpPr>
        <p:grpSpPr>
          <a:xfrm>
            <a:off x="562428" y="4049909"/>
            <a:ext cx="5089511" cy="2225264"/>
            <a:chOff x="562428" y="4049909"/>
            <a:chExt cx="5089511" cy="2225264"/>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1396"/>
            <a:stretch/>
          </p:blipFill>
          <p:spPr>
            <a:xfrm>
              <a:off x="562428" y="4049909"/>
              <a:ext cx="3505200" cy="2225264"/>
            </a:xfrm>
            <a:prstGeom prst="rect">
              <a:avLst/>
            </a:prstGeom>
          </p:spPr>
        </p:pic>
        <p:sp>
          <p:nvSpPr>
            <p:cNvPr id="11" name="TextBox 10"/>
            <p:cNvSpPr txBox="1"/>
            <p:nvPr/>
          </p:nvSpPr>
          <p:spPr>
            <a:xfrm>
              <a:off x="4252197" y="4900297"/>
              <a:ext cx="1399742" cy="461665"/>
            </a:xfrm>
            <a:prstGeom prst="rect">
              <a:avLst/>
            </a:prstGeom>
            <a:noFill/>
          </p:spPr>
          <p:txBody>
            <a:bodyPr wrap="none" rtlCol="0">
              <a:spAutoFit/>
            </a:bodyPr>
            <a:lstStyle/>
            <a:p>
              <a:pPr algn="ctr"/>
              <a:r>
                <a:rPr lang="en-US" sz="2400" dirty="0"/>
                <a:t>Iron man</a:t>
              </a:r>
            </a:p>
          </p:txBody>
        </p:sp>
      </p:grpSp>
      <p:grpSp>
        <p:nvGrpSpPr>
          <p:cNvPr id="19" name="Group 18"/>
          <p:cNvGrpSpPr/>
          <p:nvPr/>
        </p:nvGrpSpPr>
        <p:grpSpPr>
          <a:xfrm>
            <a:off x="4125294" y="5147605"/>
            <a:ext cx="971741" cy="567395"/>
            <a:chOff x="4125294" y="5147605"/>
            <a:chExt cx="971741" cy="567395"/>
          </a:xfrm>
        </p:grpSpPr>
        <p:sp>
          <p:nvSpPr>
            <p:cNvPr id="12" name="TextBox 11"/>
            <p:cNvSpPr txBox="1"/>
            <p:nvPr/>
          </p:nvSpPr>
          <p:spPr>
            <a:xfrm>
              <a:off x="4125294" y="5253335"/>
              <a:ext cx="971741" cy="461665"/>
            </a:xfrm>
            <a:prstGeom prst="rect">
              <a:avLst/>
            </a:prstGeom>
            <a:noFill/>
          </p:spPr>
          <p:txBody>
            <a:bodyPr wrap="none" rtlCol="0">
              <a:spAutoFit/>
            </a:bodyPr>
            <a:lstStyle/>
            <a:p>
              <a:pPr algn="ctr"/>
              <a:r>
                <a:rPr lang="en-US" sz="2400" dirty="0">
                  <a:solidFill>
                    <a:srgbClr val="FF0000"/>
                  </a:solidFill>
                </a:rPr>
                <a:t>Glass</a:t>
              </a:r>
            </a:p>
          </p:txBody>
        </p:sp>
        <p:cxnSp>
          <p:nvCxnSpPr>
            <p:cNvPr id="14" name="Straight Connector 13"/>
            <p:cNvCxnSpPr/>
            <p:nvPr/>
          </p:nvCxnSpPr>
          <p:spPr bwMode="auto">
            <a:xfrm flipV="1">
              <a:off x="4293387" y="5147605"/>
              <a:ext cx="640080" cy="1"/>
            </a:xfrm>
            <a:prstGeom prst="line">
              <a:avLst/>
            </a:prstGeom>
            <a:solidFill>
              <a:schemeClr val="accent1"/>
            </a:solidFill>
            <a:ln w="34925" cap="flat" cmpd="sng" algn="ctr">
              <a:solidFill>
                <a:srgbClr val="FF0000"/>
              </a:solidFill>
              <a:prstDash val="solid"/>
              <a:round/>
              <a:headEnd type="none" w="med" len="med"/>
              <a:tailEnd type="none" w="med" len="med"/>
            </a:ln>
            <a:effectLst/>
          </p:spPr>
        </p:cxnSp>
      </p:grpSp>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2577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ight Triangle 61"/>
          <p:cNvSpPr/>
          <p:nvPr/>
        </p:nvSpPr>
        <p:spPr bwMode="auto">
          <a:xfrm flipH="1">
            <a:off x="5796350" y="3504924"/>
            <a:ext cx="1470117" cy="2113006"/>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Freeform 60"/>
          <p:cNvSpPr/>
          <p:nvPr/>
        </p:nvSpPr>
        <p:spPr bwMode="auto">
          <a:xfrm>
            <a:off x="5780903" y="3507258"/>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Freeform 39"/>
          <p:cNvSpPr/>
          <p:nvPr/>
        </p:nvSpPr>
        <p:spPr bwMode="auto">
          <a:xfrm>
            <a:off x="1676400" y="3517102"/>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ight Triangle 40"/>
          <p:cNvSpPr/>
          <p:nvPr/>
        </p:nvSpPr>
        <p:spPr bwMode="auto">
          <a:xfrm flipH="1">
            <a:off x="1659922" y="3739169"/>
            <a:ext cx="2912073" cy="1898422"/>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Strength and toughness</a:t>
            </a:r>
          </a:p>
        </p:txBody>
      </p:sp>
      <p:sp>
        <p:nvSpPr>
          <p:cNvPr id="3" name="Content Placeholder 2"/>
          <p:cNvSpPr>
            <a:spLocks noGrp="1"/>
          </p:cNvSpPr>
          <p:nvPr>
            <p:ph idx="1"/>
          </p:nvPr>
        </p:nvSpPr>
        <p:spPr>
          <a:xfrm>
            <a:off x="457200" y="1554096"/>
            <a:ext cx="8077200" cy="1265304"/>
          </a:xfrm>
        </p:spPr>
        <p:txBody>
          <a:bodyPr/>
          <a:lstStyle/>
          <a:p>
            <a:r>
              <a:rPr lang="en-US" sz="2000" dirty="0"/>
              <a:t>Strength: applied stress a material can withstand</a:t>
            </a:r>
          </a:p>
          <a:p>
            <a:r>
              <a:rPr lang="en-US" sz="2000" dirty="0"/>
              <a:t>Toughness: energy absorbed by (work performed to) a material per unit volume before fracture</a:t>
            </a:r>
          </a:p>
        </p:txBody>
      </p:sp>
      <p:cxnSp>
        <p:nvCxnSpPr>
          <p:cNvPr id="4" name="Straight Arrow Connector 3"/>
          <p:cNvCxnSpPr/>
          <p:nvPr/>
        </p:nvCxnSpPr>
        <p:spPr bwMode="auto">
          <a:xfrm>
            <a:off x="1659924" y="5622796"/>
            <a:ext cx="3253944" cy="633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flipV="1">
            <a:off x="1668162" y="307477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1709612" y="2832396"/>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7" name="TextBox 6"/>
          <p:cNvSpPr txBox="1"/>
          <p:nvPr/>
        </p:nvSpPr>
        <p:spPr>
          <a:xfrm>
            <a:off x="4641099" y="5041744"/>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0" name="Freeform 9"/>
          <p:cNvSpPr/>
          <p:nvPr/>
        </p:nvSpPr>
        <p:spPr bwMode="auto">
          <a:xfrm>
            <a:off x="1668162" y="3510676"/>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4370875" y="3429242"/>
            <a:ext cx="425116" cy="584775"/>
          </a:xfrm>
          <a:prstGeom prst="rect">
            <a:avLst/>
          </a:prstGeom>
          <a:noFill/>
        </p:spPr>
        <p:txBody>
          <a:bodyPr wrap="none" rtlCol="0">
            <a:spAutoFit/>
          </a:bodyPr>
          <a:lstStyle/>
          <a:p>
            <a:r>
              <a:rPr lang="en-US" sz="3200" dirty="0">
                <a:solidFill>
                  <a:srgbClr val="FF0000"/>
                </a:solidFill>
              </a:rPr>
              <a:t>×</a:t>
            </a:r>
          </a:p>
        </p:txBody>
      </p:sp>
      <p:sp>
        <p:nvSpPr>
          <p:cNvPr id="12" name="Oval 11"/>
          <p:cNvSpPr/>
          <p:nvPr/>
        </p:nvSpPr>
        <p:spPr bwMode="auto">
          <a:xfrm>
            <a:off x="2100385" y="455582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a:xfrm>
            <a:off x="1608438" y="5701987"/>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14" name="Oval 13"/>
          <p:cNvSpPr/>
          <p:nvPr/>
        </p:nvSpPr>
        <p:spPr bwMode="auto">
          <a:xfrm>
            <a:off x="2514600" y="3928212"/>
            <a:ext cx="137160" cy="137160"/>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a:xfrm>
            <a:off x="2251961" y="5699301"/>
            <a:ext cx="909748" cy="584775"/>
          </a:xfrm>
          <a:prstGeom prst="rect">
            <a:avLst/>
          </a:prstGeom>
        </p:spPr>
        <p:txBody>
          <a:bodyPr wrap="square">
            <a:spAutoFit/>
          </a:bodyPr>
          <a:lstStyle/>
          <a:p>
            <a:pPr algn="ctr"/>
            <a:r>
              <a:rPr lang="en-US" sz="1600" dirty="0">
                <a:solidFill>
                  <a:schemeClr val="accent6">
                    <a:lumMod val="75000"/>
                  </a:schemeClr>
                </a:solidFill>
              </a:rPr>
              <a:t>Elastic limit</a:t>
            </a:r>
            <a:endParaRPr lang="en-US" sz="1400" dirty="0">
              <a:solidFill>
                <a:schemeClr val="accent6">
                  <a:lumMod val="75000"/>
                </a:schemeClr>
              </a:solidFill>
            </a:endParaRPr>
          </a:p>
        </p:txBody>
      </p:sp>
      <p:sp>
        <p:nvSpPr>
          <p:cNvPr id="16" name="Oval 15"/>
          <p:cNvSpPr/>
          <p:nvPr/>
        </p:nvSpPr>
        <p:spPr bwMode="auto">
          <a:xfrm>
            <a:off x="3424348" y="3447961"/>
            <a:ext cx="137160" cy="13716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a:xfrm>
            <a:off x="541638" y="3066534"/>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18" name="Straight Connector 17"/>
          <p:cNvCxnSpPr/>
          <p:nvPr/>
        </p:nvCxnSpPr>
        <p:spPr bwMode="auto">
          <a:xfrm>
            <a:off x="1668162" y="3510676"/>
            <a:ext cx="1764424" cy="0"/>
          </a:xfrm>
          <a:prstGeom prst="line">
            <a:avLst/>
          </a:prstGeom>
          <a:solidFill>
            <a:schemeClr val="accent1"/>
          </a:solidFill>
          <a:ln w="22225" cap="flat" cmpd="sng" algn="ctr">
            <a:solidFill>
              <a:srgbClr val="7030A0"/>
            </a:solidFill>
            <a:prstDash val="dash"/>
            <a:round/>
            <a:headEnd type="none" w="med" len="med"/>
            <a:tailEnd type="none" w="med" len="med"/>
          </a:ln>
          <a:effectLst/>
        </p:spPr>
      </p:cxnSp>
      <p:cxnSp>
        <p:nvCxnSpPr>
          <p:cNvPr id="24" name="Straight Connector 23"/>
          <p:cNvCxnSpPr/>
          <p:nvPr/>
        </p:nvCxnSpPr>
        <p:spPr bwMode="auto">
          <a:xfrm flipV="1">
            <a:off x="2583180" y="3928212"/>
            <a:ext cx="0" cy="1694584"/>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cxnSp>
        <p:nvCxnSpPr>
          <p:cNvPr id="28" name="Straight Connector 27"/>
          <p:cNvCxnSpPr>
            <a:endCxn id="14" idx="6"/>
          </p:cNvCxnSpPr>
          <p:nvPr/>
        </p:nvCxnSpPr>
        <p:spPr bwMode="auto">
          <a:xfrm>
            <a:off x="1676400" y="3996792"/>
            <a:ext cx="975360" cy="0"/>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sp>
        <p:nvSpPr>
          <p:cNvPr id="32" name="Rectangle 31"/>
          <p:cNvSpPr/>
          <p:nvPr/>
        </p:nvSpPr>
        <p:spPr>
          <a:xfrm>
            <a:off x="628666" y="3704404"/>
            <a:ext cx="985948" cy="584775"/>
          </a:xfrm>
          <a:prstGeom prst="rect">
            <a:avLst/>
          </a:prstGeom>
        </p:spPr>
        <p:txBody>
          <a:bodyPr wrap="square">
            <a:spAutoFit/>
          </a:bodyPr>
          <a:lstStyle/>
          <a:p>
            <a:pPr algn="ctr"/>
            <a:r>
              <a:rPr lang="en-US" sz="1600" dirty="0">
                <a:solidFill>
                  <a:schemeClr val="accent6">
                    <a:lumMod val="75000"/>
                  </a:schemeClr>
                </a:solidFill>
              </a:rPr>
              <a:t>Yield strength</a:t>
            </a:r>
            <a:endParaRPr lang="en-US" sz="1400" dirty="0">
              <a:solidFill>
                <a:schemeClr val="accent6">
                  <a:lumMod val="75000"/>
                </a:schemeClr>
              </a:solidFill>
            </a:endParaRPr>
          </a:p>
        </p:txBody>
      </p:sp>
      <p:cxnSp>
        <p:nvCxnSpPr>
          <p:cNvPr id="33" name="Straight Connector 32"/>
          <p:cNvCxnSpPr>
            <a:endCxn id="12" idx="0"/>
          </p:cNvCxnSpPr>
          <p:nvPr/>
        </p:nvCxnSpPr>
        <p:spPr bwMode="auto">
          <a:xfrm flipV="1">
            <a:off x="2168965" y="4555822"/>
            <a:ext cx="0" cy="104975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43" name="Rectangle 42"/>
          <p:cNvSpPr/>
          <p:nvPr/>
        </p:nvSpPr>
        <p:spPr>
          <a:xfrm>
            <a:off x="3124200" y="4419024"/>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cxnSp>
        <p:nvCxnSpPr>
          <p:cNvPr id="44" name="Straight Arrow Connector 43"/>
          <p:cNvCxnSpPr/>
          <p:nvPr/>
        </p:nvCxnSpPr>
        <p:spPr bwMode="auto">
          <a:xfrm flipV="1">
            <a:off x="5793259" y="5632345"/>
            <a:ext cx="2369409"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45" name="Straight Arrow Connector 44"/>
          <p:cNvCxnSpPr/>
          <p:nvPr/>
        </p:nvCxnSpPr>
        <p:spPr bwMode="auto">
          <a:xfrm flipV="1">
            <a:off x="5796352" y="3077989"/>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46" name="TextBox 45"/>
          <p:cNvSpPr txBox="1"/>
          <p:nvPr/>
        </p:nvSpPr>
        <p:spPr>
          <a:xfrm>
            <a:off x="5837802" y="2835613"/>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47" name="TextBox 46"/>
          <p:cNvSpPr txBox="1"/>
          <p:nvPr/>
        </p:nvSpPr>
        <p:spPr>
          <a:xfrm>
            <a:off x="7889899" y="5044961"/>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49" name="Freeform 48"/>
          <p:cNvSpPr/>
          <p:nvPr/>
        </p:nvSpPr>
        <p:spPr bwMode="auto">
          <a:xfrm>
            <a:off x="5791200" y="3501080"/>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1" name="Straight Connector 50"/>
          <p:cNvCxnSpPr/>
          <p:nvPr/>
        </p:nvCxnSpPr>
        <p:spPr bwMode="auto">
          <a:xfrm>
            <a:off x="5793353" y="3489028"/>
            <a:ext cx="1488896" cy="3815"/>
          </a:xfrm>
          <a:prstGeom prst="line">
            <a:avLst/>
          </a:prstGeom>
          <a:solidFill>
            <a:schemeClr val="accent1"/>
          </a:solidFill>
          <a:ln w="22225" cap="flat" cmpd="sng" algn="ctr">
            <a:solidFill>
              <a:srgbClr val="7030A0"/>
            </a:solidFill>
            <a:prstDash val="dash"/>
            <a:round/>
            <a:headEnd type="none" w="med" len="med"/>
            <a:tailEnd type="none" w="med" len="med"/>
          </a:ln>
          <a:effectLst/>
        </p:spPr>
      </p:cxnSp>
      <p:sp>
        <p:nvSpPr>
          <p:cNvPr id="50" name="TextBox 49"/>
          <p:cNvSpPr txBox="1"/>
          <p:nvPr/>
        </p:nvSpPr>
        <p:spPr>
          <a:xfrm>
            <a:off x="7090014" y="3210050"/>
            <a:ext cx="425116" cy="584775"/>
          </a:xfrm>
          <a:prstGeom prst="rect">
            <a:avLst/>
          </a:prstGeom>
          <a:noFill/>
        </p:spPr>
        <p:txBody>
          <a:bodyPr wrap="none" rtlCol="0">
            <a:spAutoFit/>
          </a:bodyPr>
          <a:lstStyle/>
          <a:p>
            <a:r>
              <a:rPr lang="en-US" sz="3200" dirty="0">
                <a:solidFill>
                  <a:srgbClr val="FF0000"/>
                </a:solidFill>
              </a:rPr>
              <a:t>×</a:t>
            </a:r>
          </a:p>
        </p:txBody>
      </p:sp>
      <p:sp>
        <p:nvSpPr>
          <p:cNvPr id="56" name="Oval 55"/>
          <p:cNvSpPr/>
          <p:nvPr/>
        </p:nvSpPr>
        <p:spPr bwMode="auto">
          <a:xfrm>
            <a:off x="6839101" y="376713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7" name="Straight Connector 56"/>
          <p:cNvCxnSpPr/>
          <p:nvPr/>
        </p:nvCxnSpPr>
        <p:spPr bwMode="auto">
          <a:xfrm flipV="1">
            <a:off x="6907681" y="3791846"/>
            <a:ext cx="0" cy="183844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60" name="Rectangle 59"/>
          <p:cNvSpPr/>
          <p:nvPr/>
        </p:nvSpPr>
        <p:spPr>
          <a:xfrm>
            <a:off x="6497640" y="5699300"/>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63" name="Rectangle 62"/>
          <p:cNvSpPr/>
          <p:nvPr/>
        </p:nvSpPr>
        <p:spPr>
          <a:xfrm>
            <a:off x="6136910" y="5082643"/>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sp>
        <p:nvSpPr>
          <p:cNvPr id="64" name="Rectangle 63"/>
          <p:cNvSpPr/>
          <p:nvPr/>
        </p:nvSpPr>
        <p:spPr>
          <a:xfrm>
            <a:off x="7276086" y="3196632"/>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65" name="Straight Connector 64"/>
          <p:cNvCxnSpPr/>
          <p:nvPr/>
        </p:nvCxnSpPr>
        <p:spPr bwMode="auto">
          <a:xfrm>
            <a:off x="1677686" y="3705153"/>
            <a:ext cx="2886076" cy="17540"/>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67" name="Rectangle 66"/>
          <p:cNvSpPr/>
          <p:nvPr/>
        </p:nvSpPr>
        <p:spPr>
          <a:xfrm>
            <a:off x="4073350" y="3002610"/>
            <a:ext cx="1184450" cy="584775"/>
          </a:xfrm>
          <a:prstGeom prst="rect">
            <a:avLst/>
          </a:prstGeom>
        </p:spPr>
        <p:txBody>
          <a:bodyPr wrap="square">
            <a:spAutoFit/>
          </a:bodyPr>
          <a:lstStyle/>
          <a:p>
            <a:pPr algn="ctr"/>
            <a:r>
              <a:rPr lang="en-US" sz="1600" dirty="0">
                <a:solidFill>
                  <a:srgbClr val="FF0000"/>
                </a:solidFill>
              </a:rPr>
              <a:t>Fracture strength</a:t>
            </a:r>
            <a:endParaRPr lang="en-US" sz="1400" dirty="0">
              <a:solidFill>
                <a:srgbClr val="FF0000"/>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84894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980303" y="3995350"/>
            <a:ext cx="3707027" cy="1960607"/>
            <a:chOff x="980303" y="3995350"/>
            <a:chExt cx="3707027" cy="1960607"/>
          </a:xfrm>
        </p:grpSpPr>
        <p:sp>
          <p:nvSpPr>
            <p:cNvPr id="158" name="Freeform 15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9" name="Rectangle 158"/>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pSp>
        <p:nvGrpSpPr>
          <p:cNvPr id="112" name="Group 111"/>
          <p:cNvGrpSpPr/>
          <p:nvPr/>
        </p:nvGrpSpPr>
        <p:grpSpPr>
          <a:xfrm>
            <a:off x="5787081" y="1863808"/>
            <a:ext cx="2438400" cy="2080968"/>
            <a:chOff x="5787081" y="2001908"/>
            <a:chExt cx="2438400" cy="2080968"/>
          </a:xfrm>
        </p:grpSpPr>
        <p:sp>
          <p:nvSpPr>
            <p:cNvPr id="4" name="Oval 3"/>
            <p:cNvSpPr/>
            <p:nvPr/>
          </p:nvSpPr>
          <p:spPr bwMode="auto">
            <a:xfrm>
              <a:off x="57870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63204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Connector 5"/>
            <p:cNvCxnSpPr>
              <a:stCxn id="4" idx="6"/>
              <a:endCxn id="5" idx="2"/>
            </p:cNvCxnSpPr>
            <p:nvPr/>
          </p:nvCxnSpPr>
          <p:spPr bwMode="auto">
            <a:xfrm>
              <a:off x="60918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57870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63204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 name="Straight Connector 8"/>
            <p:cNvCxnSpPr>
              <a:stCxn id="4" idx="4"/>
              <a:endCxn id="7" idx="0"/>
            </p:cNvCxnSpPr>
            <p:nvPr/>
          </p:nvCxnSpPr>
          <p:spPr bwMode="auto">
            <a:xfrm>
              <a:off x="59394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64728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60918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Oval 11"/>
            <p:cNvSpPr/>
            <p:nvPr/>
          </p:nvSpPr>
          <p:spPr bwMode="auto">
            <a:xfrm>
              <a:off x="68538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a:endCxn id="12" idx="2"/>
            </p:cNvCxnSpPr>
            <p:nvPr/>
          </p:nvCxnSpPr>
          <p:spPr bwMode="auto">
            <a:xfrm>
              <a:off x="66252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Oval 13"/>
            <p:cNvSpPr/>
            <p:nvPr/>
          </p:nvSpPr>
          <p:spPr bwMode="auto">
            <a:xfrm>
              <a:off x="68538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 name="Straight Connector 14"/>
            <p:cNvCxnSpPr>
              <a:stCxn id="12" idx="4"/>
              <a:endCxn id="14" idx="0"/>
            </p:cNvCxnSpPr>
            <p:nvPr/>
          </p:nvCxnSpPr>
          <p:spPr bwMode="auto">
            <a:xfrm>
              <a:off x="70062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endCxn id="14" idx="2"/>
            </p:cNvCxnSpPr>
            <p:nvPr/>
          </p:nvCxnSpPr>
          <p:spPr bwMode="auto">
            <a:xfrm>
              <a:off x="66252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7" idx="4"/>
            </p:cNvCxnSpPr>
            <p:nvPr/>
          </p:nvCxnSpPr>
          <p:spPr bwMode="auto">
            <a:xfrm>
              <a:off x="59394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8" idx="4"/>
            </p:cNvCxnSpPr>
            <p:nvPr/>
          </p:nvCxnSpPr>
          <p:spPr bwMode="auto">
            <a:xfrm>
              <a:off x="64728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p:cNvCxnSpPr>
            <p:nvPr/>
          </p:nvCxnSpPr>
          <p:spPr bwMode="auto">
            <a:xfrm>
              <a:off x="70062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Oval 24"/>
            <p:cNvSpPr/>
            <p:nvPr/>
          </p:nvSpPr>
          <p:spPr bwMode="auto">
            <a:xfrm>
              <a:off x="73872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6" name="Straight Connector 25"/>
            <p:cNvCxnSpPr>
              <a:endCxn id="25" idx="2"/>
            </p:cNvCxnSpPr>
            <p:nvPr/>
          </p:nvCxnSpPr>
          <p:spPr bwMode="auto">
            <a:xfrm>
              <a:off x="71586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73872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Connector 27"/>
            <p:cNvCxnSpPr>
              <a:stCxn id="25" idx="4"/>
              <a:endCxn id="27" idx="0"/>
            </p:cNvCxnSpPr>
            <p:nvPr/>
          </p:nvCxnSpPr>
          <p:spPr bwMode="auto">
            <a:xfrm>
              <a:off x="75396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endCxn id="27" idx="2"/>
            </p:cNvCxnSpPr>
            <p:nvPr/>
          </p:nvCxnSpPr>
          <p:spPr bwMode="auto">
            <a:xfrm>
              <a:off x="71586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Oval 29"/>
            <p:cNvSpPr/>
            <p:nvPr/>
          </p:nvSpPr>
          <p:spPr bwMode="auto">
            <a:xfrm>
              <a:off x="79206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1" name="Straight Connector 30"/>
            <p:cNvCxnSpPr>
              <a:endCxn id="30" idx="2"/>
            </p:cNvCxnSpPr>
            <p:nvPr/>
          </p:nvCxnSpPr>
          <p:spPr bwMode="auto">
            <a:xfrm>
              <a:off x="76920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Oval 31"/>
            <p:cNvSpPr/>
            <p:nvPr/>
          </p:nvSpPr>
          <p:spPr bwMode="auto">
            <a:xfrm>
              <a:off x="79206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3" name="Straight Connector 32"/>
            <p:cNvCxnSpPr>
              <a:stCxn id="30" idx="4"/>
              <a:endCxn id="32" idx="0"/>
            </p:cNvCxnSpPr>
            <p:nvPr/>
          </p:nvCxnSpPr>
          <p:spPr bwMode="auto">
            <a:xfrm>
              <a:off x="80730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endCxn id="32" idx="2"/>
            </p:cNvCxnSpPr>
            <p:nvPr/>
          </p:nvCxnSpPr>
          <p:spPr bwMode="auto">
            <a:xfrm>
              <a:off x="76920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7" idx="4"/>
            </p:cNvCxnSpPr>
            <p:nvPr/>
          </p:nvCxnSpPr>
          <p:spPr bwMode="auto">
            <a:xfrm>
              <a:off x="75396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2" idx="4"/>
            </p:cNvCxnSpPr>
            <p:nvPr/>
          </p:nvCxnSpPr>
          <p:spPr bwMode="auto">
            <a:xfrm>
              <a:off x="80730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Oval 91"/>
            <p:cNvSpPr/>
            <p:nvPr/>
          </p:nvSpPr>
          <p:spPr bwMode="auto">
            <a:xfrm>
              <a:off x="57870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Oval 92"/>
            <p:cNvSpPr/>
            <p:nvPr/>
          </p:nvSpPr>
          <p:spPr bwMode="auto">
            <a:xfrm>
              <a:off x="63204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4" name="Straight Connector 93"/>
            <p:cNvCxnSpPr>
              <a:stCxn id="92" idx="6"/>
              <a:endCxn id="93" idx="2"/>
            </p:cNvCxnSpPr>
            <p:nvPr/>
          </p:nvCxnSpPr>
          <p:spPr bwMode="auto">
            <a:xfrm>
              <a:off x="60918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a:stCxn id="92" idx="4"/>
            </p:cNvCxnSpPr>
            <p:nvPr/>
          </p:nvCxnSpPr>
          <p:spPr bwMode="auto">
            <a:xfrm>
              <a:off x="59394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93" idx="4"/>
            </p:cNvCxnSpPr>
            <p:nvPr/>
          </p:nvCxnSpPr>
          <p:spPr bwMode="auto">
            <a:xfrm>
              <a:off x="64728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Oval 96"/>
            <p:cNvSpPr/>
            <p:nvPr/>
          </p:nvSpPr>
          <p:spPr bwMode="auto">
            <a:xfrm>
              <a:off x="68538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8" name="Straight Connector 97"/>
            <p:cNvCxnSpPr>
              <a:endCxn id="97" idx="2"/>
            </p:cNvCxnSpPr>
            <p:nvPr/>
          </p:nvCxnSpPr>
          <p:spPr bwMode="auto">
            <a:xfrm>
              <a:off x="66252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a:stCxn id="97" idx="4"/>
            </p:cNvCxnSpPr>
            <p:nvPr/>
          </p:nvCxnSpPr>
          <p:spPr bwMode="auto">
            <a:xfrm>
              <a:off x="70062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Oval 99"/>
            <p:cNvSpPr/>
            <p:nvPr/>
          </p:nvSpPr>
          <p:spPr bwMode="auto">
            <a:xfrm>
              <a:off x="73872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1" name="Straight Connector 100"/>
            <p:cNvCxnSpPr>
              <a:endCxn id="100" idx="2"/>
            </p:cNvCxnSpPr>
            <p:nvPr/>
          </p:nvCxnSpPr>
          <p:spPr bwMode="auto">
            <a:xfrm>
              <a:off x="71586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100" idx="4"/>
            </p:cNvCxnSpPr>
            <p:nvPr/>
          </p:nvCxnSpPr>
          <p:spPr bwMode="auto">
            <a:xfrm>
              <a:off x="75396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Oval 102"/>
            <p:cNvSpPr/>
            <p:nvPr/>
          </p:nvSpPr>
          <p:spPr bwMode="auto">
            <a:xfrm>
              <a:off x="79206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4" name="Straight Connector 103"/>
            <p:cNvCxnSpPr>
              <a:endCxn id="103" idx="2"/>
            </p:cNvCxnSpPr>
            <p:nvPr/>
          </p:nvCxnSpPr>
          <p:spPr bwMode="auto">
            <a:xfrm>
              <a:off x="76920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a:stCxn id="103" idx="4"/>
            </p:cNvCxnSpPr>
            <p:nvPr/>
          </p:nvCxnSpPr>
          <p:spPr bwMode="auto">
            <a:xfrm>
              <a:off x="80730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8" name="Up Arrow 107"/>
            <p:cNvSpPr/>
            <p:nvPr/>
          </p:nvSpPr>
          <p:spPr bwMode="auto">
            <a:xfrm>
              <a:off x="6625281" y="2084169"/>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0" name="TextBox 109"/>
            <p:cNvSpPr txBox="1"/>
            <p:nvPr/>
          </p:nvSpPr>
          <p:spPr>
            <a:xfrm>
              <a:off x="7405309" y="2001908"/>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grpSp>
        <p:nvGrpSpPr>
          <p:cNvPr id="113" name="Group 112"/>
          <p:cNvGrpSpPr/>
          <p:nvPr/>
        </p:nvGrpSpPr>
        <p:grpSpPr>
          <a:xfrm>
            <a:off x="5787081" y="3811942"/>
            <a:ext cx="2442519" cy="2055458"/>
            <a:chOff x="5787081" y="3950042"/>
            <a:chExt cx="2442519" cy="2055458"/>
          </a:xfrm>
        </p:grpSpPr>
        <p:sp>
          <p:nvSpPr>
            <p:cNvPr id="44" name="Oval 43"/>
            <p:cNvSpPr/>
            <p:nvPr/>
          </p:nvSpPr>
          <p:spPr bwMode="auto">
            <a:xfrm>
              <a:off x="57870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p:cNvSpPr/>
            <p:nvPr/>
          </p:nvSpPr>
          <p:spPr bwMode="auto">
            <a:xfrm>
              <a:off x="63204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6" name="Straight Connector 45"/>
            <p:cNvCxnSpPr>
              <a:endCxn id="44" idx="0"/>
            </p:cNvCxnSpPr>
            <p:nvPr/>
          </p:nvCxnSpPr>
          <p:spPr bwMode="auto">
            <a:xfrm>
              <a:off x="59394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0"/>
            </p:cNvCxnSpPr>
            <p:nvPr/>
          </p:nvCxnSpPr>
          <p:spPr bwMode="auto">
            <a:xfrm>
              <a:off x="64728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44" idx="6"/>
              <a:endCxn id="45" idx="2"/>
            </p:cNvCxnSpPr>
            <p:nvPr/>
          </p:nvCxnSpPr>
          <p:spPr bwMode="auto">
            <a:xfrm>
              <a:off x="60918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Oval 50"/>
            <p:cNvSpPr/>
            <p:nvPr/>
          </p:nvSpPr>
          <p:spPr bwMode="auto">
            <a:xfrm>
              <a:off x="68538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2" name="Straight Connector 51"/>
            <p:cNvCxnSpPr>
              <a:endCxn id="51" idx="0"/>
            </p:cNvCxnSpPr>
            <p:nvPr/>
          </p:nvCxnSpPr>
          <p:spPr bwMode="auto">
            <a:xfrm>
              <a:off x="70062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endCxn id="51" idx="2"/>
            </p:cNvCxnSpPr>
            <p:nvPr/>
          </p:nvCxnSpPr>
          <p:spPr bwMode="auto">
            <a:xfrm>
              <a:off x="66252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57870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Oval 54"/>
            <p:cNvSpPr/>
            <p:nvPr/>
          </p:nvSpPr>
          <p:spPr bwMode="auto">
            <a:xfrm>
              <a:off x="63204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Connector 55"/>
            <p:cNvCxnSpPr>
              <a:stCxn id="44" idx="4"/>
              <a:endCxn id="54" idx="0"/>
            </p:cNvCxnSpPr>
            <p:nvPr/>
          </p:nvCxnSpPr>
          <p:spPr bwMode="auto">
            <a:xfrm>
              <a:off x="59394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stCxn id="45" idx="4"/>
              <a:endCxn id="55" idx="0"/>
            </p:cNvCxnSpPr>
            <p:nvPr/>
          </p:nvCxnSpPr>
          <p:spPr bwMode="auto">
            <a:xfrm>
              <a:off x="64728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a:stCxn id="54" idx="6"/>
              <a:endCxn id="55" idx="2"/>
            </p:cNvCxnSpPr>
            <p:nvPr/>
          </p:nvCxnSpPr>
          <p:spPr bwMode="auto">
            <a:xfrm>
              <a:off x="60918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Oval 58"/>
            <p:cNvSpPr/>
            <p:nvPr/>
          </p:nvSpPr>
          <p:spPr bwMode="auto">
            <a:xfrm>
              <a:off x="68538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0" name="Straight Connector 59"/>
            <p:cNvCxnSpPr>
              <a:stCxn id="51" idx="4"/>
              <a:endCxn id="59" idx="0"/>
            </p:cNvCxnSpPr>
            <p:nvPr/>
          </p:nvCxnSpPr>
          <p:spPr bwMode="auto">
            <a:xfrm>
              <a:off x="70062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endCxn id="59" idx="2"/>
            </p:cNvCxnSpPr>
            <p:nvPr/>
          </p:nvCxnSpPr>
          <p:spPr bwMode="auto">
            <a:xfrm>
              <a:off x="66252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Oval 63"/>
            <p:cNvSpPr/>
            <p:nvPr/>
          </p:nvSpPr>
          <p:spPr bwMode="auto">
            <a:xfrm>
              <a:off x="73872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5" name="Straight Connector 64"/>
            <p:cNvCxnSpPr>
              <a:endCxn id="64" idx="0"/>
            </p:cNvCxnSpPr>
            <p:nvPr/>
          </p:nvCxnSpPr>
          <p:spPr bwMode="auto">
            <a:xfrm>
              <a:off x="75396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64" idx="2"/>
            </p:cNvCxnSpPr>
            <p:nvPr/>
          </p:nvCxnSpPr>
          <p:spPr bwMode="auto">
            <a:xfrm>
              <a:off x="71586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Oval 68"/>
            <p:cNvSpPr/>
            <p:nvPr/>
          </p:nvSpPr>
          <p:spPr bwMode="auto">
            <a:xfrm>
              <a:off x="79206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0" name="Straight Connector 69"/>
            <p:cNvCxnSpPr>
              <a:endCxn id="69" idx="0"/>
            </p:cNvCxnSpPr>
            <p:nvPr/>
          </p:nvCxnSpPr>
          <p:spPr bwMode="auto">
            <a:xfrm>
              <a:off x="80730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a:endCxn id="69" idx="2"/>
            </p:cNvCxnSpPr>
            <p:nvPr/>
          </p:nvCxnSpPr>
          <p:spPr bwMode="auto">
            <a:xfrm>
              <a:off x="76920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Oval 71"/>
            <p:cNvSpPr/>
            <p:nvPr/>
          </p:nvSpPr>
          <p:spPr bwMode="auto">
            <a:xfrm>
              <a:off x="73872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3" name="Straight Connector 72"/>
            <p:cNvCxnSpPr>
              <a:stCxn id="64" idx="4"/>
              <a:endCxn id="72" idx="0"/>
            </p:cNvCxnSpPr>
            <p:nvPr/>
          </p:nvCxnSpPr>
          <p:spPr bwMode="auto">
            <a:xfrm>
              <a:off x="75396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a:endCxn id="72" idx="2"/>
            </p:cNvCxnSpPr>
            <p:nvPr/>
          </p:nvCxnSpPr>
          <p:spPr bwMode="auto">
            <a:xfrm>
              <a:off x="71586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79206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6" name="Straight Connector 75"/>
            <p:cNvCxnSpPr>
              <a:stCxn id="69" idx="4"/>
              <a:endCxn id="75" idx="0"/>
            </p:cNvCxnSpPr>
            <p:nvPr/>
          </p:nvCxnSpPr>
          <p:spPr bwMode="auto">
            <a:xfrm>
              <a:off x="80730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endCxn id="75" idx="2"/>
            </p:cNvCxnSpPr>
            <p:nvPr/>
          </p:nvCxnSpPr>
          <p:spPr bwMode="auto">
            <a:xfrm>
              <a:off x="76920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Oval 77"/>
            <p:cNvSpPr/>
            <p:nvPr/>
          </p:nvSpPr>
          <p:spPr bwMode="auto">
            <a:xfrm>
              <a:off x="57912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9" name="Oval 78"/>
            <p:cNvSpPr/>
            <p:nvPr/>
          </p:nvSpPr>
          <p:spPr bwMode="auto">
            <a:xfrm>
              <a:off x="63246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0" name="Straight Connector 79"/>
            <p:cNvCxnSpPr>
              <a:endCxn id="78" idx="0"/>
            </p:cNvCxnSpPr>
            <p:nvPr/>
          </p:nvCxnSpPr>
          <p:spPr bwMode="auto">
            <a:xfrm>
              <a:off x="59436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79" idx="0"/>
            </p:cNvCxnSpPr>
            <p:nvPr/>
          </p:nvCxnSpPr>
          <p:spPr bwMode="auto">
            <a:xfrm>
              <a:off x="64770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78" idx="6"/>
              <a:endCxn id="79" idx="2"/>
            </p:cNvCxnSpPr>
            <p:nvPr/>
          </p:nvCxnSpPr>
          <p:spPr bwMode="auto">
            <a:xfrm>
              <a:off x="60960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Oval 82"/>
            <p:cNvSpPr/>
            <p:nvPr/>
          </p:nvSpPr>
          <p:spPr bwMode="auto">
            <a:xfrm>
              <a:off x="68580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4" name="Straight Connector 83"/>
            <p:cNvCxnSpPr>
              <a:endCxn id="83" idx="0"/>
            </p:cNvCxnSpPr>
            <p:nvPr/>
          </p:nvCxnSpPr>
          <p:spPr bwMode="auto">
            <a:xfrm>
              <a:off x="70104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a:endCxn id="83" idx="2"/>
            </p:cNvCxnSpPr>
            <p:nvPr/>
          </p:nvCxnSpPr>
          <p:spPr bwMode="auto">
            <a:xfrm>
              <a:off x="66294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 name="Oval 85"/>
            <p:cNvSpPr/>
            <p:nvPr/>
          </p:nvSpPr>
          <p:spPr bwMode="auto">
            <a:xfrm>
              <a:off x="73914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7" name="Straight Connector 86"/>
            <p:cNvCxnSpPr>
              <a:endCxn id="86" idx="0"/>
            </p:cNvCxnSpPr>
            <p:nvPr/>
          </p:nvCxnSpPr>
          <p:spPr bwMode="auto">
            <a:xfrm>
              <a:off x="75438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86" idx="2"/>
            </p:cNvCxnSpPr>
            <p:nvPr/>
          </p:nvCxnSpPr>
          <p:spPr bwMode="auto">
            <a:xfrm>
              <a:off x="71628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p:cNvSpPr/>
            <p:nvPr/>
          </p:nvSpPr>
          <p:spPr bwMode="auto">
            <a:xfrm>
              <a:off x="79248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0" name="Straight Connector 89"/>
            <p:cNvCxnSpPr>
              <a:endCxn id="89" idx="0"/>
            </p:cNvCxnSpPr>
            <p:nvPr/>
          </p:nvCxnSpPr>
          <p:spPr bwMode="auto">
            <a:xfrm>
              <a:off x="80772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endCxn id="89" idx="2"/>
            </p:cNvCxnSpPr>
            <p:nvPr/>
          </p:nvCxnSpPr>
          <p:spPr bwMode="auto">
            <a:xfrm>
              <a:off x="76962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Up Arrow 108"/>
            <p:cNvSpPr/>
            <p:nvPr/>
          </p:nvSpPr>
          <p:spPr bwMode="auto">
            <a:xfrm flipV="1">
              <a:off x="6625281" y="5530445"/>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1" name="TextBox 110"/>
            <p:cNvSpPr txBox="1"/>
            <p:nvPr/>
          </p:nvSpPr>
          <p:spPr>
            <a:xfrm>
              <a:off x="7405309" y="5482280"/>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cxnSp>
        <p:nvCxnSpPr>
          <p:cNvPr id="114" name="Straight Arrow Connector 113"/>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15" name="Straight Arrow Connector 114"/>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20" name="TextBox 119"/>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21" name="TextBox 120"/>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25" name="Freeform 124"/>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51" name="Group 150"/>
          <p:cNvGrpSpPr/>
          <p:nvPr/>
        </p:nvGrpSpPr>
        <p:grpSpPr>
          <a:xfrm>
            <a:off x="390757" y="3684266"/>
            <a:ext cx="2493915" cy="448952"/>
            <a:chOff x="390757" y="3676028"/>
            <a:chExt cx="2493915" cy="448952"/>
          </a:xfrm>
        </p:grpSpPr>
        <p:cxnSp>
          <p:nvCxnSpPr>
            <p:cNvPr id="135" name="Straight Connector 134"/>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38" name="TextBox 137"/>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40" name="TextBox 13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43" name="Group 142"/>
          <p:cNvGrpSpPr/>
          <p:nvPr/>
        </p:nvGrpSpPr>
        <p:grpSpPr>
          <a:xfrm>
            <a:off x="2849141" y="3992129"/>
            <a:ext cx="2013945" cy="2392488"/>
            <a:chOff x="3094340" y="3338527"/>
            <a:chExt cx="2013945" cy="2786652"/>
          </a:xfrm>
        </p:grpSpPr>
        <p:sp>
          <p:nvSpPr>
            <p:cNvPr id="126" name="Freeform 125"/>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2" name="TextBox 141"/>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53" name="Group 152"/>
          <p:cNvGrpSpPr/>
          <p:nvPr/>
        </p:nvGrpSpPr>
        <p:grpSpPr>
          <a:xfrm>
            <a:off x="997685" y="4463450"/>
            <a:ext cx="1521152" cy="1517964"/>
            <a:chOff x="997685" y="4455212"/>
            <a:chExt cx="1521152" cy="1517964"/>
          </a:xfrm>
        </p:grpSpPr>
        <p:cxnSp>
          <p:nvCxnSpPr>
            <p:cNvPr id="129" name="Straight Connector 128"/>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52" name="Object 151"/>
            <p:cNvGraphicFramePr>
              <a:graphicFrameLocks noChangeAspect="1"/>
            </p:cNvGraphicFramePr>
            <p:nvPr>
              <p:extLst>
                <p:ext uri="{D42A27DB-BD31-4B8C-83A1-F6EECF244321}">
                  <p14:modId xmlns:p14="http://schemas.microsoft.com/office/powerpoint/2010/main" val="2652280976"/>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spid="_x0000_s1026" name="Equation" r:id="rId3" imgW="495000" imgH="177480" progId="Equation.DSMT4">
                    <p:embed/>
                  </p:oleObj>
                </mc:Choice>
                <mc:Fallback>
                  <p:oleObj name="Equation" r:id="rId3" imgW="495000" imgH="177480" progId="Equation.DSMT4">
                    <p:embed/>
                    <p:pic>
                      <p:nvPicPr>
                        <p:cNvPr id="152" name="Object 151"/>
                        <p:cNvPicPr>
                          <a:picLocks noChangeAspect="1" noChangeArrowheads="1"/>
                        </p:cNvPicPr>
                        <p:nvPr/>
                      </p:nvPicPr>
                      <p:blipFill>
                        <a:blip r:embed="rId4"/>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019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3.7037E-7 L 4.16667E-6 -0.01227 " pathEditMode="relative" rAng="0" ptsTypes="AA">
                                      <p:cBhvr>
                                        <p:cTn id="10" dur="2000" fill="hold"/>
                                        <p:tgtEl>
                                          <p:spTgt spid="112"/>
                                        </p:tgtEl>
                                        <p:attrNameLst>
                                          <p:attrName>ppt_x</p:attrName>
                                          <p:attrName>ppt_y</p:attrName>
                                        </p:attrNameLst>
                                      </p:cBhvr>
                                      <p:rCtr x="0" y="-625"/>
                                    </p:animMotion>
                                  </p:childTnLst>
                                </p:cTn>
                              </p:par>
                              <p:par>
                                <p:cTn id="11" presetID="22" presetClass="entr" presetSubtype="8"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2000"/>
                                        <p:tgtEl>
                                          <p:spTgt spid="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4.44444E-6 L -0.00017 0.02986 " pathEditMode="relative" rAng="0" ptsTypes="AA">
                                      <p:cBhvr>
                                        <p:cTn id="22" dur="2000" fill="hold"/>
                                        <p:tgtEl>
                                          <p:spTgt spid="113"/>
                                        </p:tgtEl>
                                        <p:attrNameLst>
                                          <p:attrName>ppt_x</p:attrName>
                                          <p:attrName>ppt_y</p:attrName>
                                        </p:attrNameLst>
                                      </p:cBhvr>
                                      <p:rCtr x="-17" y="1481"/>
                                    </p:animMotion>
                                  </p:childTnLst>
                                </p:cTn>
                              </p:par>
                              <p:par>
                                <p:cTn id="23" presetID="22" presetClass="entr" presetSubtype="8" fill="hold"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left)">
                                      <p:cBhvr>
                                        <p:cTn id="25" dur="1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fade">
                                      <p:cBhvr>
                                        <p:cTn id="30" dur="500"/>
                                        <p:tgtEl>
                                          <p:spTgt spid="1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6">
                                            <p:txEl>
                                              <p:pRg st="1" end="1"/>
                                            </p:txEl>
                                          </p:spTgt>
                                        </p:tgtEl>
                                        <p:attrNameLst>
                                          <p:attrName>style.visibility</p:attrName>
                                        </p:attrNameLst>
                                      </p:cBhvr>
                                      <p:to>
                                        <p:strVal val="visible"/>
                                      </p:to>
                                    </p:set>
                                    <p:animEffect transition="in" filter="fade">
                                      <p:cBhvr>
                                        <p:cTn id="38"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80303" y="3995350"/>
            <a:ext cx="3707027" cy="1960607"/>
            <a:chOff x="980303" y="3995350"/>
            <a:chExt cx="3707027" cy="1960607"/>
          </a:xfrm>
        </p:grpSpPr>
        <p:sp>
          <p:nvSpPr>
            <p:cNvPr id="38" name="Freeform 3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ectangle 40"/>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aphicFrame>
        <p:nvGraphicFramePr>
          <p:cNvPr id="107" name="Object 106"/>
          <p:cNvGraphicFramePr>
            <a:graphicFrameLocks noChangeAspect="1"/>
          </p:cNvGraphicFramePr>
          <p:nvPr>
            <p:extLst>
              <p:ext uri="{D42A27DB-BD31-4B8C-83A1-F6EECF244321}">
                <p14:modId xmlns:p14="http://schemas.microsoft.com/office/powerpoint/2010/main" val="2674662887"/>
              </p:ext>
            </p:extLst>
          </p:nvPr>
        </p:nvGraphicFramePr>
        <p:xfrm>
          <a:off x="5760449" y="1515762"/>
          <a:ext cx="1727200" cy="714375"/>
        </p:xfrm>
        <a:graphic>
          <a:graphicData uri="http://schemas.openxmlformats.org/presentationml/2006/ole">
            <mc:AlternateContent xmlns:mc="http://schemas.openxmlformats.org/markup-compatibility/2006">
              <mc:Choice xmlns:v="urn:schemas-microsoft-com:vml" Requires="v">
                <p:oleObj spid="_x0000_s2050" name="Equation" r:id="rId3" imgW="888840" imgH="393480" progId="Equation.DSMT4">
                  <p:embed/>
                </p:oleObj>
              </mc:Choice>
              <mc:Fallback>
                <p:oleObj name="Equation" r:id="rId3" imgW="888840" imgH="393480" progId="Equation.DSMT4">
                  <p:embed/>
                  <p:pic>
                    <p:nvPicPr>
                      <p:cNvPr id="107" name="Object 106"/>
                      <p:cNvPicPr>
                        <a:picLocks noChangeAspect="1" noChangeArrowheads="1"/>
                      </p:cNvPicPr>
                      <p:nvPr/>
                    </p:nvPicPr>
                    <p:blipFill>
                      <a:blip r:embed="rId4"/>
                      <a:srcRect/>
                      <a:stretch>
                        <a:fillRect/>
                      </a:stretch>
                    </p:blipFill>
                    <p:spPr bwMode="auto">
                      <a:xfrm>
                        <a:off x="5760449" y="1515762"/>
                        <a:ext cx="17272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5698665" y="2293662"/>
            <a:ext cx="2743059" cy="400110"/>
          </a:xfrm>
          <a:prstGeom prst="rect">
            <a:avLst/>
          </a:prstGeom>
        </p:spPr>
        <p:txBody>
          <a:bodyPr wrap="none">
            <a:spAutoFit/>
          </a:bodyPr>
          <a:lstStyle/>
          <a:p>
            <a:r>
              <a:rPr lang="en-US" sz="2000" kern="0" dirty="0">
                <a:solidFill>
                  <a:prstClr val="black"/>
                </a:solidFill>
              </a:rPr>
              <a:t>When </a:t>
            </a:r>
            <a:r>
              <a:rPr lang="en-US" sz="2000" dirty="0">
                <a:solidFill>
                  <a:schemeClr val="accent6">
                    <a:lumMod val="75000"/>
                  </a:schemeClr>
                </a:solidFill>
                <a:latin typeface="Symbol" panose="05050102010706020507" pitchFamily="18" charset="2"/>
              </a:rPr>
              <a:t>s</a:t>
            </a:r>
            <a:r>
              <a:rPr lang="en-US" sz="2000" kern="0" dirty="0">
                <a:solidFill>
                  <a:prstClr val="black"/>
                </a:solidFill>
              </a:rPr>
              <a:t> &lt;&lt; </a:t>
            </a:r>
            <a:r>
              <a:rPr lang="en-US" sz="2000" dirty="0" err="1">
                <a:solidFill>
                  <a:srgbClr val="FF0000"/>
                </a:solidFill>
                <a:latin typeface="Symbol" panose="05050102010706020507" pitchFamily="18" charset="2"/>
              </a:rPr>
              <a:t>s</a:t>
            </a:r>
            <a:r>
              <a:rPr lang="en-US" sz="2000" baseline="-25000" dirty="0" err="1">
                <a:solidFill>
                  <a:srgbClr val="FF0000"/>
                </a:solidFill>
                <a:latin typeface="Arial" panose="020B0604020202020204" pitchFamily="34" charset="0"/>
                <a:cs typeface="Arial" panose="020B0604020202020204" pitchFamily="34" charset="0"/>
              </a:rPr>
              <a:t>m</a:t>
            </a:r>
            <a:r>
              <a:rPr lang="en-US" sz="2000" kern="0" dirty="0">
                <a:solidFill>
                  <a:prstClr val="black"/>
                </a:solidFill>
              </a:rPr>
              <a:t>, </a:t>
            </a:r>
            <a:r>
              <a:rPr lang="en-US" sz="2000" dirty="0">
                <a:solidFill>
                  <a:srgbClr val="0000FF"/>
                </a:solidFill>
                <a:latin typeface="Symbol" panose="05050102010706020507" pitchFamily="18" charset="2"/>
              </a:rPr>
              <a:t>s</a:t>
            </a:r>
            <a:r>
              <a:rPr lang="en-US" sz="2000" kern="0" dirty="0">
                <a:solidFill>
                  <a:srgbClr val="0000FF"/>
                </a:solidFill>
              </a:rPr>
              <a:t> = </a:t>
            </a:r>
            <a:r>
              <a:rPr lang="en-US" sz="2000" i="1" kern="0" dirty="0">
                <a:solidFill>
                  <a:srgbClr val="0000FF"/>
                </a:solidFill>
              </a:rPr>
              <a:t>E</a:t>
            </a:r>
            <a:r>
              <a:rPr lang="en-US" sz="1050" i="1" kern="0" dirty="0">
                <a:solidFill>
                  <a:srgbClr val="0000FF"/>
                </a:solidFill>
              </a:rPr>
              <a:t> </a:t>
            </a:r>
            <a:r>
              <a:rPr lang="en-US" dirty="0" err="1">
                <a:solidFill>
                  <a:srgbClr val="0000FF"/>
                </a:solidFill>
                <a:latin typeface="Symbol" panose="05050102010706020507" pitchFamily="18" charset="2"/>
              </a:rPr>
              <a:t>e</a:t>
            </a:r>
            <a:endParaRPr lang="en-US" dirty="0">
              <a:solidFill>
                <a:srgbClr val="0000FF"/>
              </a:solidFill>
            </a:endParaRPr>
          </a:p>
        </p:txBody>
      </p:sp>
      <p:graphicFrame>
        <p:nvGraphicFramePr>
          <p:cNvPr id="118" name="Object 117"/>
          <p:cNvGraphicFramePr>
            <a:graphicFrameLocks noChangeAspect="1"/>
          </p:cNvGraphicFramePr>
          <p:nvPr>
            <p:extLst>
              <p:ext uri="{D42A27DB-BD31-4B8C-83A1-F6EECF244321}">
                <p14:modId xmlns:p14="http://schemas.microsoft.com/office/powerpoint/2010/main" val="2302410477"/>
              </p:ext>
            </p:extLst>
          </p:nvPr>
        </p:nvGraphicFramePr>
        <p:xfrm>
          <a:off x="5743973" y="2775832"/>
          <a:ext cx="1158875" cy="714375"/>
        </p:xfrm>
        <a:graphic>
          <a:graphicData uri="http://schemas.openxmlformats.org/presentationml/2006/ole">
            <mc:AlternateContent xmlns:mc="http://schemas.openxmlformats.org/markup-compatibility/2006">
              <mc:Choice xmlns:v="urn:schemas-microsoft-com:vml" Requires="v">
                <p:oleObj spid="_x0000_s2051" name="Equation" r:id="rId5" imgW="596880" imgH="393480" progId="Equation.DSMT4">
                  <p:embed/>
                </p:oleObj>
              </mc:Choice>
              <mc:Fallback>
                <p:oleObj name="Equation" r:id="rId5" imgW="596880" imgH="393480" progId="Equation.DSMT4">
                  <p:embed/>
                  <p:pic>
                    <p:nvPicPr>
                      <p:cNvPr id="118" name="Object 117"/>
                      <p:cNvPicPr>
                        <a:picLocks noChangeAspect="1" noChangeArrowheads="1"/>
                      </p:cNvPicPr>
                      <p:nvPr/>
                    </p:nvPicPr>
                    <p:blipFill>
                      <a:blip r:embed="rId6"/>
                      <a:srcRect/>
                      <a:stretch>
                        <a:fillRect/>
                      </a:stretch>
                    </p:blipFill>
                    <p:spPr bwMode="auto">
                      <a:xfrm>
                        <a:off x="5743973" y="2775832"/>
                        <a:ext cx="11588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Rectangle 118"/>
          <p:cNvSpPr/>
          <p:nvPr/>
        </p:nvSpPr>
        <p:spPr>
          <a:xfrm>
            <a:off x="4827055" y="3585164"/>
            <a:ext cx="2399270" cy="400110"/>
          </a:xfrm>
          <a:prstGeom prst="rect">
            <a:avLst/>
          </a:prstGeom>
        </p:spPr>
        <p:txBody>
          <a:bodyPr wrap="square">
            <a:spAutoFit/>
          </a:bodyPr>
          <a:lstStyle/>
          <a:p>
            <a:r>
              <a:rPr lang="en-US" sz="2000" dirty="0"/>
              <a:t>Work </a:t>
            </a:r>
            <a:r>
              <a:rPr lang="en-US" sz="2000" i="1" dirty="0">
                <a:solidFill>
                  <a:srgbClr val="006600"/>
                </a:solidFill>
              </a:rPr>
              <a:t>W</a:t>
            </a:r>
            <a:r>
              <a:rPr lang="en-US" sz="2000" dirty="0"/>
              <a:t> performed:</a:t>
            </a:r>
            <a:endParaRPr lang="en-US" dirty="0">
              <a:solidFill>
                <a:srgbClr val="0000FF"/>
              </a:solidFill>
            </a:endParaRPr>
          </a:p>
        </p:txBody>
      </p:sp>
      <p:sp>
        <p:nvSpPr>
          <p:cNvPr id="14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grpSp>
        <p:nvGrpSpPr>
          <p:cNvPr id="35" name="Group 34"/>
          <p:cNvGrpSpPr/>
          <p:nvPr/>
        </p:nvGrpSpPr>
        <p:grpSpPr>
          <a:xfrm>
            <a:off x="390757" y="3191014"/>
            <a:ext cx="4706282" cy="3197025"/>
            <a:chOff x="390757" y="3191014"/>
            <a:chExt cx="4706282" cy="3197025"/>
          </a:xfrm>
        </p:grpSpPr>
        <p:cxnSp>
          <p:nvCxnSpPr>
            <p:cNvPr id="162" name="Straight Arrow Connector 161"/>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63" name="Straight Arrow Connector 162"/>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64" name="TextBox 163"/>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65" name="TextBox 164"/>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66" name="Freeform 165"/>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67" name="Group 166"/>
            <p:cNvGrpSpPr/>
            <p:nvPr/>
          </p:nvGrpSpPr>
          <p:grpSpPr>
            <a:xfrm>
              <a:off x="390757" y="3684266"/>
              <a:ext cx="2493915" cy="448952"/>
              <a:chOff x="390757" y="3676028"/>
              <a:chExt cx="2493915" cy="448952"/>
            </a:xfrm>
          </p:grpSpPr>
          <p:cxnSp>
            <p:nvCxnSpPr>
              <p:cNvPr id="168" name="Straight Connector 167"/>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69" name="TextBox 168"/>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70" name="TextBox 16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71" name="Group 170"/>
            <p:cNvGrpSpPr/>
            <p:nvPr/>
          </p:nvGrpSpPr>
          <p:grpSpPr>
            <a:xfrm>
              <a:off x="2849141" y="3992129"/>
              <a:ext cx="2013945" cy="2392488"/>
              <a:chOff x="3094340" y="3338527"/>
              <a:chExt cx="2013945" cy="2786652"/>
            </a:xfrm>
          </p:grpSpPr>
          <p:sp>
            <p:nvSpPr>
              <p:cNvPr id="172" name="Freeform 171"/>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3" name="TextBox 172"/>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74" name="Group 173"/>
            <p:cNvGrpSpPr/>
            <p:nvPr/>
          </p:nvGrpSpPr>
          <p:grpSpPr>
            <a:xfrm>
              <a:off x="997685" y="4463450"/>
              <a:ext cx="1521152" cy="1517964"/>
              <a:chOff x="997685" y="4455212"/>
              <a:chExt cx="1521152" cy="1517964"/>
            </a:xfrm>
          </p:grpSpPr>
          <p:cxnSp>
            <p:nvCxnSpPr>
              <p:cNvPr id="175" name="Straight Connector 174"/>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76" name="Object 175"/>
              <p:cNvGraphicFramePr>
                <a:graphicFrameLocks noChangeAspect="1"/>
              </p:cNvGraphicFramePr>
              <p:nvPr>
                <p:extLst>
                  <p:ext uri="{D42A27DB-BD31-4B8C-83A1-F6EECF244321}">
                    <p14:modId xmlns:p14="http://schemas.microsoft.com/office/powerpoint/2010/main" val="1160921418"/>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spid="_x0000_s2052" name="Equation" r:id="rId7" imgW="495000" imgH="177480" progId="Equation.DSMT4">
                      <p:embed/>
                    </p:oleObj>
                  </mc:Choice>
                  <mc:Fallback>
                    <p:oleObj name="Equation" r:id="rId7" imgW="495000" imgH="177480" progId="Equation.DSMT4">
                      <p:embed/>
                      <p:pic>
                        <p:nvPicPr>
                          <p:cNvPr id="176" name="Object 175"/>
                          <p:cNvPicPr>
                            <a:picLocks noChangeAspect="1" noChangeArrowheads="1"/>
                          </p:cNvPicPr>
                          <p:nvPr/>
                        </p:nvPicPr>
                        <p:blipFill>
                          <a:blip r:embed="rId8"/>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77" name="Object 176"/>
          <p:cNvGraphicFramePr>
            <a:graphicFrameLocks noChangeAspect="1"/>
          </p:cNvGraphicFramePr>
          <p:nvPr>
            <p:extLst>
              <p:ext uri="{D42A27DB-BD31-4B8C-83A1-F6EECF244321}">
                <p14:modId xmlns:p14="http://schemas.microsoft.com/office/powerpoint/2010/main" val="633023635"/>
              </p:ext>
            </p:extLst>
          </p:nvPr>
        </p:nvGraphicFramePr>
        <p:xfrm>
          <a:off x="4878244" y="3992153"/>
          <a:ext cx="3822700" cy="760413"/>
        </p:xfrm>
        <a:graphic>
          <a:graphicData uri="http://schemas.openxmlformats.org/presentationml/2006/ole">
            <mc:AlternateContent xmlns:mc="http://schemas.openxmlformats.org/markup-compatibility/2006">
              <mc:Choice xmlns:v="urn:schemas-microsoft-com:vml" Requires="v">
                <p:oleObj spid="_x0000_s2053" name="Equation" r:id="rId9" imgW="1968480" imgH="419040" progId="Equation.DSMT4">
                  <p:embed/>
                </p:oleObj>
              </mc:Choice>
              <mc:Fallback>
                <p:oleObj name="Equation" r:id="rId9" imgW="1968480" imgH="419040" progId="Equation.DSMT4">
                  <p:embed/>
                  <p:pic>
                    <p:nvPicPr>
                      <p:cNvPr id="177" name="Object 176"/>
                      <p:cNvPicPr>
                        <a:picLocks noChangeAspect="1" noChangeArrowheads="1"/>
                      </p:cNvPicPr>
                      <p:nvPr/>
                    </p:nvPicPr>
                    <p:blipFill>
                      <a:blip r:embed="rId10"/>
                      <a:srcRect/>
                      <a:stretch>
                        <a:fillRect/>
                      </a:stretch>
                    </p:blipFill>
                    <p:spPr bwMode="auto">
                      <a:xfrm>
                        <a:off x="4878244" y="3992153"/>
                        <a:ext cx="38227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 name="Object 177"/>
          <p:cNvGraphicFramePr>
            <a:graphicFrameLocks noChangeAspect="1"/>
          </p:cNvGraphicFramePr>
          <p:nvPr>
            <p:extLst>
              <p:ext uri="{D42A27DB-BD31-4B8C-83A1-F6EECF244321}">
                <p14:modId xmlns:p14="http://schemas.microsoft.com/office/powerpoint/2010/main" val="118265938"/>
              </p:ext>
            </p:extLst>
          </p:nvPr>
        </p:nvGraphicFramePr>
        <p:xfrm>
          <a:off x="5411187" y="4855176"/>
          <a:ext cx="3259137" cy="482600"/>
        </p:xfrm>
        <a:graphic>
          <a:graphicData uri="http://schemas.openxmlformats.org/presentationml/2006/ole">
            <mc:AlternateContent xmlns:mc="http://schemas.openxmlformats.org/markup-compatibility/2006">
              <mc:Choice xmlns:v="urn:schemas-microsoft-com:vml" Requires="v">
                <p:oleObj spid="_x0000_s2054" name="Equation" r:id="rId11" imgW="1676160" imgH="266400" progId="Equation.DSMT4">
                  <p:embed/>
                </p:oleObj>
              </mc:Choice>
              <mc:Fallback>
                <p:oleObj name="Equation" r:id="rId11" imgW="1676160" imgH="266400" progId="Equation.DSMT4">
                  <p:embed/>
                  <p:pic>
                    <p:nvPicPr>
                      <p:cNvPr id="178" name="Object 177"/>
                      <p:cNvPicPr>
                        <a:picLocks noChangeAspect="1" noChangeArrowheads="1"/>
                      </p:cNvPicPr>
                      <p:nvPr/>
                    </p:nvPicPr>
                    <p:blipFill>
                      <a:blip r:embed="rId12"/>
                      <a:srcRect/>
                      <a:stretch>
                        <a:fillRect/>
                      </a:stretch>
                    </p:blipFill>
                    <p:spPr bwMode="auto">
                      <a:xfrm>
                        <a:off x="5411187" y="4855176"/>
                        <a:ext cx="32591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 name="Object 181"/>
          <p:cNvGraphicFramePr>
            <a:graphicFrameLocks noChangeAspect="1"/>
          </p:cNvGraphicFramePr>
          <p:nvPr>
            <p:extLst>
              <p:ext uri="{D42A27DB-BD31-4B8C-83A1-F6EECF244321}">
                <p14:modId xmlns:p14="http://schemas.microsoft.com/office/powerpoint/2010/main" val="3022453457"/>
              </p:ext>
            </p:extLst>
          </p:nvPr>
        </p:nvGraphicFramePr>
        <p:xfrm>
          <a:off x="5706762" y="5509569"/>
          <a:ext cx="1824037" cy="876300"/>
        </p:xfrm>
        <a:graphic>
          <a:graphicData uri="http://schemas.openxmlformats.org/presentationml/2006/ole">
            <mc:AlternateContent xmlns:mc="http://schemas.openxmlformats.org/markup-compatibility/2006">
              <mc:Choice xmlns:v="urn:schemas-microsoft-com:vml" Requires="v">
                <p:oleObj spid="_x0000_s2055" name="Equation" r:id="rId13" imgW="939600" imgH="482400" progId="Equation.DSMT4">
                  <p:embed/>
                </p:oleObj>
              </mc:Choice>
              <mc:Fallback>
                <p:oleObj name="Equation" r:id="rId13" imgW="939600" imgH="482400" progId="Equation.DSMT4">
                  <p:embed/>
                  <p:pic>
                    <p:nvPicPr>
                      <p:cNvPr id="182" name="Object 181"/>
                      <p:cNvPicPr>
                        <a:picLocks noChangeAspect="1" noChangeArrowheads="1"/>
                      </p:cNvPicPr>
                      <p:nvPr/>
                    </p:nvPicPr>
                    <p:blipFill>
                      <a:blip r:embed="rId14"/>
                      <a:srcRect/>
                      <a:stretch>
                        <a:fillRect/>
                      </a:stretch>
                    </p:blipFill>
                    <p:spPr bwMode="auto">
                      <a:xfrm>
                        <a:off x="5706762" y="5509569"/>
                        <a:ext cx="18240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7472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strength of a brittle material</a:t>
            </a:r>
          </a:p>
        </p:txBody>
      </p:sp>
      <p:sp>
        <p:nvSpPr>
          <p:cNvPr id="146" name="Content Placeholder 2"/>
          <p:cNvSpPr>
            <a:spLocks noGrp="1"/>
          </p:cNvSpPr>
          <p:nvPr>
            <p:ph idx="1"/>
          </p:nvPr>
        </p:nvSpPr>
        <p:spPr>
          <a:xfrm>
            <a:off x="457200" y="1524000"/>
            <a:ext cx="7924800" cy="4541904"/>
          </a:xfrm>
        </p:spPr>
        <p:txBody>
          <a:bodyPr/>
          <a:lstStyle/>
          <a:p>
            <a:pPr>
              <a:spcBef>
                <a:spcPts val="1200"/>
              </a:spcBef>
            </a:pPr>
            <a:r>
              <a:rPr lang="en-US" sz="2000" dirty="0"/>
              <a:t>Consider silica glass</a:t>
            </a:r>
          </a:p>
          <a:p>
            <a:pPr lvl="1">
              <a:spcBef>
                <a:spcPts val="1200"/>
              </a:spcBef>
            </a:pPr>
            <a:r>
              <a:rPr lang="en-US" dirty="0">
                <a:latin typeface="Symbol" panose="05050102010706020507" pitchFamily="18" charset="2"/>
              </a:rPr>
              <a:t>g</a:t>
            </a:r>
            <a:r>
              <a:rPr lang="en-US" dirty="0"/>
              <a:t> = 3.5 J/m</a:t>
            </a:r>
            <a:r>
              <a:rPr lang="en-US" baseline="30000" dirty="0"/>
              <a:t>2</a:t>
            </a:r>
            <a:r>
              <a:rPr lang="en-US" dirty="0"/>
              <a:t>, </a:t>
            </a:r>
            <a:r>
              <a:rPr lang="en-US" i="1" dirty="0"/>
              <a:t>E</a:t>
            </a:r>
            <a:r>
              <a:rPr lang="en-US" dirty="0"/>
              <a:t> = 70 </a:t>
            </a:r>
            <a:r>
              <a:rPr lang="en-US" dirty="0" err="1"/>
              <a:t>GPa</a:t>
            </a:r>
            <a:r>
              <a:rPr lang="en-US" dirty="0"/>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t> = 0.2 nm</a:t>
            </a:r>
          </a:p>
        </p:txBody>
      </p:sp>
      <p:graphicFrame>
        <p:nvGraphicFramePr>
          <p:cNvPr id="182" name="Object 181"/>
          <p:cNvGraphicFramePr>
            <a:graphicFrameLocks noChangeAspect="1"/>
          </p:cNvGraphicFramePr>
          <p:nvPr>
            <p:extLst>
              <p:ext uri="{D42A27DB-BD31-4B8C-83A1-F6EECF244321}">
                <p14:modId xmlns:p14="http://schemas.microsoft.com/office/powerpoint/2010/main" val="1371776417"/>
              </p:ext>
            </p:extLst>
          </p:nvPr>
        </p:nvGraphicFramePr>
        <p:xfrm>
          <a:off x="1159476" y="2574324"/>
          <a:ext cx="3152775" cy="876300"/>
        </p:xfrm>
        <a:graphic>
          <a:graphicData uri="http://schemas.openxmlformats.org/presentationml/2006/ole">
            <mc:AlternateContent xmlns:mc="http://schemas.openxmlformats.org/markup-compatibility/2006">
              <mc:Choice xmlns:v="urn:schemas-microsoft-com:vml" Requires="v">
                <p:oleObj spid="_x0000_s3074" name="Equation" r:id="rId3" imgW="1625400" imgH="482400" progId="Equation.DSMT4">
                  <p:embed/>
                </p:oleObj>
              </mc:Choice>
              <mc:Fallback>
                <p:oleObj name="Equation" r:id="rId3" imgW="1625400" imgH="482400" progId="Equation.DSMT4">
                  <p:embed/>
                  <p:pic>
                    <p:nvPicPr>
                      <p:cNvPr id="182" name="Object 181"/>
                      <p:cNvPicPr>
                        <a:picLocks noChangeAspect="1" noChangeArrowheads="1"/>
                      </p:cNvPicPr>
                      <p:nvPr/>
                    </p:nvPicPr>
                    <p:blipFill>
                      <a:blip r:embed="rId4"/>
                      <a:srcRect/>
                      <a:stretch>
                        <a:fillRect/>
                      </a:stretch>
                    </p:blipFill>
                    <p:spPr bwMode="auto">
                      <a:xfrm>
                        <a:off x="1159476" y="2574324"/>
                        <a:ext cx="31527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969332726"/>
              </p:ext>
            </p:extLst>
          </p:nvPr>
        </p:nvGraphicFramePr>
        <p:xfrm>
          <a:off x="583698" y="3694396"/>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50273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7296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Glass</a:t>
                      </a:r>
                    </a:p>
                  </a:txBody>
                  <a:tcPr/>
                </a:tc>
                <a:tc>
                  <a:txBody>
                    <a:bodyPr/>
                    <a:lstStyle/>
                    <a:p>
                      <a:pPr algn="ctr"/>
                      <a:r>
                        <a:rPr lang="en-US" dirty="0"/>
                        <a:t>Silica glass</a:t>
                      </a:r>
                    </a:p>
                  </a:txBody>
                  <a:tcPr/>
                </a:tc>
                <a:tc>
                  <a:txBody>
                    <a:bodyPr/>
                    <a:lstStyle/>
                    <a:p>
                      <a:pPr algn="ctr"/>
                      <a:r>
                        <a:rPr lang="en-US" dirty="0"/>
                        <a:t>Silica</a:t>
                      </a:r>
                      <a:r>
                        <a:rPr lang="en-US" baseline="0" dirty="0"/>
                        <a:t> nanowire</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 30 MPa</a:t>
                      </a:r>
                    </a:p>
                  </a:txBody>
                  <a:tcPr/>
                </a:tc>
                <a:tc>
                  <a:txBody>
                    <a:bodyPr/>
                    <a:lstStyle/>
                    <a:p>
                      <a:pPr algn="ctr"/>
                      <a:r>
                        <a:rPr lang="en-US" dirty="0"/>
                        <a:t>110 MPa</a:t>
                      </a:r>
                    </a:p>
                  </a:txBody>
                  <a:tcPr/>
                </a:tc>
                <a:tc>
                  <a:txBody>
                    <a:bodyPr/>
                    <a:lstStyle/>
                    <a:p>
                      <a:pPr algn="ctr"/>
                      <a:r>
                        <a:rPr lang="en-US" dirty="0"/>
                        <a:t>26000</a:t>
                      </a:r>
                      <a:r>
                        <a:rPr lang="en-US" baseline="0" dirty="0"/>
                        <a:t> MPa</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32" name="Rounded Rectangle 31"/>
          <p:cNvSpPr/>
          <p:nvPr/>
        </p:nvSpPr>
        <p:spPr bwMode="auto">
          <a:xfrm>
            <a:off x="958164" y="4835610"/>
            <a:ext cx="6950160" cy="1006485"/>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kumimoji="0" lang="en-US" sz="2000" b="0" i="0" u="none" strike="noStrike" cap="none" normalizeH="0" baseline="0" dirty="0">
                <a:ln>
                  <a:noFill/>
                </a:ln>
                <a:solidFill>
                  <a:schemeClr val="tx1"/>
                </a:solidFill>
                <a:effectLst/>
                <a:latin typeface="Arial" charset="0"/>
              </a:rPr>
              <a:t>Practical strength</a:t>
            </a:r>
            <a:r>
              <a:rPr kumimoji="0" lang="en-US" sz="2000" b="0" i="0" u="none" strike="noStrike" cap="none" normalizeH="0" dirty="0">
                <a:ln>
                  <a:noFill/>
                </a:ln>
                <a:solidFill>
                  <a:schemeClr val="tx1"/>
                </a:solidFill>
                <a:effectLst/>
                <a:latin typeface="Arial" charset="0"/>
              </a:rPr>
              <a:t> of engineering materials is much less than their theoretical strength</a:t>
            </a:r>
            <a:endParaRPr kumimoji="0" lang="en-US" sz="2000" b="0" i="0" u="none" strike="noStrike" cap="none" normalizeH="0" baseline="0" dirty="0">
              <a:ln>
                <a:noFill/>
              </a:ln>
              <a:solidFill>
                <a:schemeClr val="tx1"/>
              </a:solidFill>
              <a:effectLst/>
              <a:latin typeface="Arial" charset="0"/>
            </a:endParaRPr>
          </a:p>
        </p:txBody>
      </p:sp>
      <p:sp>
        <p:nvSpPr>
          <p:cNvPr id="3" name="Rectangle 2"/>
          <p:cNvSpPr/>
          <p:nvPr/>
        </p:nvSpPr>
        <p:spPr>
          <a:xfrm>
            <a:off x="1240703" y="6053233"/>
            <a:ext cx="6385081"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 “</a:t>
            </a:r>
            <a:r>
              <a:rPr lang="en-US" sz="1400" dirty="0"/>
              <a:t>The </a:t>
            </a:r>
            <a:r>
              <a:rPr lang="en-US" sz="1400" dirty="0">
                <a:latin typeface="Arial" panose="020B0604020202020204" pitchFamily="34" charset="0"/>
                <a:cs typeface="Arial" panose="020B0604020202020204" pitchFamily="34" charset="0"/>
              </a:rPr>
              <a:t>Ultimate Strength of Glass Silica Nanowires,” </a:t>
            </a:r>
            <a:r>
              <a:rPr lang="it-IT" sz="1400" i="1" dirty="0">
                <a:solidFill>
                  <a:srgbClr val="333333"/>
                </a:solidFill>
                <a:latin typeface="Arial" panose="020B0604020202020204" pitchFamily="34" charset="0"/>
                <a:cs typeface="Arial" panose="020B0604020202020204" pitchFamily="34" charset="0"/>
              </a:rPr>
              <a:t>Nano Lett.</a:t>
            </a:r>
            <a:r>
              <a:rPr lang="it-IT" sz="1400" dirty="0">
                <a:solidFill>
                  <a:srgbClr val="333333"/>
                </a:solidFill>
                <a:latin typeface="Arial" panose="020B0604020202020204" pitchFamily="34" charset="0"/>
                <a:cs typeface="Arial" panose="020B0604020202020204" pitchFamily="34" charset="0"/>
              </a:rPr>
              <a:t> </a:t>
            </a:r>
            <a:r>
              <a:rPr lang="it-IT" sz="1400" b="1" dirty="0">
                <a:solidFill>
                  <a:srgbClr val="333333"/>
                </a:solidFill>
                <a:latin typeface="Arial" panose="020B0604020202020204" pitchFamily="34" charset="0"/>
                <a:cs typeface="Arial" panose="020B0604020202020204" pitchFamily="34" charset="0"/>
              </a:rPr>
              <a:t>9</a:t>
            </a:r>
            <a:r>
              <a:rPr lang="it-IT" sz="1400" dirty="0">
                <a:solidFill>
                  <a:srgbClr val="333333"/>
                </a:solidFill>
                <a:latin typeface="Arial" panose="020B0604020202020204" pitchFamily="34" charset="0"/>
                <a:cs typeface="Arial" panose="020B0604020202020204" pitchFamily="34" charset="0"/>
              </a:rPr>
              <a:t>, 831 (2009).</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97874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pic>
        <p:nvPicPr>
          <p:cNvPr id="5" name="Picture 5" descr="C:\Documents and Settings\Juejun Hu\Desktop\fig_08_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82699"/>
            <a:ext cx="3124200" cy="387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2818" y="2521747"/>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8" name="Rectangle 7"/>
          <p:cNvSpPr/>
          <p:nvPr/>
        </p:nvSpPr>
        <p:spPr>
          <a:xfrm>
            <a:off x="2282818" y="6031358"/>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0026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00935423"/>
              </p:ext>
            </p:extLst>
          </p:nvPr>
        </p:nvGraphicFramePr>
        <p:xfrm>
          <a:off x="885569" y="3075115"/>
          <a:ext cx="2560637" cy="876300"/>
        </p:xfrm>
        <a:graphic>
          <a:graphicData uri="http://schemas.openxmlformats.org/presentationml/2006/ole">
            <mc:AlternateContent xmlns:mc="http://schemas.openxmlformats.org/markup-compatibility/2006">
              <mc:Choice xmlns:v="urn:schemas-microsoft-com:vml" Requires="v">
                <p:oleObj spid="_x0000_s4098" name="Equation" r:id="rId5" imgW="1320480" imgH="482400" progId="Equation.DSMT4">
                  <p:embed/>
                </p:oleObj>
              </mc:Choice>
              <mc:Fallback>
                <p:oleObj name="Equation" r:id="rId5" imgW="1320480" imgH="482400" progId="Equation.DSMT4">
                  <p:embed/>
                  <p:pic>
                    <p:nvPicPr>
                      <p:cNvPr id="9" name="Object 8"/>
                      <p:cNvPicPr>
                        <a:picLocks noChangeAspect="1" noChangeArrowheads="1"/>
                      </p:cNvPicPr>
                      <p:nvPr/>
                    </p:nvPicPr>
                    <p:blipFill>
                      <a:blip r:embed="rId6"/>
                      <a:srcRect/>
                      <a:stretch>
                        <a:fillRect/>
                      </a:stretch>
                    </p:blipFill>
                    <p:spPr bwMode="auto">
                      <a:xfrm>
                        <a:off x="885569" y="3075115"/>
                        <a:ext cx="25606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803190" y="2531076"/>
            <a:ext cx="3467014" cy="400110"/>
          </a:xfrm>
          <a:prstGeom prst="rect">
            <a:avLst/>
          </a:prstGeom>
        </p:spPr>
        <p:txBody>
          <a:bodyPr wrap="square">
            <a:spAutoFit/>
          </a:bodyPr>
          <a:lstStyle/>
          <a:p>
            <a:r>
              <a:rPr lang="en-US" sz="2000" dirty="0"/>
              <a:t>Stress concentration factor:</a:t>
            </a:r>
            <a:endParaRPr lang="en-US" dirty="0">
              <a:solidFill>
                <a:srgbClr val="0000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15310264"/>
              </p:ext>
            </p:extLst>
          </p:nvPr>
        </p:nvGraphicFramePr>
        <p:xfrm>
          <a:off x="836613" y="4956175"/>
          <a:ext cx="1601787" cy="806450"/>
        </p:xfrm>
        <a:graphic>
          <a:graphicData uri="http://schemas.openxmlformats.org/presentationml/2006/ole">
            <mc:AlternateContent xmlns:mc="http://schemas.openxmlformats.org/markup-compatibility/2006">
              <mc:Choice xmlns:v="urn:schemas-microsoft-com:vml" Requires="v">
                <p:oleObj spid="_x0000_s4099" name="Equation" r:id="rId7" imgW="825480" imgH="444240" progId="Equation.DSMT4">
                  <p:embed/>
                </p:oleObj>
              </mc:Choice>
              <mc:Fallback>
                <p:oleObj name="Equation" r:id="rId7" imgW="825480" imgH="444240" progId="Equation.DSMT4">
                  <p:embed/>
                  <p:pic>
                    <p:nvPicPr>
                      <p:cNvPr id="13" name="Object 12"/>
                      <p:cNvPicPr>
                        <a:picLocks noChangeAspect="1" noChangeArrowheads="1"/>
                      </p:cNvPicPr>
                      <p:nvPr/>
                    </p:nvPicPr>
                    <p:blipFill>
                      <a:blip r:embed="rId8"/>
                      <a:srcRect/>
                      <a:stretch>
                        <a:fillRect/>
                      </a:stretch>
                    </p:blipFill>
                    <p:spPr bwMode="auto">
                      <a:xfrm>
                        <a:off x="836613" y="4956175"/>
                        <a:ext cx="1601787"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803190" y="4090086"/>
            <a:ext cx="3467014" cy="707886"/>
          </a:xfrm>
          <a:prstGeom prst="rect">
            <a:avLst/>
          </a:prstGeom>
        </p:spPr>
        <p:txBody>
          <a:bodyPr wrap="square">
            <a:spAutoFit/>
          </a:bodyPr>
          <a:lstStyle/>
          <a:p>
            <a:r>
              <a:rPr lang="en-US" sz="2000" dirty="0"/>
              <a:t>Fracture strength of a flawed material:</a:t>
            </a:r>
            <a:endParaRPr lang="en-US" dirty="0">
              <a:solidFill>
                <a:srgbClr val="0000FF"/>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8729229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26605</TotalTime>
  <Words>1439</Words>
  <Application>Microsoft Office PowerPoint</Application>
  <PresentationFormat>On-screen Show (4:3)</PresentationFormat>
  <Paragraphs>242</Paragraphs>
  <Slides>27</Slides>
  <Notes>16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arial</vt:lpstr>
      <vt:lpstr>Arial Black</vt:lpstr>
      <vt:lpstr>Calibri</vt:lpstr>
      <vt:lpstr>Symbol</vt:lpstr>
      <vt:lpstr>Times New Roman</vt:lpstr>
      <vt:lpstr>Wingdings</vt:lpstr>
      <vt:lpstr>Pixel</vt:lpstr>
      <vt:lpstr>Equation</vt:lpstr>
      <vt:lpstr>MIT 3.071 Amorphous Materials  8: Mechanical Properties</vt:lpstr>
      <vt:lpstr>After-class reading list</vt:lpstr>
      <vt:lpstr>PowerPoint Presentation</vt:lpstr>
      <vt:lpstr>Strength and toughness</vt:lpstr>
      <vt:lpstr>Theoretical strength of a brittle material</vt:lpstr>
      <vt:lpstr>Theoretical strength of a brittle material</vt:lpstr>
      <vt:lpstr>Theoretical strength of a brittle material</vt:lpstr>
      <vt:lpstr>Griffith’s theory</vt:lpstr>
      <vt:lpstr>Griffith’s theory</vt:lpstr>
      <vt:lpstr>Griffith’s theory</vt:lpstr>
      <vt:lpstr>Visualizing Griffith cracks in glass</vt:lpstr>
      <vt:lpstr>Stress intensity factor and fracture toughness</vt:lpstr>
      <vt:lpstr>Intrinsic plasticity in amorphous metals</vt:lpstr>
      <vt:lpstr>Intrinsic plasticity in amorphous metals</vt:lpstr>
      <vt:lpstr>PowerPoint Presentation</vt:lpstr>
      <vt:lpstr>Brittle fracture of glass</vt:lpstr>
      <vt:lpstr>Fractography</vt:lpstr>
      <vt:lpstr>The fractured surface of glass</vt:lpstr>
      <vt:lpstr>The 4R rule</vt:lpstr>
      <vt:lpstr>Static fatigue in glass</vt:lpstr>
      <vt:lpstr>Stress corrosion</vt:lpstr>
      <vt:lpstr>Fracture toughness measurement</vt:lpstr>
      <vt:lpstr>Indentation of glass samples</vt:lpstr>
      <vt:lpstr>Indentation of glass samples</vt:lpstr>
      <vt:lpstr>Fracture statistics</vt:lpstr>
      <vt:lpstr>Weibull plot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3329</cp:revision>
  <dcterms:created xsi:type="dcterms:W3CDTF">2006-08-16T00:00:00Z</dcterms:created>
  <dcterms:modified xsi:type="dcterms:W3CDTF">2017-10-18T22:11:42Z</dcterms:modified>
</cp:coreProperties>
</file>