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2" r:id="rId2"/>
    <p:sldId id="256" r:id="rId3"/>
    <p:sldId id="270" r:id="rId4"/>
    <p:sldId id="2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3" r:id="rId18"/>
    <p:sldId id="274"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4.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CFB990-8DFE-9606-696F-1F80F1AC7E73}"/>
              </a:ext>
            </a:extLst>
          </p:cNvPr>
          <p:cNvPicPr>
            <a:picLocks noChangeAspect="1"/>
          </p:cNvPicPr>
          <p:nvPr/>
        </p:nvPicPr>
        <p:blipFill>
          <a:blip r:embed="rId2"/>
          <a:stretch>
            <a:fillRect/>
          </a:stretch>
        </p:blipFill>
        <p:spPr>
          <a:xfrm>
            <a:off x="819151" y="1"/>
            <a:ext cx="21899346" cy="13205636"/>
          </a:xfrm>
          <a:prstGeom prst="rect">
            <a:avLst/>
          </a:prstGeom>
        </p:spPr>
      </p:pic>
    </p:spTree>
    <p:extLst>
      <p:ext uri="{BB962C8B-B14F-4D97-AF65-F5344CB8AC3E}">
        <p14:creationId xmlns:p14="http://schemas.microsoft.com/office/powerpoint/2010/main" val="187082136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Opposition parole/écriture - Partie 2"/>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Opposition parole/écriture - Partie 2</a:t>
            </a:r>
          </a:p>
        </p:txBody>
      </p:sp>
      <p:sp>
        <p:nvSpPr>
          <p:cNvPr id="180" name="Point de vue de Derrida (dans &quot;La pharmacie de Platon&quot;) : L'écriture, dans sa différence et son report de sens (&quot;différance&quot;), est plus représentative de la nature du langage.…"/>
          <p:cNvSpPr txBox="1">
            <a:spLocks noGrp="1"/>
          </p:cNvSpPr>
          <p:nvPr>
            <p:ph type="body" sz="half" idx="1"/>
          </p:nvPr>
        </p:nvSpPr>
        <p:spPr>
          <a:xfrm>
            <a:off x="1206500" y="3651030"/>
            <a:ext cx="15389160" cy="6413940"/>
          </a:xfrm>
          <a:prstGeom prst="rect">
            <a:avLst/>
          </a:prstGeom>
        </p:spPr>
        <p:txBody>
          <a:bodyPr/>
          <a:lstStyle/>
          <a:p>
            <a:r>
              <a:t>Point de vue de Derrida (dans "La pharmacie de Platon") : L'écriture, dans sa différence et son report de sens ("différance"), est plus représentative de la nature du langage.</a:t>
            </a:r>
          </a:p>
          <a:p>
            <a:r>
              <a:t>Exemple : Les mots écrits persistent et peuvent être analysés bien après que la parole ait disparu, démontrant leur indépendance de l'immédiateté d'un locuteur.</a:t>
            </a:r>
          </a:p>
        </p:txBody>
      </p:sp>
      <p:pic>
        <p:nvPicPr>
          <p:cNvPr id="181" name="_medium-1814420842.jpeg" descr="_medium-1814420842.jpeg"/>
          <p:cNvPicPr>
            <a:picLocks noChangeAspect="1"/>
          </p:cNvPicPr>
          <p:nvPr/>
        </p:nvPicPr>
        <p:blipFill>
          <a:blip r:embed="rId2"/>
          <a:stretch>
            <a:fillRect/>
          </a:stretch>
        </p:blipFill>
        <p:spPr>
          <a:xfrm>
            <a:off x="17028219" y="3786703"/>
            <a:ext cx="6350001" cy="36576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quot;Différance&quot; - Partie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"Différance" - Partie 1</a:t>
            </a:r>
          </a:p>
        </p:txBody>
      </p:sp>
      <p:sp>
        <p:nvSpPr>
          <p:cNvPr id="184" name="&quot;Différance&quot; : Un néologisme de Derrida, signifiant à la fois différence et report en français.…"/>
          <p:cNvSpPr txBox="1">
            <a:spLocks noGrp="1"/>
          </p:cNvSpPr>
          <p:nvPr>
            <p:ph type="body" sz="half" idx="1"/>
          </p:nvPr>
        </p:nvSpPr>
        <p:spPr>
          <a:xfrm>
            <a:off x="1206500" y="3651030"/>
            <a:ext cx="21971000" cy="4471007"/>
          </a:xfrm>
          <a:prstGeom prst="rect">
            <a:avLst/>
          </a:prstGeom>
        </p:spPr>
        <p:txBody>
          <a:bodyPr/>
          <a:lstStyle/>
          <a:p>
            <a:r>
              <a:t>"Différance" : Un néologisme de Derrida, signifiant à la fois différence et report en français.</a:t>
            </a:r>
          </a:p>
          <a:p>
            <a:r>
              <a:t>Signification : Reflète la complexité du langage - les mots tirent leur sens non pas de leurs qualités inhérentes, mais de leur différence par rapport à d'autres mots.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quot;Différance&quot; - Partie 2"/>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"Différance" - Partie 2</a:t>
            </a:r>
          </a:p>
        </p:txBody>
      </p:sp>
      <p:sp>
        <p:nvSpPr>
          <p:cNvPr id="187" name="Report : Le sens est toujours reporté, glissant d'un signifiant à un autre dans une chaîne de signification sans fin.…"/>
          <p:cNvSpPr txBox="1">
            <a:spLocks noGrp="1"/>
          </p:cNvSpPr>
          <p:nvPr>
            <p:ph type="body" sz="half" idx="1"/>
          </p:nvPr>
        </p:nvSpPr>
        <p:spPr>
          <a:xfrm>
            <a:off x="1206500" y="3651030"/>
            <a:ext cx="21971000" cy="4471007"/>
          </a:xfrm>
          <a:prstGeom prst="rect">
            <a:avLst/>
          </a:prstGeom>
        </p:spPr>
        <p:txBody>
          <a:bodyPr/>
          <a:lstStyle/>
          <a:p>
            <a:r>
              <a:t>Report : Le sens est toujours reporté, glissant d'un signifiant à un autre dans une chaîne de signification sans fin.</a:t>
            </a:r>
          </a:p>
          <a:p>
            <a:r>
              <a:t>Exemple : Le mot "maison" tire son sens de sa différence avec "domicile", "bâtiment", "hutte", etc. Et le sens de "maison" n'est jamais complet, il change en fonction du contexte.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a déconstruction en littératur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La déconstruction en littérature</a:t>
            </a:r>
          </a:p>
        </p:txBody>
      </p:sp>
      <p:sp>
        <p:nvSpPr>
          <p:cNvPr id="190" name="En analyse littéraire, la déconstruction consiste à questionner l'apparente certitude d'un texte.…"/>
          <p:cNvSpPr txBox="1">
            <a:spLocks noGrp="1"/>
          </p:cNvSpPr>
          <p:nvPr>
            <p:ph type="body" idx="1"/>
          </p:nvPr>
        </p:nvSpPr>
        <p:spPr>
          <a:xfrm>
            <a:off x="1206500" y="3651030"/>
            <a:ext cx="14505555" cy="9568144"/>
          </a:xfrm>
          <a:prstGeom prst="rect">
            <a:avLst/>
          </a:prstGeom>
        </p:spPr>
        <p:txBody>
          <a:bodyPr/>
          <a:lstStyle/>
          <a:p>
            <a:r>
              <a:t>En analyse littéraire, la déconstruction consiste à questionner l'apparente certitude d'un texte.</a:t>
            </a:r>
          </a:p>
          <a:p>
            <a:r>
              <a:t>Révèle comment un texte pourrait subvertir ses propres idéologies.</a:t>
            </a:r>
          </a:p>
          <a:p>
            <a:r>
              <a:t>Exemple : "Orgueil et préjugés" de Jane Austen semble renforcer les rôles de genre traditionnels, mais une lecture déconstructionniste pourrait se concentrer sur la manière dont des personnages comme Elizabeth Bennet subvertissent ces rôles.</a:t>
            </a:r>
          </a:p>
        </p:txBody>
      </p:sp>
      <p:pic>
        <p:nvPicPr>
          <p:cNvPr id="191" name="Pride-and-Prejudice_apebook_Cover.jpg" descr="Pride-and-Prejudice_apebook_Cover.jpg"/>
          <p:cNvPicPr>
            <a:picLocks noChangeAspect="1"/>
          </p:cNvPicPr>
          <p:nvPr/>
        </p:nvPicPr>
        <p:blipFill>
          <a:blip r:embed="rId2"/>
          <a:stretch>
            <a:fillRect/>
          </a:stretch>
        </p:blipFill>
        <p:spPr>
          <a:xfrm>
            <a:off x="16205790" y="3588525"/>
            <a:ext cx="3542109" cy="5422713"/>
          </a:xfrm>
          <a:prstGeom prst="rect">
            <a:avLst/>
          </a:prstGeom>
          <a:ln w="12700">
            <a:miter lim="400000"/>
          </a:ln>
        </p:spPr>
      </p:pic>
      <p:pic>
        <p:nvPicPr>
          <p:cNvPr id="192" name="7192b1cfe277d974fd150f175a697b6a.jpg" descr="7192b1cfe277d974fd150f175a697b6a.jpg"/>
          <p:cNvPicPr>
            <a:picLocks noChangeAspect="1"/>
          </p:cNvPicPr>
          <p:nvPr/>
        </p:nvPicPr>
        <p:blipFill>
          <a:blip r:embed="rId3"/>
          <a:stretch>
            <a:fillRect/>
          </a:stretch>
        </p:blipFill>
        <p:spPr>
          <a:xfrm>
            <a:off x="18604861" y="6663105"/>
            <a:ext cx="4870529" cy="681874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ritiques de la déconstruction - Partie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Critiques de la déconstruction - Partie 1</a:t>
            </a:r>
          </a:p>
        </p:txBody>
      </p:sp>
      <p:sp>
        <p:nvSpPr>
          <p:cNvPr id="195" name="Critique 1 : La déconstruction est trop abstraite et complexe.…"/>
          <p:cNvSpPr txBox="1">
            <a:spLocks noGrp="1"/>
          </p:cNvSpPr>
          <p:nvPr>
            <p:ph type="body" sz="half" idx="1"/>
          </p:nvPr>
        </p:nvSpPr>
        <p:spPr>
          <a:xfrm>
            <a:off x="1206500" y="3651030"/>
            <a:ext cx="12396073" cy="7348985"/>
          </a:xfrm>
          <a:prstGeom prst="rect">
            <a:avLst/>
          </a:prstGeom>
        </p:spPr>
        <p:txBody>
          <a:bodyPr/>
          <a:lstStyle/>
          <a:p>
            <a:r>
              <a:t>Critique 1 : La déconstruction est trop abstraite et complexe.</a:t>
            </a:r>
          </a:p>
          <a:p>
            <a:r>
              <a:t>Certains affirment qu'il est difficile de la définir et de l'appliquer de manière cohérente.</a:t>
            </a:r>
          </a:p>
        </p:txBody>
      </p:sp>
      <p:pic>
        <p:nvPicPr>
          <p:cNvPr id="196" name="th-2391798780.jpeg" descr="th-2391798780.jpeg"/>
          <p:cNvPicPr>
            <a:picLocks noChangeAspect="1"/>
          </p:cNvPicPr>
          <p:nvPr/>
        </p:nvPicPr>
        <p:blipFill>
          <a:blip r:embed="rId2"/>
          <a:stretch>
            <a:fillRect/>
          </a:stretch>
        </p:blipFill>
        <p:spPr>
          <a:xfrm>
            <a:off x="13862480" y="3808667"/>
            <a:ext cx="7598421" cy="504958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ritiques de la déconstruction - Partie 2"/>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Critiques de la déconstruction - Partie 2</a:t>
            </a:r>
          </a:p>
        </p:txBody>
      </p:sp>
      <p:sp>
        <p:nvSpPr>
          <p:cNvPr id="199" name=".Critique 2 : Accusations de nihilisme - la déconstruction semble ne laisser rien de certain ou stable."/>
          <p:cNvSpPr txBox="1">
            <a:spLocks noGrp="1"/>
          </p:cNvSpPr>
          <p:nvPr>
            <p:ph type="body" sz="quarter" idx="1"/>
          </p:nvPr>
        </p:nvSpPr>
        <p:spPr>
          <a:xfrm>
            <a:off x="1206500" y="3651030"/>
            <a:ext cx="11272879" cy="4067052"/>
          </a:xfrm>
          <a:prstGeom prst="rect">
            <a:avLst/>
          </a:prstGeom>
        </p:spPr>
        <p:txBody>
          <a:bodyPr/>
          <a:lstStyle/>
          <a:p>
            <a:r>
              <a:t>.Critique 2 : Accusations de nihilisme - la déconstruction semble ne laisser rien de certain ou stable.</a:t>
            </a:r>
          </a:p>
        </p:txBody>
      </p:sp>
      <p:pic>
        <p:nvPicPr>
          <p:cNvPr id="200" name="wp7294446.png" descr="wp7294446.png"/>
          <p:cNvPicPr>
            <a:picLocks noChangeAspect="1"/>
          </p:cNvPicPr>
          <p:nvPr/>
        </p:nvPicPr>
        <p:blipFill>
          <a:blip r:embed="rId2"/>
          <a:stretch>
            <a:fillRect/>
          </a:stretch>
        </p:blipFill>
        <p:spPr>
          <a:xfrm>
            <a:off x="13117524" y="3761118"/>
            <a:ext cx="9579922" cy="5388707"/>
          </a:xfrm>
          <a:prstGeom prst="rect">
            <a:avLst/>
          </a:prstGeom>
          <a:ln w="12700">
            <a:miter lim="400000"/>
          </a:ln>
        </p:spPr>
      </p:pic>
      <p:sp>
        <p:nvSpPr>
          <p:cNvPr id="201" name="Derrida a répondu en disant que la déconstruction n'est pas une question de destruction ou de négativité, mais d'ouverture à de nouvelles possibilités de sens."/>
          <p:cNvSpPr txBox="1"/>
          <p:nvPr/>
        </p:nvSpPr>
        <p:spPr>
          <a:xfrm>
            <a:off x="1206500" y="9603201"/>
            <a:ext cx="21342185" cy="3616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indent="-609600" algn="l">
              <a:lnSpc>
                <a:spcPct val="90000"/>
              </a:lnSpc>
              <a:spcBef>
                <a:spcPts val="4500"/>
              </a:spcBef>
              <a:buSzPct val="123000"/>
              <a:buChar char="•"/>
              <a:defRPr sz="4800">
                <a:solidFill>
                  <a:srgbClr val="000000"/>
                </a:solidFill>
              </a:defRPr>
            </a:lvl1pPr>
          </a:lstStyle>
          <a:p>
            <a:r>
              <a:t>Derrida a répondu en disant que la déconstruction n'est pas une question de destruction ou de négativité, mais d'ouverture à de nouvelles possibilités de sens.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onclus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Conclusion</a:t>
            </a:r>
          </a:p>
        </p:txBody>
      </p:sp>
      <p:sp>
        <p:nvSpPr>
          <p:cNvPr id="204" name="La déconstruction, une contribution majeure de Derrida, offre une approche critique pour exposer les biais, contradictions et hypothèses dans les textes ou concepts."/>
          <p:cNvSpPr txBox="1">
            <a:spLocks noGrp="1"/>
          </p:cNvSpPr>
          <p:nvPr>
            <p:ph type="body" sz="half" idx="1"/>
          </p:nvPr>
        </p:nvSpPr>
        <p:spPr>
          <a:xfrm>
            <a:off x="1206500" y="3651030"/>
            <a:ext cx="10796854" cy="6309770"/>
          </a:xfrm>
          <a:prstGeom prst="rect">
            <a:avLst/>
          </a:prstGeom>
        </p:spPr>
        <p:txBody>
          <a:bodyPr/>
          <a:lstStyle/>
          <a:p>
            <a:r>
              <a:t>La déconstruction, une contribution majeure de Derrida, offre une approche critique pour exposer les biais, contradictions et hypothèses dans les textes ou concepts.</a:t>
            </a:r>
          </a:p>
        </p:txBody>
      </p:sp>
      <p:pic>
        <p:nvPicPr>
          <p:cNvPr id="205" name="pmfr72bertrand-sallederridabis-1953077866.jpeg" descr="pmfr72bertrand-sallederridabis-1953077866.jpeg"/>
          <p:cNvPicPr>
            <a:picLocks noChangeAspect="1"/>
          </p:cNvPicPr>
          <p:nvPr/>
        </p:nvPicPr>
        <p:blipFill>
          <a:blip r:embed="rId2"/>
          <a:stretch>
            <a:fillRect/>
          </a:stretch>
        </p:blipFill>
        <p:spPr>
          <a:xfrm>
            <a:off x="12737145" y="2865362"/>
            <a:ext cx="10796854" cy="5650354"/>
          </a:xfrm>
          <a:prstGeom prst="rect">
            <a:avLst/>
          </a:prstGeom>
          <a:ln w="12700">
            <a:miter lim="400000"/>
          </a:ln>
        </p:spPr>
      </p:pic>
      <p:sp>
        <p:nvSpPr>
          <p:cNvPr id="206" name="Bien qu'elle soit complexe et souvent mal comprise, la déconstruction reste une approche théorique influente dans diverses disciplines, y compris les études littéraires, les études culturelles et la philosophie."/>
          <p:cNvSpPr txBox="1"/>
          <p:nvPr/>
        </p:nvSpPr>
        <p:spPr>
          <a:xfrm>
            <a:off x="1144375" y="8953913"/>
            <a:ext cx="22364445" cy="3559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indent="-609600" algn="l">
              <a:lnSpc>
                <a:spcPct val="90000"/>
              </a:lnSpc>
              <a:spcBef>
                <a:spcPts val="4500"/>
              </a:spcBef>
              <a:buSzPct val="123000"/>
              <a:buChar char="•"/>
              <a:defRPr sz="4800">
                <a:solidFill>
                  <a:srgbClr val="000000"/>
                </a:solidFill>
              </a:defRPr>
            </a:lvl1pPr>
          </a:lstStyle>
          <a:p>
            <a:r>
              <a:t>Bien qu'elle soit complexe et souvent mal comprise, la déconstruction reste une approche théorique influente dans diverses disciplines, y compris les études littéraires, les études culturelles et la philosophie.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65A8B2-A54F-F52E-B975-017059C828EE}"/>
              </a:ext>
            </a:extLst>
          </p:cNvPr>
          <p:cNvPicPr>
            <a:picLocks noChangeAspect="1"/>
          </p:cNvPicPr>
          <p:nvPr/>
        </p:nvPicPr>
        <p:blipFill>
          <a:blip r:embed="rId2"/>
          <a:stretch>
            <a:fillRect/>
          </a:stretch>
        </p:blipFill>
        <p:spPr>
          <a:xfrm>
            <a:off x="13487133" y="0"/>
            <a:ext cx="10609831" cy="13716000"/>
          </a:xfrm>
          <a:prstGeom prst="rect">
            <a:avLst/>
          </a:prstGeom>
        </p:spPr>
      </p:pic>
      <p:pic>
        <p:nvPicPr>
          <p:cNvPr id="7" name="Picture 6">
            <a:extLst>
              <a:ext uri="{FF2B5EF4-FFF2-40B4-BE49-F238E27FC236}">
                <a16:creationId xmlns:a16="http://schemas.microsoft.com/office/drawing/2014/main" id="{9B6A547A-162E-A8E0-CF9F-6D81B5D612ED}"/>
              </a:ext>
            </a:extLst>
          </p:cNvPr>
          <p:cNvPicPr>
            <a:picLocks noChangeAspect="1"/>
          </p:cNvPicPr>
          <p:nvPr/>
        </p:nvPicPr>
        <p:blipFill>
          <a:blip r:embed="rId3"/>
          <a:stretch>
            <a:fillRect/>
          </a:stretch>
        </p:blipFill>
        <p:spPr>
          <a:xfrm>
            <a:off x="3558369" y="4061636"/>
            <a:ext cx="9873284" cy="9612775"/>
          </a:xfrm>
          <a:prstGeom prst="rect">
            <a:avLst/>
          </a:prstGeom>
        </p:spPr>
      </p:pic>
      <p:pic>
        <p:nvPicPr>
          <p:cNvPr id="3" name="Picture 2">
            <a:extLst>
              <a:ext uri="{FF2B5EF4-FFF2-40B4-BE49-F238E27FC236}">
                <a16:creationId xmlns:a16="http://schemas.microsoft.com/office/drawing/2014/main" id="{D48AFC92-1A51-976D-5BFF-B9ADAD0E007C}"/>
              </a:ext>
            </a:extLst>
          </p:cNvPr>
          <p:cNvPicPr>
            <a:picLocks noChangeAspect="1"/>
          </p:cNvPicPr>
          <p:nvPr/>
        </p:nvPicPr>
        <p:blipFill>
          <a:blip r:embed="rId4"/>
          <a:stretch>
            <a:fillRect/>
          </a:stretch>
        </p:blipFill>
        <p:spPr>
          <a:xfrm>
            <a:off x="35811" y="0"/>
            <a:ext cx="10723237" cy="5295014"/>
          </a:xfrm>
          <a:prstGeom prst="rect">
            <a:avLst/>
          </a:prstGeom>
        </p:spPr>
      </p:pic>
    </p:spTree>
    <p:extLst>
      <p:ext uri="{BB962C8B-B14F-4D97-AF65-F5344CB8AC3E}">
        <p14:creationId xmlns:p14="http://schemas.microsoft.com/office/powerpoint/2010/main" val="19515711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05CE65-BBB1-4E4B-50C8-98F77825C356}"/>
              </a:ext>
            </a:extLst>
          </p:cNvPr>
          <p:cNvSpPr txBox="1"/>
          <p:nvPr/>
        </p:nvSpPr>
        <p:spPr>
          <a:xfrm>
            <a:off x="1740195" y="2678510"/>
            <a:ext cx="20903609"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FF0000"/>
                </a:solidFill>
                <a:effectLst/>
                <a:uFillTx/>
                <a:latin typeface="+mn-lt"/>
                <a:ea typeface="+mn-ea"/>
                <a:cs typeface="+mn-cs"/>
                <a:sym typeface="Helvetica Neue"/>
              </a:rPr>
              <a:t>Avec </a:t>
            </a:r>
            <a:r>
              <a:rPr kumimoji="0" lang="en-US" sz="6000" b="1" i="0" u="none" strike="noStrike" cap="none" spc="0" normalizeH="0" baseline="0" dirty="0" err="1">
                <a:ln>
                  <a:noFill/>
                </a:ln>
                <a:solidFill>
                  <a:srgbClr val="FF0000"/>
                </a:solidFill>
                <a:effectLst/>
                <a:uFillTx/>
                <a:latin typeface="+mn-lt"/>
                <a:ea typeface="+mn-ea"/>
                <a:cs typeface="+mn-cs"/>
                <a:sym typeface="Helvetica Neue"/>
              </a:rPr>
              <a:t>mes</a:t>
            </a:r>
            <a:r>
              <a:rPr kumimoji="0" lang="en-US" sz="6000" b="1" i="0" u="none" strike="noStrike" cap="none" spc="0" normalizeH="0" baseline="0" dirty="0">
                <a:ln>
                  <a:noFill/>
                </a:ln>
                <a:solidFill>
                  <a:srgbClr val="FF0000"/>
                </a:solidFill>
                <a:effectLst/>
                <a:uFillTx/>
                <a:latin typeface="+mn-lt"/>
                <a:ea typeface="+mn-ea"/>
                <a:cs typeface="+mn-cs"/>
                <a:sym typeface="Helvetica Neue"/>
              </a:rPr>
              <a:t> grands </a:t>
            </a:r>
            <a:r>
              <a:rPr kumimoji="0" lang="en-US" sz="6000" b="1" i="0" u="none" strike="noStrike" cap="none" spc="0" normalizeH="0" baseline="0" dirty="0" err="1">
                <a:ln>
                  <a:noFill/>
                </a:ln>
                <a:solidFill>
                  <a:srgbClr val="FF0000"/>
                </a:solidFill>
                <a:effectLst/>
                <a:uFillTx/>
                <a:latin typeface="+mn-lt"/>
                <a:ea typeface="+mn-ea"/>
                <a:cs typeface="+mn-cs"/>
                <a:sym typeface="Helvetica Neue"/>
              </a:rPr>
              <a:t>remerciements</a:t>
            </a:r>
            <a:r>
              <a:rPr kumimoji="0" lang="en-US" sz="6000" b="1" i="0" u="none" strike="noStrike" cap="none" spc="0" normalizeH="0" baseline="0" dirty="0">
                <a:ln>
                  <a:noFill/>
                </a:ln>
                <a:solidFill>
                  <a:srgbClr val="FF0000"/>
                </a:solidFill>
                <a:effectLst/>
                <a:uFillTx/>
                <a:latin typeface="+mn-lt"/>
                <a:ea typeface="+mn-ea"/>
                <a:cs typeface="+mn-cs"/>
                <a:sym typeface="Helvetica Neue"/>
              </a:rPr>
              <a:t> à</a:t>
            </a:r>
          </a:p>
          <a:p>
            <a:pPr marL="0" marR="0" indent="0" algn="ctr" defTabSz="2438338" rtl="0" fontAlgn="auto" latinLnBrk="0" hangingPunct="0">
              <a:lnSpc>
                <a:spcPct val="100000"/>
              </a:lnSpc>
              <a:spcBef>
                <a:spcPts val="0"/>
              </a:spcBef>
              <a:spcAft>
                <a:spcPts val="0"/>
              </a:spcAft>
              <a:buClrTx/>
              <a:buSzTx/>
              <a:buFontTx/>
              <a:buNone/>
              <a:tabLst/>
            </a:pPr>
            <a:endParaRPr kumimoji="0" lang="en-US" sz="6000" b="1" i="0" u="none" strike="noStrike" cap="none" spc="0" normalizeH="0" baseline="0" dirty="0">
              <a:ln>
                <a:noFill/>
              </a:ln>
              <a:solidFill>
                <a:srgbClr val="FF0000"/>
              </a:solidFill>
              <a:effectLs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lang="en-US" sz="6000" b="1" dirty="0">
                <a:solidFill>
                  <a:srgbClr val="FF0000"/>
                </a:solidFill>
              </a:rPr>
              <a:t>Can </a:t>
            </a:r>
            <a:r>
              <a:rPr lang="en-US" sz="6000" b="1" dirty="0" err="1">
                <a:solidFill>
                  <a:srgbClr val="FF0000"/>
                </a:solidFill>
              </a:rPr>
              <a:t>Artun</a:t>
            </a:r>
            <a:r>
              <a:rPr lang="en-US" sz="6000" b="1" dirty="0">
                <a:solidFill>
                  <a:srgbClr val="FF0000"/>
                </a:solidFill>
              </a:rPr>
              <a:t> et Henri Orland </a:t>
            </a:r>
            <a:r>
              <a:rPr kumimoji="0" lang="en-US" sz="6000" b="1" i="0" u="none" strike="noStrike" cap="none" spc="0" normalizeH="0" baseline="0" dirty="0">
                <a:ln>
                  <a:noFill/>
                </a:ln>
                <a:solidFill>
                  <a:srgbClr val="FF0000"/>
                </a:solidFill>
                <a:effectLst/>
                <a:uFillTx/>
                <a:latin typeface="+mn-lt"/>
                <a:ea typeface="+mn-ea"/>
                <a:cs typeface="+mn-cs"/>
                <a:sym typeface="Helvetica Neue"/>
              </a:rPr>
              <a:t>  </a:t>
            </a:r>
          </a:p>
        </p:txBody>
      </p:sp>
    </p:spTree>
    <p:extLst>
      <p:ext uri="{BB962C8B-B14F-4D97-AF65-F5344CB8AC3E}">
        <p14:creationId xmlns:p14="http://schemas.microsoft.com/office/powerpoint/2010/main" val="21451017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 Nihat Berker"/>
          <p:cNvSpPr txBox="1">
            <a:spLocks noGrp="1"/>
          </p:cNvSpPr>
          <p:nvPr>
            <p:ph type="body" idx="21"/>
          </p:nvPr>
        </p:nvSpPr>
        <p:spPr>
          <a:xfrm>
            <a:off x="1201340" y="10591840"/>
            <a:ext cx="21971003" cy="1905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4700"/>
            </a:lvl1pPr>
          </a:lstStyle>
          <a:p>
            <a:r>
              <a:t>A. Nihat Berker </a:t>
            </a:r>
          </a:p>
        </p:txBody>
      </p:sp>
      <p:sp>
        <p:nvSpPr>
          <p:cNvPr id="152" name="Jacques Derrida"/>
          <p:cNvSpPr txBox="1">
            <a:spLocks noGrp="1"/>
          </p:cNvSpPr>
          <p:nvPr>
            <p:ph type="ctrTitle"/>
          </p:nvPr>
        </p:nvSpPr>
        <p:spPr>
          <a:prstGeom prst="rect">
            <a:avLst/>
          </a:prstGeom>
        </p:spPr>
        <p:txBody>
          <a:bodyPr/>
          <a:lstStyle/>
          <a:p>
            <a:r>
              <a:t>Jacques Derrida</a:t>
            </a:r>
          </a:p>
        </p:txBody>
      </p:sp>
      <p:pic>
        <p:nvPicPr>
          <p:cNvPr id="153" name="Image" descr="Image"/>
          <p:cNvPicPr>
            <a:picLocks noChangeAspect="1"/>
          </p:cNvPicPr>
          <p:nvPr/>
        </p:nvPicPr>
        <p:blipFill>
          <a:blip r:embed="rId2"/>
          <a:stretch>
            <a:fillRect/>
          </a:stretch>
        </p:blipFill>
        <p:spPr>
          <a:xfrm>
            <a:off x="969424" y="197730"/>
            <a:ext cx="3994201" cy="3994201"/>
          </a:xfrm>
          <a:prstGeom prst="rect">
            <a:avLst/>
          </a:prstGeom>
          <a:ln w="12700">
            <a:miter lim="400000"/>
          </a:ln>
        </p:spPr>
      </p:pic>
      <p:pic>
        <p:nvPicPr>
          <p:cNvPr id="154" name="Image" descr="Image"/>
          <p:cNvPicPr>
            <a:picLocks noChangeAspect="1"/>
          </p:cNvPicPr>
          <p:nvPr/>
        </p:nvPicPr>
        <p:blipFill>
          <a:blip r:embed="rId3"/>
          <a:stretch>
            <a:fillRect/>
          </a:stretch>
        </p:blipFill>
        <p:spPr>
          <a:xfrm>
            <a:off x="15018420" y="393700"/>
            <a:ext cx="8890001" cy="12928601"/>
          </a:xfrm>
          <a:prstGeom prst="rect">
            <a:avLst/>
          </a:prstGeom>
          <a:ln w="12700">
            <a:miter lim="400000"/>
          </a:ln>
        </p:spPr>
      </p:pic>
      <p:sp>
        <p:nvSpPr>
          <p:cNvPr id="155" name="Sa philosophie et ses principaux ouvrages"/>
          <p:cNvSpPr txBox="1">
            <a:spLocks noGrp="1"/>
          </p:cNvSpPr>
          <p:nvPr>
            <p:ph type="subTitle" sz="quarter" idx="1"/>
          </p:nvPr>
        </p:nvSpPr>
        <p:spPr>
          <a:prstGeom prst="rect">
            <a:avLst/>
          </a:prstGeom>
        </p:spPr>
        <p:txBody>
          <a:bodyPr/>
          <a:lstStyle/>
          <a:p>
            <a:r>
              <a:t>Sa philosophie et ses principaux ouvrages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9CB40-68C9-1DF5-03D3-A6447D8025D0}"/>
              </a:ext>
            </a:extLst>
          </p:cNvPr>
          <p:cNvSpPr txBox="1"/>
          <p:nvPr/>
        </p:nvSpPr>
        <p:spPr>
          <a:xfrm>
            <a:off x="3196855" y="1041023"/>
            <a:ext cx="17990289" cy="116339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5000" b="1" kern="0" dirty="0">
                <a:solidFill>
                  <a:srgbClr val="0070C0"/>
                </a:solidFill>
                <a:effectLst/>
                <a:latin typeface="inherit"/>
                <a:ea typeface="Times New Roman" panose="02020603050405020304" pitchFamily="18" charset="0"/>
                <a:cs typeface="Segoe UI" panose="020B0502040204020203" pitchFamily="34" charset="0"/>
              </a:rPr>
              <a:t>Jacques Derrida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était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un philosophe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français</a:t>
            </a:r>
            <a:r>
              <a:rPr lang="en-US" sz="5000" b="1" kern="0" dirty="0">
                <a:solidFill>
                  <a:srgbClr val="0070C0"/>
                </a:solidFill>
                <a:effectLst/>
                <a:latin typeface="inherit"/>
                <a:ea typeface="Times New Roman" panose="02020603050405020304" pitchFamily="18" charset="0"/>
                <a:cs typeface="Segoe UI" panose="020B0502040204020203" pitchFamily="34" charset="0"/>
              </a:rPr>
              <a:t> qui 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imaginé</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façon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spéciale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d'examiner</a:t>
            </a:r>
            <a:r>
              <a:rPr lang="en-US" sz="5000" b="1" kern="0" dirty="0">
                <a:solidFill>
                  <a:srgbClr val="0070C0"/>
                </a:solidFill>
                <a:effectLst/>
                <a:latin typeface="inherit"/>
                <a:ea typeface="Times New Roman" panose="02020603050405020304" pitchFamily="18" charset="0"/>
                <a:cs typeface="Segoe UI" panose="020B0502040204020203" pitchFamily="34" charset="0"/>
              </a:rPr>
              <a:t> les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idées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comme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si</a:t>
            </a:r>
            <a:r>
              <a:rPr lang="en-US" sz="5000" b="1" kern="0" dirty="0">
                <a:solidFill>
                  <a:srgbClr val="0070C0"/>
                </a:solidFill>
                <a:effectLst/>
                <a:latin typeface="inherit"/>
                <a:ea typeface="Times New Roman" panose="02020603050405020304" pitchFamily="18" charset="0"/>
                <a:cs typeface="Segoe UI" panose="020B0502040204020203" pitchFamily="34" charset="0"/>
              </a:rPr>
              <a:t> on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démontait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un château de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Cette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méthode</a:t>
            </a:r>
            <a:r>
              <a:rPr lang="en-US" sz="5000" b="1" kern="0" dirty="0">
                <a:solidFill>
                  <a:srgbClr val="0070C0"/>
                </a:solidFill>
                <a:effectLst/>
                <a:latin typeface="inherit"/>
                <a:ea typeface="Times New Roman" panose="02020603050405020304" pitchFamily="18" charset="0"/>
                <a:cs typeface="Segoe UI" panose="020B0502040204020203" pitchFamily="34" charset="0"/>
              </a:rPr>
              <a:t>, il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l'a</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appelée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déconstruction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Voici</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explication simple de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idées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en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utilisant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l'exemple</a:t>
            </a:r>
            <a:r>
              <a:rPr lang="en-US" sz="5000" b="1" kern="0" dirty="0">
                <a:solidFill>
                  <a:srgbClr val="0070C0"/>
                </a:solidFill>
                <a:effectLst/>
                <a:latin typeface="inherit"/>
                <a:ea typeface="Times New Roman" panose="02020603050405020304" pitchFamily="18" charset="0"/>
                <a:cs typeface="Segoe UI" panose="020B0502040204020203" pitchFamily="34" charset="0"/>
              </a:rPr>
              <a:t> du château de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legos</a:t>
            </a:r>
            <a:r>
              <a:rPr lang="en-US" sz="5000" b="1" kern="0" dirty="0">
                <a:solidFill>
                  <a:srgbClr val="0070C0"/>
                </a:solidFill>
                <a:effectLst/>
                <a:latin typeface="inherit"/>
                <a:ea typeface="Times New Roman" panose="02020603050405020304" pitchFamily="18" charset="0"/>
                <a:cs typeface="Segoe UI" panose="020B0502040204020203" pitchFamily="34" charset="0"/>
              </a:rPr>
              <a:t>.</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5000" b="1" kern="0" dirty="0">
                <a:solidFill>
                  <a:srgbClr val="0070C0"/>
                </a:solidFill>
                <a:effectLst/>
                <a:latin typeface="inherit"/>
                <a:ea typeface="Times New Roman" panose="02020603050405020304" pitchFamily="18" charset="0"/>
                <a:cs typeface="Segoe UI" panose="020B0502040204020203" pitchFamily="34" charset="0"/>
              </a:rPr>
              <a:t>Il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n'y</a:t>
            </a:r>
            <a:r>
              <a:rPr lang="en-US" sz="5000" b="1" kern="0" dirty="0">
                <a:solidFill>
                  <a:srgbClr val="0070C0"/>
                </a:solidFill>
                <a:effectLst/>
                <a:latin typeface="inherit"/>
                <a:ea typeface="Times New Roman" panose="02020603050405020304" pitchFamily="18" charset="0"/>
                <a:cs typeface="Segoe UI" panose="020B0502040204020203" pitchFamily="34" charset="0"/>
              </a:rPr>
              <a:t> a pas de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sens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absolu</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Imaginons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qu'un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représente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brique</a:t>
            </a:r>
            <a:r>
              <a:rPr lang="en-US" sz="5000" b="1" kern="0" dirty="0">
                <a:solidFill>
                  <a:srgbClr val="0070C0"/>
                </a:solidFill>
                <a:effectLst/>
                <a:latin typeface="inherit"/>
                <a:ea typeface="Times New Roman" panose="02020603050405020304" pitchFamily="18" charset="0"/>
                <a:cs typeface="Segoe UI" panose="020B0502040204020203" pitchFamily="34" charset="0"/>
              </a:rPr>
              <a:t> dans le  château. Mais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si</a:t>
            </a:r>
            <a:r>
              <a:rPr lang="en-US" sz="5000" b="1" kern="0" dirty="0">
                <a:solidFill>
                  <a:srgbClr val="0070C0"/>
                </a:solidFill>
                <a:effectLst/>
                <a:latin typeface="inherit"/>
                <a:ea typeface="Times New Roman" panose="02020603050405020304" pitchFamily="18" charset="0"/>
                <a:cs typeface="Segoe UI" panose="020B0502040204020203" pitchFamily="34" charset="0"/>
              </a:rPr>
              <a:t> on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utilise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même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a:t>
            </a:r>
            <a:r>
              <a:rPr lang="en-US" sz="5000" b="1" kern="0" dirty="0">
                <a:solidFill>
                  <a:srgbClr val="0070C0"/>
                </a:solidFill>
                <a:effectLst/>
                <a:latin typeface="inherit"/>
                <a:ea typeface="Times New Roman" panose="02020603050405020304" pitchFamily="18" charset="0"/>
                <a:cs typeface="Segoe UI" panose="020B0502040204020203" pitchFamily="34" charset="0"/>
              </a:rPr>
              <a:t> pour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construire</a:t>
            </a:r>
            <a:r>
              <a:rPr lang="en-US" sz="5000" b="1" kern="0" dirty="0">
                <a:solidFill>
                  <a:srgbClr val="0070C0"/>
                </a:solidFill>
                <a:effectLst/>
                <a:latin typeface="inherit"/>
                <a:ea typeface="Times New Roman" panose="02020603050405020304" pitchFamily="18" charset="0"/>
                <a:cs typeface="Segoe UI" panose="020B0502040204020203" pitchFamily="34" charset="0"/>
              </a:rPr>
              <a:t> un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pont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il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n'est</a:t>
            </a:r>
            <a:r>
              <a:rPr lang="en-US" sz="5000" b="1" kern="0" dirty="0">
                <a:solidFill>
                  <a:srgbClr val="0070C0"/>
                </a:solidFill>
                <a:effectLst/>
                <a:latin typeface="inherit"/>
                <a:ea typeface="Times New Roman" panose="02020603050405020304" pitchFamily="18" charset="0"/>
                <a:cs typeface="Segoe UI" panose="020B0502040204020203" pitchFamily="34" charset="0"/>
              </a:rPr>
              <a:t> plus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brique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mais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partie</a:t>
            </a:r>
            <a:r>
              <a:rPr lang="en-US" sz="5000" b="1" kern="0" dirty="0">
                <a:solidFill>
                  <a:srgbClr val="0070C0"/>
                </a:solidFill>
                <a:effectLst/>
                <a:latin typeface="inherit"/>
                <a:ea typeface="Times New Roman" panose="02020603050405020304" pitchFamily="18" charset="0"/>
                <a:cs typeface="Segoe UI" panose="020B0502040204020203" pitchFamily="34" charset="0"/>
              </a:rPr>
              <a:t> du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pont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Derrida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pensait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la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même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chose des mots :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leur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sens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peut</a:t>
            </a:r>
            <a:r>
              <a:rPr lang="en-US" sz="5000" b="1" kern="0" dirty="0">
                <a:solidFill>
                  <a:srgbClr val="0070C0"/>
                </a:solidFill>
                <a:effectLst/>
                <a:latin typeface="inherit"/>
                <a:ea typeface="Times New Roman" panose="02020603050405020304" pitchFamily="18" charset="0"/>
                <a:cs typeface="Segoe UI" panose="020B0502040204020203" pitchFamily="34" charset="0"/>
              </a:rPr>
              <a:t> changer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selon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leur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utilisation</a:t>
            </a:r>
            <a:r>
              <a:rPr lang="en-US" sz="5000" b="1" kern="0" dirty="0">
                <a:solidFill>
                  <a:srgbClr val="0070C0"/>
                </a:solidFill>
                <a:effectLst/>
                <a:latin typeface="inherit"/>
                <a:ea typeface="Times New Roman" panose="02020603050405020304" pitchFamily="18" charset="0"/>
                <a:cs typeface="Segoe UI" panose="020B0502040204020203" pitchFamily="34" charset="0"/>
              </a:rPr>
              <a:t> et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leur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contexte</a:t>
            </a:r>
            <a:r>
              <a:rPr lang="en-US" sz="5000" b="1" kern="0" dirty="0">
                <a:solidFill>
                  <a:srgbClr val="0070C0"/>
                </a:solidFill>
                <a:effectLst/>
                <a:latin typeface="inherit"/>
                <a:ea typeface="Times New Roman" panose="02020603050405020304" pitchFamily="18" charset="0"/>
                <a:cs typeface="Segoe UI" panose="020B0502040204020203" pitchFamily="34" charset="0"/>
              </a:rPr>
              <a:t>.</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5000" b="1" kern="0" dirty="0">
                <a:solidFill>
                  <a:srgbClr val="0070C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5000" b="1" kern="0" dirty="0">
                <a:solidFill>
                  <a:srgbClr val="0070C0"/>
                </a:solidFill>
                <a:effectLst/>
                <a:latin typeface="inherit"/>
                <a:ea typeface="Times New Roman" panose="02020603050405020304" pitchFamily="18" charset="0"/>
                <a:cs typeface="Segoe UI" panose="020B0502040204020203" pitchFamily="34" charset="0"/>
              </a:rPr>
              <a:t>La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déconstruction</a:t>
            </a:r>
            <a:r>
              <a:rPr lang="en-US" sz="5000" b="1" kern="0" dirty="0">
                <a:solidFill>
                  <a:srgbClr val="0070C0"/>
                </a:solidFill>
                <a:effectLst/>
                <a:latin typeface="inherit"/>
                <a:ea typeface="Times New Roman" panose="02020603050405020304" pitchFamily="18" charset="0"/>
                <a:cs typeface="Segoe UI" panose="020B0502040204020203" pitchFamily="34" charset="0"/>
              </a:rPr>
              <a:t> :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C'est</a:t>
            </a:r>
            <a:r>
              <a:rPr lang="en-US" sz="5000" b="1" kern="0" dirty="0">
                <a:solidFill>
                  <a:srgbClr val="0070C0"/>
                </a:solidFill>
                <a:effectLst/>
                <a:latin typeface="inherit"/>
                <a:ea typeface="Times New Roman" panose="02020603050405020304" pitchFamily="18" charset="0"/>
                <a:cs typeface="Segoe UI" panose="020B0502040204020203" pitchFamily="34" charset="0"/>
              </a:rPr>
              <a:t> un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peu</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comme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si</a:t>
            </a:r>
            <a:r>
              <a:rPr lang="en-US" sz="5000" b="1" kern="0" dirty="0">
                <a:solidFill>
                  <a:srgbClr val="0070C0"/>
                </a:solidFill>
                <a:effectLst/>
                <a:latin typeface="inherit"/>
                <a:ea typeface="Times New Roman" panose="02020603050405020304" pitchFamily="18" charset="0"/>
                <a:cs typeface="Segoe UI" panose="020B0502040204020203" pitchFamily="34" charset="0"/>
              </a:rPr>
              <a:t> on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démontait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le château de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legos</a:t>
            </a:r>
            <a:r>
              <a:rPr lang="en-US" sz="5000" b="1" kern="0" dirty="0">
                <a:solidFill>
                  <a:srgbClr val="0070C0"/>
                </a:solidFill>
                <a:effectLst/>
                <a:latin typeface="inherit"/>
                <a:ea typeface="Times New Roman" panose="02020603050405020304" pitchFamily="18" charset="0"/>
                <a:cs typeface="Segoe UI" panose="020B0502040204020203" pitchFamily="34" charset="0"/>
              </a:rPr>
              <a:t> pour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voir</a:t>
            </a:r>
            <a:r>
              <a:rPr lang="en-US" sz="5000" b="1" kern="0" dirty="0">
                <a:solidFill>
                  <a:srgbClr val="0070C0"/>
                </a:solidFill>
                <a:effectLst/>
                <a:latin typeface="inherit"/>
                <a:ea typeface="Times New Roman" panose="02020603050405020304" pitchFamily="18" charset="0"/>
                <a:cs typeface="Segoe UI" panose="020B0502040204020203" pitchFamily="34" charset="0"/>
              </a:rPr>
              <a:t> comment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chaque</a:t>
            </a:r>
            <a:r>
              <a:rPr lang="en-US" sz="5000" b="1" kern="0" dirty="0">
                <a:solidFill>
                  <a:srgbClr val="0070C0"/>
                </a:solidFill>
                <a:effectLst/>
                <a:latin typeface="inherit"/>
                <a:ea typeface="Times New Roman" panose="02020603050405020304" pitchFamily="18" charset="0"/>
                <a:cs typeface="Segoe UI" panose="020B0502040204020203" pitchFamily="34" charset="0"/>
              </a:rPr>
              <a:t> pièce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s'imbrique</a:t>
            </a:r>
            <a:r>
              <a:rPr lang="en-US" sz="5000" b="1" kern="0" dirty="0">
                <a:solidFill>
                  <a:srgbClr val="0070C0"/>
                </a:solidFill>
                <a:effectLst/>
                <a:latin typeface="inherit"/>
                <a:ea typeface="Times New Roman" panose="02020603050405020304" pitchFamily="18" charset="0"/>
                <a:cs typeface="Segoe UI" panose="020B0502040204020203" pitchFamily="34" charset="0"/>
              </a:rPr>
              <a:t> dans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autre</a:t>
            </a:r>
            <a:r>
              <a:rPr lang="en-US" sz="5000" b="1" kern="0" dirty="0">
                <a:solidFill>
                  <a:srgbClr val="0070C0"/>
                </a:solidFill>
                <a:effectLst/>
                <a:latin typeface="inherit"/>
                <a:ea typeface="Times New Roman" panose="02020603050405020304" pitchFamily="18" charset="0"/>
                <a:cs typeface="Segoe UI" panose="020B0502040204020203" pitchFamily="34" charset="0"/>
              </a:rPr>
              <a:t>. Derrida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utilisait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cette</a:t>
            </a:r>
            <a:r>
              <a:rPr lang="en-US" sz="5000" b="1" kern="0" dirty="0">
                <a:solidFill>
                  <a:srgbClr val="0070C0"/>
                </a:solidFill>
                <a:effectLst/>
                <a:latin typeface="inherit"/>
                <a:ea typeface="Times New Roman" panose="02020603050405020304" pitchFamily="18" charset="0"/>
                <a:cs typeface="Segoe UI" panose="020B0502040204020203" pitchFamily="34" charset="0"/>
              </a:rPr>
              <a:t> idée pour explorer les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textes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et les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idées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afin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d'en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comprendre</a:t>
            </a:r>
            <a:r>
              <a:rPr lang="en-US" sz="5000" b="1" kern="0" dirty="0">
                <a:solidFill>
                  <a:srgbClr val="0070C0"/>
                </a:solidFill>
                <a:effectLst/>
                <a:latin typeface="inherit"/>
                <a:ea typeface="Times New Roman" panose="02020603050405020304" pitchFamily="18" charset="0"/>
                <a:cs typeface="Segoe UI" panose="020B0502040204020203" pitchFamily="34" charset="0"/>
              </a:rPr>
              <a:t> le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sens</a:t>
            </a:r>
            <a:r>
              <a:rPr lang="en-US" sz="5000" b="1" kern="0" dirty="0">
                <a:solidFill>
                  <a:srgbClr val="0070C0"/>
                </a:solidFill>
                <a:effectLst/>
                <a:latin typeface="inherit"/>
                <a:ea typeface="Times New Roman" panose="02020603050405020304" pitchFamily="18" charset="0"/>
                <a:cs typeface="Segoe UI" panose="020B0502040204020203" pitchFamily="34" charset="0"/>
              </a:rPr>
              <a:t> plus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profond</a:t>
            </a:r>
            <a:r>
              <a:rPr lang="en-US" sz="5000" b="1" kern="0" dirty="0">
                <a:solidFill>
                  <a:srgbClr val="0070C0"/>
                </a:solidFill>
                <a:effectLst/>
                <a:latin typeface="inherit"/>
                <a:ea typeface="Times New Roman" panose="02020603050405020304" pitchFamily="18" charset="0"/>
                <a:cs typeface="Segoe UI" panose="020B0502040204020203" pitchFamily="34" charset="0"/>
              </a:rPr>
              <a:t>.</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3515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F87C55-C9CF-6224-A6EC-A65CAC971C4E}"/>
              </a:ext>
            </a:extLst>
          </p:cNvPr>
          <p:cNvSpPr txBox="1"/>
          <p:nvPr/>
        </p:nvSpPr>
        <p:spPr>
          <a:xfrm>
            <a:off x="3444949" y="271581"/>
            <a:ext cx="18436855" cy="131728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5000" b="1" kern="0" dirty="0">
                <a:solidFill>
                  <a:srgbClr val="0070C0"/>
                </a:solidFill>
                <a:effectLst/>
                <a:latin typeface="inherit"/>
                <a:ea typeface="Times New Roman" panose="02020603050405020304" pitchFamily="18" charset="0"/>
                <a:cs typeface="Segoe UI" panose="020B0502040204020203" pitchFamily="34" charset="0"/>
              </a:rPr>
              <a:t>Tout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texte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est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incomplet</a:t>
            </a:r>
            <a:r>
              <a:rPr lang="en-US" sz="5000" b="1" kern="0" dirty="0">
                <a:solidFill>
                  <a:srgbClr val="0070C0"/>
                </a:solidFill>
                <a:effectLst/>
                <a:latin typeface="inherit"/>
                <a:ea typeface="Times New Roman" panose="02020603050405020304" pitchFamily="18" charset="0"/>
                <a:cs typeface="Segoe UI" panose="020B0502040204020203" pitchFamily="34" charset="0"/>
              </a:rPr>
              <a:t> :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Imaginez</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qu’on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essaie</a:t>
            </a:r>
            <a:r>
              <a:rPr lang="en-US" sz="5000" b="1" kern="0" dirty="0">
                <a:solidFill>
                  <a:srgbClr val="0070C0"/>
                </a:solidFill>
                <a:effectLst/>
                <a:latin typeface="inherit"/>
                <a:ea typeface="Times New Roman" panose="02020603050405020304" pitchFamily="18" charset="0"/>
                <a:cs typeface="Segoe UI" panose="020B0502040204020203" pitchFamily="34" charset="0"/>
              </a:rPr>
              <a:t> de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dessiner</a:t>
            </a:r>
            <a:r>
              <a:rPr lang="en-US" sz="5000" b="1" kern="0" dirty="0">
                <a:solidFill>
                  <a:srgbClr val="0070C0"/>
                </a:solidFill>
                <a:effectLst/>
                <a:latin typeface="inherit"/>
                <a:ea typeface="Times New Roman" panose="02020603050405020304" pitchFamily="18" charset="0"/>
                <a:cs typeface="Segoe UI" panose="020B0502040204020203" pitchFamily="34" charset="0"/>
              </a:rPr>
              <a:t> un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paysage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avec des crayons de couleur.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Même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si</a:t>
            </a:r>
            <a:r>
              <a:rPr lang="en-US" sz="5000" b="1" kern="0" dirty="0">
                <a:solidFill>
                  <a:srgbClr val="0070C0"/>
                </a:solidFill>
                <a:effectLst/>
                <a:latin typeface="inherit"/>
                <a:ea typeface="Times New Roman" panose="02020603050405020304" pitchFamily="18" charset="0"/>
                <a:cs typeface="Segoe UI" panose="020B0502040204020203" pitchFamily="34" charset="0"/>
              </a:rPr>
              <a:t> le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dessinateur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est</a:t>
            </a:r>
            <a:r>
              <a:rPr lang="en-US" sz="5000" b="1" kern="0" dirty="0">
                <a:solidFill>
                  <a:srgbClr val="0070C0"/>
                </a:solidFill>
                <a:effectLst/>
                <a:latin typeface="inherit"/>
                <a:ea typeface="Times New Roman" panose="02020603050405020304" pitchFamily="18" charset="0"/>
                <a:cs typeface="Segoe UI" panose="020B0502040204020203" pitchFamily="34" charset="0"/>
              </a:rPr>
              <a:t> très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talentueux</a:t>
            </a:r>
            <a:r>
              <a:rPr lang="en-US" sz="5000" b="1" kern="0" dirty="0">
                <a:solidFill>
                  <a:srgbClr val="0070C0"/>
                </a:solidFill>
                <a:effectLst/>
                <a:latin typeface="inherit"/>
                <a:ea typeface="Times New Roman" panose="02020603050405020304" pitchFamily="18" charset="0"/>
                <a:cs typeface="Segoe UI" panose="020B0502040204020203" pitchFamily="34" charset="0"/>
              </a:rPr>
              <a:t>, il ne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pourra</a:t>
            </a:r>
            <a:r>
              <a:rPr lang="en-US" sz="5000" b="1" kern="0" dirty="0">
                <a:solidFill>
                  <a:srgbClr val="0070C0"/>
                </a:solidFill>
                <a:effectLst/>
                <a:latin typeface="inherit"/>
                <a:ea typeface="Times New Roman" panose="02020603050405020304" pitchFamily="18" charset="0"/>
                <a:cs typeface="Segoe UI" panose="020B0502040204020203" pitchFamily="34" charset="0"/>
              </a:rPr>
              <a:t> jamais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capter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tous</a:t>
            </a:r>
            <a:r>
              <a:rPr lang="en-US" sz="5000" b="1" kern="0" dirty="0">
                <a:solidFill>
                  <a:srgbClr val="0070C0"/>
                </a:solidFill>
                <a:effectLst/>
                <a:latin typeface="inherit"/>
                <a:ea typeface="Times New Roman" panose="02020603050405020304" pitchFamily="18" charset="0"/>
                <a:cs typeface="Segoe UI" panose="020B0502040204020203" pitchFamily="34" charset="0"/>
              </a:rPr>
              <a:t> les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détails</a:t>
            </a:r>
            <a:r>
              <a:rPr lang="en-US" sz="5000" b="1" kern="0" dirty="0">
                <a:solidFill>
                  <a:srgbClr val="0070C0"/>
                </a:solidFill>
                <a:effectLst/>
                <a:latin typeface="inherit"/>
                <a:ea typeface="Times New Roman" panose="02020603050405020304" pitchFamily="18" charset="0"/>
                <a:cs typeface="Segoe UI" panose="020B0502040204020203" pitchFamily="34" charset="0"/>
              </a:rPr>
              <a:t> et nuances de la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réalité</a:t>
            </a:r>
            <a:r>
              <a:rPr lang="en-US" sz="5000" b="1" kern="0" dirty="0">
                <a:solidFill>
                  <a:srgbClr val="0070C0"/>
                </a:solidFill>
                <a:effectLst/>
                <a:latin typeface="inherit"/>
                <a:ea typeface="Times New Roman" panose="02020603050405020304" pitchFamily="18" charset="0"/>
                <a:cs typeface="Segoe UI" panose="020B0502040204020203" pitchFamily="34" charset="0"/>
              </a:rPr>
              <a:t>. Derrida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pensait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la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même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chose des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textes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 il y 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toujours</a:t>
            </a:r>
            <a:r>
              <a:rPr lang="en-US" sz="5000" b="1" kern="0" dirty="0">
                <a:solidFill>
                  <a:srgbClr val="0070C0"/>
                </a:solidFill>
                <a:effectLst/>
                <a:latin typeface="inherit"/>
                <a:ea typeface="Times New Roman" panose="02020603050405020304" pitchFamily="18" charset="0"/>
                <a:cs typeface="Segoe UI" panose="020B0502040204020203" pitchFamily="34" charset="0"/>
              </a:rPr>
              <a:t> des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éléments</a:t>
            </a:r>
            <a:r>
              <a:rPr lang="en-US" sz="5000" b="1" kern="0" dirty="0">
                <a:solidFill>
                  <a:srgbClr val="0070C0"/>
                </a:solidFill>
                <a:effectLst/>
                <a:latin typeface="inherit"/>
                <a:ea typeface="Times New Roman" panose="02020603050405020304" pitchFamily="18" charset="0"/>
                <a:cs typeface="Segoe UI" panose="020B0502040204020203" pitchFamily="34" charset="0"/>
              </a:rPr>
              <a:t> qui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manquent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ou</a:t>
            </a:r>
            <a:r>
              <a:rPr lang="en-US" sz="5000" b="1" kern="0" dirty="0">
                <a:solidFill>
                  <a:srgbClr val="0070C0"/>
                </a:solidFill>
                <a:effectLst/>
                <a:latin typeface="inherit"/>
                <a:ea typeface="Times New Roman" panose="02020603050405020304" pitchFamily="18" charset="0"/>
                <a:cs typeface="Segoe UI" panose="020B0502040204020203" pitchFamily="34" charset="0"/>
              </a:rPr>
              <a:t> qui ne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sont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pas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dits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laissant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ainsi</a:t>
            </a:r>
            <a:r>
              <a:rPr lang="en-US" sz="5000" b="1" kern="0" dirty="0">
                <a:solidFill>
                  <a:srgbClr val="0070C0"/>
                </a:solidFill>
                <a:effectLst/>
                <a:latin typeface="inherit"/>
                <a:ea typeface="Times New Roman" panose="02020603050405020304" pitchFamily="18" charset="0"/>
                <a:cs typeface="Segoe UI" panose="020B0502040204020203" pitchFamily="34" charset="0"/>
              </a:rPr>
              <a:t> place à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l'imagination</a:t>
            </a:r>
            <a:r>
              <a:rPr lang="en-US" sz="5000" b="1" kern="0" dirty="0">
                <a:solidFill>
                  <a:srgbClr val="0070C0"/>
                </a:solidFill>
                <a:effectLst/>
                <a:latin typeface="inherit"/>
                <a:ea typeface="Times New Roman" panose="02020603050405020304" pitchFamily="18" charset="0"/>
                <a:cs typeface="Segoe UI" panose="020B0502040204020203" pitchFamily="34" charset="0"/>
              </a:rPr>
              <a:t>.</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5000" b="1" kern="0" dirty="0">
                <a:solidFill>
                  <a:srgbClr val="0070C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5000" b="1" kern="0" dirty="0">
                <a:solidFill>
                  <a:srgbClr val="0070C0"/>
                </a:solidFill>
                <a:effectLst/>
                <a:latin typeface="inherit"/>
                <a:ea typeface="Times New Roman" panose="02020603050405020304" pitchFamily="18" charset="0"/>
                <a:cs typeface="Segoe UI" panose="020B0502040204020203" pitchFamily="34" charset="0"/>
              </a:rPr>
              <a:t>Critique du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legocentrisme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C'est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comme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si</a:t>
            </a:r>
            <a:r>
              <a:rPr lang="en-US" sz="5000" b="1" kern="0" dirty="0">
                <a:solidFill>
                  <a:srgbClr val="0070C0"/>
                </a:solidFill>
                <a:effectLst/>
                <a:latin typeface="inherit"/>
                <a:ea typeface="Times New Roman" panose="02020603050405020304" pitchFamily="18" charset="0"/>
                <a:cs typeface="Segoe UI" panose="020B0502040204020203" pitchFamily="34" charset="0"/>
              </a:rPr>
              <a:t> on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pensait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pouvoir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utiliser</a:t>
            </a:r>
            <a:r>
              <a:rPr lang="en-US" sz="5000" b="1" kern="0" dirty="0">
                <a:solidFill>
                  <a:srgbClr val="0070C0"/>
                </a:solidFill>
                <a:effectLst/>
                <a:latin typeface="inherit"/>
                <a:ea typeface="Times New Roman" panose="02020603050405020304" pitchFamily="18" charset="0"/>
                <a:cs typeface="Segoe UI" panose="020B0502040204020203" pitchFamily="34" charset="0"/>
              </a:rPr>
              <a:t> un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a:t>
            </a:r>
            <a:r>
              <a:rPr lang="en-US" sz="5000" b="1" kern="0" dirty="0">
                <a:solidFill>
                  <a:srgbClr val="0070C0"/>
                </a:solidFill>
                <a:effectLst/>
                <a:latin typeface="inherit"/>
                <a:ea typeface="Times New Roman" panose="02020603050405020304" pitchFamily="18" charset="0"/>
                <a:cs typeface="Segoe UI" panose="020B0502040204020203" pitchFamily="34" charset="0"/>
              </a:rPr>
              <a:t> pour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représenter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parfaitement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maison</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réelle</a:t>
            </a:r>
            <a:r>
              <a:rPr lang="en-US" sz="5000" b="1" kern="0" dirty="0">
                <a:solidFill>
                  <a:srgbClr val="0070C0"/>
                </a:solidFill>
                <a:effectLst/>
                <a:latin typeface="inherit"/>
                <a:ea typeface="Times New Roman" panose="02020603050405020304" pitchFamily="18" charset="0"/>
                <a:cs typeface="Segoe UI" panose="020B0502040204020203" pitchFamily="34" charset="0"/>
              </a:rPr>
              <a:t>. Derrida nous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dit</a:t>
            </a:r>
            <a:r>
              <a:rPr lang="en-US" sz="5000" b="1" kern="0" dirty="0">
                <a:solidFill>
                  <a:srgbClr val="0070C0"/>
                </a:solidFill>
                <a:effectLst/>
                <a:latin typeface="inherit"/>
                <a:ea typeface="Times New Roman" panose="02020603050405020304" pitchFamily="18" charset="0"/>
                <a:cs typeface="Segoe UI" panose="020B0502040204020203" pitchFamily="34" charset="0"/>
              </a:rPr>
              <a:t> que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c'est</a:t>
            </a:r>
            <a:r>
              <a:rPr lang="en-US" sz="5000" b="1" kern="0" dirty="0">
                <a:solidFill>
                  <a:srgbClr val="0070C0"/>
                </a:solidFill>
                <a:effectLst/>
                <a:latin typeface="inherit"/>
                <a:ea typeface="Times New Roman" panose="02020603050405020304" pitchFamily="18" charset="0"/>
                <a:cs typeface="Segoe UI" panose="020B0502040204020203" pitchFamily="34" charset="0"/>
              </a:rPr>
              <a:t> impossible. Tout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comme</a:t>
            </a:r>
            <a:r>
              <a:rPr lang="en-US" sz="5000" b="1" kern="0" dirty="0">
                <a:solidFill>
                  <a:srgbClr val="0070C0"/>
                </a:solidFill>
                <a:effectLst/>
                <a:latin typeface="inherit"/>
                <a:ea typeface="Times New Roman" panose="02020603050405020304" pitchFamily="18" charset="0"/>
                <a:cs typeface="Segoe UI" panose="020B0502040204020203" pitchFamily="34" charset="0"/>
              </a:rPr>
              <a:t> les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legos</a:t>
            </a:r>
            <a:r>
              <a:rPr lang="en-US" sz="5000" b="1" kern="0" dirty="0">
                <a:solidFill>
                  <a:srgbClr val="0070C0"/>
                </a:solidFill>
                <a:effectLst/>
                <a:latin typeface="inherit"/>
                <a:ea typeface="Times New Roman" panose="02020603050405020304" pitchFamily="18" charset="0"/>
                <a:cs typeface="Segoe UI" panose="020B0502040204020203" pitchFamily="34" charset="0"/>
              </a:rPr>
              <a:t> ne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peuvent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pas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refléter</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une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vraie</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maison</a:t>
            </a:r>
            <a:r>
              <a:rPr lang="en-US" sz="5000" b="1" kern="0" dirty="0">
                <a:solidFill>
                  <a:srgbClr val="0070C0"/>
                </a:solidFill>
                <a:effectLst/>
                <a:latin typeface="inherit"/>
                <a:ea typeface="Times New Roman" panose="02020603050405020304" pitchFamily="18" charset="0"/>
                <a:cs typeface="Segoe UI" panose="020B0502040204020203" pitchFamily="34" charset="0"/>
              </a:rPr>
              <a:t> dans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tous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détails</a:t>
            </a:r>
            <a:r>
              <a:rPr lang="en-US" sz="5000" b="1" kern="0" dirty="0">
                <a:solidFill>
                  <a:srgbClr val="0070C0"/>
                </a:solidFill>
                <a:effectLst/>
                <a:latin typeface="inherit"/>
                <a:ea typeface="Times New Roman" panose="02020603050405020304" pitchFamily="18" charset="0"/>
                <a:cs typeface="Segoe UI" panose="020B0502040204020203" pitchFamily="34" charset="0"/>
              </a:rPr>
              <a:t>, les mots ne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peuvent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pas capturer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parfaitement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la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réalité</a:t>
            </a:r>
            <a:r>
              <a:rPr lang="en-US" sz="5000" b="1" kern="0" dirty="0">
                <a:solidFill>
                  <a:srgbClr val="0070C0"/>
                </a:solidFill>
                <a:effectLst/>
                <a:latin typeface="inherit"/>
                <a:ea typeface="Times New Roman" panose="02020603050405020304" pitchFamily="18" charset="0"/>
                <a:cs typeface="Segoe UI" panose="020B0502040204020203" pitchFamily="34" charset="0"/>
              </a:rPr>
              <a:t>.</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5000" b="1" kern="0" dirty="0">
                <a:solidFill>
                  <a:srgbClr val="0070C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0" b="1" kern="0" dirty="0">
                <a:solidFill>
                  <a:srgbClr val="0070C0"/>
                </a:solidFill>
                <a:effectLst/>
                <a:latin typeface="inherit"/>
                <a:ea typeface="Times New Roman" panose="02020603050405020304" pitchFamily="18" charset="0"/>
                <a:cs typeface="Segoe UI" panose="020B0502040204020203" pitchFamily="34" charset="0"/>
              </a:rPr>
              <a:t>En résumé, Derrida nous incite à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comprendre</a:t>
            </a:r>
            <a:r>
              <a:rPr lang="en-US" sz="5000" b="1" kern="0" dirty="0">
                <a:solidFill>
                  <a:srgbClr val="0070C0"/>
                </a:solidFill>
                <a:effectLst/>
                <a:latin typeface="inherit"/>
                <a:ea typeface="Times New Roman" panose="02020603050405020304" pitchFamily="18" charset="0"/>
                <a:cs typeface="Segoe UI" panose="020B0502040204020203" pitchFamily="34" charset="0"/>
              </a:rPr>
              <a:t> que les choses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sont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souvent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plus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compliquées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qu'elles</a:t>
            </a:r>
            <a:r>
              <a:rPr lang="en-US" sz="5000" b="1" kern="0" dirty="0">
                <a:solidFill>
                  <a:srgbClr val="0070C0"/>
                </a:solidFill>
                <a:effectLst/>
                <a:latin typeface="inherit"/>
                <a:ea typeface="Times New Roman" panose="02020603050405020304" pitchFamily="18" charset="0"/>
                <a:cs typeface="Segoe UI" panose="020B0502040204020203" pitchFamily="34" charset="0"/>
              </a:rPr>
              <a:t> ne le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paraissent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Il nous encourage à observer </a:t>
            </a:r>
            <a:r>
              <a:rPr lang="en-US" sz="5000" b="1" kern="0" dirty="0" err="1">
                <a:solidFill>
                  <a:srgbClr val="0070C0"/>
                </a:solidFill>
                <a:effectLst/>
                <a:latin typeface="inherit"/>
                <a:ea typeface="Times New Roman" panose="02020603050405020304" pitchFamily="18" charset="0"/>
                <a:cs typeface="Segoe UI" panose="020B0502040204020203" pitchFamily="34" charset="0"/>
              </a:rPr>
              <a:t>attentivement</a:t>
            </a:r>
            <a:r>
              <a:rPr lang="en-US" sz="5000" b="1" kern="0" dirty="0">
                <a:solidFill>
                  <a:srgbClr val="0070C0"/>
                </a:solidFill>
                <a:effectLst/>
                <a:latin typeface="inherit"/>
                <a:ea typeface="Times New Roman" panose="02020603050405020304" pitchFamily="18" charset="0"/>
                <a:cs typeface="Segoe UI" panose="020B0502040204020203" pitchFamily="34" charset="0"/>
              </a:rPr>
              <a:t> et à poser beaucoup de questions.</a:t>
            </a:r>
            <a:endParaRPr lang="en-US" sz="5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9845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ntrodu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Introduction</a:t>
            </a:r>
          </a:p>
        </p:txBody>
      </p:sp>
      <p:sp>
        <p:nvSpPr>
          <p:cNvPr id="158" name="Jacques Derrida: Philosophe français et figure centrale de la pensée post-structuraliste et postmoderne.…"/>
          <p:cNvSpPr txBox="1">
            <a:spLocks noGrp="1"/>
          </p:cNvSpPr>
          <p:nvPr>
            <p:ph type="body" sz="half" idx="1"/>
          </p:nvPr>
        </p:nvSpPr>
        <p:spPr>
          <a:xfrm>
            <a:off x="1206500" y="4255417"/>
            <a:ext cx="16178477" cy="8242186"/>
          </a:xfrm>
          <a:prstGeom prst="rect">
            <a:avLst/>
          </a:prstGeom>
        </p:spPr>
        <p:txBody>
          <a:bodyPr/>
          <a:lstStyle/>
          <a:p>
            <a:r>
              <a:t>Jacques Derrida: Philosophe français et figure centrale de la pensée post-structuraliste et postmoderne.</a:t>
            </a:r>
          </a:p>
          <a:p>
            <a:r>
              <a:t>Contribution principale : La déconstruction - une approche critique pour disséquer des textes ou des concepts.</a:t>
            </a:r>
          </a:p>
        </p:txBody>
      </p:sp>
      <p:pic>
        <p:nvPicPr>
          <p:cNvPr id="159" name="derrida.jpeg" descr="derrida.jpeg"/>
          <p:cNvPicPr>
            <a:picLocks noChangeAspect="1"/>
          </p:cNvPicPr>
          <p:nvPr/>
        </p:nvPicPr>
        <p:blipFill>
          <a:blip r:embed="rId2"/>
          <a:stretch>
            <a:fillRect/>
          </a:stretch>
        </p:blipFill>
        <p:spPr>
          <a:xfrm>
            <a:off x="17679824" y="4244049"/>
            <a:ext cx="5522001" cy="826492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À propos de Jacques Derrida"/>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À propos de Jacques Derrida</a:t>
            </a:r>
          </a:p>
        </p:txBody>
      </p:sp>
      <p:sp>
        <p:nvSpPr>
          <p:cNvPr id="162" name="Né en 1930 à El Biar, en Algérie.…"/>
          <p:cNvSpPr txBox="1">
            <a:spLocks noGrp="1"/>
          </p:cNvSpPr>
          <p:nvPr>
            <p:ph type="body" sz="half" idx="1"/>
          </p:nvPr>
        </p:nvSpPr>
        <p:spPr>
          <a:xfrm>
            <a:off x="1206500" y="3651030"/>
            <a:ext cx="23179832" cy="4471007"/>
          </a:xfrm>
          <a:prstGeom prst="rect">
            <a:avLst/>
          </a:prstGeom>
        </p:spPr>
        <p:txBody>
          <a:bodyPr/>
          <a:lstStyle/>
          <a:p>
            <a:pPr marL="524255" indent="-524255" defTabSz="2096971">
              <a:spcBef>
                <a:spcPts val="3800"/>
              </a:spcBef>
              <a:defRPr sz="4128"/>
            </a:pPr>
            <a:r>
              <a:t>Né en 1930 à El Biar, en Algérie.</a:t>
            </a:r>
          </a:p>
          <a:p>
            <a:pPr marL="524255" indent="-524255" defTabSz="2096971">
              <a:spcBef>
                <a:spcPts val="3800"/>
              </a:spcBef>
              <a:defRPr sz="4128"/>
            </a:pPr>
            <a:r>
              <a:t>Études à l'École Normale Supérieure de Paris.</a:t>
            </a:r>
          </a:p>
          <a:p>
            <a:pPr marL="524255" indent="-524255" defTabSz="2096971">
              <a:spcBef>
                <a:spcPts val="3800"/>
              </a:spcBef>
              <a:defRPr sz="4128"/>
            </a:pPr>
            <a:r>
              <a:t>Influencé par Sigmund Freud, Martin Heidegger et Ferdinand de Saussure.</a:t>
            </a:r>
          </a:p>
          <a:p>
            <a:pPr marL="524255" indent="-524255" defTabSz="2096971">
              <a:spcBef>
                <a:spcPts val="3800"/>
              </a:spcBef>
              <a:defRPr sz="4128"/>
            </a:pPr>
            <a:r>
              <a:t>Ouvrages clés : "L'écriture et la différence", "De la grammatologie", "Marges de la philosophie".</a:t>
            </a:r>
          </a:p>
        </p:txBody>
      </p:sp>
      <p:pic>
        <p:nvPicPr>
          <p:cNvPr id="163" name="diff.jpg" descr="diff.jpg"/>
          <p:cNvPicPr>
            <a:picLocks noChangeAspect="1"/>
          </p:cNvPicPr>
          <p:nvPr/>
        </p:nvPicPr>
        <p:blipFill>
          <a:blip r:embed="rId2"/>
          <a:stretch>
            <a:fillRect/>
          </a:stretch>
        </p:blipFill>
        <p:spPr>
          <a:xfrm>
            <a:off x="6740884" y="8465325"/>
            <a:ext cx="3967561" cy="5351926"/>
          </a:xfrm>
          <a:prstGeom prst="rect">
            <a:avLst/>
          </a:prstGeom>
          <a:ln w="12700">
            <a:miter lim="400000"/>
          </a:ln>
        </p:spPr>
      </p:pic>
      <p:pic>
        <p:nvPicPr>
          <p:cNvPr id="164" name="grammatology.jpg" descr="grammatology.jpg"/>
          <p:cNvPicPr>
            <a:picLocks noChangeAspect="1"/>
          </p:cNvPicPr>
          <p:nvPr/>
        </p:nvPicPr>
        <p:blipFill>
          <a:blip r:embed="rId3"/>
          <a:stretch>
            <a:fillRect/>
          </a:stretch>
        </p:blipFill>
        <p:spPr>
          <a:xfrm>
            <a:off x="13097681" y="8079826"/>
            <a:ext cx="3477821" cy="6122923"/>
          </a:xfrm>
          <a:prstGeom prst="rect">
            <a:avLst/>
          </a:prstGeom>
          <a:ln w="12700">
            <a:miter lim="400000"/>
          </a:ln>
        </p:spPr>
      </p:pic>
      <p:pic>
        <p:nvPicPr>
          <p:cNvPr id="165" name="margins.jpg" descr="margins.jpg"/>
          <p:cNvPicPr>
            <a:picLocks noChangeAspect="1"/>
          </p:cNvPicPr>
          <p:nvPr/>
        </p:nvPicPr>
        <p:blipFill>
          <a:blip r:embed="rId4"/>
          <a:stretch>
            <a:fillRect/>
          </a:stretch>
        </p:blipFill>
        <p:spPr>
          <a:xfrm>
            <a:off x="18964738" y="8247543"/>
            <a:ext cx="3385456" cy="578749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Qu'est-ce que la déconstruction ?"/>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Qu'est-ce que la déconstruction ?</a:t>
            </a:r>
          </a:p>
        </p:txBody>
      </p:sp>
      <p:sp>
        <p:nvSpPr>
          <p:cNvPr id="168" name="La déconstruction : Ce n'est pas une méthode, mais un processus inhérent au langage et à la pensée.…"/>
          <p:cNvSpPr txBox="1">
            <a:spLocks noGrp="1"/>
          </p:cNvSpPr>
          <p:nvPr>
            <p:ph type="body" sz="half" idx="1"/>
          </p:nvPr>
        </p:nvSpPr>
        <p:spPr>
          <a:xfrm>
            <a:off x="1206500" y="3651030"/>
            <a:ext cx="11937006" cy="7831334"/>
          </a:xfrm>
          <a:prstGeom prst="rect">
            <a:avLst/>
          </a:prstGeom>
        </p:spPr>
        <p:txBody>
          <a:bodyPr/>
          <a:lstStyle/>
          <a:p>
            <a:r>
              <a:t>La déconstruction : Ce n'est pas une méthode, mais un processus inhérent au langage et à la pensée.</a:t>
            </a:r>
          </a:p>
          <a:p>
            <a:r>
              <a:t>Objectif : Mettre au défi, exposer et critiquer les biais, les hypothèses et les contradictions dans le langage et les concepts.</a:t>
            </a:r>
          </a:p>
          <a:p>
            <a:r>
              <a:t>Importance : Aide à révéler les hiérarchies cachées et à les subvertir.</a:t>
            </a:r>
          </a:p>
        </p:txBody>
      </p:sp>
      <p:pic>
        <p:nvPicPr>
          <p:cNvPr id="169" name="deconstructionArt-1.jpg" descr="deconstructionArt-1.jpg"/>
          <p:cNvPicPr>
            <a:picLocks noChangeAspect="1"/>
          </p:cNvPicPr>
          <p:nvPr/>
        </p:nvPicPr>
        <p:blipFill>
          <a:blip r:embed="rId2"/>
          <a:stretch>
            <a:fillRect/>
          </a:stretch>
        </p:blipFill>
        <p:spPr>
          <a:xfrm>
            <a:off x="13361378" y="3397250"/>
            <a:ext cx="10388601" cy="69215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La nature des oppositions binair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La nature des oppositions binaires</a:t>
            </a:r>
          </a:p>
        </p:txBody>
      </p:sp>
      <p:sp>
        <p:nvSpPr>
          <p:cNvPr id="172" name="Oppositions binaires : Paires comme bien/mal, présence/absence, masculin/féminin, que nous tenons pour acquis dans la pensée occidentale.…"/>
          <p:cNvSpPr txBox="1">
            <a:spLocks noGrp="1"/>
          </p:cNvSpPr>
          <p:nvPr>
            <p:ph type="body" idx="1"/>
          </p:nvPr>
        </p:nvSpPr>
        <p:spPr>
          <a:prstGeom prst="rect">
            <a:avLst/>
          </a:prstGeom>
        </p:spPr>
        <p:txBody>
          <a:bodyPr/>
          <a:lstStyle/>
          <a:p>
            <a:r>
              <a:rPr dirty="0"/>
              <a:t>Oppositions </a:t>
            </a:r>
            <a:r>
              <a:rPr dirty="0" err="1"/>
              <a:t>binaires</a:t>
            </a:r>
            <a:r>
              <a:rPr dirty="0"/>
              <a:t> : </a:t>
            </a:r>
            <a:r>
              <a:rPr dirty="0" err="1"/>
              <a:t>Paires</a:t>
            </a:r>
            <a:r>
              <a:rPr dirty="0"/>
              <a:t> </a:t>
            </a:r>
            <a:r>
              <a:rPr dirty="0" err="1"/>
              <a:t>comme</a:t>
            </a:r>
            <a:r>
              <a:rPr dirty="0"/>
              <a:t> bien/mal, </a:t>
            </a:r>
            <a:r>
              <a:rPr dirty="0" err="1"/>
              <a:t>présence</a:t>
            </a:r>
            <a:r>
              <a:rPr dirty="0"/>
              <a:t>/absence, </a:t>
            </a:r>
            <a:r>
              <a:rPr dirty="0" err="1"/>
              <a:t>masculin</a:t>
            </a:r>
            <a:r>
              <a:rPr dirty="0"/>
              <a:t>/</a:t>
            </a:r>
            <a:r>
              <a:rPr dirty="0" err="1"/>
              <a:t>féminin</a:t>
            </a:r>
            <a:r>
              <a:rPr dirty="0"/>
              <a:t>, que nous tenons pour acquis dans la pensée occidentale.</a:t>
            </a:r>
          </a:p>
          <a:p>
            <a:r>
              <a:rPr dirty="0"/>
              <a:t>Point de </a:t>
            </a:r>
            <a:r>
              <a:rPr dirty="0" err="1"/>
              <a:t>vue</a:t>
            </a:r>
            <a:r>
              <a:rPr dirty="0"/>
              <a:t> de Derrida : </a:t>
            </a:r>
            <a:r>
              <a:rPr dirty="0" err="1"/>
              <a:t>Ces</a:t>
            </a:r>
            <a:r>
              <a:rPr dirty="0"/>
              <a:t> </a:t>
            </a:r>
            <a:r>
              <a:rPr dirty="0" err="1"/>
              <a:t>paires</a:t>
            </a:r>
            <a:r>
              <a:rPr dirty="0"/>
              <a:t> ne </a:t>
            </a:r>
            <a:r>
              <a:rPr dirty="0" err="1"/>
              <a:t>sont</a:t>
            </a:r>
            <a:r>
              <a:rPr dirty="0"/>
              <a:t> pas </a:t>
            </a:r>
            <a:r>
              <a:rPr dirty="0" err="1"/>
              <a:t>égales</a:t>
            </a:r>
            <a:r>
              <a:rPr dirty="0"/>
              <a:t>, </a:t>
            </a:r>
            <a:r>
              <a:rPr dirty="0" err="1"/>
              <a:t>mais</a:t>
            </a:r>
            <a:r>
              <a:rPr dirty="0"/>
              <a:t> </a:t>
            </a:r>
            <a:r>
              <a:rPr dirty="0" err="1"/>
              <a:t>chargées</a:t>
            </a:r>
            <a:r>
              <a:rPr dirty="0"/>
              <a:t> de </a:t>
            </a:r>
            <a:r>
              <a:rPr dirty="0" err="1"/>
              <a:t>hiérarchie</a:t>
            </a:r>
            <a:r>
              <a:rPr dirty="0"/>
              <a:t>.</a:t>
            </a:r>
          </a:p>
          <a:p>
            <a:r>
              <a:rPr dirty="0" err="1"/>
              <a:t>Tâche</a:t>
            </a:r>
            <a:r>
              <a:rPr dirty="0"/>
              <a:t> de la </a:t>
            </a:r>
            <a:r>
              <a:rPr dirty="0" err="1"/>
              <a:t>déconstruction</a:t>
            </a:r>
            <a:r>
              <a:rPr dirty="0"/>
              <a:t> : </a:t>
            </a:r>
            <a:r>
              <a:rPr dirty="0" err="1"/>
              <a:t>Révéler</a:t>
            </a:r>
            <a:r>
              <a:rPr dirty="0"/>
              <a:t> </a:t>
            </a:r>
            <a:r>
              <a:rPr dirty="0" err="1"/>
              <a:t>ces</a:t>
            </a:r>
            <a:r>
              <a:rPr dirty="0"/>
              <a:t> </a:t>
            </a:r>
            <a:r>
              <a:rPr dirty="0" err="1"/>
              <a:t>hiérarchies</a:t>
            </a:r>
            <a:r>
              <a:rPr dirty="0"/>
              <a:t> et les </a:t>
            </a:r>
            <a:r>
              <a:rPr dirty="0" err="1"/>
              <a:t>subvertir</a:t>
            </a:r>
            <a:r>
              <a:rPr dirty="0"/>
              <a:t>.</a:t>
            </a:r>
          </a:p>
        </p:txBody>
      </p:sp>
      <p:pic>
        <p:nvPicPr>
          <p:cNvPr id="173" name="14-Figure1-1.png" descr="14-Figure1-1.png"/>
          <p:cNvPicPr>
            <a:picLocks noChangeAspect="1"/>
          </p:cNvPicPr>
          <p:nvPr/>
        </p:nvPicPr>
        <p:blipFill>
          <a:blip r:embed="rId2"/>
          <a:stretch>
            <a:fillRect/>
          </a:stretch>
        </p:blipFill>
        <p:spPr>
          <a:xfrm>
            <a:off x="8226450" y="9012127"/>
            <a:ext cx="7931100" cy="480624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pposition parole/écriture - Partie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Opposition parole/écriture - Partie 1</a:t>
            </a:r>
          </a:p>
        </p:txBody>
      </p:sp>
      <p:sp>
        <p:nvSpPr>
          <p:cNvPr id="176" name="Vue traditionnelle : La parole (son) est plus proche de la vérité et supérieure à l'écriture (une simple représentation).…"/>
          <p:cNvSpPr txBox="1">
            <a:spLocks noGrp="1"/>
          </p:cNvSpPr>
          <p:nvPr>
            <p:ph type="body" sz="half" idx="1"/>
          </p:nvPr>
        </p:nvSpPr>
        <p:spPr>
          <a:xfrm>
            <a:off x="1206500" y="3651030"/>
            <a:ext cx="20912887" cy="4471007"/>
          </a:xfrm>
          <a:prstGeom prst="rect">
            <a:avLst/>
          </a:prstGeom>
        </p:spPr>
        <p:txBody>
          <a:bodyPr/>
          <a:lstStyle/>
          <a:p>
            <a:r>
              <a:t>Vue traditionnelle : La parole (son) est plus proche de la vérité et supérieure à l'écriture (une simple représentation).</a:t>
            </a:r>
          </a:p>
          <a:p>
            <a:r>
              <a:t>La philosophie a privilégié la parole sur l'écriture, comme on le voit dans l'œuvre de Platon.</a:t>
            </a:r>
          </a:p>
        </p:txBody>
      </p:sp>
      <p:pic>
        <p:nvPicPr>
          <p:cNvPr id="177" name="differences-between-spoken-and-written-language-3190936595.jpeg" descr="differences-between-spoken-and-written-language-3190936595.jpeg"/>
          <p:cNvPicPr>
            <a:picLocks noChangeAspect="1"/>
          </p:cNvPicPr>
          <p:nvPr/>
        </p:nvPicPr>
        <p:blipFill>
          <a:blip r:embed="rId2"/>
          <a:stretch>
            <a:fillRect/>
          </a:stretch>
        </p:blipFill>
        <p:spPr>
          <a:xfrm>
            <a:off x="8170443" y="7859463"/>
            <a:ext cx="6985001" cy="44958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TotalTime>
  <Words>1004</Words>
  <Application>Microsoft Office PowerPoint</Application>
  <PresentationFormat>Custom</PresentationFormat>
  <Paragraphs>56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Helvetica Neue</vt:lpstr>
      <vt:lpstr>Helvetica Neue Medium</vt:lpstr>
      <vt:lpstr>inherit</vt:lpstr>
      <vt:lpstr>Segoe UI</vt:lpstr>
      <vt:lpstr>Symbol</vt:lpstr>
      <vt:lpstr>21_BasicWhite</vt:lpstr>
      <vt:lpstr>PowerPoint Presentation</vt:lpstr>
      <vt:lpstr>Jacques Derrida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Jacques Derrida</dc:title>
  <dc:creator>Nihat Berker</dc:creator>
  <cp:lastModifiedBy>Nihat Berker</cp:lastModifiedBy>
  <cp:revision>4</cp:revision>
  <dcterms:modified xsi:type="dcterms:W3CDTF">2023-07-27T12:57:13Z</dcterms:modified>
</cp:coreProperties>
</file>