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82" r:id="rId2"/>
    <p:sldId id="261" r:id="rId3"/>
    <p:sldId id="267" r:id="rId4"/>
    <p:sldId id="262" r:id="rId5"/>
    <p:sldId id="263" r:id="rId6"/>
    <p:sldId id="265" r:id="rId7"/>
    <p:sldId id="258" r:id="rId8"/>
    <p:sldId id="279" r:id="rId9"/>
    <p:sldId id="269" r:id="rId10"/>
    <p:sldId id="271" r:id="rId11"/>
    <p:sldId id="270" r:id="rId12"/>
    <p:sldId id="272" r:id="rId13"/>
    <p:sldId id="259" r:id="rId14"/>
    <p:sldId id="274" r:id="rId15"/>
    <p:sldId id="276" r:id="rId16"/>
    <p:sldId id="275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A7A"/>
    <a:srgbClr val="2921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79664" autoAdjust="0"/>
  </p:normalViewPr>
  <p:slideViewPr>
    <p:cSldViewPr>
      <p:cViewPr varScale="1">
        <p:scale>
          <a:sx n="81" d="100"/>
          <a:sy n="81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E0AB6-6C22-174D-8A7C-235B1E209504}" type="datetimeFigureOut">
              <a:rPr lang="en-US" smtClean="0"/>
              <a:t>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A284-1CB7-6945-BB9C-2B9680FB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as: </a:t>
            </a:r>
            <a:r>
              <a:rPr lang="en-US" dirty="0" err="1" smtClean="0"/>
              <a:t>Saxberg</a:t>
            </a:r>
            <a:r>
              <a:rPr lang="en-US" dirty="0" smtClean="0"/>
              <a:t>, B. (2012, January). Assessing quality: Learner analytics, or human intuition?. Presentation at Conversations on quality: a symposium on k-12 online learning, Cambridge, MA.</a:t>
            </a:r>
          </a:p>
          <a:p>
            <a:endParaRPr lang="en-US" dirty="0" smtClean="0"/>
          </a:p>
          <a:p>
            <a:r>
              <a:rPr lang="en-US" dirty="0" smtClean="0"/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636247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8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9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62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995613" cy="2246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63049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8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A284-1CB7-6945-BB9C-2B9680FB8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0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FAE5-D08B-4818-8ECC-A8B956F29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4BB-AA12-40DB-AA7E-2B512FE31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CD22-2A4D-4FA3-9128-AE811F983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971800"/>
            <a:ext cx="3810000" cy="2971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971800"/>
            <a:ext cx="3810000" cy="2971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B733-34E2-4F1A-A83F-1A93CEE72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57200" y="1905000"/>
            <a:ext cx="8153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30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1"/>
            <a:ext cx="4040188" cy="26971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130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8999"/>
            <a:ext cx="4041775" cy="2697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66AB-6D40-4D08-90AD-91176BC9F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E3D5-B6D9-452F-AC12-0877E5FA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33E3-F217-495E-AFA1-E8FE62FAD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292B-9754-4633-8D55-9D45B7F0E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57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718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77000"/>
            <a:ext cx="480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dirty="0">
                <a:latin typeface="+mj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77000"/>
            <a:ext cx="914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j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E18A30B8-FD22-4816-8DBB-44170F86B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7" r:id="rId5"/>
    <p:sldLayoutId id="2147483652" r:id="rId6"/>
    <p:sldLayoutId id="2147483651" r:id="rId7"/>
    <p:sldLayoutId id="2147483650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DIN-Medium" pitchFamily="-128" charset="0"/>
          <a:ea typeface="ＭＳ Ｐゴシック" pitchFamily="-128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DIN-Medium" pitchFamily="-128" charset="0"/>
          <a:ea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292113"/>
          </a:solidFill>
          <a:latin typeface="+mn-lt"/>
          <a:ea typeface="+mn-ea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Assessing </a:t>
            </a:r>
            <a:r>
              <a:rPr lang="en-US" dirty="0" smtClean="0"/>
              <a:t>quality:</a:t>
            </a:r>
            <a:br>
              <a:rPr lang="en-US" dirty="0" smtClean="0"/>
            </a:br>
            <a:r>
              <a:rPr lang="en-US" dirty="0" smtClean="0"/>
              <a:t>Learner </a:t>
            </a:r>
            <a:r>
              <a:rPr lang="en-US" dirty="0"/>
              <a:t>analytics, or human intuition?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Bror</a:t>
            </a:r>
            <a:r>
              <a:rPr lang="en-US" dirty="0"/>
              <a:t> </a:t>
            </a:r>
            <a:r>
              <a:rPr lang="en-US" dirty="0" err="1"/>
              <a:t>Saxberg</a:t>
            </a:r>
            <a:endParaRPr lang="en-US" dirty="0"/>
          </a:p>
          <a:p>
            <a:r>
              <a:rPr lang="en-US" dirty="0"/>
              <a:t>CLO, Kaplan, Inc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816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Cite as: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Saxberg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B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(2012, January).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Assessing quality: Learner analytics, or human intuition?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</a:rPr>
              <a:t>Presentation at Conversations on quality: a symposium on k-12 online learning, Cambridge, MA.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9436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  <a:sym typeface="Calibri" charset="0"/>
              </a:rPr>
              <a:t>Unless otherwise specified, this work is licensed under a Creative Commons Attribution 3.0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  <a:sym typeface="Calibri" charset="0"/>
              </a:rPr>
              <a:t>United States License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DIN-Medium"/>
                <a:cs typeface="DIN-Medium"/>
                <a:sym typeface="Calibri" charset="0"/>
              </a:rPr>
              <a:t>.</a:t>
            </a:r>
          </a:p>
        </p:txBody>
      </p:sp>
      <p:pic>
        <p:nvPicPr>
          <p:cNvPr id="8" name="Picture 7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638800"/>
            <a:ext cx="90129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53400" cy="762000"/>
          </a:xfrm>
        </p:spPr>
        <p:txBody>
          <a:bodyPr/>
          <a:lstStyle/>
          <a:p>
            <a:r>
              <a:rPr lang="en-US" dirty="0" smtClean="0"/>
              <a:t>Refine the problem</a:t>
            </a:r>
            <a:endParaRPr lang="en-US" dirty="0"/>
          </a:p>
        </p:txBody>
      </p:sp>
      <p:sp>
        <p:nvSpPr>
          <p:cNvPr id="4" name="Rounded Rectangle 24"/>
          <p:cNvSpPr>
            <a:spLocks noChangeArrowheads="1"/>
          </p:cNvSpPr>
          <p:nvPr/>
        </p:nvSpPr>
        <p:spPr bwMode="auto">
          <a:xfrm>
            <a:off x="4283968" y="2408485"/>
            <a:ext cx="18288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1E2172"/>
                </a:solidFill>
                <a:ea typeface="MS PGothic" pitchFamily="34" charset="-128"/>
              </a:rPr>
              <a:t>Learning Events </a:t>
            </a:r>
          </a:p>
          <a:p>
            <a:pPr algn="ctr"/>
            <a:r>
              <a:rPr lang="en-US" sz="1100" b="1">
                <a:solidFill>
                  <a:srgbClr val="1E2172"/>
                </a:solidFill>
                <a:ea typeface="MS PGothic" pitchFamily="34" charset="-128"/>
              </a:rPr>
              <a:t>(hidden - inside students’ minds)</a:t>
            </a:r>
          </a:p>
        </p:txBody>
      </p:sp>
      <p:sp>
        <p:nvSpPr>
          <p:cNvPr id="5" name="Rounded Rectangle 26"/>
          <p:cNvSpPr>
            <a:spLocks noChangeArrowheads="1"/>
          </p:cNvSpPr>
          <p:nvPr/>
        </p:nvSpPr>
        <p:spPr bwMode="auto">
          <a:xfrm>
            <a:off x="6551240" y="2420888"/>
            <a:ext cx="19812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1E2172"/>
                </a:solidFill>
              </a:rPr>
              <a:t>Student</a:t>
            </a:r>
          </a:p>
          <a:p>
            <a:pPr algn="ctr"/>
            <a:r>
              <a:rPr lang="en-US" sz="1400" b="1">
                <a:solidFill>
                  <a:srgbClr val="1E2172"/>
                </a:solidFill>
              </a:rPr>
              <a:t>Performance</a:t>
            </a:r>
            <a:br>
              <a:rPr lang="en-US" sz="1400" b="1">
                <a:solidFill>
                  <a:srgbClr val="1E2172"/>
                </a:solidFill>
              </a:rPr>
            </a:br>
            <a:r>
              <a:rPr lang="en-US" sz="1100" b="1">
                <a:solidFill>
                  <a:srgbClr val="1E2172"/>
                </a:solidFill>
              </a:rPr>
              <a:t>(observable -indicates knowledge)</a:t>
            </a:r>
          </a:p>
        </p:txBody>
      </p:sp>
      <p:sp>
        <p:nvSpPr>
          <p:cNvPr id="6" name="Rounded Rectangle 24"/>
          <p:cNvSpPr>
            <a:spLocks noChangeArrowheads="1"/>
          </p:cNvSpPr>
          <p:nvPr/>
        </p:nvSpPr>
        <p:spPr bwMode="auto">
          <a:xfrm>
            <a:off x="2023120" y="2420888"/>
            <a:ext cx="18288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tIns="0" anchor="ctr"/>
          <a:lstStyle/>
          <a:p>
            <a:pPr algn="ctr"/>
            <a:r>
              <a:rPr lang="en-US" sz="1400" b="1" dirty="0">
                <a:solidFill>
                  <a:srgbClr val="1E2172"/>
                </a:solidFill>
                <a:ea typeface="MS PGothic" pitchFamily="34" charset="-128"/>
              </a:rPr>
              <a:t>Instructional Events</a:t>
            </a:r>
          </a:p>
          <a:p>
            <a:pPr algn="ctr"/>
            <a:r>
              <a:rPr lang="en-US" sz="1100" b="1" dirty="0">
                <a:solidFill>
                  <a:srgbClr val="1E2172"/>
                </a:solidFill>
                <a:ea typeface="MS PGothic" pitchFamily="34" charset="-128"/>
              </a:rPr>
              <a:t>(in the learning environment</a:t>
            </a:r>
            <a:r>
              <a:rPr lang="en-US" sz="1100" b="1" dirty="0" smtClean="0">
                <a:solidFill>
                  <a:srgbClr val="1E2172"/>
                </a:solidFill>
                <a:ea typeface="MS PGothic" pitchFamily="34" charset="-128"/>
              </a:rPr>
              <a:t>)	</a:t>
            </a:r>
            <a:endParaRPr lang="en-US" sz="1100" b="1" dirty="0">
              <a:solidFill>
                <a:srgbClr val="1E2172"/>
              </a:solidFill>
              <a:ea typeface="MS PGothic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135216" y="2852936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02968" y="2852936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001672"/>
              </p:ext>
            </p:extLst>
          </p:nvPr>
        </p:nvGraphicFramePr>
        <p:xfrm>
          <a:off x="251520" y="3501008"/>
          <a:ext cx="8485239" cy="2832365"/>
        </p:xfrm>
        <a:graphic>
          <a:graphicData uri="http://schemas.openxmlformats.org/drawingml/2006/table">
            <a:tbl>
              <a:tblPr/>
              <a:tblGrid>
                <a:gridCol w="1597743"/>
                <a:gridCol w="2117717"/>
                <a:gridCol w="2424786"/>
                <a:gridCol w="2344993"/>
              </a:tblGrid>
              <a:tr h="106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Knowledge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Motivation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Metacognition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2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53400" cy="762000"/>
          </a:xfrm>
        </p:spPr>
        <p:txBody>
          <a:bodyPr/>
          <a:lstStyle/>
          <a:p>
            <a:r>
              <a:rPr lang="en-US" dirty="0" smtClean="0"/>
              <a:t>Refine the problem– add science</a:t>
            </a:r>
            <a:endParaRPr lang="en-US" dirty="0"/>
          </a:p>
        </p:txBody>
      </p:sp>
      <p:sp>
        <p:nvSpPr>
          <p:cNvPr id="4" name="Rounded Rectangle 24"/>
          <p:cNvSpPr>
            <a:spLocks noChangeArrowheads="1"/>
          </p:cNvSpPr>
          <p:nvPr/>
        </p:nvSpPr>
        <p:spPr bwMode="auto">
          <a:xfrm>
            <a:off x="4283968" y="2408485"/>
            <a:ext cx="18288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1E2172"/>
                </a:solidFill>
                <a:ea typeface="MS PGothic" pitchFamily="34" charset="-128"/>
              </a:rPr>
              <a:t>Learning Events </a:t>
            </a:r>
          </a:p>
          <a:p>
            <a:pPr algn="ctr"/>
            <a:r>
              <a:rPr lang="en-US" sz="1100" b="1">
                <a:solidFill>
                  <a:srgbClr val="1E2172"/>
                </a:solidFill>
                <a:ea typeface="MS PGothic" pitchFamily="34" charset="-128"/>
              </a:rPr>
              <a:t>(hidden - inside students’ minds)</a:t>
            </a:r>
          </a:p>
        </p:txBody>
      </p:sp>
      <p:sp>
        <p:nvSpPr>
          <p:cNvPr id="5" name="Rounded Rectangle 26"/>
          <p:cNvSpPr>
            <a:spLocks noChangeArrowheads="1"/>
          </p:cNvSpPr>
          <p:nvPr/>
        </p:nvSpPr>
        <p:spPr bwMode="auto">
          <a:xfrm>
            <a:off x="6551240" y="2420888"/>
            <a:ext cx="19812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1E2172"/>
                </a:solidFill>
              </a:rPr>
              <a:t>Student</a:t>
            </a:r>
          </a:p>
          <a:p>
            <a:pPr algn="ctr"/>
            <a:r>
              <a:rPr lang="en-US" sz="1400" b="1">
                <a:solidFill>
                  <a:srgbClr val="1E2172"/>
                </a:solidFill>
              </a:rPr>
              <a:t>Performance</a:t>
            </a:r>
            <a:br>
              <a:rPr lang="en-US" sz="1400" b="1">
                <a:solidFill>
                  <a:srgbClr val="1E2172"/>
                </a:solidFill>
              </a:rPr>
            </a:br>
            <a:r>
              <a:rPr lang="en-US" sz="1100" b="1">
                <a:solidFill>
                  <a:srgbClr val="1E2172"/>
                </a:solidFill>
              </a:rPr>
              <a:t>(observable -indicates knowledge)</a:t>
            </a:r>
          </a:p>
        </p:txBody>
      </p:sp>
      <p:sp>
        <p:nvSpPr>
          <p:cNvPr id="6" name="Rounded Rectangle 24"/>
          <p:cNvSpPr>
            <a:spLocks noChangeArrowheads="1"/>
          </p:cNvSpPr>
          <p:nvPr/>
        </p:nvSpPr>
        <p:spPr bwMode="auto">
          <a:xfrm>
            <a:off x="2023120" y="2420888"/>
            <a:ext cx="18288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tIns="0" anchor="ctr"/>
          <a:lstStyle/>
          <a:p>
            <a:pPr algn="ctr"/>
            <a:r>
              <a:rPr lang="en-US" sz="1400" b="1" dirty="0">
                <a:solidFill>
                  <a:srgbClr val="1E2172"/>
                </a:solidFill>
                <a:ea typeface="MS PGothic" pitchFamily="34" charset="-128"/>
              </a:rPr>
              <a:t>Instructional Events</a:t>
            </a:r>
          </a:p>
          <a:p>
            <a:pPr algn="ctr"/>
            <a:r>
              <a:rPr lang="en-US" sz="1100" b="1" dirty="0">
                <a:solidFill>
                  <a:srgbClr val="1E2172"/>
                </a:solidFill>
                <a:ea typeface="MS PGothic" pitchFamily="34" charset="-128"/>
              </a:rPr>
              <a:t>(in the learning environment</a:t>
            </a:r>
            <a:r>
              <a:rPr lang="en-US" sz="1100" b="1" dirty="0" smtClean="0">
                <a:solidFill>
                  <a:srgbClr val="1E2172"/>
                </a:solidFill>
                <a:ea typeface="MS PGothic" pitchFamily="34" charset="-128"/>
              </a:rPr>
              <a:t>)	</a:t>
            </a:r>
            <a:endParaRPr lang="en-US" sz="1100" b="1" dirty="0">
              <a:solidFill>
                <a:srgbClr val="1E2172"/>
              </a:solidFill>
              <a:ea typeface="MS PGothic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135216" y="2852936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02968" y="2852936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93945"/>
              </p:ext>
            </p:extLst>
          </p:nvPr>
        </p:nvGraphicFramePr>
        <p:xfrm>
          <a:off x="251520" y="3501008"/>
          <a:ext cx="8485239" cy="2832365"/>
        </p:xfrm>
        <a:graphic>
          <a:graphicData uri="http://schemas.openxmlformats.org/drawingml/2006/table">
            <a:tbl>
              <a:tblPr/>
              <a:tblGrid>
                <a:gridCol w="1597743"/>
                <a:gridCol w="2117717"/>
                <a:gridCol w="2424786"/>
                <a:gridCol w="2344993"/>
              </a:tblGrid>
              <a:tr h="10645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Knowledge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Explicit: Information, Explanation, Examples, Demos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Implicit: Practice tasks/activities (prompts and response)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Diagnosis and feedback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Explicit/Declarative/Conceptual/What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Implicit/Procedural/How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Knowledge Components  (Procedures + Facts, Concepts, Principles, Processes)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Response accuracy/errors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Response fluency/speed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Number of trials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Amount of assistance (hints)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Reasoning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Motivation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Orientation/Inoculation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Monitoring 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Diagnosis and treatment: Persuasion, Modeling, Dissonance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Value beliefs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Self-efficacy beliefs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Attribution beliefs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Mood/Emotion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Behavior related to</a:t>
                      </a:r>
                    </a:p>
                    <a:p>
                      <a:pPr marL="571500" marR="0" lvl="1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Starting </a:t>
                      </a:r>
                    </a:p>
                    <a:p>
                      <a:pPr marL="571500" marR="0" lvl="1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Persisting</a:t>
                      </a:r>
                    </a:p>
                    <a:p>
                      <a:pPr marL="571500" marR="0" lvl="1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Mental Effort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Self-reported beliefs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Metacognition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Structure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Guidance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Planning, Monitoring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Selecting, Connecting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2172"/>
                          </a:solidFill>
                          <a:effectLst/>
                          <a:latin typeface="Arial" charset="0"/>
                        </a:rPr>
                        <a:t>Amount of guidance required/requested</a:t>
                      </a:r>
                    </a:p>
                    <a:p>
                      <a:pPr marL="114300" marR="0" lvl="0" indent="-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217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536" y="6413296"/>
            <a:ext cx="6120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000" i="1" dirty="0" smtClean="0">
                <a:latin typeface="Calibri" charset="0"/>
                <a:ea typeface="Calibri" charset="0"/>
                <a:cs typeface="Times New Roman" charset="0"/>
              </a:rPr>
              <a:t>See: </a:t>
            </a:r>
            <a:r>
              <a:rPr lang="en-US" sz="1000" i="1" dirty="0" err="1" smtClean="0">
                <a:latin typeface="Calibri" charset="0"/>
                <a:ea typeface="Calibri" charset="0"/>
                <a:cs typeface="Times New Roman" charset="0"/>
              </a:rPr>
              <a:t>Koedinger</a:t>
            </a:r>
            <a:r>
              <a:rPr lang="en-US" sz="1000" i="1" dirty="0">
                <a:latin typeface="Calibri" charset="0"/>
                <a:ea typeface="Calibri" charset="0"/>
                <a:cs typeface="Times New Roman" charset="0"/>
              </a:rPr>
              <a:t>, K.R., Corbett, A.T., and </a:t>
            </a:r>
            <a:r>
              <a:rPr lang="en-US" sz="1000" i="1" dirty="0" err="1">
                <a:latin typeface="Calibri" charset="0"/>
                <a:ea typeface="Calibri" charset="0"/>
                <a:cs typeface="Times New Roman" charset="0"/>
              </a:rPr>
              <a:t>Perfetti</a:t>
            </a:r>
            <a:r>
              <a:rPr lang="en-US" sz="1000" i="1" dirty="0">
                <a:latin typeface="Calibri" charset="0"/>
                <a:ea typeface="Calibri" charset="0"/>
                <a:cs typeface="Times New Roman" charset="0"/>
              </a:rPr>
              <a:t>, C. (2010). The Knowledge-Learning-Instruction (KLI) Framework: Toward Bridging the Science-Practice Chasm to Enhance Robust Student </a:t>
            </a:r>
            <a:r>
              <a:rPr lang="en-US" sz="1000" i="1" dirty="0" smtClean="0">
                <a:latin typeface="Calibri" charset="0"/>
                <a:ea typeface="Calibri" charset="0"/>
                <a:cs typeface="Times New Roman" charset="0"/>
              </a:rPr>
              <a:t>Learning</a:t>
            </a:r>
            <a:endParaRPr lang="en-US" sz="1800" i="1" dirty="0"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1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153400" cy="762000"/>
          </a:xfrm>
        </p:spPr>
        <p:txBody>
          <a:bodyPr/>
          <a:lstStyle/>
          <a:p>
            <a:r>
              <a:rPr lang="en-US" dirty="0" smtClean="0"/>
              <a:t>Clarify (and use) actual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276872"/>
            <a:ext cx="7772400" cy="3200400"/>
          </a:xfrm>
        </p:spPr>
        <p:txBody>
          <a:bodyPr/>
          <a:lstStyle/>
          <a:p>
            <a:r>
              <a:rPr lang="en-US" dirty="0" smtClean="0"/>
              <a:t>Topic constraints – what comes before what?</a:t>
            </a:r>
          </a:p>
          <a:p>
            <a:r>
              <a:rPr lang="en-US" dirty="0" smtClean="0"/>
              <a:t>Physical environment – multiple locations?</a:t>
            </a:r>
          </a:p>
          <a:p>
            <a:r>
              <a:rPr lang="en-US" dirty="0" smtClean="0"/>
              <a:t>Time available – multiple blocks?</a:t>
            </a:r>
          </a:p>
          <a:p>
            <a:r>
              <a:rPr lang="en-US" dirty="0" smtClean="0"/>
              <a:t>Media available – multiple types/devices?</a:t>
            </a:r>
          </a:p>
          <a:p>
            <a:r>
              <a:rPr lang="en-US" dirty="0" smtClean="0"/>
              <a:t>Learner skills to draw on</a:t>
            </a:r>
          </a:p>
          <a:p>
            <a:r>
              <a:rPr lang="en-US" dirty="0" smtClean="0"/>
              <a:t>People resources to draw on – multiple? </a:t>
            </a:r>
          </a:p>
          <a:p>
            <a:r>
              <a:rPr lang="en-US" dirty="0" smtClean="0"/>
              <a:t>Costs – capital vs. variable tradeoff?</a:t>
            </a:r>
          </a:p>
          <a:p>
            <a:r>
              <a:rPr lang="en-US" dirty="0" smtClean="0"/>
              <a:t>Real world: What happens when you TRY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A7A7A"/>
                </a:solidFill>
              </a:rPr>
              <a:t>Thought starter questions</a:t>
            </a:r>
          </a:p>
          <a:p>
            <a:r>
              <a:rPr lang="en-US" dirty="0">
                <a:solidFill>
                  <a:srgbClr val="7A7A7A"/>
                </a:solidFill>
              </a:rPr>
              <a:t>A</a:t>
            </a:r>
            <a:r>
              <a:rPr lang="en-US" dirty="0" smtClean="0">
                <a:solidFill>
                  <a:srgbClr val="7A7A7A"/>
                </a:solidFill>
              </a:rPr>
              <a:t>ssessing quality</a:t>
            </a:r>
          </a:p>
          <a:p>
            <a:r>
              <a:rPr lang="en-US" dirty="0">
                <a:solidFill>
                  <a:srgbClr val="7A7A7A"/>
                </a:solidFill>
              </a:rPr>
              <a:t>Q</a:t>
            </a:r>
            <a:r>
              <a:rPr lang="en-US" dirty="0" smtClean="0">
                <a:solidFill>
                  <a:srgbClr val="7A7A7A"/>
                </a:solidFill>
              </a:rPr>
              <a:t>uality </a:t>
            </a:r>
            <a:r>
              <a:rPr lang="en-US" dirty="0">
                <a:solidFill>
                  <a:srgbClr val="7A7A7A"/>
                </a:solidFill>
              </a:rPr>
              <a:t>solutions for education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Evidence possibilities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0768"/>
            <a:ext cx="8153400" cy="762000"/>
          </a:xfrm>
        </p:spPr>
        <p:txBody>
          <a:bodyPr/>
          <a:lstStyle/>
          <a:p>
            <a:r>
              <a:rPr lang="en-US" dirty="0" smtClean="0"/>
              <a:t>Checklists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411591"/>
            <a:ext cx="4038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Is the course/lesson designed for effective knowledge acquisition and transfer?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Learning outcomes/objectives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Assessments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Practice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Presentation: Examples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Presentation: Information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Content chunking and sequencing</a:t>
            </a:r>
          </a:p>
          <a:p>
            <a:endParaRPr lang="en-US" sz="1400" dirty="0" smtClean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Does the course provide support for motivation?</a:t>
            </a:r>
          </a:p>
          <a:p>
            <a:endParaRPr lang="en-US" sz="1400" dirty="0" smtClean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Does the course provide opportunities for knowledge integration?</a:t>
            </a:r>
          </a:p>
          <a:p>
            <a:endParaRPr lang="en-US" sz="1400" dirty="0" smtClean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Are media used appropriately and efficiently?</a:t>
            </a:r>
          </a:p>
          <a:p>
            <a:endParaRPr lang="en-US" sz="1400" dirty="0" smtClean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Does instruction adapt to student's level of knowledge and motivation?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20000" t="19000" r="20625" b="8000"/>
          <a:stretch>
            <a:fillRect/>
          </a:stretch>
        </p:blipFill>
        <p:spPr bwMode="auto">
          <a:xfrm>
            <a:off x="1219200" y="3342409"/>
            <a:ext cx="3244241" cy="2492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0000" t="19000" r="21250" b="8000"/>
          <a:stretch>
            <a:fillRect/>
          </a:stretch>
        </p:blipFill>
        <p:spPr bwMode="auto">
          <a:xfrm>
            <a:off x="457200" y="2752110"/>
            <a:ext cx="3210091" cy="2492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011481"/>
            <a:ext cx="40386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Our “Kaplan Way” checklist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011481"/>
            <a:ext cx="38862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Categories on the checklist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58888"/>
            <a:ext cx="8153400" cy="762000"/>
          </a:xfrm>
        </p:spPr>
        <p:txBody>
          <a:bodyPr/>
          <a:lstStyle/>
          <a:p>
            <a:r>
              <a:rPr lang="en-US" dirty="0" smtClean="0"/>
              <a:t>Monitor actual vs. designed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99184"/>
            <a:ext cx="7772400" cy="3200400"/>
          </a:xfrm>
        </p:spPr>
        <p:txBody>
          <a:bodyPr/>
          <a:lstStyle/>
          <a:p>
            <a:r>
              <a:rPr lang="en-US" sz="2000" dirty="0" smtClean="0"/>
              <a:t>Usability testing </a:t>
            </a:r>
          </a:p>
          <a:p>
            <a:r>
              <a:rPr lang="en-US" sz="2000" dirty="0" smtClean="0"/>
              <a:t>Systematic behavioral observation</a:t>
            </a:r>
          </a:p>
          <a:p>
            <a:r>
              <a:rPr lang="en-US" sz="2000" dirty="0" smtClean="0"/>
              <a:t>Video/audio with behavioral coding</a:t>
            </a:r>
          </a:p>
          <a:p>
            <a:r>
              <a:rPr lang="en-US" sz="2000" dirty="0" smtClean="0"/>
              <a:t>Engagement data – timeliness, effort, pattern of use</a:t>
            </a:r>
          </a:p>
          <a:p>
            <a:r>
              <a:rPr lang="en-US" sz="2000" dirty="0" smtClean="0"/>
              <a:t>[Highly structured learner surveys]</a:t>
            </a:r>
          </a:p>
          <a:p>
            <a:r>
              <a:rPr lang="en-US" sz="2000" strike="sngStrike" dirty="0" smtClean="0"/>
              <a:t>Learner “liking” surveys</a:t>
            </a:r>
          </a:p>
          <a:p>
            <a:r>
              <a:rPr lang="en-US" sz="2000" strike="sngStrike" dirty="0" smtClean="0"/>
              <a:t>High level, more general observation rubrics</a:t>
            </a:r>
          </a:p>
          <a:p>
            <a:r>
              <a:rPr lang="en-US" sz="2000" strike="sngStrike" dirty="0" smtClean="0"/>
              <a:t>Teacher surveys</a:t>
            </a:r>
          </a:p>
          <a:p>
            <a:r>
              <a:rPr lang="en-US" sz="2000" strike="sngStrike" dirty="0" smtClean="0"/>
              <a:t>Teacher journals</a:t>
            </a:r>
          </a:p>
          <a:p>
            <a:r>
              <a:rPr lang="en-US" sz="2000" strike="sngStrike" dirty="0" smtClean="0"/>
              <a:t>Teacher self-reports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84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4784"/>
            <a:ext cx="8153400" cy="762000"/>
          </a:xfrm>
        </p:spPr>
        <p:txBody>
          <a:bodyPr/>
          <a:lstStyle/>
          <a:p>
            <a:r>
              <a:rPr lang="en-US" dirty="0" smtClean="0"/>
              <a:t>Learning evidence</a:t>
            </a:r>
            <a:endParaRPr lang="en-US" dirty="0"/>
          </a:p>
        </p:txBody>
      </p:sp>
      <p:pic>
        <p:nvPicPr>
          <p:cNvPr id="3" name="Picture 7" descr="Plot of success least-squares means for grp. With 95% confidence limi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9576"/>
            <a:ext cx="52276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79512" y="2225501"/>
            <a:ext cx="87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 dirty="0"/>
              <a:t>“</a:t>
            </a:r>
            <a:r>
              <a:rPr lang="en-US" altLang="ja-JP" sz="1800" b="0" dirty="0"/>
              <a:t>Success</a:t>
            </a:r>
            <a:r>
              <a:rPr lang="en-US" sz="1800" b="0" dirty="0"/>
              <a:t>”</a:t>
            </a:r>
            <a:r>
              <a:rPr lang="en-US" altLang="ja-JP" sz="1800" b="0" dirty="0"/>
              <a:t> = CLA </a:t>
            </a:r>
            <a:r>
              <a:rPr lang="en-US" altLang="ja-JP" sz="1800" b="0" dirty="0" smtClean="0"/>
              <a:t>Average </a:t>
            </a:r>
            <a:r>
              <a:rPr lang="en-US" altLang="ja-JP" sz="1800" b="0" dirty="0"/>
              <a:t>&gt;=4 AND passed course AND retained to next term </a:t>
            </a:r>
            <a:endParaRPr lang="en-US" sz="1800" b="0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25587" y="2549351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 i="1" dirty="0"/>
              <a:t>Controlling</a:t>
            </a:r>
            <a:r>
              <a:rPr lang="en-US" sz="1800" b="0" dirty="0"/>
              <a:t> for differences in course, students, instructors and seasonality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8320"/>
              </p:ext>
            </p:extLst>
          </p:nvPr>
        </p:nvGraphicFramePr>
        <p:xfrm>
          <a:off x="5611937" y="4730576"/>
          <a:ext cx="3200398" cy="1524000"/>
        </p:xfrm>
        <a:graphic>
          <a:graphicData uri="http://schemas.openxmlformats.org/drawingml/2006/table">
            <a:tbl>
              <a:tblPr/>
              <a:tblGrid>
                <a:gridCol w="656492"/>
                <a:gridCol w="656492"/>
                <a:gridCol w="656492"/>
                <a:gridCol w="656492"/>
                <a:gridCol w="574430"/>
              </a:tblGrid>
              <a:tr h="19050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Least Squares Means for effect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 &gt; |t| for H0: LSMean(i)=LSMean(j)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Dependent Variable: success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i/j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0.8912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0.6515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0.8912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0.0002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0.8104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0.0002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0.0256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0.6515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0.8104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0.0256</a:t>
                      </a: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5692900" y="4360689"/>
            <a:ext cx="295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Statistical Significance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584" y="6465143"/>
            <a:ext cx="22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30934" y="6465143"/>
            <a:ext cx="22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896" y="6465143"/>
            <a:ext cx="22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78897" y="6465143"/>
            <a:ext cx="22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580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0808"/>
            <a:ext cx="8153400" cy="762000"/>
          </a:xfrm>
        </p:spPr>
        <p:txBody>
          <a:bodyPr/>
          <a:lstStyle/>
          <a:p>
            <a:r>
              <a:rPr lang="en-US" dirty="0" smtClean="0"/>
              <a:t>Longer term success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15208"/>
            <a:ext cx="7772400" cy="1029816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 course pass rates</a:t>
            </a:r>
          </a:p>
          <a:p>
            <a:r>
              <a:rPr lang="en-US" dirty="0"/>
              <a:t>R</a:t>
            </a:r>
            <a:r>
              <a:rPr lang="en-US" dirty="0" smtClean="0"/>
              <a:t>etention improvement </a:t>
            </a:r>
          </a:p>
          <a:p>
            <a:r>
              <a:rPr lang="en-US" dirty="0" smtClean="0"/>
              <a:t>Employment </a:t>
            </a:r>
            <a:r>
              <a:rPr lang="en-US" dirty="0"/>
              <a:t>– and employer satisfaction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1600" y="3623320"/>
            <a:ext cx="7772400" cy="10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92113"/>
                </a:solidFill>
                <a:latin typeface="+mn-lt"/>
                <a:ea typeface="+mn-ea"/>
                <a:cs typeface="ＭＳ Ｐゴシック" pitchFamily="84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dirty="0"/>
          </a:p>
          <a:p>
            <a:r>
              <a:rPr lang="en-US" dirty="0"/>
              <a:t>“Productive citizen of a free society” </a:t>
            </a:r>
          </a:p>
          <a:p>
            <a:pPr lvl="1"/>
            <a:r>
              <a:rPr lang="en-US" dirty="0"/>
              <a:t>Voting? </a:t>
            </a:r>
          </a:p>
          <a:p>
            <a:pPr lvl="1"/>
            <a:r>
              <a:rPr lang="en-US" dirty="0"/>
              <a:t>Justice system?</a:t>
            </a:r>
          </a:p>
          <a:p>
            <a:pPr lvl="1"/>
            <a:r>
              <a:rPr lang="en-US" dirty="0"/>
              <a:t>Civic engagement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8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441432" cy="762000"/>
          </a:xfrm>
        </p:spPr>
        <p:txBody>
          <a:bodyPr/>
          <a:lstStyle/>
          <a:p>
            <a:pPr algn="ctr"/>
            <a:r>
              <a:rPr lang="en-US" dirty="0" smtClean="0"/>
              <a:t>Quality of entire learning process: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47936" y="3387080"/>
            <a:ext cx="84414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ＭＳ Ｐゴシック" pitchFamily="84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  <a:cs typeface="ＭＳ Ｐゴシック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DIN-Medium" pitchFamily="-128" charset="0"/>
                <a:ea typeface="ＭＳ Ｐゴシック" pitchFamily="-128" charset="-128"/>
              </a:defRPr>
            </a:lvl9pPr>
          </a:lstStyle>
          <a:p>
            <a:pPr algn="ctr"/>
            <a:r>
              <a:rPr lang="en-US" dirty="0" smtClean="0"/>
              <a:t>Is the </a:t>
            </a:r>
            <a:r>
              <a:rPr lang="en-US" i="1" dirty="0" smtClean="0"/>
              <a:t>process</a:t>
            </a:r>
            <a:r>
              <a:rPr lang="en-US" dirty="0" smtClean="0"/>
              <a:t> leading to faster achievement of goals that matter to learners’ success?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9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2904"/>
            <a:ext cx="8153400" cy="762000"/>
          </a:xfrm>
        </p:spPr>
        <p:txBody>
          <a:bodyPr/>
          <a:lstStyle/>
          <a:p>
            <a:r>
              <a:rPr lang="en-US" sz="2800" dirty="0" smtClean="0"/>
              <a:t>Appendix:  Initial learning engineering readings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708920"/>
            <a:ext cx="8401050" cy="2971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92113"/>
                </a:solidFill>
                <a:latin typeface="+mn-lt"/>
                <a:ea typeface="+mn-ea"/>
                <a:cs typeface="ＭＳ Ｐゴシック" pitchFamily="84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Why Students Don</a:t>
            </a:r>
            <a:r>
              <a:rPr lang="ja-JP" alt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t Like School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Daniel Willingham – </a:t>
            </a:r>
            <a:r>
              <a:rPr lang="en-US" sz="1600" i="1" dirty="0" smtClean="0">
                <a:latin typeface="Arial" charset="0"/>
                <a:ea typeface="ヒラギノ角ゴ Pro W3" charset="0"/>
                <a:cs typeface="ヒラギノ角ゴ Pro W3" charset="0"/>
              </a:rPr>
              <a:t>highly readable! ;-) </a:t>
            </a:r>
          </a:p>
          <a:p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Talent is Overrated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Geoffrey Colvin – </a:t>
            </a:r>
            <a:r>
              <a:rPr lang="en-US" sz="1600" i="1" dirty="0" smtClean="0">
                <a:latin typeface="Arial" charset="0"/>
                <a:ea typeface="ヒラギノ角ゴ Pro W3" charset="0"/>
                <a:cs typeface="ヒラギノ角ゴ Pro W3" charset="0"/>
              </a:rPr>
              <a:t>highly readable! ;-) </a:t>
            </a:r>
          </a:p>
          <a:p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E-Learning and the Science of Instruction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Clark and Mayer, 2</a:t>
            </a:r>
            <a:r>
              <a:rPr lang="en-US" sz="1600" baseline="30000" dirty="0" smtClean="0">
                <a:latin typeface="Arial" charset="0"/>
                <a:ea typeface="ヒラギノ角ゴ Pro W3" charset="0"/>
                <a:cs typeface="ヒラギノ角ゴ Pro W3" charset="0"/>
              </a:rPr>
              <a:t>nd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ed.</a:t>
            </a:r>
          </a:p>
          <a:p>
            <a:r>
              <a:rPr lang="ja-JP" alt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First Principles of Learning,</a:t>
            </a:r>
            <a:r>
              <a:rPr lang="ja-JP" alt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Merrill, D., in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Reigeluth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C. M. &amp; Carr, A. (Eds.), </a:t>
            </a:r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Instructional Design Theories and Models III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2009.</a:t>
            </a:r>
          </a:p>
          <a:p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How People Learn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John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Bransford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et al, eds.</a:t>
            </a:r>
          </a:p>
          <a:p>
            <a:r>
              <a:rPr lang="ja-JP" alt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The Implications of Research on Expertise for Curriculum and Pedagogy</a:t>
            </a:r>
            <a:r>
              <a:rPr lang="ja-JP" alt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David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Feldon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Education Psychology Review (2007) 19:91–110</a:t>
            </a:r>
          </a:p>
          <a:p>
            <a:r>
              <a:rPr lang="ja-JP" alt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Cognitive Task  Analysis,</a:t>
            </a:r>
            <a:r>
              <a:rPr lang="ja-JP" alt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Clark, R.E.,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Feldon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D., van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Merrienboer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J., Yates, K., and Early, S.. in Spector, J.M., Merrill, M.D., van </a:t>
            </a:r>
            <a:r>
              <a:rPr lang="en-US" sz="16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Merrienboer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, J. J. G., &amp; Driscoll, M. P. (Eds.), </a:t>
            </a:r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Handbook of research on educational </a:t>
            </a:r>
            <a:r>
              <a:rPr lang="en-US" sz="1600" b="1" dirty="0" err="1" smtClean="0">
                <a:latin typeface="Arial" charset="0"/>
                <a:ea typeface="ヒラギノ角ゴ Pro W3" charset="0"/>
                <a:cs typeface="ヒラギノ角ゴ Pro W3" charset="0"/>
              </a:rPr>
              <a:t>communciations</a:t>
            </a:r>
            <a:r>
              <a:rPr lang="en-US" sz="1600" b="1" dirty="0" smtClean="0">
                <a:latin typeface="Arial" charset="0"/>
                <a:ea typeface="ヒラギノ角ゴ Pro W3" charset="0"/>
                <a:cs typeface="ヒラギノ角ゴ Pro W3" charset="0"/>
              </a:rPr>
              <a:t> and technology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(3</a:t>
            </a:r>
            <a:r>
              <a:rPr lang="en-US" sz="1600" baseline="30000" dirty="0" smtClean="0">
                <a:latin typeface="Arial" charset="0"/>
                <a:ea typeface="ヒラギノ角ゴ Pro W3" charset="0"/>
                <a:cs typeface="ヒラギノ角ゴ Pro W3" charset="0"/>
              </a:rPr>
              <a:t>rd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 ed., 2007)  Lawrence Erlbaum Associates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Thought starter questions</a:t>
            </a:r>
          </a:p>
          <a:p>
            <a:r>
              <a:rPr lang="en-US" dirty="0">
                <a:solidFill>
                  <a:srgbClr val="7A7A7A"/>
                </a:solidFill>
              </a:rPr>
              <a:t>A</a:t>
            </a:r>
            <a:r>
              <a:rPr lang="en-US" dirty="0" smtClean="0">
                <a:solidFill>
                  <a:srgbClr val="7A7A7A"/>
                </a:solidFill>
              </a:rPr>
              <a:t>ssessing quality</a:t>
            </a:r>
          </a:p>
          <a:p>
            <a:r>
              <a:rPr lang="en-US" dirty="0">
                <a:solidFill>
                  <a:srgbClr val="7A7A7A"/>
                </a:solidFill>
              </a:rPr>
              <a:t>Q</a:t>
            </a:r>
            <a:r>
              <a:rPr lang="en-US" dirty="0" smtClean="0">
                <a:solidFill>
                  <a:srgbClr val="7A7A7A"/>
                </a:solidFill>
              </a:rPr>
              <a:t>uality </a:t>
            </a:r>
            <a:r>
              <a:rPr lang="en-US" dirty="0">
                <a:solidFill>
                  <a:srgbClr val="7A7A7A"/>
                </a:solidFill>
              </a:rPr>
              <a:t>solutions for education</a:t>
            </a:r>
          </a:p>
          <a:p>
            <a:r>
              <a:rPr lang="en-US" dirty="0" smtClean="0">
                <a:solidFill>
                  <a:srgbClr val="7A7A7A"/>
                </a:solidFill>
              </a:rPr>
              <a:t>Evidence possibilities</a:t>
            </a:r>
            <a:endParaRPr lang="en-US" dirty="0">
              <a:solidFill>
                <a:srgbClr val="7A7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A7A7A"/>
                </a:solidFill>
              </a:rPr>
              <a:t>Thought starter questions</a:t>
            </a:r>
          </a:p>
          <a:p>
            <a:r>
              <a:rPr lang="en-US" dirty="0"/>
              <a:t>A</a:t>
            </a:r>
            <a:r>
              <a:rPr lang="en-US" dirty="0" smtClean="0"/>
              <a:t>ssessing quality</a:t>
            </a:r>
          </a:p>
          <a:p>
            <a:r>
              <a:rPr lang="en-US" dirty="0">
                <a:solidFill>
                  <a:srgbClr val="7A7A7A"/>
                </a:solidFill>
              </a:rPr>
              <a:t>Q</a:t>
            </a:r>
            <a:r>
              <a:rPr lang="en-US" dirty="0" smtClean="0">
                <a:solidFill>
                  <a:srgbClr val="7A7A7A"/>
                </a:solidFill>
              </a:rPr>
              <a:t>uality </a:t>
            </a:r>
            <a:r>
              <a:rPr lang="en-US" dirty="0">
                <a:solidFill>
                  <a:srgbClr val="7A7A7A"/>
                </a:solidFill>
              </a:rPr>
              <a:t>solutions for education</a:t>
            </a:r>
          </a:p>
          <a:p>
            <a:r>
              <a:rPr lang="en-US" dirty="0" smtClean="0">
                <a:solidFill>
                  <a:srgbClr val="7A7A7A"/>
                </a:solidFill>
              </a:rPr>
              <a:t>Evidence possibilities</a:t>
            </a:r>
            <a:endParaRPr lang="en-US" dirty="0">
              <a:solidFill>
                <a:srgbClr val="7A7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education, data is often confused with a problem</a:t>
            </a:r>
          </a:p>
          <a:p>
            <a:r>
              <a:rPr lang="en-US" sz="2400" dirty="0" smtClean="0"/>
              <a:t>Other fields think about quality and data – medicine:</a:t>
            </a:r>
          </a:p>
          <a:p>
            <a:pPr lvl="1"/>
            <a:r>
              <a:rPr lang="en-US" sz="2200" dirty="0" smtClean="0"/>
              <a:t>What’s empirically known, science, plays a key role</a:t>
            </a:r>
          </a:p>
          <a:p>
            <a:pPr lvl="1"/>
            <a:r>
              <a:rPr lang="en-US" sz="2200" dirty="0" smtClean="0"/>
              <a:t>Still complex – outcome measures not easily settled</a:t>
            </a:r>
          </a:p>
          <a:p>
            <a:pPr lvl="1"/>
            <a:r>
              <a:rPr lang="en-US" sz="2200" dirty="0" smtClean="0"/>
              <a:t>Art remains – patient interactions, communications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367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problem solving – other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7973888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Engineering as model</a:t>
            </a:r>
          </a:p>
          <a:p>
            <a:r>
              <a:rPr lang="en-US" dirty="0" smtClean="0"/>
              <a:t>Clinicians – engineers of biological science</a:t>
            </a:r>
          </a:p>
          <a:p>
            <a:r>
              <a:rPr lang="en-US" dirty="0" smtClean="0"/>
              <a:t>Engineers – draw on various sciences</a:t>
            </a:r>
          </a:p>
          <a:p>
            <a:r>
              <a:rPr lang="en-US" dirty="0" smtClean="0"/>
              <a:t>Learning engineers – draw on learning science</a:t>
            </a:r>
          </a:p>
          <a:p>
            <a:pPr lvl="1"/>
            <a:r>
              <a:rPr lang="en-US" dirty="0" smtClean="0"/>
              <a:t>Who are our “learning engineers”?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8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an engineering solution?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Often refines the original problem – provides and uses clarity</a:t>
            </a:r>
          </a:p>
          <a:p>
            <a:r>
              <a:rPr lang="en-US" sz="2000" dirty="0" smtClean="0"/>
              <a:t>Guided/constrained by empirical science about the natural world</a:t>
            </a:r>
          </a:p>
          <a:p>
            <a:r>
              <a:rPr lang="en-US" sz="2000" dirty="0" smtClean="0"/>
              <a:t>Fits within constraints – optimizes against some</a:t>
            </a:r>
          </a:p>
          <a:p>
            <a:r>
              <a:rPr lang="en-US" sz="2000" dirty="0"/>
              <a:t>Often reuses other quality </a:t>
            </a:r>
            <a:r>
              <a:rPr lang="en-US" sz="2000" dirty="0" smtClean="0"/>
              <a:t>components</a:t>
            </a:r>
          </a:p>
          <a:p>
            <a:r>
              <a:rPr lang="en-US" sz="2000" dirty="0" smtClean="0"/>
              <a:t>Easy to use/implement</a:t>
            </a:r>
          </a:p>
          <a:p>
            <a:r>
              <a:rPr lang="en-US" sz="2000" dirty="0" smtClean="0"/>
              <a:t>Efficiently scalable</a:t>
            </a:r>
          </a:p>
          <a:p>
            <a:r>
              <a:rPr lang="en-US" sz="2000" dirty="0" smtClean="0"/>
              <a:t>Works as designed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ails gracefully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305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A7A7A"/>
                </a:solidFill>
              </a:rPr>
              <a:t>Thought starter questions</a:t>
            </a:r>
          </a:p>
          <a:p>
            <a:r>
              <a:rPr lang="en-US" dirty="0">
                <a:solidFill>
                  <a:srgbClr val="7A7A7A"/>
                </a:solidFill>
              </a:rPr>
              <a:t>A</a:t>
            </a:r>
            <a:r>
              <a:rPr lang="en-US" dirty="0" smtClean="0">
                <a:solidFill>
                  <a:srgbClr val="7A7A7A"/>
                </a:solidFill>
              </a:rPr>
              <a:t>ssessing quality</a:t>
            </a:r>
          </a:p>
          <a:p>
            <a:r>
              <a:rPr lang="en-US" dirty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uality </a:t>
            </a:r>
            <a:r>
              <a:rPr lang="en-US" dirty="0">
                <a:solidFill>
                  <a:schemeClr val="tx1"/>
                </a:solidFill>
              </a:rPr>
              <a:t>solutions for education</a:t>
            </a:r>
          </a:p>
          <a:p>
            <a:r>
              <a:rPr lang="en-US" dirty="0" smtClean="0">
                <a:solidFill>
                  <a:srgbClr val="7A7A7A"/>
                </a:solidFill>
              </a:rPr>
              <a:t>Evidence possibilities</a:t>
            </a:r>
            <a:endParaRPr lang="en-US" dirty="0">
              <a:solidFill>
                <a:srgbClr val="7A7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6792"/>
            <a:ext cx="8153400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Refine the problem– what success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71192"/>
            <a:ext cx="7772400" cy="3200400"/>
          </a:xfrm>
        </p:spPr>
        <p:txBody>
          <a:bodyPr/>
          <a:lstStyle/>
          <a:p>
            <a:r>
              <a:rPr lang="en-US" dirty="0" smtClean="0"/>
              <a:t>Serious “deliberate practice” during learning</a:t>
            </a:r>
          </a:p>
          <a:p>
            <a:r>
              <a:rPr lang="en-US" dirty="0" smtClean="0"/>
              <a:t>Specific objective mastery</a:t>
            </a:r>
          </a:p>
          <a:p>
            <a:r>
              <a:rPr lang="en-US" dirty="0" smtClean="0"/>
              <a:t>Success in the next courses that need “this”</a:t>
            </a:r>
          </a:p>
          <a:p>
            <a:r>
              <a:rPr lang="en-US" dirty="0" smtClean="0"/>
              <a:t>Retention in systematic learning </a:t>
            </a:r>
          </a:p>
          <a:p>
            <a:r>
              <a:rPr lang="en-US" dirty="0" smtClean="0"/>
              <a:t>Employment – and employer satisfaction</a:t>
            </a:r>
          </a:p>
          <a:p>
            <a:r>
              <a:rPr lang="en-US" dirty="0" smtClean="0"/>
              <a:t>Dana </a:t>
            </a:r>
            <a:r>
              <a:rPr lang="en-US" dirty="0" err="1" smtClean="0"/>
              <a:t>Gioia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“Productive citizen for a free society”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0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53400" cy="762000"/>
          </a:xfrm>
        </p:spPr>
        <p:txBody>
          <a:bodyPr/>
          <a:lstStyle/>
          <a:p>
            <a:r>
              <a:rPr lang="en-US" dirty="0" smtClean="0"/>
              <a:t>Refine the problem</a:t>
            </a:r>
            <a:endParaRPr lang="en-US" dirty="0"/>
          </a:p>
        </p:txBody>
      </p:sp>
      <p:sp>
        <p:nvSpPr>
          <p:cNvPr id="4" name="Rounded Rectangle 24"/>
          <p:cNvSpPr>
            <a:spLocks noChangeArrowheads="1"/>
          </p:cNvSpPr>
          <p:nvPr/>
        </p:nvSpPr>
        <p:spPr bwMode="auto">
          <a:xfrm>
            <a:off x="4283968" y="2408485"/>
            <a:ext cx="18288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1E2172"/>
                </a:solidFill>
                <a:ea typeface="MS PGothic" pitchFamily="34" charset="-128"/>
              </a:rPr>
              <a:t>Learning Events </a:t>
            </a:r>
          </a:p>
          <a:p>
            <a:pPr algn="ctr"/>
            <a:r>
              <a:rPr lang="en-US" sz="1100" b="1">
                <a:solidFill>
                  <a:srgbClr val="1E2172"/>
                </a:solidFill>
                <a:ea typeface="MS PGothic" pitchFamily="34" charset="-128"/>
              </a:rPr>
              <a:t>(hidden - inside students’ minds)</a:t>
            </a:r>
          </a:p>
        </p:txBody>
      </p:sp>
      <p:sp>
        <p:nvSpPr>
          <p:cNvPr id="5" name="Rounded Rectangle 26"/>
          <p:cNvSpPr>
            <a:spLocks noChangeArrowheads="1"/>
          </p:cNvSpPr>
          <p:nvPr/>
        </p:nvSpPr>
        <p:spPr bwMode="auto">
          <a:xfrm>
            <a:off x="6551240" y="2420888"/>
            <a:ext cx="19812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1E2172"/>
                </a:solidFill>
              </a:rPr>
              <a:t>Student</a:t>
            </a:r>
          </a:p>
          <a:p>
            <a:pPr algn="ctr"/>
            <a:r>
              <a:rPr lang="en-US" sz="1400" b="1">
                <a:solidFill>
                  <a:srgbClr val="1E2172"/>
                </a:solidFill>
              </a:rPr>
              <a:t>Performance</a:t>
            </a:r>
            <a:br>
              <a:rPr lang="en-US" sz="1400" b="1">
                <a:solidFill>
                  <a:srgbClr val="1E2172"/>
                </a:solidFill>
              </a:rPr>
            </a:br>
            <a:r>
              <a:rPr lang="en-US" sz="1100" b="1">
                <a:solidFill>
                  <a:srgbClr val="1E2172"/>
                </a:solidFill>
              </a:rPr>
              <a:t>(observable -indicates knowledge)</a:t>
            </a:r>
          </a:p>
        </p:txBody>
      </p:sp>
      <p:sp>
        <p:nvSpPr>
          <p:cNvPr id="6" name="Rounded Rectangle 24"/>
          <p:cNvSpPr>
            <a:spLocks noChangeArrowheads="1"/>
          </p:cNvSpPr>
          <p:nvPr/>
        </p:nvSpPr>
        <p:spPr bwMode="auto">
          <a:xfrm>
            <a:off x="2023120" y="2420888"/>
            <a:ext cx="1828800" cy="864096"/>
          </a:xfrm>
          <a:prstGeom prst="roundRect">
            <a:avLst>
              <a:gd name="adj" fmla="val 0"/>
            </a:avLst>
          </a:prstGeom>
          <a:solidFill>
            <a:srgbClr val="C8CED6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tIns="0" anchor="ctr"/>
          <a:lstStyle/>
          <a:p>
            <a:pPr algn="ctr"/>
            <a:r>
              <a:rPr lang="en-US" sz="1400" b="1" dirty="0">
                <a:solidFill>
                  <a:srgbClr val="1E2172"/>
                </a:solidFill>
                <a:ea typeface="MS PGothic" pitchFamily="34" charset="-128"/>
              </a:rPr>
              <a:t>Instructional Events</a:t>
            </a:r>
          </a:p>
          <a:p>
            <a:pPr algn="ctr"/>
            <a:r>
              <a:rPr lang="en-US" sz="1100" b="1" dirty="0">
                <a:solidFill>
                  <a:srgbClr val="1E2172"/>
                </a:solidFill>
                <a:ea typeface="MS PGothic" pitchFamily="34" charset="-128"/>
              </a:rPr>
              <a:t>(in the learning environment</a:t>
            </a:r>
            <a:r>
              <a:rPr lang="en-US" sz="1100" b="1" dirty="0" smtClean="0">
                <a:solidFill>
                  <a:srgbClr val="1E2172"/>
                </a:solidFill>
                <a:ea typeface="MS PGothic" pitchFamily="34" charset="-128"/>
              </a:rPr>
              <a:t>)	</a:t>
            </a:r>
            <a:endParaRPr lang="en-US" sz="1100" b="1" dirty="0">
              <a:solidFill>
                <a:srgbClr val="1E2172"/>
              </a:solidFill>
              <a:ea typeface="MS PGothic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135216" y="2852936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02968" y="2852936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.9BMrUXECsorYX.nWc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LKVXif6Eik.LJZjZ6zFQ"/>
</p:tagLst>
</file>

<file path=ppt/theme/theme1.xml><?xml version="1.0" encoding="utf-8"?>
<a:theme xmlns:a="http://schemas.openxmlformats.org/drawingml/2006/main" name="Gates_ppt_1">
  <a:themeElements>
    <a:clrScheme name="">
      <a:dk1>
        <a:srgbClr val="292113"/>
      </a:dk1>
      <a:lt1>
        <a:srgbClr val="EFEDE7"/>
      </a:lt1>
      <a:dk2>
        <a:srgbClr val="000000"/>
      </a:dk2>
      <a:lt2>
        <a:srgbClr val="746314"/>
      </a:lt2>
      <a:accent1>
        <a:srgbClr val="60999A"/>
      </a:accent1>
      <a:accent2>
        <a:srgbClr val="D27D22"/>
      </a:accent2>
      <a:accent3>
        <a:srgbClr val="F6F4F1"/>
      </a:accent3>
      <a:accent4>
        <a:srgbClr val="211B0E"/>
      </a:accent4>
      <a:accent5>
        <a:srgbClr val="B6CACA"/>
      </a:accent5>
      <a:accent6>
        <a:srgbClr val="BE711E"/>
      </a:accent6>
      <a:hlink>
        <a:srgbClr val="3086AB"/>
      </a:hlink>
      <a:folHlink>
        <a:srgbClr val="B69462"/>
      </a:folHlink>
    </a:clrScheme>
    <a:fontScheme name="Office Theme">
      <a:majorFont>
        <a:latin typeface="DIN-Medium"/>
        <a:ea typeface="ＭＳ Ｐゴシック"/>
        <a:cs typeface=""/>
      </a:majorFont>
      <a:minorFont>
        <a:latin typeface="DIN-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92113"/>
        </a:dk1>
        <a:lt1>
          <a:srgbClr val="ECE7D0"/>
        </a:lt1>
        <a:dk2>
          <a:srgbClr val="000000"/>
        </a:dk2>
        <a:lt2>
          <a:srgbClr val="746314"/>
        </a:lt2>
        <a:accent1>
          <a:srgbClr val="60999A"/>
        </a:accent1>
        <a:accent2>
          <a:srgbClr val="D27D22"/>
        </a:accent2>
        <a:accent3>
          <a:srgbClr val="F4F1E4"/>
        </a:accent3>
        <a:accent4>
          <a:srgbClr val="211B0E"/>
        </a:accent4>
        <a:accent5>
          <a:srgbClr val="B6CACA"/>
        </a:accent5>
        <a:accent6>
          <a:srgbClr val="BE711E"/>
        </a:accent6>
        <a:hlink>
          <a:srgbClr val="3086AB"/>
        </a:hlink>
        <a:folHlink>
          <a:srgbClr val="B694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Gates_ppt_1</Template>
  <TotalTime>3139</TotalTime>
  <Words>1149</Words>
  <Application>Microsoft Macintosh PowerPoint</Application>
  <PresentationFormat>On-screen Show (4:3)</PresentationFormat>
  <Paragraphs>225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Gates_ppt_1</vt:lpstr>
      <vt:lpstr>Assessing quality: Learner analytics, or human intuition?</vt:lpstr>
      <vt:lpstr>Topics</vt:lpstr>
      <vt:lpstr>Topics</vt:lpstr>
      <vt:lpstr>Assessment of quality</vt:lpstr>
      <vt:lpstr>Quality problem solving – other domains</vt:lpstr>
      <vt:lpstr>Quality of an engineering solution? </vt:lpstr>
      <vt:lpstr>Topics</vt:lpstr>
      <vt:lpstr> Refine the problem– what success matters?</vt:lpstr>
      <vt:lpstr>Refine the problem</vt:lpstr>
      <vt:lpstr>Refine the problem</vt:lpstr>
      <vt:lpstr>Refine the problem– add science</vt:lpstr>
      <vt:lpstr>Clarify (and use) actual constraints</vt:lpstr>
      <vt:lpstr>Topics</vt:lpstr>
      <vt:lpstr>Checklists</vt:lpstr>
      <vt:lpstr>Monitor actual vs. designed delivery</vt:lpstr>
      <vt:lpstr>Learning evidence</vt:lpstr>
      <vt:lpstr>Longer term success evaluation</vt:lpstr>
      <vt:lpstr>Quality of entire learning process: </vt:lpstr>
      <vt:lpstr>Appendix:  Initial learning engineering readings</vt:lpstr>
    </vt:vector>
  </TitlesOfParts>
  <Manager/>
  <Company>Kaplan,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quality: Learner analytics, or human intuition?</dc:title>
  <dc:subject/>
  <dc:creator>Bror Saxberg, CLO</dc:creator>
  <cp:keywords/>
  <dc:description>Cite as: Saxberg, B. (2012, January). Assessing quality: Learner analytics, or human intuition?. Presentation at Conversations on quality: a symposium on k-12 online learning, Cambridge, MA.
Unless otherwise specified, this work is licensed under a Creat</dc:description>
  <cp:lastModifiedBy>Brandon Muramatsu</cp:lastModifiedBy>
  <cp:revision>40</cp:revision>
  <cp:lastPrinted>2012-01-23T14:21:25Z</cp:lastPrinted>
  <dcterms:created xsi:type="dcterms:W3CDTF">2012-01-17T15:17:31Z</dcterms:created>
  <dcterms:modified xsi:type="dcterms:W3CDTF">2012-01-27T19:22:07Z</dcterms:modified>
  <cp:category/>
</cp:coreProperties>
</file>