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0"/>
  </p:notesMasterIdLst>
  <p:sldIdLst>
    <p:sldId id="312" r:id="rId2"/>
    <p:sldId id="311" r:id="rId3"/>
    <p:sldId id="258" r:id="rId4"/>
    <p:sldId id="260" r:id="rId5"/>
    <p:sldId id="259" r:id="rId6"/>
    <p:sldId id="261" r:id="rId7"/>
    <p:sldId id="262" r:id="rId8"/>
    <p:sldId id="279" r:id="rId9"/>
    <p:sldId id="291" r:id="rId10"/>
    <p:sldId id="292" r:id="rId11"/>
    <p:sldId id="290" r:id="rId12"/>
    <p:sldId id="294" r:id="rId13"/>
    <p:sldId id="306" r:id="rId14"/>
    <p:sldId id="295" r:id="rId15"/>
    <p:sldId id="298" r:id="rId16"/>
    <p:sldId id="299" r:id="rId17"/>
    <p:sldId id="307" r:id="rId18"/>
    <p:sldId id="263" r:id="rId19"/>
    <p:sldId id="264" r:id="rId20"/>
    <p:sldId id="296" r:id="rId21"/>
    <p:sldId id="302" r:id="rId22"/>
    <p:sldId id="297" r:id="rId23"/>
    <p:sldId id="265" r:id="rId24"/>
    <p:sldId id="266" r:id="rId25"/>
    <p:sldId id="267" r:id="rId26"/>
    <p:sldId id="268" r:id="rId27"/>
    <p:sldId id="269" r:id="rId28"/>
    <p:sldId id="308" r:id="rId29"/>
    <p:sldId id="271" r:id="rId30"/>
    <p:sldId id="300" r:id="rId31"/>
    <p:sldId id="301" r:id="rId32"/>
    <p:sldId id="293" r:id="rId33"/>
    <p:sldId id="276" r:id="rId34"/>
    <p:sldId id="309" r:id="rId35"/>
    <p:sldId id="303" r:id="rId36"/>
    <p:sldId id="304" r:id="rId37"/>
    <p:sldId id="305" r:id="rId38"/>
    <p:sldId id="31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2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4" Type="http://schemas.openxmlformats.org/officeDocument/2006/relationships/slide" Target="slides/slide20.xml"/><Relationship Id="rId5" Type="http://schemas.openxmlformats.org/officeDocument/2006/relationships/slide" Target="slides/slide22.xml"/><Relationship Id="rId1" Type="http://schemas.openxmlformats.org/officeDocument/2006/relationships/slide" Target="slides/slide9.xml"/><Relationship Id="rId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98416209467"/>
          <c:y val="0.0665132317205829"/>
          <c:w val="0.819951501745677"/>
          <c:h val="0.6601513753603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vs. No tutoring</c:v>
                </c:pt>
              </c:strCache>
            </c:strRef>
          </c:tx>
          <c:spPr>
            <a:ln w="63500">
              <a:solidFill>
                <a:srgbClr val="000080"/>
              </a:solidFill>
              <a:prstDash val="solid"/>
            </a:ln>
          </c:spPr>
          <c:marker>
            <c:symbol val="diamond"/>
            <c:size val="2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0.0</c:v>
                </c:pt>
                <c:pt idx="1">
                  <c:v>0.310000000000001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208744"/>
        <c:axId val="2087605096"/>
      </c:lineChart>
      <c:catAx>
        <c:axId val="211020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087605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7605096"/>
        <c:scaling>
          <c:orientation val="minMax"/>
          <c:max val="2.0"/>
        </c:scaling>
        <c:delete val="0"/>
        <c:axPos val="l"/>
        <c:majorGridlines>
          <c:spPr>
            <a:ln w="486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Effect size</a:t>
                </a:r>
              </a:p>
            </c:rich>
          </c:tx>
          <c:layout>
            <c:manualLayout>
              <c:xMode val="edge"/>
              <c:yMode val="edge"/>
              <c:x val="0.0177133655394525"/>
              <c:y val="0.308641975308648"/>
            </c:manualLayout>
          </c:layout>
          <c:overlay val="0"/>
          <c:spPr>
            <a:noFill/>
            <a:ln w="389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110208744"/>
        <c:crosses val="autoZero"/>
        <c:crossBetween val="between"/>
        <c:majorUnit val="0.5"/>
      </c:valAx>
      <c:spPr>
        <a:noFill/>
        <a:ln w="1945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98416209467"/>
          <c:y val="0.0665132317205827"/>
          <c:w val="0.819951501745677"/>
          <c:h val="0.6601513753603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vs. No tutoring</c:v>
                </c:pt>
              </c:strCache>
            </c:strRef>
          </c:tx>
          <c:spPr>
            <a:ln w="635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0.0</c:v>
                </c:pt>
                <c:pt idx="1">
                  <c:v>0.310000000000001</c:v>
                </c:pt>
                <c:pt idx="2">
                  <c:v>0.760000000000002</c:v>
                </c:pt>
                <c:pt idx="3">
                  <c:v>0.4</c:v>
                </c:pt>
                <c:pt idx="4">
                  <c:v>0.79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vs. Answer-based</c:v>
                </c:pt>
              </c:strCache>
            </c:strRef>
          </c:tx>
          <c:spPr>
            <a:ln w="635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1">
                  <c:v>0.0</c:v>
                </c:pt>
                <c:pt idx="2">
                  <c:v>0.4</c:v>
                </c:pt>
                <c:pt idx="3">
                  <c:v>0.320000000000001</c:v>
                </c:pt>
                <c:pt idx="4">
                  <c:v>-0.04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vs. Step-based</c:v>
                </c:pt>
              </c:strCache>
            </c:strRef>
          </c:tx>
          <c:spPr>
            <a:ln w="63500">
              <a:solidFill>
                <a:srgbClr val="00CC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2">
                  <c:v>0.0</c:v>
                </c:pt>
                <c:pt idx="3">
                  <c:v>0.16</c:v>
                </c:pt>
                <c:pt idx="4">
                  <c:v>0.21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vs. Substep-based</c:v>
                </c:pt>
              </c:strCache>
            </c:strRef>
          </c:tx>
          <c:spPr>
            <a:ln w="63500">
              <a:solidFill>
                <a:srgbClr val="000000"/>
              </a:solidFill>
              <a:prstDash val="sysDash"/>
            </a:ln>
          </c:spPr>
          <c:marker>
            <c:symbol val="x"/>
            <c:size val="1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3">
                  <c:v>0.0</c:v>
                </c:pt>
                <c:pt idx="4">
                  <c:v>-0.12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921496"/>
        <c:axId val="2087398216"/>
      </c:lineChart>
      <c:catAx>
        <c:axId val="210992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087398216"/>
        <c:crossesAt val="-0.5"/>
        <c:auto val="1"/>
        <c:lblAlgn val="ctr"/>
        <c:lblOffset val="100"/>
        <c:tickLblSkip val="1"/>
        <c:tickMarkSkip val="1"/>
        <c:noMultiLvlLbl val="0"/>
      </c:catAx>
      <c:valAx>
        <c:axId val="2087398216"/>
        <c:scaling>
          <c:orientation val="minMax"/>
          <c:max val="2.0"/>
        </c:scaling>
        <c:delete val="0"/>
        <c:axPos val="l"/>
        <c:majorGridlines>
          <c:spPr>
            <a:ln w="486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Effect size</a:t>
                </a:r>
              </a:p>
            </c:rich>
          </c:tx>
          <c:layout>
            <c:manualLayout>
              <c:xMode val="edge"/>
              <c:yMode val="edge"/>
              <c:x val="0.0177133655394525"/>
              <c:y val="0.308641975308647"/>
            </c:manualLayout>
          </c:layout>
          <c:overlay val="0"/>
          <c:spPr>
            <a:noFill/>
            <a:ln w="389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109921496"/>
        <c:crosses val="autoZero"/>
        <c:crossBetween val="between"/>
        <c:majorUnit val="0.5"/>
      </c:valAx>
      <c:spPr>
        <a:noFill/>
        <a:ln w="1945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9563723093105"/>
          <c:y val="0.125091119901844"/>
          <c:w val="0.338347556332691"/>
          <c:h val="0.287037037037037"/>
        </c:manualLayout>
      </c:layout>
      <c:overlay val="0"/>
      <c:spPr>
        <a:solidFill>
          <a:schemeClr val="bg1"/>
        </a:solidFill>
        <a:ln w="4863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98416209467"/>
          <c:y val="0.0665132317205827"/>
          <c:w val="0.819951501745677"/>
          <c:h val="0.6601513753603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vs. No tutoring</c:v>
                </c:pt>
              </c:strCache>
            </c:strRef>
          </c:tx>
          <c:spPr>
            <a:ln w="635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0.0</c:v>
                </c:pt>
                <c:pt idx="1">
                  <c:v>0.310000000000001</c:v>
                </c:pt>
                <c:pt idx="2">
                  <c:v>0.760000000000002</c:v>
                </c:pt>
                <c:pt idx="3">
                  <c:v>0.4</c:v>
                </c:pt>
                <c:pt idx="4">
                  <c:v>0.79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vs. Answer-based</c:v>
                </c:pt>
              </c:strCache>
            </c:strRef>
          </c:tx>
          <c:spPr>
            <a:ln w="635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1">
                  <c:v>0.310000000000001</c:v>
                </c:pt>
                <c:pt idx="2">
                  <c:v>0.710000000000001</c:v>
                </c:pt>
                <c:pt idx="3">
                  <c:v>0.630000000000002</c:v>
                </c:pt>
                <c:pt idx="4">
                  <c:v>0.27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vs. Step-based</c:v>
                </c:pt>
              </c:strCache>
            </c:strRef>
          </c:tx>
          <c:spPr>
            <a:ln w="63500">
              <a:solidFill>
                <a:srgbClr val="00CC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2">
                  <c:v>0.760000000000002</c:v>
                </c:pt>
                <c:pt idx="3">
                  <c:v>0.92</c:v>
                </c:pt>
                <c:pt idx="4">
                  <c:v>0.97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vs. Substep-based</c:v>
                </c:pt>
              </c:strCache>
            </c:strRef>
          </c:tx>
          <c:spPr>
            <a:ln w="63500">
              <a:solidFill>
                <a:srgbClr val="000000"/>
              </a:solidFill>
              <a:prstDash val="sysDash"/>
            </a:ln>
          </c:spPr>
          <c:marker>
            <c:symbol val="x"/>
            <c:size val="1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3">
                  <c:v>0.4</c:v>
                </c:pt>
                <c:pt idx="4">
                  <c:v>0.28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574872"/>
        <c:axId val="2110057192"/>
      </c:lineChart>
      <c:catAx>
        <c:axId val="208157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110057192"/>
        <c:crossesAt val="-0.5"/>
        <c:auto val="1"/>
        <c:lblAlgn val="ctr"/>
        <c:lblOffset val="100"/>
        <c:tickLblSkip val="1"/>
        <c:tickMarkSkip val="1"/>
        <c:noMultiLvlLbl val="0"/>
      </c:catAx>
      <c:valAx>
        <c:axId val="2110057192"/>
        <c:scaling>
          <c:orientation val="minMax"/>
          <c:max val="2.0"/>
          <c:min val="-0.5"/>
        </c:scaling>
        <c:delete val="0"/>
        <c:axPos val="l"/>
        <c:majorGridlines>
          <c:spPr>
            <a:ln w="486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Effect size</a:t>
                </a:r>
              </a:p>
            </c:rich>
          </c:tx>
          <c:layout>
            <c:manualLayout>
              <c:xMode val="edge"/>
              <c:yMode val="edge"/>
              <c:x val="0.0177133655394525"/>
              <c:y val="0.308641975308648"/>
            </c:manualLayout>
          </c:layout>
          <c:overlay val="0"/>
          <c:spPr>
            <a:noFill/>
            <a:ln w="389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081574872"/>
        <c:crosses val="autoZero"/>
        <c:crossBetween val="between"/>
        <c:majorUnit val="0.5"/>
      </c:valAx>
      <c:spPr>
        <a:noFill/>
        <a:ln w="1945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9563723093105"/>
          <c:y val="0.125091119901844"/>
          <c:w val="0.338347556332692"/>
          <c:h val="0.287037037037037"/>
        </c:manualLayout>
      </c:layout>
      <c:overlay val="0"/>
      <c:spPr>
        <a:solidFill>
          <a:schemeClr val="bg1"/>
        </a:solidFill>
        <a:ln w="4863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98416209467"/>
          <c:y val="0.0665132317205827"/>
          <c:w val="0.819951501745677"/>
          <c:h val="0.6601513753603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vs. No tutoring</c:v>
                </c:pt>
              </c:strCache>
            </c:strRef>
          </c:tx>
          <c:spPr>
            <a:ln w="635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0.0</c:v>
                </c:pt>
                <c:pt idx="1">
                  <c:v>0.310000000000001</c:v>
                </c:pt>
                <c:pt idx="2">
                  <c:v>0.760000000000002</c:v>
                </c:pt>
                <c:pt idx="3">
                  <c:v>0.4</c:v>
                </c:pt>
                <c:pt idx="4">
                  <c:v>0.79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vs. Answer-based</c:v>
                </c:pt>
              </c:strCache>
            </c:strRef>
          </c:tx>
          <c:spPr>
            <a:ln w="635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1">
                  <c:v>0.310000000000001</c:v>
                </c:pt>
                <c:pt idx="2">
                  <c:v>0.710000000000001</c:v>
                </c:pt>
                <c:pt idx="3">
                  <c:v>0.630000000000002</c:v>
                </c:pt>
                <c:pt idx="4">
                  <c:v>0.27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vs. Step-based</c:v>
                </c:pt>
              </c:strCache>
            </c:strRef>
          </c:tx>
          <c:spPr>
            <a:ln w="63500">
              <a:solidFill>
                <a:srgbClr val="00CCFF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2">
                  <c:v>0.760000000000002</c:v>
                </c:pt>
                <c:pt idx="3">
                  <c:v>0.92</c:v>
                </c:pt>
                <c:pt idx="4">
                  <c:v>0.99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vs. Substep-based</c:v>
                </c:pt>
              </c:strCache>
            </c:strRef>
          </c:tx>
          <c:spPr>
            <a:ln w="63500">
              <a:solidFill>
                <a:srgbClr val="000000"/>
              </a:solidFill>
              <a:prstDash val="sysDash"/>
            </a:ln>
          </c:spPr>
          <c:marker>
            <c:symbol val="x"/>
            <c:size val="1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No tutoring</c:v>
                </c:pt>
                <c:pt idx="1">
                  <c:v>Answer-based</c:v>
                </c:pt>
                <c:pt idx="2">
                  <c:v>Step-based</c:v>
                </c:pt>
                <c:pt idx="3">
                  <c:v>Substep-based</c:v>
                </c:pt>
                <c:pt idx="4">
                  <c:v>Human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3">
                  <c:v>0.4</c:v>
                </c:pt>
                <c:pt idx="4">
                  <c:v>0.28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574312"/>
        <c:axId val="2087020152"/>
      </c:lineChart>
      <c:catAx>
        <c:axId val="211157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087020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7020152"/>
        <c:scaling>
          <c:orientation val="minMax"/>
          <c:max val="2.0"/>
        </c:scaling>
        <c:delete val="0"/>
        <c:axPos val="l"/>
        <c:majorGridlines>
          <c:spPr>
            <a:ln w="486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Effect size</a:t>
                </a:r>
              </a:p>
            </c:rich>
          </c:tx>
          <c:layout>
            <c:manualLayout>
              <c:xMode val="edge"/>
              <c:yMode val="edge"/>
              <c:x val="0.0177133655394525"/>
              <c:y val="0.308641975308648"/>
            </c:manualLayout>
          </c:layout>
          <c:overlay val="0"/>
          <c:spPr>
            <a:noFill/>
            <a:ln w="389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8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2111574312"/>
        <c:crosses val="autoZero"/>
        <c:crossBetween val="between"/>
        <c:majorUnit val="0.5"/>
      </c:valAx>
      <c:spPr>
        <a:noFill/>
        <a:ln w="1945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9020998234185"/>
          <c:y val="0.05854582068274"/>
          <c:w val="0.338347556332692"/>
          <c:h val="0.287037037037037"/>
        </c:manualLayout>
      </c:layout>
      <c:overlay val="0"/>
      <c:spPr>
        <a:solidFill>
          <a:schemeClr val="bg1"/>
        </a:solidFill>
        <a:ln w="4863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9675342782675"/>
          <c:y val="0.0496394746240912"/>
          <c:w val="0.590115576392455"/>
          <c:h val="0.7472889476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 response problem solving midterms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Science majors</c:v>
                </c:pt>
                <c:pt idx="1">
                  <c:v>Engineering majors</c:v>
                </c:pt>
                <c:pt idx="2">
                  <c:v>Other majors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0.57</c:v>
                </c:pt>
                <c:pt idx="1">
                  <c:v>0.53</c:v>
                </c:pt>
                <c:pt idx="2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Multiple choice final exam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Science majors</c:v>
                </c:pt>
                <c:pt idx="1">
                  <c:v>Engineering majors</c:v>
                </c:pt>
                <c:pt idx="2">
                  <c:v>Other majors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0.177</c:v>
                </c:pt>
                <c:pt idx="1">
                  <c:v>0.223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015624"/>
        <c:axId val="2111568408"/>
      </c:barChart>
      <c:catAx>
        <c:axId val="2082015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568408"/>
        <c:crosses val="autoZero"/>
        <c:auto val="1"/>
        <c:lblAlgn val="ctr"/>
        <c:lblOffset val="100"/>
        <c:noMultiLvlLbl val="0"/>
      </c:catAx>
      <c:valAx>
        <c:axId val="2111568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015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141765445760644"/>
          <c:y val="0.533949771722246"/>
          <c:w val="0.304993786986778"/>
          <c:h val="0.46340981797544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D387-30A4-4A21-A551-CD197A8ABBC7}" type="datetimeFigureOut">
              <a:rPr lang="en-US" smtClean="0"/>
              <a:pPr/>
              <a:t>1/27/12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D5B54-D722-4989-9EDE-F022A88908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1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</a:t>
            </a:r>
            <a:r>
              <a:rPr lang="en-US" smtClean="0"/>
              <a:t>as: VanLehn</a:t>
            </a:r>
            <a:r>
              <a:rPr lang="en-US" dirty="0" smtClean="0"/>
              <a:t>, K. (2012, January). </a:t>
            </a:r>
            <a:r>
              <a:rPr lang="en-US" i="1" dirty="0" smtClean="0"/>
              <a:t>Intelligent tutoring systems (its) for online learning</a:t>
            </a:r>
            <a:r>
              <a:rPr lang="en-US" dirty="0" smtClean="0"/>
              <a:t>. Presentation at Conversations on quality: a symposium on k-12 online learning, Cambridge, MA.</a:t>
            </a:r>
          </a:p>
          <a:p>
            <a:endParaRPr lang="en-US" dirty="0" smtClean="0"/>
          </a:p>
          <a:p>
            <a:r>
              <a:rPr lang="en-US" dirty="0" smtClean="0"/>
              <a:t>Unless otherwise specified, this work is licensed under a Creative Commons Attribution 3.0 United States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5B54-D722-4989-9EDE-F022A88908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1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6864-AD7F-43B2-9685-8FE510AD9633}" type="slidenum">
              <a:rPr lang="en-US"/>
              <a:pPr/>
              <a:t>10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67" tIns="46035" rIns="92067" bIns="46035"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FAE5-D08B-4818-8ECC-A8B956F29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4BB-AA12-40DB-AA7E-2B512FE31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CD22-2A4D-4FA3-9128-AE811F983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71800"/>
            <a:ext cx="3810000" cy="2971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971800"/>
            <a:ext cx="3810000" cy="2971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B733-34E2-4F1A-A83F-1A93CEE72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57200" y="1905000"/>
            <a:ext cx="8153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130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1"/>
            <a:ext cx="4040188" cy="26971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130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8999"/>
            <a:ext cx="4041775" cy="2697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66AB-6D40-4D08-90AD-91176BC9F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E3D5-B6D9-452F-AC12-0877E5FA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33E3-F217-495E-AFA1-E8FE62FAD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292B-9754-4633-8D55-9D45B7F0E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476672"/>
            <a:ext cx="7793360" cy="86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295456" cy="41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477000"/>
            <a:ext cx="480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dirty="0">
                <a:latin typeface="+mj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77000"/>
            <a:ext cx="914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j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E18A30B8-FD22-4816-8DBB-44170F86B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7" r:id="rId5"/>
    <p:sldLayoutId id="2147483652" r:id="rId6"/>
    <p:sldLayoutId id="2147483651" r:id="rId7"/>
    <p:sldLayoutId id="2147483650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292113"/>
          </a:solidFill>
          <a:latin typeface="+mn-lt"/>
          <a:ea typeface="+mn-ea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Intelligent tutoring systems (ITS)</a:t>
            </a:r>
            <a:br>
              <a:rPr lang="en-US" dirty="0"/>
            </a:br>
            <a:r>
              <a:rPr lang="en-US" dirty="0"/>
              <a:t>for online learning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/>
          <a:p>
            <a:r>
              <a:rPr lang="en-US" dirty="0"/>
              <a:t>Kurt </a:t>
            </a:r>
            <a:r>
              <a:rPr lang="en-US" dirty="0" err="1"/>
              <a:t>VanLehn</a:t>
            </a:r>
            <a:endParaRPr lang="en-US" dirty="0"/>
          </a:p>
          <a:p>
            <a:r>
              <a:rPr lang="en-US" sz="2200" dirty="0"/>
              <a:t>Computing, Informatics and Decision Science Engineering</a:t>
            </a:r>
          </a:p>
          <a:p>
            <a:r>
              <a:rPr lang="en-US" dirty="0"/>
              <a:t>Arizona State University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3816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D815E"/>
                </a:solidFill>
                <a:latin typeface="DIN-Medium"/>
                <a:cs typeface="DIN-Medium"/>
              </a:rPr>
              <a:t>Cite </a:t>
            </a:r>
            <a:r>
              <a:rPr lang="en-US" sz="1000" smtClean="0">
                <a:solidFill>
                  <a:srgbClr val="8D815E"/>
                </a:solidFill>
                <a:latin typeface="DIN-Medium"/>
                <a:cs typeface="DIN-Medium"/>
              </a:rPr>
              <a:t>as: VanLehn</a:t>
            </a:r>
            <a:r>
              <a:rPr lang="en-US" sz="1000" dirty="0">
                <a:solidFill>
                  <a:srgbClr val="8D815E"/>
                </a:solidFill>
                <a:latin typeface="DIN-Medium"/>
                <a:cs typeface="DIN-Medium"/>
              </a:rPr>
              <a:t>, K. (2012, January). </a:t>
            </a:r>
            <a:r>
              <a:rPr lang="en-US" sz="1000" i="1" dirty="0">
                <a:solidFill>
                  <a:srgbClr val="8D815E"/>
                </a:solidFill>
                <a:latin typeface="DIN-Medium"/>
                <a:cs typeface="DIN-Medium"/>
              </a:rPr>
              <a:t>Intelligent tutoring systems (its</a:t>
            </a:r>
            <a:r>
              <a:rPr lang="en-US" sz="1000" i="1" dirty="0" smtClean="0">
                <a:solidFill>
                  <a:srgbClr val="8D815E"/>
                </a:solidFill>
                <a:latin typeface="DIN-Medium"/>
                <a:cs typeface="DIN-Medium"/>
              </a:rPr>
              <a:t>) for online learning</a:t>
            </a:r>
            <a:r>
              <a:rPr lang="en-US" sz="1000" dirty="0" smtClean="0">
                <a:solidFill>
                  <a:srgbClr val="8D815E"/>
                </a:solidFill>
                <a:latin typeface="DIN-Medium"/>
                <a:cs typeface="DIN-Medium"/>
              </a:rPr>
              <a:t>.  </a:t>
            </a:r>
            <a:r>
              <a:rPr lang="en-US" sz="1000" dirty="0">
                <a:solidFill>
                  <a:srgbClr val="8D815E"/>
                </a:solidFill>
                <a:latin typeface="DIN-Medium"/>
                <a:cs typeface="DIN-Medium"/>
              </a:rPr>
              <a:t>Presentation at Conversations on quality: a symposium on k-12 online learning, Cambridge, MA.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9436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8D815E"/>
                </a:solidFill>
                <a:latin typeface="DIN-Medium"/>
                <a:cs typeface="DIN-Medium"/>
                <a:sym typeface="Calibri" charset="0"/>
              </a:rPr>
              <a:t>Unless otherwise specified, this work is licensed under a Creative Commons Attribution 3.0 </a:t>
            </a:r>
            <a:r>
              <a:rPr lang="en-US" sz="1000" dirty="0" smtClean="0">
                <a:solidFill>
                  <a:srgbClr val="8D815E"/>
                </a:solidFill>
                <a:latin typeface="DIN-Medium"/>
                <a:cs typeface="DIN-Medium"/>
                <a:sym typeface="Calibri" charset="0"/>
              </a:rPr>
              <a:t>United States License</a:t>
            </a:r>
            <a:r>
              <a:rPr lang="en-US" sz="1000" dirty="0">
                <a:solidFill>
                  <a:srgbClr val="8D815E"/>
                </a:solidFill>
                <a:latin typeface="DIN-Medium"/>
                <a:cs typeface="DIN-Medium"/>
                <a:sym typeface="Calibri" charset="0"/>
              </a:rPr>
              <a:t>.</a:t>
            </a:r>
          </a:p>
        </p:txBody>
      </p:sp>
      <p:pic>
        <p:nvPicPr>
          <p:cNvPr id="9" name="Picture 8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638800"/>
            <a:ext cx="90129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can tutor steps in an argument/essay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200" dirty="0" smtClean="0"/>
              <a:t>Graesser, A. C., Lu, S., Jackson, G. T., Mitchell, H. H., Ventura, M., Olney, A., et al. (2004). AutoTutor: A tutor with dialogue in natural language. </a:t>
            </a:r>
            <a:r>
              <a:rPr lang="en-US" sz="1200" i="1" dirty="0" smtClean="0"/>
              <a:t>Behavioral Research Methods, Instruments and Computers, 36(180-193).</a:t>
            </a:r>
            <a:endParaRPr lang="en-US" sz="14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fld id="{0606A2B1-2714-4AD8-A627-6280155C5E40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178626" name="Picture 2" descr="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6300192" cy="4725144"/>
          </a:xfrm>
          <a:prstGeom prst="rect">
            <a:avLst/>
          </a:prstGeom>
          <a:noFill/>
        </p:spPr>
      </p:pic>
      <p:sp>
        <p:nvSpPr>
          <p:cNvPr id="1178636" name="Line 12"/>
          <p:cNvSpPr>
            <a:spLocks noChangeShapeType="1"/>
          </p:cNvSpPr>
          <p:nvPr/>
        </p:nvSpPr>
        <p:spPr bwMode="auto">
          <a:xfrm>
            <a:off x="0" y="5791200"/>
            <a:ext cx="0" cy="10668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638" name="AutoShape 14"/>
          <p:cNvSpPr>
            <a:spLocks noChangeArrowheads="1"/>
          </p:cNvSpPr>
          <p:nvPr/>
        </p:nvSpPr>
        <p:spPr bwMode="auto">
          <a:xfrm>
            <a:off x="6660232" y="2924944"/>
            <a:ext cx="2193925" cy="914400"/>
          </a:xfrm>
          <a:prstGeom prst="wedgeRoundRectCallout">
            <a:avLst>
              <a:gd name="adj1" fmla="val -44431"/>
              <a:gd name="adj2" fmla="val -104167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latin typeface="Arial" charset="0"/>
              </a:rPr>
              <a:t>Task</a:t>
            </a:r>
          </a:p>
        </p:txBody>
      </p:sp>
      <p:sp>
        <p:nvSpPr>
          <p:cNvPr id="1178639" name="AutoShape 15"/>
          <p:cNvSpPr>
            <a:spLocks noChangeArrowheads="1"/>
          </p:cNvSpPr>
          <p:nvPr/>
        </p:nvSpPr>
        <p:spPr bwMode="auto">
          <a:xfrm>
            <a:off x="1096963" y="5440363"/>
            <a:ext cx="2193925" cy="914400"/>
          </a:xfrm>
          <a:prstGeom prst="wedgeRoundRectCallout">
            <a:avLst>
              <a:gd name="adj1" fmla="val -22574"/>
              <a:gd name="adj2" fmla="val -121875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 smtClean="0">
                <a:latin typeface="Arial" charset="0"/>
              </a:rPr>
              <a:t>Tutor-student dialogue</a:t>
            </a:r>
            <a:endParaRPr lang="en-US" sz="2400" dirty="0">
              <a:latin typeface="Arial" charset="0"/>
            </a:endParaRPr>
          </a:p>
        </p:txBody>
      </p:sp>
      <p:sp>
        <p:nvSpPr>
          <p:cNvPr id="1178640" name="AutoShape 16"/>
          <p:cNvSpPr>
            <a:spLocks noChangeArrowheads="1"/>
          </p:cNvSpPr>
          <p:nvPr/>
        </p:nvSpPr>
        <p:spPr bwMode="auto">
          <a:xfrm>
            <a:off x="3491880" y="3212976"/>
            <a:ext cx="2193925" cy="914400"/>
          </a:xfrm>
          <a:prstGeom prst="wedgeRoundRectCallout">
            <a:avLst>
              <a:gd name="adj1" fmla="val -124024"/>
              <a:gd name="adj2" fmla="val -81475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charset="0"/>
              </a:rPr>
              <a:t>Tutor </a:t>
            </a:r>
          </a:p>
        </p:txBody>
      </p:sp>
      <p:sp>
        <p:nvSpPr>
          <p:cNvPr id="1178641" name="AutoShape 17"/>
          <p:cNvSpPr>
            <a:spLocks noChangeArrowheads="1"/>
          </p:cNvSpPr>
          <p:nvPr/>
        </p:nvSpPr>
        <p:spPr bwMode="auto">
          <a:xfrm>
            <a:off x="6035675" y="5589240"/>
            <a:ext cx="3108325" cy="698376"/>
          </a:xfrm>
          <a:prstGeom prst="wedgeRoundRectCallout">
            <a:avLst>
              <a:gd name="adj1" fmla="val -52489"/>
              <a:gd name="adj2" fmla="val -152116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 smtClean="0">
                <a:latin typeface="Arial" charset="0"/>
              </a:rPr>
              <a:t>Student’s essay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22108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No, the sun is much more massive than the earth, so it pulls harder.  That is why the earth orbits the sun and not vice versa.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93360" cy="1008112"/>
          </a:xfrm>
        </p:spPr>
        <p:txBody>
          <a:bodyPr/>
          <a:lstStyle/>
          <a:p>
            <a:r>
              <a:rPr lang="en-US" dirty="0" smtClean="0"/>
              <a:t>A simulation-based ITS where all feedback is delayed until done fighting fire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9361B073-7E15-4B31-A6C6-F485AC76BE48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07" y="1580066"/>
            <a:ext cx="6798482" cy="527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126463" y="2331732"/>
            <a:ext cx="2560291" cy="822951"/>
          </a:xfrm>
          <a:prstGeom prst="wedgeRoundRectCallout">
            <a:avLst>
              <a:gd name="adj1" fmla="val -100143"/>
              <a:gd name="adj2" fmla="val -69323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400" dirty="0" smtClean="0"/>
              <a:t>Step: Isolate a compartment</a:t>
            </a:r>
            <a:endParaRPr lang="en-US" sz="2400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995936" y="5373216"/>
            <a:ext cx="3108925" cy="914389"/>
          </a:xfrm>
          <a:prstGeom prst="wedgeRoundRectCallout">
            <a:avLst>
              <a:gd name="adj1" fmla="val -87801"/>
              <a:gd name="adj2" fmla="val -11775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400" dirty="0" smtClean="0"/>
              <a:t>Debriefing replays steps and discusses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3573016"/>
            <a:ext cx="18356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Pon</a:t>
            </a:r>
            <a:r>
              <a:rPr lang="en-US" sz="1400" dirty="0" smtClean="0"/>
              <a:t>-Barry, H., Schultz, K., </a:t>
            </a:r>
            <a:r>
              <a:rPr lang="en-US" sz="1400" dirty="0" err="1" smtClean="0"/>
              <a:t>Bratt</a:t>
            </a:r>
            <a:r>
              <a:rPr lang="en-US" sz="1400" dirty="0" smtClean="0"/>
              <a:t>, E. O., Clark, B., &amp; Peters, S. (2006). Responding to student uncertainty in spoken tutorial dialogue systems. </a:t>
            </a:r>
            <a:r>
              <a:rPr lang="en-US" sz="1400" i="1" dirty="0" smtClean="0"/>
              <a:t>International Journal of Artificial Intelligence and Education, 16, 171-194.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After-action reviews often use a timeline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www.stotler-henke.com</a:t>
            </a: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06703F-986E-4747-87A7-070FA5B67F0B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9940" name="Content Placeholder 6" descr="aairs_debrieftr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674813"/>
            <a:ext cx="6400800" cy="4802187"/>
          </a:xfrm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126463" y="2331732"/>
            <a:ext cx="2694009" cy="1601324"/>
          </a:xfrm>
          <a:prstGeom prst="wedgeRoundRectCallout">
            <a:avLst>
              <a:gd name="adj1" fmla="val -39746"/>
              <a:gd name="adj2" fmla="val 163287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400" dirty="0" smtClean="0"/>
              <a:t>ITS marks learning opportunities with red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can be an non-player character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Nelson, B. C. (2007). Exploring the use of individualized, reflective guidance in an educational multi-user virtual environment. </a:t>
            </a:r>
            <a:r>
              <a:rPr lang="en-US" sz="1400" i="1" dirty="0" smtClean="0"/>
              <a:t>Journal of Science Education and Technology, 16(1), 83-97.</a:t>
            </a:r>
            <a:endParaRPr lang="en-US" sz="1400" dirty="0" smtClean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1" y="1628800"/>
            <a:ext cx="7782427" cy="4772000"/>
          </a:xfrm>
          <a:noFill/>
        </p:spPr>
      </p:pic>
      <p:sp>
        <p:nvSpPr>
          <p:cNvPr id="68612" name="Rounded Rectangular Callout 3"/>
          <p:cNvSpPr>
            <a:spLocks noChangeArrowheads="1"/>
          </p:cNvSpPr>
          <p:nvPr/>
        </p:nvSpPr>
        <p:spPr bwMode="auto">
          <a:xfrm>
            <a:off x="7884368" y="1988840"/>
            <a:ext cx="792088" cy="533400"/>
          </a:xfrm>
          <a:prstGeom prst="wedgeRoundRectCallout">
            <a:avLst>
              <a:gd name="adj1" fmla="val -118140"/>
              <a:gd name="adj2" fmla="val -13222"/>
              <a:gd name="adj3" fmla="val 16667"/>
            </a:avLst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dirty="0" smtClean="0"/>
              <a:t>ITS</a:t>
            </a:r>
            <a:endParaRPr lang="en-US" dirty="0"/>
          </a:p>
        </p:txBody>
      </p:sp>
      <p:sp>
        <p:nvSpPr>
          <p:cNvPr id="5" name="Rounded Rectangular Callout 3"/>
          <p:cNvSpPr>
            <a:spLocks noChangeArrowheads="1"/>
          </p:cNvSpPr>
          <p:nvPr/>
        </p:nvSpPr>
        <p:spPr bwMode="auto">
          <a:xfrm>
            <a:off x="3347864" y="2204864"/>
            <a:ext cx="792088" cy="533400"/>
          </a:xfrm>
          <a:prstGeom prst="wedgeRoundRectCallout">
            <a:avLst>
              <a:gd name="adj1" fmla="val 102557"/>
              <a:gd name="adj2" fmla="val 77535"/>
              <a:gd name="adj3" fmla="val 16667"/>
            </a:avLst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dirty="0" smtClean="0"/>
              <a:t>ITS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008112"/>
          </a:xfrm>
        </p:spPr>
        <p:txBody>
          <a:bodyPr/>
          <a:lstStyle/>
          <a:p>
            <a:r>
              <a:rPr lang="en-US" sz="2800" dirty="0" smtClean="0"/>
              <a:t>Learning companion(s) can accompany ITS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Schwartz, D. L., Blair, K. P., Biswas, G., </a:t>
            </a:r>
            <a:r>
              <a:rPr lang="en-US" sz="1200" dirty="0" err="1" smtClean="0"/>
              <a:t>Leelawong</a:t>
            </a:r>
            <a:r>
              <a:rPr lang="en-US" sz="1200" dirty="0" smtClean="0"/>
              <a:t>, K., &amp; Davis, J. (in press). Animations of thought:  Interactivity in the teachable agent paradigm. In R. Lowe &amp; W. </a:t>
            </a:r>
            <a:r>
              <a:rPr lang="en-US" sz="1200" dirty="0" err="1" smtClean="0"/>
              <a:t>Schnotz</a:t>
            </a:r>
            <a:r>
              <a:rPr lang="en-US" sz="1200" dirty="0" smtClean="0"/>
              <a:t> (Eds.), </a:t>
            </a:r>
            <a:r>
              <a:rPr lang="en-US" sz="1200" i="1" dirty="0" smtClean="0"/>
              <a:t>Learning with animations:  Research and implications for design. Cambridge, UK: Cambridge University Press.</a:t>
            </a:r>
            <a:endParaRPr lang="en-US" sz="1200" dirty="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6224" y="1644682"/>
            <a:ext cx="7092280" cy="5213318"/>
          </a:xfrm>
          <a:noFill/>
        </p:spPr>
      </p:pic>
      <p:sp>
        <p:nvSpPr>
          <p:cNvPr id="8" name="Rounded Rectangular Callout 3"/>
          <p:cNvSpPr>
            <a:spLocks noChangeArrowheads="1"/>
          </p:cNvSpPr>
          <p:nvPr/>
        </p:nvSpPr>
        <p:spPr bwMode="auto">
          <a:xfrm>
            <a:off x="899592" y="3789040"/>
            <a:ext cx="792088" cy="533400"/>
          </a:xfrm>
          <a:prstGeom prst="wedgeRoundRectCallout">
            <a:avLst>
              <a:gd name="adj1" fmla="val 128023"/>
              <a:gd name="adj2" fmla="val 37198"/>
              <a:gd name="adj3" fmla="val 16667"/>
            </a:avLst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dirty="0" smtClean="0"/>
              <a:t>ITS</a:t>
            </a:r>
            <a:endParaRPr lang="en-US" dirty="0"/>
          </a:p>
        </p:txBody>
      </p:sp>
      <p:sp>
        <p:nvSpPr>
          <p:cNvPr id="9" name="Rounded Rectangular Callout 3"/>
          <p:cNvSpPr>
            <a:spLocks noChangeArrowheads="1"/>
          </p:cNvSpPr>
          <p:nvPr/>
        </p:nvSpPr>
        <p:spPr bwMode="auto">
          <a:xfrm>
            <a:off x="179512" y="4797152"/>
            <a:ext cx="1656184" cy="1368152"/>
          </a:xfrm>
          <a:prstGeom prst="wedgeRoundRectCallout">
            <a:avLst>
              <a:gd name="adj1" fmla="val 73624"/>
              <a:gd name="adj2" fmla="val 17634"/>
              <a:gd name="adj3" fmla="val 16667"/>
            </a:avLst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dirty="0" smtClean="0"/>
              <a:t>Betty, a teachable agent</a:t>
            </a:r>
            <a:endParaRPr lang="en-US" dirty="0"/>
          </a:p>
        </p:txBody>
      </p:sp>
      <p:sp>
        <p:nvSpPr>
          <p:cNvPr id="10" name="Rounded Rectangular Callout 3"/>
          <p:cNvSpPr>
            <a:spLocks noChangeArrowheads="1"/>
          </p:cNvSpPr>
          <p:nvPr/>
        </p:nvSpPr>
        <p:spPr bwMode="auto">
          <a:xfrm>
            <a:off x="251520" y="2132856"/>
            <a:ext cx="1440160" cy="1224136"/>
          </a:xfrm>
          <a:prstGeom prst="wedgeRoundRectCallout">
            <a:avLst>
              <a:gd name="adj1" fmla="val 157902"/>
              <a:gd name="adj2" fmla="val 20721"/>
              <a:gd name="adj3" fmla="val 16667"/>
            </a:avLst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dirty="0" smtClean="0"/>
              <a:t>Concept map editor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an 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2492896"/>
            <a:ext cx="2457400" cy="70788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Tool (e.g., editor) emits student steps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4293096"/>
            <a:ext cx="2029544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Expected steps</a:t>
            </a:r>
          </a:p>
          <a:p>
            <a:pPr algn="ctr"/>
            <a:r>
              <a:rPr lang="en-US" sz="2000" dirty="0" smtClean="0"/>
              <a:t>(correct + misconceived)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3602250"/>
            <a:ext cx="1677144" cy="40011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Comparison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2420888"/>
            <a:ext cx="1447800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Hint &amp; feedback generator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4821450"/>
            <a:ext cx="1864568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Student competences, affect, etc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6269250"/>
            <a:ext cx="32004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Next task selector 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>
            <a:off x="3573016" y="2846839"/>
            <a:ext cx="617984" cy="9554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21" idx="1"/>
          </p:cNvCxnSpPr>
          <p:nvPr/>
        </p:nvCxnSpPr>
        <p:spPr>
          <a:xfrm flipV="1">
            <a:off x="3505200" y="3802305"/>
            <a:ext cx="685800" cy="9986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2" idx="1"/>
          </p:cNvCxnSpPr>
          <p:nvPr/>
        </p:nvCxnSpPr>
        <p:spPr>
          <a:xfrm flipV="1">
            <a:off x="5868144" y="2928720"/>
            <a:ext cx="720080" cy="8735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190573" y="3983677"/>
            <a:ext cx="1894022" cy="18931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8144" y="4005064"/>
            <a:ext cx="2016224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4" idx="3"/>
          </p:cNvCxnSpPr>
          <p:nvPr/>
        </p:nvCxnSpPr>
        <p:spPr>
          <a:xfrm rot="5400000">
            <a:off x="6246046" y="5763267"/>
            <a:ext cx="632192" cy="7798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miley Face 30"/>
          <p:cNvSpPr/>
          <p:nvPr/>
        </p:nvSpPr>
        <p:spPr>
          <a:xfrm>
            <a:off x="467544" y="2492896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83768" y="1909082"/>
            <a:ext cx="4111868" cy="583814"/>
          </a:xfrm>
          <a:custGeom>
            <a:avLst/>
            <a:gdLst>
              <a:gd name="connsiteX0" fmla="*/ 4705350 w 4705350"/>
              <a:gd name="connsiteY0" fmla="*/ 603250 h 603250"/>
              <a:gd name="connsiteX1" fmla="*/ 2543175 w 4705350"/>
              <a:gd name="connsiteY1" fmla="*/ 3175 h 603250"/>
              <a:gd name="connsiteX2" fmla="*/ 0 w 4705350"/>
              <a:gd name="connsiteY2" fmla="*/ 584200 h 603250"/>
              <a:gd name="connsiteX3" fmla="*/ 0 w 4705350"/>
              <a:gd name="connsiteY3" fmla="*/ 58420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350" h="603250">
                <a:moveTo>
                  <a:pt x="4705350" y="603250"/>
                </a:moveTo>
                <a:cubicBezTo>
                  <a:pt x="4016375" y="304800"/>
                  <a:pt x="3327400" y="6350"/>
                  <a:pt x="2543175" y="3175"/>
                </a:cubicBezTo>
                <a:cubicBezTo>
                  <a:pt x="1758950" y="0"/>
                  <a:pt x="0" y="584200"/>
                  <a:pt x="0" y="584200"/>
                </a:cubicBezTo>
                <a:lnTo>
                  <a:pt x="0" y="58420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09599" y="3173625"/>
            <a:ext cx="2352675" cy="3314700"/>
          </a:xfrm>
          <a:custGeom>
            <a:avLst/>
            <a:gdLst>
              <a:gd name="connsiteX0" fmla="*/ 2686050 w 2686050"/>
              <a:gd name="connsiteY0" fmla="*/ 3314700 h 3314700"/>
              <a:gd name="connsiteX1" fmla="*/ 95250 w 2686050"/>
              <a:gd name="connsiteY1" fmla="*/ 2076450 h 3314700"/>
              <a:gd name="connsiteX2" fmla="*/ 2114550 w 2686050"/>
              <a:gd name="connsiteY2" fmla="*/ 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3314700">
                <a:moveTo>
                  <a:pt x="2686050" y="3314700"/>
                </a:moveTo>
                <a:cubicBezTo>
                  <a:pt x="1438275" y="2971800"/>
                  <a:pt x="190500" y="2628900"/>
                  <a:pt x="95250" y="2076450"/>
                </a:cubicBezTo>
                <a:cubicBezTo>
                  <a:pt x="0" y="1524000"/>
                  <a:pt x="1057275" y="762000"/>
                  <a:pt x="211455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ITS makes these changes: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forum</a:t>
            </a:r>
          </a:p>
          <a:p>
            <a:r>
              <a:rPr lang="en-US" dirty="0" smtClean="0"/>
              <a:t>A sequence of modules, each </a:t>
            </a:r>
            <a:br>
              <a:rPr lang="en-US" dirty="0" smtClean="0"/>
            </a:br>
            <a:r>
              <a:rPr lang="en-US" dirty="0" smtClean="0"/>
              <a:t>comprised of a sequence of</a:t>
            </a:r>
          </a:p>
          <a:p>
            <a:pPr lvl="1"/>
            <a:r>
              <a:rPr lang="en-US" dirty="0" smtClean="0"/>
              <a:t>Passive media (text,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Quiz </a:t>
            </a:r>
          </a:p>
          <a:p>
            <a:r>
              <a:rPr lang="en-US" dirty="0" smtClean="0"/>
              <a:t>Final project</a:t>
            </a:r>
          </a:p>
          <a:p>
            <a:r>
              <a:rPr lang="en-US" dirty="0" smtClean="0"/>
              <a:t>Final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75856" y="2996952"/>
            <a:ext cx="165618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3933056"/>
            <a:ext cx="165618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87624" y="4437112"/>
            <a:ext cx="93610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220072" y="1988840"/>
            <a:ext cx="3456384" cy="576064"/>
          </a:xfrm>
          <a:prstGeom prst="wedgeRoundRectCallout">
            <a:avLst>
              <a:gd name="adj1" fmla="val -60715"/>
              <a:gd name="adj2" fmla="val 1444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dynamically adaptive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211960" y="4005064"/>
            <a:ext cx="4680520" cy="576064"/>
          </a:xfrm>
          <a:prstGeom prst="wedgeRoundRectCallout">
            <a:avLst>
              <a:gd name="adj1" fmla="val -80506"/>
              <a:gd name="adj2" fmla="val -142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complex, dynamically scaffolded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0" y="4869160"/>
            <a:ext cx="2448272" cy="576064"/>
          </a:xfrm>
          <a:prstGeom prst="wedgeRoundRectCallout">
            <a:avLst>
              <a:gd name="adj1" fmla="val -154703"/>
              <a:gd name="adj2" fmla="val -822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unnecessary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an ITS to an online course</a:t>
            </a:r>
          </a:p>
          <a:p>
            <a:r>
              <a:rPr lang="en-US" dirty="0" smtClean="0"/>
              <a:t>Will ITS improve the quality?</a:t>
            </a:r>
          </a:p>
          <a:p>
            <a:pPr lvl="1"/>
            <a:r>
              <a:rPr lang="en-US" dirty="0" smtClean="0"/>
              <a:t>Increasing interaction and complexity of exercises</a:t>
            </a:r>
          </a:p>
          <a:p>
            <a:pPr lvl="1"/>
            <a:r>
              <a:rPr lang="en-US" dirty="0" smtClean="0"/>
              <a:t>The Zone of Proximal Development</a:t>
            </a:r>
          </a:p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0" y="2852936"/>
            <a:ext cx="1043608" cy="86409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Next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93360" cy="1008112"/>
          </a:xfrm>
        </p:spPr>
        <p:txBody>
          <a:bodyPr/>
          <a:lstStyle/>
          <a:p>
            <a:r>
              <a:rPr lang="en-US" dirty="0" smtClean="0"/>
              <a:t>Micki Chi’s ICAP framework</a:t>
            </a:r>
            <a:br>
              <a:rPr lang="en-US" dirty="0" smtClean="0"/>
            </a:br>
            <a:r>
              <a:rPr lang="en-US" sz="1400" dirty="0" smtClean="0"/>
              <a:t>Chi, M. T. H. (2009). Active-Constructive-Interactive:  A conceptual framework for differentiating learning activities. </a:t>
            </a:r>
            <a:r>
              <a:rPr lang="en-US" sz="1400" i="1" dirty="0" smtClean="0"/>
              <a:t>Topics in Cognitive Science, 1, 73-105.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06412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5840"/>
                <a:gridCol w="2016032"/>
                <a:gridCol w="2016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</a:t>
                      </a:r>
                      <a:r>
                        <a:rPr lang="en-US" sz="2000" baseline="0" dirty="0" smtClean="0"/>
                        <a:t> engagement activity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e.g.,  history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e.g.,</a:t>
                      </a:r>
                      <a:r>
                        <a:rPr lang="en-US" sz="2000" baseline="0" dirty="0" smtClean="0"/>
                        <a:t> algebra equations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Effectiveness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Passive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Reading the text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Reading an example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Worst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Highlighting</a:t>
                      </a:r>
                      <a:r>
                        <a:rPr lang="en-US" sz="2000" baseline="0" dirty="0" smtClean="0"/>
                        <a:t> the text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Copying</a:t>
                      </a:r>
                      <a:r>
                        <a:rPr lang="en-US" sz="2000" baseline="0" dirty="0" smtClean="0"/>
                        <a:t> an example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OK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Constructive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Answering questions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Solving a</a:t>
                      </a:r>
                      <a:r>
                        <a:rPr lang="en-US" sz="2000" baseline="0" dirty="0" smtClean="0"/>
                        <a:t> problem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Interactive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Discussing questions with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 peer </a:t>
                      </a:r>
                      <a:r>
                        <a:rPr lang="en-US" sz="2000" b="1" dirty="0" smtClean="0"/>
                        <a:t>or tutor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Solving</a:t>
                      </a:r>
                      <a:r>
                        <a:rPr lang="en-US" sz="2000" baseline="0" dirty="0" smtClean="0"/>
                        <a:t> a problem with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a peer </a:t>
                      </a:r>
                      <a:r>
                        <a:rPr lang="en-US" sz="2000" b="1" baseline="0" dirty="0" smtClean="0"/>
                        <a:t>or tutor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Best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59492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 </a:t>
            </a:r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 C </a:t>
            </a:r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 A </a:t>
            </a:r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 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computer tutors interact frequently 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988840"/>
            <a:ext cx="6783288" cy="4183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tutoring (baseline for comparisons)  </a:t>
            </a:r>
          </a:p>
          <a:p>
            <a:r>
              <a:rPr lang="en-US" dirty="0" smtClean="0"/>
              <a:t>Answer-based tutoring  </a:t>
            </a:r>
          </a:p>
          <a:p>
            <a:pPr lvl="1"/>
            <a:r>
              <a:rPr lang="en-US" dirty="0" smtClean="0"/>
              <a:t>Hints and feedback on short-answer questions</a:t>
            </a:r>
          </a:p>
          <a:p>
            <a:r>
              <a:rPr lang="en-US" dirty="0" smtClean="0"/>
              <a:t>Step-based tutoring</a:t>
            </a:r>
          </a:p>
          <a:p>
            <a:pPr lvl="1"/>
            <a:r>
              <a:rPr lang="en-US" dirty="0" smtClean="0"/>
              <a:t>Hints and feedback on steps normally taken when using tool </a:t>
            </a:r>
          </a:p>
          <a:p>
            <a:r>
              <a:rPr lang="en-US" dirty="0" smtClean="0"/>
              <a:t>Substep-based  tutoring</a:t>
            </a:r>
          </a:p>
          <a:p>
            <a:pPr lvl="1"/>
            <a:r>
              <a:rPr lang="en-US" dirty="0" smtClean="0"/>
              <a:t>Tutor can discuss reasoning behind steps</a:t>
            </a:r>
          </a:p>
          <a:p>
            <a:r>
              <a:rPr lang="en-US" dirty="0" smtClean="0"/>
              <a:t>Human tutoring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>
            <a:off x="1475656" y="3573016"/>
            <a:ext cx="648072" cy="1944216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2930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 bwMode="auto">
          <a:xfrm>
            <a:off x="1475656" y="2420888"/>
            <a:ext cx="648072" cy="1080120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809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an ITS to an online course</a:t>
            </a:r>
          </a:p>
          <a:p>
            <a:r>
              <a:rPr lang="en-US" dirty="0"/>
              <a:t>Will ITS improve the quality?</a:t>
            </a:r>
          </a:p>
          <a:p>
            <a:pPr lvl="1"/>
            <a:r>
              <a:rPr lang="en-US" dirty="0"/>
              <a:t>Increasing interaction and complexity of exercises</a:t>
            </a:r>
          </a:p>
          <a:p>
            <a:pPr lvl="1"/>
            <a:r>
              <a:rPr lang="en-US" dirty="0"/>
              <a:t>The Zone of Proximal Development</a:t>
            </a:r>
          </a:p>
          <a:p>
            <a:r>
              <a:rPr lang="en-US" dirty="0"/>
              <a:t>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8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66700"/>
            <a:ext cx="8488633" cy="1104900"/>
          </a:xfrm>
        </p:spPr>
        <p:txBody>
          <a:bodyPr/>
          <a:lstStyle/>
          <a:p>
            <a:r>
              <a:rPr lang="en-US" sz="4000" dirty="0" smtClean="0"/>
              <a:t>Answer-based tutoring (CAI)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www.mastering.com</a:t>
            </a:r>
            <a:endParaRPr lang="en-US" sz="4000" dirty="0"/>
          </a:p>
        </p:txBody>
      </p:sp>
      <p:pic>
        <p:nvPicPr>
          <p:cNvPr id="5" name="Content Placeholder 4" descr="Mastering_physics_screen_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8782"/>
            <a:ext cx="13123499" cy="69493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62BFCF1C-FDB5-44BD-95D5-2D9B1A48359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0" y="3703317"/>
            <a:ext cx="4023316" cy="914390"/>
          </a:xfrm>
          <a:prstGeom prst="wedgeRoundRectCallout">
            <a:avLst>
              <a:gd name="adj1" fmla="val 90415"/>
              <a:gd name="adj2" fmla="val 25364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Solve on paper,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 enter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ANSWER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</a:b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&amp; get feedback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554513" y="4800585"/>
            <a:ext cx="822951" cy="914390"/>
          </a:xfrm>
          <a:prstGeom prst="wedgeRoundRectCallout">
            <a:avLst>
              <a:gd name="adj1" fmla="val 441564"/>
              <a:gd name="adj2" fmla="val -19558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Hints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16485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0045700" y="3352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pic>
        <p:nvPicPr>
          <p:cNvPr id="2052" name="Picture 6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410521" cy="31441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93360" cy="864096"/>
          </a:xfrm>
        </p:spPr>
        <p:txBody>
          <a:bodyPr/>
          <a:lstStyle/>
          <a:p>
            <a:r>
              <a:rPr lang="en-US" dirty="0" smtClean="0"/>
              <a:t>Step-based tutoring</a:t>
            </a:r>
            <a:endParaRPr lang="en-US" dirty="0"/>
          </a:p>
        </p:txBody>
      </p:sp>
      <p:pic>
        <p:nvPicPr>
          <p:cNvPr id="11" name="Picture 2" descr="alg1_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4599707" cy="33123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9" y="3140968"/>
            <a:ext cx="4787891" cy="3717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93360" cy="1152128"/>
          </a:xfrm>
        </p:spPr>
        <p:txBody>
          <a:bodyPr/>
          <a:lstStyle/>
          <a:p>
            <a:r>
              <a:rPr lang="en-US" sz="2800" dirty="0" smtClean="0"/>
              <a:t>Substep-based tutoring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VanLehn, K., Jordan, P., &amp; Litman, D. (2007). </a:t>
            </a:r>
            <a:r>
              <a:rPr lang="en-US" sz="1400" i="1" dirty="0" smtClean="0"/>
              <a:t>Developing pedagogically effective tutorial dialogue tactics:  Experiments and a </a:t>
            </a:r>
            <a:r>
              <a:rPr lang="en-US" sz="1400" i="1" dirty="0" err="1" smtClean="0"/>
              <a:t>testbed</a:t>
            </a:r>
            <a:r>
              <a:rPr lang="en-US" sz="1400" i="1" dirty="0" smtClean="0"/>
              <a:t>. Paper presented at the </a:t>
            </a:r>
            <a:r>
              <a:rPr lang="en-US" sz="1400" i="1" dirty="0" err="1" smtClean="0"/>
              <a:t>SLaTE</a:t>
            </a:r>
            <a:r>
              <a:rPr lang="en-US" sz="1400" i="1" dirty="0" smtClean="0"/>
              <a:t> Workshop on Speech and Language Technology in Education, Farmington, PA.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fld id="{62BFCF1C-FDB5-44BD-95D5-2D9B1A483596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Content Placeholder 6" descr="cordillera3 submitted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11795125" cy="8270875"/>
          </a:xfr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995936" y="2852936"/>
            <a:ext cx="4838201" cy="518161"/>
          </a:xfrm>
          <a:prstGeom prst="wedgeRoundRectCallout">
            <a:avLst>
              <a:gd name="adj1" fmla="val -69180"/>
              <a:gd name="adj2" fmla="val 34005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400" dirty="0" smtClean="0"/>
              <a:t>Student enters an equation (step)</a:t>
            </a:r>
            <a:endParaRPr lang="en-US" sz="2400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04048" y="5229200"/>
            <a:ext cx="3888432" cy="936104"/>
          </a:xfrm>
          <a:prstGeom prst="wedgeRoundRectCallout">
            <a:avLst>
              <a:gd name="adj1" fmla="val -35558"/>
              <a:gd name="adj2" fmla="val -72263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400" dirty="0" smtClean="0"/>
              <a:t>Tutor asks about reasoning behind the step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79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66700"/>
            <a:ext cx="8488633" cy="1104900"/>
          </a:xfrm>
        </p:spPr>
        <p:txBody>
          <a:bodyPr>
            <a:normAutofit/>
          </a:bodyPr>
          <a:lstStyle/>
          <a:p>
            <a:r>
              <a:rPr lang="en-US" dirty="0" smtClean="0"/>
              <a:t>A common belief: The more frequent the interaction, the more effective the tutoring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62BFCF1C-FDB5-44BD-95D5-2D9B1A483596}" type="slidenum">
              <a:rPr lang="en-US" altLang="en-US" smtClean="0"/>
              <a:pPr/>
              <a:t>23</a:t>
            </a:fld>
            <a:endParaRPr lang="en-US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97318" y="1916831"/>
          <a:ext cx="7355809" cy="418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188757" y="5806414"/>
            <a:ext cx="7132242" cy="822951"/>
          </a:xfrm>
          <a:prstGeom prst="rightArrow">
            <a:avLst>
              <a:gd name="adj1" fmla="val 50000"/>
              <a:gd name="adj2" fmla="val 5181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Increasin</a:t>
            </a:r>
            <a:r>
              <a:rPr lang="en-US" dirty="0" smtClean="0">
                <a:latin typeface="+mn-lt"/>
              </a:rPr>
              <a:t>g frequency of interaction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-1095501" y="3613595"/>
            <a:ext cx="3928446" cy="8229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Effectiveness</a:t>
            </a:r>
          </a:p>
        </p:txBody>
      </p:sp>
    </p:spTree>
  </p:cSld>
  <p:clrMapOvr>
    <a:masterClrMapping/>
  </p:clrMapOvr>
  <p:transition xmlns:p14="http://schemas.microsoft.com/office/powerpoint/2010/main" advTm="14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All possible pairwise comparisons </a:t>
            </a:r>
            <a:br>
              <a:rPr lang="en-US" sz="3200" dirty="0" smtClean="0"/>
            </a:br>
            <a:r>
              <a:rPr lang="en-US" sz="1400" dirty="0" smtClean="0"/>
              <a:t>VanLehn, K. (2011). The relative effectiveness of human tutoring, intelligent tutoring systems and other tutoring systems. </a:t>
            </a:r>
            <a:r>
              <a:rPr lang="en-US" sz="1400" i="1" dirty="0" smtClean="0"/>
              <a:t>Educational Psychologist, 46(4), 197-221.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577" y="1700808"/>
          <a:ext cx="7416825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96"/>
                <a:gridCol w="1854206"/>
                <a:gridCol w="1435762"/>
                <a:gridCol w="1128647"/>
                <a:gridCol w="967414"/>
              </a:tblGrid>
              <a:tr h="5506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Calibri"/>
                          <a:cs typeface="Times New Roman"/>
                        </a:rPr>
                        <a:t>Tutoring</a:t>
                      </a:r>
                      <a:r>
                        <a:rPr lang="en-US" sz="1600" b="1" baseline="0" dirty="0" smtClean="0">
                          <a:latin typeface="Arial"/>
                          <a:ea typeface="Calibri"/>
                          <a:cs typeface="Times New Roman"/>
                        </a:rPr>
                        <a:t> type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vs. other tutoring type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Calibri"/>
                          <a:cs typeface="Times New Roman"/>
                        </a:rPr>
                        <a:t>Num. of</a:t>
                      </a:r>
                      <a:r>
                        <a:rPr lang="en-US" sz="1600" b="1" baseline="0" dirty="0" smtClean="0">
                          <a:latin typeface="Arial"/>
                          <a:ea typeface="Calibri"/>
                          <a:cs typeface="Times New Roman"/>
                        </a:rPr>
                        <a:t> effects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Calibri"/>
                          <a:cs typeface="Times New Roman"/>
                        </a:rPr>
                        <a:t>Mean</a:t>
                      </a:r>
                      <a:r>
                        <a:rPr lang="en-US" sz="1600" b="1" baseline="0" dirty="0" smtClean="0">
                          <a:latin typeface="Arial"/>
                          <a:ea typeface="Calibri"/>
                          <a:cs typeface="Times New Roman"/>
                        </a:rPr>
                        <a:t> effect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Calibri"/>
                          <a:cs typeface="Times New Roman"/>
                        </a:rPr>
                        <a:t>% reliable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Answer-based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baseline="0" dirty="0" smtClean="0">
                          <a:latin typeface="Arial"/>
                          <a:ea typeface="Calibri"/>
                          <a:cs typeface="Times New Roman"/>
                        </a:rPr>
                        <a:t> tutoring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0.31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Step-based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0.76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68%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Substep-based 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0.40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54%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Human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0.79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80%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Step-based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answer-based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Substep-based 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0.32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33%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Human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-0.04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Substep-based 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step-based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Human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0.21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30%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Human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sub-step based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-0.12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62BFCF1C-FDB5-44BD-95D5-2D9B1A48359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advTm="1943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66700"/>
            <a:ext cx="8488633" cy="1104900"/>
          </a:xfrm>
        </p:spPr>
        <p:txBody>
          <a:bodyPr>
            <a:normAutofit/>
          </a:bodyPr>
          <a:lstStyle/>
          <a:p>
            <a:r>
              <a:rPr lang="en-US" dirty="0" smtClean="0"/>
              <a:t>Graphing all 10 comparisons:</a:t>
            </a:r>
            <a:br>
              <a:rPr lang="en-US" dirty="0" smtClean="0"/>
            </a:br>
            <a:r>
              <a:rPr lang="en-US" sz="2800" dirty="0" smtClean="0"/>
              <a:t>But the graph is hard to understand...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62BFCF1C-FDB5-44BD-95D5-2D9B1A483596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97318" y="1325903"/>
          <a:ext cx="7355809" cy="477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188757" y="5806414"/>
            <a:ext cx="7132242" cy="822951"/>
          </a:xfrm>
          <a:prstGeom prst="rightArrow">
            <a:avLst>
              <a:gd name="adj1" fmla="val 50000"/>
              <a:gd name="adj2" fmla="val 5181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Increasing frequency of interaction</a:t>
            </a: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-1325815" y="3383281"/>
            <a:ext cx="4389074" cy="8229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Effectiveness</a:t>
            </a:r>
          </a:p>
        </p:txBody>
      </p:sp>
    </p:spTree>
  </p:cSld>
  <p:clrMapOvr>
    <a:masterClrMapping/>
  </p:clrMapOvr>
  <p:transition xmlns:p14="http://schemas.microsoft.com/office/powerpoint/2010/main" advTm="311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66700"/>
            <a:ext cx="8488633" cy="1104900"/>
          </a:xfrm>
        </p:spPr>
        <p:txBody>
          <a:bodyPr>
            <a:normAutofit/>
          </a:bodyPr>
          <a:lstStyle/>
          <a:p>
            <a:r>
              <a:rPr lang="en-US" dirty="0" smtClean="0"/>
              <a:t>Graphing all 10 comparisons:</a:t>
            </a:r>
            <a:br>
              <a:rPr lang="en-US" dirty="0" smtClean="0"/>
            </a:br>
            <a:r>
              <a:rPr lang="en-US" sz="2800" dirty="0" smtClean="0"/>
              <a:t>Lines raised to make it easier to integrate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62BFCF1C-FDB5-44BD-95D5-2D9B1A483596}" type="slidenum">
              <a:rPr lang="en-US" altLang="en-US" smtClean="0"/>
              <a:pPr/>
              <a:t>26</a:t>
            </a:fld>
            <a:endParaRPr lang="en-US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97318" y="1325903"/>
          <a:ext cx="7355809" cy="477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188757" y="5806414"/>
            <a:ext cx="7132242" cy="822951"/>
          </a:xfrm>
          <a:prstGeom prst="rightArrow">
            <a:avLst>
              <a:gd name="adj1" fmla="val 50000"/>
              <a:gd name="adj2" fmla="val 5181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Increasing frequency of interaction</a:t>
            </a: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-1325815" y="3383281"/>
            <a:ext cx="4389074" cy="8229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Effectiveness</a:t>
            </a:r>
          </a:p>
        </p:txBody>
      </p:sp>
    </p:spTree>
  </p:cSld>
  <p:clrMapOvr>
    <a:masterClrMapping/>
  </p:clrMapOvr>
  <p:transition xmlns:p14="http://schemas.microsoft.com/office/powerpoint/2010/main" advTm="235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66700"/>
            <a:ext cx="8488633" cy="1104900"/>
          </a:xfrm>
        </p:spPr>
        <p:txBody>
          <a:bodyPr>
            <a:normAutofit/>
          </a:bodyPr>
          <a:lstStyle/>
          <a:p>
            <a:r>
              <a:rPr lang="en-US" dirty="0" smtClean="0"/>
              <a:t>The Interaction Plateau Hypothesis:</a:t>
            </a:r>
            <a:br>
              <a:rPr lang="en-US" dirty="0" smtClean="0"/>
            </a:br>
            <a:r>
              <a:rPr lang="en-US" sz="3200" dirty="0" smtClean="0"/>
              <a:t>human = substep = step &gt; answer &gt; 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fld id="{62BFCF1C-FDB5-44BD-95D5-2D9B1A483596}" type="slidenum">
              <a:rPr lang="en-US" altLang="en-US" smtClean="0"/>
              <a:pPr/>
              <a:t>27</a:t>
            </a:fld>
            <a:endParaRPr lang="en-US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97318" y="1325903"/>
          <a:ext cx="7355809" cy="477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188757" y="5806414"/>
            <a:ext cx="7132242" cy="822951"/>
          </a:xfrm>
          <a:prstGeom prst="rightArrow">
            <a:avLst>
              <a:gd name="adj1" fmla="val 50000"/>
              <a:gd name="adj2" fmla="val 5181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Increasin</a:t>
            </a:r>
            <a:r>
              <a:rPr lang="en-US" dirty="0" smtClean="0">
                <a:latin typeface="+mn-lt"/>
              </a:rPr>
              <a:t>g frequency of interaction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-1325815" y="3383281"/>
            <a:ext cx="4389074" cy="8229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Effectiveness</a:t>
            </a:r>
          </a:p>
        </p:txBody>
      </p:sp>
      <p:sp>
        <p:nvSpPr>
          <p:cNvPr id="8" name="Right Arrow 7"/>
          <p:cNvSpPr/>
          <p:nvPr/>
        </p:nvSpPr>
        <p:spPr bwMode="auto">
          <a:xfrm rot="20095144">
            <a:off x="2668647" y="3660717"/>
            <a:ext cx="2643297" cy="1097268"/>
          </a:xfrm>
          <a:prstGeom prst="rightArrow">
            <a:avLst/>
          </a:prstGeom>
          <a:solidFill>
            <a:srgbClr val="000000">
              <a:alpha val="2902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03999" y="3063244"/>
            <a:ext cx="2643297" cy="1097268"/>
          </a:xfrm>
          <a:prstGeom prst="rightArrow">
            <a:avLst/>
          </a:prstGeom>
          <a:solidFill>
            <a:srgbClr val="000000">
              <a:alpha val="2902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Tm="1920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an ITS to an online course</a:t>
            </a:r>
          </a:p>
          <a:p>
            <a:r>
              <a:rPr lang="en-US" dirty="0" smtClean="0"/>
              <a:t>Will ITS improve the quality?</a:t>
            </a:r>
          </a:p>
          <a:p>
            <a:pPr lvl="1"/>
            <a:r>
              <a:rPr lang="en-US" dirty="0" smtClean="0"/>
              <a:t>Increasing interaction and complexity of exercises</a:t>
            </a:r>
          </a:p>
          <a:p>
            <a:pPr lvl="1"/>
            <a:r>
              <a:rPr lang="en-US" dirty="0" smtClean="0"/>
              <a:t>The Zone of Proximal Development</a:t>
            </a:r>
          </a:p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0" y="3284984"/>
            <a:ext cx="1043608" cy="86409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Next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Zone of Proximal Development (ZPD)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54676" cy="36724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online course consists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forum</a:t>
            </a:r>
          </a:p>
          <a:p>
            <a:r>
              <a:rPr lang="en-US" dirty="0" smtClean="0"/>
              <a:t>A sequence of modules, each </a:t>
            </a:r>
            <a:br>
              <a:rPr lang="en-US" dirty="0" smtClean="0"/>
            </a:br>
            <a:r>
              <a:rPr lang="en-US" dirty="0" smtClean="0"/>
              <a:t>comprised of a sequence of</a:t>
            </a:r>
          </a:p>
          <a:p>
            <a:pPr lvl="1"/>
            <a:r>
              <a:rPr lang="en-US" dirty="0" smtClean="0"/>
              <a:t>Passive media (text,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Quiz </a:t>
            </a:r>
          </a:p>
          <a:p>
            <a:r>
              <a:rPr lang="en-US" dirty="0" smtClean="0"/>
              <a:t>Final project</a:t>
            </a:r>
          </a:p>
          <a:p>
            <a:r>
              <a:rPr lang="en-US" dirty="0" smtClean="0"/>
              <a:t>Final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keep students in their ZPDs?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“Mastery (-paced) learning” means continuing to work on a module until you have mastered it.</a:t>
            </a:r>
          </a:p>
          <a:p>
            <a:pPr lvl="1"/>
            <a:r>
              <a:rPr lang="en-US" sz="1800" dirty="0" smtClean="0"/>
              <a:t>Bloom, B. S. (1984). The 2 sigma problem: The search for methods of group instruction as effective as one-to-one tutoring. </a:t>
            </a:r>
            <a:r>
              <a:rPr lang="en-US" sz="1800" i="1" dirty="0" smtClean="0"/>
              <a:t>Educational Researcher, 13, 4-16.</a:t>
            </a:r>
            <a:endParaRPr lang="en-US" sz="1800" dirty="0" smtClean="0"/>
          </a:p>
          <a:p>
            <a:r>
              <a:rPr lang="en-US" dirty="0" smtClean="0"/>
              <a:t>With an ITS, traditional mastery tests are replaced by the stealth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Mastery-paced learning implemented by the red path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2492896"/>
            <a:ext cx="2457400" cy="70788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Tool (e.g., editor) emits student steps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4293096"/>
            <a:ext cx="2029544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Expected steps</a:t>
            </a:r>
          </a:p>
          <a:p>
            <a:pPr algn="ctr"/>
            <a:r>
              <a:rPr lang="en-US" sz="2000" dirty="0" smtClean="0"/>
              <a:t>(correct + misconceived)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3602250"/>
            <a:ext cx="1677144" cy="40011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Comparison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2420888"/>
            <a:ext cx="1447800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Hint &amp; feedback generator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4821450"/>
            <a:ext cx="1864568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Student competences, affect, etc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6269250"/>
            <a:ext cx="32004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Next task selector 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>
            <a:off x="3573016" y="2846839"/>
            <a:ext cx="617984" cy="9554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21" idx="1"/>
          </p:cNvCxnSpPr>
          <p:nvPr/>
        </p:nvCxnSpPr>
        <p:spPr>
          <a:xfrm flipV="1">
            <a:off x="3505200" y="3802305"/>
            <a:ext cx="685800" cy="9986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2" idx="1"/>
          </p:cNvCxnSpPr>
          <p:nvPr/>
        </p:nvCxnSpPr>
        <p:spPr>
          <a:xfrm flipV="1">
            <a:off x="5868144" y="2928720"/>
            <a:ext cx="720080" cy="8735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190573" y="3983677"/>
            <a:ext cx="1894022" cy="18931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8144" y="4005064"/>
            <a:ext cx="2016224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4" idx="3"/>
          </p:cNvCxnSpPr>
          <p:nvPr/>
        </p:nvCxnSpPr>
        <p:spPr>
          <a:xfrm rot="5400000">
            <a:off x="6246046" y="5763267"/>
            <a:ext cx="632192" cy="7798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miley Face 30"/>
          <p:cNvSpPr/>
          <p:nvPr/>
        </p:nvSpPr>
        <p:spPr>
          <a:xfrm>
            <a:off x="467544" y="2492896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83768" y="1909082"/>
            <a:ext cx="4111868" cy="583814"/>
          </a:xfrm>
          <a:custGeom>
            <a:avLst/>
            <a:gdLst>
              <a:gd name="connsiteX0" fmla="*/ 4705350 w 4705350"/>
              <a:gd name="connsiteY0" fmla="*/ 603250 h 603250"/>
              <a:gd name="connsiteX1" fmla="*/ 2543175 w 4705350"/>
              <a:gd name="connsiteY1" fmla="*/ 3175 h 603250"/>
              <a:gd name="connsiteX2" fmla="*/ 0 w 4705350"/>
              <a:gd name="connsiteY2" fmla="*/ 584200 h 603250"/>
              <a:gd name="connsiteX3" fmla="*/ 0 w 4705350"/>
              <a:gd name="connsiteY3" fmla="*/ 58420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350" h="603250">
                <a:moveTo>
                  <a:pt x="4705350" y="603250"/>
                </a:moveTo>
                <a:cubicBezTo>
                  <a:pt x="4016375" y="304800"/>
                  <a:pt x="3327400" y="6350"/>
                  <a:pt x="2543175" y="3175"/>
                </a:cubicBezTo>
                <a:cubicBezTo>
                  <a:pt x="1758950" y="0"/>
                  <a:pt x="0" y="584200"/>
                  <a:pt x="0" y="584200"/>
                </a:cubicBezTo>
                <a:lnTo>
                  <a:pt x="0" y="58420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09599" y="3173625"/>
            <a:ext cx="2352675" cy="3314700"/>
          </a:xfrm>
          <a:custGeom>
            <a:avLst/>
            <a:gdLst>
              <a:gd name="connsiteX0" fmla="*/ 2686050 w 2686050"/>
              <a:gd name="connsiteY0" fmla="*/ 3314700 h 3314700"/>
              <a:gd name="connsiteX1" fmla="*/ 95250 w 2686050"/>
              <a:gd name="connsiteY1" fmla="*/ 2076450 h 3314700"/>
              <a:gd name="connsiteX2" fmla="*/ 2114550 w 2686050"/>
              <a:gd name="connsiteY2" fmla="*/ 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3314700">
                <a:moveTo>
                  <a:pt x="2686050" y="3314700"/>
                </a:moveTo>
                <a:cubicBezTo>
                  <a:pt x="1438275" y="2971800"/>
                  <a:pt x="190500" y="2628900"/>
                  <a:pt x="95250" y="2076450"/>
                </a:cubicBezTo>
                <a:cubicBezTo>
                  <a:pt x="0" y="1524000"/>
                  <a:pt x="1057275" y="762000"/>
                  <a:pt x="211455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Assessment can be shown to student</a:t>
            </a:r>
          </a:p>
        </p:txBody>
      </p:sp>
      <p:pic>
        <p:nvPicPr>
          <p:cNvPr id="4" name="Picture 4" descr="Skillba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116609"/>
            <a:ext cx="5995988" cy="3976687"/>
          </a:xfrm>
          <a:noFill/>
          <a:ln w="28575">
            <a:solidFill>
              <a:srgbClr val="000000"/>
            </a:solidFill>
          </a:ln>
        </p:spPr>
      </p:pic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8F75F8-C011-4B05-9E58-7AC96C7CE7D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may be allowed to work at own 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6945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194644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94644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95922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an ITS to an online course</a:t>
            </a:r>
          </a:p>
          <a:p>
            <a:r>
              <a:rPr lang="en-US" dirty="0" smtClean="0"/>
              <a:t>Will ITS improve the quality?</a:t>
            </a:r>
          </a:p>
          <a:p>
            <a:pPr lvl="1"/>
            <a:r>
              <a:rPr lang="en-US" dirty="0" smtClean="0"/>
              <a:t>Increasing interaction and complexity of exercises</a:t>
            </a:r>
          </a:p>
          <a:p>
            <a:pPr lvl="1"/>
            <a:r>
              <a:rPr lang="en-US" dirty="0" smtClean="0"/>
              <a:t>The Zone of Proximal Development</a:t>
            </a:r>
          </a:p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 flipH="1">
            <a:off x="2771800" y="3789040"/>
            <a:ext cx="1296144" cy="86409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Next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ITS does not do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forum</a:t>
            </a:r>
          </a:p>
          <a:p>
            <a:r>
              <a:rPr lang="en-US" dirty="0" smtClean="0"/>
              <a:t>A sequence of modules, each </a:t>
            </a:r>
            <a:br>
              <a:rPr lang="en-US" dirty="0" smtClean="0"/>
            </a:br>
            <a:r>
              <a:rPr lang="en-US" dirty="0" smtClean="0"/>
              <a:t>comprised of a sequence of</a:t>
            </a:r>
          </a:p>
          <a:p>
            <a:pPr lvl="1"/>
            <a:r>
              <a:rPr lang="en-US" dirty="0" smtClean="0"/>
              <a:t>Passive media (text,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Quiz </a:t>
            </a:r>
          </a:p>
          <a:p>
            <a:r>
              <a:rPr lang="en-US" dirty="0" smtClean="0"/>
              <a:t>Final project</a:t>
            </a:r>
          </a:p>
          <a:p>
            <a:r>
              <a:rPr lang="en-US" dirty="0" smtClean="0"/>
              <a:t>Final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75856" y="2996952"/>
            <a:ext cx="165618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3933056"/>
            <a:ext cx="165618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87624" y="4437112"/>
            <a:ext cx="93610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220072" y="1988840"/>
            <a:ext cx="3456384" cy="576064"/>
          </a:xfrm>
          <a:prstGeom prst="wedgeRoundRectCallout">
            <a:avLst>
              <a:gd name="adj1" fmla="val -60715"/>
              <a:gd name="adj2" fmla="val 1444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dynamically adaptive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211960" y="4005064"/>
            <a:ext cx="4680520" cy="576064"/>
          </a:xfrm>
          <a:prstGeom prst="wedgeRoundRectCallout">
            <a:avLst>
              <a:gd name="adj1" fmla="val -80506"/>
              <a:gd name="adj2" fmla="val -142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complex, dynamically scaffolded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0" y="4869160"/>
            <a:ext cx="2448272" cy="576064"/>
          </a:xfrm>
          <a:prstGeom prst="wedgeRoundRectCallout">
            <a:avLst>
              <a:gd name="adj1" fmla="val -154703"/>
              <a:gd name="adj2" fmla="val -822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unnecessary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learners do not need and do not like ITS (or any other scaffolding)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94687" cy="418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size: How much better is Andes than hand-graded paper &amp; pencil homework?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16024" y="1988840"/>
            <a:ext cx="3810000" cy="395476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Graded exercises</a:t>
            </a:r>
          </a:p>
          <a:p>
            <a:r>
              <a:rPr lang="en-US" dirty="0" smtClean="0"/>
              <a:t>Initial Development</a:t>
            </a:r>
          </a:p>
          <a:p>
            <a:pPr lvl="1"/>
            <a:r>
              <a:rPr lang="en-US" dirty="0" smtClean="0"/>
              <a:t>Design exercises ($)</a:t>
            </a:r>
          </a:p>
          <a:p>
            <a:pPr lvl="1"/>
            <a:r>
              <a:rPr lang="en-US" dirty="0" smtClean="0"/>
              <a:t>Solutions &amp; rubric ($)</a:t>
            </a:r>
          </a:p>
          <a:p>
            <a:r>
              <a:rPr lang="en-US" dirty="0" smtClean="0"/>
              <a:t>Per student costs</a:t>
            </a:r>
          </a:p>
          <a:p>
            <a:pPr lvl="1"/>
            <a:r>
              <a:rPr lang="en-US" dirty="0" smtClean="0"/>
              <a:t>Human graders ($$)</a:t>
            </a:r>
          </a:p>
          <a:p>
            <a:pPr lvl="1"/>
            <a:r>
              <a:rPr lang="en-US" dirty="0" smtClean="0"/>
              <a:t>Sold as service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8424" y="1988840"/>
            <a:ext cx="4026024" cy="395476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ITS</a:t>
            </a:r>
          </a:p>
          <a:p>
            <a:r>
              <a:rPr lang="en-US" dirty="0" smtClean="0"/>
              <a:t>Initial development</a:t>
            </a:r>
          </a:p>
          <a:p>
            <a:pPr lvl="1"/>
            <a:r>
              <a:rPr lang="en-US" dirty="0" smtClean="0"/>
              <a:t>Design exercises ($)</a:t>
            </a:r>
          </a:p>
          <a:p>
            <a:pPr lvl="1"/>
            <a:r>
              <a:rPr lang="en-US" dirty="0" smtClean="0"/>
              <a:t>Author ITS ($$$)</a:t>
            </a:r>
          </a:p>
          <a:p>
            <a:r>
              <a:rPr lang="en-US" dirty="0" smtClean="0"/>
              <a:t>Per student costs</a:t>
            </a:r>
          </a:p>
          <a:p>
            <a:pPr lvl="1"/>
            <a:r>
              <a:rPr lang="en-US" dirty="0" smtClean="0"/>
              <a:t>nothing</a:t>
            </a:r>
          </a:p>
          <a:p>
            <a:pPr lvl="1"/>
            <a:r>
              <a:rPr lang="en-US" dirty="0" smtClean="0"/>
              <a:t>Sold as service (new)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1560" y="2906713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24B733-34E2-4F1A-A83F-1A93CEE7201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ITS makes these changes: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forum</a:t>
            </a:r>
          </a:p>
          <a:p>
            <a:r>
              <a:rPr lang="en-US" dirty="0" smtClean="0"/>
              <a:t>A sequence of modules, each </a:t>
            </a:r>
            <a:br>
              <a:rPr lang="en-US" dirty="0" smtClean="0"/>
            </a:br>
            <a:r>
              <a:rPr lang="en-US" dirty="0" smtClean="0"/>
              <a:t>comprised of a sequence of</a:t>
            </a:r>
          </a:p>
          <a:p>
            <a:pPr lvl="1"/>
            <a:r>
              <a:rPr lang="en-US" dirty="0" smtClean="0"/>
              <a:t>Passive media (text,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Quiz </a:t>
            </a:r>
          </a:p>
          <a:p>
            <a:r>
              <a:rPr lang="en-US" dirty="0" smtClean="0"/>
              <a:t>Final project</a:t>
            </a:r>
          </a:p>
          <a:p>
            <a:r>
              <a:rPr lang="en-US" dirty="0" smtClean="0"/>
              <a:t>Final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75856" y="2996952"/>
            <a:ext cx="165618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3933056"/>
            <a:ext cx="165618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87624" y="4437112"/>
            <a:ext cx="936104" cy="43204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220072" y="1988840"/>
            <a:ext cx="3456384" cy="576064"/>
          </a:xfrm>
          <a:prstGeom prst="wedgeRoundRectCallout">
            <a:avLst>
              <a:gd name="adj1" fmla="val -60715"/>
              <a:gd name="adj2" fmla="val 1444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dynamically adaptive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211960" y="4005064"/>
            <a:ext cx="4680520" cy="576064"/>
          </a:xfrm>
          <a:prstGeom prst="wedgeRoundRectCallout">
            <a:avLst>
              <a:gd name="adj1" fmla="val -80506"/>
              <a:gd name="adj2" fmla="val -142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complex, dynamically scaffolded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0" y="4869160"/>
            <a:ext cx="2448272" cy="576064"/>
          </a:xfrm>
          <a:prstGeom prst="wedgeRoundRectCallout">
            <a:avLst>
              <a:gd name="adj1" fmla="val -154703"/>
              <a:gd name="adj2" fmla="val -822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rPr>
              <a:t>unnecessary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an ITS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chooses the next activity/task for the student to do based on a model of the student’s current competence, affect and interest.</a:t>
            </a:r>
          </a:p>
          <a:p>
            <a:r>
              <a:rPr lang="en-US" dirty="0" smtClean="0"/>
              <a:t>It conducts stealth assessment</a:t>
            </a:r>
          </a:p>
          <a:p>
            <a:pPr lvl="1"/>
            <a:r>
              <a:rPr lang="en-US" sz="1400" dirty="0" smtClean="0"/>
              <a:t>Shute, V. J. (2011). Stealth assessment in computer-based games to support learning. In S. Tobias &amp; J. D. Fletcher (Eds.), </a:t>
            </a:r>
            <a:r>
              <a:rPr lang="en-US" sz="1400" i="1" dirty="0" smtClean="0"/>
              <a:t>Computer games and instruction</a:t>
            </a:r>
            <a:r>
              <a:rPr lang="en-US" sz="1400" dirty="0" smtClean="0"/>
              <a:t> (pp. 503-524). Charlotte, NC: Information Age Publishers</a:t>
            </a:r>
          </a:p>
          <a:p>
            <a:r>
              <a:rPr lang="en-US" dirty="0" smtClean="0"/>
              <a:t>If the task is a complex, multi-step activity</a:t>
            </a:r>
          </a:p>
          <a:p>
            <a:pPr lvl="1"/>
            <a:r>
              <a:rPr lang="en-US" dirty="0" smtClean="0"/>
              <a:t>It understands each step the student makes</a:t>
            </a:r>
          </a:p>
          <a:p>
            <a:pPr lvl="1"/>
            <a:r>
              <a:rPr lang="en-US" dirty="0" smtClean="0"/>
              <a:t>It can provide hints &amp; feedback on every step</a:t>
            </a:r>
          </a:p>
          <a:p>
            <a:pPr lvl="1"/>
            <a:r>
              <a:rPr lang="en-US" dirty="0" smtClean="0"/>
              <a:t>Students often control hints &amp;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an 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024BB-AA12-40DB-AA7E-2B512FE312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2492896"/>
            <a:ext cx="2457400" cy="70788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Tool (e.g., editor) emits student steps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4293096"/>
            <a:ext cx="2029544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Expected steps</a:t>
            </a:r>
          </a:p>
          <a:p>
            <a:pPr algn="ctr"/>
            <a:r>
              <a:rPr lang="en-US" sz="2000" dirty="0" smtClean="0"/>
              <a:t>(correct + misconceived)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3602250"/>
            <a:ext cx="1677144" cy="40011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Comparison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2420888"/>
            <a:ext cx="1447800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Hint &amp; feedback generator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4821450"/>
            <a:ext cx="1864568" cy="101566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Student competences, affect, etc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6269250"/>
            <a:ext cx="32004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Next task selector 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>
            <a:off x="3573016" y="2846839"/>
            <a:ext cx="617984" cy="9554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21" idx="1"/>
          </p:cNvCxnSpPr>
          <p:nvPr/>
        </p:nvCxnSpPr>
        <p:spPr>
          <a:xfrm flipV="1">
            <a:off x="3505200" y="3802305"/>
            <a:ext cx="685800" cy="9986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2" idx="1"/>
          </p:cNvCxnSpPr>
          <p:nvPr/>
        </p:nvCxnSpPr>
        <p:spPr>
          <a:xfrm flipV="1">
            <a:off x="5868144" y="2928720"/>
            <a:ext cx="720080" cy="8735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190573" y="3983677"/>
            <a:ext cx="1894022" cy="18931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8144" y="4005064"/>
            <a:ext cx="2016224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4" idx="3"/>
          </p:cNvCxnSpPr>
          <p:nvPr/>
        </p:nvCxnSpPr>
        <p:spPr>
          <a:xfrm rot="5400000">
            <a:off x="6246046" y="5763267"/>
            <a:ext cx="632192" cy="7798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miley Face 30"/>
          <p:cNvSpPr/>
          <p:nvPr/>
        </p:nvSpPr>
        <p:spPr>
          <a:xfrm>
            <a:off x="467544" y="2492896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83768" y="1909082"/>
            <a:ext cx="4111868" cy="583814"/>
          </a:xfrm>
          <a:custGeom>
            <a:avLst/>
            <a:gdLst>
              <a:gd name="connsiteX0" fmla="*/ 4705350 w 4705350"/>
              <a:gd name="connsiteY0" fmla="*/ 603250 h 603250"/>
              <a:gd name="connsiteX1" fmla="*/ 2543175 w 4705350"/>
              <a:gd name="connsiteY1" fmla="*/ 3175 h 603250"/>
              <a:gd name="connsiteX2" fmla="*/ 0 w 4705350"/>
              <a:gd name="connsiteY2" fmla="*/ 584200 h 603250"/>
              <a:gd name="connsiteX3" fmla="*/ 0 w 4705350"/>
              <a:gd name="connsiteY3" fmla="*/ 58420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350" h="603250">
                <a:moveTo>
                  <a:pt x="4705350" y="603250"/>
                </a:moveTo>
                <a:cubicBezTo>
                  <a:pt x="4016375" y="304800"/>
                  <a:pt x="3327400" y="6350"/>
                  <a:pt x="2543175" y="3175"/>
                </a:cubicBezTo>
                <a:cubicBezTo>
                  <a:pt x="1758950" y="0"/>
                  <a:pt x="0" y="584200"/>
                  <a:pt x="0" y="584200"/>
                </a:cubicBezTo>
                <a:lnTo>
                  <a:pt x="0" y="58420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09599" y="3173625"/>
            <a:ext cx="2352675" cy="3314700"/>
          </a:xfrm>
          <a:custGeom>
            <a:avLst/>
            <a:gdLst>
              <a:gd name="connsiteX0" fmla="*/ 2686050 w 2686050"/>
              <a:gd name="connsiteY0" fmla="*/ 3314700 h 3314700"/>
              <a:gd name="connsiteX1" fmla="*/ 95250 w 2686050"/>
              <a:gd name="connsiteY1" fmla="*/ 2076450 h 3314700"/>
              <a:gd name="connsiteX2" fmla="*/ 2114550 w 2686050"/>
              <a:gd name="connsiteY2" fmla="*/ 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3314700">
                <a:moveTo>
                  <a:pt x="2686050" y="3314700"/>
                </a:moveTo>
                <a:cubicBezTo>
                  <a:pt x="1438275" y="2971800"/>
                  <a:pt x="190500" y="2628900"/>
                  <a:pt x="95250" y="2076450"/>
                </a:cubicBezTo>
                <a:cubicBezTo>
                  <a:pt x="0" y="1524000"/>
                  <a:pt x="1057275" y="762000"/>
                  <a:pt x="211455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require expected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4183360"/>
          </a:xfrm>
        </p:spPr>
        <p:txBody>
          <a:bodyPr/>
          <a:lstStyle/>
          <a:p>
            <a:r>
              <a:rPr lang="en-US" dirty="0" smtClean="0"/>
              <a:t>Task must be solvable in advance (by experts)</a:t>
            </a:r>
          </a:p>
          <a:p>
            <a:r>
              <a:rPr lang="en-US" dirty="0" smtClean="0"/>
              <a:t>e.g., For an essay on “Why is the sky blue?”</a:t>
            </a:r>
          </a:p>
          <a:p>
            <a:pPr lvl="1"/>
            <a:r>
              <a:rPr lang="en-US" dirty="0" smtClean="0"/>
              <a:t>ITS insures essay mentions that shorter wavelengths of light are absorbed and re-emitted</a:t>
            </a:r>
          </a:p>
          <a:p>
            <a:pPr lvl="1"/>
            <a:r>
              <a:rPr lang="en-US" dirty="0" smtClean="0"/>
              <a:t>ITS insures essay has good organization, mechanics</a:t>
            </a:r>
          </a:p>
          <a:p>
            <a:r>
              <a:rPr lang="en-US" dirty="0" smtClean="0"/>
              <a:t>e.g., For an essay on “Why are the blues popular?”</a:t>
            </a:r>
          </a:p>
          <a:p>
            <a:pPr lvl="1"/>
            <a:r>
              <a:rPr lang="en-US" dirty="0" smtClean="0"/>
              <a:t>ITS could help </a:t>
            </a:r>
            <a:r>
              <a:rPr lang="en-US" i="1" dirty="0" smtClean="0"/>
              <a:t>only</a:t>
            </a:r>
            <a:r>
              <a:rPr lang="en-US" dirty="0" smtClean="0"/>
              <a:t> with mechanics</a:t>
            </a:r>
          </a:p>
          <a:p>
            <a:pPr lvl="1"/>
            <a:r>
              <a:rPr lang="en-US" dirty="0" smtClean="0"/>
              <a:t>Because nobody can anticipate argument’s steps</a:t>
            </a:r>
          </a:p>
          <a:p>
            <a:pPr lvl="1"/>
            <a:r>
              <a:rPr lang="en-US" dirty="0" smtClean="0"/>
              <a:t>Unless.... wisdom of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3E3D5-B6D9-452F-AC12-0877E5FA74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370013" y="142875"/>
            <a:ext cx="705485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Andes3 is like power-point, but gives </a:t>
            </a:r>
          </a:p>
          <a:p>
            <a:r>
              <a:rPr lang="en-US" dirty="0"/>
              <a:t>correct (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) vs. incorrect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) feedback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0045700" y="3352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pic>
        <p:nvPicPr>
          <p:cNvPr id="2052" name="Picture 6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4888"/>
            <a:ext cx="91678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7519988" y="5416550"/>
            <a:ext cx="1285875" cy="64293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5356225" y="5027613"/>
            <a:ext cx="3448050" cy="711200"/>
          </a:xfrm>
          <a:prstGeom prst="rect">
            <a:avLst/>
          </a:prstGeom>
          <a:solidFill>
            <a:srgbClr val="00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/>
              <a:t>Click here for “what’s wrong” and “next step help”</a:t>
            </a: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7312025" y="2366963"/>
            <a:ext cx="1800225" cy="1257300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 flipV="1">
            <a:off x="8164513" y="3624263"/>
            <a:ext cx="0" cy="4603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7046913" y="4084638"/>
            <a:ext cx="2076450" cy="406400"/>
          </a:xfrm>
          <a:prstGeom prst="rect">
            <a:avLst/>
          </a:prstGeom>
          <a:solidFill>
            <a:srgbClr val="00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 dirty="0"/>
              <a:t>help messages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021288"/>
            <a:ext cx="6120680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VanLehn, K., Lynch, C., Schultz, K., Shapiro, J. A., Shelby, R. H., Taylor, L., et al. (2005). The Andes physics tutoring system: Lessons learned. </a:t>
            </a:r>
            <a:r>
              <a:rPr lang="en-US" sz="1400" i="1" dirty="0" smtClean="0"/>
              <a:t>International Journal of Artificial Intelligence and Education, 15(3), 147-204.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Cognitive Algebra I Tutor has multiple tools</a:t>
            </a:r>
            <a:br>
              <a:rPr lang="en-US" sz="2800" dirty="0" smtClean="0"/>
            </a:br>
            <a:r>
              <a:rPr lang="en-US" sz="2000" dirty="0" smtClean="0"/>
              <a:t>www.carnegielearning.com</a:t>
            </a:r>
            <a:endParaRPr lang="en-US" sz="2800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fld id="{32A69A85-AD8D-41AF-A4FC-6B3E89D21C11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177602" name="Picture 2" descr="alg1_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8376"/>
            <a:ext cx="7007696" cy="5046423"/>
          </a:xfrm>
          <a:prstGeom prst="rect">
            <a:avLst/>
          </a:prstGeom>
          <a:noFill/>
        </p:spPr>
      </p:pic>
      <p:sp>
        <p:nvSpPr>
          <p:cNvPr id="1177604" name="AutoShape 4"/>
          <p:cNvSpPr>
            <a:spLocks noChangeArrowheads="1"/>
          </p:cNvSpPr>
          <p:nvPr/>
        </p:nvSpPr>
        <p:spPr bwMode="auto">
          <a:xfrm>
            <a:off x="152400" y="1383432"/>
            <a:ext cx="1752600" cy="533400"/>
          </a:xfrm>
          <a:prstGeom prst="wedgeRoundRectCallout">
            <a:avLst>
              <a:gd name="adj1" fmla="val -14403"/>
              <a:gd name="adj2" fmla="val 77083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800" dirty="0"/>
              <a:t>Problem</a:t>
            </a:r>
          </a:p>
        </p:txBody>
      </p:sp>
      <p:sp>
        <p:nvSpPr>
          <p:cNvPr id="1177605" name="AutoShape 5"/>
          <p:cNvSpPr>
            <a:spLocks noChangeArrowheads="1"/>
          </p:cNvSpPr>
          <p:nvPr/>
        </p:nvSpPr>
        <p:spPr bwMode="auto">
          <a:xfrm>
            <a:off x="1981200" y="3878560"/>
            <a:ext cx="1676400" cy="990600"/>
          </a:xfrm>
          <a:prstGeom prst="wedgeRoundRectCallout">
            <a:avLst>
              <a:gd name="adj1" fmla="val -43940"/>
              <a:gd name="adj2" fmla="val 105769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800"/>
              <a:t>Step: Fill in a cell</a:t>
            </a:r>
          </a:p>
        </p:txBody>
      </p:sp>
      <p:sp>
        <p:nvSpPr>
          <p:cNvPr id="1177606" name="AutoShape 6"/>
          <p:cNvSpPr>
            <a:spLocks noChangeArrowheads="1"/>
          </p:cNvSpPr>
          <p:nvPr/>
        </p:nvSpPr>
        <p:spPr bwMode="auto">
          <a:xfrm>
            <a:off x="152400" y="3133328"/>
            <a:ext cx="1676400" cy="1447800"/>
          </a:xfrm>
          <a:prstGeom prst="wedgeRoundRectCallout">
            <a:avLst>
              <a:gd name="adj1" fmla="val 34375"/>
              <a:gd name="adj2" fmla="val 80921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800"/>
              <a:t>Step: Label a column</a:t>
            </a:r>
          </a:p>
        </p:txBody>
      </p:sp>
      <p:sp>
        <p:nvSpPr>
          <p:cNvPr id="1177607" name="AutoShape 7"/>
          <p:cNvSpPr>
            <a:spLocks noChangeArrowheads="1"/>
          </p:cNvSpPr>
          <p:nvPr/>
        </p:nvSpPr>
        <p:spPr bwMode="auto">
          <a:xfrm>
            <a:off x="6516216" y="4941168"/>
            <a:ext cx="2290936" cy="990600"/>
          </a:xfrm>
          <a:prstGeom prst="wedgeRoundRectCallout">
            <a:avLst>
              <a:gd name="adj1" fmla="val -90821"/>
              <a:gd name="adj2" fmla="val 32750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800"/>
              <a:t>Step: Define an axis</a:t>
            </a:r>
          </a:p>
        </p:txBody>
      </p:sp>
      <p:sp>
        <p:nvSpPr>
          <p:cNvPr id="1177608" name="AutoShape 8"/>
          <p:cNvSpPr>
            <a:spLocks noChangeArrowheads="1"/>
          </p:cNvSpPr>
          <p:nvPr/>
        </p:nvSpPr>
        <p:spPr bwMode="auto">
          <a:xfrm>
            <a:off x="7092280" y="3789040"/>
            <a:ext cx="1828800" cy="990600"/>
          </a:xfrm>
          <a:prstGeom prst="wedgeRoundRectCallout">
            <a:avLst>
              <a:gd name="adj1" fmla="val -123924"/>
              <a:gd name="adj2" fmla="val 56861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800"/>
              <a:t>Step: Plot a point</a:t>
            </a:r>
          </a:p>
        </p:txBody>
      </p:sp>
      <p:sp>
        <p:nvSpPr>
          <p:cNvPr id="1177610" name="AutoShape 10"/>
          <p:cNvSpPr>
            <a:spLocks noChangeArrowheads="1"/>
          </p:cNvSpPr>
          <p:nvPr/>
        </p:nvSpPr>
        <p:spPr bwMode="auto">
          <a:xfrm>
            <a:off x="5943600" y="2590800"/>
            <a:ext cx="2438400" cy="990600"/>
          </a:xfrm>
          <a:prstGeom prst="wedgeRoundRectCallout">
            <a:avLst>
              <a:gd name="adj1" fmla="val -116191"/>
              <a:gd name="adj2" fmla="val -26990"/>
              <a:gd name="adj3" fmla="val 16667"/>
            </a:avLst>
          </a:prstGeom>
          <a:solidFill>
            <a:srgbClr val="FBFB3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800"/>
              <a:t>Step: Divide both sides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298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4" grpId="0" animBg="1"/>
      <p:bldP spid="1177605" grpId="0" animBg="1"/>
      <p:bldP spid="1177606" grpId="0" animBg="1"/>
      <p:bldP spid="1177607" grpId="0" animBg="1"/>
      <p:bldP spid="1177608" grpId="0" animBg="1"/>
      <p:bldP spid="11776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7|4.9|1.4|2.8|1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9|4.9|1.9"/>
</p:tagLst>
</file>

<file path=ppt/theme/theme1.xml><?xml version="1.0" encoding="utf-8"?>
<a:theme xmlns:a="http://schemas.openxmlformats.org/drawingml/2006/main" name="Gates_ppt_1">
  <a:themeElements>
    <a:clrScheme name="">
      <a:dk1>
        <a:srgbClr val="292113"/>
      </a:dk1>
      <a:lt1>
        <a:srgbClr val="EFEDE7"/>
      </a:lt1>
      <a:dk2>
        <a:srgbClr val="000000"/>
      </a:dk2>
      <a:lt2>
        <a:srgbClr val="746314"/>
      </a:lt2>
      <a:accent1>
        <a:srgbClr val="60999A"/>
      </a:accent1>
      <a:accent2>
        <a:srgbClr val="D27D22"/>
      </a:accent2>
      <a:accent3>
        <a:srgbClr val="F6F4F1"/>
      </a:accent3>
      <a:accent4>
        <a:srgbClr val="211B0E"/>
      </a:accent4>
      <a:accent5>
        <a:srgbClr val="B6CACA"/>
      </a:accent5>
      <a:accent6>
        <a:srgbClr val="BE711E"/>
      </a:accent6>
      <a:hlink>
        <a:srgbClr val="3086AB"/>
      </a:hlink>
      <a:folHlink>
        <a:srgbClr val="B69462"/>
      </a:folHlink>
    </a:clrScheme>
    <a:fontScheme name="Office Theme">
      <a:majorFont>
        <a:latin typeface="DIN-Medium"/>
        <a:ea typeface="ＭＳ Ｐゴシック"/>
        <a:cs typeface=""/>
      </a:majorFont>
      <a:minorFont>
        <a:latin typeface="DIN-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92113"/>
        </a:dk1>
        <a:lt1>
          <a:srgbClr val="ECE7D0"/>
        </a:lt1>
        <a:dk2>
          <a:srgbClr val="000000"/>
        </a:dk2>
        <a:lt2>
          <a:srgbClr val="746314"/>
        </a:lt2>
        <a:accent1>
          <a:srgbClr val="60999A"/>
        </a:accent1>
        <a:accent2>
          <a:srgbClr val="D27D22"/>
        </a:accent2>
        <a:accent3>
          <a:srgbClr val="F4F1E4"/>
        </a:accent3>
        <a:accent4>
          <a:srgbClr val="211B0E"/>
        </a:accent4>
        <a:accent5>
          <a:srgbClr val="B6CACA"/>
        </a:accent5>
        <a:accent6>
          <a:srgbClr val="BE711E"/>
        </a:accent6>
        <a:hlink>
          <a:srgbClr val="3086AB"/>
        </a:hlink>
        <a:folHlink>
          <a:srgbClr val="B694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Gates_ppt_1</Template>
  <TotalTime>687</TotalTime>
  <Words>1491</Words>
  <Application>Microsoft Macintosh PowerPoint</Application>
  <PresentationFormat>On-screen Show (4:3)</PresentationFormat>
  <Paragraphs>316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Gates_ppt_1</vt:lpstr>
      <vt:lpstr>Intelligent tutoring systems (ITS) for online learning</vt:lpstr>
      <vt:lpstr>Outline</vt:lpstr>
      <vt:lpstr>A typical online course consists of:</vt:lpstr>
      <vt:lpstr>Adding an ITS makes these changes:</vt:lpstr>
      <vt:lpstr>How does an ITS work?</vt:lpstr>
      <vt:lpstr>What is the structure of an ITS?</vt:lpstr>
      <vt:lpstr>ITS require expected steps</vt:lpstr>
      <vt:lpstr>PowerPoint Presentation</vt:lpstr>
      <vt:lpstr>Cognitive Algebra I Tutor has multiple tools www.carnegielearning.com</vt:lpstr>
      <vt:lpstr>ITS can tutor steps in an argument/essay Graesser, A. C., Lu, S., Jackson, G. T., Mitchell, H. H., Ventura, M., Olney, A., et al. (2004). AutoTutor: A tutor with dialogue in natural language. Behavioral Research Methods, Instruments and Computers, 36(180-193).</vt:lpstr>
      <vt:lpstr>A simulation-based ITS where all feedback is delayed until done fighting fire</vt:lpstr>
      <vt:lpstr>After-action reviews often use a timeline www.stotler-henke.com</vt:lpstr>
      <vt:lpstr>ITS can be an non-player character Nelson, B. C. (2007). Exploring the use of individualized, reflective guidance in an educational multi-user virtual environment. Journal of Science Education and Technology, 16(1), 83-97.</vt:lpstr>
      <vt:lpstr>Learning companion(s) can accompany ITS Schwartz, D. L., Blair, K. P., Biswas, G., Leelawong, K., &amp; Davis, J. (in press). Animations of thought:  Interactivity in the teachable agent paradigm. In R. Lowe &amp; W. Schnotz (Eds.), Learning with animations:  Research and implications for design. Cambridge, UK: Cambridge University Press.</vt:lpstr>
      <vt:lpstr>What is the structure of an ITS?</vt:lpstr>
      <vt:lpstr>Adding an ITS makes these changes:</vt:lpstr>
      <vt:lpstr>Outline</vt:lpstr>
      <vt:lpstr>Micki Chi’s ICAP framework Chi, M. T. H. (2009). Active-Constructive-Interactive:  A conceptual framework for differentiating learning activities. Topics in Cognitive Science, 1, 73-105.</vt:lpstr>
      <vt:lpstr>Do computer tutors interact frequently  enough?</vt:lpstr>
      <vt:lpstr>Answer-based tutoring (CAI) www.mastering.com</vt:lpstr>
      <vt:lpstr>Step-based tutoring</vt:lpstr>
      <vt:lpstr>Substep-based tutoring VanLehn, K., Jordan, P., &amp; Litman, D. (2007). Developing pedagogically effective tutorial dialogue tactics:  Experiments and a testbed. Paper presented at the SLaTE Workshop on Speech and Language Technology in Education, Farmington, PA.</vt:lpstr>
      <vt:lpstr>A common belief: The more frequent the interaction, the more effective the tutoring</vt:lpstr>
      <vt:lpstr>All possible pairwise comparisons  VanLehn, K. (2011). The relative effectiveness of human tutoring, intelligent tutoring systems and other tutoring systems. Educational Psychologist, 46(4), 197-221.</vt:lpstr>
      <vt:lpstr>Graphing all 10 comparisons: But the graph is hard to understand...</vt:lpstr>
      <vt:lpstr>Graphing all 10 comparisons: Lines raised to make it easier to integrate evidence</vt:lpstr>
      <vt:lpstr>The Interaction Plateau Hypothesis: human = substep = step &gt; answer &gt; none</vt:lpstr>
      <vt:lpstr>Outline</vt:lpstr>
      <vt:lpstr>The Zone of Proximal Development (ZPD)</vt:lpstr>
      <vt:lpstr>How can we keep students in their ZPDs?</vt:lpstr>
      <vt:lpstr>Mastery-paced learning implemented by the red path below</vt:lpstr>
      <vt:lpstr>Assessment can be shown to student</vt:lpstr>
      <vt:lpstr>Students may be allowed to work at own pace</vt:lpstr>
      <vt:lpstr>Outline</vt:lpstr>
      <vt:lpstr>An ITS does not do everything</vt:lpstr>
      <vt:lpstr>Some learners do not need and do not like ITS (or any other scaffolding)</vt:lpstr>
      <vt:lpstr>Costs</vt:lpstr>
      <vt:lpstr>PowerPoint Presentation</vt:lpstr>
    </vt:vector>
  </TitlesOfParts>
  <Manager/>
  <Company>Arizona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tutoring systems (ITS) for online learning</dc:title>
  <dc:subject/>
  <dc:creator>Kurt VanLehn</dc:creator>
  <cp:keywords/>
  <dc:description>VanLehn, K. (2012, January). Intelligent tutoring systems (its) for online learning. Presentation at Conversations on quality: a symposium on k-12 online learning, Cambridge, MA.
Unless otherwise specified, this work is licensed under a Creative Commons </dc:description>
  <cp:lastModifiedBy>Brandon Muramatsu</cp:lastModifiedBy>
  <cp:revision>166</cp:revision>
  <dcterms:created xsi:type="dcterms:W3CDTF">2012-01-17T15:17:31Z</dcterms:created>
  <dcterms:modified xsi:type="dcterms:W3CDTF">2012-01-27T19:50:10Z</dcterms:modified>
  <cp:category/>
</cp:coreProperties>
</file>