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4"/>
  </p:notesMasterIdLst>
  <p:handoutMasterIdLst>
    <p:handoutMasterId r:id="rId25"/>
  </p:handoutMasterIdLst>
  <p:sldIdLst>
    <p:sldId id="388" r:id="rId2"/>
    <p:sldId id="409" r:id="rId3"/>
    <p:sldId id="423" r:id="rId4"/>
    <p:sldId id="424" r:id="rId5"/>
    <p:sldId id="425" r:id="rId6"/>
    <p:sldId id="439" r:id="rId7"/>
    <p:sldId id="440" r:id="rId8"/>
    <p:sldId id="391" r:id="rId9"/>
    <p:sldId id="392" r:id="rId10"/>
    <p:sldId id="426" r:id="rId11"/>
    <p:sldId id="429" r:id="rId12"/>
    <p:sldId id="430" r:id="rId13"/>
    <p:sldId id="431" r:id="rId14"/>
    <p:sldId id="432" r:id="rId15"/>
    <p:sldId id="433" r:id="rId16"/>
    <p:sldId id="434" r:id="rId17"/>
    <p:sldId id="435" r:id="rId18"/>
    <p:sldId id="437" r:id="rId19"/>
    <p:sldId id="438" r:id="rId20"/>
    <p:sldId id="436" r:id="rId21"/>
    <p:sldId id="428" r:id="rId22"/>
    <p:sldId id="42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47" autoAdjust="0"/>
    <p:restoredTop sz="92903" autoAdjust="0"/>
  </p:normalViewPr>
  <p:slideViewPr>
    <p:cSldViewPr>
      <p:cViewPr varScale="1">
        <p:scale>
          <a:sx n="46" d="100"/>
          <a:sy n="46" d="100"/>
        </p:scale>
        <p:origin x="-979" y="-91"/>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30"/>
    </p:cViewPr>
  </p:sorterViewPr>
  <p:notesViewPr>
    <p:cSldViewPr>
      <p:cViewPr varScale="1">
        <p:scale>
          <a:sx n="56" d="100"/>
          <a:sy n="56" d="100"/>
        </p:scale>
        <p:origin x="-185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HD:Users:houghtons:Google%20Drive:MIT%20CDB:Cyber%20Security:Estimated%20Black%20Hole%20Infect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b="1"/>
            </a:pPr>
            <a:r>
              <a:rPr lang="en-US" sz="2000" b="1" dirty="0" err="1"/>
              <a:t>Blackhole</a:t>
            </a:r>
            <a:r>
              <a:rPr lang="en-US" sz="2000" b="1" dirty="0"/>
              <a:t> Estimated</a:t>
            </a:r>
            <a:r>
              <a:rPr lang="en-US" sz="2000" b="1" baseline="0" dirty="0"/>
              <a:t> Values</a:t>
            </a:r>
            <a:endParaRPr lang="en-US" sz="2000" b="1" dirty="0"/>
          </a:p>
        </c:rich>
      </c:tx>
      <c:layout>
        <c:manualLayout>
          <c:xMode val="edge"/>
          <c:yMode val="edge"/>
          <c:x val="0.16542475226072401"/>
          <c:y val="3.1947544686428998E-3"/>
        </c:manualLayout>
      </c:layout>
      <c:overlay val="0"/>
    </c:title>
    <c:autoTitleDeleted val="0"/>
    <c:plotArea>
      <c:layout>
        <c:manualLayout>
          <c:layoutTarget val="inner"/>
          <c:xMode val="edge"/>
          <c:yMode val="edge"/>
          <c:x val="0.120776576056803"/>
          <c:y val="0.13806967369404399"/>
          <c:w val="0.74635388987296702"/>
          <c:h val="0.64885403916720896"/>
        </c:manualLayout>
      </c:layout>
      <c:lineChart>
        <c:grouping val="standard"/>
        <c:varyColors val="0"/>
        <c:ser>
          <c:idx val="0"/>
          <c:order val="0"/>
          <c:tx>
            <c:v>Infections</c:v>
          </c:tx>
          <c:marker>
            <c:symbol val="none"/>
          </c:marker>
          <c:cat>
            <c:numRef>
              <c:f>Sheet1!$B$2:$N$2</c:f>
              <c:numCache>
                <c:formatCode>m/d/yy</c:formatCode>
                <c:ptCount val="13"/>
                <c:pt idx="0">
                  <c:v>40725</c:v>
                </c:pt>
                <c:pt idx="1">
                  <c:v>40817</c:v>
                </c:pt>
                <c:pt idx="2">
                  <c:v>40909</c:v>
                </c:pt>
                <c:pt idx="3">
                  <c:v>41000</c:v>
                </c:pt>
                <c:pt idx="4">
                  <c:v>41091</c:v>
                </c:pt>
                <c:pt idx="5">
                  <c:v>41183</c:v>
                </c:pt>
                <c:pt idx="6">
                  <c:v>41275</c:v>
                </c:pt>
                <c:pt idx="7">
                  <c:v>41302</c:v>
                </c:pt>
                <c:pt idx="8">
                  <c:v>41306</c:v>
                </c:pt>
                <c:pt idx="9">
                  <c:v>41365</c:v>
                </c:pt>
                <c:pt idx="10">
                  <c:v>41547</c:v>
                </c:pt>
                <c:pt idx="11">
                  <c:v>41548</c:v>
                </c:pt>
                <c:pt idx="12">
                  <c:v>41579</c:v>
                </c:pt>
              </c:numCache>
            </c:numRef>
          </c:cat>
          <c:val>
            <c:numRef>
              <c:f>Sheet1!$B$3:$N$3</c:f>
              <c:numCache>
                <c:formatCode>General</c:formatCode>
                <c:ptCount val="13"/>
                <c:pt idx="0">
                  <c:v>1054045</c:v>
                </c:pt>
                <c:pt idx="1">
                  <c:v>2535171</c:v>
                </c:pt>
                <c:pt idx="2">
                  <c:v>3154826</c:v>
                </c:pt>
                <c:pt idx="3">
                  <c:v>2793451</c:v>
                </c:pt>
                <c:pt idx="4">
                  <c:v>2465810</c:v>
                </c:pt>
                <c:pt idx="5">
                  <c:v>2381505</c:v>
                </c:pt>
                <c:pt idx="6">
                  <c:v>2254956.2835821002</c:v>
                </c:pt>
                <c:pt idx="7">
                  <c:v>1824812.3264925401</c:v>
                </c:pt>
                <c:pt idx="8">
                  <c:v>1824812.3264925401</c:v>
                </c:pt>
                <c:pt idx="9">
                  <c:v>1394668.36940299</c:v>
                </c:pt>
                <c:pt idx="10">
                  <c:v>145994.947830288</c:v>
                </c:pt>
                <c:pt idx="11">
                  <c:v>145994.947830288</c:v>
                </c:pt>
                <c:pt idx="12">
                  <c:v>0</c:v>
                </c:pt>
              </c:numCache>
            </c:numRef>
          </c:val>
          <c:smooth val="0"/>
        </c:ser>
        <c:dLbls>
          <c:showLegendKey val="0"/>
          <c:showVal val="0"/>
          <c:showCatName val="0"/>
          <c:showSerName val="0"/>
          <c:showPercent val="0"/>
          <c:showBubbleSize val="0"/>
        </c:dLbls>
        <c:marker val="1"/>
        <c:smooth val="0"/>
        <c:axId val="85121664"/>
        <c:axId val="87089536"/>
      </c:lineChart>
      <c:lineChart>
        <c:grouping val="standard"/>
        <c:varyColors val="0"/>
        <c:ser>
          <c:idx val="1"/>
          <c:order val="1"/>
          <c:tx>
            <c:v>Vulnerability Budget</c:v>
          </c:tx>
          <c:marker>
            <c:symbol val="none"/>
          </c:marker>
          <c:dLbls>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delete val="1"/>
              <c:extLst>
                <c:ext xmlns:c15="http://schemas.microsoft.com/office/drawing/2012/chart" uri="{CE6537A1-D6FC-4f65-9D91-7224C49458BB}"/>
              </c:extLst>
            </c:dLbl>
            <c:dLbl>
              <c:idx val="10"/>
              <c:delete val="1"/>
              <c:extLst>
                <c:ext xmlns:c15="http://schemas.microsoft.com/office/drawing/2012/chart" uri="{CE6537A1-D6FC-4f65-9D91-7224C49458BB}"/>
              </c:extLst>
            </c:dLbl>
            <c:dLbl>
              <c:idx val="11"/>
              <c:delete val="1"/>
              <c:extLst>
                <c:ext xmlns:c15="http://schemas.microsoft.com/office/drawing/2012/chart" uri="{CE6537A1-D6FC-4f65-9D91-7224C49458BB}"/>
              </c:extLst>
            </c:dLbl>
            <c:dLbl>
              <c:idx val="12"/>
              <c:delete val="1"/>
              <c:extLst>
                <c:ext xmlns:c15="http://schemas.microsoft.com/office/drawing/2012/chart" uri="{CE6537A1-D6FC-4f65-9D91-7224C49458BB}"/>
              </c:extLst>
            </c:dLbl>
            <c:spPr>
              <a:noFill/>
              <a:ln>
                <a:noFill/>
              </a:ln>
              <a:effectLst/>
            </c:spPr>
            <c:dLblPos val="l"/>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Sheet1!$B$2:$N$2</c:f>
              <c:numCache>
                <c:formatCode>m/d/yy</c:formatCode>
                <c:ptCount val="13"/>
                <c:pt idx="0">
                  <c:v>40725</c:v>
                </c:pt>
                <c:pt idx="1">
                  <c:v>40817</c:v>
                </c:pt>
                <c:pt idx="2">
                  <c:v>40909</c:v>
                </c:pt>
                <c:pt idx="3">
                  <c:v>41000</c:v>
                </c:pt>
                <c:pt idx="4">
                  <c:v>41091</c:v>
                </c:pt>
                <c:pt idx="5">
                  <c:v>41183</c:v>
                </c:pt>
                <c:pt idx="6">
                  <c:v>41275</c:v>
                </c:pt>
                <c:pt idx="7">
                  <c:v>41302</c:v>
                </c:pt>
                <c:pt idx="8">
                  <c:v>41306</c:v>
                </c:pt>
                <c:pt idx="9">
                  <c:v>41365</c:v>
                </c:pt>
                <c:pt idx="10">
                  <c:v>41547</c:v>
                </c:pt>
                <c:pt idx="11">
                  <c:v>41548</c:v>
                </c:pt>
                <c:pt idx="12">
                  <c:v>41579</c:v>
                </c:pt>
              </c:numCache>
            </c:numRef>
          </c:cat>
          <c:val>
            <c:numRef>
              <c:f>Sheet1!$B$10:$N$10</c:f>
              <c:numCache>
                <c:formatCode>General</c:formatCode>
                <c:ptCount val="13"/>
                <c:pt idx="6">
                  <c:v>100000</c:v>
                </c:pt>
                <c:pt idx="7">
                  <c:v>100000</c:v>
                </c:pt>
                <c:pt idx="8">
                  <c:v>200000</c:v>
                </c:pt>
                <c:pt idx="9">
                  <c:v>200000</c:v>
                </c:pt>
                <c:pt idx="10">
                  <c:v>200000</c:v>
                </c:pt>
                <c:pt idx="11">
                  <c:v>450000</c:v>
                </c:pt>
                <c:pt idx="12">
                  <c:v>450000</c:v>
                </c:pt>
              </c:numCache>
            </c:numRef>
          </c:val>
          <c:smooth val="0"/>
        </c:ser>
        <c:dLbls>
          <c:showLegendKey val="0"/>
          <c:showVal val="0"/>
          <c:showCatName val="0"/>
          <c:showSerName val="0"/>
          <c:showPercent val="0"/>
          <c:showBubbleSize val="0"/>
        </c:dLbls>
        <c:marker val="1"/>
        <c:smooth val="0"/>
        <c:axId val="87093632"/>
        <c:axId val="87091456"/>
      </c:lineChart>
      <c:dateAx>
        <c:axId val="85121664"/>
        <c:scaling>
          <c:orientation val="minMax"/>
        </c:scaling>
        <c:delete val="0"/>
        <c:axPos val="b"/>
        <c:numFmt formatCode="m/d/yy" sourceLinked="1"/>
        <c:majorTickMark val="out"/>
        <c:minorTickMark val="none"/>
        <c:tickLblPos val="nextTo"/>
        <c:txPr>
          <a:bodyPr/>
          <a:lstStyle/>
          <a:p>
            <a:pPr>
              <a:defRPr sz="1400"/>
            </a:pPr>
            <a:endParaRPr lang="en-US"/>
          </a:p>
        </c:txPr>
        <c:crossAx val="87089536"/>
        <c:crossesAt val="0"/>
        <c:auto val="0"/>
        <c:lblOffset val="100"/>
        <c:baseTimeUnit val="days"/>
        <c:majorUnit val="6"/>
        <c:majorTimeUnit val="months"/>
      </c:dateAx>
      <c:valAx>
        <c:axId val="87089536"/>
        <c:scaling>
          <c:orientation val="minMax"/>
        </c:scaling>
        <c:delete val="0"/>
        <c:axPos val="l"/>
        <c:majorGridlines/>
        <c:numFmt formatCode="General" sourceLinked="0"/>
        <c:majorTickMark val="out"/>
        <c:minorTickMark val="none"/>
        <c:tickLblPos val="nextTo"/>
        <c:txPr>
          <a:bodyPr/>
          <a:lstStyle/>
          <a:p>
            <a:pPr>
              <a:defRPr sz="1600"/>
            </a:pPr>
            <a:endParaRPr lang="en-US"/>
          </a:p>
        </c:txPr>
        <c:crossAx val="85121664"/>
        <c:crosses val="autoZero"/>
        <c:crossBetween val="between"/>
        <c:majorUnit val="1000000"/>
        <c:minorUnit val="100000"/>
        <c:dispUnits>
          <c:builtInUnit val="millions"/>
          <c:dispUnitsLbl>
            <c:layout>
              <c:manualLayout>
                <c:xMode val="edge"/>
                <c:yMode val="edge"/>
                <c:x val="1.7173194353585899E-2"/>
                <c:y val="0.62594981402712402"/>
              </c:manualLayout>
            </c:layout>
          </c:dispUnitsLbl>
        </c:dispUnits>
      </c:valAx>
      <c:valAx>
        <c:axId val="87091456"/>
        <c:scaling>
          <c:orientation val="minMax"/>
        </c:scaling>
        <c:delete val="0"/>
        <c:axPos val="r"/>
        <c:numFmt formatCode="&quot;$&quot;#,##0" sourceLinked="0"/>
        <c:majorTickMark val="out"/>
        <c:minorTickMark val="none"/>
        <c:tickLblPos val="nextTo"/>
        <c:txPr>
          <a:bodyPr/>
          <a:lstStyle/>
          <a:p>
            <a:pPr>
              <a:defRPr sz="1400"/>
            </a:pPr>
            <a:endParaRPr lang="en-US"/>
          </a:p>
        </c:txPr>
        <c:crossAx val="87093632"/>
        <c:crosses val="max"/>
        <c:crossBetween val="between"/>
        <c:dispUnits>
          <c:builtInUnit val="thousands"/>
          <c:dispUnitsLbl>
            <c:layout>
              <c:manualLayout>
                <c:xMode val="edge"/>
                <c:yMode val="edge"/>
                <c:x val="0.95598591549295797"/>
                <c:y val="0.69216026689965204"/>
              </c:manualLayout>
            </c:layout>
          </c:dispUnitsLbl>
        </c:dispUnits>
      </c:valAx>
      <c:dateAx>
        <c:axId val="87093632"/>
        <c:scaling>
          <c:orientation val="minMax"/>
        </c:scaling>
        <c:delete val="1"/>
        <c:axPos val="b"/>
        <c:numFmt formatCode="m/d/yy" sourceLinked="1"/>
        <c:majorTickMark val="out"/>
        <c:minorTickMark val="none"/>
        <c:tickLblPos val="nextTo"/>
        <c:crossAx val="87091456"/>
        <c:crosses val="autoZero"/>
        <c:auto val="1"/>
        <c:lblOffset val="100"/>
        <c:baseTimeUnit val="days"/>
      </c:date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0.17723</cdr:x>
      <cdr:y>0.15294</cdr:y>
    </cdr:from>
    <cdr:to>
      <cdr:x>0.4284</cdr:x>
      <cdr:y>0.28139</cdr:y>
    </cdr:to>
    <cdr:sp macro="" textlink="">
      <cdr:nvSpPr>
        <cdr:cNvPr id="2" name="TextBox 1"/>
        <cdr:cNvSpPr txBox="1"/>
      </cdr:nvSpPr>
      <cdr:spPr>
        <a:xfrm xmlns:a="http://schemas.openxmlformats.org/drawingml/2006/main">
          <a:off x="767080" y="447603"/>
          <a:ext cx="1087120" cy="37592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smtClean="0"/>
            <a:t>Infections</a:t>
          </a:r>
          <a:endParaRPr lang="en-US" sz="16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4864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D82F33A7-6C86-4128-A9EE-BA3886F225A3}" type="datetimeFigureOut">
              <a:rPr lang="en-US"/>
              <a:pPr>
                <a:defRPr/>
              </a:pPr>
              <a:t>9/2/2014</a:t>
            </a:fld>
            <a:endParaRPr lang="en-US"/>
          </a:p>
        </p:txBody>
      </p:sp>
      <p:sp>
        <p:nvSpPr>
          <p:cNvPr id="4864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4864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3CBA917-FAB0-40C3-ACE9-DF0549D60965}" type="slidenum">
              <a:rPr lang="en-US"/>
              <a:pPr>
                <a:defRPr/>
              </a:pPr>
              <a:t>‹#›</a:t>
            </a:fld>
            <a:endParaRPr lang="en-US"/>
          </a:p>
        </p:txBody>
      </p:sp>
    </p:spTree>
    <p:extLst>
      <p:ext uri="{BB962C8B-B14F-4D97-AF65-F5344CB8AC3E}">
        <p14:creationId xmlns:p14="http://schemas.microsoft.com/office/powerpoint/2010/main" val="3946605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2255B2F-4F2B-44B8-B376-EB2FF2529DB8}" type="datetimeFigureOut">
              <a:rPr lang="en-US"/>
              <a:pPr>
                <a:defRPr/>
              </a:pPr>
              <a:t>9/2/2014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424AEDA-4463-43B1-A854-5265555012D1}" type="slidenum">
              <a:rPr lang="en-US"/>
              <a:pPr>
                <a:defRPr/>
              </a:pPr>
              <a:t>‹#›</a:t>
            </a:fld>
            <a:endParaRPr lang="en-US"/>
          </a:p>
        </p:txBody>
      </p:sp>
    </p:spTree>
    <p:extLst>
      <p:ext uri="{BB962C8B-B14F-4D97-AF65-F5344CB8AC3E}">
        <p14:creationId xmlns:p14="http://schemas.microsoft.com/office/powerpoint/2010/main" val="2385749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TextEdit="1"/>
          </p:cNvSpPr>
          <p:nvPr>
            <p:ph type="sldImg"/>
          </p:nvPr>
        </p:nvSpPr>
        <p:spPr bwMode="auto">
          <a:noFill/>
          <a:ln>
            <a:solidFill>
              <a:srgbClr val="000000"/>
            </a:solidFill>
            <a:miter lim="800000"/>
            <a:headEnd/>
            <a:tailEnd/>
          </a:ln>
        </p:spPr>
      </p:sp>
      <p:sp>
        <p:nvSpPr>
          <p:cNvPr id="1638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467314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smtClean="0"/>
              <a:t>When you plot the acknowledged CVE reporting productivity of the top 180 (individual) reporters of bugs in Microsoft products, normalized to their total productivity and aligned by their peaks, you get a good sense of what the average career of a bug reporter looks like. (Ignoring their overall ability, so you can make comparisons) Most follow a pretty straightforward growth in productivity, followed by an almost symmetrical (perhaps slightly faster) decline. They are on average involved between one and six years. Five years after their peak, they are essentially gone from the field. A few come in fits and starts, but most follow a fairly standard growth and decay pattern. </a:t>
            </a:r>
            <a:endParaRPr lang="en-US" sz="1100" dirty="0"/>
          </a:p>
        </p:txBody>
      </p:sp>
      <p:sp>
        <p:nvSpPr>
          <p:cNvPr id="4" name="Slide Number Placeholder 3"/>
          <p:cNvSpPr>
            <a:spLocks noGrp="1"/>
          </p:cNvSpPr>
          <p:nvPr>
            <p:ph type="sldNum" sz="quarter" idx="10"/>
          </p:nvPr>
        </p:nvSpPr>
        <p:spPr/>
        <p:txBody>
          <a:bodyPr/>
          <a:lstStyle/>
          <a:p>
            <a:fld id="{D28A1088-1551-F14A-9787-349D8FC9A2C5}" type="slidenum">
              <a:rPr lang="en-US" smtClean="0"/>
              <a:t>15</a:t>
            </a:fld>
            <a:endParaRPr lang="en-US"/>
          </a:p>
        </p:txBody>
      </p:sp>
    </p:spTree>
    <p:extLst>
      <p:ext uri="{BB962C8B-B14F-4D97-AF65-F5344CB8AC3E}">
        <p14:creationId xmlns:p14="http://schemas.microsoft.com/office/powerpoint/2010/main" val="428248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Modeling</a:t>
            </a:r>
            <a:r>
              <a:rPr lang="en-US" baseline="0" dirty="0" smtClean="0"/>
              <a:t> lets us ask: </a:t>
            </a:r>
            <a:r>
              <a:rPr lang="en-US" dirty="0" smtClean="0"/>
              <a:t>what if…? </a:t>
            </a:r>
            <a:r>
              <a:rPr lang="en-US" dirty="0"/>
              <a:t>then </a:t>
            </a:r>
            <a:r>
              <a:rPr lang="en-US" dirty="0" smtClean="0"/>
              <a:t>what…? questions</a:t>
            </a:r>
            <a:endParaRPr lang="en-US" dirty="0"/>
          </a:p>
          <a:p>
            <a:r>
              <a:rPr lang="en-US" dirty="0" smtClean="0"/>
              <a:t>And test </a:t>
            </a:r>
            <a:r>
              <a:rPr lang="en-US" dirty="0"/>
              <a:t>new </a:t>
            </a:r>
            <a:r>
              <a:rPr lang="en-US" dirty="0" smtClean="0"/>
              <a:t>policies </a:t>
            </a:r>
            <a:r>
              <a:rPr lang="en-US" dirty="0"/>
              <a:t>and practices</a:t>
            </a:r>
          </a:p>
        </p:txBody>
      </p:sp>
      <p:sp>
        <p:nvSpPr>
          <p:cNvPr id="4" name="Slide Number Placeholder 3"/>
          <p:cNvSpPr>
            <a:spLocks noGrp="1"/>
          </p:cNvSpPr>
          <p:nvPr>
            <p:ph type="sldNum" sz="quarter" idx="10"/>
          </p:nvPr>
        </p:nvSpPr>
        <p:spPr/>
        <p:txBody>
          <a:bodyPr/>
          <a:lstStyle/>
          <a:p>
            <a:fld id="{D28A1088-1551-F14A-9787-349D8FC9A2C5}" type="slidenum">
              <a:rPr lang="en-US" smtClean="0"/>
              <a:t>17</a:t>
            </a:fld>
            <a:endParaRPr lang="en-US"/>
          </a:p>
        </p:txBody>
      </p:sp>
    </p:spTree>
    <p:extLst>
      <p:ext uri="{BB962C8B-B14F-4D97-AF65-F5344CB8AC3E}">
        <p14:creationId xmlns:p14="http://schemas.microsoft.com/office/powerpoint/2010/main" val="3807052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fld id="{179EC5C0-44AF-4411-9A08-F19DEE890DAC}" type="slidenum">
              <a:rPr lang="en-US" altLang="en-US" sz="1200"/>
              <a:pPr eaLnBrk="1" hangingPunct="1"/>
              <a:t>2</a:t>
            </a:fld>
            <a:endParaRPr lang="en-US" altLang="en-US" sz="1200"/>
          </a:p>
        </p:txBody>
      </p:sp>
      <p:sp>
        <p:nvSpPr>
          <p:cNvPr id="3584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algn="r" eaLnBrk="1" hangingPunct="1"/>
            <a:fld id="{25F69463-34E1-451F-B69B-C60CCA1FFF6C}" type="slidenum">
              <a:rPr lang="en-US" altLang="en-US" sz="1200">
                <a:ea typeface="MS PGothic" panose="020B0600070205080204" pitchFamily="34" charset="-128"/>
              </a:rPr>
              <a:pPr algn="r" eaLnBrk="1" hangingPunct="1"/>
              <a:t>2</a:t>
            </a:fld>
            <a:endParaRPr lang="en-US" altLang="en-US" sz="1200">
              <a:ea typeface="MS PGothic" panose="020B0600070205080204" pitchFamily="34" charset="-128"/>
            </a:endParaRPr>
          </a:p>
        </p:txBody>
      </p:sp>
      <p:sp>
        <p:nvSpPr>
          <p:cNvPr id="35844" name="Slide Image Placeholder 1"/>
          <p:cNvSpPr>
            <a:spLocks noGrp="1" noRot="1" noChangeAspect="1" noTextEdit="1"/>
          </p:cNvSpPr>
          <p:nvPr>
            <p:ph type="sldImg"/>
          </p:nvPr>
        </p:nvSpPr>
        <p:spPr>
          <a:xfrm>
            <a:off x="1158875" y="696913"/>
            <a:ext cx="4540250" cy="3405187"/>
          </a:xfrm>
          <a:ln/>
        </p:spPr>
      </p:sp>
      <p:sp>
        <p:nvSpPr>
          <p:cNvPr id="35845" name="Notes Placeholder 2"/>
          <p:cNvSpPr>
            <a:spLocks noGrp="1"/>
          </p:cNvSpPr>
          <p:nvPr>
            <p:ph type="body" idx="1"/>
          </p:nvPr>
        </p:nvSpPr>
        <p:spPr>
          <a:xfrm>
            <a:off x="914400" y="4333875"/>
            <a:ext cx="5029200" cy="4100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30" tIns="46115" rIns="92230" bIns="46115"/>
          <a:lstStyle/>
          <a:p>
            <a:pPr eaLnBrk="1" hangingPunct="1"/>
            <a:endParaRPr lang="en-US" altLang="en-US" smtClean="0">
              <a:latin typeface="Arial" panose="020B0604020202020204" pitchFamily="34" charset="0"/>
            </a:endParaRPr>
          </a:p>
        </p:txBody>
      </p:sp>
      <p:sp>
        <p:nvSpPr>
          <p:cNvPr id="35846" name="Slide Number Placeholder 3"/>
          <p:cNvSpPr txBox="1">
            <a:spLocks noGrp="1"/>
          </p:cNvSpPr>
          <p:nvPr/>
        </p:nvSpPr>
        <p:spPr bwMode="auto">
          <a:xfrm>
            <a:off x="3886200" y="8666163"/>
            <a:ext cx="2971800"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30" tIns="46115" rIns="92230" bIns="46115" anchor="b"/>
          <a:lstStyle>
            <a:lvl1pPr defTabSz="922338"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defTabSz="922338"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algn="r" eaLnBrk="1" hangingPunct="1">
              <a:lnSpc>
                <a:spcPct val="110000"/>
              </a:lnSpc>
              <a:spcBef>
                <a:spcPct val="20000"/>
              </a:spcBef>
              <a:buClr>
                <a:schemeClr val="tx1"/>
              </a:buClr>
            </a:pPr>
            <a:fld id="{CBBBF438-BCE7-479E-9652-6736915FA9DC}" type="slidenum">
              <a:rPr lang="en-US" altLang="en-US" sz="1200">
                <a:ea typeface="MS PGothic" panose="020B0600070205080204" pitchFamily="34" charset="-128"/>
              </a:rPr>
              <a:pPr algn="r" eaLnBrk="1" hangingPunct="1">
                <a:lnSpc>
                  <a:spcPct val="110000"/>
                </a:lnSpc>
                <a:spcBef>
                  <a:spcPct val="20000"/>
                </a:spcBef>
                <a:buClr>
                  <a:schemeClr val="tx1"/>
                </a:buClr>
              </a:pPr>
              <a:t>2</a:t>
            </a:fld>
            <a:endParaRPr lang="en-US" altLang="en-US" sz="1200">
              <a:ea typeface="MS PGothic" panose="020B0600070205080204" pitchFamily="34" charset="-128"/>
            </a:endParaRPr>
          </a:p>
        </p:txBody>
      </p:sp>
    </p:spTree>
    <p:extLst>
      <p:ext uri="{BB962C8B-B14F-4D97-AF65-F5344CB8AC3E}">
        <p14:creationId xmlns:p14="http://schemas.microsoft.com/office/powerpoint/2010/main" val="204536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fld id="{04776031-E52D-42BD-9ABF-BCC67292E56A}" type="slidenum">
              <a:rPr lang="en-US" altLang="en-US" sz="1200"/>
              <a:pPr eaLnBrk="1" hangingPunct="1"/>
              <a:t>3</a:t>
            </a:fld>
            <a:endParaRPr lang="en-US" altLang="en-US" sz="1200"/>
          </a:p>
        </p:txBody>
      </p:sp>
      <p:sp>
        <p:nvSpPr>
          <p:cNvPr id="44035" name="Rectangle 2"/>
          <p:cNvSpPr>
            <a:spLocks noGrp="1" noRot="1" noChangeAspect="1" noChangeArrowheads="1" noTextEdit="1"/>
          </p:cNvSpPr>
          <p:nvPr>
            <p:ph type="sldImg"/>
          </p:nvPr>
        </p:nvSpPr>
        <p:spPr>
          <a:xfrm>
            <a:off x="1144588" y="685800"/>
            <a:ext cx="4572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85519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CE385297-6AAC-4589-B24D-2FB9FEDDE990}" type="slidenum">
              <a:rPr lang="en-US" altLang="en-US" sz="1200"/>
              <a:pPr eaLnBrk="1" hangingPunct="1"/>
              <a:t>6</a:t>
            </a:fld>
            <a:endParaRPr lang="en-US" altLang="en-US" sz="120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
        <p:nvSpPr>
          <p:cNvPr id="6451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646589D2-E067-4601-962D-F2F93DF85B64}" type="slidenum">
              <a:rPr lang="en-US" altLang="en-US" sz="1200">
                <a:latin typeface="Calibri" panose="020F0502020204030204" pitchFamily="34" charset="0"/>
              </a:rPr>
              <a:pPr algn="r" eaLnBrk="1" hangingPunct="1"/>
              <a:t>6</a:t>
            </a:fld>
            <a:endParaRPr lang="en-US" altLang="en-US" sz="1200">
              <a:latin typeface="Calibri" panose="020F0502020204030204" pitchFamily="34" charset="0"/>
            </a:endParaRPr>
          </a:p>
        </p:txBody>
      </p:sp>
    </p:spTree>
    <p:extLst>
      <p:ext uri="{BB962C8B-B14F-4D97-AF65-F5344CB8AC3E}">
        <p14:creationId xmlns:p14="http://schemas.microsoft.com/office/powerpoint/2010/main" val="2707484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52FDC444-4E4A-4997-ADE5-503E4B7E1A05}" type="slidenum">
              <a:rPr lang="en-US" altLang="en-US" sz="1200"/>
              <a:pPr eaLnBrk="1" hangingPunct="1"/>
              <a:t>7</a:t>
            </a:fld>
            <a:endParaRPr lang="en-US" altLang="en-US" sz="120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panose="020B0604020202020204" pitchFamily="34" charset="0"/>
            </a:endParaRPr>
          </a:p>
        </p:txBody>
      </p:sp>
      <p:sp>
        <p:nvSpPr>
          <p:cNvPr id="665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fld id="{72A925B8-4152-4C3B-8850-97A1C812CA45}" type="slidenum">
              <a:rPr lang="en-US" altLang="en-US" sz="1200">
                <a:latin typeface="Calibri" panose="020F0502020204030204" pitchFamily="34" charset="0"/>
              </a:rPr>
              <a:pPr algn="r" eaLnBrk="1" hangingPunct="1"/>
              <a:t>7</a:t>
            </a:fld>
            <a:endParaRPr lang="en-US" altLang="en-US" sz="1200">
              <a:latin typeface="Calibri" panose="020F0502020204030204" pitchFamily="34" charset="0"/>
            </a:endParaRPr>
          </a:p>
        </p:txBody>
      </p:sp>
    </p:spTree>
    <p:extLst>
      <p:ext uri="{BB962C8B-B14F-4D97-AF65-F5344CB8AC3E}">
        <p14:creationId xmlns:p14="http://schemas.microsoft.com/office/powerpoint/2010/main" val="1254932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a:t>
            </a:r>
            <a:r>
              <a:rPr lang="en-US" baseline="0" dirty="0" smtClean="0"/>
              <a:t> we use our models to tell a CSO how to prioritize their efforts?</a:t>
            </a:r>
            <a:endParaRPr lang="en-US" dirty="0"/>
          </a:p>
        </p:txBody>
      </p:sp>
      <p:sp>
        <p:nvSpPr>
          <p:cNvPr id="4" name="Slide Number Placeholder 3"/>
          <p:cNvSpPr>
            <a:spLocks noGrp="1"/>
          </p:cNvSpPr>
          <p:nvPr>
            <p:ph type="sldNum" sz="quarter" idx="10"/>
          </p:nvPr>
        </p:nvSpPr>
        <p:spPr/>
        <p:txBody>
          <a:bodyPr/>
          <a:lstStyle/>
          <a:p>
            <a:fld id="{D28A1088-1551-F14A-9787-349D8FC9A2C5}" type="slidenum">
              <a:rPr lang="en-US" smtClean="0"/>
              <a:t>11</a:t>
            </a:fld>
            <a:endParaRPr lang="en-US"/>
          </a:p>
        </p:txBody>
      </p:sp>
    </p:spTree>
    <p:extLst>
      <p:ext uri="{BB962C8B-B14F-4D97-AF65-F5344CB8AC3E}">
        <p14:creationId xmlns:p14="http://schemas.microsoft.com/office/powerpoint/2010/main" val="105639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A1088-1551-F14A-9787-349D8FC9A2C5}" type="slidenum">
              <a:rPr lang="en-US" smtClean="0"/>
              <a:t>12</a:t>
            </a:fld>
            <a:endParaRPr lang="en-US"/>
          </a:p>
        </p:txBody>
      </p:sp>
    </p:spTree>
    <p:extLst>
      <p:ext uri="{BB962C8B-B14F-4D97-AF65-F5344CB8AC3E}">
        <p14:creationId xmlns:p14="http://schemas.microsoft.com/office/powerpoint/2010/main" val="3649534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8A1088-1551-F14A-9787-349D8FC9A2C5}" type="slidenum">
              <a:rPr lang="en-US" smtClean="0"/>
              <a:t>13</a:t>
            </a:fld>
            <a:endParaRPr lang="en-US"/>
          </a:p>
        </p:txBody>
      </p:sp>
    </p:spTree>
    <p:extLst>
      <p:ext uri="{BB962C8B-B14F-4D97-AF65-F5344CB8AC3E}">
        <p14:creationId xmlns:p14="http://schemas.microsoft.com/office/powerpoint/2010/main" val="2488931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system is not symmetric – </a:t>
            </a:r>
          </a:p>
          <a:p>
            <a:r>
              <a:rPr lang="en-US" dirty="0" smtClean="0"/>
              <a:t>an attacker only needs to have one way in – </a:t>
            </a:r>
          </a:p>
          <a:p>
            <a:r>
              <a:rPr lang="en-US" dirty="0" smtClean="0"/>
              <a:t>	but the defender needs to get all of (or at least most of) the ways the attacks can happen.</a:t>
            </a:r>
          </a:p>
          <a:p>
            <a:endParaRPr lang="en-US" dirty="0" smtClean="0"/>
          </a:p>
          <a:p>
            <a:r>
              <a:rPr lang="en-US" dirty="0" smtClean="0"/>
              <a:t>-&gt; Consider offense.</a:t>
            </a:r>
            <a:endParaRPr lang="en-US" dirty="0"/>
          </a:p>
        </p:txBody>
      </p:sp>
      <p:sp>
        <p:nvSpPr>
          <p:cNvPr id="4" name="Slide Number Placeholder 3"/>
          <p:cNvSpPr>
            <a:spLocks noGrp="1"/>
          </p:cNvSpPr>
          <p:nvPr>
            <p:ph type="sldNum" sz="quarter" idx="10"/>
          </p:nvPr>
        </p:nvSpPr>
        <p:spPr/>
        <p:txBody>
          <a:bodyPr/>
          <a:lstStyle/>
          <a:p>
            <a:fld id="{D28A1088-1551-F14A-9787-349D8FC9A2C5}" type="slidenum">
              <a:rPr lang="en-US" smtClean="0"/>
              <a:t>14</a:t>
            </a:fld>
            <a:endParaRPr lang="en-US"/>
          </a:p>
        </p:txBody>
      </p:sp>
    </p:spTree>
    <p:extLst>
      <p:ext uri="{BB962C8B-B14F-4D97-AF65-F5344CB8AC3E}">
        <p14:creationId xmlns:p14="http://schemas.microsoft.com/office/powerpoint/2010/main" val="2278751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F885834-FB4F-4770-A221-0F47B7BC5FD2}" type="datetime1">
              <a:rPr lang="en-US" smtClean="0"/>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94C950-2965-45ED-868B-8FCA9810A22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8F5C43-4BED-4F63-9977-E79AF729675B}" type="datetime1">
              <a:rPr lang="en-US" smtClean="0"/>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20BDE4-1E4A-4AE3-81AC-DD17EB3B41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9861183-7FF5-448D-A6E5-95ADB391E051}" type="datetime1">
              <a:rPr lang="en-US" smtClean="0"/>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E7A0A6-E8CF-4388-9CA4-2E2CE1366D0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42900" y="447675"/>
            <a:ext cx="8401050" cy="5635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46063" y="1217613"/>
            <a:ext cx="8172450" cy="2027237"/>
          </a:xfrm>
        </p:spPr>
        <p:txBody>
          <a:bodyPr/>
          <a:lstStyle/>
          <a:p>
            <a:pPr lvl="0"/>
            <a:endParaRPr lang="en-US" noProof="0"/>
          </a:p>
        </p:txBody>
      </p:sp>
    </p:spTree>
    <p:extLst>
      <p:ext uri="{BB962C8B-B14F-4D97-AF65-F5344CB8AC3E}">
        <p14:creationId xmlns:p14="http://schemas.microsoft.com/office/powerpoint/2010/main" val="3590656859"/>
      </p:ext>
    </p:extLst>
  </p:cSld>
  <p:clrMapOvr>
    <a:masterClrMapping/>
  </p:clrMapOvr>
  <p:transition>
    <p:cut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5BF354-2F36-4C6D-ABDA-4248C5EF7F2E}" type="datetime1">
              <a:rPr lang="en-US" smtClean="0"/>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D6468C-9E14-4CE7-A23A-34645FE97FF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5651E5-AFB2-476B-9C9B-AE89E78A1889}" type="datetime1">
              <a:rPr lang="en-US" smtClean="0"/>
              <a:t>9/2/2014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42A4E1-F596-4A9F-8609-65D5DFC32E7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1082653-639A-4478-9109-110BFC66A83A}" type="datetime1">
              <a:rPr lang="en-US" smtClean="0"/>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CEFE6A-DAEF-407B-A912-9CAD47F6739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4501033-D3B5-423C-8C81-C62CC5DBCB71}" type="datetime1">
              <a:rPr lang="en-US" smtClean="0"/>
              <a:t>9/2/2014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3A38608-BF3F-4237-9731-700381D15C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2447B318-A50E-417D-93A9-58AF55EBA5A5}" type="datetime1">
              <a:rPr lang="en-US" smtClean="0"/>
              <a:t>9/2/2014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521F60E-77D7-4E74-AD8A-BCE48CB917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4CA3C26-635F-425E-8166-BB54D2A70DA1}" type="datetime1">
              <a:rPr lang="en-US" smtClean="0"/>
              <a:t>9/2/2014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189524-9E7B-4D6C-99D2-2FEBE9C013F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19D43E-0E9F-4217-ACB4-0D8766C56FA2}" type="datetime1">
              <a:rPr lang="en-US" smtClean="0"/>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DC2D81-4252-4A06-9EAF-D251B66F75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4A20B52-8F7D-4D2B-8C85-80C06BD2F417}" type="datetime1">
              <a:rPr lang="en-US" smtClean="0"/>
              <a:t>9/2/2014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F9819A9-2968-4034-85F5-C846B3EC78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6CDF894-9EA5-421E-A680-8CE1FF6CB50E}" type="datetime1">
              <a:rPr lang="en-US" smtClean="0"/>
              <a:t>9/2/2014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25908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AAB96DC-952E-4C9B-AC56-C721E98421B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3" r:id="rId2"/>
    <p:sldLayoutId id="2147483662" r:id="rId3"/>
    <p:sldLayoutId id="2147483661" r:id="rId4"/>
    <p:sldLayoutId id="2147483660" r:id="rId5"/>
    <p:sldLayoutId id="2147483659" r:id="rId6"/>
    <p:sldLayoutId id="2147483658" r:id="rId7"/>
    <p:sldLayoutId id="2147483657" r:id="rId8"/>
    <p:sldLayoutId id="2147483656" r:id="rId9"/>
    <p:sldLayoutId id="2147483655" r:id="rId10"/>
    <p:sldLayoutId id="2147483654" r:id="rId11"/>
    <p:sldLayoutId id="2147483665" r:id="rId12"/>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1.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5" Type="http://schemas.openxmlformats.org/officeDocument/2006/relationships/image" Target="../media/image10.w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3"/>
          <p:cNvSpPr>
            <a:spLocks noGrp="1"/>
          </p:cNvSpPr>
          <p:nvPr>
            <p:ph type="sldNum" sz="quarter" idx="12"/>
          </p:nvPr>
        </p:nvSpPr>
        <p:spPr/>
        <p:txBody>
          <a:bodyPr/>
          <a:lstStyle/>
          <a:p>
            <a:pPr>
              <a:defRPr/>
            </a:pPr>
            <a:fld id="{4B7A7D00-66E5-4A9F-B637-07D1DA00B86F}" type="slidenum">
              <a:rPr lang="en-US"/>
              <a:pPr>
                <a:defRPr/>
              </a:pPr>
              <a:t>1</a:t>
            </a:fld>
            <a:endParaRPr lang="en-US"/>
          </a:p>
        </p:txBody>
      </p:sp>
      <p:sp>
        <p:nvSpPr>
          <p:cNvPr id="15365" name="Text Box 5"/>
          <p:cNvSpPr txBox="1">
            <a:spLocks noChangeArrowheads="1"/>
          </p:cNvSpPr>
          <p:nvPr/>
        </p:nvSpPr>
        <p:spPr bwMode="auto">
          <a:xfrm>
            <a:off x="3100775" y="5521146"/>
            <a:ext cx="3276600" cy="1200329"/>
          </a:xfrm>
          <a:prstGeom prst="rect">
            <a:avLst/>
          </a:prstGeom>
          <a:noFill/>
          <a:ln w="9525">
            <a:noFill/>
            <a:miter lim="800000"/>
            <a:headEnd/>
            <a:tailEnd/>
          </a:ln>
        </p:spPr>
        <p:txBody>
          <a:bodyPr wrap="square">
            <a:spAutoFit/>
          </a:bodyPr>
          <a:lstStyle/>
          <a:p>
            <a:pPr algn="ctr"/>
            <a:r>
              <a:rPr lang="en-US" sz="2400" b="1" dirty="0" smtClean="0">
                <a:solidFill>
                  <a:schemeClr val="tx2"/>
                </a:solidFill>
                <a:latin typeface="Helvetica" pitchFamily="34" charset="0"/>
                <a:ea typeface="Osaka"/>
                <a:cs typeface="Osaka"/>
              </a:rPr>
              <a:t>Michael Siegel</a:t>
            </a:r>
            <a:endParaRPr lang="en-US" sz="2400" b="1" dirty="0">
              <a:solidFill>
                <a:schemeClr val="tx2"/>
              </a:solidFill>
              <a:latin typeface="Helvetica" pitchFamily="34" charset="0"/>
              <a:ea typeface="Osaka"/>
              <a:cs typeface="Osaka"/>
            </a:endParaRPr>
          </a:p>
          <a:p>
            <a:pPr algn="ctr"/>
            <a:r>
              <a:rPr lang="en-US" sz="2400" b="1" dirty="0">
                <a:solidFill>
                  <a:schemeClr val="tx2"/>
                </a:solidFill>
                <a:latin typeface="Helvetica" pitchFamily="34" charset="0"/>
                <a:ea typeface="Osaka"/>
                <a:cs typeface="Osaka"/>
              </a:rPr>
              <a:t>James Houghton</a:t>
            </a:r>
          </a:p>
          <a:p>
            <a:pPr algn="ctr"/>
            <a:endParaRPr lang="en-US" sz="2400" b="1" dirty="0" smtClean="0">
              <a:solidFill>
                <a:srgbClr val="C00000"/>
              </a:solidFill>
              <a:latin typeface="Helvetica" pitchFamily="34" charset="0"/>
              <a:ea typeface="Osaka"/>
              <a:cs typeface="Osaka"/>
            </a:endParaRPr>
          </a:p>
        </p:txBody>
      </p:sp>
      <p:sp>
        <p:nvSpPr>
          <p:cNvPr id="15369" name="TextBox 8"/>
          <p:cNvSpPr txBox="1">
            <a:spLocks noChangeArrowheads="1"/>
          </p:cNvSpPr>
          <p:nvPr/>
        </p:nvSpPr>
        <p:spPr bwMode="auto">
          <a:xfrm>
            <a:off x="228600" y="2514600"/>
            <a:ext cx="8534400" cy="2308324"/>
          </a:xfrm>
          <a:prstGeom prst="rect">
            <a:avLst/>
          </a:prstGeom>
          <a:noFill/>
          <a:ln w="9525">
            <a:noFill/>
            <a:miter lim="800000"/>
            <a:headEnd/>
            <a:tailEnd/>
          </a:ln>
        </p:spPr>
        <p:txBody>
          <a:bodyPr wrap="square">
            <a:spAutoFit/>
          </a:bodyPr>
          <a:lstStyle/>
          <a:p>
            <a:pPr algn="ctr"/>
            <a:r>
              <a:rPr lang="en-US" sz="3600" b="1" dirty="0" smtClean="0">
                <a:solidFill>
                  <a:srgbClr val="C00000"/>
                </a:solidFill>
                <a:latin typeface="Helvetica" pitchFamily="34" charset="0"/>
                <a:ea typeface="Osaka"/>
                <a:cs typeface="Osaka"/>
              </a:rPr>
              <a:t>Advancing  Cybersecurity </a:t>
            </a:r>
          </a:p>
          <a:p>
            <a:pPr algn="ctr"/>
            <a:r>
              <a:rPr lang="en-US" sz="3600" b="1" dirty="0" smtClean="0">
                <a:solidFill>
                  <a:srgbClr val="C00000"/>
                </a:solidFill>
                <a:latin typeface="Helvetica" pitchFamily="34" charset="0"/>
                <a:ea typeface="Osaka"/>
                <a:cs typeface="Osaka"/>
              </a:rPr>
              <a:t>Using Simulation Modeling</a:t>
            </a:r>
          </a:p>
          <a:p>
            <a:endParaRPr lang="en-US" sz="2400" b="1" dirty="0" smtClean="0">
              <a:solidFill>
                <a:srgbClr val="C00000"/>
              </a:solidFill>
              <a:latin typeface="Helvetica" pitchFamily="34" charset="0"/>
              <a:ea typeface="Osaka"/>
              <a:cs typeface="Osaka"/>
            </a:endParaRPr>
          </a:p>
          <a:p>
            <a:pPr marL="971550" lvl="1" indent="-514350">
              <a:buAutoNum type="romanUcPeriod"/>
            </a:pPr>
            <a:r>
              <a:rPr lang="en-US" sz="2400" b="1" dirty="0" smtClean="0">
                <a:solidFill>
                  <a:srgbClr val="C00000"/>
                </a:solidFill>
                <a:latin typeface="Helvetica" pitchFamily="34" charset="0"/>
                <a:ea typeface="Osaka"/>
                <a:cs typeface="Osaka"/>
              </a:rPr>
              <a:t>Patching and Software Development</a:t>
            </a:r>
          </a:p>
          <a:p>
            <a:pPr marL="971550" lvl="1" indent="-514350">
              <a:buAutoNum type="romanUcPeriod"/>
            </a:pPr>
            <a:r>
              <a:rPr lang="en-US" sz="2400" b="1" dirty="0" smtClean="0">
                <a:solidFill>
                  <a:srgbClr val="C00000"/>
                </a:solidFill>
                <a:latin typeface="Helvetica" pitchFamily="34" charset="0"/>
                <a:ea typeface="Osaka"/>
                <a:cs typeface="Osaka"/>
              </a:rPr>
              <a:t>Vulnerability Markets</a:t>
            </a:r>
            <a:endParaRPr lang="en-US" sz="2400" b="1" dirty="0">
              <a:solidFill>
                <a:srgbClr val="C00000"/>
              </a:solidFill>
              <a:latin typeface="Helvetica" pitchFamily="34" charset="0"/>
              <a:ea typeface="Osaka"/>
              <a:cs typeface="Osaka"/>
            </a:endParaRPr>
          </a:p>
        </p:txBody>
      </p:sp>
      <p:pic>
        <p:nvPicPr>
          <p:cNvPr id="6" name="Picture 5" descr="IC-Cube-v11AW.gif"/>
          <p:cNvPicPr>
            <a:picLocks noChangeAspect="1"/>
          </p:cNvPicPr>
          <p:nvPr/>
        </p:nvPicPr>
        <p:blipFill rotWithShape="1">
          <a:blip r:embed="rId3">
            <a:extLst>
              <a:ext uri="{28A0092B-C50C-407E-A947-70E740481C1C}">
                <a14:useLocalDpi xmlns:a14="http://schemas.microsoft.com/office/drawing/2010/main" val="0"/>
              </a:ext>
            </a:extLst>
          </a:blip>
          <a:srcRect l="12914" t="13704" r="20156" b="26369"/>
          <a:stretch/>
        </p:blipFill>
        <p:spPr>
          <a:xfrm>
            <a:off x="7086600" y="0"/>
            <a:ext cx="1860925" cy="2156280"/>
          </a:xfrm>
          <a:prstGeom prst="rect">
            <a:avLst/>
          </a:prstGeom>
        </p:spPr>
      </p:pic>
      <p:sp>
        <p:nvSpPr>
          <p:cNvPr id="8" name="TextBox 3"/>
          <p:cNvSpPr txBox="1">
            <a:spLocks noChangeArrowheads="1"/>
          </p:cNvSpPr>
          <p:nvPr/>
        </p:nvSpPr>
        <p:spPr bwMode="auto">
          <a:xfrm>
            <a:off x="1299556" y="68337"/>
            <a:ext cx="594360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ltLang="en-US" sz="2800" b="1" dirty="0" smtClean="0">
                <a:solidFill>
                  <a:srgbClr val="376092"/>
                </a:solidFill>
                <a:cs typeface="Arial" pitchFamily="34" charset="0"/>
              </a:rPr>
              <a:t>Interdisciplinary Consortium for Improving Critical Infrastructure Cybersecurity (IC)</a:t>
            </a:r>
            <a:r>
              <a:rPr lang="en-US" altLang="en-US" sz="2800" b="1" baseline="30000" dirty="0" smtClean="0">
                <a:solidFill>
                  <a:srgbClr val="376092"/>
                </a:solidFill>
                <a:cs typeface="Arial" pitchFamily="34" charset="0"/>
              </a:rPr>
              <a:t>3</a:t>
            </a:r>
          </a:p>
          <a:p>
            <a:pPr algn="ctr" eaLnBrk="1" hangingPunct="1"/>
            <a:endParaRPr lang="en-US" altLang="en-US" sz="2800" b="1" dirty="0">
              <a:solidFill>
                <a:srgbClr val="376092"/>
              </a:solidFill>
              <a:cs typeface="Arial" pitchFamily="34" charset="0"/>
            </a:endParaRPr>
          </a:p>
          <a:p>
            <a:pPr algn="ctr" eaLnBrk="1" hangingPunct="1"/>
            <a:r>
              <a:rPr lang="en-US" altLang="en-US" sz="2800" b="1" dirty="0" smtClean="0">
                <a:solidFill>
                  <a:srgbClr val="376092"/>
                </a:solidFill>
                <a:cs typeface="Arial" pitchFamily="34" charset="0"/>
              </a:rPr>
              <a:t>3 Sept 2014</a:t>
            </a:r>
            <a:endParaRPr lang="en-US" altLang="en-US" sz="2800" dirty="0">
              <a:cs typeface="Arial" pitchFamily="34" charset="0"/>
            </a:endParaRPr>
          </a:p>
        </p:txBody>
      </p:sp>
      <p:pic>
        <p:nvPicPr>
          <p:cNvPr id="9" name="Picture 8"/>
          <p:cNvPicPr>
            <a:picLocks noChangeAspect="1"/>
          </p:cNvPicPr>
          <p:nvPr/>
        </p:nvPicPr>
        <p:blipFill rotWithShape="1">
          <a:blip r:embed="rId4" cstate="print">
            <a:extLst>
              <a:ext uri="{28A0092B-C50C-407E-A947-70E740481C1C}">
                <a14:useLocalDpi xmlns:a14="http://schemas.microsoft.com/office/drawing/2010/main" val="0"/>
              </a:ext>
            </a:extLst>
          </a:blip>
          <a:srcRect r="54944"/>
          <a:stretch/>
        </p:blipFill>
        <p:spPr>
          <a:xfrm>
            <a:off x="-13277" y="5427402"/>
            <a:ext cx="1200428" cy="819793"/>
          </a:xfrm>
          <a:prstGeom prst="rect">
            <a:avLst/>
          </a:prstGeom>
        </p:spPr>
      </p:pic>
      <p:pic>
        <p:nvPicPr>
          <p:cNvPr id="11" name="Picture 10"/>
          <p:cNvPicPr>
            <a:picLocks noChangeAspect="1"/>
          </p:cNvPicPr>
          <p:nvPr/>
        </p:nvPicPr>
        <p:blipFill rotWithShape="1">
          <a:blip r:embed="rId5" cstate="print">
            <a:extLst>
              <a:ext uri="{28A0092B-C50C-407E-A947-70E740481C1C}">
                <a14:useLocalDpi xmlns:a14="http://schemas.microsoft.com/office/drawing/2010/main" val="0"/>
              </a:ext>
            </a:extLst>
          </a:blip>
          <a:srcRect l="45056"/>
          <a:stretch/>
        </p:blipFill>
        <p:spPr>
          <a:xfrm>
            <a:off x="-13276" y="6184786"/>
            <a:ext cx="1200428" cy="672248"/>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030350" y="5427402"/>
            <a:ext cx="1116561" cy="145228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Summary of Results</a:t>
            </a:r>
            <a:endParaRPr lang="en-US" dirty="0"/>
          </a:p>
        </p:txBody>
      </p:sp>
      <p:sp>
        <p:nvSpPr>
          <p:cNvPr id="3" name="Content Placeholder 2"/>
          <p:cNvSpPr>
            <a:spLocks noGrp="1"/>
          </p:cNvSpPr>
          <p:nvPr>
            <p:ph idx="1"/>
          </p:nvPr>
        </p:nvSpPr>
        <p:spPr/>
        <p:txBody>
          <a:bodyPr/>
          <a:lstStyle/>
          <a:p>
            <a:pPr marL="342900" lvl="1" indent="-342900">
              <a:lnSpc>
                <a:spcPct val="90000"/>
              </a:lnSpc>
              <a:spcBef>
                <a:spcPct val="100000"/>
              </a:spcBef>
              <a:buClr>
                <a:srgbClr val="0071BB"/>
              </a:buClr>
              <a:buFont typeface="Wingdings" panose="05000000000000000000" pitchFamily="2" charset="2"/>
              <a:buChar char="Ü"/>
            </a:pPr>
            <a:r>
              <a:rPr lang="en-US" altLang="en-US" dirty="0">
                <a:solidFill>
                  <a:srgbClr val="363636"/>
                </a:solidFill>
              </a:rPr>
              <a:t> Solving </a:t>
            </a:r>
            <a:r>
              <a:rPr lang="en-US" altLang="en-US" dirty="0"/>
              <a:t>problems “upstream” is more effective than fixing them “downstream.”</a:t>
            </a:r>
            <a:endParaRPr lang="en-US" dirty="0"/>
          </a:p>
          <a:p>
            <a:pPr marL="342900" lvl="1" indent="-342900">
              <a:lnSpc>
                <a:spcPct val="90000"/>
              </a:lnSpc>
              <a:spcBef>
                <a:spcPct val="100000"/>
              </a:spcBef>
              <a:buClr>
                <a:srgbClr val="0071BB"/>
              </a:buClr>
              <a:buFont typeface="Wingdings" panose="05000000000000000000" pitchFamily="2" charset="2"/>
              <a:buChar char="Ü"/>
            </a:pPr>
            <a:r>
              <a:rPr lang="en-US" altLang="en-US" dirty="0" smtClean="0">
                <a:solidFill>
                  <a:srgbClr val="363636"/>
                </a:solidFill>
              </a:rPr>
              <a:t> </a:t>
            </a:r>
            <a:r>
              <a:rPr lang="en-US" altLang="en-US" dirty="0"/>
              <a:t>Differentials in time delays in physical processes (such as patching) and behavioral processes (such as changing individual behavior) are key to understanding the efficacy of proposed interventions.</a:t>
            </a:r>
          </a:p>
          <a:p>
            <a:pPr marL="342900" lvl="1" indent="-342900">
              <a:lnSpc>
                <a:spcPct val="90000"/>
              </a:lnSpc>
              <a:spcBef>
                <a:spcPct val="100000"/>
              </a:spcBef>
              <a:buClr>
                <a:srgbClr val="0071BB"/>
              </a:buClr>
              <a:buFont typeface="Wingdings" panose="05000000000000000000" pitchFamily="2" charset="2"/>
              <a:buChar char="Ü"/>
            </a:pPr>
            <a:r>
              <a:rPr lang="en-US" altLang="en-US" dirty="0" smtClean="0"/>
              <a:t>Nonlinearities </a:t>
            </a:r>
            <a:r>
              <a:rPr lang="en-US" altLang="en-US" dirty="0"/>
              <a:t>and tipping points may exist due to inertia and path-dependence in systems</a:t>
            </a:r>
            <a:r>
              <a:rPr lang="en-US" altLang="en-US" dirty="0" smtClean="0"/>
              <a:t>.</a:t>
            </a:r>
            <a:endParaRPr lang="en-US" altLang="en-US" dirty="0" smtClean="0">
              <a:solidFill>
                <a:srgbClr val="363636"/>
              </a:solidFill>
            </a:endParaRPr>
          </a:p>
        </p:txBody>
      </p:sp>
      <p:sp>
        <p:nvSpPr>
          <p:cNvPr id="4" name="Slide Number Placeholder 3"/>
          <p:cNvSpPr>
            <a:spLocks noGrp="1"/>
          </p:cNvSpPr>
          <p:nvPr>
            <p:ph type="sldNum" sz="quarter" idx="12"/>
          </p:nvPr>
        </p:nvSpPr>
        <p:spPr/>
        <p:txBody>
          <a:bodyPr/>
          <a:lstStyle/>
          <a:p>
            <a:pPr>
              <a:defRPr/>
            </a:pPr>
            <a:fld id="{9CD6468C-9E14-4CE7-A23A-34645FE97FFC}" type="slidenum">
              <a:rPr lang="en-US" smtClean="0"/>
              <a:pPr>
                <a:defRPr/>
              </a:pPr>
              <a:t>10</a:t>
            </a:fld>
            <a:endParaRPr lang="en-US"/>
          </a:p>
        </p:txBody>
      </p:sp>
    </p:spTree>
    <p:extLst>
      <p:ext uri="{BB962C8B-B14F-4D97-AF65-F5344CB8AC3E}">
        <p14:creationId xmlns:p14="http://schemas.microsoft.com/office/powerpoint/2010/main" val="1126394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8" y="2784756"/>
            <a:ext cx="8229600" cy="1143000"/>
          </a:xfrm>
        </p:spPr>
        <p:txBody>
          <a:bodyPr>
            <a:normAutofit/>
          </a:bodyPr>
          <a:lstStyle/>
          <a:p>
            <a:r>
              <a:rPr lang="en-US" sz="3200" b="1" dirty="0" smtClean="0"/>
              <a:t>Resolving </a:t>
            </a:r>
            <a:r>
              <a:rPr lang="en-US" sz="3200" b="1" dirty="0"/>
              <a:t>Emergent Issues In Cyber </a:t>
            </a:r>
            <a:r>
              <a:rPr lang="en-US" sz="3200" b="1" dirty="0" smtClean="0"/>
              <a:t>Security: Vulnerability Markets</a:t>
            </a:r>
            <a:endParaRPr lang="en-US" sz="3200" b="1" dirty="0"/>
          </a:p>
        </p:txBody>
      </p:sp>
    </p:spTree>
    <p:extLst>
      <p:ext uri="{BB962C8B-B14F-4D97-AF65-F5344CB8AC3E}">
        <p14:creationId xmlns:p14="http://schemas.microsoft.com/office/powerpoint/2010/main" val="3076144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2762"/>
            <a:ext cx="9143999" cy="863600"/>
          </a:xfrm>
        </p:spPr>
        <p:txBody>
          <a:bodyPr>
            <a:normAutofit fontScale="90000"/>
          </a:bodyPr>
          <a:lstStyle/>
          <a:p>
            <a:r>
              <a:rPr lang="en-US" sz="4000" b="1" dirty="0" smtClean="0"/>
              <a:t>How do white markets influence black market pricing?</a:t>
            </a:r>
            <a:endParaRPr lang="en-US" sz="4000" b="1" dirty="0"/>
          </a:p>
        </p:txBody>
      </p:sp>
      <p:pic>
        <p:nvPicPr>
          <p:cNvPr id="4" name="Content Placeholder 3"/>
          <p:cNvPicPr>
            <a:picLocks noGrp="1" noChangeAspect="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94001" y="956362"/>
            <a:ext cx="6451600" cy="3982827"/>
          </a:xfrm>
        </p:spPr>
      </p:pic>
      <p:sp>
        <p:nvSpPr>
          <p:cNvPr id="6" name="TextBox 5"/>
          <p:cNvSpPr txBox="1"/>
          <p:nvPr/>
        </p:nvSpPr>
        <p:spPr>
          <a:xfrm>
            <a:off x="268130" y="1208960"/>
            <a:ext cx="2637631" cy="2462213"/>
          </a:xfrm>
          <a:prstGeom prst="rect">
            <a:avLst/>
          </a:prstGeom>
          <a:noFill/>
        </p:spPr>
        <p:txBody>
          <a:bodyPr wrap="square" rtlCol="0">
            <a:spAutoFit/>
          </a:bodyPr>
          <a:lstStyle/>
          <a:p>
            <a:r>
              <a:rPr lang="en-US" sz="2000" dirty="0" smtClean="0"/>
              <a:t>An exploit’s price factors in both how widely the target software is used as well as the difficulty of cracking it.</a:t>
            </a:r>
          </a:p>
          <a:p>
            <a:pPr algn="r"/>
            <a:r>
              <a:rPr lang="en-US" sz="1400" dirty="0"/>
              <a:t>Greenberg - Forbes</a:t>
            </a:r>
          </a:p>
          <a:p>
            <a:endParaRPr lang="en-US" sz="2000" dirty="0"/>
          </a:p>
        </p:txBody>
      </p:sp>
      <p:graphicFrame>
        <p:nvGraphicFramePr>
          <p:cNvPr id="8" name="Table 7"/>
          <p:cNvGraphicFramePr>
            <a:graphicFrameLocks noGrp="1"/>
          </p:cNvGraphicFramePr>
          <p:nvPr>
            <p:extLst/>
          </p:nvPr>
        </p:nvGraphicFramePr>
        <p:xfrm>
          <a:off x="268130" y="4627192"/>
          <a:ext cx="5911116" cy="2103120"/>
        </p:xfrm>
        <a:graphic>
          <a:graphicData uri="http://schemas.openxmlformats.org/drawingml/2006/table">
            <a:tbl>
              <a:tblPr firstRow="1" bandRow="1">
                <a:tableStyleId>{2D5ABB26-0587-4C30-8999-92F81FD0307C}</a:tableStyleId>
              </a:tblPr>
              <a:tblGrid>
                <a:gridCol w="1970372"/>
                <a:gridCol w="1970372"/>
                <a:gridCol w="1970372"/>
              </a:tblGrid>
              <a:tr h="623772">
                <a:tc>
                  <a:txBody>
                    <a:bodyPr/>
                    <a:lstStyle/>
                    <a:p>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12700"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solidFill>
                            <a:schemeClr val="bg1"/>
                          </a:solidFill>
                        </a:rPr>
                        <a:t>Black Market (Forbes</a:t>
                      </a:r>
                      <a:r>
                        <a:rPr lang="en-US" baseline="0" dirty="0" smtClean="0">
                          <a:solidFill>
                            <a:schemeClr val="bg1"/>
                          </a:solidFill>
                        </a:rPr>
                        <a:t> 2012)</a:t>
                      </a:r>
                      <a:endParaRPr lang="en-US" dirty="0">
                        <a:solidFill>
                          <a:schemeClr val="bg1"/>
                        </a:solidFill>
                      </a:endParaRPr>
                    </a:p>
                  </a:txBody>
                  <a:tcPr>
                    <a:lnL w="9525" cap="flat" cmpd="sng" algn="ctr">
                      <a:solidFill>
                        <a:prstClr val="black"/>
                      </a:solidFill>
                      <a:prstDash val="solid"/>
                      <a:round/>
                      <a:headEnd type="none" w="med" len="med"/>
                      <a:tailEnd type="none" w="med" len="med"/>
                    </a:lnL>
                    <a:lnR>
                      <a:noFill/>
                    </a:lnR>
                    <a:lnT w="9525" cap="flat" cmpd="sng" algn="ctr">
                      <a:solidFill>
                        <a:prstClr val="black"/>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schemeClr>
                    </a:solidFill>
                  </a:tcPr>
                </a:tc>
                <a:tc>
                  <a:txBody>
                    <a:bodyPr/>
                    <a:lstStyle/>
                    <a:p>
                      <a:r>
                        <a:rPr lang="en-US" dirty="0" smtClean="0"/>
                        <a:t>White Market</a:t>
                      </a:r>
                    </a:p>
                    <a:p>
                      <a:r>
                        <a:rPr lang="en-US" dirty="0" smtClean="0"/>
                        <a:t>(2014)</a:t>
                      </a:r>
                      <a:endParaRPr lang="en-US" dirty="0"/>
                    </a:p>
                  </a:txBody>
                  <a:tcPr>
                    <a:lnL>
                      <a:noFill/>
                    </a:lnL>
                    <a:lnR w="9525" cap="flat" cmpd="sng" algn="ctr">
                      <a:solidFill>
                        <a:prstClr val="black"/>
                      </a:solidFill>
                      <a:prstDash val="solid"/>
                      <a:round/>
                      <a:headEnd type="none" w="med" len="med"/>
                      <a:tailEnd type="none" w="med" len="med"/>
                    </a:lnR>
                    <a:lnT w="9525" cap="flat" cmpd="sng" algn="ctr">
                      <a:solidFill>
                        <a:prstClr val="black"/>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28016">
                <a:tc>
                  <a:txBody>
                    <a:bodyPr/>
                    <a:lstStyle/>
                    <a:p>
                      <a:pPr algn="r"/>
                      <a:r>
                        <a:rPr lang="en-US" dirty="0" smtClean="0"/>
                        <a:t>IOS</a:t>
                      </a:r>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solidFill>
                            <a:schemeClr val="bg1"/>
                          </a:solidFill>
                        </a:rPr>
                        <a:t>$100k-$250k</a:t>
                      </a:r>
                      <a:endParaRPr lang="en-US" dirty="0">
                        <a:solidFill>
                          <a:schemeClr val="bg1"/>
                        </a:solidFill>
                      </a:endParaRPr>
                    </a:p>
                  </a:txBody>
                  <a:tcPr>
                    <a:lnL w="9525" cap="flat" cmpd="sng" algn="ctr">
                      <a:solidFill>
                        <a:prstClr val="black"/>
                      </a:solidFill>
                      <a:prstDash val="solid"/>
                      <a:round/>
                      <a:headEnd type="none" w="med" len="med"/>
                      <a:tailEnd type="none" w="med" len="med"/>
                    </a:lnL>
                    <a:lnR>
                      <a:noFill/>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schemeClr>
                    </a:solidFill>
                  </a:tcPr>
                </a:tc>
                <a:tc>
                  <a:txBody>
                    <a:bodyPr/>
                    <a:lstStyle/>
                    <a:p>
                      <a:r>
                        <a:rPr lang="en-US" dirty="0" smtClean="0"/>
                        <a:t>$0k</a:t>
                      </a:r>
                      <a:endParaRPr lang="en-US" dirty="0"/>
                    </a:p>
                  </a:txBody>
                  <a:tcPr>
                    <a:lnL>
                      <a:noFill/>
                    </a:lnL>
                    <a:lnR w="9525" cap="flat" cmpd="sng" algn="ctr">
                      <a:solidFill>
                        <a:prstClr val="black"/>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28016">
                <a:tc>
                  <a:txBody>
                    <a:bodyPr/>
                    <a:lstStyle/>
                    <a:p>
                      <a:pPr algn="r"/>
                      <a:r>
                        <a:rPr lang="en-US" dirty="0" smtClean="0"/>
                        <a:t>Android</a:t>
                      </a:r>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solidFill>
                            <a:schemeClr val="bg1"/>
                          </a:solidFill>
                        </a:rPr>
                        <a:t>$30k-$60k</a:t>
                      </a:r>
                      <a:endParaRPr lang="en-US" dirty="0">
                        <a:solidFill>
                          <a:schemeClr val="bg1"/>
                        </a:solidFill>
                      </a:endParaRPr>
                    </a:p>
                  </a:txBody>
                  <a:tcPr>
                    <a:lnL w="9525" cap="flat" cmpd="sng" algn="ctr">
                      <a:solidFill>
                        <a:prstClr val="black"/>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schemeClr>
                    </a:solidFill>
                  </a:tcPr>
                </a:tc>
                <a:tc>
                  <a:txBody>
                    <a:bodyPr/>
                    <a:lstStyle/>
                    <a:p>
                      <a:r>
                        <a:rPr lang="en-US" dirty="0" smtClean="0"/>
                        <a:t>$0.5k</a:t>
                      </a:r>
                      <a:r>
                        <a:rPr lang="en-US" baseline="0" dirty="0" smtClean="0"/>
                        <a:t> – $3.1k</a:t>
                      </a:r>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28016">
                <a:tc>
                  <a:txBody>
                    <a:bodyPr/>
                    <a:lstStyle/>
                    <a:p>
                      <a:pPr algn="r"/>
                      <a:r>
                        <a:rPr lang="en-US" dirty="0" smtClean="0"/>
                        <a:t>MS Windows</a:t>
                      </a:r>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solidFill>
                            <a:schemeClr val="bg1"/>
                          </a:solidFill>
                        </a:rPr>
                        <a:t>$60k-$120k</a:t>
                      </a:r>
                      <a:endParaRPr lang="en-US" dirty="0">
                        <a:solidFill>
                          <a:schemeClr val="bg1"/>
                        </a:solidFill>
                      </a:endParaRPr>
                    </a:p>
                  </a:txBody>
                  <a:tcPr>
                    <a:lnL w="9525" cap="flat" cmpd="sng" algn="ctr">
                      <a:solidFill>
                        <a:prstClr val="black"/>
                      </a:solidFill>
                      <a:prstDash val="solid"/>
                      <a:round/>
                      <a:headEnd type="none" w="med" len="med"/>
                      <a:tailEnd type="none" w="med" len="med"/>
                    </a:lnL>
                    <a:lnR>
                      <a:noFill/>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schemeClr>
                    </a:solidFill>
                  </a:tcPr>
                </a:tc>
                <a:tc>
                  <a:txBody>
                    <a:bodyPr/>
                    <a:lstStyle/>
                    <a:p>
                      <a:r>
                        <a:rPr lang="en-US" dirty="0" smtClean="0"/>
                        <a:t>$50-$100k</a:t>
                      </a:r>
                      <a:endParaRPr lang="en-US" dirty="0"/>
                    </a:p>
                  </a:txBody>
                  <a:tcPr>
                    <a:lnL>
                      <a:noFill/>
                    </a:lnL>
                    <a:lnR w="9525" cap="flat" cmpd="sng" algn="ctr">
                      <a:solidFill>
                        <a:prstClr val="black"/>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white">
                          <a:lumMod val="75000"/>
                        </a:prstClr>
                      </a:solidFill>
                      <a:prstDash val="solid"/>
                      <a:round/>
                      <a:headEnd type="none" w="med" len="med"/>
                      <a:tailEnd type="none" w="med" len="med"/>
                    </a:lnB>
                    <a:lnTlToBr w="12700" cmpd="sng">
                      <a:noFill/>
                      <a:prstDash val="solid"/>
                    </a:lnTlToBr>
                    <a:lnBlToTr w="12700" cmpd="sng">
                      <a:noFill/>
                      <a:prstDash val="solid"/>
                    </a:lnBlToTr>
                  </a:tcPr>
                </a:tc>
              </a:tr>
              <a:tr h="328016">
                <a:tc>
                  <a:txBody>
                    <a:bodyPr/>
                    <a:lstStyle/>
                    <a:p>
                      <a:pPr algn="r"/>
                      <a:r>
                        <a:rPr lang="en-US" dirty="0" smtClean="0"/>
                        <a:t>Internet Explorer</a:t>
                      </a:r>
                      <a:endParaRPr lang="en-US" dirty="0"/>
                    </a:p>
                  </a:txBody>
                  <a:tcPr>
                    <a:lnL w="12700" cap="flat" cmpd="sng" algn="ctr">
                      <a:noFill/>
                      <a:prstDash val="solid"/>
                      <a:round/>
                      <a:headEnd type="none" w="med" len="med"/>
                      <a:tailEnd type="none" w="med" len="med"/>
                    </a:lnL>
                    <a:lnR w="9525" cap="flat" cmpd="sng" algn="ctr">
                      <a:solidFill>
                        <a:prstClr val="black"/>
                      </a:solid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dirty="0" smtClean="0">
                          <a:solidFill>
                            <a:schemeClr val="bg1"/>
                          </a:solidFill>
                        </a:rPr>
                        <a:t>$80k-$200k</a:t>
                      </a:r>
                      <a:endParaRPr lang="en-US" dirty="0">
                        <a:solidFill>
                          <a:schemeClr val="bg1"/>
                        </a:solidFill>
                      </a:endParaRPr>
                    </a:p>
                  </a:txBody>
                  <a:tcPr>
                    <a:lnL w="9525" cap="flat" cmpd="sng" algn="ctr">
                      <a:solidFill>
                        <a:prstClr val="black"/>
                      </a:solidFill>
                      <a:prstDash val="solid"/>
                      <a:round/>
                      <a:headEnd type="none" w="med" len="med"/>
                      <a:tailEnd type="none" w="med" len="med"/>
                    </a:lnL>
                    <a:lnR>
                      <a:noFill/>
                    </a:lnR>
                    <a:lnT w="9525" cap="flat" cmpd="sng" algn="ctr">
                      <a:solidFill>
                        <a:prstClr val="white">
                          <a:lumMod val="75000"/>
                        </a:prstClr>
                      </a:solidFill>
                      <a:prstDash val="solid"/>
                      <a:round/>
                      <a:headEnd type="none" w="med" len="med"/>
                      <a:tailEnd type="none" w="med" len="med"/>
                    </a:lnT>
                    <a:lnB w="9525"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solidFill>
                      <a:schemeClr val="tx1">
                        <a:lumMod val="95000"/>
                        <a:lumOff val="5000"/>
                      </a:schemeClr>
                    </a:solidFill>
                  </a:tcPr>
                </a:tc>
                <a:tc>
                  <a:txBody>
                    <a:bodyPr/>
                    <a:lstStyle/>
                    <a:p>
                      <a:r>
                        <a:rPr lang="en-US" dirty="0" smtClean="0"/>
                        <a:t>11k</a:t>
                      </a:r>
                      <a:endParaRPr lang="en-US" dirty="0"/>
                    </a:p>
                  </a:txBody>
                  <a:tcPr>
                    <a:lnL>
                      <a:noFill/>
                    </a:lnL>
                    <a:lnR w="9525" cap="flat" cmpd="sng" algn="ctr">
                      <a:solidFill>
                        <a:prstClr val="black"/>
                      </a:solidFill>
                      <a:prstDash val="solid"/>
                      <a:round/>
                      <a:headEnd type="none" w="med" len="med"/>
                      <a:tailEnd type="none" w="med" len="med"/>
                    </a:lnR>
                    <a:lnT w="9525" cap="flat" cmpd="sng" algn="ctr">
                      <a:solidFill>
                        <a:prstClr val="white">
                          <a:lumMod val="75000"/>
                        </a:prstClr>
                      </a:solidFill>
                      <a:prstDash val="solid"/>
                      <a:round/>
                      <a:headEnd type="none" w="med" len="med"/>
                      <a:tailEnd type="none" w="med" len="med"/>
                    </a:lnT>
                    <a:lnB w="9525"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8584915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2"/>
            <a:ext cx="9144000" cy="754103"/>
          </a:xfrm>
        </p:spPr>
        <p:txBody>
          <a:bodyPr>
            <a:normAutofit fontScale="90000"/>
          </a:bodyPr>
          <a:lstStyle/>
          <a:p>
            <a:r>
              <a:rPr lang="en-US" b="1" dirty="0" smtClean="0"/>
              <a:t>What is the lifecycle of cybercrime?</a:t>
            </a:r>
            <a:endParaRPr lang="en-US" b="1" dirty="0"/>
          </a:p>
        </p:txBody>
      </p:sp>
      <p:sp>
        <p:nvSpPr>
          <p:cNvPr id="3" name="Content Placeholder 2"/>
          <p:cNvSpPr>
            <a:spLocks noGrp="1"/>
          </p:cNvSpPr>
          <p:nvPr>
            <p:ph idx="1"/>
          </p:nvPr>
        </p:nvSpPr>
        <p:spPr>
          <a:xfrm>
            <a:off x="5273040" y="1341120"/>
            <a:ext cx="3672527" cy="2606040"/>
          </a:xfrm>
        </p:spPr>
        <p:txBody>
          <a:bodyPr>
            <a:noAutofit/>
          </a:bodyPr>
          <a:lstStyle/>
          <a:p>
            <a:pPr marL="0" indent="0">
              <a:buNone/>
            </a:pPr>
            <a:r>
              <a:rPr lang="en-US" sz="2000" dirty="0" smtClean="0"/>
              <a:t>‘Selling a bug to the Russian mafia guarantees it will be dead in no time, and they pay very little money … They monetize exploits in the most brutal and mediocre way possible…’ </a:t>
            </a:r>
          </a:p>
          <a:p>
            <a:pPr marL="0" indent="0" algn="r">
              <a:buNone/>
            </a:pPr>
            <a:r>
              <a:rPr lang="en-US" sz="1600" dirty="0" smtClean="0"/>
              <a:t>-</a:t>
            </a:r>
            <a:r>
              <a:rPr lang="en-US" sz="1600" dirty="0" err="1" smtClean="0"/>
              <a:t>Grugq</a:t>
            </a:r>
            <a:r>
              <a:rPr lang="en-US" sz="1600" dirty="0" smtClean="0"/>
              <a:t>, third party broker</a:t>
            </a:r>
          </a:p>
          <a:p>
            <a:pPr marL="0" indent="0" algn="r">
              <a:buNone/>
            </a:pPr>
            <a:r>
              <a:rPr lang="en-US" sz="1100" dirty="0" smtClean="0"/>
              <a:t>Greenberg, Forbes</a:t>
            </a:r>
          </a:p>
        </p:txBody>
      </p:sp>
      <p:pic>
        <p:nvPicPr>
          <p:cNvPr id="4" name="Picture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1440" y="757001"/>
            <a:ext cx="5382047" cy="3606719"/>
          </a:xfrm>
          <a:prstGeom prst="rect">
            <a:avLst/>
          </a:prstGeom>
        </p:spPr>
      </p:pic>
      <p:sp>
        <p:nvSpPr>
          <p:cNvPr id="8" name="Content Placeholder 2"/>
          <p:cNvSpPr txBox="1">
            <a:spLocks/>
          </p:cNvSpPr>
          <p:nvPr/>
        </p:nvSpPr>
        <p:spPr>
          <a:xfrm>
            <a:off x="203200" y="4653280"/>
            <a:ext cx="4521200" cy="205232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dirty="0" smtClean="0"/>
              <a:t>‘We are setting aside a $100K budget to purchase browser and browser plug-in vulnerabilities, which are going to be used exclusively by us, without being released to public’ </a:t>
            </a:r>
          </a:p>
          <a:p>
            <a:pPr algn="r">
              <a:buFontTx/>
              <a:buChar char="-"/>
            </a:pPr>
            <a:r>
              <a:rPr lang="en-US" sz="1700" dirty="0" smtClean="0"/>
              <a:t>Paunch, Author of </a:t>
            </a:r>
            <a:r>
              <a:rPr lang="en-US" sz="1700" dirty="0" err="1" smtClean="0"/>
              <a:t>Blackhole</a:t>
            </a:r>
            <a:r>
              <a:rPr lang="en-US" sz="1700" dirty="0" smtClean="0"/>
              <a:t>, Jan ‘13</a:t>
            </a:r>
          </a:p>
          <a:p>
            <a:pPr marL="0" indent="0" algn="r">
              <a:buFont typeface="Arial"/>
              <a:buNone/>
            </a:pPr>
            <a:r>
              <a:rPr lang="en-US" sz="1200" dirty="0" smtClean="0"/>
              <a:t>Krebs on Security</a:t>
            </a:r>
            <a:endParaRPr lang="en-US" sz="1700" dirty="0"/>
          </a:p>
        </p:txBody>
      </p:sp>
      <p:grpSp>
        <p:nvGrpSpPr>
          <p:cNvPr id="10" name="Group 9"/>
          <p:cNvGrpSpPr/>
          <p:nvPr/>
        </p:nvGrpSpPr>
        <p:grpSpPr>
          <a:xfrm>
            <a:off x="4815840" y="3931357"/>
            <a:ext cx="4353558" cy="3014640"/>
            <a:chOff x="4815840" y="3931357"/>
            <a:chExt cx="4353558" cy="3014640"/>
          </a:xfrm>
        </p:grpSpPr>
        <p:sp>
          <p:nvSpPr>
            <p:cNvPr id="5" name="TextBox 4"/>
            <p:cNvSpPr txBox="1"/>
            <p:nvPr/>
          </p:nvSpPr>
          <p:spPr>
            <a:xfrm rot="5400000">
              <a:off x="7478662" y="5255261"/>
              <a:ext cx="338554" cy="3042918"/>
            </a:xfrm>
            <a:prstGeom prst="rect">
              <a:avLst/>
            </a:prstGeom>
            <a:noFill/>
          </p:spPr>
          <p:txBody>
            <a:bodyPr vert="vert270" wrap="square" rtlCol="0">
              <a:spAutoFit/>
            </a:bodyPr>
            <a:lstStyle/>
            <a:p>
              <a:pPr algn="r"/>
              <a:r>
                <a:rPr lang="en-US" sz="1000" dirty="0" smtClean="0"/>
                <a:t>Data from Microsoft Security Bulletins, Krebs on Security</a:t>
              </a:r>
              <a:endParaRPr lang="en-US" sz="1000" dirty="0"/>
            </a:p>
          </p:txBody>
        </p:sp>
        <p:graphicFrame>
          <p:nvGraphicFramePr>
            <p:cNvPr id="6" name="Chart 5"/>
            <p:cNvGraphicFramePr>
              <a:graphicFrameLocks/>
            </p:cNvGraphicFramePr>
            <p:nvPr>
              <p:extLst/>
            </p:nvPr>
          </p:nvGraphicFramePr>
          <p:xfrm>
            <a:off x="4815840" y="3931357"/>
            <a:ext cx="4328160" cy="2926643"/>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5567680" y="5720080"/>
              <a:ext cx="1889760" cy="37592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dirty="0" smtClean="0"/>
                <a:t>Vulnerability Budget</a:t>
              </a:r>
              <a:endParaRPr lang="en-US" sz="1600" dirty="0"/>
            </a:p>
          </p:txBody>
        </p:sp>
      </p:grpSp>
    </p:spTree>
    <p:extLst>
      <p:ext uri="{BB962C8B-B14F-4D97-AF65-F5344CB8AC3E}">
        <p14:creationId xmlns:p14="http://schemas.microsoft.com/office/powerpoint/2010/main" val="25482294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558"/>
            <a:ext cx="9144000" cy="1107122"/>
          </a:xfrm>
        </p:spPr>
        <p:txBody>
          <a:bodyPr>
            <a:normAutofit fontScale="90000"/>
          </a:bodyPr>
          <a:lstStyle/>
          <a:p>
            <a:r>
              <a:rPr lang="en-US" dirty="0" smtClean="0"/>
              <a:t>How do bug bounty programs influence vulnerability supply?</a:t>
            </a:r>
            <a:endParaRPr lang="en-US" dirty="0"/>
          </a:p>
        </p:txBody>
      </p:sp>
      <p:pic>
        <p:nvPicPr>
          <p:cNvPr id="7" name="Content Placeholder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08832" y="1381760"/>
            <a:ext cx="6215211" cy="2519680"/>
          </a:xfrm>
          <a:prstGeom prst="rect">
            <a:avLst/>
          </a:prstGeom>
        </p:spPr>
      </p:pic>
      <p:sp>
        <p:nvSpPr>
          <p:cNvPr id="5" name="Rectangle 4"/>
          <p:cNvSpPr/>
          <p:nvPr/>
        </p:nvSpPr>
        <p:spPr>
          <a:xfrm>
            <a:off x="660400" y="4088230"/>
            <a:ext cx="7569200" cy="2585323"/>
          </a:xfrm>
          <a:prstGeom prst="rect">
            <a:avLst/>
          </a:prstGeom>
        </p:spPr>
        <p:txBody>
          <a:bodyPr wrap="square">
            <a:spAutoFit/>
          </a:bodyPr>
          <a:lstStyle/>
          <a:p>
            <a:r>
              <a:rPr lang="en-US" b="1" dirty="0"/>
              <a:t>Bounty Evolution: $100,000 for New Mitigation Bypass Techniques Wanted Dead or </a:t>
            </a:r>
            <a:r>
              <a:rPr lang="en-US" b="1" dirty="0" smtClean="0"/>
              <a:t>Alive</a:t>
            </a:r>
          </a:p>
          <a:p>
            <a:endParaRPr lang="en-US" dirty="0"/>
          </a:p>
          <a:p>
            <a:r>
              <a:rPr lang="en-US" dirty="0" smtClean="0"/>
              <a:t>“Microsoft </a:t>
            </a:r>
            <a:r>
              <a:rPr lang="en-US" dirty="0"/>
              <a:t>is announcing the first evolution of its bounty programs, first announced in June of 2013. We are expanding the pool of talent who can participate and submit novel mitigation bypass techniques and defensive ideas to include responders and forensic experts who find active attacks in the wild</a:t>
            </a:r>
            <a:r>
              <a:rPr lang="en-US" dirty="0" smtClean="0"/>
              <a:t>.”</a:t>
            </a:r>
          </a:p>
          <a:p>
            <a:pPr algn="r"/>
            <a:r>
              <a:rPr lang="en-US" dirty="0"/>
              <a:t>- Katie </a:t>
            </a:r>
            <a:r>
              <a:rPr lang="en-US" dirty="0" err="1" smtClean="0"/>
              <a:t>Moussouris</a:t>
            </a:r>
            <a:r>
              <a:rPr lang="en-US" dirty="0" smtClean="0"/>
              <a:t>, </a:t>
            </a:r>
            <a:r>
              <a:rPr lang="en-US" dirty="0" err="1" smtClean="0"/>
              <a:t>BlueHat</a:t>
            </a:r>
            <a:r>
              <a:rPr lang="en-US" dirty="0" smtClean="0"/>
              <a:t> Blog</a:t>
            </a:r>
          </a:p>
          <a:p>
            <a:endParaRPr lang="en-US" dirty="0"/>
          </a:p>
        </p:txBody>
      </p:sp>
    </p:spTree>
    <p:extLst>
      <p:ext uri="{BB962C8B-B14F-4D97-AF65-F5344CB8AC3E}">
        <p14:creationId xmlns:p14="http://schemas.microsoft.com/office/powerpoint/2010/main" val="8459677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01600" y="0"/>
            <a:ext cx="8887460" cy="2855201"/>
          </a:xfrm>
          <a:prstGeom prst="rect">
            <a:avLst/>
          </a:prstGeom>
        </p:spPr>
      </p:pic>
      <p:pic>
        <p:nvPicPr>
          <p:cNvPr id="8" name="Picture 7"/>
          <p:cNvPicPr>
            <a:picLocks noChangeAspect="1"/>
          </p:cNvPicPr>
          <p:nvPr/>
        </p:nvPicPr>
        <p:blipFill>
          <a:blip r:embed="rId4"/>
          <a:stretch>
            <a:fillRect/>
          </a:stretch>
        </p:blipFill>
        <p:spPr>
          <a:xfrm>
            <a:off x="165100" y="3035300"/>
            <a:ext cx="8813800" cy="3581400"/>
          </a:xfrm>
          <a:prstGeom prst="rect">
            <a:avLst/>
          </a:prstGeom>
        </p:spPr>
      </p:pic>
    </p:spTree>
    <p:extLst>
      <p:ext uri="{BB962C8B-B14F-4D97-AF65-F5344CB8AC3E}">
        <p14:creationId xmlns:p14="http://schemas.microsoft.com/office/powerpoint/2010/main" val="880268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367"/>
            <a:ext cx="8229600" cy="1145034"/>
          </a:xfrm>
        </p:spPr>
        <p:txBody>
          <a:bodyPr>
            <a:normAutofit fontScale="90000"/>
          </a:bodyPr>
          <a:lstStyle/>
          <a:p>
            <a:r>
              <a:rPr lang="en-US" dirty="0" smtClean="0"/>
              <a:t>How does State investment in cyber capability influence foreign behavior?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15" y="1341644"/>
            <a:ext cx="9004300" cy="3327400"/>
          </a:xfrm>
        </p:spPr>
      </p:pic>
      <p:sp>
        <p:nvSpPr>
          <p:cNvPr id="5" name="Content Placeholder 2"/>
          <p:cNvSpPr txBox="1">
            <a:spLocks/>
          </p:cNvSpPr>
          <p:nvPr/>
        </p:nvSpPr>
        <p:spPr>
          <a:xfrm>
            <a:off x="325121" y="4815840"/>
            <a:ext cx="8698594" cy="197104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dirty="0" smtClean="0"/>
              <a:t>“The Chinese are conducting espionage on a massive scale. [If we] ban sales of … exploits to the U.S. and European allies … the only possible outcome is that the Chinese will increase their internal production and skills and the…West will fall behind.” </a:t>
            </a:r>
          </a:p>
          <a:p>
            <a:pPr marL="0" indent="0" algn="r">
              <a:buNone/>
            </a:pPr>
            <a:r>
              <a:rPr lang="en-US" sz="2300" dirty="0"/>
              <a:t>-</a:t>
            </a:r>
            <a:r>
              <a:rPr lang="en-US" sz="2300" dirty="0" err="1"/>
              <a:t>Grugq</a:t>
            </a:r>
            <a:r>
              <a:rPr lang="en-US" sz="2300" dirty="0"/>
              <a:t>, third party broker</a:t>
            </a:r>
          </a:p>
          <a:p>
            <a:pPr marL="0" indent="0" algn="r">
              <a:buFont typeface="Arial"/>
              <a:buNone/>
            </a:pPr>
            <a:r>
              <a:rPr lang="en-US" sz="1800" dirty="0" smtClean="0"/>
              <a:t>Greenberg, Forbes</a:t>
            </a:r>
          </a:p>
          <a:p>
            <a:pPr marL="0" indent="0">
              <a:buFont typeface="Arial"/>
              <a:buNone/>
            </a:pPr>
            <a:endParaRPr lang="en-US" dirty="0"/>
          </a:p>
        </p:txBody>
      </p:sp>
    </p:spTree>
    <p:extLst>
      <p:ext uri="{BB962C8B-B14F-4D97-AF65-F5344CB8AC3E}">
        <p14:creationId xmlns:p14="http://schemas.microsoft.com/office/powerpoint/2010/main" val="3469470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1686"/>
            <a:ext cx="9134816" cy="1143000"/>
          </a:xfrm>
        </p:spPr>
        <p:txBody>
          <a:bodyPr>
            <a:noAutofit/>
          </a:bodyPr>
          <a:lstStyle/>
          <a:p>
            <a:r>
              <a:rPr lang="en-US" sz="3600" b="1" dirty="0" smtClean="0"/>
              <a:t>Cyber Security Challenge: Resolving Problems As Part Of A Larger System</a:t>
            </a:r>
            <a:endParaRPr lang="en-US" sz="3600" b="1" dirty="0"/>
          </a:p>
        </p:txBody>
      </p:sp>
      <p:pic>
        <p:nvPicPr>
          <p:cNvPr id="32" name="Picture 31"/>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0" y="3573302"/>
            <a:ext cx="4065410" cy="2724389"/>
          </a:xfrm>
          <a:prstGeom prst="rect">
            <a:avLst/>
          </a:prstGeom>
        </p:spPr>
      </p:pic>
      <p:pic>
        <p:nvPicPr>
          <p:cNvPr id="35" name="Content Placeholder 3"/>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87235" y="1231988"/>
            <a:ext cx="5206275" cy="2110652"/>
          </a:xfrm>
          <a:prstGeom prst="rect">
            <a:avLst/>
          </a:prstGeom>
        </p:spPr>
      </p:pic>
      <p:pic>
        <p:nvPicPr>
          <p:cNvPr id="33" name="Content Placeholder 3"/>
          <p:cNvPicPr>
            <a:picLocks noGrp="1" noChangeAspect="1"/>
          </p:cNvPicPr>
          <p:nvPr>
            <p:ph idx="1"/>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25901" y="3445436"/>
            <a:ext cx="5475478" cy="3380229"/>
          </a:xfrm>
        </p:spPr>
      </p:pic>
      <p:cxnSp>
        <p:nvCxnSpPr>
          <p:cNvPr id="9" name="Straight Arrow Connector 8"/>
          <p:cNvCxnSpPr/>
          <p:nvPr/>
        </p:nvCxnSpPr>
        <p:spPr>
          <a:xfrm>
            <a:off x="6258560" y="3244632"/>
            <a:ext cx="1137920" cy="961608"/>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H="1">
            <a:off x="1831340" y="2620017"/>
            <a:ext cx="407670" cy="1212576"/>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flipV="1">
            <a:off x="2113280" y="4094480"/>
            <a:ext cx="2205087" cy="325120"/>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3383149" y="2042529"/>
            <a:ext cx="2516230" cy="3616591"/>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flipH="1" flipV="1">
            <a:off x="2239010" y="2620018"/>
            <a:ext cx="2383790" cy="2409182"/>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flipH="1">
            <a:off x="7477760" y="3244632"/>
            <a:ext cx="446193" cy="961608"/>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V="1">
            <a:off x="965200" y="4338320"/>
            <a:ext cx="5892800" cy="651137"/>
          </a:xfrm>
          <a:prstGeom prst="straightConnector1">
            <a:avLst/>
          </a:prstGeom>
          <a:ln w="15875">
            <a:solidFill>
              <a:srgbClr val="FF0000"/>
            </a:solidFill>
            <a:prstDash val="dash"/>
            <a:headEnd type="arrow"/>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23361" y="6456333"/>
            <a:ext cx="3292676" cy="369332"/>
          </a:xfrm>
          <a:prstGeom prst="rect">
            <a:avLst/>
          </a:prstGeom>
          <a:noFill/>
        </p:spPr>
        <p:txBody>
          <a:bodyPr wrap="none" rtlCol="0">
            <a:spAutoFit/>
          </a:bodyPr>
          <a:lstStyle/>
          <a:p>
            <a:r>
              <a:rPr lang="en-US" dirty="0" smtClean="0"/>
              <a:t>White/Black Market Competition</a:t>
            </a:r>
            <a:endParaRPr lang="en-US" dirty="0"/>
          </a:p>
        </p:txBody>
      </p:sp>
      <p:sp>
        <p:nvSpPr>
          <p:cNvPr id="10" name="TextBox 9"/>
          <p:cNvSpPr txBox="1"/>
          <p:nvPr/>
        </p:nvSpPr>
        <p:spPr>
          <a:xfrm>
            <a:off x="5899379" y="1236538"/>
            <a:ext cx="2895031" cy="369332"/>
          </a:xfrm>
          <a:prstGeom prst="rect">
            <a:avLst/>
          </a:prstGeom>
          <a:noFill/>
        </p:spPr>
        <p:txBody>
          <a:bodyPr wrap="none" rtlCol="0">
            <a:spAutoFit/>
          </a:bodyPr>
          <a:lstStyle/>
          <a:p>
            <a:r>
              <a:rPr lang="en-US" dirty="0" smtClean="0"/>
              <a:t>State Actor Market Influence</a:t>
            </a:r>
            <a:endParaRPr lang="en-US" dirty="0"/>
          </a:p>
        </p:txBody>
      </p:sp>
      <p:sp>
        <p:nvSpPr>
          <p:cNvPr id="12" name="TextBox 11"/>
          <p:cNvSpPr txBox="1"/>
          <p:nvPr/>
        </p:nvSpPr>
        <p:spPr>
          <a:xfrm>
            <a:off x="274320" y="6163548"/>
            <a:ext cx="2094218" cy="369332"/>
          </a:xfrm>
          <a:prstGeom prst="rect">
            <a:avLst/>
          </a:prstGeom>
          <a:noFill/>
        </p:spPr>
        <p:txBody>
          <a:bodyPr wrap="none" rtlCol="0">
            <a:spAutoFit/>
          </a:bodyPr>
          <a:lstStyle/>
          <a:p>
            <a:r>
              <a:rPr lang="en-US" dirty="0" smtClean="0"/>
              <a:t>Cyber Crime </a:t>
            </a:r>
            <a:r>
              <a:rPr lang="en-US" dirty="0" err="1" smtClean="0"/>
              <a:t>Lifecyle</a:t>
            </a:r>
            <a:endParaRPr lang="en-US" dirty="0"/>
          </a:p>
        </p:txBody>
      </p:sp>
      <p:sp>
        <p:nvSpPr>
          <p:cNvPr id="13" name="TextBox 12"/>
          <p:cNvSpPr txBox="1"/>
          <p:nvPr/>
        </p:nvSpPr>
        <p:spPr>
          <a:xfrm>
            <a:off x="193040" y="1171879"/>
            <a:ext cx="3190109" cy="369332"/>
          </a:xfrm>
          <a:prstGeom prst="rect">
            <a:avLst/>
          </a:prstGeom>
          <a:noFill/>
        </p:spPr>
        <p:txBody>
          <a:bodyPr wrap="none" rtlCol="0">
            <a:spAutoFit/>
          </a:bodyPr>
          <a:lstStyle/>
          <a:p>
            <a:r>
              <a:rPr lang="en-US" dirty="0" smtClean="0"/>
              <a:t>Bug Bounty Vulnerability Supply</a:t>
            </a:r>
            <a:endParaRPr lang="en-US" dirty="0"/>
          </a:p>
        </p:txBody>
      </p:sp>
      <p:sp>
        <p:nvSpPr>
          <p:cNvPr id="36" name="Rounded Rectangle 35"/>
          <p:cNvSpPr/>
          <p:nvPr/>
        </p:nvSpPr>
        <p:spPr>
          <a:xfrm>
            <a:off x="193040" y="1487783"/>
            <a:ext cx="4165600" cy="1854857"/>
          </a:xfrm>
          <a:prstGeom prst="roundRect">
            <a:avLst/>
          </a:prstGeom>
          <a:gradFill flip="none" rotWithShape="1">
            <a:gsLst>
              <a:gs pos="70000">
                <a:schemeClr val="accent1">
                  <a:alpha val="27000"/>
                </a:schemeClr>
              </a:gs>
              <a:gs pos="100000">
                <a:srgbClr val="FFFFFF">
                  <a:alpha val="20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7" name="Content Placeholder 3"/>
          <p:cNvPicPr>
            <a:picLocks noChangeAspect="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944388" y="1421204"/>
            <a:ext cx="5199612" cy="1921436"/>
          </a:xfrm>
          <a:prstGeom prst="rect">
            <a:avLst/>
          </a:prstGeom>
        </p:spPr>
      </p:pic>
      <p:sp>
        <p:nvSpPr>
          <p:cNvPr id="38" name="Rounded Rectangle 37"/>
          <p:cNvSpPr/>
          <p:nvPr/>
        </p:nvSpPr>
        <p:spPr>
          <a:xfrm>
            <a:off x="152767" y="3899536"/>
            <a:ext cx="4165600" cy="2398156"/>
          </a:xfrm>
          <a:prstGeom prst="roundRect">
            <a:avLst/>
          </a:prstGeom>
          <a:gradFill flip="none" rotWithShape="1">
            <a:gsLst>
              <a:gs pos="70000">
                <a:schemeClr val="accent1">
                  <a:alpha val="27000"/>
                </a:schemeClr>
              </a:gs>
              <a:gs pos="100000">
                <a:srgbClr val="FFFFFF">
                  <a:alpha val="20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4622800" y="3695020"/>
            <a:ext cx="4165600" cy="2837860"/>
          </a:xfrm>
          <a:prstGeom prst="roundRect">
            <a:avLst/>
          </a:prstGeom>
          <a:gradFill flip="none" rotWithShape="1">
            <a:gsLst>
              <a:gs pos="70000">
                <a:schemeClr val="accent1">
                  <a:alpha val="27000"/>
                </a:schemeClr>
              </a:gs>
              <a:gs pos="100000">
                <a:srgbClr val="FFFFFF">
                  <a:alpha val="20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4754880" y="1518263"/>
            <a:ext cx="4165600" cy="1854857"/>
          </a:xfrm>
          <a:prstGeom prst="roundRect">
            <a:avLst/>
          </a:prstGeom>
          <a:gradFill flip="none" rotWithShape="1">
            <a:gsLst>
              <a:gs pos="70000">
                <a:schemeClr val="accent1">
                  <a:alpha val="27000"/>
                </a:schemeClr>
              </a:gs>
              <a:gs pos="100000">
                <a:srgbClr val="FFFFFF">
                  <a:alpha val="20000"/>
                </a:srgbClr>
              </a:gs>
            </a:gsLst>
            <a:lin ang="54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600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427033"/>
            <a:ext cx="8229600" cy="4525963"/>
          </a:xfrm>
        </p:spPr>
        <p:txBody>
          <a:bodyPr/>
          <a:lstStyle/>
          <a:p>
            <a:r>
              <a:rPr lang="en-US" dirty="0" smtClean="0"/>
              <a:t>Cybersecurity solutions require a holistic approach</a:t>
            </a:r>
          </a:p>
          <a:p>
            <a:r>
              <a:rPr lang="en-US" dirty="0" smtClean="0"/>
              <a:t>Systems modeling considers, behavior, management, policy and technology</a:t>
            </a:r>
          </a:p>
          <a:p>
            <a:r>
              <a:rPr lang="en-US" dirty="0" smtClean="0"/>
              <a:t>The case of patching and software quality provide insights into timing and approaches</a:t>
            </a:r>
          </a:p>
          <a:p>
            <a:r>
              <a:rPr lang="en-US" dirty="0" smtClean="0"/>
              <a:t>Bug bounty programs and vulnerability markets have significant effect on security and the cyber ecosystem</a:t>
            </a:r>
            <a:endParaRPr lang="en-US" dirty="0"/>
          </a:p>
        </p:txBody>
      </p:sp>
      <p:sp>
        <p:nvSpPr>
          <p:cNvPr id="4" name="Slide Number Placeholder 3"/>
          <p:cNvSpPr>
            <a:spLocks noGrp="1"/>
          </p:cNvSpPr>
          <p:nvPr>
            <p:ph type="sldNum" sz="quarter" idx="12"/>
          </p:nvPr>
        </p:nvSpPr>
        <p:spPr/>
        <p:txBody>
          <a:bodyPr/>
          <a:lstStyle/>
          <a:p>
            <a:pPr>
              <a:defRPr/>
            </a:pPr>
            <a:fld id="{9CD6468C-9E14-4CE7-A23A-34645FE97FFC}" type="slidenum">
              <a:rPr lang="en-US" smtClean="0"/>
              <a:pPr>
                <a:defRPr/>
              </a:pPr>
              <a:t>18</a:t>
            </a:fld>
            <a:endParaRPr lang="en-US"/>
          </a:p>
        </p:txBody>
      </p:sp>
    </p:spTree>
    <p:extLst>
      <p:ext uri="{BB962C8B-B14F-4D97-AF65-F5344CB8AC3E}">
        <p14:creationId xmlns:p14="http://schemas.microsoft.com/office/powerpoint/2010/main" val="1188650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Backup</a:t>
            </a:r>
            <a:endParaRPr lang="en-US"/>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2642A4E1-F596-4A9F-8609-65D5DFC32E7D}" type="slidenum">
              <a:rPr lang="en-US" smtClean="0"/>
              <a:pPr>
                <a:defRPr/>
              </a:pPr>
              <a:t>19</a:t>
            </a:fld>
            <a:endParaRPr lang="en-US"/>
          </a:p>
        </p:txBody>
      </p:sp>
    </p:spTree>
    <p:extLst>
      <p:ext uri="{BB962C8B-B14F-4D97-AF65-F5344CB8AC3E}">
        <p14:creationId xmlns:p14="http://schemas.microsoft.com/office/powerpoint/2010/main" val="215231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title" idx="4294967295"/>
          </p:nvPr>
        </p:nvSpPr>
        <p:spPr>
          <a:xfrm>
            <a:off x="300038" y="519113"/>
            <a:ext cx="8401050" cy="563562"/>
          </a:xfrm>
          <a:noFill/>
        </p:spPr>
        <p:txBody>
          <a:bodyPr/>
          <a:lstStyle/>
          <a:p>
            <a:pPr eaLnBrk="1" hangingPunct="1"/>
            <a:r>
              <a:rPr lang="en-US" altLang="en-US" sz="3200" dirty="0" smtClean="0">
                <a:solidFill>
                  <a:schemeClr val="tx2"/>
                </a:solidFill>
              </a:rPr>
              <a:t>Mission: Resiliency of Organizations &amp; Markets</a:t>
            </a:r>
          </a:p>
        </p:txBody>
      </p:sp>
      <p:sp>
        <p:nvSpPr>
          <p:cNvPr id="116739" name="Content Placeholder 2"/>
          <p:cNvSpPr>
            <a:spLocks/>
          </p:cNvSpPr>
          <p:nvPr/>
        </p:nvSpPr>
        <p:spPr bwMode="auto">
          <a:xfrm>
            <a:off x="304800" y="1143000"/>
            <a:ext cx="8229600" cy="551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63500" eaLnBrk="0" hangingPunct="0">
              <a:defRPr sz="2400">
                <a:solidFill>
                  <a:schemeClr val="tx1"/>
                </a:solidFill>
                <a:latin typeface="Arial" panose="020B0604020202020204" pitchFamily="34" charset="0"/>
                <a:cs typeface="Times New Roman" panose="02020603050405020304" pitchFamily="18" charset="0"/>
              </a:defRPr>
            </a:lvl1pPr>
            <a:lvl2pPr marL="692150" indent="-171450"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a:lnSpc>
                <a:spcPct val="90000"/>
              </a:lnSpc>
              <a:spcBef>
                <a:spcPts val="1400"/>
              </a:spcBef>
              <a:buClr>
                <a:srgbClr val="0071BB"/>
              </a:buClr>
              <a:buFont typeface="Wingdings" panose="05000000000000000000" pitchFamily="2" charset="2"/>
              <a:buChar char="Ü"/>
            </a:pPr>
            <a:r>
              <a:rPr lang="en-US" altLang="en-US" dirty="0">
                <a:solidFill>
                  <a:srgbClr val="363636"/>
                </a:solidFill>
              </a:rPr>
              <a:t> Effective and innovative solutions to cyber insecurity require coordinated efforts to support the resiliency of the cyber organizational “ecosystem”—the individuals, firms, and markets occupying the cyber domain, as well as the interactions among actors</a:t>
            </a:r>
          </a:p>
          <a:p>
            <a:pPr>
              <a:lnSpc>
                <a:spcPct val="90000"/>
              </a:lnSpc>
              <a:spcBef>
                <a:spcPts val="1400"/>
              </a:spcBef>
              <a:buClr>
                <a:srgbClr val="0071BB"/>
              </a:buClr>
              <a:buFont typeface="Wingdings" panose="05000000000000000000" pitchFamily="2" charset="2"/>
              <a:buChar char="Ü"/>
            </a:pPr>
            <a:r>
              <a:rPr lang="en-US" altLang="en-US" dirty="0">
                <a:solidFill>
                  <a:srgbClr val="363636"/>
                </a:solidFill>
              </a:rPr>
              <a:t> Key questions: </a:t>
            </a:r>
          </a:p>
          <a:p>
            <a:pPr lvl="1">
              <a:lnSpc>
                <a:spcPct val="90000"/>
              </a:lnSpc>
              <a:spcBef>
                <a:spcPct val="20000"/>
              </a:spcBef>
              <a:buClr>
                <a:srgbClr val="0071BB"/>
              </a:buClr>
              <a:buFontTx/>
              <a:buChar char="•"/>
            </a:pPr>
            <a:r>
              <a:rPr lang="en-US" altLang="en-US" sz="2200" u="sng" dirty="0">
                <a:solidFill>
                  <a:srgbClr val="363636"/>
                </a:solidFill>
              </a:rPr>
              <a:t>Behavioral</a:t>
            </a:r>
            <a:r>
              <a:rPr lang="en-US" altLang="en-US" sz="2200" dirty="0">
                <a:solidFill>
                  <a:srgbClr val="363636"/>
                </a:solidFill>
              </a:rPr>
              <a:t>: What are the attitudes and </a:t>
            </a:r>
            <a:r>
              <a:rPr lang="en-US" altLang="en-US" sz="2200" b="1" dirty="0">
                <a:solidFill>
                  <a:srgbClr val="363636"/>
                </a:solidFill>
              </a:rPr>
              <a:t>perceptions</a:t>
            </a:r>
            <a:r>
              <a:rPr lang="en-US" altLang="en-US" sz="2200" dirty="0">
                <a:solidFill>
                  <a:srgbClr val="363636"/>
                </a:solidFill>
              </a:rPr>
              <a:t> of the private sector about cyber security? </a:t>
            </a:r>
          </a:p>
          <a:p>
            <a:pPr lvl="1">
              <a:lnSpc>
                <a:spcPct val="90000"/>
              </a:lnSpc>
              <a:spcBef>
                <a:spcPct val="20000"/>
              </a:spcBef>
              <a:buClr>
                <a:srgbClr val="0071BB"/>
              </a:buClr>
              <a:buFontTx/>
              <a:buChar char="•"/>
            </a:pPr>
            <a:r>
              <a:rPr lang="en-US" altLang="en-US" sz="2200" u="sng" dirty="0">
                <a:solidFill>
                  <a:srgbClr val="363636"/>
                </a:solidFill>
              </a:rPr>
              <a:t>Managerial</a:t>
            </a:r>
            <a:r>
              <a:rPr lang="en-US" altLang="en-US" sz="2200" dirty="0">
                <a:solidFill>
                  <a:srgbClr val="363636"/>
                </a:solidFill>
              </a:rPr>
              <a:t>: What solutions can feasibly be manipulated by the </a:t>
            </a:r>
            <a:r>
              <a:rPr lang="en-US" altLang="en-US" sz="2200" b="1" dirty="0">
                <a:solidFill>
                  <a:srgbClr val="363636"/>
                </a:solidFill>
              </a:rPr>
              <a:t>firm or sector itself</a:t>
            </a:r>
            <a:r>
              <a:rPr lang="en-US" altLang="en-US" sz="2200" dirty="0">
                <a:solidFill>
                  <a:srgbClr val="363636"/>
                </a:solidFill>
              </a:rPr>
              <a:t>, and what can be encouraged or directed by </a:t>
            </a:r>
            <a:r>
              <a:rPr lang="en-US" altLang="en-US" sz="2200" b="1" dirty="0">
                <a:solidFill>
                  <a:srgbClr val="363636"/>
                </a:solidFill>
              </a:rPr>
              <a:t>outside actors</a:t>
            </a:r>
            <a:r>
              <a:rPr lang="en-US" altLang="en-US" sz="2200" dirty="0">
                <a:solidFill>
                  <a:srgbClr val="363636"/>
                </a:solidFill>
              </a:rPr>
              <a:t>?</a:t>
            </a:r>
          </a:p>
          <a:p>
            <a:pPr lvl="1">
              <a:lnSpc>
                <a:spcPct val="90000"/>
              </a:lnSpc>
              <a:spcBef>
                <a:spcPct val="20000"/>
              </a:spcBef>
              <a:buClr>
                <a:srgbClr val="0071BB"/>
              </a:buClr>
              <a:buFontTx/>
              <a:buChar char="•"/>
            </a:pPr>
            <a:r>
              <a:rPr lang="en-US" altLang="en-US" sz="2200" u="sng" dirty="0">
                <a:solidFill>
                  <a:srgbClr val="363636"/>
                </a:solidFill>
              </a:rPr>
              <a:t>Technological</a:t>
            </a:r>
            <a:r>
              <a:rPr lang="en-US" altLang="en-US" sz="2200" dirty="0">
                <a:solidFill>
                  <a:srgbClr val="363636"/>
                </a:solidFill>
              </a:rPr>
              <a:t>: What is effecting </a:t>
            </a:r>
            <a:r>
              <a:rPr lang="en-US" altLang="en-US" sz="2200" b="1" dirty="0">
                <a:solidFill>
                  <a:srgbClr val="363636"/>
                </a:solidFill>
              </a:rPr>
              <a:t>product security</a:t>
            </a:r>
            <a:r>
              <a:rPr lang="en-US" altLang="en-US" sz="2200" dirty="0">
                <a:solidFill>
                  <a:srgbClr val="363636"/>
                </a:solidFill>
              </a:rPr>
              <a:t> of key IT components?</a:t>
            </a:r>
          </a:p>
          <a:p>
            <a:pPr>
              <a:lnSpc>
                <a:spcPct val="90000"/>
              </a:lnSpc>
              <a:spcBef>
                <a:spcPts val="1400"/>
              </a:spcBef>
              <a:buClr>
                <a:srgbClr val="0071BB"/>
              </a:buClr>
              <a:buFont typeface="Wingdings" panose="05000000000000000000" pitchFamily="2" charset="2"/>
              <a:buChar char="Ü"/>
            </a:pPr>
            <a:r>
              <a:rPr lang="en-US" altLang="en-US" dirty="0">
                <a:solidFill>
                  <a:srgbClr val="363636"/>
                </a:solidFill>
              </a:rPr>
              <a:t> Modeling framework to unpack cyber dynamics and provide organizational framework </a:t>
            </a:r>
          </a:p>
          <a:p>
            <a:pPr lvl="1">
              <a:lnSpc>
                <a:spcPct val="90000"/>
              </a:lnSpc>
              <a:spcBef>
                <a:spcPct val="20000"/>
              </a:spcBef>
              <a:buClr>
                <a:srgbClr val="0071BB"/>
              </a:buClr>
              <a:buFontTx/>
              <a:buChar char="•"/>
            </a:pPr>
            <a:endParaRPr lang="en-US" altLang="en-US" sz="2000" u="sng" dirty="0">
              <a:solidFill>
                <a:srgbClr val="363636"/>
              </a:solidFill>
            </a:endParaRPr>
          </a:p>
        </p:txBody>
      </p:sp>
      <p:sp>
        <p:nvSpPr>
          <p:cNvPr id="2" name="Slide Number Placeholder 1"/>
          <p:cNvSpPr>
            <a:spLocks noGrp="1"/>
          </p:cNvSpPr>
          <p:nvPr>
            <p:ph type="sldNum" sz="quarter" idx="12"/>
          </p:nvPr>
        </p:nvSpPr>
        <p:spPr/>
        <p:txBody>
          <a:bodyPr/>
          <a:lstStyle/>
          <a:p>
            <a:pPr>
              <a:defRPr/>
            </a:pPr>
            <a:fld id="{1D189524-9E7B-4D6C-99D2-2FEBE9C013F3}" type="slidenum">
              <a:rPr lang="en-US" smtClean="0"/>
              <a:pPr>
                <a:defRPr/>
              </a:pPr>
              <a:t>2</a:t>
            </a:fld>
            <a:endParaRPr lang="en-US"/>
          </a:p>
        </p:txBody>
      </p:sp>
    </p:spTree>
    <p:extLst>
      <p:ext uri="{BB962C8B-B14F-4D97-AF65-F5344CB8AC3E}">
        <p14:creationId xmlns:p14="http://schemas.microsoft.com/office/powerpoint/2010/main" val="2151395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673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73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673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288" y="476250"/>
            <a:ext cx="8961437" cy="563563"/>
          </a:xfrm>
        </p:spPr>
        <p:txBody>
          <a:bodyPr/>
          <a:lstStyle/>
          <a:p>
            <a:r>
              <a:rPr lang="en-US" sz="2400" smtClean="0"/>
              <a:t>Valuing Software Portfolios Using System Dynamics Models</a:t>
            </a:r>
          </a:p>
        </p:txBody>
      </p:sp>
      <p:sp>
        <p:nvSpPr>
          <p:cNvPr id="24579" name="Content Placeholder 2"/>
          <p:cNvSpPr>
            <a:spLocks/>
          </p:cNvSpPr>
          <p:nvPr/>
        </p:nvSpPr>
        <p:spPr bwMode="black">
          <a:xfrm>
            <a:off x="0" y="1160463"/>
            <a:ext cx="4195763" cy="5897562"/>
          </a:xfrm>
          <a:prstGeom prst="rect">
            <a:avLst/>
          </a:prstGeom>
          <a:noFill/>
          <a:ln w="9525">
            <a:noFill/>
            <a:miter lim="800000"/>
            <a:headEnd/>
            <a:tailEnd/>
          </a:ln>
        </p:spPr>
        <p:txBody>
          <a:bodyPr>
            <a:spAutoFit/>
          </a:bodyPr>
          <a:lstStyle/>
          <a:p>
            <a:pPr marL="342900" indent="63500" algn="l" eaLnBrk="0" hangingPunct="0">
              <a:lnSpc>
                <a:spcPct val="90000"/>
              </a:lnSpc>
              <a:spcBef>
                <a:spcPct val="100000"/>
              </a:spcBef>
              <a:buClr>
                <a:srgbClr val="0071BB"/>
              </a:buClr>
              <a:buFont typeface="Wingdings" pitchFamily="2" charset="2"/>
              <a:buChar char="Ü"/>
            </a:pPr>
            <a:r>
              <a:rPr lang="en-US" sz="2400" i="0">
                <a:solidFill>
                  <a:srgbClr val="363636"/>
                </a:solidFill>
              </a:rPr>
              <a:t> </a:t>
            </a:r>
            <a:r>
              <a:rPr lang="en-US" sz="2400" b="1" i="0">
                <a:solidFill>
                  <a:srgbClr val="363636"/>
                </a:solidFill>
              </a:rPr>
              <a:t>Project value changes over time depending on maintenance</a:t>
            </a:r>
            <a:endParaRPr lang="en-US" sz="2400" i="0">
              <a:solidFill>
                <a:srgbClr val="363636"/>
              </a:solidFill>
            </a:endParaRPr>
          </a:p>
          <a:p>
            <a:pPr marL="692150" lvl="1" indent="-171450" algn="l" eaLnBrk="0" hangingPunct="0">
              <a:lnSpc>
                <a:spcPct val="90000"/>
              </a:lnSpc>
              <a:spcBef>
                <a:spcPct val="20000"/>
              </a:spcBef>
              <a:buClr>
                <a:srgbClr val="0071BB"/>
              </a:buClr>
              <a:buFontTx/>
              <a:buChar char="•"/>
            </a:pPr>
            <a:r>
              <a:rPr lang="en-US" sz="2400" i="0">
                <a:solidFill>
                  <a:srgbClr val="363636"/>
                </a:solidFill>
              </a:rPr>
              <a:t>At first the value rises as application development takes shape</a:t>
            </a:r>
          </a:p>
          <a:p>
            <a:pPr marL="692150" lvl="1" indent="-171450" algn="l" eaLnBrk="0" hangingPunct="0">
              <a:lnSpc>
                <a:spcPct val="90000"/>
              </a:lnSpc>
              <a:spcBef>
                <a:spcPct val="20000"/>
              </a:spcBef>
              <a:buClr>
                <a:srgbClr val="0071BB"/>
              </a:buClr>
              <a:buFontTx/>
              <a:buChar char="•"/>
            </a:pPr>
            <a:r>
              <a:rPr lang="en-US" sz="2400" i="0">
                <a:solidFill>
                  <a:srgbClr val="363636"/>
                </a:solidFill>
              </a:rPr>
              <a:t>It then adjusts overtime according to the maintenance spend</a:t>
            </a:r>
          </a:p>
          <a:p>
            <a:pPr marL="342900" indent="63500" algn="l" eaLnBrk="0" hangingPunct="0">
              <a:lnSpc>
                <a:spcPct val="90000"/>
              </a:lnSpc>
              <a:spcBef>
                <a:spcPct val="100000"/>
              </a:spcBef>
              <a:buClr>
                <a:srgbClr val="0071BB"/>
              </a:buClr>
              <a:buFont typeface="Wingdings" pitchFamily="2" charset="2"/>
              <a:buChar char="Ü"/>
            </a:pPr>
            <a:r>
              <a:rPr lang="en-US" sz="2400" b="1" i="0">
                <a:solidFill>
                  <a:srgbClr val="363636"/>
                </a:solidFill>
              </a:rPr>
              <a:t> A project may have a high initial expected value, but maintenance dynamics may erode that value over time</a:t>
            </a:r>
            <a:endParaRPr lang="en-US" sz="2400" i="0">
              <a:solidFill>
                <a:srgbClr val="363636"/>
              </a:solidFill>
            </a:endParaRPr>
          </a:p>
          <a:p>
            <a:pPr marL="342900" indent="63500" algn="l" eaLnBrk="0" hangingPunct="0">
              <a:lnSpc>
                <a:spcPct val="90000"/>
              </a:lnSpc>
              <a:spcBef>
                <a:spcPct val="100000"/>
              </a:spcBef>
              <a:buClr>
                <a:srgbClr val="0071BB"/>
              </a:buClr>
              <a:buFont typeface="Wingdings" pitchFamily="2" charset="2"/>
              <a:buNone/>
            </a:pPr>
            <a:endParaRPr lang="en-US" sz="2400" i="0">
              <a:solidFill>
                <a:srgbClr val="363636"/>
              </a:solidFill>
            </a:endParaRPr>
          </a:p>
        </p:txBody>
      </p:sp>
      <p:sp>
        <p:nvSpPr>
          <p:cNvPr id="24580" name="Text Box 4"/>
          <p:cNvSpPr txBox="1">
            <a:spLocks noChangeArrowheads="1"/>
          </p:cNvSpPr>
          <p:nvPr/>
        </p:nvSpPr>
        <p:spPr bwMode="auto">
          <a:xfrm>
            <a:off x="4953000" y="1390650"/>
            <a:ext cx="3475038" cy="1006475"/>
          </a:xfrm>
          <a:prstGeom prst="rect">
            <a:avLst/>
          </a:prstGeom>
          <a:noFill/>
          <a:ln w="9525">
            <a:noFill/>
            <a:miter lim="800000"/>
            <a:headEnd/>
            <a:tailEnd/>
          </a:ln>
        </p:spPr>
        <p:txBody>
          <a:bodyPr>
            <a:spAutoFit/>
          </a:bodyPr>
          <a:lstStyle/>
          <a:p>
            <a:pPr algn="l"/>
            <a:r>
              <a:rPr lang="en-US" sz="2000">
                <a:solidFill>
                  <a:schemeClr val="tx2"/>
                </a:solidFill>
              </a:rPr>
              <a:t>The graph shows the value of one application given different maintenance</a:t>
            </a:r>
          </a:p>
        </p:txBody>
      </p:sp>
      <p:grpSp>
        <p:nvGrpSpPr>
          <p:cNvPr id="24581" name="Group 5"/>
          <p:cNvGrpSpPr>
            <a:grpSpLocks/>
          </p:cNvGrpSpPr>
          <p:nvPr/>
        </p:nvGrpSpPr>
        <p:grpSpPr bwMode="auto">
          <a:xfrm>
            <a:off x="4057650" y="2438400"/>
            <a:ext cx="4645025" cy="3113088"/>
            <a:chOff x="2439" y="1932"/>
            <a:chExt cx="2926" cy="1961"/>
          </a:xfrm>
        </p:grpSpPr>
        <p:pic>
          <p:nvPicPr>
            <p:cNvPr id="24583" name="Picture 6"/>
            <p:cNvPicPr>
              <a:picLocks noChangeAspect="1" noChangeArrowheads="1"/>
            </p:cNvPicPr>
            <p:nvPr/>
          </p:nvPicPr>
          <p:blipFill>
            <a:blip r:embed="rId2" cstate="print"/>
            <a:srcRect l="10771" t="9239" b="28014"/>
            <a:stretch>
              <a:fillRect/>
            </a:stretch>
          </p:blipFill>
          <p:spPr bwMode="auto">
            <a:xfrm>
              <a:off x="2733" y="2122"/>
              <a:ext cx="2632" cy="1494"/>
            </a:xfrm>
            <a:prstGeom prst="rect">
              <a:avLst/>
            </a:prstGeom>
            <a:noFill/>
            <a:ln w="9525">
              <a:noFill/>
              <a:miter lim="800000"/>
              <a:headEnd/>
              <a:tailEnd/>
            </a:ln>
          </p:spPr>
        </p:pic>
        <p:sp>
          <p:nvSpPr>
            <p:cNvPr id="24584" name="Text Box 15"/>
            <p:cNvSpPr txBox="1">
              <a:spLocks noChangeArrowheads="1"/>
            </p:cNvSpPr>
            <p:nvPr/>
          </p:nvSpPr>
          <p:spPr bwMode="auto">
            <a:xfrm>
              <a:off x="3789" y="3681"/>
              <a:ext cx="745" cy="212"/>
            </a:xfrm>
            <a:prstGeom prst="rect">
              <a:avLst/>
            </a:prstGeom>
            <a:noFill/>
            <a:ln w="9525">
              <a:noFill/>
              <a:miter lim="800000"/>
              <a:headEnd/>
              <a:tailEnd/>
            </a:ln>
          </p:spPr>
          <p:txBody>
            <a:bodyPr>
              <a:spAutoFit/>
            </a:bodyPr>
            <a:lstStyle/>
            <a:p>
              <a:pPr algn="l"/>
              <a:r>
                <a:rPr lang="en-US" b="1" i="0">
                  <a:solidFill>
                    <a:schemeClr val="tx2"/>
                  </a:solidFill>
                </a:rPr>
                <a:t>Time</a:t>
              </a:r>
              <a:endParaRPr lang="en-US" sz="1800" b="1" i="0">
                <a:solidFill>
                  <a:schemeClr val="tx2"/>
                </a:solidFill>
              </a:endParaRPr>
            </a:p>
          </p:txBody>
        </p:sp>
        <p:sp>
          <p:nvSpPr>
            <p:cNvPr id="24585" name="Text Box 15"/>
            <p:cNvSpPr txBox="1">
              <a:spLocks noChangeArrowheads="1"/>
            </p:cNvSpPr>
            <p:nvPr/>
          </p:nvSpPr>
          <p:spPr bwMode="auto">
            <a:xfrm>
              <a:off x="3575" y="1932"/>
              <a:ext cx="745" cy="250"/>
            </a:xfrm>
            <a:prstGeom prst="rect">
              <a:avLst/>
            </a:prstGeom>
            <a:noFill/>
            <a:ln w="9525">
              <a:noFill/>
              <a:miter lim="800000"/>
              <a:headEnd/>
              <a:tailEnd/>
            </a:ln>
          </p:spPr>
          <p:txBody>
            <a:bodyPr>
              <a:spAutoFit/>
            </a:bodyPr>
            <a:lstStyle/>
            <a:p>
              <a:pPr algn="l"/>
              <a:r>
                <a:rPr lang="en-US" sz="2000" b="1" i="0">
                  <a:solidFill>
                    <a:schemeClr val="tx2"/>
                  </a:solidFill>
                </a:rPr>
                <a:t>Value</a:t>
              </a:r>
            </a:p>
          </p:txBody>
        </p:sp>
        <p:sp>
          <p:nvSpPr>
            <p:cNvPr id="24586" name="Text Box 15"/>
            <p:cNvSpPr txBox="1">
              <a:spLocks noChangeArrowheads="1"/>
            </p:cNvSpPr>
            <p:nvPr/>
          </p:nvSpPr>
          <p:spPr bwMode="auto">
            <a:xfrm>
              <a:off x="2508" y="3102"/>
              <a:ext cx="343" cy="212"/>
            </a:xfrm>
            <a:prstGeom prst="rect">
              <a:avLst/>
            </a:prstGeom>
            <a:noFill/>
            <a:ln w="9525">
              <a:noFill/>
              <a:miter lim="800000"/>
              <a:headEnd/>
              <a:tailEnd/>
            </a:ln>
          </p:spPr>
          <p:txBody>
            <a:bodyPr>
              <a:spAutoFit/>
            </a:bodyPr>
            <a:lstStyle/>
            <a:p>
              <a:pPr algn="l"/>
              <a:r>
                <a:rPr lang="en-US" b="1">
                  <a:solidFill>
                    <a:schemeClr val="tx2"/>
                  </a:solidFill>
                </a:rPr>
                <a:t>0</a:t>
              </a:r>
              <a:endParaRPr lang="en-US" sz="1800" b="1" i="0">
                <a:solidFill>
                  <a:schemeClr val="tx2"/>
                </a:solidFill>
              </a:endParaRPr>
            </a:p>
          </p:txBody>
        </p:sp>
        <p:sp>
          <p:nvSpPr>
            <p:cNvPr id="24587" name="Text Box 15"/>
            <p:cNvSpPr txBox="1">
              <a:spLocks noChangeArrowheads="1"/>
            </p:cNvSpPr>
            <p:nvPr/>
          </p:nvSpPr>
          <p:spPr bwMode="auto">
            <a:xfrm>
              <a:off x="2439" y="2411"/>
              <a:ext cx="343" cy="212"/>
            </a:xfrm>
            <a:prstGeom prst="rect">
              <a:avLst/>
            </a:prstGeom>
            <a:noFill/>
            <a:ln w="9525">
              <a:noFill/>
              <a:miter lim="800000"/>
              <a:headEnd/>
              <a:tailEnd/>
            </a:ln>
          </p:spPr>
          <p:txBody>
            <a:bodyPr>
              <a:spAutoFit/>
            </a:bodyPr>
            <a:lstStyle/>
            <a:p>
              <a:pPr algn="l"/>
              <a:r>
                <a:rPr lang="en-US" b="1">
                  <a:solidFill>
                    <a:schemeClr val="tx2"/>
                  </a:solidFill>
                </a:rPr>
                <a:t>100</a:t>
              </a:r>
              <a:endParaRPr lang="en-US" sz="1800" b="1" i="0">
                <a:solidFill>
                  <a:schemeClr val="tx2"/>
                </a:solidFill>
              </a:endParaRPr>
            </a:p>
          </p:txBody>
        </p:sp>
      </p:grpSp>
      <p:sp>
        <p:nvSpPr>
          <p:cNvPr id="24582" name="Text Box 11"/>
          <p:cNvSpPr txBox="1">
            <a:spLocks noChangeArrowheads="1"/>
          </p:cNvSpPr>
          <p:nvPr/>
        </p:nvSpPr>
        <p:spPr bwMode="auto">
          <a:xfrm>
            <a:off x="4814888" y="5461000"/>
            <a:ext cx="3475037" cy="1006475"/>
          </a:xfrm>
          <a:prstGeom prst="rect">
            <a:avLst/>
          </a:prstGeom>
          <a:noFill/>
          <a:ln w="9525">
            <a:noFill/>
            <a:miter lim="800000"/>
            <a:headEnd/>
            <a:tailEnd/>
          </a:ln>
        </p:spPr>
        <p:txBody>
          <a:bodyPr>
            <a:spAutoFit/>
          </a:bodyPr>
          <a:lstStyle/>
          <a:p>
            <a:pPr algn="l"/>
            <a:r>
              <a:rPr lang="en-US" sz="2000">
                <a:solidFill>
                  <a:schemeClr val="tx2"/>
                </a:solidFill>
              </a:rPr>
              <a:t>We plan for the blue case when the red case may be more likely</a:t>
            </a:r>
          </a:p>
        </p:txBody>
      </p:sp>
    </p:spTree>
    <p:extLst>
      <p:ext uri="{BB962C8B-B14F-4D97-AF65-F5344CB8AC3E}">
        <p14:creationId xmlns:p14="http://schemas.microsoft.com/office/powerpoint/2010/main" val="179585002"/>
      </p:ext>
    </p:extLst>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Patching Dynamics</a:t>
            </a:r>
            <a:endParaRPr lang="en-US" dirty="0"/>
          </a:p>
        </p:txBody>
      </p:sp>
      <p:pic>
        <p:nvPicPr>
          <p:cNvPr id="5" name="Content Placeholder 4"/>
          <p:cNvPicPr>
            <a:picLocks noGrp="1" noChangeAspect="1"/>
          </p:cNvPicPr>
          <p:nvPr>
            <p:ph idx="1"/>
          </p:nvPr>
        </p:nvPicPr>
        <p:blipFill>
          <a:blip r:embed="rId2" cstate="print"/>
          <a:stretch>
            <a:fillRect/>
          </a:stretch>
        </p:blipFill>
        <p:spPr>
          <a:xfrm>
            <a:off x="457200" y="1600200"/>
            <a:ext cx="8229599" cy="4756150"/>
          </a:xfrm>
          <a:prstGeom prst="rect">
            <a:avLst/>
          </a:prstGeom>
        </p:spPr>
      </p:pic>
      <p:sp>
        <p:nvSpPr>
          <p:cNvPr id="4" name="Slide Number Placeholder 3"/>
          <p:cNvSpPr>
            <a:spLocks noGrp="1"/>
          </p:cNvSpPr>
          <p:nvPr>
            <p:ph type="sldNum" sz="quarter" idx="12"/>
          </p:nvPr>
        </p:nvSpPr>
        <p:spPr/>
        <p:txBody>
          <a:bodyPr/>
          <a:lstStyle/>
          <a:p>
            <a:pPr>
              <a:defRPr/>
            </a:pPr>
            <a:fld id="{9CD6468C-9E14-4CE7-A23A-34645FE97FFC}" type="slidenum">
              <a:rPr lang="en-US" smtClean="0"/>
              <a:pPr>
                <a:defRPr/>
              </a:pPr>
              <a:t>21</a:t>
            </a:fld>
            <a:endParaRPr lang="en-US"/>
          </a:p>
        </p:txBody>
      </p:sp>
      <p:sp>
        <p:nvSpPr>
          <p:cNvPr id="6" name="Rectangle 5"/>
          <p:cNvSpPr/>
          <p:nvPr/>
        </p:nvSpPr>
        <p:spPr>
          <a:xfrm>
            <a:off x="3200400" y="4495800"/>
            <a:ext cx="2971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4533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Downstream Dynamics</a:t>
            </a:r>
            <a:endParaRPr lang="en-US" dirty="0"/>
          </a:p>
        </p:txBody>
      </p:sp>
      <p:pic>
        <p:nvPicPr>
          <p:cNvPr id="5" name="Content Placeholder 4"/>
          <p:cNvPicPr>
            <a:picLocks noGrp="1" noChangeAspect="1"/>
          </p:cNvPicPr>
          <p:nvPr>
            <p:ph idx="1"/>
          </p:nvPr>
        </p:nvPicPr>
        <p:blipFill>
          <a:blip r:embed="rId2" cstate="print"/>
          <a:stretch>
            <a:fillRect/>
          </a:stretch>
        </p:blipFill>
        <p:spPr>
          <a:xfrm>
            <a:off x="457200" y="1417638"/>
            <a:ext cx="7848600" cy="4923472"/>
          </a:xfrm>
          <a:prstGeom prst="rect">
            <a:avLst/>
          </a:prstGeom>
        </p:spPr>
      </p:pic>
      <p:sp>
        <p:nvSpPr>
          <p:cNvPr id="4" name="Slide Number Placeholder 3"/>
          <p:cNvSpPr>
            <a:spLocks noGrp="1"/>
          </p:cNvSpPr>
          <p:nvPr>
            <p:ph type="sldNum" sz="quarter" idx="12"/>
          </p:nvPr>
        </p:nvSpPr>
        <p:spPr/>
        <p:txBody>
          <a:bodyPr/>
          <a:lstStyle/>
          <a:p>
            <a:pPr>
              <a:defRPr/>
            </a:pPr>
            <a:fld id="{9CD6468C-9E14-4CE7-A23A-34645FE97FFC}" type="slidenum">
              <a:rPr lang="en-US" smtClean="0"/>
              <a:pPr>
                <a:defRPr/>
              </a:pPr>
              <a:t>22</a:t>
            </a:fld>
            <a:endParaRPr lang="en-US"/>
          </a:p>
        </p:txBody>
      </p:sp>
      <p:sp>
        <p:nvSpPr>
          <p:cNvPr id="6" name="Rectangle 5"/>
          <p:cNvSpPr/>
          <p:nvPr/>
        </p:nvSpPr>
        <p:spPr>
          <a:xfrm>
            <a:off x="3124200" y="4800600"/>
            <a:ext cx="3124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4285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0494" y="19050"/>
            <a:ext cx="9003506" cy="838200"/>
          </a:xfrm>
        </p:spPr>
        <p:txBody>
          <a:bodyPr/>
          <a:lstStyle/>
          <a:p>
            <a:r>
              <a:rPr lang="en-US" altLang="en-US" dirty="0" smtClean="0">
                <a:solidFill>
                  <a:schemeClr val="tx2"/>
                </a:solidFill>
              </a:rPr>
              <a:t>Brief Overview of System Dynamics</a:t>
            </a:r>
          </a:p>
        </p:txBody>
      </p:sp>
      <p:sp>
        <p:nvSpPr>
          <p:cNvPr id="43011" name="Text Box 3"/>
          <p:cNvSpPr txBox="1">
            <a:spLocks noChangeArrowheads="1"/>
          </p:cNvSpPr>
          <p:nvPr/>
        </p:nvSpPr>
        <p:spPr bwMode="auto">
          <a:xfrm>
            <a:off x="1676400" y="2133600"/>
            <a:ext cx="50815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r>
              <a:rPr lang="en-US" altLang="en-US" sz="2800" b="1">
                <a:cs typeface="Arial" panose="020B0604020202020204" pitchFamily="34" charset="0"/>
              </a:rPr>
              <a:t>			</a:t>
            </a:r>
            <a:endParaRPr lang="en-US" altLang="en-US" sz="2800" b="1" u="sng">
              <a:cs typeface="Arial" panose="020B0604020202020204" pitchFamily="34" charset="0"/>
            </a:endParaRPr>
          </a:p>
        </p:txBody>
      </p:sp>
      <p:sp>
        <p:nvSpPr>
          <p:cNvPr id="43012" name="Text Box 4"/>
          <p:cNvSpPr txBox="1">
            <a:spLocks noChangeArrowheads="1"/>
          </p:cNvSpPr>
          <p:nvPr/>
        </p:nvSpPr>
        <p:spPr bwMode="auto">
          <a:xfrm>
            <a:off x="304800" y="1044575"/>
            <a:ext cx="8458200" cy="549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a:lnSpc>
                <a:spcPct val="90000"/>
              </a:lnSpc>
              <a:spcBef>
                <a:spcPct val="100000"/>
              </a:spcBef>
              <a:buClr>
                <a:srgbClr val="0071BB"/>
              </a:buClr>
              <a:buFont typeface="Wingdings" panose="05000000000000000000" pitchFamily="2" charset="2"/>
              <a:buChar char="Ü"/>
            </a:pPr>
            <a:r>
              <a:rPr lang="en-US" altLang="en-US" dirty="0">
                <a:solidFill>
                  <a:srgbClr val="363636"/>
                </a:solidFill>
                <a:ea typeface="MS PGothic" panose="020B0600070205080204" pitchFamily="34" charset="-128"/>
              </a:rPr>
              <a:t>SDM used as modeling &amp; simulation method over 50 years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Eliminate limitations of linear logics and over-simplicity</a:t>
            </a:r>
          </a:p>
          <a:p>
            <a:pPr marL="1320800" lvl="2" indent="-406400">
              <a:lnSpc>
                <a:spcPct val="90000"/>
              </a:lnSpc>
              <a:spcBef>
                <a:spcPct val="20000"/>
              </a:spcBef>
              <a:buClr>
                <a:srgbClr val="0071BB"/>
              </a:buClr>
              <a:buFontTx/>
              <a:buChar char="•"/>
            </a:pPr>
            <a:r>
              <a:rPr lang="en-US" altLang="en-US" sz="2000" dirty="0" smtClean="0">
                <a:solidFill>
                  <a:srgbClr val="363636"/>
                </a:solidFill>
                <a:ea typeface="MS PGothic" panose="020B0600070205080204" pitchFamily="34" charset="-128"/>
              </a:rPr>
              <a:t>Based on system </a:t>
            </a:r>
            <a:r>
              <a:rPr lang="en-US" altLang="en-US" sz="2000" dirty="0">
                <a:solidFill>
                  <a:srgbClr val="363636"/>
                </a:solidFill>
                <a:ea typeface="MS PGothic" panose="020B0600070205080204" pitchFamily="34" charset="-128"/>
              </a:rPr>
              <a:t>structure, behavior </a:t>
            </a:r>
            <a:r>
              <a:rPr lang="en-US" altLang="en-US" sz="2000" dirty="0" smtClean="0">
                <a:solidFill>
                  <a:srgbClr val="363636"/>
                </a:solidFill>
                <a:ea typeface="MS PGothic" panose="020B0600070205080204" pitchFamily="34" charset="-128"/>
              </a:rPr>
              <a:t>patterns, interconnections </a:t>
            </a:r>
            <a:r>
              <a:rPr lang="en-US" altLang="en-US" sz="2000" dirty="0">
                <a:solidFill>
                  <a:srgbClr val="363636"/>
                </a:solidFill>
                <a:ea typeface="MS PGothic" panose="020B0600070205080204" pitchFamily="34" charset="-128"/>
              </a:rPr>
              <a:t>of positive &amp; negative feedback loops  </a:t>
            </a:r>
          </a:p>
          <a:p>
            <a:pPr>
              <a:lnSpc>
                <a:spcPct val="90000"/>
              </a:lnSpc>
              <a:spcBef>
                <a:spcPct val="100000"/>
              </a:spcBef>
              <a:buClr>
                <a:srgbClr val="0071BB"/>
              </a:buClr>
              <a:buFont typeface="Wingdings" panose="05000000000000000000" pitchFamily="2" charset="2"/>
              <a:buChar char="Ü"/>
            </a:pPr>
            <a:r>
              <a:rPr lang="en-US" altLang="en-US" dirty="0">
                <a:solidFill>
                  <a:srgbClr val="363636"/>
                </a:solidFill>
                <a:ea typeface="MS PGothic" panose="020B0600070205080204" pitchFamily="34" charset="-128"/>
              </a:rPr>
              <a:t> SDM has been applied to numerous domains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Software development projects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Process Improvement projects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Crisis and threat in the world oil market</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Stability and instability of countries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 many </a:t>
            </a:r>
            <a:r>
              <a:rPr lang="en-US" altLang="en-US" sz="2000" dirty="0" err="1">
                <a:solidFill>
                  <a:srgbClr val="363636"/>
                </a:solidFill>
                <a:ea typeface="MS PGothic" panose="020B0600070205080204" pitchFamily="34" charset="-128"/>
              </a:rPr>
              <a:t>many</a:t>
            </a:r>
            <a:r>
              <a:rPr lang="en-US" altLang="en-US" sz="2000" dirty="0">
                <a:solidFill>
                  <a:srgbClr val="363636"/>
                </a:solidFill>
                <a:ea typeface="MS PGothic" panose="020B0600070205080204" pitchFamily="34" charset="-128"/>
              </a:rPr>
              <a:t> others …</a:t>
            </a:r>
          </a:p>
          <a:p>
            <a:pPr>
              <a:lnSpc>
                <a:spcPct val="90000"/>
              </a:lnSpc>
              <a:spcBef>
                <a:spcPct val="100000"/>
              </a:spcBef>
              <a:buClr>
                <a:srgbClr val="0071BB"/>
              </a:buClr>
              <a:buFont typeface="Wingdings" panose="05000000000000000000" pitchFamily="2" charset="2"/>
              <a:buChar char="Ü"/>
            </a:pPr>
            <a:r>
              <a:rPr lang="en-US" altLang="en-US" dirty="0">
                <a:solidFill>
                  <a:srgbClr val="363636"/>
                </a:solidFill>
                <a:ea typeface="MS PGothic" panose="020B0600070205080204" pitchFamily="34" charset="-128"/>
              </a:rPr>
              <a:t>SDM helps to uncover ‘hidden’ dynamics in system</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Helps understand ‘unfolding’ of situations, </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Helps anticipate &amp; predict new modes</a:t>
            </a:r>
          </a:p>
          <a:p>
            <a:pPr lvl="2">
              <a:lnSpc>
                <a:spcPct val="90000"/>
              </a:lnSpc>
              <a:spcBef>
                <a:spcPct val="20000"/>
              </a:spcBef>
              <a:buClr>
                <a:srgbClr val="0071BB"/>
              </a:buClr>
              <a:buFontTx/>
              <a:buChar char="•"/>
            </a:pPr>
            <a:r>
              <a:rPr lang="en-US" altLang="en-US" sz="2000" dirty="0">
                <a:solidFill>
                  <a:srgbClr val="363636"/>
                </a:solidFill>
                <a:ea typeface="MS PGothic" panose="020B0600070205080204" pitchFamily="34" charset="-128"/>
              </a:rPr>
              <a:t>    Explore range of unintended consequences</a:t>
            </a:r>
            <a:r>
              <a:rPr lang="en-US" altLang="en-US" sz="2000" dirty="0">
                <a:solidFill>
                  <a:schemeClr val="bg2"/>
                </a:solidFill>
                <a:cs typeface="Arial" panose="020B0604020202020204" pitchFamily="34" charset="0"/>
              </a:rPr>
              <a:t> </a:t>
            </a:r>
            <a:endParaRPr lang="en-US" altLang="en-US" dirty="0">
              <a:solidFill>
                <a:schemeClr val="bg2"/>
              </a:solidFill>
              <a:cs typeface="Arial" panose="020B0604020202020204" pitchFamily="34" charset="0"/>
            </a:endParaRPr>
          </a:p>
        </p:txBody>
      </p:sp>
      <p:sp>
        <p:nvSpPr>
          <p:cNvPr id="2" name="Slide Number Placeholder 1"/>
          <p:cNvSpPr>
            <a:spLocks noGrp="1"/>
          </p:cNvSpPr>
          <p:nvPr>
            <p:ph type="sldNum" sz="quarter" idx="12"/>
          </p:nvPr>
        </p:nvSpPr>
        <p:spPr/>
        <p:txBody>
          <a:bodyPr/>
          <a:lstStyle/>
          <a:p>
            <a:pPr>
              <a:defRPr/>
            </a:pPr>
            <a:fld id="{3521F60E-77D7-4E74-AD8A-BCE48CB91712}" type="slidenum">
              <a:rPr lang="en-US" smtClean="0"/>
              <a:pPr>
                <a:defRPr/>
              </a:pPr>
              <a:t>3</a:t>
            </a:fld>
            <a:endParaRPr lang="en-US"/>
          </a:p>
        </p:txBody>
      </p:sp>
    </p:spTree>
    <p:extLst>
      <p:ext uri="{BB962C8B-B14F-4D97-AF65-F5344CB8AC3E}">
        <p14:creationId xmlns:p14="http://schemas.microsoft.com/office/powerpoint/2010/main" val="91135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61950" y="0"/>
            <a:ext cx="8401050" cy="990600"/>
          </a:xfrm>
        </p:spPr>
        <p:txBody>
          <a:bodyPr/>
          <a:lstStyle/>
          <a:p>
            <a:r>
              <a:rPr lang="en-US" sz="2800" b="1" kern="1200" dirty="0">
                <a:solidFill>
                  <a:schemeClr val="tx2"/>
                </a:solidFill>
                <a:latin typeface="Helvetica" pitchFamily="34" charset="0"/>
                <a:ea typeface="Osaka"/>
                <a:cs typeface="Osaka"/>
              </a:rPr>
              <a:t>Mission: Dynamics of Threats and Resilience</a:t>
            </a:r>
          </a:p>
        </p:txBody>
      </p:sp>
      <p:sp>
        <p:nvSpPr>
          <p:cNvPr id="126979" name="Rectangle 3"/>
          <p:cNvSpPr>
            <a:spLocks noChangeArrowheads="1"/>
          </p:cNvSpPr>
          <p:nvPr/>
        </p:nvSpPr>
        <p:spPr bwMode="auto">
          <a:xfrm>
            <a:off x="381000" y="1771650"/>
            <a:ext cx="184150" cy="366713"/>
          </a:xfrm>
          <a:prstGeom prst="rect">
            <a:avLst/>
          </a:prstGeom>
          <a:noFill/>
          <a:ln w="9525">
            <a:noFill/>
            <a:miter lim="800000"/>
            <a:headEnd/>
            <a:tailEnd/>
          </a:ln>
          <a:effectLst/>
        </p:spPr>
        <p:txBody>
          <a:bodyPr wrap="none" anchor="ctr">
            <a:prstTxWarp prst="textNoShape">
              <a:avLst/>
            </a:prstTxWarp>
            <a:spAutoFit/>
          </a:bodyPr>
          <a:lstStyle/>
          <a:p>
            <a:endParaRPr lang="en-US">
              <a:solidFill>
                <a:schemeClr val="tx2"/>
              </a:solidFill>
            </a:endParaRPr>
          </a:p>
        </p:txBody>
      </p:sp>
      <p:pic>
        <p:nvPicPr>
          <p:cNvPr id="126980" name="Picture 4"/>
          <p:cNvPicPr>
            <a:picLocks noChangeAspect="1" noChangeArrowheads="1"/>
          </p:cNvPicPr>
          <p:nvPr/>
        </p:nvPicPr>
        <p:blipFill>
          <a:blip r:embed="rId2" cstate="print"/>
          <a:srcRect/>
          <a:stretch>
            <a:fillRect/>
          </a:stretch>
        </p:blipFill>
        <p:spPr bwMode="auto">
          <a:xfrm>
            <a:off x="76200" y="2209800"/>
            <a:ext cx="9067800" cy="2705100"/>
          </a:xfrm>
          <a:prstGeom prst="rect">
            <a:avLst/>
          </a:prstGeom>
          <a:noFill/>
          <a:ln w="9525">
            <a:noFill/>
            <a:miter lim="800000"/>
            <a:headEnd/>
            <a:tailEnd/>
          </a:ln>
          <a:effectLst/>
        </p:spPr>
      </p:pic>
      <p:grpSp>
        <p:nvGrpSpPr>
          <p:cNvPr id="2" name="Group 5"/>
          <p:cNvGrpSpPr>
            <a:grpSpLocks/>
          </p:cNvGrpSpPr>
          <p:nvPr/>
        </p:nvGrpSpPr>
        <p:grpSpPr bwMode="auto">
          <a:xfrm>
            <a:off x="774700" y="1066800"/>
            <a:ext cx="7912100" cy="5678489"/>
            <a:chOff x="488" y="672"/>
            <a:chExt cx="4984" cy="3577"/>
          </a:xfrm>
        </p:grpSpPr>
        <p:sp>
          <p:nvSpPr>
            <p:cNvPr id="126982" name="TextBox 10"/>
            <p:cNvSpPr txBox="1">
              <a:spLocks noChangeArrowheads="1"/>
            </p:cNvSpPr>
            <p:nvPr/>
          </p:nvSpPr>
          <p:spPr bwMode="auto">
            <a:xfrm>
              <a:off x="1560" y="4036"/>
              <a:ext cx="1848" cy="213"/>
            </a:xfrm>
            <a:prstGeom prst="rect">
              <a:avLst/>
            </a:prstGeom>
            <a:noFill/>
            <a:ln w="9525">
              <a:noFill/>
              <a:miter lim="800000"/>
              <a:headEnd/>
              <a:tailEnd/>
            </a:ln>
          </p:spPr>
          <p:txBody>
            <a:bodyPr wrap="none">
              <a:prstTxWarp prst="textNoShape">
                <a:avLst/>
              </a:prstTxWarp>
              <a:spAutoFit/>
            </a:bodyPr>
            <a:lstStyle/>
            <a:p>
              <a:r>
                <a:rPr lang="en-US" sz="1600" dirty="0">
                  <a:solidFill>
                    <a:schemeClr val="accent2"/>
                  </a:solidFill>
                  <a:ea typeface="ＭＳ Ｐゴシック" charset="-128"/>
                  <a:cs typeface="ＭＳ Ｐゴシック" charset="-128"/>
                </a:rPr>
                <a:t>* Verizon </a:t>
              </a:r>
              <a:r>
                <a:rPr lang="en-US" sz="1600" dirty="0" smtClean="0">
                  <a:solidFill>
                    <a:schemeClr val="accent2"/>
                  </a:solidFill>
                  <a:ea typeface="ＭＳ Ｐゴシック" charset="-128"/>
                  <a:cs typeface="ＭＳ Ｐゴシック" charset="-128"/>
                </a:rPr>
                <a:t> </a:t>
              </a:r>
              <a:r>
                <a:rPr lang="en-US" sz="1600" dirty="0">
                  <a:solidFill>
                    <a:schemeClr val="accent2"/>
                  </a:solidFill>
                  <a:ea typeface="ＭＳ Ｐゴシック" charset="-128"/>
                  <a:cs typeface="ＭＳ Ｐゴシック" charset="-128"/>
                </a:rPr>
                <a:t>Data Breach Report</a:t>
              </a:r>
            </a:p>
          </p:txBody>
        </p:sp>
        <p:grpSp>
          <p:nvGrpSpPr>
            <p:cNvPr id="3" name="Group 7"/>
            <p:cNvGrpSpPr>
              <a:grpSpLocks/>
            </p:cNvGrpSpPr>
            <p:nvPr/>
          </p:nvGrpSpPr>
          <p:grpSpPr bwMode="auto">
            <a:xfrm>
              <a:off x="488" y="672"/>
              <a:ext cx="4984" cy="788"/>
              <a:chOff x="488" y="672"/>
              <a:chExt cx="4984" cy="788"/>
            </a:xfrm>
          </p:grpSpPr>
          <p:sp>
            <p:nvSpPr>
              <p:cNvPr id="126984" name="Rectangle 8"/>
              <p:cNvSpPr>
                <a:spLocks noChangeArrowheads="1"/>
              </p:cNvSpPr>
              <p:nvPr/>
            </p:nvSpPr>
            <p:spPr bwMode="auto">
              <a:xfrm>
                <a:off x="528" y="1036"/>
                <a:ext cx="2064" cy="404"/>
              </a:xfrm>
              <a:prstGeom prst="rect">
                <a:avLst/>
              </a:prstGeom>
              <a:noFill/>
              <a:ln w="9525">
                <a:noFill/>
                <a:miter lim="800000"/>
                <a:headEnd/>
                <a:tailEnd/>
              </a:ln>
              <a:effectLst/>
            </p:spPr>
            <p:txBody>
              <a:bodyPr>
                <a:prstTxWarp prst="textNoShape">
                  <a:avLst/>
                </a:prstTxWarp>
                <a:spAutoFit/>
              </a:bodyPr>
              <a:lstStyle/>
              <a:p>
                <a:r>
                  <a:rPr lang="en-US" i="1" dirty="0">
                    <a:solidFill>
                      <a:schemeClr val="accent2"/>
                    </a:solidFill>
                  </a:rPr>
                  <a:t>67% were aided by significant errors (of the victim)</a:t>
                </a:r>
              </a:p>
            </p:txBody>
          </p:sp>
          <p:sp>
            <p:nvSpPr>
              <p:cNvPr id="126985" name="TextBox 10"/>
              <p:cNvSpPr txBox="1">
                <a:spLocks noChangeArrowheads="1"/>
              </p:cNvSpPr>
              <p:nvPr/>
            </p:nvSpPr>
            <p:spPr bwMode="auto">
              <a:xfrm>
                <a:off x="488" y="672"/>
                <a:ext cx="3454" cy="288"/>
              </a:xfrm>
              <a:prstGeom prst="rect">
                <a:avLst/>
              </a:prstGeom>
              <a:noFill/>
              <a:ln w="9525">
                <a:noFill/>
                <a:miter lim="800000"/>
                <a:headEnd/>
                <a:tailEnd/>
              </a:ln>
            </p:spPr>
            <p:txBody>
              <a:bodyPr wrap="none">
                <a:prstTxWarp prst="textNoShape">
                  <a:avLst/>
                </a:prstTxWarp>
                <a:spAutoFit/>
              </a:bodyPr>
              <a:lstStyle/>
              <a:p>
                <a:r>
                  <a:rPr lang="en-US" sz="2400" b="1" dirty="0">
                    <a:solidFill>
                      <a:schemeClr val="tx2"/>
                    </a:solidFill>
                    <a:ea typeface="ＭＳ Ｐゴシック" charset="-128"/>
                    <a:cs typeface="ＭＳ Ｐゴシック" charset="-128"/>
                  </a:rPr>
                  <a:t>How did breaches (threats) occur? * </a:t>
                </a:r>
              </a:p>
            </p:txBody>
          </p:sp>
          <p:sp>
            <p:nvSpPr>
              <p:cNvPr id="126986" name="Rectangle 10"/>
              <p:cNvSpPr>
                <a:spLocks noChangeArrowheads="1"/>
              </p:cNvSpPr>
              <p:nvPr/>
            </p:nvSpPr>
            <p:spPr bwMode="auto">
              <a:xfrm>
                <a:off x="2688" y="1056"/>
                <a:ext cx="1248" cy="404"/>
              </a:xfrm>
              <a:prstGeom prst="rect">
                <a:avLst/>
              </a:prstGeom>
              <a:noFill/>
              <a:ln w="9525">
                <a:noFill/>
                <a:miter lim="800000"/>
                <a:headEnd/>
                <a:tailEnd/>
              </a:ln>
              <a:effectLst/>
            </p:spPr>
            <p:txBody>
              <a:bodyPr>
                <a:prstTxWarp prst="textNoShape">
                  <a:avLst/>
                </a:prstTxWarp>
                <a:spAutoFit/>
              </a:bodyPr>
              <a:lstStyle/>
              <a:p>
                <a:r>
                  <a:rPr lang="en-US" i="1">
                    <a:solidFill>
                      <a:schemeClr val="accent2"/>
                    </a:solidFill>
                  </a:rPr>
                  <a:t>64% resulted </a:t>
                </a:r>
              </a:p>
              <a:p>
                <a:r>
                  <a:rPr lang="en-US" i="1">
                    <a:solidFill>
                      <a:schemeClr val="accent2"/>
                    </a:solidFill>
                  </a:rPr>
                  <a:t>from hacking</a:t>
                </a:r>
              </a:p>
            </p:txBody>
          </p:sp>
          <p:sp>
            <p:nvSpPr>
              <p:cNvPr id="126987" name="Rectangle 11"/>
              <p:cNvSpPr>
                <a:spLocks noChangeArrowheads="1"/>
              </p:cNvSpPr>
              <p:nvPr/>
            </p:nvSpPr>
            <p:spPr bwMode="auto">
              <a:xfrm>
                <a:off x="4224" y="1036"/>
                <a:ext cx="1248" cy="404"/>
              </a:xfrm>
              <a:prstGeom prst="rect">
                <a:avLst/>
              </a:prstGeom>
              <a:noFill/>
              <a:ln w="9525">
                <a:noFill/>
                <a:miter lim="800000"/>
                <a:headEnd/>
                <a:tailEnd/>
              </a:ln>
              <a:effectLst/>
            </p:spPr>
            <p:txBody>
              <a:bodyPr>
                <a:prstTxWarp prst="textNoShape">
                  <a:avLst/>
                </a:prstTxWarp>
                <a:spAutoFit/>
              </a:bodyPr>
              <a:lstStyle/>
              <a:p>
                <a:r>
                  <a:rPr lang="en-US" i="1">
                    <a:solidFill>
                      <a:schemeClr val="accent2"/>
                    </a:solidFill>
                  </a:rPr>
                  <a:t>38% utilized Malware</a:t>
                </a:r>
              </a:p>
            </p:txBody>
          </p:sp>
        </p:grpSp>
      </p:grpSp>
      <p:grpSp>
        <p:nvGrpSpPr>
          <p:cNvPr id="5" name="Group 19"/>
          <p:cNvGrpSpPr>
            <a:grpSpLocks/>
          </p:cNvGrpSpPr>
          <p:nvPr/>
        </p:nvGrpSpPr>
        <p:grpSpPr bwMode="auto">
          <a:xfrm>
            <a:off x="198818" y="4551204"/>
            <a:ext cx="7912100" cy="1768475"/>
            <a:chOff x="488" y="672"/>
            <a:chExt cx="4984" cy="1114"/>
          </a:xfrm>
        </p:grpSpPr>
        <p:sp>
          <p:nvSpPr>
            <p:cNvPr id="126996" name="Rectangle 20"/>
            <p:cNvSpPr>
              <a:spLocks noChangeArrowheads="1"/>
            </p:cNvSpPr>
            <p:nvPr/>
          </p:nvSpPr>
          <p:spPr bwMode="auto">
            <a:xfrm>
              <a:off x="528" y="1036"/>
              <a:ext cx="2064" cy="577"/>
            </a:xfrm>
            <a:prstGeom prst="rect">
              <a:avLst/>
            </a:prstGeom>
            <a:noFill/>
            <a:ln w="9525">
              <a:noFill/>
              <a:miter lim="800000"/>
              <a:headEnd/>
              <a:tailEnd/>
            </a:ln>
            <a:effectLst/>
          </p:spPr>
          <p:txBody>
            <a:bodyPr>
              <a:prstTxWarp prst="textNoShape">
                <a:avLst/>
              </a:prstTxWarp>
              <a:spAutoFit/>
            </a:bodyPr>
            <a:lstStyle/>
            <a:p>
              <a:r>
                <a:rPr lang="en-US" i="1" dirty="0">
                  <a:solidFill>
                    <a:schemeClr val="accent2"/>
                  </a:solidFill>
                </a:rPr>
                <a:t>Over 80% of the breaches had patches available for more than 1 year</a:t>
              </a:r>
            </a:p>
          </p:txBody>
        </p:sp>
        <p:sp>
          <p:nvSpPr>
            <p:cNvPr id="126997" name="TextBox 10"/>
            <p:cNvSpPr txBox="1">
              <a:spLocks noChangeArrowheads="1"/>
            </p:cNvSpPr>
            <p:nvPr/>
          </p:nvSpPr>
          <p:spPr bwMode="auto">
            <a:xfrm>
              <a:off x="488" y="672"/>
              <a:ext cx="4977" cy="252"/>
            </a:xfrm>
            <a:prstGeom prst="rect">
              <a:avLst/>
            </a:prstGeom>
            <a:noFill/>
            <a:ln w="9525">
              <a:noFill/>
              <a:miter lim="800000"/>
              <a:headEnd/>
              <a:tailEnd/>
            </a:ln>
          </p:spPr>
          <p:txBody>
            <a:bodyPr wrap="none">
              <a:prstTxWarp prst="textNoShape">
                <a:avLst/>
              </a:prstTxWarp>
              <a:spAutoFit/>
            </a:bodyPr>
            <a:lstStyle/>
            <a:p>
              <a:r>
                <a:rPr lang="en-US" sz="2000" b="1" dirty="0">
                  <a:solidFill>
                    <a:srgbClr val="000000"/>
                  </a:solidFill>
                  <a:ea typeface="ＭＳ Ｐゴシック" charset="-128"/>
                  <a:cs typeface="ＭＳ Ｐゴシック" charset="-128"/>
                </a:rPr>
                <a:t>How are security and threat processes (resilience) managed? * </a:t>
              </a:r>
            </a:p>
          </p:txBody>
        </p:sp>
        <p:sp>
          <p:nvSpPr>
            <p:cNvPr id="126999" name="Rectangle 23"/>
            <p:cNvSpPr>
              <a:spLocks noChangeArrowheads="1"/>
            </p:cNvSpPr>
            <p:nvPr/>
          </p:nvSpPr>
          <p:spPr bwMode="auto">
            <a:xfrm>
              <a:off x="4224" y="1036"/>
              <a:ext cx="1248" cy="750"/>
            </a:xfrm>
            <a:prstGeom prst="rect">
              <a:avLst/>
            </a:prstGeom>
            <a:noFill/>
            <a:ln w="9525">
              <a:noFill/>
              <a:miter lim="800000"/>
              <a:headEnd/>
              <a:tailEnd/>
            </a:ln>
            <a:effectLst/>
          </p:spPr>
          <p:txBody>
            <a:bodyPr>
              <a:prstTxWarp prst="textNoShape">
                <a:avLst/>
              </a:prstTxWarp>
              <a:spAutoFit/>
            </a:bodyPr>
            <a:lstStyle/>
            <a:p>
              <a:r>
                <a:rPr lang="en-US" i="1" dirty="0">
                  <a:solidFill>
                    <a:schemeClr val="accent2"/>
                  </a:solidFill>
                </a:rPr>
                <a:t>75% of cases go undiscovered or uncontained for weeks or months</a:t>
              </a:r>
            </a:p>
          </p:txBody>
        </p:sp>
      </p:grpSp>
      <p:sp>
        <p:nvSpPr>
          <p:cNvPr id="6" name="Slide Number Placeholder 5"/>
          <p:cNvSpPr>
            <a:spLocks noGrp="1"/>
          </p:cNvSpPr>
          <p:nvPr>
            <p:ph type="sldNum" sz="quarter" idx="12"/>
          </p:nvPr>
        </p:nvSpPr>
        <p:spPr/>
        <p:txBody>
          <a:bodyPr/>
          <a:lstStyle/>
          <a:p>
            <a:pPr>
              <a:defRPr/>
            </a:pPr>
            <a:fld id="{9CD6468C-9E14-4CE7-A23A-34645FE97FFC}" type="slidenum">
              <a:rPr lang="en-US" smtClean="0"/>
              <a:pPr>
                <a:defRPr/>
              </a:pPr>
              <a:t>4</a:t>
            </a:fld>
            <a:endParaRPr lang="en-US"/>
          </a:p>
        </p:txBody>
      </p:sp>
    </p:spTree>
    <p:extLst>
      <p:ext uri="{BB962C8B-B14F-4D97-AF65-F5344CB8AC3E}">
        <p14:creationId xmlns:p14="http://schemas.microsoft.com/office/powerpoint/2010/main" val="30371172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ChangeArrowheads="1"/>
          </p:cNvSpPr>
          <p:nvPr/>
        </p:nvSpPr>
        <p:spPr bwMode="auto">
          <a:xfrm>
            <a:off x="381000" y="17716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endParaRPr lang="en-US" altLang="en-US" sz="1800">
              <a:solidFill>
                <a:schemeClr val="tx2"/>
              </a:solidFill>
            </a:endParaRPr>
          </a:p>
        </p:txBody>
      </p:sp>
      <p:pic>
        <p:nvPicPr>
          <p:cNvPr id="37891"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543175"/>
            <a:ext cx="8077200"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2" name="Line 5"/>
          <p:cNvSpPr>
            <a:spLocks noChangeShapeType="1"/>
          </p:cNvSpPr>
          <p:nvPr/>
        </p:nvSpPr>
        <p:spPr bwMode="auto">
          <a:xfrm>
            <a:off x="3962400" y="5029200"/>
            <a:ext cx="9906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7894" name="Rectangle 17"/>
          <p:cNvSpPr>
            <a:spLocks noGrp="1" noChangeArrowheads="1"/>
          </p:cNvSpPr>
          <p:nvPr>
            <p:ph type="title"/>
          </p:nvPr>
        </p:nvSpPr>
        <p:spPr>
          <a:noFill/>
        </p:spPr>
        <p:txBody>
          <a:bodyPr/>
          <a:lstStyle/>
          <a:p>
            <a:r>
              <a:rPr lang="en-US" altLang="en-US" dirty="0" smtClean="0">
                <a:solidFill>
                  <a:schemeClr val="tx2"/>
                </a:solidFill>
              </a:rPr>
              <a:t>Relating Actions to Outcomes</a:t>
            </a:r>
          </a:p>
        </p:txBody>
      </p:sp>
      <p:grpSp>
        <p:nvGrpSpPr>
          <p:cNvPr id="4" name="Group 25"/>
          <p:cNvGrpSpPr>
            <a:grpSpLocks/>
          </p:cNvGrpSpPr>
          <p:nvPr/>
        </p:nvGrpSpPr>
        <p:grpSpPr bwMode="auto">
          <a:xfrm>
            <a:off x="882650" y="1828800"/>
            <a:ext cx="4737100" cy="3124200"/>
            <a:chOff x="556" y="1152"/>
            <a:chExt cx="2984" cy="1968"/>
          </a:xfrm>
        </p:grpSpPr>
        <p:sp>
          <p:nvSpPr>
            <p:cNvPr id="37897" name="Oval 19"/>
            <p:cNvSpPr>
              <a:spLocks noChangeArrowheads="1"/>
            </p:cNvSpPr>
            <p:nvPr/>
          </p:nvSpPr>
          <p:spPr bwMode="auto">
            <a:xfrm>
              <a:off x="996" y="2112"/>
              <a:ext cx="1104" cy="1008"/>
            </a:xfrm>
            <a:prstGeom prst="ellipse">
              <a:avLst/>
            </a:prstGeom>
            <a:noFill/>
            <a:ln w="381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endParaRPr lang="en-US" altLang="en-US" sz="1800"/>
            </a:p>
          </p:txBody>
        </p:sp>
        <p:sp>
          <p:nvSpPr>
            <p:cNvPr id="37898" name="Oval 20"/>
            <p:cNvSpPr>
              <a:spLocks noChangeArrowheads="1"/>
            </p:cNvSpPr>
            <p:nvPr/>
          </p:nvSpPr>
          <p:spPr bwMode="auto">
            <a:xfrm>
              <a:off x="2436" y="2112"/>
              <a:ext cx="1104" cy="1008"/>
            </a:xfrm>
            <a:prstGeom prst="ellipse">
              <a:avLst/>
            </a:prstGeom>
            <a:noFill/>
            <a:ln w="38100">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endParaRPr lang="en-US" altLang="en-US" sz="1800"/>
            </a:p>
          </p:txBody>
        </p:sp>
        <p:sp>
          <p:nvSpPr>
            <p:cNvPr id="37899" name="Text Box 23"/>
            <p:cNvSpPr txBox="1">
              <a:spLocks noChangeArrowheads="1"/>
            </p:cNvSpPr>
            <p:nvPr/>
          </p:nvSpPr>
          <p:spPr bwMode="auto">
            <a:xfrm>
              <a:off x="556" y="1152"/>
              <a:ext cx="2804" cy="5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Times New Roman" panose="02020603050405020304" pitchFamily="18" charset="0"/>
                </a:defRPr>
              </a:lvl1pPr>
              <a:lvl2pPr marL="37931725" indent="-37474525" eaLnBrk="0" hangingPunct="0">
                <a:defRPr sz="2400">
                  <a:solidFill>
                    <a:schemeClr val="tx1"/>
                  </a:solidFill>
                  <a:latin typeface="Arial" panose="020B0604020202020204" pitchFamily="34" charset="0"/>
                  <a:cs typeface="Times New Roman" panose="02020603050405020304" pitchFamily="18" charset="0"/>
                </a:defRPr>
              </a:lvl2pPr>
              <a:lvl3pPr eaLnBrk="0" hangingPunct="0">
                <a:defRPr sz="2400">
                  <a:solidFill>
                    <a:schemeClr val="tx1"/>
                  </a:solidFill>
                  <a:latin typeface="Arial" panose="020B0604020202020204" pitchFamily="34" charset="0"/>
                  <a:cs typeface="Times New Roman" panose="02020603050405020304" pitchFamily="18" charset="0"/>
                </a:defRPr>
              </a:lvl3pPr>
              <a:lvl4pPr eaLnBrk="0" hangingPunct="0">
                <a:defRPr sz="2400">
                  <a:solidFill>
                    <a:schemeClr val="tx1"/>
                  </a:solidFill>
                  <a:latin typeface="Arial" panose="020B0604020202020204" pitchFamily="34" charset="0"/>
                  <a:cs typeface="Times New Roman" panose="02020603050405020304" pitchFamily="18" charset="0"/>
                </a:defRPr>
              </a:lvl4pPr>
              <a:lvl5pPr eaLnBrk="0" hangingPunct="0">
                <a:defRPr sz="2400">
                  <a:solidFill>
                    <a:schemeClr val="tx1"/>
                  </a:solidFill>
                  <a:latin typeface="Arial" panose="020B0604020202020204" pitchFamily="34" charset="0"/>
                  <a:cs typeface="Times New Roman" panose="02020603050405020304" pitchFamily="18" charset="0"/>
                </a:defRPr>
              </a:lvl5pPr>
              <a:lvl6pPr marL="4572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6pPr>
              <a:lvl7pPr marL="9144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Times New Roman" panose="02020603050405020304" pitchFamily="18" charset="0"/>
                </a:defRPr>
              </a:lvl9pPr>
            </a:lstStyle>
            <a:p>
              <a:pPr eaLnBrk="1" hangingPunct="1"/>
              <a:r>
                <a:rPr lang="en-US" altLang="en-US" sz="1800" u="sng">
                  <a:solidFill>
                    <a:srgbClr val="FF0000"/>
                  </a:solidFill>
                </a:rPr>
                <a:t>Key Question</a:t>
              </a:r>
              <a:r>
                <a:rPr lang="en-US" altLang="en-US" sz="1800">
                  <a:solidFill>
                    <a:srgbClr val="FF0000"/>
                  </a:solidFill>
                </a:rPr>
                <a:t>: What is controlling the rates of change and how can we be more anticipatory rather than reactive?</a:t>
              </a:r>
            </a:p>
          </p:txBody>
        </p:sp>
      </p:grpSp>
      <p:sp>
        <p:nvSpPr>
          <p:cNvPr id="2" name="Slide Number Placeholder 1"/>
          <p:cNvSpPr>
            <a:spLocks noGrp="1"/>
          </p:cNvSpPr>
          <p:nvPr>
            <p:ph type="sldNum" sz="quarter" idx="12"/>
          </p:nvPr>
        </p:nvSpPr>
        <p:spPr/>
        <p:txBody>
          <a:bodyPr/>
          <a:lstStyle/>
          <a:p>
            <a:pPr>
              <a:defRPr/>
            </a:pPr>
            <a:fld id="{9CD6468C-9E14-4CE7-A23A-34645FE97FFC}" type="slidenum">
              <a:rPr lang="en-US" smtClean="0"/>
              <a:pPr>
                <a:defRPr/>
              </a:pPr>
              <a:t>5</a:t>
            </a:fld>
            <a:endParaRPr lang="en-US"/>
          </a:p>
        </p:txBody>
      </p:sp>
    </p:spTree>
    <p:extLst>
      <p:ext uri="{BB962C8B-B14F-4D97-AF65-F5344CB8AC3E}">
        <p14:creationId xmlns:p14="http://schemas.microsoft.com/office/powerpoint/2010/main" val="34397901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1A9BCCCB-149A-4D4F-90B5-1B7ECBFBE7CD}" type="slidenum">
              <a:rPr lang="en-US" altLang="en-US" sz="1400"/>
              <a:pPr eaLnBrk="1" hangingPunct="1"/>
              <a:t>6</a:t>
            </a:fld>
            <a:endParaRPr lang="en-US" altLang="en-US" sz="1400"/>
          </a:p>
        </p:txBody>
      </p:sp>
      <p:sp>
        <p:nvSpPr>
          <p:cNvPr id="63491" name="Rectangle 2"/>
          <p:cNvSpPr>
            <a:spLocks noChangeArrowheads="1"/>
          </p:cNvSpPr>
          <p:nvPr/>
        </p:nvSpPr>
        <p:spPr bwMode="auto">
          <a:xfrm>
            <a:off x="123825" y="1066800"/>
            <a:ext cx="26670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3492" name="Rectangle 3"/>
          <p:cNvSpPr>
            <a:spLocks noChangeArrowheads="1"/>
          </p:cNvSpPr>
          <p:nvPr/>
        </p:nvSpPr>
        <p:spPr bwMode="auto">
          <a:xfrm>
            <a:off x="685800" y="3200400"/>
            <a:ext cx="7162800" cy="137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3493" name="Rectangle 4"/>
          <p:cNvSpPr>
            <a:spLocks noChangeArrowheads="1"/>
          </p:cNvSpPr>
          <p:nvPr/>
        </p:nvSpPr>
        <p:spPr bwMode="auto">
          <a:xfrm>
            <a:off x="1219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3494" name="Text Box 5"/>
          <p:cNvSpPr txBox="1">
            <a:spLocks noChangeArrowheads="1"/>
          </p:cNvSpPr>
          <p:nvPr/>
        </p:nvSpPr>
        <p:spPr bwMode="auto">
          <a:xfrm>
            <a:off x="1233488" y="3763963"/>
            <a:ext cx="112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Not</a:t>
            </a:r>
          </a:p>
          <a:p>
            <a:pPr algn="ctr" eaLnBrk="1" hangingPunct="1"/>
            <a:r>
              <a:rPr lang="en-US" altLang="en-US" sz="1200"/>
              <a:t>Compromised</a:t>
            </a:r>
          </a:p>
        </p:txBody>
      </p:sp>
      <p:sp>
        <p:nvSpPr>
          <p:cNvPr id="63495" name="Rectangle 6"/>
          <p:cNvSpPr>
            <a:spLocks noChangeArrowheads="1"/>
          </p:cNvSpPr>
          <p:nvPr/>
        </p:nvSpPr>
        <p:spPr bwMode="auto">
          <a:xfrm>
            <a:off x="3505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3496" name="Text Box 7"/>
          <p:cNvSpPr txBox="1">
            <a:spLocks noChangeArrowheads="1"/>
          </p:cNvSpPr>
          <p:nvPr/>
        </p:nvSpPr>
        <p:spPr bwMode="auto">
          <a:xfrm>
            <a:off x="3657600" y="3581400"/>
            <a:ext cx="842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Identified </a:t>
            </a:r>
          </a:p>
          <a:p>
            <a:pPr algn="ctr" eaLnBrk="1" hangingPunct="1"/>
            <a:r>
              <a:rPr lang="en-US" altLang="en-US" sz="1200"/>
              <a:t>Attack </a:t>
            </a:r>
          </a:p>
          <a:p>
            <a:pPr algn="ctr" eaLnBrk="1" hangingPunct="1"/>
            <a:r>
              <a:rPr lang="en-US" altLang="en-US" sz="1200"/>
              <a:t>Vectors</a:t>
            </a:r>
          </a:p>
        </p:txBody>
      </p:sp>
      <p:sp>
        <p:nvSpPr>
          <p:cNvPr id="63497" name="Rectangle 8"/>
          <p:cNvSpPr>
            <a:spLocks noChangeArrowheads="1"/>
          </p:cNvSpPr>
          <p:nvPr/>
        </p:nvSpPr>
        <p:spPr bwMode="auto">
          <a:xfrm>
            <a:off x="5791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3498" name="Text Box 9"/>
          <p:cNvSpPr txBox="1">
            <a:spLocks noChangeArrowheads="1"/>
          </p:cNvSpPr>
          <p:nvPr/>
        </p:nvSpPr>
        <p:spPr bwMode="auto">
          <a:xfrm>
            <a:off x="5805488" y="3763963"/>
            <a:ext cx="1128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Compromised</a:t>
            </a:r>
          </a:p>
        </p:txBody>
      </p:sp>
      <p:sp>
        <p:nvSpPr>
          <p:cNvPr id="63499" name="Line 10"/>
          <p:cNvSpPr>
            <a:spLocks noChangeShapeType="1"/>
          </p:cNvSpPr>
          <p:nvPr/>
        </p:nvSpPr>
        <p:spPr bwMode="auto">
          <a:xfrm>
            <a:off x="2514600" y="3962400"/>
            <a:ext cx="838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0" name="Line 11"/>
          <p:cNvSpPr>
            <a:spLocks noChangeShapeType="1"/>
          </p:cNvSpPr>
          <p:nvPr/>
        </p:nvSpPr>
        <p:spPr bwMode="auto">
          <a:xfrm>
            <a:off x="4800600" y="3962400"/>
            <a:ext cx="838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1" name="Rectangle 12"/>
          <p:cNvSpPr>
            <a:spLocks noChangeArrowheads="1"/>
          </p:cNvSpPr>
          <p:nvPr/>
        </p:nvSpPr>
        <p:spPr bwMode="auto">
          <a:xfrm>
            <a:off x="4419600" y="1676400"/>
            <a:ext cx="12192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02" name="Text Box 13"/>
          <p:cNvSpPr txBox="1">
            <a:spLocks noChangeArrowheads="1"/>
          </p:cNvSpPr>
          <p:nvPr/>
        </p:nvSpPr>
        <p:spPr bwMode="auto">
          <a:xfrm>
            <a:off x="4500563" y="1847850"/>
            <a:ext cx="11017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a:t>Attacker</a:t>
            </a:r>
          </a:p>
          <a:p>
            <a:pPr algn="ctr" eaLnBrk="1" hangingPunct="1"/>
            <a:r>
              <a:rPr lang="en-US" altLang="en-US" sz="1400"/>
              <a:t>Capabilities</a:t>
            </a:r>
          </a:p>
        </p:txBody>
      </p:sp>
      <p:sp>
        <p:nvSpPr>
          <p:cNvPr id="63503" name="Line 14"/>
          <p:cNvSpPr>
            <a:spLocks noChangeShapeType="1"/>
          </p:cNvSpPr>
          <p:nvPr/>
        </p:nvSpPr>
        <p:spPr bwMode="auto">
          <a:xfrm>
            <a:off x="762000" y="3962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4" name="Line 15"/>
          <p:cNvSpPr>
            <a:spLocks noChangeShapeType="1"/>
          </p:cNvSpPr>
          <p:nvPr/>
        </p:nvSpPr>
        <p:spPr bwMode="auto">
          <a:xfrm>
            <a:off x="7086600" y="3962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3505" name="Text Box 16"/>
          <p:cNvSpPr txBox="1">
            <a:spLocks noChangeArrowheads="1"/>
          </p:cNvSpPr>
          <p:nvPr/>
        </p:nvSpPr>
        <p:spPr bwMode="auto">
          <a:xfrm>
            <a:off x="6965950" y="541020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Sector </a:t>
            </a:r>
          </a:p>
          <a:p>
            <a:pPr algn="ctr" eaLnBrk="1" hangingPunct="1"/>
            <a:r>
              <a:rPr lang="en-US" altLang="en-US" sz="1800"/>
              <a:t>Performance</a:t>
            </a:r>
          </a:p>
        </p:txBody>
      </p:sp>
      <p:sp>
        <p:nvSpPr>
          <p:cNvPr id="63506" name="Rectangle 17"/>
          <p:cNvSpPr>
            <a:spLocks noChangeArrowheads="1"/>
          </p:cNvSpPr>
          <p:nvPr/>
        </p:nvSpPr>
        <p:spPr bwMode="auto">
          <a:xfrm>
            <a:off x="2286000" y="5257800"/>
            <a:ext cx="15240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07" name="Text Box 18"/>
          <p:cNvSpPr txBox="1">
            <a:spLocks noChangeArrowheads="1"/>
          </p:cNvSpPr>
          <p:nvPr/>
        </p:nvSpPr>
        <p:spPr bwMode="auto">
          <a:xfrm>
            <a:off x="2362200" y="5486400"/>
            <a:ext cx="14652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a:t>Firm Knowledge</a:t>
            </a:r>
          </a:p>
          <a:p>
            <a:pPr algn="ctr" eaLnBrk="1" hangingPunct="1"/>
            <a:r>
              <a:rPr lang="en-US" altLang="en-US" sz="1400"/>
              <a:t>And </a:t>
            </a:r>
          </a:p>
          <a:p>
            <a:pPr algn="ctr" eaLnBrk="1" hangingPunct="1"/>
            <a:r>
              <a:rPr lang="en-US" altLang="en-US" sz="1400"/>
              <a:t>Awareness</a:t>
            </a:r>
          </a:p>
        </p:txBody>
      </p:sp>
      <p:sp>
        <p:nvSpPr>
          <p:cNvPr id="92179" name="AutoShape 19"/>
          <p:cNvSpPr>
            <a:spLocks noChangeArrowheads="1"/>
          </p:cNvSpPr>
          <p:nvPr/>
        </p:nvSpPr>
        <p:spPr bwMode="auto">
          <a:xfrm>
            <a:off x="3962400" y="16002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80" name="Line 20"/>
          <p:cNvSpPr>
            <a:spLocks noChangeShapeType="1"/>
          </p:cNvSpPr>
          <p:nvPr/>
        </p:nvSpPr>
        <p:spPr bwMode="auto">
          <a:xfrm rot="10800000">
            <a:off x="3276600" y="4114800"/>
            <a:ext cx="0" cy="1066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81" name="Line 21"/>
          <p:cNvSpPr>
            <a:spLocks noChangeShapeType="1"/>
          </p:cNvSpPr>
          <p:nvPr/>
        </p:nvSpPr>
        <p:spPr bwMode="auto">
          <a:xfrm>
            <a:off x="2895600" y="2209800"/>
            <a:ext cx="151447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182" name="Line 22"/>
          <p:cNvSpPr>
            <a:spLocks noChangeShapeType="1"/>
          </p:cNvSpPr>
          <p:nvPr/>
        </p:nvSpPr>
        <p:spPr bwMode="auto">
          <a:xfrm>
            <a:off x="2895600" y="2209800"/>
            <a:ext cx="0" cy="12954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83" name="Text Box 23"/>
          <p:cNvSpPr txBox="1">
            <a:spLocks noChangeArrowheads="1"/>
          </p:cNvSpPr>
          <p:nvPr/>
        </p:nvSpPr>
        <p:spPr bwMode="auto">
          <a:xfrm>
            <a:off x="2433638" y="3505200"/>
            <a:ext cx="10033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rgbClr val="FF2929"/>
                </a:solidFill>
              </a:rPr>
              <a:t>Indentifying </a:t>
            </a:r>
          </a:p>
          <a:p>
            <a:pPr algn="ctr" eaLnBrk="1" hangingPunct="1"/>
            <a:r>
              <a:rPr lang="en-US" altLang="en-US" sz="1200" i="1">
                <a:solidFill>
                  <a:srgbClr val="FF2929"/>
                </a:solidFill>
              </a:rPr>
              <a:t>Exploits</a:t>
            </a:r>
          </a:p>
        </p:txBody>
      </p:sp>
      <p:sp>
        <p:nvSpPr>
          <p:cNvPr id="92184" name="Text Box 24"/>
          <p:cNvSpPr txBox="1">
            <a:spLocks noChangeArrowheads="1"/>
          </p:cNvSpPr>
          <p:nvPr/>
        </p:nvSpPr>
        <p:spPr bwMode="auto">
          <a:xfrm>
            <a:off x="5638800" y="1800225"/>
            <a:ext cx="1173163"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Tx/>
              <a:buChar char="•"/>
            </a:pPr>
            <a:r>
              <a:rPr lang="en-US" altLang="en-US" sz="1400"/>
              <a:t> Resources</a:t>
            </a:r>
          </a:p>
          <a:p>
            <a:pPr eaLnBrk="1" hangingPunct="1">
              <a:buFontTx/>
              <a:buChar char="•"/>
            </a:pPr>
            <a:r>
              <a:rPr lang="en-US" altLang="en-US" sz="1400"/>
              <a:t> Motivation</a:t>
            </a:r>
          </a:p>
          <a:p>
            <a:pPr eaLnBrk="1" hangingPunct="1">
              <a:buFontTx/>
              <a:buChar char="•"/>
            </a:pPr>
            <a:r>
              <a:rPr lang="en-US" altLang="en-US" sz="1400"/>
              <a:t> Skills</a:t>
            </a:r>
          </a:p>
          <a:p>
            <a:pPr eaLnBrk="1" hangingPunct="1">
              <a:buFontTx/>
              <a:buChar char="•"/>
            </a:pPr>
            <a:r>
              <a:rPr lang="en-US" altLang="en-US" sz="1400"/>
              <a:t> Awareness</a:t>
            </a:r>
          </a:p>
        </p:txBody>
      </p:sp>
      <p:sp>
        <p:nvSpPr>
          <p:cNvPr id="92185" name="Text Box 25"/>
          <p:cNvSpPr txBox="1">
            <a:spLocks noChangeArrowheads="1"/>
          </p:cNvSpPr>
          <p:nvPr/>
        </p:nvSpPr>
        <p:spPr bwMode="auto">
          <a:xfrm>
            <a:off x="3922713" y="5257800"/>
            <a:ext cx="2020887"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Tx/>
              <a:buChar char="•"/>
            </a:pPr>
            <a:r>
              <a:rPr lang="en-US" altLang="en-US" sz="1400"/>
              <a:t> Visibility</a:t>
            </a:r>
          </a:p>
          <a:p>
            <a:pPr eaLnBrk="1" hangingPunct="1">
              <a:buFontTx/>
              <a:buChar char="•"/>
            </a:pPr>
            <a:r>
              <a:rPr lang="en-US" altLang="en-US" sz="1400"/>
              <a:t> Technical Capabilities</a:t>
            </a:r>
          </a:p>
          <a:p>
            <a:pPr eaLnBrk="1" hangingPunct="1">
              <a:buFontTx/>
              <a:buChar char="•"/>
            </a:pPr>
            <a:r>
              <a:rPr lang="en-US" altLang="en-US" sz="1400"/>
              <a:t> Process</a:t>
            </a:r>
          </a:p>
          <a:p>
            <a:pPr eaLnBrk="1" hangingPunct="1">
              <a:buFontTx/>
              <a:buChar char="•"/>
            </a:pPr>
            <a:r>
              <a:rPr lang="en-US" altLang="en-US" sz="1400"/>
              <a:t> Architecture </a:t>
            </a:r>
          </a:p>
          <a:p>
            <a:pPr eaLnBrk="1" hangingPunct="1">
              <a:buFontTx/>
              <a:buChar char="•"/>
            </a:pPr>
            <a:r>
              <a:rPr lang="en-US" altLang="en-US" sz="1400"/>
              <a:t> Info Sharing</a:t>
            </a:r>
          </a:p>
        </p:txBody>
      </p:sp>
      <p:sp>
        <p:nvSpPr>
          <p:cNvPr id="92186" name="AutoShape 26"/>
          <p:cNvSpPr>
            <a:spLocks noChangeArrowheads="1"/>
          </p:cNvSpPr>
          <p:nvPr/>
        </p:nvSpPr>
        <p:spPr bwMode="auto">
          <a:xfrm>
            <a:off x="3048000" y="28956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87" name="AutoShape 27"/>
          <p:cNvSpPr>
            <a:spLocks noChangeArrowheads="1"/>
          </p:cNvSpPr>
          <p:nvPr/>
        </p:nvSpPr>
        <p:spPr bwMode="auto">
          <a:xfrm>
            <a:off x="3886200" y="28194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88" name="Text Box 28"/>
          <p:cNvSpPr txBox="1">
            <a:spLocks noChangeArrowheads="1"/>
          </p:cNvSpPr>
          <p:nvPr/>
        </p:nvSpPr>
        <p:spPr bwMode="auto">
          <a:xfrm>
            <a:off x="2501900" y="4068763"/>
            <a:ext cx="7747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chemeClr val="accent2"/>
                </a:solidFill>
              </a:rPr>
              <a:t>Patching</a:t>
            </a:r>
          </a:p>
        </p:txBody>
      </p:sp>
      <p:sp>
        <p:nvSpPr>
          <p:cNvPr id="92189" name="AutoShape 29"/>
          <p:cNvSpPr>
            <a:spLocks noChangeArrowheads="1"/>
          </p:cNvSpPr>
          <p:nvPr/>
        </p:nvSpPr>
        <p:spPr bwMode="auto">
          <a:xfrm rot="10800000">
            <a:off x="3962400" y="44958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90" name="AutoShape 30"/>
          <p:cNvSpPr>
            <a:spLocks noChangeArrowheads="1"/>
          </p:cNvSpPr>
          <p:nvPr/>
        </p:nvSpPr>
        <p:spPr bwMode="auto">
          <a:xfrm>
            <a:off x="1600200" y="28194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20" name="Rectangle 31"/>
          <p:cNvSpPr>
            <a:spLocks noChangeArrowheads="1"/>
          </p:cNvSpPr>
          <p:nvPr/>
        </p:nvSpPr>
        <p:spPr bwMode="auto">
          <a:xfrm>
            <a:off x="495300" y="152400"/>
            <a:ext cx="815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00" b="1"/>
              <a:t>Attack Vector Identification</a:t>
            </a:r>
            <a:endParaRPr lang="en-US" altLang="en-US" sz="2800"/>
          </a:p>
        </p:txBody>
      </p:sp>
      <p:pic>
        <p:nvPicPr>
          <p:cNvPr id="92192" name="Picture 32" descr="c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5720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3" name="Picture 33" descr="c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600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4" name="AutoShape 34"/>
          <p:cNvSpPr>
            <a:spLocks noChangeArrowheads="1"/>
          </p:cNvSpPr>
          <p:nvPr/>
        </p:nvSpPr>
        <p:spPr bwMode="auto">
          <a:xfrm>
            <a:off x="2743200" y="43434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95" name="Line 35"/>
          <p:cNvSpPr>
            <a:spLocks noChangeShapeType="1"/>
          </p:cNvSpPr>
          <p:nvPr/>
        </p:nvSpPr>
        <p:spPr bwMode="auto">
          <a:xfrm>
            <a:off x="3060700" y="4724400"/>
            <a:ext cx="21336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2196" name="Line 36"/>
          <p:cNvSpPr>
            <a:spLocks noChangeShapeType="1"/>
          </p:cNvSpPr>
          <p:nvPr/>
        </p:nvSpPr>
        <p:spPr bwMode="auto">
          <a:xfrm rot="10800000">
            <a:off x="5181600" y="2819400"/>
            <a:ext cx="0" cy="19050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92197" name="Text Box 37"/>
          <p:cNvSpPr txBox="1">
            <a:spLocks noChangeArrowheads="1"/>
          </p:cNvSpPr>
          <p:nvPr/>
        </p:nvSpPr>
        <p:spPr bwMode="auto">
          <a:xfrm>
            <a:off x="4570413" y="4724400"/>
            <a:ext cx="992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rgbClr val="FF2929"/>
                </a:solidFill>
              </a:rPr>
              <a:t>Reverse </a:t>
            </a:r>
          </a:p>
          <a:p>
            <a:pPr algn="ctr" eaLnBrk="1" hangingPunct="1"/>
            <a:r>
              <a:rPr lang="en-US" altLang="en-US" sz="1200" i="1">
                <a:solidFill>
                  <a:srgbClr val="FF2929"/>
                </a:solidFill>
              </a:rPr>
              <a:t>Engineering</a:t>
            </a:r>
          </a:p>
        </p:txBody>
      </p:sp>
      <p:sp>
        <p:nvSpPr>
          <p:cNvPr id="92198" name="AutoShape 38"/>
          <p:cNvSpPr>
            <a:spLocks noChangeArrowheads="1"/>
          </p:cNvSpPr>
          <p:nvPr/>
        </p:nvSpPr>
        <p:spPr bwMode="auto">
          <a:xfrm>
            <a:off x="5486400" y="45720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199" name="AutoShape 39"/>
          <p:cNvSpPr>
            <a:spLocks noChangeArrowheads="1"/>
          </p:cNvSpPr>
          <p:nvPr/>
        </p:nvSpPr>
        <p:spPr bwMode="auto">
          <a:xfrm>
            <a:off x="5638800" y="12192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92200" name="AutoShape 40"/>
          <p:cNvSpPr>
            <a:spLocks noChangeArrowheads="1"/>
          </p:cNvSpPr>
          <p:nvPr/>
        </p:nvSpPr>
        <p:spPr bwMode="auto">
          <a:xfrm>
            <a:off x="2438400" y="28956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30" name="Rectangle 41"/>
          <p:cNvSpPr>
            <a:spLocks noChangeArrowheads="1"/>
          </p:cNvSpPr>
          <p:nvPr/>
        </p:nvSpPr>
        <p:spPr bwMode="auto">
          <a:xfrm>
            <a:off x="7086600" y="762000"/>
            <a:ext cx="1676400" cy="137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31" name="Text Box 42"/>
          <p:cNvSpPr txBox="1">
            <a:spLocks noChangeArrowheads="1"/>
          </p:cNvSpPr>
          <p:nvPr/>
        </p:nvSpPr>
        <p:spPr bwMode="auto">
          <a:xfrm>
            <a:off x="7162800" y="118745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Firm </a:t>
            </a:r>
          </a:p>
          <a:p>
            <a:pPr algn="ctr" eaLnBrk="1" hangingPunct="1"/>
            <a:r>
              <a:rPr lang="en-US" altLang="en-US" sz="1800"/>
              <a:t>Performance</a:t>
            </a:r>
          </a:p>
        </p:txBody>
      </p:sp>
      <p:sp>
        <p:nvSpPr>
          <p:cNvPr id="63532" name="Text Box 43"/>
          <p:cNvSpPr txBox="1">
            <a:spLocks noChangeArrowheads="1"/>
          </p:cNvSpPr>
          <p:nvPr/>
        </p:nvSpPr>
        <p:spPr bwMode="auto">
          <a:xfrm>
            <a:off x="457200" y="1217613"/>
            <a:ext cx="19240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Vendor</a:t>
            </a:r>
          </a:p>
          <a:p>
            <a:pPr algn="ctr" eaLnBrk="1" hangingPunct="1"/>
            <a:r>
              <a:rPr lang="en-US" altLang="en-US" sz="1800"/>
              <a:t>Resilience and</a:t>
            </a:r>
          </a:p>
          <a:p>
            <a:pPr algn="ctr" eaLnBrk="1" hangingPunct="1"/>
            <a:r>
              <a:rPr lang="en-US" altLang="en-US" sz="1800"/>
              <a:t> Responsiveness</a:t>
            </a:r>
          </a:p>
        </p:txBody>
      </p:sp>
      <p:sp>
        <p:nvSpPr>
          <p:cNvPr id="63533" name="Rectangle 44"/>
          <p:cNvSpPr>
            <a:spLocks noChangeArrowheads="1"/>
          </p:cNvSpPr>
          <p:nvPr/>
        </p:nvSpPr>
        <p:spPr bwMode="auto">
          <a:xfrm>
            <a:off x="6705600" y="4800600"/>
            <a:ext cx="198120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3534" name="Oval 46"/>
          <p:cNvSpPr>
            <a:spLocks noChangeArrowheads="1"/>
          </p:cNvSpPr>
          <p:nvPr/>
        </p:nvSpPr>
        <p:spPr bwMode="auto">
          <a:xfrm>
            <a:off x="2514600" y="1752600"/>
            <a:ext cx="3276600" cy="32766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Tree>
    <p:extLst>
      <p:ext uri="{BB962C8B-B14F-4D97-AF65-F5344CB8AC3E}">
        <p14:creationId xmlns:p14="http://schemas.microsoft.com/office/powerpoint/2010/main" val="1786313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7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8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8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8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18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1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219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218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218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219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1" nodeType="clickEffect">
                                  <p:stCondLst>
                                    <p:cond delay="0"/>
                                  </p:stCondLst>
                                  <p:childTnLst>
                                    <p:set>
                                      <p:cBhvr>
                                        <p:cTn id="50" dur="1" fill="hold">
                                          <p:stCondLst>
                                            <p:cond delay="0"/>
                                          </p:stCondLst>
                                        </p:cTn>
                                        <p:tgtEl>
                                          <p:spTgt spid="92190"/>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9219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2192"/>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219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97"/>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98"/>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92199"/>
                                        </p:tgtEl>
                                        <p:attrNameLst>
                                          <p:attrName>style.visibility</p:attrName>
                                        </p:attrNameLst>
                                      </p:cBhvr>
                                      <p:to>
                                        <p:strVal val="visible"/>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92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9" grpId="0" animBg="1"/>
      <p:bldP spid="92180" grpId="0" animBg="1"/>
      <p:bldP spid="92181" grpId="0" animBg="1"/>
      <p:bldP spid="92182" grpId="0" animBg="1"/>
      <p:bldP spid="92183" grpId="0"/>
      <p:bldP spid="92184" grpId="0"/>
      <p:bldP spid="92185" grpId="0"/>
      <p:bldP spid="92186" grpId="0" animBg="1"/>
      <p:bldP spid="92187" grpId="0" animBg="1"/>
      <p:bldP spid="92188" grpId="0"/>
      <p:bldP spid="92189" grpId="0" animBg="1"/>
      <p:bldP spid="92190" grpId="0" animBg="1"/>
      <p:bldP spid="92190" grpId="1" animBg="1"/>
      <p:bldP spid="92194" grpId="0" animBg="1"/>
      <p:bldP spid="92195" grpId="0" animBg="1"/>
      <p:bldP spid="92196" grpId="0" animBg="1"/>
      <p:bldP spid="92197" grpId="0"/>
      <p:bldP spid="92198" grpId="0" animBg="1"/>
      <p:bldP spid="92199" grpId="0" animBg="1"/>
      <p:bldP spid="9220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fld id="{ABB3FF8A-E008-46CF-A3BE-C54209164923}" type="slidenum">
              <a:rPr lang="en-US" altLang="en-US" sz="1400"/>
              <a:pPr eaLnBrk="1" hangingPunct="1"/>
              <a:t>7</a:t>
            </a:fld>
            <a:endParaRPr lang="en-US" altLang="en-US" sz="1400"/>
          </a:p>
        </p:txBody>
      </p:sp>
      <p:sp>
        <p:nvSpPr>
          <p:cNvPr id="65539" name="Rectangle 2"/>
          <p:cNvSpPr>
            <a:spLocks noChangeArrowheads="1"/>
          </p:cNvSpPr>
          <p:nvPr/>
        </p:nvSpPr>
        <p:spPr bwMode="auto">
          <a:xfrm>
            <a:off x="304800" y="1066800"/>
            <a:ext cx="13716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5540" name="Text Box 3"/>
          <p:cNvSpPr txBox="1">
            <a:spLocks noChangeArrowheads="1"/>
          </p:cNvSpPr>
          <p:nvPr/>
        </p:nvSpPr>
        <p:spPr bwMode="auto">
          <a:xfrm>
            <a:off x="304800" y="1339850"/>
            <a:ext cx="14668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Architecture </a:t>
            </a:r>
          </a:p>
          <a:p>
            <a:pPr algn="ctr" eaLnBrk="1" hangingPunct="1"/>
            <a:r>
              <a:rPr lang="en-US" altLang="en-US" sz="1800"/>
              <a:t>Resilience</a:t>
            </a:r>
          </a:p>
        </p:txBody>
      </p:sp>
      <p:sp>
        <p:nvSpPr>
          <p:cNvPr id="65541" name="Rectangle 4"/>
          <p:cNvSpPr>
            <a:spLocks noChangeArrowheads="1"/>
          </p:cNvSpPr>
          <p:nvPr/>
        </p:nvSpPr>
        <p:spPr bwMode="auto">
          <a:xfrm>
            <a:off x="685800" y="3200400"/>
            <a:ext cx="7162800" cy="137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5542" name="Rectangle 5"/>
          <p:cNvSpPr>
            <a:spLocks noChangeArrowheads="1"/>
          </p:cNvSpPr>
          <p:nvPr/>
        </p:nvSpPr>
        <p:spPr bwMode="auto">
          <a:xfrm>
            <a:off x="1219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5543" name="Text Box 6"/>
          <p:cNvSpPr txBox="1">
            <a:spLocks noChangeArrowheads="1"/>
          </p:cNvSpPr>
          <p:nvPr/>
        </p:nvSpPr>
        <p:spPr bwMode="auto">
          <a:xfrm>
            <a:off x="1233488" y="3763963"/>
            <a:ext cx="1128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Not</a:t>
            </a:r>
          </a:p>
          <a:p>
            <a:pPr algn="ctr" eaLnBrk="1" hangingPunct="1"/>
            <a:r>
              <a:rPr lang="en-US" altLang="en-US" sz="1200"/>
              <a:t>Compromised</a:t>
            </a:r>
          </a:p>
        </p:txBody>
      </p:sp>
      <p:sp>
        <p:nvSpPr>
          <p:cNvPr id="65544" name="Rectangle 7"/>
          <p:cNvSpPr>
            <a:spLocks noChangeArrowheads="1"/>
          </p:cNvSpPr>
          <p:nvPr/>
        </p:nvSpPr>
        <p:spPr bwMode="auto">
          <a:xfrm>
            <a:off x="3505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5545" name="Text Box 8"/>
          <p:cNvSpPr txBox="1">
            <a:spLocks noChangeArrowheads="1"/>
          </p:cNvSpPr>
          <p:nvPr/>
        </p:nvSpPr>
        <p:spPr bwMode="auto">
          <a:xfrm>
            <a:off x="3657600" y="3581400"/>
            <a:ext cx="8429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a:t>Identified </a:t>
            </a:r>
          </a:p>
          <a:p>
            <a:pPr algn="ctr" eaLnBrk="1" hangingPunct="1"/>
            <a:r>
              <a:rPr lang="en-US" altLang="en-US" sz="1200"/>
              <a:t>Attack </a:t>
            </a:r>
          </a:p>
          <a:p>
            <a:pPr algn="ctr" eaLnBrk="1" hangingPunct="1"/>
            <a:r>
              <a:rPr lang="en-US" altLang="en-US" sz="1200"/>
              <a:t>Vectors</a:t>
            </a:r>
          </a:p>
        </p:txBody>
      </p:sp>
      <p:sp>
        <p:nvSpPr>
          <p:cNvPr id="65546" name="Rectangle 9"/>
          <p:cNvSpPr>
            <a:spLocks noChangeArrowheads="1"/>
          </p:cNvSpPr>
          <p:nvPr/>
        </p:nvSpPr>
        <p:spPr bwMode="auto">
          <a:xfrm>
            <a:off x="5791200" y="3429000"/>
            <a:ext cx="1143000" cy="990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65547" name="Text Box 10"/>
          <p:cNvSpPr txBox="1">
            <a:spLocks noChangeArrowheads="1"/>
          </p:cNvSpPr>
          <p:nvPr/>
        </p:nvSpPr>
        <p:spPr bwMode="auto">
          <a:xfrm>
            <a:off x="5805488" y="3763963"/>
            <a:ext cx="11287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1200"/>
              <a:t>Compromised</a:t>
            </a:r>
          </a:p>
        </p:txBody>
      </p:sp>
      <p:sp>
        <p:nvSpPr>
          <p:cNvPr id="65548" name="Line 11"/>
          <p:cNvSpPr>
            <a:spLocks noChangeShapeType="1"/>
          </p:cNvSpPr>
          <p:nvPr/>
        </p:nvSpPr>
        <p:spPr bwMode="auto">
          <a:xfrm>
            <a:off x="2514600" y="3962400"/>
            <a:ext cx="838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49" name="Line 12"/>
          <p:cNvSpPr>
            <a:spLocks noChangeShapeType="1"/>
          </p:cNvSpPr>
          <p:nvPr/>
        </p:nvSpPr>
        <p:spPr bwMode="auto">
          <a:xfrm>
            <a:off x="4800600" y="3962400"/>
            <a:ext cx="838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0" name="Rectangle 13"/>
          <p:cNvSpPr>
            <a:spLocks noChangeArrowheads="1"/>
          </p:cNvSpPr>
          <p:nvPr/>
        </p:nvSpPr>
        <p:spPr bwMode="auto">
          <a:xfrm>
            <a:off x="4419600" y="1676400"/>
            <a:ext cx="12192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51" name="Text Box 14"/>
          <p:cNvSpPr txBox="1">
            <a:spLocks noChangeArrowheads="1"/>
          </p:cNvSpPr>
          <p:nvPr/>
        </p:nvSpPr>
        <p:spPr bwMode="auto">
          <a:xfrm>
            <a:off x="4500563" y="1847850"/>
            <a:ext cx="11017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a:t>Attacker</a:t>
            </a:r>
          </a:p>
          <a:p>
            <a:pPr algn="ctr" eaLnBrk="1" hangingPunct="1"/>
            <a:r>
              <a:rPr lang="en-US" altLang="en-US" sz="1400"/>
              <a:t>Capabilities</a:t>
            </a:r>
          </a:p>
        </p:txBody>
      </p:sp>
      <p:sp>
        <p:nvSpPr>
          <p:cNvPr id="65552" name="Line 15"/>
          <p:cNvSpPr>
            <a:spLocks noChangeShapeType="1"/>
          </p:cNvSpPr>
          <p:nvPr/>
        </p:nvSpPr>
        <p:spPr bwMode="auto">
          <a:xfrm>
            <a:off x="762000" y="3962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3" name="Line 16"/>
          <p:cNvSpPr>
            <a:spLocks noChangeShapeType="1"/>
          </p:cNvSpPr>
          <p:nvPr/>
        </p:nvSpPr>
        <p:spPr bwMode="auto">
          <a:xfrm>
            <a:off x="7086600" y="3962400"/>
            <a:ext cx="457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5554" name="Text Box 18"/>
          <p:cNvSpPr txBox="1">
            <a:spLocks noChangeArrowheads="1"/>
          </p:cNvSpPr>
          <p:nvPr/>
        </p:nvSpPr>
        <p:spPr bwMode="auto">
          <a:xfrm>
            <a:off x="6965950" y="548640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Sector </a:t>
            </a:r>
          </a:p>
          <a:p>
            <a:pPr algn="ctr" eaLnBrk="1" hangingPunct="1"/>
            <a:r>
              <a:rPr lang="en-US" altLang="en-US" sz="1800"/>
              <a:t>Performance</a:t>
            </a:r>
          </a:p>
        </p:txBody>
      </p:sp>
      <p:sp>
        <p:nvSpPr>
          <p:cNvPr id="65555" name="Rectangle 19"/>
          <p:cNvSpPr>
            <a:spLocks noChangeArrowheads="1"/>
          </p:cNvSpPr>
          <p:nvPr/>
        </p:nvSpPr>
        <p:spPr bwMode="auto">
          <a:xfrm>
            <a:off x="2286000" y="5257800"/>
            <a:ext cx="1524000" cy="1143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56" name="Text Box 20"/>
          <p:cNvSpPr txBox="1">
            <a:spLocks noChangeArrowheads="1"/>
          </p:cNvSpPr>
          <p:nvPr/>
        </p:nvSpPr>
        <p:spPr bwMode="auto">
          <a:xfrm>
            <a:off x="2286000" y="5486400"/>
            <a:ext cx="14652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400"/>
              <a:t>Firm Knowledge</a:t>
            </a:r>
          </a:p>
          <a:p>
            <a:pPr algn="ctr" eaLnBrk="1" hangingPunct="1"/>
            <a:r>
              <a:rPr lang="en-US" altLang="en-US" sz="1400"/>
              <a:t>And </a:t>
            </a:r>
          </a:p>
          <a:p>
            <a:pPr algn="ctr" eaLnBrk="1" hangingPunct="1"/>
            <a:r>
              <a:rPr lang="en-US" altLang="en-US" sz="1400"/>
              <a:t>Awareness</a:t>
            </a:r>
          </a:p>
        </p:txBody>
      </p:sp>
      <p:sp>
        <p:nvSpPr>
          <p:cNvPr id="21528" name="Line 24"/>
          <p:cNvSpPr>
            <a:spLocks noChangeShapeType="1"/>
          </p:cNvSpPr>
          <p:nvPr/>
        </p:nvSpPr>
        <p:spPr bwMode="auto">
          <a:xfrm>
            <a:off x="5410200" y="2743200"/>
            <a:ext cx="0" cy="9525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1533" name="AutoShape 29"/>
          <p:cNvSpPr>
            <a:spLocks noChangeArrowheads="1"/>
          </p:cNvSpPr>
          <p:nvPr/>
        </p:nvSpPr>
        <p:spPr bwMode="auto">
          <a:xfrm>
            <a:off x="4953000" y="31623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1535" name="AutoShape 31"/>
          <p:cNvSpPr>
            <a:spLocks noChangeArrowheads="1"/>
          </p:cNvSpPr>
          <p:nvPr/>
        </p:nvSpPr>
        <p:spPr bwMode="auto">
          <a:xfrm rot="10800000">
            <a:off x="6324600" y="44196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60" name="Rectangle 33"/>
          <p:cNvSpPr>
            <a:spLocks noChangeArrowheads="1"/>
          </p:cNvSpPr>
          <p:nvPr/>
        </p:nvSpPr>
        <p:spPr bwMode="auto">
          <a:xfrm>
            <a:off x="495300" y="152400"/>
            <a:ext cx="8153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2800" b="1"/>
              <a:t>System Compromising</a:t>
            </a:r>
            <a:endParaRPr lang="en-US" altLang="en-US" sz="2800"/>
          </a:p>
        </p:txBody>
      </p:sp>
      <p:sp>
        <p:nvSpPr>
          <p:cNvPr id="21540" name="AutoShape 36"/>
          <p:cNvSpPr>
            <a:spLocks noChangeArrowheads="1"/>
          </p:cNvSpPr>
          <p:nvPr/>
        </p:nvSpPr>
        <p:spPr bwMode="auto">
          <a:xfrm>
            <a:off x="5029200" y="44196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21545" name="AutoShape 41"/>
          <p:cNvSpPr>
            <a:spLocks noChangeArrowheads="1"/>
          </p:cNvSpPr>
          <p:nvPr/>
        </p:nvSpPr>
        <p:spPr bwMode="auto">
          <a:xfrm>
            <a:off x="4191000" y="28956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63" name="Rectangle 43"/>
          <p:cNvSpPr>
            <a:spLocks noChangeArrowheads="1"/>
          </p:cNvSpPr>
          <p:nvPr/>
        </p:nvSpPr>
        <p:spPr bwMode="auto">
          <a:xfrm>
            <a:off x="7086600" y="762000"/>
            <a:ext cx="1676400" cy="137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64" name="Text Box 44"/>
          <p:cNvSpPr txBox="1">
            <a:spLocks noChangeArrowheads="1"/>
          </p:cNvSpPr>
          <p:nvPr/>
        </p:nvSpPr>
        <p:spPr bwMode="auto">
          <a:xfrm>
            <a:off x="7162800" y="1187450"/>
            <a:ext cx="149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800"/>
              <a:t>Firm </a:t>
            </a:r>
          </a:p>
          <a:p>
            <a:pPr algn="ctr" eaLnBrk="1" hangingPunct="1"/>
            <a:r>
              <a:rPr lang="en-US" altLang="en-US" sz="1800"/>
              <a:t>Performance</a:t>
            </a:r>
          </a:p>
        </p:txBody>
      </p:sp>
      <p:sp>
        <p:nvSpPr>
          <p:cNvPr id="21549" name="Text Box 45"/>
          <p:cNvSpPr txBox="1">
            <a:spLocks noChangeArrowheads="1"/>
          </p:cNvSpPr>
          <p:nvPr/>
        </p:nvSpPr>
        <p:spPr bwMode="auto">
          <a:xfrm>
            <a:off x="5410200" y="5257800"/>
            <a:ext cx="1001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rgbClr val="FF2929"/>
                </a:solidFill>
              </a:rPr>
              <a:t>Establishing</a:t>
            </a:r>
          </a:p>
          <a:p>
            <a:pPr algn="ctr" eaLnBrk="1" hangingPunct="1"/>
            <a:r>
              <a:rPr lang="en-US" altLang="en-US" sz="1200" i="1">
                <a:solidFill>
                  <a:srgbClr val="FF2929"/>
                </a:solidFill>
              </a:rPr>
              <a:t>Footholds</a:t>
            </a:r>
          </a:p>
        </p:txBody>
      </p:sp>
      <p:sp>
        <p:nvSpPr>
          <p:cNvPr id="21550" name="Text Box 46"/>
          <p:cNvSpPr txBox="1">
            <a:spLocks noChangeArrowheads="1"/>
          </p:cNvSpPr>
          <p:nvPr/>
        </p:nvSpPr>
        <p:spPr bwMode="auto">
          <a:xfrm>
            <a:off x="4724400" y="4068763"/>
            <a:ext cx="1035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chemeClr val="accent2"/>
                </a:solidFill>
              </a:rPr>
              <a:t>Remediating</a:t>
            </a:r>
          </a:p>
        </p:txBody>
      </p:sp>
      <p:sp>
        <p:nvSpPr>
          <p:cNvPr id="21551" name="AutoShape 47"/>
          <p:cNvSpPr>
            <a:spLocks noChangeArrowheads="1"/>
          </p:cNvSpPr>
          <p:nvPr/>
        </p:nvSpPr>
        <p:spPr bwMode="auto">
          <a:xfrm>
            <a:off x="5943600" y="28194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grpSp>
        <p:nvGrpSpPr>
          <p:cNvPr id="2" name="Group 65"/>
          <p:cNvGrpSpPr>
            <a:grpSpLocks/>
          </p:cNvGrpSpPr>
          <p:nvPr/>
        </p:nvGrpSpPr>
        <p:grpSpPr bwMode="auto">
          <a:xfrm>
            <a:off x="6400800" y="1371600"/>
            <a:ext cx="685800" cy="2057400"/>
            <a:chOff x="4032" y="864"/>
            <a:chExt cx="432" cy="1296"/>
          </a:xfrm>
        </p:grpSpPr>
        <p:sp>
          <p:nvSpPr>
            <p:cNvPr id="65586" name="Line 48"/>
            <p:cNvSpPr>
              <a:spLocks noChangeShapeType="1"/>
            </p:cNvSpPr>
            <p:nvPr/>
          </p:nvSpPr>
          <p:spPr bwMode="auto">
            <a:xfrm rot="10800000">
              <a:off x="4032" y="864"/>
              <a:ext cx="0" cy="129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5587" name="Line 51"/>
            <p:cNvSpPr>
              <a:spLocks noChangeShapeType="1"/>
            </p:cNvSpPr>
            <p:nvPr/>
          </p:nvSpPr>
          <p:spPr bwMode="auto">
            <a:xfrm>
              <a:off x="4032" y="864"/>
              <a:ext cx="432"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1556" name="AutoShape 52"/>
          <p:cNvSpPr>
            <a:spLocks noChangeArrowheads="1"/>
          </p:cNvSpPr>
          <p:nvPr/>
        </p:nvSpPr>
        <p:spPr bwMode="auto">
          <a:xfrm rot="10800000">
            <a:off x="4648200" y="44958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rot="10800000"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1557" name="AutoShape 53"/>
          <p:cNvSpPr>
            <a:spLocks noChangeArrowheads="1"/>
          </p:cNvSpPr>
          <p:nvPr/>
        </p:nvSpPr>
        <p:spPr bwMode="auto">
          <a:xfrm>
            <a:off x="3886200" y="44196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grpSp>
        <p:nvGrpSpPr>
          <p:cNvPr id="3" name="Group 64"/>
          <p:cNvGrpSpPr>
            <a:grpSpLocks/>
          </p:cNvGrpSpPr>
          <p:nvPr/>
        </p:nvGrpSpPr>
        <p:grpSpPr bwMode="auto">
          <a:xfrm>
            <a:off x="5486400" y="4343400"/>
            <a:ext cx="762000" cy="838200"/>
            <a:chOff x="3456" y="2736"/>
            <a:chExt cx="480" cy="528"/>
          </a:xfrm>
        </p:grpSpPr>
        <p:sp>
          <p:nvSpPr>
            <p:cNvPr id="65583" name="Line 54"/>
            <p:cNvSpPr>
              <a:spLocks noChangeShapeType="1"/>
            </p:cNvSpPr>
            <p:nvPr/>
          </p:nvSpPr>
          <p:spPr bwMode="auto">
            <a:xfrm>
              <a:off x="3936" y="2814"/>
              <a:ext cx="0" cy="4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5584" name="Line 55"/>
            <p:cNvSpPr>
              <a:spLocks noChangeShapeType="1"/>
            </p:cNvSpPr>
            <p:nvPr/>
          </p:nvSpPr>
          <p:spPr bwMode="auto">
            <a:xfrm>
              <a:off x="3456" y="3264"/>
              <a:ext cx="4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5585" name="Line 57"/>
            <p:cNvSpPr>
              <a:spLocks noChangeShapeType="1"/>
            </p:cNvSpPr>
            <p:nvPr/>
          </p:nvSpPr>
          <p:spPr bwMode="auto">
            <a:xfrm flipV="1">
              <a:off x="3456" y="2736"/>
              <a:ext cx="0" cy="528"/>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1562" name="Text Box 58"/>
          <p:cNvSpPr txBox="1">
            <a:spLocks noChangeArrowheads="1"/>
          </p:cNvSpPr>
          <p:nvPr/>
        </p:nvSpPr>
        <p:spPr bwMode="auto">
          <a:xfrm>
            <a:off x="4648200" y="3687763"/>
            <a:ext cx="11620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rgbClr val="FF2929"/>
                </a:solidFill>
              </a:rPr>
              <a:t>Compromising</a:t>
            </a:r>
          </a:p>
        </p:txBody>
      </p:sp>
      <p:sp>
        <p:nvSpPr>
          <p:cNvPr id="21563" name="AutoShape 59"/>
          <p:cNvSpPr>
            <a:spLocks noChangeArrowheads="1"/>
          </p:cNvSpPr>
          <p:nvPr/>
        </p:nvSpPr>
        <p:spPr bwMode="auto">
          <a:xfrm>
            <a:off x="5791200" y="46482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1565" name="AutoShape 61"/>
          <p:cNvSpPr>
            <a:spLocks noChangeArrowheads="1"/>
          </p:cNvSpPr>
          <p:nvPr/>
        </p:nvSpPr>
        <p:spPr bwMode="auto">
          <a:xfrm rot="10800000">
            <a:off x="8229600" y="2286000"/>
            <a:ext cx="381000" cy="533400"/>
          </a:xfrm>
          <a:prstGeom prst="upArrow">
            <a:avLst>
              <a:gd name="adj1" fmla="val 50000"/>
              <a:gd name="adj2" fmla="val 35000"/>
            </a:avLst>
          </a:prstGeom>
          <a:solidFill>
            <a:srgbClr val="FF2929"/>
          </a:solidFill>
          <a:ln w="9525">
            <a:solidFill>
              <a:schemeClr val="tx1"/>
            </a:solidFill>
            <a:miter lim="800000"/>
            <a:headEnd/>
            <a:tailEnd/>
          </a:ln>
        </p:spPr>
        <p:txBody>
          <a:bodyPr rot="10800000"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endParaRPr lang="en-US" altLang="en-US" sz="1800"/>
          </a:p>
        </p:txBody>
      </p:sp>
      <p:sp>
        <p:nvSpPr>
          <p:cNvPr id="21566" name="Text Box 62"/>
          <p:cNvSpPr txBox="1">
            <a:spLocks noChangeArrowheads="1"/>
          </p:cNvSpPr>
          <p:nvPr/>
        </p:nvSpPr>
        <p:spPr bwMode="auto">
          <a:xfrm>
            <a:off x="6400800" y="2241550"/>
            <a:ext cx="17065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buFontTx/>
              <a:buChar char="•"/>
            </a:pPr>
            <a:r>
              <a:rPr lang="en-US" altLang="en-US" sz="1400"/>
              <a:t> Availability</a:t>
            </a:r>
          </a:p>
          <a:p>
            <a:pPr eaLnBrk="1" hangingPunct="1">
              <a:buFontTx/>
              <a:buChar char="•"/>
            </a:pPr>
            <a:r>
              <a:rPr lang="en-US" altLang="en-US" sz="1400"/>
              <a:t> Data Security</a:t>
            </a:r>
          </a:p>
          <a:p>
            <a:pPr eaLnBrk="1" hangingPunct="1">
              <a:buFontTx/>
              <a:buChar char="•"/>
            </a:pPr>
            <a:r>
              <a:rPr lang="en-US" altLang="en-US" sz="1400"/>
              <a:t> Public Awareness</a:t>
            </a:r>
          </a:p>
        </p:txBody>
      </p:sp>
      <p:grpSp>
        <p:nvGrpSpPr>
          <p:cNvPr id="4" name="Group 67"/>
          <p:cNvGrpSpPr>
            <a:grpSpLocks/>
          </p:cNvGrpSpPr>
          <p:nvPr/>
        </p:nvGrpSpPr>
        <p:grpSpPr bwMode="auto">
          <a:xfrm rot="5400000" flipH="1">
            <a:off x="3314700" y="4533900"/>
            <a:ext cx="2286000" cy="1143000"/>
            <a:chOff x="4032" y="864"/>
            <a:chExt cx="432" cy="1296"/>
          </a:xfrm>
        </p:grpSpPr>
        <p:sp>
          <p:nvSpPr>
            <p:cNvPr id="65581" name="Line 68"/>
            <p:cNvSpPr>
              <a:spLocks noChangeShapeType="1"/>
            </p:cNvSpPr>
            <p:nvPr/>
          </p:nvSpPr>
          <p:spPr bwMode="auto">
            <a:xfrm rot="10800000">
              <a:off x="4032" y="864"/>
              <a:ext cx="0" cy="1296"/>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65582" name="Line 69"/>
            <p:cNvSpPr>
              <a:spLocks noChangeShapeType="1"/>
            </p:cNvSpPr>
            <p:nvPr/>
          </p:nvSpPr>
          <p:spPr bwMode="auto">
            <a:xfrm>
              <a:off x="4032" y="864"/>
              <a:ext cx="432"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1574" name="Text Box 70"/>
          <p:cNvSpPr txBox="1">
            <a:spLocks noChangeArrowheads="1"/>
          </p:cNvSpPr>
          <p:nvPr/>
        </p:nvSpPr>
        <p:spPr bwMode="auto">
          <a:xfrm>
            <a:off x="3927475" y="5638800"/>
            <a:ext cx="9604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1200" i="1">
                <a:solidFill>
                  <a:schemeClr val="accent2"/>
                </a:solidFill>
              </a:rPr>
              <a:t>Defensive</a:t>
            </a:r>
          </a:p>
          <a:p>
            <a:pPr algn="ctr" eaLnBrk="1" hangingPunct="1"/>
            <a:r>
              <a:rPr lang="en-US" altLang="en-US" sz="1200" i="1">
                <a:solidFill>
                  <a:schemeClr val="accent2"/>
                </a:solidFill>
              </a:rPr>
              <a:t>Procedures</a:t>
            </a:r>
          </a:p>
        </p:txBody>
      </p:sp>
      <p:sp>
        <p:nvSpPr>
          <p:cNvPr id="21575" name="AutoShape 71"/>
          <p:cNvSpPr>
            <a:spLocks noChangeArrowheads="1"/>
          </p:cNvSpPr>
          <p:nvPr/>
        </p:nvSpPr>
        <p:spPr bwMode="auto">
          <a:xfrm rot="10800000">
            <a:off x="5410200" y="3162300"/>
            <a:ext cx="381000" cy="533400"/>
          </a:xfrm>
          <a:prstGeom prst="upArrow">
            <a:avLst>
              <a:gd name="adj1" fmla="val 50000"/>
              <a:gd name="adj2" fmla="val 35000"/>
            </a:avLst>
          </a:prstGeom>
          <a:solidFill>
            <a:srgbClr val="0000FF"/>
          </a:solidFill>
          <a:ln w="9525">
            <a:solidFill>
              <a:schemeClr val="tx1"/>
            </a:solidFill>
            <a:miter lim="800000"/>
            <a:headEnd/>
            <a:tailEnd/>
          </a:ln>
        </p:spPr>
        <p:txBody>
          <a:bodyPr vert="eaVert"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sp>
        <p:nvSpPr>
          <p:cNvPr id="65579" name="Rectangle 73"/>
          <p:cNvSpPr>
            <a:spLocks noChangeArrowheads="1"/>
          </p:cNvSpPr>
          <p:nvPr/>
        </p:nvSpPr>
        <p:spPr bwMode="auto">
          <a:xfrm>
            <a:off x="6705600" y="4800600"/>
            <a:ext cx="1981200" cy="1905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z="1800"/>
          </a:p>
        </p:txBody>
      </p:sp>
      <p:pic>
        <p:nvPicPr>
          <p:cNvPr id="21578" name="Picture 74" descr="cl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57150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9757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6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5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5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6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56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550"/>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535"/>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557"/>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57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157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156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154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1556"/>
                                        </p:tgtEl>
                                        <p:attrNameLst>
                                          <p:attrName>style.visibility</p:attrName>
                                        </p:attrNameLst>
                                      </p:cBhvr>
                                      <p:to>
                                        <p:strVal val="visible"/>
                                      </p:to>
                                    </p:set>
                                  </p:childTnLst>
                                </p:cTn>
                              </p:par>
                            </p:childTnLst>
                          </p:cTn>
                        </p:par>
                      </p:childTnLst>
                    </p:cTn>
                  </p:par>
                  <p:par>
                    <p:cTn id="61" fill="hold" nodeType="clickPar">
                      <p:stCondLst>
                        <p:cond delay="indefinite"/>
                      </p:stCondLst>
                      <p:childTnLst>
                        <p:par>
                          <p:cTn id="62" fill="hold" nodeType="withGroup">
                            <p:stCondLst>
                              <p:cond delay="0"/>
                            </p:stCondLst>
                            <p:childTnLst>
                              <p:par>
                                <p:cTn id="63" presetID="1" presetClass="entr" presetSubtype="0" fill="hold" nodeType="clickEffect">
                                  <p:stCondLst>
                                    <p:cond delay="0"/>
                                  </p:stCondLst>
                                  <p:childTnLst>
                                    <p:set>
                                      <p:cBhvr>
                                        <p:cTn id="64" dur="1" fill="hold">
                                          <p:stCondLst>
                                            <p:cond delay="0"/>
                                          </p:stCondLst>
                                        </p:cTn>
                                        <p:tgtEl>
                                          <p:spTgt spid="2157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
                                        </p:tgtEl>
                                        <p:attrNameLst>
                                          <p:attrName>style.visibility</p:attrName>
                                        </p:attrNameLst>
                                      </p:cBhvr>
                                      <p:to>
                                        <p:strVal val="visible"/>
                                      </p:to>
                                    </p:set>
                                  </p:childTnLst>
                                </p:cTn>
                              </p:par>
                              <p:par>
                                <p:cTn id="67" presetID="1" presetClass="entr" presetSubtype="0" fill="hold" grpId="1" nodeType="withEffect">
                                  <p:stCondLst>
                                    <p:cond delay="0"/>
                                  </p:stCondLst>
                                  <p:childTnLst>
                                    <p:set>
                                      <p:cBhvr>
                                        <p:cTn id="68" dur="1" fill="hold">
                                          <p:stCondLst>
                                            <p:cond delay="0"/>
                                          </p:stCondLst>
                                        </p:cTn>
                                        <p:tgtEl>
                                          <p:spTgt spid="21575"/>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215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28" grpId="0" animBg="1"/>
      <p:bldP spid="21533" grpId="0" animBg="1"/>
      <p:bldP spid="21535" grpId="0" animBg="1"/>
      <p:bldP spid="21540" grpId="0" animBg="1"/>
      <p:bldP spid="21545" grpId="0" animBg="1"/>
      <p:bldP spid="21549" grpId="0"/>
      <p:bldP spid="21550" grpId="0"/>
      <p:bldP spid="21551" grpId="0" animBg="1"/>
      <p:bldP spid="21556" grpId="0" animBg="1"/>
      <p:bldP spid="21557" grpId="0" animBg="1"/>
      <p:bldP spid="21562" grpId="0"/>
      <p:bldP spid="21563" grpId="0" animBg="1"/>
      <p:bldP spid="21565" grpId="0" animBg="1"/>
      <p:bldP spid="21566" grpId="0"/>
      <p:bldP spid="21574" grpId="0"/>
      <p:bldP spid="21575" grpId="0" animBg="1"/>
      <p:bldP spid="2157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8600" y="228600"/>
            <a:ext cx="8401050" cy="563563"/>
          </a:xfrm>
        </p:spPr>
        <p:txBody>
          <a:bodyPr/>
          <a:lstStyle/>
          <a:p>
            <a:pPr algn="ctr"/>
            <a:r>
              <a:rPr lang="en-US" sz="2800" b="1" kern="1200" dirty="0" smtClean="0">
                <a:solidFill>
                  <a:schemeClr val="tx2"/>
                </a:solidFill>
                <a:latin typeface="Helvetica" pitchFamily="34" charset="0"/>
                <a:ea typeface="Osaka"/>
                <a:cs typeface="Osaka"/>
              </a:rPr>
              <a:t>Simulation </a:t>
            </a:r>
            <a:r>
              <a:rPr lang="en-US" sz="2800" b="1" kern="1200" dirty="0">
                <a:solidFill>
                  <a:schemeClr val="tx2"/>
                </a:solidFill>
                <a:latin typeface="Helvetica" pitchFamily="34" charset="0"/>
                <a:ea typeface="Osaka"/>
                <a:cs typeface="Osaka"/>
              </a:rPr>
              <a:t>Modeling Overview</a:t>
            </a:r>
          </a:p>
        </p:txBody>
      </p:sp>
      <p:pic>
        <p:nvPicPr>
          <p:cNvPr id="51210" name="Picture 10"/>
          <p:cNvPicPr>
            <a:picLocks noChangeAspect="1" noChangeArrowheads="1"/>
          </p:cNvPicPr>
          <p:nvPr/>
        </p:nvPicPr>
        <p:blipFill>
          <a:blip r:embed="rId2" cstate="print"/>
          <a:srcRect/>
          <a:stretch>
            <a:fillRect/>
          </a:stretch>
        </p:blipFill>
        <p:spPr bwMode="auto">
          <a:xfrm>
            <a:off x="2743200" y="3055197"/>
            <a:ext cx="6324600" cy="3648075"/>
          </a:xfrm>
          <a:prstGeom prst="rect">
            <a:avLst/>
          </a:prstGeom>
          <a:noFill/>
          <a:ln w="9525">
            <a:noFill/>
            <a:miter lim="800000"/>
            <a:headEnd/>
            <a:tailEnd/>
          </a:ln>
          <a:effectLst/>
        </p:spPr>
      </p:pic>
      <p:grpSp>
        <p:nvGrpSpPr>
          <p:cNvPr id="2" name="Group 25"/>
          <p:cNvGrpSpPr>
            <a:grpSpLocks/>
          </p:cNvGrpSpPr>
          <p:nvPr/>
        </p:nvGrpSpPr>
        <p:grpSpPr bwMode="auto">
          <a:xfrm>
            <a:off x="76200" y="927947"/>
            <a:ext cx="5257800" cy="2965450"/>
            <a:chOff x="48" y="730"/>
            <a:chExt cx="3312" cy="1868"/>
          </a:xfrm>
        </p:grpSpPr>
        <p:pic>
          <p:nvPicPr>
            <p:cNvPr id="51209" name="Picture 9"/>
            <p:cNvPicPr>
              <a:picLocks noChangeAspect="1" noChangeArrowheads="1"/>
            </p:cNvPicPr>
            <p:nvPr/>
          </p:nvPicPr>
          <p:blipFill>
            <a:blip r:embed="rId3" cstate="print"/>
            <a:srcRect/>
            <a:stretch>
              <a:fillRect/>
            </a:stretch>
          </p:blipFill>
          <p:spPr bwMode="auto">
            <a:xfrm>
              <a:off x="48" y="730"/>
              <a:ext cx="3312" cy="1868"/>
            </a:xfrm>
            <a:prstGeom prst="rect">
              <a:avLst/>
            </a:prstGeom>
            <a:noFill/>
            <a:ln w="9525">
              <a:noFill/>
              <a:miter lim="800000"/>
              <a:headEnd/>
              <a:tailEnd/>
            </a:ln>
            <a:effectLst/>
          </p:spPr>
        </p:pic>
        <p:sp>
          <p:nvSpPr>
            <p:cNvPr id="51212" name="Line 12"/>
            <p:cNvSpPr>
              <a:spLocks noChangeShapeType="1"/>
            </p:cNvSpPr>
            <p:nvPr/>
          </p:nvSpPr>
          <p:spPr bwMode="auto">
            <a:xfrm>
              <a:off x="3360" y="1254"/>
              <a:ext cx="0" cy="1104"/>
            </a:xfrm>
            <a:prstGeom prst="line">
              <a:avLst/>
            </a:prstGeom>
            <a:noFill/>
            <a:ln w="25400">
              <a:solidFill>
                <a:schemeClr val="accent2"/>
              </a:solidFill>
              <a:prstDash val="dash"/>
              <a:round/>
              <a:headEnd/>
              <a:tailEnd type="triangle" w="med" len="med"/>
            </a:ln>
            <a:effectLst/>
          </p:spPr>
          <p:txBody>
            <a:bodyPr>
              <a:prstTxWarp prst="textNoShape">
                <a:avLst/>
              </a:prstTxWarp>
            </a:bodyPr>
            <a:lstStyle/>
            <a:p>
              <a:endParaRPr lang="en-US"/>
            </a:p>
          </p:txBody>
        </p:sp>
        <p:sp>
          <p:nvSpPr>
            <p:cNvPr id="51213" name="Line 13"/>
            <p:cNvSpPr>
              <a:spLocks noChangeShapeType="1"/>
            </p:cNvSpPr>
            <p:nvPr/>
          </p:nvSpPr>
          <p:spPr bwMode="auto">
            <a:xfrm>
              <a:off x="1824" y="1254"/>
              <a:ext cx="1536" cy="0"/>
            </a:xfrm>
            <a:prstGeom prst="line">
              <a:avLst/>
            </a:prstGeom>
            <a:noFill/>
            <a:ln w="25400">
              <a:solidFill>
                <a:schemeClr val="accent2"/>
              </a:solidFill>
              <a:prstDash val="dash"/>
              <a:round/>
              <a:headEnd/>
              <a:tailEnd/>
            </a:ln>
            <a:effectLst/>
          </p:spPr>
          <p:txBody>
            <a:bodyPr>
              <a:prstTxWarp prst="textNoShape">
                <a:avLst/>
              </a:prstTxWarp>
            </a:bodyPr>
            <a:lstStyle/>
            <a:p>
              <a:endParaRPr lang="en-US"/>
            </a:p>
          </p:txBody>
        </p:sp>
        <p:sp>
          <p:nvSpPr>
            <p:cNvPr id="51220" name="Text Box 20"/>
            <p:cNvSpPr txBox="1">
              <a:spLocks noChangeArrowheads="1"/>
            </p:cNvSpPr>
            <p:nvPr/>
          </p:nvSpPr>
          <p:spPr bwMode="auto">
            <a:xfrm>
              <a:off x="1872" y="950"/>
              <a:ext cx="1466" cy="250"/>
            </a:xfrm>
            <a:prstGeom prst="rect">
              <a:avLst/>
            </a:prstGeom>
            <a:noFill/>
            <a:ln w="9525">
              <a:noFill/>
              <a:miter lim="800000"/>
              <a:headEnd/>
              <a:tailEnd/>
            </a:ln>
            <a:effectLst/>
          </p:spPr>
          <p:txBody>
            <a:bodyPr wrap="none">
              <a:prstTxWarp prst="textNoShape">
                <a:avLst/>
              </a:prstTxWarp>
              <a:spAutoFit/>
            </a:bodyPr>
            <a:lstStyle/>
            <a:p>
              <a:r>
                <a:rPr lang="en-US" sz="2000" b="1" i="1">
                  <a:solidFill>
                    <a:schemeClr val="tx2"/>
                  </a:solidFill>
                </a:rPr>
                <a:t>Software Security</a:t>
              </a:r>
            </a:p>
          </p:txBody>
        </p:sp>
      </p:grpSp>
      <p:grpSp>
        <p:nvGrpSpPr>
          <p:cNvPr id="3" name="Group 24"/>
          <p:cNvGrpSpPr>
            <a:grpSpLocks/>
          </p:cNvGrpSpPr>
          <p:nvPr/>
        </p:nvGrpSpPr>
        <p:grpSpPr bwMode="auto">
          <a:xfrm>
            <a:off x="76200" y="5025285"/>
            <a:ext cx="4419600" cy="1373187"/>
            <a:chOff x="48" y="3311"/>
            <a:chExt cx="2784" cy="865"/>
          </a:xfrm>
        </p:grpSpPr>
        <p:pic>
          <p:nvPicPr>
            <p:cNvPr id="51211" name="Picture 11"/>
            <p:cNvPicPr>
              <a:picLocks noChangeAspect="1" noChangeArrowheads="1"/>
            </p:cNvPicPr>
            <p:nvPr/>
          </p:nvPicPr>
          <p:blipFill>
            <a:blip r:embed="rId4" cstate="print"/>
            <a:srcRect/>
            <a:stretch>
              <a:fillRect/>
            </a:stretch>
          </p:blipFill>
          <p:spPr bwMode="auto">
            <a:xfrm>
              <a:off x="48" y="3317"/>
              <a:ext cx="2208" cy="859"/>
            </a:xfrm>
            <a:prstGeom prst="rect">
              <a:avLst/>
            </a:prstGeom>
            <a:noFill/>
            <a:ln w="9525">
              <a:noFill/>
              <a:miter lim="800000"/>
              <a:headEnd/>
              <a:tailEnd/>
            </a:ln>
            <a:effectLst/>
          </p:spPr>
        </p:pic>
        <p:sp>
          <p:nvSpPr>
            <p:cNvPr id="51215" name="Line 15"/>
            <p:cNvSpPr>
              <a:spLocks noChangeShapeType="1"/>
            </p:cNvSpPr>
            <p:nvPr/>
          </p:nvSpPr>
          <p:spPr bwMode="auto">
            <a:xfrm>
              <a:off x="1632" y="3606"/>
              <a:ext cx="1200" cy="0"/>
            </a:xfrm>
            <a:prstGeom prst="line">
              <a:avLst/>
            </a:prstGeom>
            <a:noFill/>
            <a:ln w="25400">
              <a:solidFill>
                <a:schemeClr val="accent2"/>
              </a:solidFill>
              <a:prstDash val="dash"/>
              <a:round/>
              <a:headEnd/>
              <a:tailEnd type="triangle" w="med" len="med"/>
            </a:ln>
            <a:effectLst/>
          </p:spPr>
          <p:txBody>
            <a:bodyPr>
              <a:prstTxWarp prst="textNoShape">
                <a:avLst/>
              </a:prstTxWarp>
            </a:bodyPr>
            <a:lstStyle/>
            <a:p>
              <a:endParaRPr lang="en-US"/>
            </a:p>
          </p:txBody>
        </p:sp>
        <p:sp>
          <p:nvSpPr>
            <p:cNvPr id="51221" name="Text Box 21"/>
            <p:cNvSpPr txBox="1">
              <a:spLocks noChangeArrowheads="1"/>
            </p:cNvSpPr>
            <p:nvPr/>
          </p:nvSpPr>
          <p:spPr bwMode="auto">
            <a:xfrm>
              <a:off x="1724" y="3311"/>
              <a:ext cx="792" cy="250"/>
            </a:xfrm>
            <a:prstGeom prst="rect">
              <a:avLst/>
            </a:prstGeom>
            <a:noFill/>
            <a:ln w="9525">
              <a:noFill/>
              <a:miter lim="800000"/>
              <a:headEnd/>
              <a:tailEnd/>
            </a:ln>
            <a:effectLst/>
          </p:spPr>
          <p:txBody>
            <a:bodyPr wrap="none">
              <a:prstTxWarp prst="textNoShape">
                <a:avLst/>
              </a:prstTxWarp>
              <a:spAutoFit/>
            </a:bodyPr>
            <a:lstStyle/>
            <a:p>
              <a:r>
                <a:rPr lang="en-US" sz="2000" b="1" i="1">
                  <a:solidFill>
                    <a:schemeClr val="tx2"/>
                  </a:solidFill>
                </a:rPr>
                <a:t>Patching</a:t>
              </a:r>
            </a:p>
          </p:txBody>
        </p:sp>
      </p:grpSp>
      <p:grpSp>
        <p:nvGrpSpPr>
          <p:cNvPr id="4" name="Group 23"/>
          <p:cNvGrpSpPr>
            <a:grpSpLocks/>
          </p:cNvGrpSpPr>
          <p:nvPr/>
        </p:nvGrpSpPr>
        <p:grpSpPr bwMode="auto">
          <a:xfrm>
            <a:off x="5618163" y="988272"/>
            <a:ext cx="3525837" cy="3400425"/>
            <a:chOff x="3539" y="768"/>
            <a:chExt cx="2221" cy="2142"/>
          </a:xfrm>
        </p:grpSpPr>
        <p:pic>
          <p:nvPicPr>
            <p:cNvPr id="51216" name="Picture 16"/>
            <p:cNvPicPr>
              <a:picLocks noChangeAspect="1" noChangeArrowheads="1"/>
            </p:cNvPicPr>
            <p:nvPr/>
          </p:nvPicPr>
          <p:blipFill>
            <a:blip r:embed="rId5" cstate="print"/>
            <a:srcRect/>
            <a:stretch>
              <a:fillRect/>
            </a:stretch>
          </p:blipFill>
          <p:spPr bwMode="auto">
            <a:xfrm>
              <a:off x="3539" y="918"/>
              <a:ext cx="2221" cy="1201"/>
            </a:xfrm>
            <a:prstGeom prst="rect">
              <a:avLst/>
            </a:prstGeom>
            <a:noFill/>
            <a:ln w="9525">
              <a:noFill/>
              <a:miter lim="800000"/>
              <a:headEnd/>
              <a:tailEnd/>
            </a:ln>
            <a:effectLst/>
          </p:spPr>
        </p:pic>
        <p:sp>
          <p:nvSpPr>
            <p:cNvPr id="51217" name="Line 17"/>
            <p:cNvSpPr>
              <a:spLocks noChangeShapeType="1"/>
            </p:cNvSpPr>
            <p:nvPr/>
          </p:nvSpPr>
          <p:spPr bwMode="auto">
            <a:xfrm>
              <a:off x="4848" y="1158"/>
              <a:ext cx="0" cy="1200"/>
            </a:xfrm>
            <a:prstGeom prst="line">
              <a:avLst/>
            </a:prstGeom>
            <a:noFill/>
            <a:ln w="25400">
              <a:solidFill>
                <a:srgbClr val="FF0000"/>
              </a:solidFill>
              <a:prstDash val="dash"/>
              <a:round/>
              <a:headEnd/>
              <a:tailEnd type="triangle" w="med" len="med"/>
            </a:ln>
            <a:effectLst/>
          </p:spPr>
          <p:txBody>
            <a:bodyPr>
              <a:prstTxWarp prst="textNoShape">
                <a:avLst/>
              </a:prstTxWarp>
            </a:bodyPr>
            <a:lstStyle/>
            <a:p>
              <a:endParaRPr lang="en-US"/>
            </a:p>
          </p:txBody>
        </p:sp>
        <p:sp>
          <p:nvSpPr>
            <p:cNvPr id="51219" name="Line 19"/>
            <p:cNvSpPr>
              <a:spLocks noChangeShapeType="1"/>
            </p:cNvSpPr>
            <p:nvPr/>
          </p:nvSpPr>
          <p:spPr bwMode="auto">
            <a:xfrm flipV="1">
              <a:off x="4128" y="2070"/>
              <a:ext cx="0" cy="840"/>
            </a:xfrm>
            <a:prstGeom prst="line">
              <a:avLst/>
            </a:prstGeom>
            <a:noFill/>
            <a:ln w="25400">
              <a:solidFill>
                <a:srgbClr val="FF0000"/>
              </a:solidFill>
              <a:prstDash val="dash"/>
              <a:round/>
              <a:headEnd/>
              <a:tailEnd type="triangle" w="med" len="med"/>
            </a:ln>
            <a:effectLst/>
          </p:spPr>
          <p:txBody>
            <a:bodyPr>
              <a:prstTxWarp prst="textNoShape">
                <a:avLst/>
              </a:prstTxWarp>
            </a:bodyPr>
            <a:lstStyle/>
            <a:p>
              <a:endParaRPr lang="en-US"/>
            </a:p>
          </p:txBody>
        </p:sp>
        <p:sp>
          <p:nvSpPr>
            <p:cNvPr id="51222" name="Text Box 22"/>
            <p:cNvSpPr txBox="1">
              <a:spLocks noChangeArrowheads="1"/>
            </p:cNvSpPr>
            <p:nvPr/>
          </p:nvSpPr>
          <p:spPr bwMode="auto">
            <a:xfrm>
              <a:off x="4320" y="768"/>
              <a:ext cx="845" cy="250"/>
            </a:xfrm>
            <a:prstGeom prst="rect">
              <a:avLst/>
            </a:prstGeom>
            <a:noFill/>
            <a:ln w="9525">
              <a:noFill/>
              <a:miter lim="800000"/>
              <a:headEnd/>
              <a:tailEnd/>
            </a:ln>
            <a:effectLst/>
          </p:spPr>
          <p:txBody>
            <a:bodyPr wrap="none">
              <a:prstTxWarp prst="textNoShape">
                <a:avLst/>
              </a:prstTxWarp>
              <a:spAutoFit/>
            </a:bodyPr>
            <a:lstStyle/>
            <a:p>
              <a:r>
                <a:rPr lang="en-US" sz="2000" b="1">
                  <a:solidFill>
                    <a:schemeClr val="tx2"/>
                  </a:solidFill>
                </a:rPr>
                <a:t>Attacking</a:t>
              </a:r>
            </a:p>
          </p:txBody>
        </p:sp>
      </p:grpSp>
      <p:sp>
        <p:nvSpPr>
          <p:cNvPr id="5" name="Slide Number Placeholder 4"/>
          <p:cNvSpPr>
            <a:spLocks noGrp="1"/>
          </p:cNvSpPr>
          <p:nvPr>
            <p:ph type="sldNum" sz="quarter" idx="12"/>
          </p:nvPr>
        </p:nvSpPr>
        <p:spPr/>
        <p:txBody>
          <a:bodyPr/>
          <a:lstStyle/>
          <a:p>
            <a:pPr>
              <a:defRPr/>
            </a:pPr>
            <a:fld id="{9CD6468C-9E14-4CE7-A23A-34645FE97FFC}" type="slidenum">
              <a:rPr lang="en-US" smtClean="0"/>
              <a:pPr>
                <a:defRPr/>
              </a:pPr>
              <a:t>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666" name="AutoShape 282"/>
          <p:cNvSpPr>
            <a:spLocks noChangeAspect="1" noChangeArrowheads="1" noTextEdit="1"/>
          </p:cNvSpPr>
          <p:nvPr/>
        </p:nvSpPr>
        <p:spPr bwMode="auto">
          <a:xfrm>
            <a:off x="3324225" y="4397375"/>
            <a:ext cx="3359150" cy="2243138"/>
          </a:xfrm>
          <a:prstGeom prst="rect">
            <a:avLst/>
          </a:prstGeom>
          <a:noFill/>
          <a:ln w="9525">
            <a:noFill/>
            <a:miter lim="800000"/>
            <a:headEnd/>
            <a:tailEnd/>
          </a:ln>
        </p:spPr>
        <p:txBody>
          <a:bodyPr>
            <a:prstTxWarp prst="textNoShape">
              <a:avLst/>
            </a:prstTxWarp>
          </a:bodyPr>
          <a:lstStyle/>
          <a:p>
            <a:endParaRPr lang="en-US"/>
          </a:p>
        </p:txBody>
      </p:sp>
      <p:sp>
        <p:nvSpPr>
          <p:cNvPr id="144720" name="Rectangle 336"/>
          <p:cNvSpPr>
            <a:spLocks noGrp="1" noChangeArrowheads="1"/>
          </p:cNvSpPr>
          <p:nvPr>
            <p:ph type="title"/>
          </p:nvPr>
        </p:nvSpPr>
        <p:spPr>
          <a:xfrm>
            <a:off x="381000" y="228600"/>
            <a:ext cx="8991600" cy="563562"/>
          </a:xfrm>
          <a:noFill/>
          <a:ln/>
        </p:spPr>
        <p:txBody>
          <a:bodyPr/>
          <a:lstStyle/>
          <a:p>
            <a:pPr algn="ctr"/>
            <a:r>
              <a:rPr lang="en-US" sz="2800" b="1" kern="1200" dirty="0" smtClean="0">
                <a:solidFill>
                  <a:schemeClr val="tx2"/>
                </a:solidFill>
                <a:latin typeface="Helvetica" pitchFamily="34" charset="0"/>
                <a:ea typeface="Osaka"/>
                <a:cs typeface="Osaka"/>
              </a:rPr>
              <a:t>Making the Case</a:t>
            </a:r>
            <a:endParaRPr lang="en-US" sz="2800" b="1" kern="1200" dirty="0">
              <a:solidFill>
                <a:schemeClr val="tx2"/>
              </a:solidFill>
              <a:latin typeface="Helvetica" pitchFamily="34" charset="0"/>
              <a:ea typeface="Osaka"/>
              <a:cs typeface="Osaka"/>
            </a:endParaRPr>
          </a:p>
        </p:txBody>
      </p:sp>
      <p:grpSp>
        <p:nvGrpSpPr>
          <p:cNvPr id="2" name="Group 346"/>
          <p:cNvGrpSpPr>
            <a:grpSpLocks/>
          </p:cNvGrpSpPr>
          <p:nvPr/>
        </p:nvGrpSpPr>
        <p:grpSpPr bwMode="auto">
          <a:xfrm>
            <a:off x="57150" y="1282700"/>
            <a:ext cx="8859838" cy="1614488"/>
            <a:chOff x="36" y="808"/>
            <a:chExt cx="5581" cy="1017"/>
          </a:xfrm>
        </p:grpSpPr>
        <p:grpSp>
          <p:nvGrpSpPr>
            <p:cNvPr id="3" name="Group 58"/>
            <p:cNvGrpSpPr>
              <a:grpSpLocks/>
            </p:cNvGrpSpPr>
            <p:nvPr/>
          </p:nvGrpSpPr>
          <p:grpSpPr bwMode="auto">
            <a:xfrm>
              <a:off x="868" y="936"/>
              <a:ext cx="1648" cy="888"/>
              <a:chOff x="1511" y="1147"/>
              <a:chExt cx="2046" cy="1182"/>
            </a:xfrm>
          </p:grpSpPr>
          <p:sp>
            <p:nvSpPr>
              <p:cNvPr id="144390" name="Rectangle 6"/>
              <p:cNvSpPr>
                <a:spLocks noChangeArrowheads="1"/>
              </p:cNvSpPr>
              <p:nvPr/>
            </p:nvSpPr>
            <p:spPr bwMode="auto">
              <a:xfrm>
                <a:off x="2199" y="1147"/>
                <a:ext cx="1" cy="230"/>
              </a:xfrm>
              <a:prstGeom prst="rect">
                <a:avLst/>
              </a:prstGeom>
              <a:noFill/>
              <a:ln w="9525">
                <a:noFill/>
                <a:miter lim="800000"/>
                <a:headEnd/>
                <a:tailEnd/>
              </a:ln>
            </p:spPr>
            <p:txBody>
              <a:bodyPr wrap="none" lIns="0" tIns="0" rIns="0" bIns="0">
                <a:prstTxWarp prst="textNoShape">
                  <a:avLst/>
                </a:prstTxWarp>
                <a:spAutoFit/>
              </a:bodyPr>
              <a:lstStyle/>
              <a:p>
                <a:endParaRPr lang="en-US"/>
              </a:p>
            </p:txBody>
          </p:sp>
          <p:sp>
            <p:nvSpPr>
              <p:cNvPr id="144391" name="Rectangle 7"/>
              <p:cNvSpPr>
                <a:spLocks noChangeArrowheads="1"/>
              </p:cNvSpPr>
              <p:nvPr/>
            </p:nvSpPr>
            <p:spPr bwMode="auto">
              <a:xfrm>
                <a:off x="1650" y="1278"/>
                <a:ext cx="1834" cy="861"/>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392" name="Rectangle 8"/>
              <p:cNvSpPr>
                <a:spLocks noChangeArrowheads="1"/>
              </p:cNvSpPr>
              <p:nvPr/>
            </p:nvSpPr>
            <p:spPr bwMode="auto">
              <a:xfrm>
                <a:off x="1650" y="1278"/>
                <a:ext cx="1839" cy="864"/>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144393" name="Line 9"/>
              <p:cNvSpPr>
                <a:spLocks noChangeShapeType="1"/>
              </p:cNvSpPr>
              <p:nvPr/>
            </p:nvSpPr>
            <p:spPr bwMode="auto">
              <a:xfrm>
                <a:off x="1650" y="1492"/>
                <a:ext cx="1834"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394" name="Line 10"/>
              <p:cNvSpPr>
                <a:spLocks noChangeShapeType="1"/>
              </p:cNvSpPr>
              <p:nvPr/>
            </p:nvSpPr>
            <p:spPr bwMode="auto">
              <a:xfrm>
                <a:off x="1650" y="1708"/>
                <a:ext cx="1834"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395" name="Line 11"/>
              <p:cNvSpPr>
                <a:spLocks noChangeShapeType="1"/>
              </p:cNvSpPr>
              <p:nvPr/>
            </p:nvSpPr>
            <p:spPr bwMode="auto">
              <a:xfrm>
                <a:off x="1650" y="1923"/>
                <a:ext cx="1834"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396" name="Rectangle 12"/>
              <p:cNvSpPr>
                <a:spLocks noChangeArrowheads="1"/>
              </p:cNvSpPr>
              <p:nvPr/>
            </p:nvSpPr>
            <p:spPr bwMode="auto">
              <a:xfrm>
                <a:off x="1511" y="1277"/>
                <a:ext cx="119" cy="103"/>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200</a:t>
                </a:r>
                <a:endParaRPr lang="en-US"/>
              </a:p>
            </p:txBody>
          </p:sp>
          <p:sp>
            <p:nvSpPr>
              <p:cNvPr id="144397" name="Rectangle 13"/>
              <p:cNvSpPr>
                <a:spLocks noChangeArrowheads="1"/>
              </p:cNvSpPr>
              <p:nvPr/>
            </p:nvSpPr>
            <p:spPr bwMode="auto">
              <a:xfrm>
                <a:off x="1511" y="1474"/>
                <a:ext cx="119" cy="103"/>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150</a:t>
                </a:r>
                <a:endParaRPr lang="en-US"/>
              </a:p>
            </p:txBody>
          </p:sp>
          <p:sp>
            <p:nvSpPr>
              <p:cNvPr id="144398" name="Rectangle 14"/>
              <p:cNvSpPr>
                <a:spLocks noChangeArrowheads="1"/>
              </p:cNvSpPr>
              <p:nvPr/>
            </p:nvSpPr>
            <p:spPr bwMode="auto">
              <a:xfrm>
                <a:off x="1511" y="1667"/>
                <a:ext cx="119" cy="103"/>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100</a:t>
                </a:r>
                <a:endParaRPr lang="en-US"/>
              </a:p>
            </p:txBody>
          </p:sp>
          <p:sp>
            <p:nvSpPr>
              <p:cNvPr id="144399" name="Rectangle 15"/>
              <p:cNvSpPr>
                <a:spLocks noChangeArrowheads="1"/>
              </p:cNvSpPr>
              <p:nvPr/>
            </p:nvSpPr>
            <p:spPr bwMode="auto">
              <a:xfrm>
                <a:off x="1542" y="1866"/>
                <a:ext cx="7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50</a:t>
                </a:r>
                <a:endParaRPr lang="en-US"/>
              </a:p>
            </p:txBody>
          </p:sp>
          <p:sp>
            <p:nvSpPr>
              <p:cNvPr id="144400" name="Rectangle 16"/>
              <p:cNvSpPr>
                <a:spLocks noChangeArrowheads="1"/>
              </p:cNvSpPr>
              <p:nvPr/>
            </p:nvSpPr>
            <p:spPr bwMode="auto">
              <a:xfrm>
                <a:off x="1573" y="2065"/>
                <a:ext cx="40" cy="103"/>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0</a:t>
                </a:r>
                <a:endParaRPr lang="en-US"/>
              </a:p>
            </p:txBody>
          </p:sp>
          <p:sp>
            <p:nvSpPr>
              <p:cNvPr id="144401" name="Line 17"/>
              <p:cNvSpPr>
                <a:spLocks noChangeShapeType="1"/>
              </p:cNvSpPr>
              <p:nvPr/>
            </p:nvSpPr>
            <p:spPr bwMode="auto">
              <a:xfrm>
                <a:off x="1738"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2" name="Line 18"/>
              <p:cNvSpPr>
                <a:spLocks noChangeShapeType="1"/>
              </p:cNvSpPr>
              <p:nvPr/>
            </p:nvSpPr>
            <p:spPr bwMode="auto">
              <a:xfrm>
                <a:off x="1830"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3" name="Line 19"/>
              <p:cNvSpPr>
                <a:spLocks noChangeShapeType="1"/>
              </p:cNvSpPr>
              <p:nvPr/>
            </p:nvSpPr>
            <p:spPr bwMode="auto">
              <a:xfrm>
                <a:off x="1922"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4" name="Line 20"/>
              <p:cNvSpPr>
                <a:spLocks noChangeShapeType="1"/>
              </p:cNvSpPr>
              <p:nvPr/>
            </p:nvSpPr>
            <p:spPr bwMode="auto">
              <a:xfrm>
                <a:off x="2015"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5" name="Line 21"/>
              <p:cNvSpPr>
                <a:spLocks noChangeShapeType="1"/>
              </p:cNvSpPr>
              <p:nvPr/>
            </p:nvSpPr>
            <p:spPr bwMode="auto">
              <a:xfrm>
                <a:off x="2107"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6" name="Line 22"/>
              <p:cNvSpPr>
                <a:spLocks noChangeShapeType="1"/>
              </p:cNvSpPr>
              <p:nvPr/>
            </p:nvSpPr>
            <p:spPr bwMode="auto">
              <a:xfrm>
                <a:off x="2199"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7" name="Line 23"/>
              <p:cNvSpPr>
                <a:spLocks noChangeShapeType="1"/>
              </p:cNvSpPr>
              <p:nvPr/>
            </p:nvSpPr>
            <p:spPr bwMode="auto">
              <a:xfrm>
                <a:off x="2291"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8" name="Line 24"/>
              <p:cNvSpPr>
                <a:spLocks noChangeShapeType="1"/>
              </p:cNvSpPr>
              <p:nvPr/>
            </p:nvSpPr>
            <p:spPr bwMode="auto">
              <a:xfrm>
                <a:off x="2383"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09" name="Line 25"/>
              <p:cNvSpPr>
                <a:spLocks noChangeShapeType="1"/>
              </p:cNvSpPr>
              <p:nvPr/>
            </p:nvSpPr>
            <p:spPr bwMode="auto">
              <a:xfrm>
                <a:off x="2475"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0" name="Line 26"/>
              <p:cNvSpPr>
                <a:spLocks noChangeShapeType="1"/>
              </p:cNvSpPr>
              <p:nvPr/>
            </p:nvSpPr>
            <p:spPr bwMode="auto">
              <a:xfrm>
                <a:off x="2567"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1" name="Line 27"/>
              <p:cNvSpPr>
                <a:spLocks noChangeShapeType="1"/>
              </p:cNvSpPr>
              <p:nvPr/>
            </p:nvSpPr>
            <p:spPr bwMode="auto">
              <a:xfrm>
                <a:off x="2655"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2" name="Line 28"/>
              <p:cNvSpPr>
                <a:spLocks noChangeShapeType="1"/>
              </p:cNvSpPr>
              <p:nvPr/>
            </p:nvSpPr>
            <p:spPr bwMode="auto">
              <a:xfrm>
                <a:off x="2747"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3" name="Line 29"/>
              <p:cNvSpPr>
                <a:spLocks noChangeShapeType="1"/>
              </p:cNvSpPr>
              <p:nvPr/>
            </p:nvSpPr>
            <p:spPr bwMode="auto">
              <a:xfrm>
                <a:off x="2839"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4" name="Line 30"/>
              <p:cNvSpPr>
                <a:spLocks noChangeShapeType="1"/>
              </p:cNvSpPr>
              <p:nvPr/>
            </p:nvSpPr>
            <p:spPr bwMode="auto">
              <a:xfrm>
                <a:off x="2931"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5" name="Line 31"/>
              <p:cNvSpPr>
                <a:spLocks noChangeShapeType="1"/>
              </p:cNvSpPr>
              <p:nvPr/>
            </p:nvSpPr>
            <p:spPr bwMode="auto">
              <a:xfrm>
                <a:off x="3024"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6" name="Line 32"/>
              <p:cNvSpPr>
                <a:spLocks noChangeShapeType="1"/>
              </p:cNvSpPr>
              <p:nvPr/>
            </p:nvSpPr>
            <p:spPr bwMode="auto">
              <a:xfrm>
                <a:off x="3116"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7" name="Line 33"/>
              <p:cNvSpPr>
                <a:spLocks noChangeShapeType="1"/>
              </p:cNvSpPr>
              <p:nvPr/>
            </p:nvSpPr>
            <p:spPr bwMode="auto">
              <a:xfrm>
                <a:off x="3208"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8" name="Line 34"/>
              <p:cNvSpPr>
                <a:spLocks noChangeShapeType="1"/>
              </p:cNvSpPr>
              <p:nvPr/>
            </p:nvSpPr>
            <p:spPr bwMode="auto">
              <a:xfrm>
                <a:off x="3300"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19" name="Line 35"/>
              <p:cNvSpPr>
                <a:spLocks noChangeShapeType="1"/>
              </p:cNvSpPr>
              <p:nvPr/>
            </p:nvSpPr>
            <p:spPr bwMode="auto">
              <a:xfrm>
                <a:off x="3392" y="1278"/>
                <a:ext cx="0" cy="861"/>
              </a:xfrm>
              <a:prstGeom prst="line">
                <a:avLst/>
              </a:prstGeom>
              <a:noFill/>
              <a:ln w="0">
                <a:solidFill>
                  <a:srgbClr val="C0C0C0"/>
                </a:solidFill>
                <a:round/>
                <a:headEnd/>
                <a:tailEnd/>
              </a:ln>
            </p:spPr>
            <p:txBody>
              <a:bodyPr>
                <a:prstTxWarp prst="textNoShape">
                  <a:avLst/>
                </a:prstTxWarp>
              </a:bodyPr>
              <a:lstStyle/>
              <a:p>
                <a:endParaRPr lang="en-US"/>
              </a:p>
            </p:txBody>
          </p:sp>
          <p:sp>
            <p:nvSpPr>
              <p:cNvPr id="144420" name="Freeform 36"/>
              <p:cNvSpPr>
                <a:spLocks/>
              </p:cNvSpPr>
              <p:nvPr/>
            </p:nvSpPr>
            <p:spPr bwMode="auto">
              <a:xfrm>
                <a:off x="1650" y="1708"/>
                <a:ext cx="1834" cy="234"/>
              </a:xfrm>
              <a:custGeom>
                <a:avLst/>
                <a:gdLst/>
                <a:ahLst/>
                <a:cxnLst>
                  <a:cxn ang="0">
                    <a:pos x="30" y="0"/>
                  </a:cxn>
                  <a:cxn ang="0">
                    <a:pos x="64" y="0"/>
                  </a:cxn>
                  <a:cxn ang="0">
                    <a:pos x="97" y="0"/>
                  </a:cxn>
                  <a:cxn ang="0">
                    <a:pos x="131" y="0"/>
                  </a:cxn>
                  <a:cxn ang="0">
                    <a:pos x="165" y="0"/>
                  </a:cxn>
                  <a:cxn ang="0">
                    <a:pos x="188" y="19"/>
                  </a:cxn>
                  <a:cxn ang="0">
                    <a:pos x="203" y="49"/>
                  </a:cxn>
                  <a:cxn ang="0">
                    <a:pos x="218" y="79"/>
                  </a:cxn>
                  <a:cxn ang="0">
                    <a:pos x="236" y="101"/>
                  </a:cxn>
                  <a:cxn ang="0">
                    <a:pos x="255" y="124"/>
                  </a:cxn>
                  <a:cxn ang="0">
                    <a:pos x="270" y="146"/>
                  </a:cxn>
                  <a:cxn ang="0">
                    <a:pos x="289" y="161"/>
                  </a:cxn>
                  <a:cxn ang="0">
                    <a:pos x="308" y="184"/>
                  </a:cxn>
                  <a:cxn ang="0">
                    <a:pos x="327" y="199"/>
                  </a:cxn>
                  <a:cxn ang="0">
                    <a:pos x="349" y="218"/>
                  </a:cxn>
                  <a:cxn ang="0">
                    <a:pos x="364" y="218"/>
                  </a:cxn>
                  <a:cxn ang="0">
                    <a:pos x="383" y="195"/>
                  </a:cxn>
                  <a:cxn ang="0">
                    <a:pos x="402" y="180"/>
                  </a:cxn>
                  <a:cxn ang="0">
                    <a:pos x="424" y="169"/>
                  </a:cxn>
                  <a:cxn ang="0">
                    <a:pos x="450" y="158"/>
                  </a:cxn>
                  <a:cxn ang="0">
                    <a:pos x="484" y="150"/>
                  </a:cxn>
                  <a:cxn ang="0">
                    <a:pos x="514" y="143"/>
                  </a:cxn>
                  <a:cxn ang="0">
                    <a:pos x="548" y="143"/>
                  </a:cxn>
                  <a:cxn ang="0">
                    <a:pos x="578" y="139"/>
                  </a:cxn>
                  <a:cxn ang="0">
                    <a:pos x="612" y="139"/>
                  </a:cxn>
                  <a:cxn ang="0">
                    <a:pos x="646" y="139"/>
                  </a:cxn>
                  <a:cxn ang="0">
                    <a:pos x="680" y="139"/>
                  </a:cxn>
                  <a:cxn ang="0">
                    <a:pos x="713" y="139"/>
                  </a:cxn>
                  <a:cxn ang="0">
                    <a:pos x="747" y="139"/>
                  </a:cxn>
                  <a:cxn ang="0">
                    <a:pos x="781" y="139"/>
                  </a:cxn>
                  <a:cxn ang="0">
                    <a:pos x="815" y="139"/>
                  </a:cxn>
                  <a:cxn ang="0">
                    <a:pos x="849" y="139"/>
                  </a:cxn>
                  <a:cxn ang="0">
                    <a:pos x="882" y="139"/>
                  </a:cxn>
                  <a:cxn ang="0">
                    <a:pos x="916" y="139"/>
                  </a:cxn>
                  <a:cxn ang="0">
                    <a:pos x="950" y="139"/>
                  </a:cxn>
                  <a:cxn ang="0">
                    <a:pos x="984" y="139"/>
                  </a:cxn>
                  <a:cxn ang="0">
                    <a:pos x="1018" y="139"/>
                  </a:cxn>
                  <a:cxn ang="0">
                    <a:pos x="1052" y="139"/>
                  </a:cxn>
                  <a:cxn ang="0">
                    <a:pos x="1085" y="139"/>
                  </a:cxn>
                  <a:cxn ang="0">
                    <a:pos x="1119" y="139"/>
                  </a:cxn>
                  <a:cxn ang="0">
                    <a:pos x="1153" y="139"/>
                  </a:cxn>
                  <a:cxn ang="0">
                    <a:pos x="1187" y="139"/>
                  </a:cxn>
                  <a:cxn ang="0">
                    <a:pos x="1221" y="139"/>
                  </a:cxn>
                  <a:cxn ang="0">
                    <a:pos x="1254" y="139"/>
                  </a:cxn>
                  <a:cxn ang="0">
                    <a:pos x="1288" y="139"/>
                  </a:cxn>
                  <a:cxn ang="0">
                    <a:pos x="1322" y="139"/>
                  </a:cxn>
                  <a:cxn ang="0">
                    <a:pos x="1356" y="139"/>
                  </a:cxn>
                  <a:cxn ang="0">
                    <a:pos x="1390" y="139"/>
                  </a:cxn>
                  <a:cxn ang="0">
                    <a:pos x="1423" y="139"/>
                  </a:cxn>
                  <a:cxn ang="0">
                    <a:pos x="1457" y="139"/>
                  </a:cxn>
                  <a:cxn ang="0">
                    <a:pos x="1491" y="139"/>
                  </a:cxn>
                  <a:cxn ang="0">
                    <a:pos x="1525" y="139"/>
                  </a:cxn>
                  <a:cxn ang="0">
                    <a:pos x="1559" y="139"/>
                  </a:cxn>
                  <a:cxn ang="0">
                    <a:pos x="1592" y="139"/>
                  </a:cxn>
                  <a:cxn ang="0">
                    <a:pos x="1626" y="139"/>
                  </a:cxn>
                  <a:cxn ang="0">
                    <a:pos x="1660" y="139"/>
                  </a:cxn>
                  <a:cxn ang="0">
                    <a:pos x="1694" y="139"/>
                  </a:cxn>
                  <a:cxn ang="0">
                    <a:pos x="1728" y="139"/>
                  </a:cxn>
                  <a:cxn ang="0">
                    <a:pos x="1761" y="139"/>
                  </a:cxn>
                  <a:cxn ang="0">
                    <a:pos x="1795" y="139"/>
                  </a:cxn>
                </a:cxnLst>
                <a:rect l="0" t="0" r="r" b="b"/>
                <a:pathLst>
                  <a:path w="1795" h="229">
                    <a:moveTo>
                      <a:pt x="0" y="0"/>
                    </a:moveTo>
                    <a:lnTo>
                      <a:pt x="3" y="0"/>
                    </a:lnTo>
                    <a:lnTo>
                      <a:pt x="7" y="0"/>
                    </a:lnTo>
                    <a:lnTo>
                      <a:pt x="11" y="0"/>
                    </a:lnTo>
                    <a:lnTo>
                      <a:pt x="15" y="0"/>
                    </a:lnTo>
                    <a:lnTo>
                      <a:pt x="18" y="0"/>
                    </a:lnTo>
                    <a:lnTo>
                      <a:pt x="22" y="0"/>
                    </a:lnTo>
                    <a:lnTo>
                      <a:pt x="26" y="0"/>
                    </a:lnTo>
                    <a:lnTo>
                      <a:pt x="30" y="0"/>
                    </a:lnTo>
                    <a:lnTo>
                      <a:pt x="33" y="0"/>
                    </a:lnTo>
                    <a:lnTo>
                      <a:pt x="37" y="0"/>
                    </a:lnTo>
                    <a:lnTo>
                      <a:pt x="41" y="0"/>
                    </a:lnTo>
                    <a:lnTo>
                      <a:pt x="45" y="0"/>
                    </a:lnTo>
                    <a:lnTo>
                      <a:pt x="49" y="0"/>
                    </a:lnTo>
                    <a:lnTo>
                      <a:pt x="52" y="0"/>
                    </a:lnTo>
                    <a:lnTo>
                      <a:pt x="56" y="0"/>
                    </a:lnTo>
                    <a:lnTo>
                      <a:pt x="60" y="0"/>
                    </a:lnTo>
                    <a:lnTo>
                      <a:pt x="64" y="0"/>
                    </a:lnTo>
                    <a:lnTo>
                      <a:pt x="67" y="0"/>
                    </a:lnTo>
                    <a:lnTo>
                      <a:pt x="71" y="0"/>
                    </a:lnTo>
                    <a:lnTo>
                      <a:pt x="75" y="0"/>
                    </a:lnTo>
                    <a:lnTo>
                      <a:pt x="79" y="0"/>
                    </a:lnTo>
                    <a:lnTo>
                      <a:pt x="82" y="0"/>
                    </a:lnTo>
                    <a:lnTo>
                      <a:pt x="86" y="0"/>
                    </a:lnTo>
                    <a:lnTo>
                      <a:pt x="90" y="0"/>
                    </a:lnTo>
                    <a:lnTo>
                      <a:pt x="94" y="0"/>
                    </a:lnTo>
                    <a:lnTo>
                      <a:pt x="97" y="0"/>
                    </a:lnTo>
                    <a:lnTo>
                      <a:pt x="101" y="0"/>
                    </a:lnTo>
                    <a:lnTo>
                      <a:pt x="105" y="0"/>
                    </a:lnTo>
                    <a:lnTo>
                      <a:pt x="109" y="0"/>
                    </a:lnTo>
                    <a:lnTo>
                      <a:pt x="112" y="0"/>
                    </a:lnTo>
                    <a:lnTo>
                      <a:pt x="116" y="0"/>
                    </a:lnTo>
                    <a:lnTo>
                      <a:pt x="120" y="0"/>
                    </a:lnTo>
                    <a:lnTo>
                      <a:pt x="124" y="0"/>
                    </a:lnTo>
                    <a:lnTo>
                      <a:pt x="127" y="0"/>
                    </a:lnTo>
                    <a:lnTo>
                      <a:pt x="131" y="0"/>
                    </a:lnTo>
                    <a:lnTo>
                      <a:pt x="135" y="0"/>
                    </a:lnTo>
                    <a:lnTo>
                      <a:pt x="139" y="0"/>
                    </a:lnTo>
                    <a:lnTo>
                      <a:pt x="142" y="0"/>
                    </a:lnTo>
                    <a:lnTo>
                      <a:pt x="146" y="0"/>
                    </a:lnTo>
                    <a:lnTo>
                      <a:pt x="150" y="0"/>
                    </a:lnTo>
                    <a:lnTo>
                      <a:pt x="154" y="0"/>
                    </a:lnTo>
                    <a:lnTo>
                      <a:pt x="157" y="0"/>
                    </a:lnTo>
                    <a:lnTo>
                      <a:pt x="161" y="0"/>
                    </a:lnTo>
                    <a:lnTo>
                      <a:pt x="165" y="0"/>
                    </a:lnTo>
                    <a:lnTo>
                      <a:pt x="169" y="0"/>
                    </a:lnTo>
                    <a:lnTo>
                      <a:pt x="172" y="0"/>
                    </a:lnTo>
                    <a:lnTo>
                      <a:pt x="176" y="0"/>
                    </a:lnTo>
                    <a:lnTo>
                      <a:pt x="180" y="0"/>
                    </a:lnTo>
                    <a:lnTo>
                      <a:pt x="180" y="3"/>
                    </a:lnTo>
                    <a:lnTo>
                      <a:pt x="180" y="7"/>
                    </a:lnTo>
                    <a:lnTo>
                      <a:pt x="184" y="11"/>
                    </a:lnTo>
                    <a:lnTo>
                      <a:pt x="184" y="15"/>
                    </a:lnTo>
                    <a:lnTo>
                      <a:pt x="188" y="19"/>
                    </a:lnTo>
                    <a:lnTo>
                      <a:pt x="188" y="22"/>
                    </a:lnTo>
                    <a:lnTo>
                      <a:pt x="191" y="26"/>
                    </a:lnTo>
                    <a:lnTo>
                      <a:pt x="191" y="30"/>
                    </a:lnTo>
                    <a:lnTo>
                      <a:pt x="191" y="34"/>
                    </a:lnTo>
                    <a:lnTo>
                      <a:pt x="195" y="34"/>
                    </a:lnTo>
                    <a:lnTo>
                      <a:pt x="195" y="37"/>
                    </a:lnTo>
                    <a:lnTo>
                      <a:pt x="199" y="41"/>
                    </a:lnTo>
                    <a:lnTo>
                      <a:pt x="199" y="45"/>
                    </a:lnTo>
                    <a:lnTo>
                      <a:pt x="203" y="49"/>
                    </a:lnTo>
                    <a:lnTo>
                      <a:pt x="203" y="52"/>
                    </a:lnTo>
                    <a:lnTo>
                      <a:pt x="206" y="56"/>
                    </a:lnTo>
                    <a:lnTo>
                      <a:pt x="206" y="60"/>
                    </a:lnTo>
                    <a:lnTo>
                      <a:pt x="210" y="60"/>
                    </a:lnTo>
                    <a:lnTo>
                      <a:pt x="210" y="64"/>
                    </a:lnTo>
                    <a:lnTo>
                      <a:pt x="214" y="67"/>
                    </a:lnTo>
                    <a:lnTo>
                      <a:pt x="214" y="71"/>
                    </a:lnTo>
                    <a:lnTo>
                      <a:pt x="218" y="75"/>
                    </a:lnTo>
                    <a:lnTo>
                      <a:pt x="218" y="79"/>
                    </a:lnTo>
                    <a:lnTo>
                      <a:pt x="221" y="79"/>
                    </a:lnTo>
                    <a:lnTo>
                      <a:pt x="221" y="82"/>
                    </a:lnTo>
                    <a:lnTo>
                      <a:pt x="225" y="82"/>
                    </a:lnTo>
                    <a:lnTo>
                      <a:pt x="225" y="86"/>
                    </a:lnTo>
                    <a:lnTo>
                      <a:pt x="225" y="90"/>
                    </a:lnTo>
                    <a:lnTo>
                      <a:pt x="229" y="90"/>
                    </a:lnTo>
                    <a:lnTo>
                      <a:pt x="229" y="94"/>
                    </a:lnTo>
                    <a:lnTo>
                      <a:pt x="233" y="97"/>
                    </a:lnTo>
                    <a:lnTo>
                      <a:pt x="236" y="101"/>
                    </a:lnTo>
                    <a:lnTo>
                      <a:pt x="236" y="105"/>
                    </a:lnTo>
                    <a:lnTo>
                      <a:pt x="240" y="105"/>
                    </a:lnTo>
                    <a:lnTo>
                      <a:pt x="240" y="109"/>
                    </a:lnTo>
                    <a:lnTo>
                      <a:pt x="244" y="112"/>
                    </a:lnTo>
                    <a:lnTo>
                      <a:pt x="248" y="116"/>
                    </a:lnTo>
                    <a:lnTo>
                      <a:pt x="248" y="120"/>
                    </a:lnTo>
                    <a:lnTo>
                      <a:pt x="251" y="120"/>
                    </a:lnTo>
                    <a:lnTo>
                      <a:pt x="251" y="124"/>
                    </a:lnTo>
                    <a:lnTo>
                      <a:pt x="255" y="124"/>
                    </a:lnTo>
                    <a:lnTo>
                      <a:pt x="255" y="128"/>
                    </a:lnTo>
                    <a:lnTo>
                      <a:pt x="259" y="131"/>
                    </a:lnTo>
                    <a:lnTo>
                      <a:pt x="259" y="135"/>
                    </a:lnTo>
                    <a:lnTo>
                      <a:pt x="263" y="135"/>
                    </a:lnTo>
                    <a:lnTo>
                      <a:pt x="263" y="139"/>
                    </a:lnTo>
                    <a:lnTo>
                      <a:pt x="266" y="139"/>
                    </a:lnTo>
                    <a:lnTo>
                      <a:pt x="266" y="143"/>
                    </a:lnTo>
                    <a:lnTo>
                      <a:pt x="270" y="143"/>
                    </a:lnTo>
                    <a:lnTo>
                      <a:pt x="270" y="146"/>
                    </a:lnTo>
                    <a:lnTo>
                      <a:pt x="274" y="146"/>
                    </a:lnTo>
                    <a:lnTo>
                      <a:pt x="274" y="150"/>
                    </a:lnTo>
                    <a:lnTo>
                      <a:pt x="278" y="150"/>
                    </a:lnTo>
                    <a:lnTo>
                      <a:pt x="278" y="154"/>
                    </a:lnTo>
                    <a:lnTo>
                      <a:pt x="281" y="154"/>
                    </a:lnTo>
                    <a:lnTo>
                      <a:pt x="281" y="158"/>
                    </a:lnTo>
                    <a:lnTo>
                      <a:pt x="285" y="158"/>
                    </a:lnTo>
                    <a:lnTo>
                      <a:pt x="285" y="161"/>
                    </a:lnTo>
                    <a:lnTo>
                      <a:pt x="289" y="161"/>
                    </a:lnTo>
                    <a:lnTo>
                      <a:pt x="289" y="165"/>
                    </a:lnTo>
                    <a:lnTo>
                      <a:pt x="293" y="169"/>
                    </a:lnTo>
                    <a:lnTo>
                      <a:pt x="296" y="169"/>
                    </a:lnTo>
                    <a:lnTo>
                      <a:pt x="296" y="173"/>
                    </a:lnTo>
                    <a:lnTo>
                      <a:pt x="300" y="173"/>
                    </a:lnTo>
                    <a:lnTo>
                      <a:pt x="300" y="176"/>
                    </a:lnTo>
                    <a:lnTo>
                      <a:pt x="304" y="180"/>
                    </a:lnTo>
                    <a:lnTo>
                      <a:pt x="308" y="180"/>
                    </a:lnTo>
                    <a:lnTo>
                      <a:pt x="308" y="184"/>
                    </a:lnTo>
                    <a:lnTo>
                      <a:pt x="311" y="184"/>
                    </a:lnTo>
                    <a:lnTo>
                      <a:pt x="311" y="188"/>
                    </a:lnTo>
                    <a:lnTo>
                      <a:pt x="315" y="188"/>
                    </a:lnTo>
                    <a:lnTo>
                      <a:pt x="315" y="191"/>
                    </a:lnTo>
                    <a:lnTo>
                      <a:pt x="319" y="191"/>
                    </a:lnTo>
                    <a:lnTo>
                      <a:pt x="319" y="195"/>
                    </a:lnTo>
                    <a:lnTo>
                      <a:pt x="323" y="195"/>
                    </a:lnTo>
                    <a:lnTo>
                      <a:pt x="323" y="199"/>
                    </a:lnTo>
                    <a:lnTo>
                      <a:pt x="327" y="199"/>
                    </a:lnTo>
                    <a:lnTo>
                      <a:pt x="327" y="203"/>
                    </a:lnTo>
                    <a:lnTo>
                      <a:pt x="330" y="203"/>
                    </a:lnTo>
                    <a:lnTo>
                      <a:pt x="334" y="206"/>
                    </a:lnTo>
                    <a:lnTo>
                      <a:pt x="334" y="210"/>
                    </a:lnTo>
                    <a:lnTo>
                      <a:pt x="338" y="210"/>
                    </a:lnTo>
                    <a:lnTo>
                      <a:pt x="342" y="214"/>
                    </a:lnTo>
                    <a:lnTo>
                      <a:pt x="345" y="214"/>
                    </a:lnTo>
                    <a:lnTo>
                      <a:pt x="345" y="218"/>
                    </a:lnTo>
                    <a:lnTo>
                      <a:pt x="349" y="218"/>
                    </a:lnTo>
                    <a:lnTo>
                      <a:pt x="349" y="221"/>
                    </a:lnTo>
                    <a:lnTo>
                      <a:pt x="353" y="221"/>
                    </a:lnTo>
                    <a:lnTo>
                      <a:pt x="353" y="225"/>
                    </a:lnTo>
                    <a:lnTo>
                      <a:pt x="357" y="225"/>
                    </a:lnTo>
                    <a:lnTo>
                      <a:pt x="357" y="229"/>
                    </a:lnTo>
                    <a:lnTo>
                      <a:pt x="357" y="225"/>
                    </a:lnTo>
                    <a:lnTo>
                      <a:pt x="360" y="225"/>
                    </a:lnTo>
                    <a:lnTo>
                      <a:pt x="360" y="221"/>
                    </a:lnTo>
                    <a:lnTo>
                      <a:pt x="364" y="218"/>
                    </a:lnTo>
                    <a:lnTo>
                      <a:pt x="364" y="214"/>
                    </a:lnTo>
                    <a:lnTo>
                      <a:pt x="368" y="214"/>
                    </a:lnTo>
                    <a:lnTo>
                      <a:pt x="368" y="210"/>
                    </a:lnTo>
                    <a:lnTo>
                      <a:pt x="372" y="210"/>
                    </a:lnTo>
                    <a:lnTo>
                      <a:pt x="372" y="206"/>
                    </a:lnTo>
                    <a:lnTo>
                      <a:pt x="375" y="206"/>
                    </a:lnTo>
                    <a:lnTo>
                      <a:pt x="375" y="203"/>
                    </a:lnTo>
                    <a:lnTo>
                      <a:pt x="379" y="199"/>
                    </a:lnTo>
                    <a:lnTo>
                      <a:pt x="383" y="195"/>
                    </a:lnTo>
                    <a:lnTo>
                      <a:pt x="387" y="195"/>
                    </a:lnTo>
                    <a:lnTo>
                      <a:pt x="387" y="191"/>
                    </a:lnTo>
                    <a:lnTo>
                      <a:pt x="390" y="191"/>
                    </a:lnTo>
                    <a:lnTo>
                      <a:pt x="390" y="188"/>
                    </a:lnTo>
                    <a:lnTo>
                      <a:pt x="394" y="188"/>
                    </a:lnTo>
                    <a:lnTo>
                      <a:pt x="394" y="184"/>
                    </a:lnTo>
                    <a:lnTo>
                      <a:pt x="398" y="184"/>
                    </a:lnTo>
                    <a:lnTo>
                      <a:pt x="398" y="180"/>
                    </a:lnTo>
                    <a:lnTo>
                      <a:pt x="402" y="180"/>
                    </a:lnTo>
                    <a:lnTo>
                      <a:pt x="405" y="180"/>
                    </a:lnTo>
                    <a:lnTo>
                      <a:pt x="405" y="176"/>
                    </a:lnTo>
                    <a:lnTo>
                      <a:pt x="409" y="176"/>
                    </a:lnTo>
                    <a:lnTo>
                      <a:pt x="409" y="173"/>
                    </a:lnTo>
                    <a:lnTo>
                      <a:pt x="413" y="173"/>
                    </a:lnTo>
                    <a:lnTo>
                      <a:pt x="417" y="173"/>
                    </a:lnTo>
                    <a:lnTo>
                      <a:pt x="417" y="169"/>
                    </a:lnTo>
                    <a:lnTo>
                      <a:pt x="420" y="169"/>
                    </a:lnTo>
                    <a:lnTo>
                      <a:pt x="424" y="169"/>
                    </a:lnTo>
                    <a:lnTo>
                      <a:pt x="424" y="165"/>
                    </a:lnTo>
                    <a:lnTo>
                      <a:pt x="428" y="165"/>
                    </a:lnTo>
                    <a:lnTo>
                      <a:pt x="432" y="165"/>
                    </a:lnTo>
                    <a:lnTo>
                      <a:pt x="432" y="161"/>
                    </a:lnTo>
                    <a:lnTo>
                      <a:pt x="435" y="161"/>
                    </a:lnTo>
                    <a:lnTo>
                      <a:pt x="439" y="161"/>
                    </a:lnTo>
                    <a:lnTo>
                      <a:pt x="443" y="158"/>
                    </a:lnTo>
                    <a:lnTo>
                      <a:pt x="447" y="158"/>
                    </a:lnTo>
                    <a:lnTo>
                      <a:pt x="450" y="158"/>
                    </a:lnTo>
                    <a:lnTo>
                      <a:pt x="454" y="154"/>
                    </a:lnTo>
                    <a:lnTo>
                      <a:pt x="458" y="154"/>
                    </a:lnTo>
                    <a:lnTo>
                      <a:pt x="462" y="154"/>
                    </a:lnTo>
                    <a:lnTo>
                      <a:pt x="465" y="154"/>
                    </a:lnTo>
                    <a:lnTo>
                      <a:pt x="469" y="150"/>
                    </a:lnTo>
                    <a:lnTo>
                      <a:pt x="473" y="150"/>
                    </a:lnTo>
                    <a:lnTo>
                      <a:pt x="477" y="150"/>
                    </a:lnTo>
                    <a:lnTo>
                      <a:pt x="481" y="150"/>
                    </a:lnTo>
                    <a:lnTo>
                      <a:pt x="484" y="150"/>
                    </a:lnTo>
                    <a:lnTo>
                      <a:pt x="488" y="146"/>
                    </a:lnTo>
                    <a:lnTo>
                      <a:pt x="492" y="146"/>
                    </a:lnTo>
                    <a:lnTo>
                      <a:pt x="496" y="146"/>
                    </a:lnTo>
                    <a:lnTo>
                      <a:pt x="499" y="146"/>
                    </a:lnTo>
                    <a:lnTo>
                      <a:pt x="503" y="146"/>
                    </a:lnTo>
                    <a:lnTo>
                      <a:pt x="507" y="146"/>
                    </a:lnTo>
                    <a:lnTo>
                      <a:pt x="511" y="146"/>
                    </a:lnTo>
                    <a:lnTo>
                      <a:pt x="514" y="146"/>
                    </a:lnTo>
                    <a:lnTo>
                      <a:pt x="514" y="143"/>
                    </a:lnTo>
                    <a:lnTo>
                      <a:pt x="518" y="143"/>
                    </a:lnTo>
                    <a:lnTo>
                      <a:pt x="522" y="143"/>
                    </a:lnTo>
                    <a:lnTo>
                      <a:pt x="526" y="143"/>
                    </a:lnTo>
                    <a:lnTo>
                      <a:pt x="529" y="143"/>
                    </a:lnTo>
                    <a:lnTo>
                      <a:pt x="533" y="143"/>
                    </a:lnTo>
                    <a:lnTo>
                      <a:pt x="537" y="143"/>
                    </a:lnTo>
                    <a:lnTo>
                      <a:pt x="541" y="143"/>
                    </a:lnTo>
                    <a:lnTo>
                      <a:pt x="544" y="143"/>
                    </a:lnTo>
                    <a:lnTo>
                      <a:pt x="548" y="143"/>
                    </a:lnTo>
                    <a:lnTo>
                      <a:pt x="552" y="143"/>
                    </a:lnTo>
                    <a:lnTo>
                      <a:pt x="556" y="143"/>
                    </a:lnTo>
                    <a:lnTo>
                      <a:pt x="559" y="143"/>
                    </a:lnTo>
                    <a:lnTo>
                      <a:pt x="563" y="143"/>
                    </a:lnTo>
                    <a:lnTo>
                      <a:pt x="567" y="143"/>
                    </a:lnTo>
                    <a:lnTo>
                      <a:pt x="567" y="139"/>
                    </a:lnTo>
                    <a:lnTo>
                      <a:pt x="571" y="139"/>
                    </a:lnTo>
                    <a:lnTo>
                      <a:pt x="574" y="139"/>
                    </a:lnTo>
                    <a:lnTo>
                      <a:pt x="578" y="139"/>
                    </a:lnTo>
                    <a:lnTo>
                      <a:pt x="582" y="139"/>
                    </a:lnTo>
                    <a:lnTo>
                      <a:pt x="586" y="139"/>
                    </a:lnTo>
                    <a:lnTo>
                      <a:pt x="589" y="139"/>
                    </a:lnTo>
                    <a:lnTo>
                      <a:pt x="593" y="139"/>
                    </a:lnTo>
                    <a:lnTo>
                      <a:pt x="597" y="139"/>
                    </a:lnTo>
                    <a:lnTo>
                      <a:pt x="601" y="139"/>
                    </a:lnTo>
                    <a:lnTo>
                      <a:pt x="604" y="139"/>
                    </a:lnTo>
                    <a:lnTo>
                      <a:pt x="608" y="139"/>
                    </a:lnTo>
                    <a:lnTo>
                      <a:pt x="612" y="139"/>
                    </a:lnTo>
                    <a:lnTo>
                      <a:pt x="616" y="139"/>
                    </a:lnTo>
                    <a:lnTo>
                      <a:pt x="620" y="139"/>
                    </a:lnTo>
                    <a:lnTo>
                      <a:pt x="623" y="139"/>
                    </a:lnTo>
                    <a:lnTo>
                      <a:pt x="627" y="139"/>
                    </a:lnTo>
                    <a:lnTo>
                      <a:pt x="631" y="139"/>
                    </a:lnTo>
                    <a:lnTo>
                      <a:pt x="635" y="139"/>
                    </a:lnTo>
                    <a:lnTo>
                      <a:pt x="638" y="139"/>
                    </a:lnTo>
                    <a:lnTo>
                      <a:pt x="642" y="139"/>
                    </a:lnTo>
                    <a:lnTo>
                      <a:pt x="646" y="139"/>
                    </a:lnTo>
                    <a:lnTo>
                      <a:pt x="650" y="139"/>
                    </a:lnTo>
                    <a:lnTo>
                      <a:pt x="653" y="139"/>
                    </a:lnTo>
                    <a:lnTo>
                      <a:pt x="657" y="139"/>
                    </a:lnTo>
                    <a:lnTo>
                      <a:pt x="661" y="139"/>
                    </a:lnTo>
                    <a:lnTo>
                      <a:pt x="665" y="139"/>
                    </a:lnTo>
                    <a:lnTo>
                      <a:pt x="668" y="139"/>
                    </a:lnTo>
                    <a:lnTo>
                      <a:pt x="672" y="139"/>
                    </a:lnTo>
                    <a:lnTo>
                      <a:pt x="676" y="139"/>
                    </a:lnTo>
                    <a:lnTo>
                      <a:pt x="680" y="139"/>
                    </a:lnTo>
                    <a:lnTo>
                      <a:pt x="683" y="139"/>
                    </a:lnTo>
                    <a:lnTo>
                      <a:pt x="687" y="139"/>
                    </a:lnTo>
                    <a:lnTo>
                      <a:pt x="691" y="139"/>
                    </a:lnTo>
                    <a:lnTo>
                      <a:pt x="695" y="139"/>
                    </a:lnTo>
                    <a:lnTo>
                      <a:pt x="698" y="139"/>
                    </a:lnTo>
                    <a:lnTo>
                      <a:pt x="702" y="139"/>
                    </a:lnTo>
                    <a:lnTo>
                      <a:pt x="706" y="139"/>
                    </a:lnTo>
                    <a:lnTo>
                      <a:pt x="710" y="139"/>
                    </a:lnTo>
                    <a:lnTo>
                      <a:pt x="713" y="139"/>
                    </a:lnTo>
                    <a:lnTo>
                      <a:pt x="717" y="139"/>
                    </a:lnTo>
                    <a:lnTo>
                      <a:pt x="721" y="139"/>
                    </a:lnTo>
                    <a:lnTo>
                      <a:pt x="725" y="139"/>
                    </a:lnTo>
                    <a:lnTo>
                      <a:pt x="728" y="139"/>
                    </a:lnTo>
                    <a:lnTo>
                      <a:pt x="732" y="139"/>
                    </a:lnTo>
                    <a:lnTo>
                      <a:pt x="736" y="139"/>
                    </a:lnTo>
                    <a:lnTo>
                      <a:pt x="740" y="139"/>
                    </a:lnTo>
                    <a:lnTo>
                      <a:pt x="743" y="139"/>
                    </a:lnTo>
                    <a:lnTo>
                      <a:pt x="747" y="139"/>
                    </a:lnTo>
                    <a:lnTo>
                      <a:pt x="751" y="139"/>
                    </a:lnTo>
                    <a:lnTo>
                      <a:pt x="755" y="139"/>
                    </a:lnTo>
                    <a:lnTo>
                      <a:pt x="759" y="139"/>
                    </a:lnTo>
                    <a:lnTo>
                      <a:pt x="762" y="139"/>
                    </a:lnTo>
                    <a:lnTo>
                      <a:pt x="766" y="139"/>
                    </a:lnTo>
                    <a:lnTo>
                      <a:pt x="770" y="139"/>
                    </a:lnTo>
                    <a:lnTo>
                      <a:pt x="774" y="139"/>
                    </a:lnTo>
                    <a:lnTo>
                      <a:pt x="777" y="139"/>
                    </a:lnTo>
                    <a:lnTo>
                      <a:pt x="781" y="139"/>
                    </a:lnTo>
                    <a:lnTo>
                      <a:pt x="785" y="139"/>
                    </a:lnTo>
                    <a:lnTo>
                      <a:pt x="789" y="139"/>
                    </a:lnTo>
                    <a:lnTo>
                      <a:pt x="792" y="139"/>
                    </a:lnTo>
                    <a:lnTo>
                      <a:pt x="796" y="139"/>
                    </a:lnTo>
                    <a:lnTo>
                      <a:pt x="800" y="139"/>
                    </a:lnTo>
                    <a:lnTo>
                      <a:pt x="804" y="139"/>
                    </a:lnTo>
                    <a:lnTo>
                      <a:pt x="807" y="139"/>
                    </a:lnTo>
                    <a:lnTo>
                      <a:pt x="811" y="139"/>
                    </a:lnTo>
                    <a:lnTo>
                      <a:pt x="815" y="139"/>
                    </a:lnTo>
                    <a:lnTo>
                      <a:pt x="819" y="139"/>
                    </a:lnTo>
                    <a:lnTo>
                      <a:pt x="822" y="139"/>
                    </a:lnTo>
                    <a:lnTo>
                      <a:pt x="826" y="139"/>
                    </a:lnTo>
                    <a:lnTo>
                      <a:pt x="830" y="139"/>
                    </a:lnTo>
                    <a:lnTo>
                      <a:pt x="834" y="139"/>
                    </a:lnTo>
                    <a:lnTo>
                      <a:pt x="837" y="139"/>
                    </a:lnTo>
                    <a:lnTo>
                      <a:pt x="841" y="139"/>
                    </a:lnTo>
                    <a:lnTo>
                      <a:pt x="845" y="139"/>
                    </a:lnTo>
                    <a:lnTo>
                      <a:pt x="849" y="139"/>
                    </a:lnTo>
                    <a:lnTo>
                      <a:pt x="852" y="139"/>
                    </a:lnTo>
                    <a:lnTo>
                      <a:pt x="856" y="139"/>
                    </a:lnTo>
                    <a:lnTo>
                      <a:pt x="860" y="139"/>
                    </a:lnTo>
                    <a:lnTo>
                      <a:pt x="864" y="139"/>
                    </a:lnTo>
                    <a:lnTo>
                      <a:pt x="867" y="139"/>
                    </a:lnTo>
                    <a:lnTo>
                      <a:pt x="871" y="139"/>
                    </a:lnTo>
                    <a:lnTo>
                      <a:pt x="875" y="139"/>
                    </a:lnTo>
                    <a:lnTo>
                      <a:pt x="879" y="139"/>
                    </a:lnTo>
                    <a:lnTo>
                      <a:pt x="882" y="139"/>
                    </a:lnTo>
                    <a:lnTo>
                      <a:pt x="886" y="139"/>
                    </a:lnTo>
                    <a:lnTo>
                      <a:pt x="890" y="139"/>
                    </a:lnTo>
                    <a:lnTo>
                      <a:pt x="894" y="139"/>
                    </a:lnTo>
                    <a:lnTo>
                      <a:pt x="897" y="139"/>
                    </a:lnTo>
                    <a:lnTo>
                      <a:pt x="901" y="139"/>
                    </a:lnTo>
                    <a:lnTo>
                      <a:pt x="905" y="139"/>
                    </a:lnTo>
                    <a:lnTo>
                      <a:pt x="909" y="139"/>
                    </a:lnTo>
                    <a:lnTo>
                      <a:pt x="913" y="139"/>
                    </a:lnTo>
                    <a:lnTo>
                      <a:pt x="916" y="139"/>
                    </a:lnTo>
                    <a:lnTo>
                      <a:pt x="920" y="139"/>
                    </a:lnTo>
                    <a:lnTo>
                      <a:pt x="924" y="139"/>
                    </a:lnTo>
                    <a:lnTo>
                      <a:pt x="928" y="139"/>
                    </a:lnTo>
                    <a:lnTo>
                      <a:pt x="931" y="139"/>
                    </a:lnTo>
                    <a:lnTo>
                      <a:pt x="935" y="139"/>
                    </a:lnTo>
                    <a:lnTo>
                      <a:pt x="939" y="139"/>
                    </a:lnTo>
                    <a:lnTo>
                      <a:pt x="943" y="139"/>
                    </a:lnTo>
                    <a:lnTo>
                      <a:pt x="946" y="139"/>
                    </a:lnTo>
                    <a:lnTo>
                      <a:pt x="950" y="139"/>
                    </a:lnTo>
                    <a:lnTo>
                      <a:pt x="954" y="139"/>
                    </a:lnTo>
                    <a:lnTo>
                      <a:pt x="958" y="139"/>
                    </a:lnTo>
                    <a:lnTo>
                      <a:pt x="961" y="139"/>
                    </a:lnTo>
                    <a:lnTo>
                      <a:pt x="965" y="139"/>
                    </a:lnTo>
                    <a:lnTo>
                      <a:pt x="969" y="139"/>
                    </a:lnTo>
                    <a:lnTo>
                      <a:pt x="973" y="139"/>
                    </a:lnTo>
                    <a:lnTo>
                      <a:pt x="976" y="139"/>
                    </a:lnTo>
                    <a:lnTo>
                      <a:pt x="980" y="139"/>
                    </a:lnTo>
                    <a:lnTo>
                      <a:pt x="984" y="139"/>
                    </a:lnTo>
                    <a:lnTo>
                      <a:pt x="988" y="139"/>
                    </a:lnTo>
                    <a:lnTo>
                      <a:pt x="991" y="139"/>
                    </a:lnTo>
                    <a:lnTo>
                      <a:pt x="995" y="139"/>
                    </a:lnTo>
                    <a:lnTo>
                      <a:pt x="999" y="139"/>
                    </a:lnTo>
                    <a:lnTo>
                      <a:pt x="1003" y="139"/>
                    </a:lnTo>
                    <a:lnTo>
                      <a:pt x="1006" y="139"/>
                    </a:lnTo>
                    <a:lnTo>
                      <a:pt x="1010" y="139"/>
                    </a:lnTo>
                    <a:lnTo>
                      <a:pt x="1014" y="139"/>
                    </a:lnTo>
                    <a:lnTo>
                      <a:pt x="1018" y="139"/>
                    </a:lnTo>
                    <a:lnTo>
                      <a:pt x="1021" y="139"/>
                    </a:lnTo>
                    <a:lnTo>
                      <a:pt x="1025" y="139"/>
                    </a:lnTo>
                    <a:lnTo>
                      <a:pt x="1029" y="139"/>
                    </a:lnTo>
                    <a:lnTo>
                      <a:pt x="1033" y="139"/>
                    </a:lnTo>
                    <a:lnTo>
                      <a:pt x="1036" y="139"/>
                    </a:lnTo>
                    <a:lnTo>
                      <a:pt x="1040" y="139"/>
                    </a:lnTo>
                    <a:lnTo>
                      <a:pt x="1044" y="139"/>
                    </a:lnTo>
                    <a:lnTo>
                      <a:pt x="1048" y="139"/>
                    </a:lnTo>
                    <a:lnTo>
                      <a:pt x="1052" y="139"/>
                    </a:lnTo>
                    <a:lnTo>
                      <a:pt x="1055" y="139"/>
                    </a:lnTo>
                    <a:lnTo>
                      <a:pt x="1059" y="139"/>
                    </a:lnTo>
                    <a:lnTo>
                      <a:pt x="1063" y="139"/>
                    </a:lnTo>
                    <a:lnTo>
                      <a:pt x="1067" y="139"/>
                    </a:lnTo>
                    <a:lnTo>
                      <a:pt x="1070" y="139"/>
                    </a:lnTo>
                    <a:lnTo>
                      <a:pt x="1074" y="139"/>
                    </a:lnTo>
                    <a:lnTo>
                      <a:pt x="1078" y="139"/>
                    </a:lnTo>
                    <a:lnTo>
                      <a:pt x="1082" y="139"/>
                    </a:lnTo>
                    <a:lnTo>
                      <a:pt x="1085" y="139"/>
                    </a:lnTo>
                    <a:lnTo>
                      <a:pt x="1089" y="139"/>
                    </a:lnTo>
                    <a:lnTo>
                      <a:pt x="1093" y="139"/>
                    </a:lnTo>
                    <a:lnTo>
                      <a:pt x="1097" y="139"/>
                    </a:lnTo>
                    <a:lnTo>
                      <a:pt x="1100" y="139"/>
                    </a:lnTo>
                    <a:lnTo>
                      <a:pt x="1104" y="139"/>
                    </a:lnTo>
                    <a:lnTo>
                      <a:pt x="1108" y="139"/>
                    </a:lnTo>
                    <a:lnTo>
                      <a:pt x="1112" y="139"/>
                    </a:lnTo>
                    <a:lnTo>
                      <a:pt x="1115" y="139"/>
                    </a:lnTo>
                    <a:lnTo>
                      <a:pt x="1119" y="139"/>
                    </a:lnTo>
                    <a:lnTo>
                      <a:pt x="1123" y="139"/>
                    </a:lnTo>
                    <a:lnTo>
                      <a:pt x="1127" y="139"/>
                    </a:lnTo>
                    <a:lnTo>
                      <a:pt x="1130" y="139"/>
                    </a:lnTo>
                    <a:lnTo>
                      <a:pt x="1134" y="139"/>
                    </a:lnTo>
                    <a:lnTo>
                      <a:pt x="1138" y="139"/>
                    </a:lnTo>
                    <a:lnTo>
                      <a:pt x="1142" y="139"/>
                    </a:lnTo>
                    <a:lnTo>
                      <a:pt x="1145" y="139"/>
                    </a:lnTo>
                    <a:lnTo>
                      <a:pt x="1149" y="139"/>
                    </a:lnTo>
                    <a:lnTo>
                      <a:pt x="1153" y="139"/>
                    </a:lnTo>
                    <a:lnTo>
                      <a:pt x="1157" y="139"/>
                    </a:lnTo>
                    <a:lnTo>
                      <a:pt x="1160" y="139"/>
                    </a:lnTo>
                    <a:lnTo>
                      <a:pt x="1164" y="139"/>
                    </a:lnTo>
                    <a:lnTo>
                      <a:pt x="1168" y="139"/>
                    </a:lnTo>
                    <a:lnTo>
                      <a:pt x="1172" y="139"/>
                    </a:lnTo>
                    <a:lnTo>
                      <a:pt x="1175" y="139"/>
                    </a:lnTo>
                    <a:lnTo>
                      <a:pt x="1179" y="139"/>
                    </a:lnTo>
                    <a:lnTo>
                      <a:pt x="1183" y="139"/>
                    </a:lnTo>
                    <a:lnTo>
                      <a:pt x="1187" y="139"/>
                    </a:lnTo>
                    <a:lnTo>
                      <a:pt x="1191" y="139"/>
                    </a:lnTo>
                    <a:lnTo>
                      <a:pt x="1194" y="139"/>
                    </a:lnTo>
                    <a:lnTo>
                      <a:pt x="1198" y="139"/>
                    </a:lnTo>
                    <a:lnTo>
                      <a:pt x="1202" y="139"/>
                    </a:lnTo>
                    <a:lnTo>
                      <a:pt x="1206" y="139"/>
                    </a:lnTo>
                    <a:lnTo>
                      <a:pt x="1209" y="139"/>
                    </a:lnTo>
                    <a:lnTo>
                      <a:pt x="1213" y="139"/>
                    </a:lnTo>
                    <a:lnTo>
                      <a:pt x="1217" y="139"/>
                    </a:lnTo>
                    <a:lnTo>
                      <a:pt x="1221" y="139"/>
                    </a:lnTo>
                    <a:lnTo>
                      <a:pt x="1224" y="139"/>
                    </a:lnTo>
                    <a:lnTo>
                      <a:pt x="1228" y="139"/>
                    </a:lnTo>
                    <a:lnTo>
                      <a:pt x="1232" y="139"/>
                    </a:lnTo>
                    <a:lnTo>
                      <a:pt x="1236" y="139"/>
                    </a:lnTo>
                    <a:lnTo>
                      <a:pt x="1239" y="139"/>
                    </a:lnTo>
                    <a:lnTo>
                      <a:pt x="1243" y="139"/>
                    </a:lnTo>
                    <a:lnTo>
                      <a:pt x="1247" y="139"/>
                    </a:lnTo>
                    <a:lnTo>
                      <a:pt x="1251" y="139"/>
                    </a:lnTo>
                    <a:lnTo>
                      <a:pt x="1254" y="139"/>
                    </a:lnTo>
                    <a:lnTo>
                      <a:pt x="1258" y="139"/>
                    </a:lnTo>
                    <a:lnTo>
                      <a:pt x="1262" y="139"/>
                    </a:lnTo>
                    <a:lnTo>
                      <a:pt x="1266" y="139"/>
                    </a:lnTo>
                    <a:lnTo>
                      <a:pt x="1269" y="139"/>
                    </a:lnTo>
                    <a:lnTo>
                      <a:pt x="1273" y="139"/>
                    </a:lnTo>
                    <a:lnTo>
                      <a:pt x="1277" y="139"/>
                    </a:lnTo>
                    <a:lnTo>
                      <a:pt x="1281" y="139"/>
                    </a:lnTo>
                    <a:lnTo>
                      <a:pt x="1284" y="139"/>
                    </a:lnTo>
                    <a:lnTo>
                      <a:pt x="1288" y="139"/>
                    </a:lnTo>
                    <a:lnTo>
                      <a:pt x="1292" y="139"/>
                    </a:lnTo>
                    <a:lnTo>
                      <a:pt x="1296" y="139"/>
                    </a:lnTo>
                    <a:lnTo>
                      <a:pt x="1299" y="139"/>
                    </a:lnTo>
                    <a:lnTo>
                      <a:pt x="1303" y="139"/>
                    </a:lnTo>
                    <a:lnTo>
                      <a:pt x="1307" y="139"/>
                    </a:lnTo>
                    <a:lnTo>
                      <a:pt x="1311" y="139"/>
                    </a:lnTo>
                    <a:lnTo>
                      <a:pt x="1314" y="139"/>
                    </a:lnTo>
                    <a:lnTo>
                      <a:pt x="1318" y="139"/>
                    </a:lnTo>
                    <a:lnTo>
                      <a:pt x="1322" y="139"/>
                    </a:lnTo>
                    <a:lnTo>
                      <a:pt x="1326" y="139"/>
                    </a:lnTo>
                    <a:lnTo>
                      <a:pt x="1329" y="139"/>
                    </a:lnTo>
                    <a:lnTo>
                      <a:pt x="1333" y="139"/>
                    </a:lnTo>
                    <a:lnTo>
                      <a:pt x="1337" y="139"/>
                    </a:lnTo>
                    <a:lnTo>
                      <a:pt x="1341" y="139"/>
                    </a:lnTo>
                    <a:lnTo>
                      <a:pt x="1345" y="139"/>
                    </a:lnTo>
                    <a:lnTo>
                      <a:pt x="1348" y="139"/>
                    </a:lnTo>
                    <a:lnTo>
                      <a:pt x="1352" y="139"/>
                    </a:lnTo>
                    <a:lnTo>
                      <a:pt x="1356" y="139"/>
                    </a:lnTo>
                    <a:lnTo>
                      <a:pt x="1360" y="139"/>
                    </a:lnTo>
                    <a:lnTo>
                      <a:pt x="1363" y="139"/>
                    </a:lnTo>
                    <a:lnTo>
                      <a:pt x="1367" y="139"/>
                    </a:lnTo>
                    <a:lnTo>
                      <a:pt x="1371" y="139"/>
                    </a:lnTo>
                    <a:lnTo>
                      <a:pt x="1375" y="139"/>
                    </a:lnTo>
                    <a:lnTo>
                      <a:pt x="1378" y="139"/>
                    </a:lnTo>
                    <a:lnTo>
                      <a:pt x="1382" y="139"/>
                    </a:lnTo>
                    <a:lnTo>
                      <a:pt x="1386" y="139"/>
                    </a:lnTo>
                    <a:lnTo>
                      <a:pt x="1390" y="139"/>
                    </a:lnTo>
                    <a:lnTo>
                      <a:pt x="1393" y="139"/>
                    </a:lnTo>
                    <a:lnTo>
                      <a:pt x="1397" y="139"/>
                    </a:lnTo>
                    <a:lnTo>
                      <a:pt x="1401" y="139"/>
                    </a:lnTo>
                    <a:lnTo>
                      <a:pt x="1405" y="139"/>
                    </a:lnTo>
                    <a:lnTo>
                      <a:pt x="1408" y="139"/>
                    </a:lnTo>
                    <a:lnTo>
                      <a:pt x="1412" y="139"/>
                    </a:lnTo>
                    <a:lnTo>
                      <a:pt x="1416" y="139"/>
                    </a:lnTo>
                    <a:lnTo>
                      <a:pt x="1420" y="139"/>
                    </a:lnTo>
                    <a:lnTo>
                      <a:pt x="1423" y="139"/>
                    </a:lnTo>
                    <a:lnTo>
                      <a:pt x="1427" y="139"/>
                    </a:lnTo>
                    <a:lnTo>
                      <a:pt x="1431" y="139"/>
                    </a:lnTo>
                    <a:lnTo>
                      <a:pt x="1435" y="139"/>
                    </a:lnTo>
                    <a:lnTo>
                      <a:pt x="1438" y="139"/>
                    </a:lnTo>
                    <a:lnTo>
                      <a:pt x="1442" y="139"/>
                    </a:lnTo>
                    <a:lnTo>
                      <a:pt x="1446" y="139"/>
                    </a:lnTo>
                    <a:lnTo>
                      <a:pt x="1450" y="139"/>
                    </a:lnTo>
                    <a:lnTo>
                      <a:pt x="1453" y="139"/>
                    </a:lnTo>
                    <a:lnTo>
                      <a:pt x="1457" y="139"/>
                    </a:lnTo>
                    <a:lnTo>
                      <a:pt x="1461" y="139"/>
                    </a:lnTo>
                    <a:lnTo>
                      <a:pt x="1465" y="139"/>
                    </a:lnTo>
                    <a:lnTo>
                      <a:pt x="1468" y="139"/>
                    </a:lnTo>
                    <a:lnTo>
                      <a:pt x="1472" y="139"/>
                    </a:lnTo>
                    <a:lnTo>
                      <a:pt x="1476" y="139"/>
                    </a:lnTo>
                    <a:lnTo>
                      <a:pt x="1480" y="139"/>
                    </a:lnTo>
                    <a:lnTo>
                      <a:pt x="1484" y="139"/>
                    </a:lnTo>
                    <a:lnTo>
                      <a:pt x="1487" y="139"/>
                    </a:lnTo>
                    <a:lnTo>
                      <a:pt x="1491" y="139"/>
                    </a:lnTo>
                    <a:lnTo>
                      <a:pt x="1495" y="139"/>
                    </a:lnTo>
                    <a:lnTo>
                      <a:pt x="1499" y="139"/>
                    </a:lnTo>
                    <a:lnTo>
                      <a:pt x="1502" y="139"/>
                    </a:lnTo>
                    <a:lnTo>
                      <a:pt x="1506" y="139"/>
                    </a:lnTo>
                    <a:lnTo>
                      <a:pt x="1510" y="139"/>
                    </a:lnTo>
                    <a:lnTo>
                      <a:pt x="1514" y="139"/>
                    </a:lnTo>
                    <a:lnTo>
                      <a:pt x="1517" y="139"/>
                    </a:lnTo>
                    <a:lnTo>
                      <a:pt x="1521" y="139"/>
                    </a:lnTo>
                    <a:lnTo>
                      <a:pt x="1525" y="139"/>
                    </a:lnTo>
                    <a:lnTo>
                      <a:pt x="1529" y="139"/>
                    </a:lnTo>
                    <a:lnTo>
                      <a:pt x="1532" y="139"/>
                    </a:lnTo>
                    <a:lnTo>
                      <a:pt x="1536" y="139"/>
                    </a:lnTo>
                    <a:lnTo>
                      <a:pt x="1540" y="139"/>
                    </a:lnTo>
                    <a:lnTo>
                      <a:pt x="1544" y="139"/>
                    </a:lnTo>
                    <a:lnTo>
                      <a:pt x="1547" y="139"/>
                    </a:lnTo>
                    <a:lnTo>
                      <a:pt x="1551" y="139"/>
                    </a:lnTo>
                    <a:lnTo>
                      <a:pt x="1555" y="139"/>
                    </a:lnTo>
                    <a:lnTo>
                      <a:pt x="1559" y="139"/>
                    </a:lnTo>
                    <a:lnTo>
                      <a:pt x="1562" y="139"/>
                    </a:lnTo>
                    <a:lnTo>
                      <a:pt x="1566" y="139"/>
                    </a:lnTo>
                    <a:lnTo>
                      <a:pt x="1570" y="139"/>
                    </a:lnTo>
                    <a:lnTo>
                      <a:pt x="1574" y="139"/>
                    </a:lnTo>
                    <a:lnTo>
                      <a:pt x="1577" y="139"/>
                    </a:lnTo>
                    <a:lnTo>
                      <a:pt x="1581" y="139"/>
                    </a:lnTo>
                    <a:lnTo>
                      <a:pt x="1585" y="139"/>
                    </a:lnTo>
                    <a:lnTo>
                      <a:pt x="1589" y="139"/>
                    </a:lnTo>
                    <a:lnTo>
                      <a:pt x="1592" y="139"/>
                    </a:lnTo>
                    <a:lnTo>
                      <a:pt x="1596" y="139"/>
                    </a:lnTo>
                    <a:lnTo>
                      <a:pt x="1600" y="139"/>
                    </a:lnTo>
                    <a:lnTo>
                      <a:pt x="1604" y="139"/>
                    </a:lnTo>
                    <a:lnTo>
                      <a:pt x="1607" y="139"/>
                    </a:lnTo>
                    <a:lnTo>
                      <a:pt x="1611" y="139"/>
                    </a:lnTo>
                    <a:lnTo>
                      <a:pt x="1615" y="139"/>
                    </a:lnTo>
                    <a:lnTo>
                      <a:pt x="1619" y="139"/>
                    </a:lnTo>
                    <a:lnTo>
                      <a:pt x="1623" y="139"/>
                    </a:lnTo>
                    <a:lnTo>
                      <a:pt x="1626" y="139"/>
                    </a:lnTo>
                    <a:lnTo>
                      <a:pt x="1630" y="139"/>
                    </a:lnTo>
                    <a:lnTo>
                      <a:pt x="1634" y="139"/>
                    </a:lnTo>
                    <a:lnTo>
                      <a:pt x="1638" y="139"/>
                    </a:lnTo>
                    <a:lnTo>
                      <a:pt x="1641" y="139"/>
                    </a:lnTo>
                    <a:lnTo>
                      <a:pt x="1645" y="139"/>
                    </a:lnTo>
                    <a:lnTo>
                      <a:pt x="1649" y="139"/>
                    </a:lnTo>
                    <a:lnTo>
                      <a:pt x="1653" y="139"/>
                    </a:lnTo>
                    <a:lnTo>
                      <a:pt x="1656" y="139"/>
                    </a:lnTo>
                    <a:lnTo>
                      <a:pt x="1660" y="139"/>
                    </a:lnTo>
                    <a:lnTo>
                      <a:pt x="1664" y="139"/>
                    </a:lnTo>
                    <a:lnTo>
                      <a:pt x="1668" y="139"/>
                    </a:lnTo>
                    <a:lnTo>
                      <a:pt x="1671" y="139"/>
                    </a:lnTo>
                    <a:lnTo>
                      <a:pt x="1675" y="139"/>
                    </a:lnTo>
                    <a:lnTo>
                      <a:pt x="1679" y="139"/>
                    </a:lnTo>
                    <a:lnTo>
                      <a:pt x="1683" y="139"/>
                    </a:lnTo>
                    <a:lnTo>
                      <a:pt x="1686" y="139"/>
                    </a:lnTo>
                    <a:lnTo>
                      <a:pt x="1690" y="139"/>
                    </a:lnTo>
                    <a:lnTo>
                      <a:pt x="1694" y="139"/>
                    </a:lnTo>
                    <a:lnTo>
                      <a:pt x="1698" y="139"/>
                    </a:lnTo>
                    <a:lnTo>
                      <a:pt x="1701" y="139"/>
                    </a:lnTo>
                    <a:lnTo>
                      <a:pt x="1705" y="139"/>
                    </a:lnTo>
                    <a:lnTo>
                      <a:pt x="1709" y="139"/>
                    </a:lnTo>
                    <a:lnTo>
                      <a:pt x="1713" y="139"/>
                    </a:lnTo>
                    <a:lnTo>
                      <a:pt x="1716" y="139"/>
                    </a:lnTo>
                    <a:lnTo>
                      <a:pt x="1720" y="139"/>
                    </a:lnTo>
                    <a:lnTo>
                      <a:pt x="1724" y="139"/>
                    </a:lnTo>
                    <a:lnTo>
                      <a:pt x="1728" y="139"/>
                    </a:lnTo>
                    <a:lnTo>
                      <a:pt x="1731" y="139"/>
                    </a:lnTo>
                    <a:lnTo>
                      <a:pt x="1735" y="139"/>
                    </a:lnTo>
                    <a:lnTo>
                      <a:pt x="1739" y="139"/>
                    </a:lnTo>
                    <a:lnTo>
                      <a:pt x="1743" y="139"/>
                    </a:lnTo>
                    <a:lnTo>
                      <a:pt x="1746" y="139"/>
                    </a:lnTo>
                    <a:lnTo>
                      <a:pt x="1750" y="139"/>
                    </a:lnTo>
                    <a:lnTo>
                      <a:pt x="1754" y="139"/>
                    </a:lnTo>
                    <a:lnTo>
                      <a:pt x="1758" y="139"/>
                    </a:lnTo>
                    <a:lnTo>
                      <a:pt x="1761" y="139"/>
                    </a:lnTo>
                    <a:lnTo>
                      <a:pt x="1765" y="139"/>
                    </a:lnTo>
                    <a:lnTo>
                      <a:pt x="1769" y="139"/>
                    </a:lnTo>
                    <a:lnTo>
                      <a:pt x="1773" y="139"/>
                    </a:lnTo>
                    <a:lnTo>
                      <a:pt x="1777" y="139"/>
                    </a:lnTo>
                    <a:lnTo>
                      <a:pt x="1780" y="139"/>
                    </a:lnTo>
                    <a:lnTo>
                      <a:pt x="1784" y="139"/>
                    </a:lnTo>
                    <a:lnTo>
                      <a:pt x="1788" y="139"/>
                    </a:lnTo>
                    <a:lnTo>
                      <a:pt x="1792" y="139"/>
                    </a:lnTo>
                    <a:lnTo>
                      <a:pt x="1795" y="139"/>
                    </a:lnTo>
                  </a:path>
                </a:pathLst>
              </a:custGeom>
              <a:noFill/>
              <a:ln w="17463">
                <a:solidFill>
                  <a:srgbClr val="008000"/>
                </a:solidFill>
                <a:prstDash val="solid"/>
                <a:round/>
                <a:headEnd/>
                <a:tailEnd/>
              </a:ln>
            </p:spPr>
            <p:txBody>
              <a:bodyPr>
                <a:prstTxWarp prst="textNoShape">
                  <a:avLst/>
                </a:prstTxWarp>
              </a:bodyPr>
              <a:lstStyle/>
              <a:p>
                <a:endParaRPr lang="en-US"/>
              </a:p>
            </p:txBody>
          </p:sp>
          <p:sp>
            <p:nvSpPr>
              <p:cNvPr id="144421" name="Freeform 37"/>
              <p:cNvSpPr>
                <a:spLocks/>
              </p:cNvSpPr>
              <p:nvPr/>
            </p:nvSpPr>
            <p:spPr bwMode="auto">
              <a:xfrm>
                <a:off x="1650" y="1708"/>
                <a:ext cx="1834" cy="184"/>
              </a:xfrm>
              <a:custGeom>
                <a:avLst/>
                <a:gdLst/>
                <a:ahLst/>
                <a:cxnLst>
                  <a:cxn ang="0">
                    <a:pos x="30" y="0"/>
                  </a:cxn>
                  <a:cxn ang="0">
                    <a:pos x="64" y="0"/>
                  </a:cxn>
                  <a:cxn ang="0">
                    <a:pos x="97" y="0"/>
                  </a:cxn>
                  <a:cxn ang="0">
                    <a:pos x="131" y="0"/>
                  </a:cxn>
                  <a:cxn ang="0">
                    <a:pos x="165" y="0"/>
                  </a:cxn>
                  <a:cxn ang="0">
                    <a:pos x="188" y="19"/>
                  </a:cxn>
                  <a:cxn ang="0">
                    <a:pos x="203" y="45"/>
                  </a:cxn>
                  <a:cxn ang="0">
                    <a:pos x="218" y="71"/>
                  </a:cxn>
                  <a:cxn ang="0">
                    <a:pos x="236" y="97"/>
                  </a:cxn>
                  <a:cxn ang="0">
                    <a:pos x="255" y="120"/>
                  </a:cxn>
                  <a:cxn ang="0">
                    <a:pos x="278" y="139"/>
                  </a:cxn>
                  <a:cxn ang="0">
                    <a:pos x="300" y="158"/>
                  </a:cxn>
                  <a:cxn ang="0">
                    <a:pos x="323" y="169"/>
                  </a:cxn>
                  <a:cxn ang="0">
                    <a:pos x="353" y="180"/>
                  </a:cxn>
                  <a:cxn ang="0">
                    <a:pos x="368" y="158"/>
                  </a:cxn>
                  <a:cxn ang="0">
                    <a:pos x="383" y="131"/>
                  </a:cxn>
                  <a:cxn ang="0">
                    <a:pos x="402" y="109"/>
                  </a:cxn>
                  <a:cxn ang="0">
                    <a:pos x="417" y="90"/>
                  </a:cxn>
                  <a:cxn ang="0">
                    <a:pos x="435" y="71"/>
                  </a:cxn>
                  <a:cxn ang="0">
                    <a:pos x="462" y="56"/>
                  </a:cxn>
                  <a:cxn ang="0">
                    <a:pos x="488" y="41"/>
                  </a:cxn>
                  <a:cxn ang="0">
                    <a:pos x="514" y="30"/>
                  </a:cxn>
                  <a:cxn ang="0">
                    <a:pos x="541" y="22"/>
                  </a:cxn>
                  <a:cxn ang="0">
                    <a:pos x="567" y="15"/>
                  </a:cxn>
                  <a:cxn ang="0">
                    <a:pos x="601" y="11"/>
                  </a:cxn>
                  <a:cxn ang="0">
                    <a:pos x="631" y="7"/>
                  </a:cxn>
                  <a:cxn ang="0">
                    <a:pos x="665" y="3"/>
                  </a:cxn>
                  <a:cxn ang="0">
                    <a:pos x="698" y="3"/>
                  </a:cxn>
                  <a:cxn ang="0">
                    <a:pos x="728" y="0"/>
                  </a:cxn>
                  <a:cxn ang="0">
                    <a:pos x="762" y="0"/>
                  </a:cxn>
                  <a:cxn ang="0">
                    <a:pos x="796" y="0"/>
                  </a:cxn>
                  <a:cxn ang="0">
                    <a:pos x="830" y="0"/>
                  </a:cxn>
                  <a:cxn ang="0">
                    <a:pos x="864" y="0"/>
                  </a:cxn>
                  <a:cxn ang="0">
                    <a:pos x="897" y="0"/>
                  </a:cxn>
                  <a:cxn ang="0">
                    <a:pos x="931" y="0"/>
                  </a:cxn>
                  <a:cxn ang="0">
                    <a:pos x="965" y="0"/>
                  </a:cxn>
                  <a:cxn ang="0">
                    <a:pos x="999" y="0"/>
                  </a:cxn>
                  <a:cxn ang="0">
                    <a:pos x="1033" y="0"/>
                  </a:cxn>
                  <a:cxn ang="0">
                    <a:pos x="1067" y="0"/>
                  </a:cxn>
                  <a:cxn ang="0">
                    <a:pos x="1100" y="0"/>
                  </a:cxn>
                  <a:cxn ang="0">
                    <a:pos x="1134" y="0"/>
                  </a:cxn>
                  <a:cxn ang="0">
                    <a:pos x="1168" y="0"/>
                  </a:cxn>
                  <a:cxn ang="0">
                    <a:pos x="1202" y="0"/>
                  </a:cxn>
                  <a:cxn ang="0">
                    <a:pos x="1236" y="0"/>
                  </a:cxn>
                  <a:cxn ang="0">
                    <a:pos x="1269" y="0"/>
                  </a:cxn>
                  <a:cxn ang="0">
                    <a:pos x="1303" y="0"/>
                  </a:cxn>
                  <a:cxn ang="0">
                    <a:pos x="1337" y="0"/>
                  </a:cxn>
                  <a:cxn ang="0">
                    <a:pos x="1371" y="0"/>
                  </a:cxn>
                  <a:cxn ang="0">
                    <a:pos x="1405" y="0"/>
                  </a:cxn>
                  <a:cxn ang="0">
                    <a:pos x="1438" y="0"/>
                  </a:cxn>
                  <a:cxn ang="0">
                    <a:pos x="1472" y="0"/>
                  </a:cxn>
                  <a:cxn ang="0">
                    <a:pos x="1506" y="0"/>
                  </a:cxn>
                  <a:cxn ang="0">
                    <a:pos x="1540" y="0"/>
                  </a:cxn>
                  <a:cxn ang="0">
                    <a:pos x="1574" y="0"/>
                  </a:cxn>
                  <a:cxn ang="0">
                    <a:pos x="1607" y="0"/>
                  </a:cxn>
                  <a:cxn ang="0">
                    <a:pos x="1641" y="0"/>
                  </a:cxn>
                  <a:cxn ang="0">
                    <a:pos x="1675" y="0"/>
                  </a:cxn>
                  <a:cxn ang="0">
                    <a:pos x="1709" y="0"/>
                  </a:cxn>
                  <a:cxn ang="0">
                    <a:pos x="1743" y="0"/>
                  </a:cxn>
                  <a:cxn ang="0">
                    <a:pos x="1777" y="0"/>
                  </a:cxn>
                </a:cxnLst>
                <a:rect l="0" t="0" r="r" b="b"/>
                <a:pathLst>
                  <a:path w="1795" h="180">
                    <a:moveTo>
                      <a:pt x="0" y="0"/>
                    </a:moveTo>
                    <a:lnTo>
                      <a:pt x="3" y="0"/>
                    </a:lnTo>
                    <a:lnTo>
                      <a:pt x="7" y="0"/>
                    </a:lnTo>
                    <a:lnTo>
                      <a:pt x="11" y="0"/>
                    </a:lnTo>
                    <a:lnTo>
                      <a:pt x="15" y="0"/>
                    </a:lnTo>
                    <a:lnTo>
                      <a:pt x="18" y="0"/>
                    </a:lnTo>
                    <a:lnTo>
                      <a:pt x="22" y="0"/>
                    </a:lnTo>
                    <a:lnTo>
                      <a:pt x="26" y="0"/>
                    </a:lnTo>
                    <a:lnTo>
                      <a:pt x="30" y="0"/>
                    </a:lnTo>
                    <a:lnTo>
                      <a:pt x="33" y="0"/>
                    </a:lnTo>
                    <a:lnTo>
                      <a:pt x="37" y="0"/>
                    </a:lnTo>
                    <a:lnTo>
                      <a:pt x="41" y="0"/>
                    </a:lnTo>
                    <a:lnTo>
                      <a:pt x="45" y="0"/>
                    </a:lnTo>
                    <a:lnTo>
                      <a:pt x="49" y="0"/>
                    </a:lnTo>
                    <a:lnTo>
                      <a:pt x="52" y="0"/>
                    </a:lnTo>
                    <a:lnTo>
                      <a:pt x="56" y="0"/>
                    </a:lnTo>
                    <a:lnTo>
                      <a:pt x="60" y="0"/>
                    </a:lnTo>
                    <a:lnTo>
                      <a:pt x="64" y="0"/>
                    </a:lnTo>
                    <a:lnTo>
                      <a:pt x="67" y="0"/>
                    </a:lnTo>
                    <a:lnTo>
                      <a:pt x="71" y="0"/>
                    </a:lnTo>
                    <a:lnTo>
                      <a:pt x="75" y="0"/>
                    </a:lnTo>
                    <a:lnTo>
                      <a:pt x="79" y="0"/>
                    </a:lnTo>
                    <a:lnTo>
                      <a:pt x="82" y="0"/>
                    </a:lnTo>
                    <a:lnTo>
                      <a:pt x="86" y="0"/>
                    </a:lnTo>
                    <a:lnTo>
                      <a:pt x="90" y="0"/>
                    </a:lnTo>
                    <a:lnTo>
                      <a:pt x="94" y="0"/>
                    </a:lnTo>
                    <a:lnTo>
                      <a:pt x="97" y="0"/>
                    </a:lnTo>
                    <a:lnTo>
                      <a:pt x="101" y="0"/>
                    </a:lnTo>
                    <a:lnTo>
                      <a:pt x="105" y="0"/>
                    </a:lnTo>
                    <a:lnTo>
                      <a:pt x="109" y="0"/>
                    </a:lnTo>
                    <a:lnTo>
                      <a:pt x="112" y="0"/>
                    </a:lnTo>
                    <a:lnTo>
                      <a:pt x="116" y="0"/>
                    </a:lnTo>
                    <a:lnTo>
                      <a:pt x="120" y="0"/>
                    </a:lnTo>
                    <a:lnTo>
                      <a:pt x="124" y="0"/>
                    </a:lnTo>
                    <a:lnTo>
                      <a:pt x="127" y="0"/>
                    </a:lnTo>
                    <a:lnTo>
                      <a:pt x="131" y="0"/>
                    </a:lnTo>
                    <a:lnTo>
                      <a:pt x="135" y="0"/>
                    </a:lnTo>
                    <a:lnTo>
                      <a:pt x="139" y="0"/>
                    </a:lnTo>
                    <a:lnTo>
                      <a:pt x="142" y="0"/>
                    </a:lnTo>
                    <a:lnTo>
                      <a:pt x="146" y="0"/>
                    </a:lnTo>
                    <a:lnTo>
                      <a:pt x="150" y="0"/>
                    </a:lnTo>
                    <a:lnTo>
                      <a:pt x="154" y="0"/>
                    </a:lnTo>
                    <a:lnTo>
                      <a:pt x="157" y="0"/>
                    </a:lnTo>
                    <a:lnTo>
                      <a:pt x="161" y="0"/>
                    </a:lnTo>
                    <a:lnTo>
                      <a:pt x="165" y="0"/>
                    </a:lnTo>
                    <a:lnTo>
                      <a:pt x="169" y="0"/>
                    </a:lnTo>
                    <a:lnTo>
                      <a:pt x="172" y="0"/>
                    </a:lnTo>
                    <a:lnTo>
                      <a:pt x="176" y="0"/>
                    </a:lnTo>
                    <a:lnTo>
                      <a:pt x="180" y="0"/>
                    </a:lnTo>
                    <a:lnTo>
                      <a:pt x="180" y="3"/>
                    </a:lnTo>
                    <a:lnTo>
                      <a:pt x="180" y="7"/>
                    </a:lnTo>
                    <a:lnTo>
                      <a:pt x="184" y="11"/>
                    </a:lnTo>
                    <a:lnTo>
                      <a:pt x="184" y="15"/>
                    </a:lnTo>
                    <a:lnTo>
                      <a:pt x="188" y="19"/>
                    </a:lnTo>
                    <a:lnTo>
                      <a:pt x="188" y="22"/>
                    </a:lnTo>
                    <a:lnTo>
                      <a:pt x="191" y="26"/>
                    </a:lnTo>
                    <a:lnTo>
                      <a:pt x="191" y="30"/>
                    </a:lnTo>
                    <a:lnTo>
                      <a:pt x="191" y="34"/>
                    </a:lnTo>
                    <a:lnTo>
                      <a:pt x="195" y="34"/>
                    </a:lnTo>
                    <a:lnTo>
                      <a:pt x="195" y="37"/>
                    </a:lnTo>
                    <a:lnTo>
                      <a:pt x="199" y="41"/>
                    </a:lnTo>
                    <a:lnTo>
                      <a:pt x="199" y="45"/>
                    </a:lnTo>
                    <a:lnTo>
                      <a:pt x="203" y="45"/>
                    </a:lnTo>
                    <a:lnTo>
                      <a:pt x="203" y="49"/>
                    </a:lnTo>
                    <a:lnTo>
                      <a:pt x="203" y="52"/>
                    </a:lnTo>
                    <a:lnTo>
                      <a:pt x="206" y="56"/>
                    </a:lnTo>
                    <a:lnTo>
                      <a:pt x="206" y="60"/>
                    </a:lnTo>
                    <a:lnTo>
                      <a:pt x="210" y="60"/>
                    </a:lnTo>
                    <a:lnTo>
                      <a:pt x="210" y="64"/>
                    </a:lnTo>
                    <a:lnTo>
                      <a:pt x="214" y="67"/>
                    </a:lnTo>
                    <a:lnTo>
                      <a:pt x="214" y="71"/>
                    </a:lnTo>
                    <a:lnTo>
                      <a:pt x="218" y="71"/>
                    </a:lnTo>
                    <a:lnTo>
                      <a:pt x="218" y="75"/>
                    </a:lnTo>
                    <a:lnTo>
                      <a:pt x="221" y="79"/>
                    </a:lnTo>
                    <a:lnTo>
                      <a:pt x="221" y="82"/>
                    </a:lnTo>
                    <a:lnTo>
                      <a:pt x="225" y="82"/>
                    </a:lnTo>
                    <a:lnTo>
                      <a:pt x="225" y="86"/>
                    </a:lnTo>
                    <a:lnTo>
                      <a:pt x="229" y="90"/>
                    </a:lnTo>
                    <a:lnTo>
                      <a:pt x="233" y="94"/>
                    </a:lnTo>
                    <a:lnTo>
                      <a:pt x="233" y="97"/>
                    </a:lnTo>
                    <a:lnTo>
                      <a:pt x="236" y="97"/>
                    </a:lnTo>
                    <a:lnTo>
                      <a:pt x="236" y="101"/>
                    </a:lnTo>
                    <a:lnTo>
                      <a:pt x="240" y="101"/>
                    </a:lnTo>
                    <a:lnTo>
                      <a:pt x="240" y="105"/>
                    </a:lnTo>
                    <a:lnTo>
                      <a:pt x="244" y="105"/>
                    </a:lnTo>
                    <a:lnTo>
                      <a:pt x="244" y="109"/>
                    </a:lnTo>
                    <a:lnTo>
                      <a:pt x="248" y="109"/>
                    </a:lnTo>
                    <a:lnTo>
                      <a:pt x="248" y="112"/>
                    </a:lnTo>
                    <a:lnTo>
                      <a:pt x="251" y="116"/>
                    </a:lnTo>
                    <a:lnTo>
                      <a:pt x="255" y="120"/>
                    </a:lnTo>
                    <a:lnTo>
                      <a:pt x="255" y="124"/>
                    </a:lnTo>
                    <a:lnTo>
                      <a:pt x="259" y="124"/>
                    </a:lnTo>
                    <a:lnTo>
                      <a:pt x="263" y="128"/>
                    </a:lnTo>
                    <a:lnTo>
                      <a:pt x="266" y="128"/>
                    </a:lnTo>
                    <a:lnTo>
                      <a:pt x="266" y="131"/>
                    </a:lnTo>
                    <a:lnTo>
                      <a:pt x="270" y="135"/>
                    </a:lnTo>
                    <a:lnTo>
                      <a:pt x="274" y="135"/>
                    </a:lnTo>
                    <a:lnTo>
                      <a:pt x="274" y="139"/>
                    </a:lnTo>
                    <a:lnTo>
                      <a:pt x="278" y="139"/>
                    </a:lnTo>
                    <a:lnTo>
                      <a:pt x="278" y="143"/>
                    </a:lnTo>
                    <a:lnTo>
                      <a:pt x="281" y="143"/>
                    </a:lnTo>
                    <a:lnTo>
                      <a:pt x="285" y="146"/>
                    </a:lnTo>
                    <a:lnTo>
                      <a:pt x="289" y="146"/>
                    </a:lnTo>
                    <a:lnTo>
                      <a:pt x="289" y="150"/>
                    </a:lnTo>
                    <a:lnTo>
                      <a:pt x="293" y="150"/>
                    </a:lnTo>
                    <a:lnTo>
                      <a:pt x="296" y="154"/>
                    </a:lnTo>
                    <a:lnTo>
                      <a:pt x="300" y="154"/>
                    </a:lnTo>
                    <a:lnTo>
                      <a:pt x="300" y="158"/>
                    </a:lnTo>
                    <a:lnTo>
                      <a:pt x="304" y="158"/>
                    </a:lnTo>
                    <a:lnTo>
                      <a:pt x="308" y="158"/>
                    </a:lnTo>
                    <a:lnTo>
                      <a:pt x="308" y="161"/>
                    </a:lnTo>
                    <a:lnTo>
                      <a:pt x="311" y="161"/>
                    </a:lnTo>
                    <a:lnTo>
                      <a:pt x="315" y="161"/>
                    </a:lnTo>
                    <a:lnTo>
                      <a:pt x="315" y="165"/>
                    </a:lnTo>
                    <a:lnTo>
                      <a:pt x="319" y="165"/>
                    </a:lnTo>
                    <a:lnTo>
                      <a:pt x="323" y="165"/>
                    </a:lnTo>
                    <a:lnTo>
                      <a:pt x="323" y="169"/>
                    </a:lnTo>
                    <a:lnTo>
                      <a:pt x="327" y="169"/>
                    </a:lnTo>
                    <a:lnTo>
                      <a:pt x="330" y="169"/>
                    </a:lnTo>
                    <a:lnTo>
                      <a:pt x="334" y="173"/>
                    </a:lnTo>
                    <a:lnTo>
                      <a:pt x="338" y="173"/>
                    </a:lnTo>
                    <a:lnTo>
                      <a:pt x="342" y="173"/>
                    </a:lnTo>
                    <a:lnTo>
                      <a:pt x="342" y="176"/>
                    </a:lnTo>
                    <a:lnTo>
                      <a:pt x="345" y="176"/>
                    </a:lnTo>
                    <a:lnTo>
                      <a:pt x="349" y="176"/>
                    </a:lnTo>
                    <a:lnTo>
                      <a:pt x="353" y="180"/>
                    </a:lnTo>
                    <a:lnTo>
                      <a:pt x="357" y="180"/>
                    </a:lnTo>
                    <a:lnTo>
                      <a:pt x="357" y="176"/>
                    </a:lnTo>
                    <a:lnTo>
                      <a:pt x="360" y="176"/>
                    </a:lnTo>
                    <a:lnTo>
                      <a:pt x="360" y="173"/>
                    </a:lnTo>
                    <a:lnTo>
                      <a:pt x="364" y="169"/>
                    </a:lnTo>
                    <a:lnTo>
                      <a:pt x="364" y="165"/>
                    </a:lnTo>
                    <a:lnTo>
                      <a:pt x="364" y="161"/>
                    </a:lnTo>
                    <a:lnTo>
                      <a:pt x="368" y="161"/>
                    </a:lnTo>
                    <a:lnTo>
                      <a:pt x="368" y="158"/>
                    </a:lnTo>
                    <a:lnTo>
                      <a:pt x="372" y="154"/>
                    </a:lnTo>
                    <a:lnTo>
                      <a:pt x="372" y="150"/>
                    </a:lnTo>
                    <a:lnTo>
                      <a:pt x="375" y="150"/>
                    </a:lnTo>
                    <a:lnTo>
                      <a:pt x="375" y="146"/>
                    </a:lnTo>
                    <a:lnTo>
                      <a:pt x="375" y="143"/>
                    </a:lnTo>
                    <a:lnTo>
                      <a:pt x="379" y="143"/>
                    </a:lnTo>
                    <a:lnTo>
                      <a:pt x="379" y="139"/>
                    </a:lnTo>
                    <a:lnTo>
                      <a:pt x="383" y="135"/>
                    </a:lnTo>
                    <a:lnTo>
                      <a:pt x="383" y="131"/>
                    </a:lnTo>
                    <a:lnTo>
                      <a:pt x="387" y="131"/>
                    </a:lnTo>
                    <a:lnTo>
                      <a:pt x="387" y="128"/>
                    </a:lnTo>
                    <a:lnTo>
                      <a:pt x="390" y="124"/>
                    </a:lnTo>
                    <a:lnTo>
                      <a:pt x="390" y="120"/>
                    </a:lnTo>
                    <a:lnTo>
                      <a:pt x="394" y="120"/>
                    </a:lnTo>
                    <a:lnTo>
                      <a:pt x="394" y="116"/>
                    </a:lnTo>
                    <a:lnTo>
                      <a:pt x="398" y="116"/>
                    </a:lnTo>
                    <a:lnTo>
                      <a:pt x="398" y="112"/>
                    </a:lnTo>
                    <a:lnTo>
                      <a:pt x="402" y="109"/>
                    </a:lnTo>
                    <a:lnTo>
                      <a:pt x="402" y="105"/>
                    </a:lnTo>
                    <a:lnTo>
                      <a:pt x="405" y="105"/>
                    </a:lnTo>
                    <a:lnTo>
                      <a:pt x="405" y="101"/>
                    </a:lnTo>
                    <a:lnTo>
                      <a:pt x="409" y="101"/>
                    </a:lnTo>
                    <a:lnTo>
                      <a:pt x="409" y="97"/>
                    </a:lnTo>
                    <a:lnTo>
                      <a:pt x="413" y="97"/>
                    </a:lnTo>
                    <a:lnTo>
                      <a:pt x="413" y="94"/>
                    </a:lnTo>
                    <a:lnTo>
                      <a:pt x="417" y="94"/>
                    </a:lnTo>
                    <a:lnTo>
                      <a:pt x="417" y="90"/>
                    </a:lnTo>
                    <a:lnTo>
                      <a:pt x="420" y="86"/>
                    </a:lnTo>
                    <a:lnTo>
                      <a:pt x="424" y="86"/>
                    </a:lnTo>
                    <a:lnTo>
                      <a:pt x="424" y="82"/>
                    </a:lnTo>
                    <a:lnTo>
                      <a:pt x="428" y="82"/>
                    </a:lnTo>
                    <a:lnTo>
                      <a:pt x="428" y="79"/>
                    </a:lnTo>
                    <a:lnTo>
                      <a:pt x="432" y="79"/>
                    </a:lnTo>
                    <a:lnTo>
                      <a:pt x="432" y="75"/>
                    </a:lnTo>
                    <a:lnTo>
                      <a:pt x="435" y="75"/>
                    </a:lnTo>
                    <a:lnTo>
                      <a:pt x="435" y="71"/>
                    </a:lnTo>
                    <a:lnTo>
                      <a:pt x="439" y="71"/>
                    </a:lnTo>
                    <a:lnTo>
                      <a:pt x="439" y="67"/>
                    </a:lnTo>
                    <a:lnTo>
                      <a:pt x="443" y="67"/>
                    </a:lnTo>
                    <a:lnTo>
                      <a:pt x="447" y="64"/>
                    </a:lnTo>
                    <a:lnTo>
                      <a:pt x="450" y="64"/>
                    </a:lnTo>
                    <a:lnTo>
                      <a:pt x="450" y="60"/>
                    </a:lnTo>
                    <a:lnTo>
                      <a:pt x="454" y="60"/>
                    </a:lnTo>
                    <a:lnTo>
                      <a:pt x="458" y="56"/>
                    </a:lnTo>
                    <a:lnTo>
                      <a:pt x="462" y="56"/>
                    </a:lnTo>
                    <a:lnTo>
                      <a:pt x="462" y="52"/>
                    </a:lnTo>
                    <a:lnTo>
                      <a:pt x="465" y="52"/>
                    </a:lnTo>
                    <a:lnTo>
                      <a:pt x="469" y="49"/>
                    </a:lnTo>
                    <a:lnTo>
                      <a:pt x="473" y="49"/>
                    </a:lnTo>
                    <a:lnTo>
                      <a:pt x="473" y="45"/>
                    </a:lnTo>
                    <a:lnTo>
                      <a:pt x="477" y="45"/>
                    </a:lnTo>
                    <a:lnTo>
                      <a:pt x="481" y="45"/>
                    </a:lnTo>
                    <a:lnTo>
                      <a:pt x="484" y="41"/>
                    </a:lnTo>
                    <a:lnTo>
                      <a:pt x="488" y="41"/>
                    </a:lnTo>
                    <a:lnTo>
                      <a:pt x="488" y="37"/>
                    </a:lnTo>
                    <a:lnTo>
                      <a:pt x="492" y="37"/>
                    </a:lnTo>
                    <a:lnTo>
                      <a:pt x="496" y="37"/>
                    </a:lnTo>
                    <a:lnTo>
                      <a:pt x="499" y="34"/>
                    </a:lnTo>
                    <a:lnTo>
                      <a:pt x="503" y="34"/>
                    </a:lnTo>
                    <a:lnTo>
                      <a:pt x="507" y="34"/>
                    </a:lnTo>
                    <a:lnTo>
                      <a:pt x="507" y="30"/>
                    </a:lnTo>
                    <a:lnTo>
                      <a:pt x="511" y="30"/>
                    </a:lnTo>
                    <a:lnTo>
                      <a:pt x="514" y="30"/>
                    </a:lnTo>
                    <a:lnTo>
                      <a:pt x="518" y="30"/>
                    </a:lnTo>
                    <a:lnTo>
                      <a:pt x="518" y="26"/>
                    </a:lnTo>
                    <a:lnTo>
                      <a:pt x="522" y="26"/>
                    </a:lnTo>
                    <a:lnTo>
                      <a:pt x="526" y="26"/>
                    </a:lnTo>
                    <a:lnTo>
                      <a:pt x="529" y="26"/>
                    </a:lnTo>
                    <a:lnTo>
                      <a:pt x="529" y="22"/>
                    </a:lnTo>
                    <a:lnTo>
                      <a:pt x="533" y="22"/>
                    </a:lnTo>
                    <a:lnTo>
                      <a:pt x="537" y="22"/>
                    </a:lnTo>
                    <a:lnTo>
                      <a:pt x="541" y="22"/>
                    </a:lnTo>
                    <a:lnTo>
                      <a:pt x="544" y="22"/>
                    </a:lnTo>
                    <a:lnTo>
                      <a:pt x="544" y="19"/>
                    </a:lnTo>
                    <a:lnTo>
                      <a:pt x="548" y="19"/>
                    </a:lnTo>
                    <a:lnTo>
                      <a:pt x="552" y="19"/>
                    </a:lnTo>
                    <a:lnTo>
                      <a:pt x="556" y="19"/>
                    </a:lnTo>
                    <a:lnTo>
                      <a:pt x="559" y="19"/>
                    </a:lnTo>
                    <a:lnTo>
                      <a:pt x="559" y="15"/>
                    </a:lnTo>
                    <a:lnTo>
                      <a:pt x="563" y="15"/>
                    </a:lnTo>
                    <a:lnTo>
                      <a:pt x="567" y="15"/>
                    </a:lnTo>
                    <a:lnTo>
                      <a:pt x="571" y="15"/>
                    </a:lnTo>
                    <a:lnTo>
                      <a:pt x="574" y="15"/>
                    </a:lnTo>
                    <a:lnTo>
                      <a:pt x="578" y="15"/>
                    </a:lnTo>
                    <a:lnTo>
                      <a:pt x="582" y="11"/>
                    </a:lnTo>
                    <a:lnTo>
                      <a:pt x="586" y="11"/>
                    </a:lnTo>
                    <a:lnTo>
                      <a:pt x="589" y="11"/>
                    </a:lnTo>
                    <a:lnTo>
                      <a:pt x="593" y="11"/>
                    </a:lnTo>
                    <a:lnTo>
                      <a:pt x="597" y="11"/>
                    </a:lnTo>
                    <a:lnTo>
                      <a:pt x="601" y="11"/>
                    </a:lnTo>
                    <a:lnTo>
                      <a:pt x="604" y="11"/>
                    </a:lnTo>
                    <a:lnTo>
                      <a:pt x="604" y="7"/>
                    </a:lnTo>
                    <a:lnTo>
                      <a:pt x="608" y="7"/>
                    </a:lnTo>
                    <a:lnTo>
                      <a:pt x="612" y="7"/>
                    </a:lnTo>
                    <a:lnTo>
                      <a:pt x="616" y="7"/>
                    </a:lnTo>
                    <a:lnTo>
                      <a:pt x="620" y="7"/>
                    </a:lnTo>
                    <a:lnTo>
                      <a:pt x="623" y="7"/>
                    </a:lnTo>
                    <a:lnTo>
                      <a:pt x="627" y="7"/>
                    </a:lnTo>
                    <a:lnTo>
                      <a:pt x="631" y="7"/>
                    </a:lnTo>
                    <a:lnTo>
                      <a:pt x="635" y="7"/>
                    </a:lnTo>
                    <a:lnTo>
                      <a:pt x="638" y="7"/>
                    </a:lnTo>
                    <a:lnTo>
                      <a:pt x="642" y="3"/>
                    </a:lnTo>
                    <a:lnTo>
                      <a:pt x="646" y="3"/>
                    </a:lnTo>
                    <a:lnTo>
                      <a:pt x="650" y="3"/>
                    </a:lnTo>
                    <a:lnTo>
                      <a:pt x="653" y="3"/>
                    </a:lnTo>
                    <a:lnTo>
                      <a:pt x="657" y="3"/>
                    </a:lnTo>
                    <a:lnTo>
                      <a:pt x="661" y="3"/>
                    </a:lnTo>
                    <a:lnTo>
                      <a:pt x="665" y="3"/>
                    </a:lnTo>
                    <a:lnTo>
                      <a:pt x="668" y="3"/>
                    </a:lnTo>
                    <a:lnTo>
                      <a:pt x="672" y="3"/>
                    </a:lnTo>
                    <a:lnTo>
                      <a:pt x="676" y="3"/>
                    </a:lnTo>
                    <a:lnTo>
                      <a:pt x="680" y="3"/>
                    </a:lnTo>
                    <a:lnTo>
                      <a:pt x="683" y="3"/>
                    </a:lnTo>
                    <a:lnTo>
                      <a:pt x="687" y="3"/>
                    </a:lnTo>
                    <a:lnTo>
                      <a:pt x="691" y="3"/>
                    </a:lnTo>
                    <a:lnTo>
                      <a:pt x="695" y="3"/>
                    </a:lnTo>
                    <a:lnTo>
                      <a:pt x="698" y="3"/>
                    </a:lnTo>
                    <a:lnTo>
                      <a:pt x="702" y="3"/>
                    </a:lnTo>
                    <a:lnTo>
                      <a:pt x="702" y="0"/>
                    </a:lnTo>
                    <a:lnTo>
                      <a:pt x="706" y="0"/>
                    </a:lnTo>
                    <a:lnTo>
                      <a:pt x="710" y="0"/>
                    </a:lnTo>
                    <a:lnTo>
                      <a:pt x="713" y="0"/>
                    </a:lnTo>
                    <a:lnTo>
                      <a:pt x="717" y="0"/>
                    </a:lnTo>
                    <a:lnTo>
                      <a:pt x="721" y="0"/>
                    </a:lnTo>
                    <a:lnTo>
                      <a:pt x="725" y="0"/>
                    </a:lnTo>
                    <a:lnTo>
                      <a:pt x="728" y="0"/>
                    </a:lnTo>
                    <a:lnTo>
                      <a:pt x="732" y="0"/>
                    </a:lnTo>
                    <a:lnTo>
                      <a:pt x="736" y="0"/>
                    </a:lnTo>
                    <a:lnTo>
                      <a:pt x="740" y="0"/>
                    </a:lnTo>
                    <a:lnTo>
                      <a:pt x="743" y="0"/>
                    </a:lnTo>
                    <a:lnTo>
                      <a:pt x="747" y="0"/>
                    </a:lnTo>
                    <a:lnTo>
                      <a:pt x="751" y="0"/>
                    </a:lnTo>
                    <a:lnTo>
                      <a:pt x="755" y="0"/>
                    </a:lnTo>
                    <a:lnTo>
                      <a:pt x="759" y="0"/>
                    </a:lnTo>
                    <a:lnTo>
                      <a:pt x="762" y="0"/>
                    </a:lnTo>
                    <a:lnTo>
                      <a:pt x="766" y="0"/>
                    </a:lnTo>
                    <a:lnTo>
                      <a:pt x="770" y="0"/>
                    </a:lnTo>
                    <a:lnTo>
                      <a:pt x="774" y="0"/>
                    </a:lnTo>
                    <a:lnTo>
                      <a:pt x="777" y="0"/>
                    </a:lnTo>
                    <a:lnTo>
                      <a:pt x="781" y="0"/>
                    </a:lnTo>
                    <a:lnTo>
                      <a:pt x="785" y="0"/>
                    </a:lnTo>
                    <a:lnTo>
                      <a:pt x="789" y="0"/>
                    </a:lnTo>
                    <a:lnTo>
                      <a:pt x="792" y="0"/>
                    </a:lnTo>
                    <a:lnTo>
                      <a:pt x="796" y="0"/>
                    </a:lnTo>
                    <a:lnTo>
                      <a:pt x="800" y="0"/>
                    </a:lnTo>
                    <a:lnTo>
                      <a:pt x="804" y="0"/>
                    </a:lnTo>
                    <a:lnTo>
                      <a:pt x="807" y="0"/>
                    </a:lnTo>
                    <a:lnTo>
                      <a:pt x="811" y="0"/>
                    </a:lnTo>
                    <a:lnTo>
                      <a:pt x="815" y="0"/>
                    </a:lnTo>
                    <a:lnTo>
                      <a:pt x="819" y="0"/>
                    </a:lnTo>
                    <a:lnTo>
                      <a:pt x="822" y="0"/>
                    </a:lnTo>
                    <a:lnTo>
                      <a:pt x="826" y="0"/>
                    </a:lnTo>
                    <a:lnTo>
                      <a:pt x="830" y="0"/>
                    </a:lnTo>
                    <a:lnTo>
                      <a:pt x="834" y="0"/>
                    </a:lnTo>
                    <a:lnTo>
                      <a:pt x="837" y="0"/>
                    </a:lnTo>
                    <a:lnTo>
                      <a:pt x="841" y="0"/>
                    </a:lnTo>
                    <a:lnTo>
                      <a:pt x="845" y="0"/>
                    </a:lnTo>
                    <a:lnTo>
                      <a:pt x="849" y="0"/>
                    </a:lnTo>
                    <a:lnTo>
                      <a:pt x="852" y="0"/>
                    </a:lnTo>
                    <a:lnTo>
                      <a:pt x="856" y="0"/>
                    </a:lnTo>
                    <a:lnTo>
                      <a:pt x="860" y="0"/>
                    </a:lnTo>
                    <a:lnTo>
                      <a:pt x="864" y="0"/>
                    </a:lnTo>
                    <a:lnTo>
                      <a:pt x="867" y="0"/>
                    </a:lnTo>
                    <a:lnTo>
                      <a:pt x="871" y="0"/>
                    </a:lnTo>
                    <a:lnTo>
                      <a:pt x="875" y="0"/>
                    </a:lnTo>
                    <a:lnTo>
                      <a:pt x="879" y="0"/>
                    </a:lnTo>
                    <a:lnTo>
                      <a:pt x="882" y="0"/>
                    </a:lnTo>
                    <a:lnTo>
                      <a:pt x="886" y="0"/>
                    </a:lnTo>
                    <a:lnTo>
                      <a:pt x="890" y="0"/>
                    </a:lnTo>
                    <a:lnTo>
                      <a:pt x="894" y="0"/>
                    </a:lnTo>
                    <a:lnTo>
                      <a:pt x="897" y="0"/>
                    </a:lnTo>
                    <a:lnTo>
                      <a:pt x="901" y="0"/>
                    </a:lnTo>
                    <a:lnTo>
                      <a:pt x="905" y="0"/>
                    </a:lnTo>
                    <a:lnTo>
                      <a:pt x="909" y="0"/>
                    </a:lnTo>
                    <a:lnTo>
                      <a:pt x="913" y="0"/>
                    </a:lnTo>
                    <a:lnTo>
                      <a:pt x="916" y="0"/>
                    </a:lnTo>
                    <a:lnTo>
                      <a:pt x="920" y="0"/>
                    </a:lnTo>
                    <a:lnTo>
                      <a:pt x="924" y="0"/>
                    </a:lnTo>
                    <a:lnTo>
                      <a:pt x="928" y="0"/>
                    </a:lnTo>
                    <a:lnTo>
                      <a:pt x="931" y="0"/>
                    </a:lnTo>
                    <a:lnTo>
                      <a:pt x="935" y="0"/>
                    </a:lnTo>
                    <a:lnTo>
                      <a:pt x="939" y="0"/>
                    </a:lnTo>
                    <a:lnTo>
                      <a:pt x="943" y="0"/>
                    </a:lnTo>
                    <a:lnTo>
                      <a:pt x="946" y="0"/>
                    </a:lnTo>
                    <a:lnTo>
                      <a:pt x="950" y="0"/>
                    </a:lnTo>
                    <a:lnTo>
                      <a:pt x="954" y="0"/>
                    </a:lnTo>
                    <a:lnTo>
                      <a:pt x="958" y="0"/>
                    </a:lnTo>
                    <a:lnTo>
                      <a:pt x="961" y="0"/>
                    </a:lnTo>
                    <a:lnTo>
                      <a:pt x="965" y="0"/>
                    </a:lnTo>
                    <a:lnTo>
                      <a:pt x="969" y="0"/>
                    </a:lnTo>
                    <a:lnTo>
                      <a:pt x="973" y="0"/>
                    </a:lnTo>
                    <a:lnTo>
                      <a:pt x="976" y="0"/>
                    </a:lnTo>
                    <a:lnTo>
                      <a:pt x="980" y="0"/>
                    </a:lnTo>
                    <a:lnTo>
                      <a:pt x="984" y="0"/>
                    </a:lnTo>
                    <a:lnTo>
                      <a:pt x="988" y="0"/>
                    </a:lnTo>
                    <a:lnTo>
                      <a:pt x="991" y="0"/>
                    </a:lnTo>
                    <a:lnTo>
                      <a:pt x="995" y="0"/>
                    </a:lnTo>
                    <a:lnTo>
                      <a:pt x="999" y="0"/>
                    </a:lnTo>
                    <a:lnTo>
                      <a:pt x="1003" y="0"/>
                    </a:lnTo>
                    <a:lnTo>
                      <a:pt x="1006" y="0"/>
                    </a:lnTo>
                    <a:lnTo>
                      <a:pt x="1010" y="0"/>
                    </a:lnTo>
                    <a:lnTo>
                      <a:pt x="1014" y="0"/>
                    </a:lnTo>
                    <a:lnTo>
                      <a:pt x="1018" y="0"/>
                    </a:lnTo>
                    <a:lnTo>
                      <a:pt x="1021" y="0"/>
                    </a:lnTo>
                    <a:lnTo>
                      <a:pt x="1025" y="0"/>
                    </a:lnTo>
                    <a:lnTo>
                      <a:pt x="1029" y="0"/>
                    </a:lnTo>
                    <a:lnTo>
                      <a:pt x="1033" y="0"/>
                    </a:lnTo>
                    <a:lnTo>
                      <a:pt x="1036" y="0"/>
                    </a:lnTo>
                    <a:lnTo>
                      <a:pt x="1040" y="0"/>
                    </a:lnTo>
                    <a:lnTo>
                      <a:pt x="1044" y="0"/>
                    </a:lnTo>
                    <a:lnTo>
                      <a:pt x="1048" y="0"/>
                    </a:lnTo>
                    <a:lnTo>
                      <a:pt x="1052" y="0"/>
                    </a:lnTo>
                    <a:lnTo>
                      <a:pt x="1055" y="0"/>
                    </a:lnTo>
                    <a:lnTo>
                      <a:pt x="1059" y="0"/>
                    </a:lnTo>
                    <a:lnTo>
                      <a:pt x="1063" y="0"/>
                    </a:lnTo>
                    <a:lnTo>
                      <a:pt x="1067" y="0"/>
                    </a:lnTo>
                    <a:lnTo>
                      <a:pt x="1070" y="0"/>
                    </a:lnTo>
                    <a:lnTo>
                      <a:pt x="1074" y="0"/>
                    </a:lnTo>
                    <a:lnTo>
                      <a:pt x="1078" y="0"/>
                    </a:lnTo>
                    <a:lnTo>
                      <a:pt x="1082" y="0"/>
                    </a:lnTo>
                    <a:lnTo>
                      <a:pt x="1085" y="0"/>
                    </a:lnTo>
                    <a:lnTo>
                      <a:pt x="1089" y="0"/>
                    </a:lnTo>
                    <a:lnTo>
                      <a:pt x="1093" y="0"/>
                    </a:lnTo>
                    <a:lnTo>
                      <a:pt x="1097" y="0"/>
                    </a:lnTo>
                    <a:lnTo>
                      <a:pt x="1100" y="0"/>
                    </a:lnTo>
                    <a:lnTo>
                      <a:pt x="1104" y="0"/>
                    </a:lnTo>
                    <a:lnTo>
                      <a:pt x="1108" y="0"/>
                    </a:lnTo>
                    <a:lnTo>
                      <a:pt x="1112" y="0"/>
                    </a:lnTo>
                    <a:lnTo>
                      <a:pt x="1115" y="0"/>
                    </a:lnTo>
                    <a:lnTo>
                      <a:pt x="1119" y="0"/>
                    </a:lnTo>
                    <a:lnTo>
                      <a:pt x="1123" y="0"/>
                    </a:lnTo>
                    <a:lnTo>
                      <a:pt x="1127" y="0"/>
                    </a:lnTo>
                    <a:lnTo>
                      <a:pt x="1130" y="0"/>
                    </a:lnTo>
                    <a:lnTo>
                      <a:pt x="1134" y="0"/>
                    </a:lnTo>
                    <a:lnTo>
                      <a:pt x="1138" y="0"/>
                    </a:lnTo>
                    <a:lnTo>
                      <a:pt x="1142" y="0"/>
                    </a:lnTo>
                    <a:lnTo>
                      <a:pt x="1145" y="0"/>
                    </a:lnTo>
                    <a:lnTo>
                      <a:pt x="1149" y="0"/>
                    </a:lnTo>
                    <a:lnTo>
                      <a:pt x="1153" y="0"/>
                    </a:lnTo>
                    <a:lnTo>
                      <a:pt x="1157" y="0"/>
                    </a:lnTo>
                    <a:lnTo>
                      <a:pt x="1160" y="0"/>
                    </a:lnTo>
                    <a:lnTo>
                      <a:pt x="1164" y="0"/>
                    </a:lnTo>
                    <a:lnTo>
                      <a:pt x="1168" y="0"/>
                    </a:lnTo>
                    <a:lnTo>
                      <a:pt x="1172" y="0"/>
                    </a:lnTo>
                    <a:lnTo>
                      <a:pt x="1175" y="0"/>
                    </a:lnTo>
                    <a:lnTo>
                      <a:pt x="1179" y="0"/>
                    </a:lnTo>
                    <a:lnTo>
                      <a:pt x="1183" y="0"/>
                    </a:lnTo>
                    <a:lnTo>
                      <a:pt x="1187" y="0"/>
                    </a:lnTo>
                    <a:lnTo>
                      <a:pt x="1191" y="0"/>
                    </a:lnTo>
                    <a:lnTo>
                      <a:pt x="1194" y="0"/>
                    </a:lnTo>
                    <a:lnTo>
                      <a:pt x="1198" y="0"/>
                    </a:lnTo>
                    <a:lnTo>
                      <a:pt x="1202" y="0"/>
                    </a:lnTo>
                    <a:lnTo>
                      <a:pt x="1206" y="0"/>
                    </a:lnTo>
                    <a:lnTo>
                      <a:pt x="1209" y="0"/>
                    </a:lnTo>
                    <a:lnTo>
                      <a:pt x="1213" y="0"/>
                    </a:lnTo>
                    <a:lnTo>
                      <a:pt x="1217" y="0"/>
                    </a:lnTo>
                    <a:lnTo>
                      <a:pt x="1221" y="0"/>
                    </a:lnTo>
                    <a:lnTo>
                      <a:pt x="1224" y="0"/>
                    </a:lnTo>
                    <a:lnTo>
                      <a:pt x="1228" y="0"/>
                    </a:lnTo>
                    <a:lnTo>
                      <a:pt x="1232" y="0"/>
                    </a:lnTo>
                    <a:lnTo>
                      <a:pt x="1236" y="0"/>
                    </a:lnTo>
                    <a:lnTo>
                      <a:pt x="1239" y="0"/>
                    </a:lnTo>
                    <a:lnTo>
                      <a:pt x="1243" y="0"/>
                    </a:lnTo>
                    <a:lnTo>
                      <a:pt x="1247" y="0"/>
                    </a:lnTo>
                    <a:lnTo>
                      <a:pt x="1251" y="0"/>
                    </a:lnTo>
                    <a:lnTo>
                      <a:pt x="1254" y="0"/>
                    </a:lnTo>
                    <a:lnTo>
                      <a:pt x="1258" y="0"/>
                    </a:lnTo>
                    <a:lnTo>
                      <a:pt x="1262" y="0"/>
                    </a:lnTo>
                    <a:lnTo>
                      <a:pt x="1266" y="0"/>
                    </a:lnTo>
                    <a:lnTo>
                      <a:pt x="1269" y="0"/>
                    </a:lnTo>
                    <a:lnTo>
                      <a:pt x="1273" y="0"/>
                    </a:lnTo>
                    <a:lnTo>
                      <a:pt x="1277" y="0"/>
                    </a:lnTo>
                    <a:lnTo>
                      <a:pt x="1281" y="0"/>
                    </a:lnTo>
                    <a:lnTo>
                      <a:pt x="1284" y="0"/>
                    </a:lnTo>
                    <a:lnTo>
                      <a:pt x="1288" y="0"/>
                    </a:lnTo>
                    <a:lnTo>
                      <a:pt x="1292" y="0"/>
                    </a:lnTo>
                    <a:lnTo>
                      <a:pt x="1296" y="0"/>
                    </a:lnTo>
                    <a:lnTo>
                      <a:pt x="1299" y="0"/>
                    </a:lnTo>
                    <a:lnTo>
                      <a:pt x="1303" y="0"/>
                    </a:lnTo>
                    <a:lnTo>
                      <a:pt x="1307" y="0"/>
                    </a:lnTo>
                    <a:lnTo>
                      <a:pt x="1311" y="0"/>
                    </a:lnTo>
                    <a:lnTo>
                      <a:pt x="1314" y="0"/>
                    </a:lnTo>
                    <a:lnTo>
                      <a:pt x="1318" y="0"/>
                    </a:lnTo>
                    <a:lnTo>
                      <a:pt x="1322" y="0"/>
                    </a:lnTo>
                    <a:lnTo>
                      <a:pt x="1326" y="0"/>
                    </a:lnTo>
                    <a:lnTo>
                      <a:pt x="1329" y="0"/>
                    </a:lnTo>
                    <a:lnTo>
                      <a:pt x="1333" y="0"/>
                    </a:lnTo>
                    <a:lnTo>
                      <a:pt x="1337" y="0"/>
                    </a:lnTo>
                    <a:lnTo>
                      <a:pt x="1341" y="0"/>
                    </a:lnTo>
                    <a:lnTo>
                      <a:pt x="1345" y="0"/>
                    </a:lnTo>
                    <a:lnTo>
                      <a:pt x="1348" y="0"/>
                    </a:lnTo>
                    <a:lnTo>
                      <a:pt x="1352" y="0"/>
                    </a:lnTo>
                    <a:lnTo>
                      <a:pt x="1356" y="0"/>
                    </a:lnTo>
                    <a:lnTo>
                      <a:pt x="1360" y="0"/>
                    </a:lnTo>
                    <a:lnTo>
                      <a:pt x="1363" y="0"/>
                    </a:lnTo>
                    <a:lnTo>
                      <a:pt x="1367" y="0"/>
                    </a:lnTo>
                    <a:lnTo>
                      <a:pt x="1371" y="0"/>
                    </a:lnTo>
                    <a:lnTo>
                      <a:pt x="1375" y="0"/>
                    </a:lnTo>
                    <a:lnTo>
                      <a:pt x="1378" y="0"/>
                    </a:lnTo>
                    <a:lnTo>
                      <a:pt x="1382" y="0"/>
                    </a:lnTo>
                    <a:lnTo>
                      <a:pt x="1386" y="0"/>
                    </a:lnTo>
                    <a:lnTo>
                      <a:pt x="1390" y="0"/>
                    </a:lnTo>
                    <a:lnTo>
                      <a:pt x="1393" y="0"/>
                    </a:lnTo>
                    <a:lnTo>
                      <a:pt x="1397" y="0"/>
                    </a:lnTo>
                    <a:lnTo>
                      <a:pt x="1401" y="0"/>
                    </a:lnTo>
                    <a:lnTo>
                      <a:pt x="1405" y="0"/>
                    </a:lnTo>
                    <a:lnTo>
                      <a:pt x="1408" y="0"/>
                    </a:lnTo>
                    <a:lnTo>
                      <a:pt x="1412" y="0"/>
                    </a:lnTo>
                    <a:lnTo>
                      <a:pt x="1416" y="0"/>
                    </a:lnTo>
                    <a:lnTo>
                      <a:pt x="1420" y="0"/>
                    </a:lnTo>
                    <a:lnTo>
                      <a:pt x="1423" y="0"/>
                    </a:lnTo>
                    <a:lnTo>
                      <a:pt x="1427" y="0"/>
                    </a:lnTo>
                    <a:lnTo>
                      <a:pt x="1431" y="0"/>
                    </a:lnTo>
                    <a:lnTo>
                      <a:pt x="1435" y="0"/>
                    </a:lnTo>
                    <a:lnTo>
                      <a:pt x="1438" y="0"/>
                    </a:lnTo>
                    <a:lnTo>
                      <a:pt x="1442" y="0"/>
                    </a:lnTo>
                    <a:lnTo>
                      <a:pt x="1446" y="0"/>
                    </a:lnTo>
                    <a:lnTo>
                      <a:pt x="1450" y="0"/>
                    </a:lnTo>
                    <a:lnTo>
                      <a:pt x="1453" y="0"/>
                    </a:lnTo>
                    <a:lnTo>
                      <a:pt x="1457" y="0"/>
                    </a:lnTo>
                    <a:lnTo>
                      <a:pt x="1461" y="0"/>
                    </a:lnTo>
                    <a:lnTo>
                      <a:pt x="1465" y="0"/>
                    </a:lnTo>
                    <a:lnTo>
                      <a:pt x="1468" y="0"/>
                    </a:lnTo>
                    <a:lnTo>
                      <a:pt x="1472" y="0"/>
                    </a:lnTo>
                    <a:lnTo>
                      <a:pt x="1476" y="0"/>
                    </a:lnTo>
                    <a:lnTo>
                      <a:pt x="1480" y="0"/>
                    </a:lnTo>
                    <a:lnTo>
                      <a:pt x="1484" y="0"/>
                    </a:lnTo>
                    <a:lnTo>
                      <a:pt x="1487" y="0"/>
                    </a:lnTo>
                    <a:lnTo>
                      <a:pt x="1491" y="0"/>
                    </a:lnTo>
                    <a:lnTo>
                      <a:pt x="1495" y="0"/>
                    </a:lnTo>
                    <a:lnTo>
                      <a:pt x="1499" y="0"/>
                    </a:lnTo>
                    <a:lnTo>
                      <a:pt x="1502" y="0"/>
                    </a:lnTo>
                    <a:lnTo>
                      <a:pt x="1506" y="0"/>
                    </a:lnTo>
                    <a:lnTo>
                      <a:pt x="1510" y="0"/>
                    </a:lnTo>
                    <a:lnTo>
                      <a:pt x="1514" y="0"/>
                    </a:lnTo>
                    <a:lnTo>
                      <a:pt x="1517" y="0"/>
                    </a:lnTo>
                    <a:lnTo>
                      <a:pt x="1521" y="0"/>
                    </a:lnTo>
                    <a:lnTo>
                      <a:pt x="1525" y="0"/>
                    </a:lnTo>
                    <a:lnTo>
                      <a:pt x="1529" y="0"/>
                    </a:lnTo>
                    <a:lnTo>
                      <a:pt x="1532" y="0"/>
                    </a:lnTo>
                    <a:lnTo>
                      <a:pt x="1536" y="0"/>
                    </a:lnTo>
                    <a:lnTo>
                      <a:pt x="1540" y="0"/>
                    </a:lnTo>
                    <a:lnTo>
                      <a:pt x="1544" y="0"/>
                    </a:lnTo>
                    <a:lnTo>
                      <a:pt x="1547" y="0"/>
                    </a:lnTo>
                    <a:lnTo>
                      <a:pt x="1551" y="0"/>
                    </a:lnTo>
                    <a:lnTo>
                      <a:pt x="1555" y="0"/>
                    </a:lnTo>
                    <a:lnTo>
                      <a:pt x="1559" y="0"/>
                    </a:lnTo>
                    <a:lnTo>
                      <a:pt x="1562" y="0"/>
                    </a:lnTo>
                    <a:lnTo>
                      <a:pt x="1566" y="0"/>
                    </a:lnTo>
                    <a:lnTo>
                      <a:pt x="1570" y="0"/>
                    </a:lnTo>
                    <a:lnTo>
                      <a:pt x="1574" y="0"/>
                    </a:lnTo>
                    <a:lnTo>
                      <a:pt x="1577" y="0"/>
                    </a:lnTo>
                    <a:lnTo>
                      <a:pt x="1581" y="0"/>
                    </a:lnTo>
                    <a:lnTo>
                      <a:pt x="1585" y="0"/>
                    </a:lnTo>
                    <a:lnTo>
                      <a:pt x="1589" y="0"/>
                    </a:lnTo>
                    <a:lnTo>
                      <a:pt x="1592" y="0"/>
                    </a:lnTo>
                    <a:lnTo>
                      <a:pt x="1596" y="0"/>
                    </a:lnTo>
                    <a:lnTo>
                      <a:pt x="1600" y="0"/>
                    </a:lnTo>
                    <a:lnTo>
                      <a:pt x="1604" y="0"/>
                    </a:lnTo>
                    <a:lnTo>
                      <a:pt x="1607" y="0"/>
                    </a:lnTo>
                    <a:lnTo>
                      <a:pt x="1611" y="0"/>
                    </a:lnTo>
                    <a:lnTo>
                      <a:pt x="1615" y="0"/>
                    </a:lnTo>
                    <a:lnTo>
                      <a:pt x="1619" y="0"/>
                    </a:lnTo>
                    <a:lnTo>
                      <a:pt x="1623" y="0"/>
                    </a:lnTo>
                    <a:lnTo>
                      <a:pt x="1626" y="0"/>
                    </a:lnTo>
                    <a:lnTo>
                      <a:pt x="1630" y="0"/>
                    </a:lnTo>
                    <a:lnTo>
                      <a:pt x="1634" y="0"/>
                    </a:lnTo>
                    <a:lnTo>
                      <a:pt x="1638" y="0"/>
                    </a:lnTo>
                    <a:lnTo>
                      <a:pt x="1641" y="0"/>
                    </a:lnTo>
                    <a:lnTo>
                      <a:pt x="1645" y="0"/>
                    </a:lnTo>
                    <a:lnTo>
                      <a:pt x="1649" y="0"/>
                    </a:lnTo>
                    <a:lnTo>
                      <a:pt x="1653" y="0"/>
                    </a:lnTo>
                    <a:lnTo>
                      <a:pt x="1656" y="0"/>
                    </a:lnTo>
                    <a:lnTo>
                      <a:pt x="1660" y="0"/>
                    </a:lnTo>
                    <a:lnTo>
                      <a:pt x="1664" y="0"/>
                    </a:lnTo>
                    <a:lnTo>
                      <a:pt x="1668" y="0"/>
                    </a:lnTo>
                    <a:lnTo>
                      <a:pt x="1671" y="0"/>
                    </a:lnTo>
                    <a:lnTo>
                      <a:pt x="1675" y="0"/>
                    </a:lnTo>
                    <a:lnTo>
                      <a:pt x="1679" y="0"/>
                    </a:lnTo>
                    <a:lnTo>
                      <a:pt x="1683" y="0"/>
                    </a:lnTo>
                    <a:lnTo>
                      <a:pt x="1686" y="0"/>
                    </a:lnTo>
                    <a:lnTo>
                      <a:pt x="1690" y="0"/>
                    </a:lnTo>
                    <a:lnTo>
                      <a:pt x="1694" y="0"/>
                    </a:lnTo>
                    <a:lnTo>
                      <a:pt x="1698" y="0"/>
                    </a:lnTo>
                    <a:lnTo>
                      <a:pt x="1701" y="0"/>
                    </a:lnTo>
                    <a:lnTo>
                      <a:pt x="1705" y="0"/>
                    </a:lnTo>
                    <a:lnTo>
                      <a:pt x="1709" y="0"/>
                    </a:lnTo>
                    <a:lnTo>
                      <a:pt x="1713" y="0"/>
                    </a:lnTo>
                    <a:lnTo>
                      <a:pt x="1716" y="0"/>
                    </a:lnTo>
                    <a:lnTo>
                      <a:pt x="1720" y="0"/>
                    </a:lnTo>
                    <a:lnTo>
                      <a:pt x="1724" y="0"/>
                    </a:lnTo>
                    <a:lnTo>
                      <a:pt x="1728" y="0"/>
                    </a:lnTo>
                    <a:lnTo>
                      <a:pt x="1731" y="0"/>
                    </a:lnTo>
                    <a:lnTo>
                      <a:pt x="1735" y="0"/>
                    </a:lnTo>
                    <a:lnTo>
                      <a:pt x="1739" y="0"/>
                    </a:lnTo>
                    <a:lnTo>
                      <a:pt x="1743" y="0"/>
                    </a:lnTo>
                    <a:lnTo>
                      <a:pt x="1746" y="0"/>
                    </a:lnTo>
                    <a:lnTo>
                      <a:pt x="1750" y="0"/>
                    </a:lnTo>
                    <a:lnTo>
                      <a:pt x="1754" y="0"/>
                    </a:lnTo>
                    <a:lnTo>
                      <a:pt x="1758" y="0"/>
                    </a:lnTo>
                    <a:lnTo>
                      <a:pt x="1761" y="0"/>
                    </a:lnTo>
                    <a:lnTo>
                      <a:pt x="1765" y="0"/>
                    </a:lnTo>
                    <a:lnTo>
                      <a:pt x="1769" y="0"/>
                    </a:lnTo>
                    <a:lnTo>
                      <a:pt x="1773" y="0"/>
                    </a:lnTo>
                    <a:lnTo>
                      <a:pt x="1777" y="0"/>
                    </a:lnTo>
                    <a:lnTo>
                      <a:pt x="1780" y="0"/>
                    </a:lnTo>
                    <a:lnTo>
                      <a:pt x="1784" y="0"/>
                    </a:lnTo>
                    <a:lnTo>
                      <a:pt x="1788" y="0"/>
                    </a:lnTo>
                    <a:lnTo>
                      <a:pt x="1792" y="0"/>
                    </a:lnTo>
                    <a:lnTo>
                      <a:pt x="1795" y="0"/>
                    </a:lnTo>
                  </a:path>
                </a:pathLst>
              </a:custGeom>
              <a:noFill/>
              <a:ln w="17463">
                <a:solidFill>
                  <a:srgbClr val="FF0000"/>
                </a:solidFill>
                <a:prstDash val="solid"/>
                <a:round/>
                <a:headEnd/>
                <a:tailEnd/>
              </a:ln>
            </p:spPr>
            <p:txBody>
              <a:bodyPr>
                <a:prstTxWarp prst="textNoShape">
                  <a:avLst/>
                </a:prstTxWarp>
              </a:bodyPr>
              <a:lstStyle/>
              <a:p>
                <a:endParaRPr lang="en-US"/>
              </a:p>
            </p:txBody>
          </p:sp>
          <p:sp>
            <p:nvSpPr>
              <p:cNvPr id="144422" name="Freeform 38"/>
              <p:cNvSpPr>
                <a:spLocks/>
              </p:cNvSpPr>
              <p:nvPr/>
            </p:nvSpPr>
            <p:spPr bwMode="auto">
              <a:xfrm>
                <a:off x="1650" y="1708"/>
                <a:ext cx="1834" cy="0"/>
              </a:xfrm>
              <a:custGeom>
                <a:avLst/>
                <a:gdLst/>
                <a:ahLst/>
                <a:cxnLst>
                  <a:cxn ang="0">
                    <a:pos x="26" y="0"/>
                  </a:cxn>
                  <a:cxn ang="0">
                    <a:pos x="56" y="0"/>
                  </a:cxn>
                  <a:cxn ang="0">
                    <a:pos x="86" y="0"/>
                  </a:cxn>
                  <a:cxn ang="0">
                    <a:pos x="116" y="0"/>
                  </a:cxn>
                  <a:cxn ang="0">
                    <a:pos x="146" y="0"/>
                  </a:cxn>
                  <a:cxn ang="0">
                    <a:pos x="176" y="0"/>
                  </a:cxn>
                  <a:cxn ang="0">
                    <a:pos x="206" y="0"/>
                  </a:cxn>
                  <a:cxn ang="0">
                    <a:pos x="236" y="0"/>
                  </a:cxn>
                  <a:cxn ang="0">
                    <a:pos x="266" y="0"/>
                  </a:cxn>
                  <a:cxn ang="0">
                    <a:pos x="296" y="0"/>
                  </a:cxn>
                  <a:cxn ang="0">
                    <a:pos x="327" y="0"/>
                  </a:cxn>
                  <a:cxn ang="0">
                    <a:pos x="357" y="0"/>
                  </a:cxn>
                  <a:cxn ang="0">
                    <a:pos x="387" y="0"/>
                  </a:cxn>
                  <a:cxn ang="0">
                    <a:pos x="417" y="0"/>
                  </a:cxn>
                  <a:cxn ang="0">
                    <a:pos x="447" y="0"/>
                  </a:cxn>
                  <a:cxn ang="0">
                    <a:pos x="477" y="0"/>
                  </a:cxn>
                  <a:cxn ang="0">
                    <a:pos x="507" y="0"/>
                  </a:cxn>
                  <a:cxn ang="0">
                    <a:pos x="537" y="0"/>
                  </a:cxn>
                  <a:cxn ang="0">
                    <a:pos x="567" y="0"/>
                  </a:cxn>
                  <a:cxn ang="0">
                    <a:pos x="597" y="0"/>
                  </a:cxn>
                  <a:cxn ang="0">
                    <a:pos x="627" y="0"/>
                  </a:cxn>
                  <a:cxn ang="0">
                    <a:pos x="657" y="0"/>
                  </a:cxn>
                  <a:cxn ang="0">
                    <a:pos x="687" y="0"/>
                  </a:cxn>
                  <a:cxn ang="0">
                    <a:pos x="717" y="0"/>
                  </a:cxn>
                  <a:cxn ang="0">
                    <a:pos x="747" y="0"/>
                  </a:cxn>
                  <a:cxn ang="0">
                    <a:pos x="777" y="0"/>
                  </a:cxn>
                  <a:cxn ang="0">
                    <a:pos x="807" y="0"/>
                  </a:cxn>
                  <a:cxn ang="0">
                    <a:pos x="837" y="0"/>
                  </a:cxn>
                  <a:cxn ang="0">
                    <a:pos x="867" y="0"/>
                  </a:cxn>
                  <a:cxn ang="0">
                    <a:pos x="897" y="0"/>
                  </a:cxn>
                  <a:cxn ang="0">
                    <a:pos x="928" y="0"/>
                  </a:cxn>
                  <a:cxn ang="0">
                    <a:pos x="958" y="0"/>
                  </a:cxn>
                  <a:cxn ang="0">
                    <a:pos x="988" y="0"/>
                  </a:cxn>
                  <a:cxn ang="0">
                    <a:pos x="1018" y="0"/>
                  </a:cxn>
                  <a:cxn ang="0">
                    <a:pos x="1048" y="0"/>
                  </a:cxn>
                  <a:cxn ang="0">
                    <a:pos x="1078" y="0"/>
                  </a:cxn>
                  <a:cxn ang="0">
                    <a:pos x="1108" y="0"/>
                  </a:cxn>
                  <a:cxn ang="0">
                    <a:pos x="1138" y="0"/>
                  </a:cxn>
                  <a:cxn ang="0">
                    <a:pos x="1168" y="0"/>
                  </a:cxn>
                  <a:cxn ang="0">
                    <a:pos x="1198" y="0"/>
                  </a:cxn>
                  <a:cxn ang="0">
                    <a:pos x="1228" y="0"/>
                  </a:cxn>
                  <a:cxn ang="0">
                    <a:pos x="1258" y="0"/>
                  </a:cxn>
                  <a:cxn ang="0">
                    <a:pos x="1288" y="0"/>
                  </a:cxn>
                  <a:cxn ang="0">
                    <a:pos x="1318" y="0"/>
                  </a:cxn>
                  <a:cxn ang="0">
                    <a:pos x="1348" y="0"/>
                  </a:cxn>
                  <a:cxn ang="0">
                    <a:pos x="1378" y="0"/>
                  </a:cxn>
                  <a:cxn ang="0">
                    <a:pos x="1408" y="0"/>
                  </a:cxn>
                  <a:cxn ang="0">
                    <a:pos x="1438" y="0"/>
                  </a:cxn>
                  <a:cxn ang="0">
                    <a:pos x="1468" y="0"/>
                  </a:cxn>
                  <a:cxn ang="0">
                    <a:pos x="1499" y="0"/>
                  </a:cxn>
                  <a:cxn ang="0">
                    <a:pos x="1529" y="0"/>
                  </a:cxn>
                  <a:cxn ang="0">
                    <a:pos x="1559" y="0"/>
                  </a:cxn>
                  <a:cxn ang="0">
                    <a:pos x="1589" y="0"/>
                  </a:cxn>
                  <a:cxn ang="0">
                    <a:pos x="1619" y="0"/>
                  </a:cxn>
                  <a:cxn ang="0">
                    <a:pos x="1649" y="0"/>
                  </a:cxn>
                  <a:cxn ang="0">
                    <a:pos x="1679" y="0"/>
                  </a:cxn>
                  <a:cxn ang="0">
                    <a:pos x="1709" y="0"/>
                  </a:cxn>
                  <a:cxn ang="0">
                    <a:pos x="1739" y="0"/>
                  </a:cxn>
                  <a:cxn ang="0">
                    <a:pos x="1769" y="0"/>
                  </a:cxn>
                </a:cxnLst>
                <a:rect l="0" t="0" r="r" b="b"/>
                <a:pathLst>
                  <a:path w="1795">
                    <a:moveTo>
                      <a:pt x="0" y="0"/>
                    </a:moveTo>
                    <a:lnTo>
                      <a:pt x="3" y="0"/>
                    </a:lnTo>
                    <a:lnTo>
                      <a:pt x="7" y="0"/>
                    </a:lnTo>
                    <a:lnTo>
                      <a:pt x="11" y="0"/>
                    </a:lnTo>
                    <a:lnTo>
                      <a:pt x="15" y="0"/>
                    </a:lnTo>
                    <a:lnTo>
                      <a:pt x="18" y="0"/>
                    </a:lnTo>
                    <a:lnTo>
                      <a:pt x="22" y="0"/>
                    </a:lnTo>
                    <a:lnTo>
                      <a:pt x="26" y="0"/>
                    </a:lnTo>
                    <a:lnTo>
                      <a:pt x="30" y="0"/>
                    </a:lnTo>
                    <a:lnTo>
                      <a:pt x="33" y="0"/>
                    </a:lnTo>
                    <a:lnTo>
                      <a:pt x="37" y="0"/>
                    </a:lnTo>
                    <a:lnTo>
                      <a:pt x="41" y="0"/>
                    </a:lnTo>
                    <a:lnTo>
                      <a:pt x="45" y="0"/>
                    </a:lnTo>
                    <a:lnTo>
                      <a:pt x="49" y="0"/>
                    </a:lnTo>
                    <a:lnTo>
                      <a:pt x="52" y="0"/>
                    </a:lnTo>
                    <a:lnTo>
                      <a:pt x="56" y="0"/>
                    </a:lnTo>
                    <a:lnTo>
                      <a:pt x="60" y="0"/>
                    </a:lnTo>
                    <a:lnTo>
                      <a:pt x="64" y="0"/>
                    </a:lnTo>
                    <a:lnTo>
                      <a:pt x="67" y="0"/>
                    </a:lnTo>
                    <a:lnTo>
                      <a:pt x="71" y="0"/>
                    </a:lnTo>
                    <a:lnTo>
                      <a:pt x="75" y="0"/>
                    </a:lnTo>
                    <a:lnTo>
                      <a:pt x="79" y="0"/>
                    </a:lnTo>
                    <a:lnTo>
                      <a:pt x="82" y="0"/>
                    </a:lnTo>
                    <a:lnTo>
                      <a:pt x="86" y="0"/>
                    </a:lnTo>
                    <a:lnTo>
                      <a:pt x="90" y="0"/>
                    </a:lnTo>
                    <a:lnTo>
                      <a:pt x="94" y="0"/>
                    </a:lnTo>
                    <a:lnTo>
                      <a:pt x="97" y="0"/>
                    </a:lnTo>
                    <a:lnTo>
                      <a:pt x="101" y="0"/>
                    </a:lnTo>
                    <a:lnTo>
                      <a:pt x="105" y="0"/>
                    </a:lnTo>
                    <a:lnTo>
                      <a:pt x="109" y="0"/>
                    </a:lnTo>
                    <a:lnTo>
                      <a:pt x="112" y="0"/>
                    </a:lnTo>
                    <a:lnTo>
                      <a:pt x="116" y="0"/>
                    </a:lnTo>
                    <a:lnTo>
                      <a:pt x="120" y="0"/>
                    </a:lnTo>
                    <a:lnTo>
                      <a:pt x="124" y="0"/>
                    </a:lnTo>
                    <a:lnTo>
                      <a:pt x="127" y="0"/>
                    </a:lnTo>
                    <a:lnTo>
                      <a:pt x="131" y="0"/>
                    </a:lnTo>
                    <a:lnTo>
                      <a:pt x="135" y="0"/>
                    </a:lnTo>
                    <a:lnTo>
                      <a:pt x="139" y="0"/>
                    </a:lnTo>
                    <a:lnTo>
                      <a:pt x="142" y="0"/>
                    </a:lnTo>
                    <a:lnTo>
                      <a:pt x="146" y="0"/>
                    </a:lnTo>
                    <a:lnTo>
                      <a:pt x="150" y="0"/>
                    </a:lnTo>
                    <a:lnTo>
                      <a:pt x="154" y="0"/>
                    </a:lnTo>
                    <a:lnTo>
                      <a:pt x="157" y="0"/>
                    </a:lnTo>
                    <a:lnTo>
                      <a:pt x="161" y="0"/>
                    </a:lnTo>
                    <a:lnTo>
                      <a:pt x="165" y="0"/>
                    </a:lnTo>
                    <a:lnTo>
                      <a:pt x="169" y="0"/>
                    </a:lnTo>
                    <a:lnTo>
                      <a:pt x="172" y="0"/>
                    </a:lnTo>
                    <a:lnTo>
                      <a:pt x="176" y="0"/>
                    </a:lnTo>
                    <a:lnTo>
                      <a:pt x="180" y="0"/>
                    </a:lnTo>
                    <a:lnTo>
                      <a:pt x="184" y="0"/>
                    </a:lnTo>
                    <a:lnTo>
                      <a:pt x="188" y="0"/>
                    </a:lnTo>
                    <a:lnTo>
                      <a:pt x="191" y="0"/>
                    </a:lnTo>
                    <a:lnTo>
                      <a:pt x="195" y="0"/>
                    </a:lnTo>
                    <a:lnTo>
                      <a:pt x="199" y="0"/>
                    </a:lnTo>
                    <a:lnTo>
                      <a:pt x="203" y="0"/>
                    </a:lnTo>
                    <a:lnTo>
                      <a:pt x="206" y="0"/>
                    </a:lnTo>
                    <a:lnTo>
                      <a:pt x="210" y="0"/>
                    </a:lnTo>
                    <a:lnTo>
                      <a:pt x="214" y="0"/>
                    </a:lnTo>
                    <a:lnTo>
                      <a:pt x="218" y="0"/>
                    </a:lnTo>
                    <a:lnTo>
                      <a:pt x="221" y="0"/>
                    </a:lnTo>
                    <a:lnTo>
                      <a:pt x="225" y="0"/>
                    </a:lnTo>
                    <a:lnTo>
                      <a:pt x="229" y="0"/>
                    </a:lnTo>
                    <a:lnTo>
                      <a:pt x="233" y="0"/>
                    </a:lnTo>
                    <a:lnTo>
                      <a:pt x="236" y="0"/>
                    </a:lnTo>
                    <a:lnTo>
                      <a:pt x="240" y="0"/>
                    </a:lnTo>
                    <a:lnTo>
                      <a:pt x="244" y="0"/>
                    </a:lnTo>
                    <a:lnTo>
                      <a:pt x="248" y="0"/>
                    </a:lnTo>
                    <a:lnTo>
                      <a:pt x="251" y="0"/>
                    </a:lnTo>
                    <a:lnTo>
                      <a:pt x="255" y="0"/>
                    </a:lnTo>
                    <a:lnTo>
                      <a:pt x="259" y="0"/>
                    </a:lnTo>
                    <a:lnTo>
                      <a:pt x="263" y="0"/>
                    </a:lnTo>
                    <a:lnTo>
                      <a:pt x="266" y="0"/>
                    </a:lnTo>
                    <a:lnTo>
                      <a:pt x="270" y="0"/>
                    </a:lnTo>
                    <a:lnTo>
                      <a:pt x="274" y="0"/>
                    </a:lnTo>
                    <a:lnTo>
                      <a:pt x="278" y="0"/>
                    </a:lnTo>
                    <a:lnTo>
                      <a:pt x="281" y="0"/>
                    </a:lnTo>
                    <a:lnTo>
                      <a:pt x="285" y="0"/>
                    </a:lnTo>
                    <a:lnTo>
                      <a:pt x="289" y="0"/>
                    </a:lnTo>
                    <a:lnTo>
                      <a:pt x="293" y="0"/>
                    </a:lnTo>
                    <a:lnTo>
                      <a:pt x="296" y="0"/>
                    </a:lnTo>
                    <a:lnTo>
                      <a:pt x="300" y="0"/>
                    </a:lnTo>
                    <a:lnTo>
                      <a:pt x="304" y="0"/>
                    </a:lnTo>
                    <a:lnTo>
                      <a:pt x="308" y="0"/>
                    </a:lnTo>
                    <a:lnTo>
                      <a:pt x="311" y="0"/>
                    </a:lnTo>
                    <a:lnTo>
                      <a:pt x="315" y="0"/>
                    </a:lnTo>
                    <a:lnTo>
                      <a:pt x="319" y="0"/>
                    </a:lnTo>
                    <a:lnTo>
                      <a:pt x="323" y="0"/>
                    </a:lnTo>
                    <a:lnTo>
                      <a:pt x="327" y="0"/>
                    </a:lnTo>
                    <a:lnTo>
                      <a:pt x="330" y="0"/>
                    </a:lnTo>
                    <a:lnTo>
                      <a:pt x="334" y="0"/>
                    </a:lnTo>
                    <a:lnTo>
                      <a:pt x="338" y="0"/>
                    </a:lnTo>
                    <a:lnTo>
                      <a:pt x="342" y="0"/>
                    </a:lnTo>
                    <a:lnTo>
                      <a:pt x="345" y="0"/>
                    </a:lnTo>
                    <a:lnTo>
                      <a:pt x="349" y="0"/>
                    </a:lnTo>
                    <a:lnTo>
                      <a:pt x="353" y="0"/>
                    </a:lnTo>
                    <a:lnTo>
                      <a:pt x="357" y="0"/>
                    </a:lnTo>
                    <a:lnTo>
                      <a:pt x="360" y="0"/>
                    </a:lnTo>
                    <a:lnTo>
                      <a:pt x="364" y="0"/>
                    </a:lnTo>
                    <a:lnTo>
                      <a:pt x="368" y="0"/>
                    </a:lnTo>
                    <a:lnTo>
                      <a:pt x="372" y="0"/>
                    </a:lnTo>
                    <a:lnTo>
                      <a:pt x="375" y="0"/>
                    </a:lnTo>
                    <a:lnTo>
                      <a:pt x="379" y="0"/>
                    </a:lnTo>
                    <a:lnTo>
                      <a:pt x="383" y="0"/>
                    </a:lnTo>
                    <a:lnTo>
                      <a:pt x="387" y="0"/>
                    </a:lnTo>
                    <a:lnTo>
                      <a:pt x="390" y="0"/>
                    </a:lnTo>
                    <a:lnTo>
                      <a:pt x="394" y="0"/>
                    </a:lnTo>
                    <a:lnTo>
                      <a:pt x="398" y="0"/>
                    </a:lnTo>
                    <a:lnTo>
                      <a:pt x="402" y="0"/>
                    </a:lnTo>
                    <a:lnTo>
                      <a:pt x="405" y="0"/>
                    </a:lnTo>
                    <a:lnTo>
                      <a:pt x="409" y="0"/>
                    </a:lnTo>
                    <a:lnTo>
                      <a:pt x="413" y="0"/>
                    </a:lnTo>
                    <a:lnTo>
                      <a:pt x="417" y="0"/>
                    </a:lnTo>
                    <a:lnTo>
                      <a:pt x="420" y="0"/>
                    </a:lnTo>
                    <a:lnTo>
                      <a:pt x="424" y="0"/>
                    </a:lnTo>
                    <a:lnTo>
                      <a:pt x="428" y="0"/>
                    </a:lnTo>
                    <a:lnTo>
                      <a:pt x="432" y="0"/>
                    </a:lnTo>
                    <a:lnTo>
                      <a:pt x="435" y="0"/>
                    </a:lnTo>
                    <a:lnTo>
                      <a:pt x="439" y="0"/>
                    </a:lnTo>
                    <a:lnTo>
                      <a:pt x="443" y="0"/>
                    </a:lnTo>
                    <a:lnTo>
                      <a:pt x="447" y="0"/>
                    </a:lnTo>
                    <a:lnTo>
                      <a:pt x="450" y="0"/>
                    </a:lnTo>
                    <a:lnTo>
                      <a:pt x="454" y="0"/>
                    </a:lnTo>
                    <a:lnTo>
                      <a:pt x="458" y="0"/>
                    </a:lnTo>
                    <a:lnTo>
                      <a:pt x="462" y="0"/>
                    </a:lnTo>
                    <a:lnTo>
                      <a:pt x="465" y="0"/>
                    </a:lnTo>
                    <a:lnTo>
                      <a:pt x="469" y="0"/>
                    </a:lnTo>
                    <a:lnTo>
                      <a:pt x="473" y="0"/>
                    </a:lnTo>
                    <a:lnTo>
                      <a:pt x="477" y="0"/>
                    </a:lnTo>
                    <a:lnTo>
                      <a:pt x="481" y="0"/>
                    </a:lnTo>
                    <a:lnTo>
                      <a:pt x="484" y="0"/>
                    </a:lnTo>
                    <a:lnTo>
                      <a:pt x="488" y="0"/>
                    </a:lnTo>
                    <a:lnTo>
                      <a:pt x="492" y="0"/>
                    </a:lnTo>
                    <a:lnTo>
                      <a:pt x="496" y="0"/>
                    </a:lnTo>
                    <a:lnTo>
                      <a:pt x="499" y="0"/>
                    </a:lnTo>
                    <a:lnTo>
                      <a:pt x="503" y="0"/>
                    </a:lnTo>
                    <a:lnTo>
                      <a:pt x="507" y="0"/>
                    </a:lnTo>
                    <a:lnTo>
                      <a:pt x="511" y="0"/>
                    </a:lnTo>
                    <a:lnTo>
                      <a:pt x="514" y="0"/>
                    </a:lnTo>
                    <a:lnTo>
                      <a:pt x="518" y="0"/>
                    </a:lnTo>
                    <a:lnTo>
                      <a:pt x="522" y="0"/>
                    </a:lnTo>
                    <a:lnTo>
                      <a:pt x="526" y="0"/>
                    </a:lnTo>
                    <a:lnTo>
                      <a:pt x="529" y="0"/>
                    </a:lnTo>
                    <a:lnTo>
                      <a:pt x="533" y="0"/>
                    </a:lnTo>
                    <a:lnTo>
                      <a:pt x="537" y="0"/>
                    </a:lnTo>
                    <a:lnTo>
                      <a:pt x="541" y="0"/>
                    </a:lnTo>
                    <a:lnTo>
                      <a:pt x="544" y="0"/>
                    </a:lnTo>
                    <a:lnTo>
                      <a:pt x="548" y="0"/>
                    </a:lnTo>
                    <a:lnTo>
                      <a:pt x="552" y="0"/>
                    </a:lnTo>
                    <a:lnTo>
                      <a:pt x="556" y="0"/>
                    </a:lnTo>
                    <a:lnTo>
                      <a:pt x="559" y="0"/>
                    </a:lnTo>
                    <a:lnTo>
                      <a:pt x="563" y="0"/>
                    </a:lnTo>
                    <a:lnTo>
                      <a:pt x="567" y="0"/>
                    </a:lnTo>
                    <a:lnTo>
                      <a:pt x="571" y="0"/>
                    </a:lnTo>
                    <a:lnTo>
                      <a:pt x="574" y="0"/>
                    </a:lnTo>
                    <a:lnTo>
                      <a:pt x="578" y="0"/>
                    </a:lnTo>
                    <a:lnTo>
                      <a:pt x="582" y="0"/>
                    </a:lnTo>
                    <a:lnTo>
                      <a:pt x="586" y="0"/>
                    </a:lnTo>
                    <a:lnTo>
                      <a:pt x="589" y="0"/>
                    </a:lnTo>
                    <a:lnTo>
                      <a:pt x="593" y="0"/>
                    </a:lnTo>
                    <a:lnTo>
                      <a:pt x="597" y="0"/>
                    </a:lnTo>
                    <a:lnTo>
                      <a:pt x="601" y="0"/>
                    </a:lnTo>
                    <a:lnTo>
                      <a:pt x="604" y="0"/>
                    </a:lnTo>
                    <a:lnTo>
                      <a:pt x="608" y="0"/>
                    </a:lnTo>
                    <a:lnTo>
                      <a:pt x="612" y="0"/>
                    </a:lnTo>
                    <a:lnTo>
                      <a:pt x="616" y="0"/>
                    </a:lnTo>
                    <a:lnTo>
                      <a:pt x="620" y="0"/>
                    </a:lnTo>
                    <a:lnTo>
                      <a:pt x="623" y="0"/>
                    </a:lnTo>
                    <a:lnTo>
                      <a:pt x="627" y="0"/>
                    </a:lnTo>
                    <a:lnTo>
                      <a:pt x="631" y="0"/>
                    </a:lnTo>
                    <a:lnTo>
                      <a:pt x="635" y="0"/>
                    </a:lnTo>
                    <a:lnTo>
                      <a:pt x="638" y="0"/>
                    </a:lnTo>
                    <a:lnTo>
                      <a:pt x="642" y="0"/>
                    </a:lnTo>
                    <a:lnTo>
                      <a:pt x="646" y="0"/>
                    </a:lnTo>
                    <a:lnTo>
                      <a:pt x="650" y="0"/>
                    </a:lnTo>
                    <a:lnTo>
                      <a:pt x="653" y="0"/>
                    </a:lnTo>
                    <a:lnTo>
                      <a:pt x="657" y="0"/>
                    </a:lnTo>
                    <a:lnTo>
                      <a:pt x="661" y="0"/>
                    </a:lnTo>
                    <a:lnTo>
                      <a:pt x="665" y="0"/>
                    </a:lnTo>
                    <a:lnTo>
                      <a:pt x="668" y="0"/>
                    </a:lnTo>
                    <a:lnTo>
                      <a:pt x="672" y="0"/>
                    </a:lnTo>
                    <a:lnTo>
                      <a:pt x="676" y="0"/>
                    </a:lnTo>
                    <a:lnTo>
                      <a:pt x="680" y="0"/>
                    </a:lnTo>
                    <a:lnTo>
                      <a:pt x="683" y="0"/>
                    </a:lnTo>
                    <a:lnTo>
                      <a:pt x="687" y="0"/>
                    </a:lnTo>
                    <a:lnTo>
                      <a:pt x="691" y="0"/>
                    </a:lnTo>
                    <a:lnTo>
                      <a:pt x="695" y="0"/>
                    </a:lnTo>
                    <a:lnTo>
                      <a:pt x="698" y="0"/>
                    </a:lnTo>
                    <a:lnTo>
                      <a:pt x="702" y="0"/>
                    </a:lnTo>
                    <a:lnTo>
                      <a:pt x="706" y="0"/>
                    </a:lnTo>
                    <a:lnTo>
                      <a:pt x="710" y="0"/>
                    </a:lnTo>
                    <a:lnTo>
                      <a:pt x="713" y="0"/>
                    </a:lnTo>
                    <a:lnTo>
                      <a:pt x="717" y="0"/>
                    </a:lnTo>
                    <a:lnTo>
                      <a:pt x="721" y="0"/>
                    </a:lnTo>
                    <a:lnTo>
                      <a:pt x="725" y="0"/>
                    </a:lnTo>
                    <a:lnTo>
                      <a:pt x="728" y="0"/>
                    </a:lnTo>
                    <a:lnTo>
                      <a:pt x="732" y="0"/>
                    </a:lnTo>
                    <a:lnTo>
                      <a:pt x="736" y="0"/>
                    </a:lnTo>
                    <a:lnTo>
                      <a:pt x="740" y="0"/>
                    </a:lnTo>
                    <a:lnTo>
                      <a:pt x="743" y="0"/>
                    </a:lnTo>
                    <a:lnTo>
                      <a:pt x="747" y="0"/>
                    </a:lnTo>
                    <a:lnTo>
                      <a:pt x="751" y="0"/>
                    </a:lnTo>
                    <a:lnTo>
                      <a:pt x="755" y="0"/>
                    </a:lnTo>
                    <a:lnTo>
                      <a:pt x="759" y="0"/>
                    </a:lnTo>
                    <a:lnTo>
                      <a:pt x="762" y="0"/>
                    </a:lnTo>
                    <a:lnTo>
                      <a:pt x="766" y="0"/>
                    </a:lnTo>
                    <a:lnTo>
                      <a:pt x="770" y="0"/>
                    </a:lnTo>
                    <a:lnTo>
                      <a:pt x="774" y="0"/>
                    </a:lnTo>
                    <a:lnTo>
                      <a:pt x="777" y="0"/>
                    </a:lnTo>
                    <a:lnTo>
                      <a:pt x="781" y="0"/>
                    </a:lnTo>
                    <a:lnTo>
                      <a:pt x="785" y="0"/>
                    </a:lnTo>
                    <a:lnTo>
                      <a:pt x="789" y="0"/>
                    </a:lnTo>
                    <a:lnTo>
                      <a:pt x="792" y="0"/>
                    </a:lnTo>
                    <a:lnTo>
                      <a:pt x="796" y="0"/>
                    </a:lnTo>
                    <a:lnTo>
                      <a:pt x="800" y="0"/>
                    </a:lnTo>
                    <a:lnTo>
                      <a:pt x="804" y="0"/>
                    </a:lnTo>
                    <a:lnTo>
                      <a:pt x="807" y="0"/>
                    </a:lnTo>
                    <a:lnTo>
                      <a:pt x="811" y="0"/>
                    </a:lnTo>
                    <a:lnTo>
                      <a:pt x="815" y="0"/>
                    </a:lnTo>
                    <a:lnTo>
                      <a:pt x="819" y="0"/>
                    </a:lnTo>
                    <a:lnTo>
                      <a:pt x="822" y="0"/>
                    </a:lnTo>
                    <a:lnTo>
                      <a:pt x="826" y="0"/>
                    </a:lnTo>
                    <a:lnTo>
                      <a:pt x="830" y="0"/>
                    </a:lnTo>
                    <a:lnTo>
                      <a:pt x="834" y="0"/>
                    </a:lnTo>
                    <a:lnTo>
                      <a:pt x="837" y="0"/>
                    </a:lnTo>
                    <a:lnTo>
                      <a:pt x="841" y="0"/>
                    </a:lnTo>
                    <a:lnTo>
                      <a:pt x="845" y="0"/>
                    </a:lnTo>
                    <a:lnTo>
                      <a:pt x="849" y="0"/>
                    </a:lnTo>
                    <a:lnTo>
                      <a:pt x="852" y="0"/>
                    </a:lnTo>
                    <a:lnTo>
                      <a:pt x="856" y="0"/>
                    </a:lnTo>
                    <a:lnTo>
                      <a:pt x="860" y="0"/>
                    </a:lnTo>
                    <a:lnTo>
                      <a:pt x="864" y="0"/>
                    </a:lnTo>
                    <a:lnTo>
                      <a:pt x="867" y="0"/>
                    </a:lnTo>
                    <a:lnTo>
                      <a:pt x="871" y="0"/>
                    </a:lnTo>
                    <a:lnTo>
                      <a:pt x="875" y="0"/>
                    </a:lnTo>
                    <a:lnTo>
                      <a:pt x="879" y="0"/>
                    </a:lnTo>
                    <a:lnTo>
                      <a:pt x="882" y="0"/>
                    </a:lnTo>
                    <a:lnTo>
                      <a:pt x="886" y="0"/>
                    </a:lnTo>
                    <a:lnTo>
                      <a:pt x="890" y="0"/>
                    </a:lnTo>
                    <a:lnTo>
                      <a:pt x="894" y="0"/>
                    </a:lnTo>
                    <a:lnTo>
                      <a:pt x="897" y="0"/>
                    </a:lnTo>
                    <a:lnTo>
                      <a:pt x="901" y="0"/>
                    </a:lnTo>
                    <a:lnTo>
                      <a:pt x="905" y="0"/>
                    </a:lnTo>
                    <a:lnTo>
                      <a:pt x="909" y="0"/>
                    </a:lnTo>
                    <a:lnTo>
                      <a:pt x="913" y="0"/>
                    </a:lnTo>
                    <a:lnTo>
                      <a:pt x="916" y="0"/>
                    </a:lnTo>
                    <a:lnTo>
                      <a:pt x="920" y="0"/>
                    </a:lnTo>
                    <a:lnTo>
                      <a:pt x="924" y="0"/>
                    </a:lnTo>
                    <a:lnTo>
                      <a:pt x="928" y="0"/>
                    </a:lnTo>
                    <a:lnTo>
                      <a:pt x="931" y="0"/>
                    </a:lnTo>
                    <a:lnTo>
                      <a:pt x="935" y="0"/>
                    </a:lnTo>
                    <a:lnTo>
                      <a:pt x="939" y="0"/>
                    </a:lnTo>
                    <a:lnTo>
                      <a:pt x="943" y="0"/>
                    </a:lnTo>
                    <a:lnTo>
                      <a:pt x="946" y="0"/>
                    </a:lnTo>
                    <a:lnTo>
                      <a:pt x="950" y="0"/>
                    </a:lnTo>
                    <a:lnTo>
                      <a:pt x="954" y="0"/>
                    </a:lnTo>
                    <a:lnTo>
                      <a:pt x="958" y="0"/>
                    </a:lnTo>
                    <a:lnTo>
                      <a:pt x="961" y="0"/>
                    </a:lnTo>
                    <a:lnTo>
                      <a:pt x="965" y="0"/>
                    </a:lnTo>
                    <a:lnTo>
                      <a:pt x="969" y="0"/>
                    </a:lnTo>
                    <a:lnTo>
                      <a:pt x="973" y="0"/>
                    </a:lnTo>
                    <a:lnTo>
                      <a:pt x="976" y="0"/>
                    </a:lnTo>
                    <a:lnTo>
                      <a:pt x="980" y="0"/>
                    </a:lnTo>
                    <a:lnTo>
                      <a:pt x="984" y="0"/>
                    </a:lnTo>
                    <a:lnTo>
                      <a:pt x="988" y="0"/>
                    </a:lnTo>
                    <a:lnTo>
                      <a:pt x="991" y="0"/>
                    </a:lnTo>
                    <a:lnTo>
                      <a:pt x="995" y="0"/>
                    </a:lnTo>
                    <a:lnTo>
                      <a:pt x="999" y="0"/>
                    </a:lnTo>
                    <a:lnTo>
                      <a:pt x="1003" y="0"/>
                    </a:lnTo>
                    <a:lnTo>
                      <a:pt x="1006" y="0"/>
                    </a:lnTo>
                    <a:lnTo>
                      <a:pt x="1010" y="0"/>
                    </a:lnTo>
                    <a:lnTo>
                      <a:pt x="1014" y="0"/>
                    </a:lnTo>
                    <a:lnTo>
                      <a:pt x="1018" y="0"/>
                    </a:lnTo>
                    <a:lnTo>
                      <a:pt x="1021" y="0"/>
                    </a:lnTo>
                    <a:lnTo>
                      <a:pt x="1025" y="0"/>
                    </a:lnTo>
                    <a:lnTo>
                      <a:pt x="1029" y="0"/>
                    </a:lnTo>
                    <a:lnTo>
                      <a:pt x="1033" y="0"/>
                    </a:lnTo>
                    <a:lnTo>
                      <a:pt x="1036" y="0"/>
                    </a:lnTo>
                    <a:lnTo>
                      <a:pt x="1040" y="0"/>
                    </a:lnTo>
                    <a:lnTo>
                      <a:pt x="1044" y="0"/>
                    </a:lnTo>
                    <a:lnTo>
                      <a:pt x="1048" y="0"/>
                    </a:lnTo>
                    <a:lnTo>
                      <a:pt x="1052" y="0"/>
                    </a:lnTo>
                    <a:lnTo>
                      <a:pt x="1055" y="0"/>
                    </a:lnTo>
                    <a:lnTo>
                      <a:pt x="1059" y="0"/>
                    </a:lnTo>
                    <a:lnTo>
                      <a:pt x="1063" y="0"/>
                    </a:lnTo>
                    <a:lnTo>
                      <a:pt x="1067" y="0"/>
                    </a:lnTo>
                    <a:lnTo>
                      <a:pt x="1070" y="0"/>
                    </a:lnTo>
                    <a:lnTo>
                      <a:pt x="1074" y="0"/>
                    </a:lnTo>
                    <a:lnTo>
                      <a:pt x="1078" y="0"/>
                    </a:lnTo>
                    <a:lnTo>
                      <a:pt x="1082" y="0"/>
                    </a:lnTo>
                    <a:lnTo>
                      <a:pt x="1085" y="0"/>
                    </a:lnTo>
                    <a:lnTo>
                      <a:pt x="1089" y="0"/>
                    </a:lnTo>
                    <a:lnTo>
                      <a:pt x="1093" y="0"/>
                    </a:lnTo>
                    <a:lnTo>
                      <a:pt x="1097" y="0"/>
                    </a:lnTo>
                    <a:lnTo>
                      <a:pt x="1100" y="0"/>
                    </a:lnTo>
                    <a:lnTo>
                      <a:pt x="1104" y="0"/>
                    </a:lnTo>
                    <a:lnTo>
                      <a:pt x="1108" y="0"/>
                    </a:lnTo>
                    <a:lnTo>
                      <a:pt x="1112" y="0"/>
                    </a:lnTo>
                    <a:lnTo>
                      <a:pt x="1115" y="0"/>
                    </a:lnTo>
                    <a:lnTo>
                      <a:pt x="1119" y="0"/>
                    </a:lnTo>
                    <a:lnTo>
                      <a:pt x="1123" y="0"/>
                    </a:lnTo>
                    <a:lnTo>
                      <a:pt x="1127" y="0"/>
                    </a:lnTo>
                    <a:lnTo>
                      <a:pt x="1130" y="0"/>
                    </a:lnTo>
                    <a:lnTo>
                      <a:pt x="1134" y="0"/>
                    </a:lnTo>
                    <a:lnTo>
                      <a:pt x="1138" y="0"/>
                    </a:lnTo>
                    <a:lnTo>
                      <a:pt x="1142" y="0"/>
                    </a:lnTo>
                    <a:lnTo>
                      <a:pt x="1145" y="0"/>
                    </a:lnTo>
                    <a:lnTo>
                      <a:pt x="1149" y="0"/>
                    </a:lnTo>
                    <a:lnTo>
                      <a:pt x="1153" y="0"/>
                    </a:lnTo>
                    <a:lnTo>
                      <a:pt x="1157" y="0"/>
                    </a:lnTo>
                    <a:lnTo>
                      <a:pt x="1160" y="0"/>
                    </a:lnTo>
                    <a:lnTo>
                      <a:pt x="1164" y="0"/>
                    </a:lnTo>
                    <a:lnTo>
                      <a:pt x="1168" y="0"/>
                    </a:lnTo>
                    <a:lnTo>
                      <a:pt x="1172" y="0"/>
                    </a:lnTo>
                    <a:lnTo>
                      <a:pt x="1175" y="0"/>
                    </a:lnTo>
                    <a:lnTo>
                      <a:pt x="1179" y="0"/>
                    </a:lnTo>
                    <a:lnTo>
                      <a:pt x="1183" y="0"/>
                    </a:lnTo>
                    <a:lnTo>
                      <a:pt x="1187" y="0"/>
                    </a:lnTo>
                    <a:lnTo>
                      <a:pt x="1191" y="0"/>
                    </a:lnTo>
                    <a:lnTo>
                      <a:pt x="1194" y="0"/>
                    </a:lnTo>
                    <a:lnTo>
                      <a:pt x="1198" y="0"/>
                    </a:lnTo>
                    <a:lnTo>
                      <a:pt x="1202" y="0"/>
                    </a:lnTo>
                    <a:lnTo>
                      <a:pt x="1206" y="0"/>
                    </a:lnTo>
                    <a:lnTo>
                      <a:pt x="1209" y="0"/>
                    </a:lnTo>
                    <a:lnTo>
                      <a:pt x="1213" y="0"/>
                    </a:lnTo>
                    <a:lnTo>
                      <a:pt x="1217" y="0"/>
                    </a:lnTo>
                    <a:lnTo>
                      <a:pt x="1221" y="0"/>
                    </a:lnTo>
                    <a:lnTo>
                      <a:pt x="1224" y="0"/>
                    </a:lnTo>
                    <a:lnTo>
                      <a:pt x="1228" y="0"/>
                    </a:lnTo>
                    <a:lnTo>
                      <a:pt x="1232" y="0"/>
                    </a:lnTo>
                    <a:lnTo>
                      <a:pt x="1236" y="0"/>
                    </a:lnTo>
                    <a:lnTo>
                      <a:pt x="1239" y="0"/>
                    </a:lnTo>
                    <a:lnTo>
                      <a:pt x="1243" y="0"/>
                    </a:lnTo>
                    <a:lnTo>
                      <a:pt x="1247" y="0"/>
                    </a:lnTo>
                    <a:lnTo>
                      <a:pt x="1251" y="0"/>
                    </a:lnTo>
                    <a:lnTo>
                      <a:pt x="1254" y="0"/>
                    </a:lnTo>
                    <a:lnTo>
                      <a:pt x="1258" y="0"/>
                    </a:lnTo>
                    <a:lnTo>
                      <a:pt x="1262" y="0"/>
                    </a:lnTo>
                    <a:lnTo>
                      <a:pt x="1266" y="0"/>
                    </a:lnTo>
                    <a:lnTo>
                      <a:pt x="1269" y="0"/>
                    </a:lnTo>
                    <a:lnTo>
                      <a:pt x="1273" y="0"/>
                    </a:lnTo>
                    <a:lnTo>
                      <a:pt x="1277" y="0"/>
                    </a:lnTo>
                    <a:lnTo>
                      <a:pt x="1281" y="0"/>
                    </a:lnTo>
                    <a:lnTo>
                      <a:pt x="1284" y="0"/>
                    </a:lnTo>
                    <a:lnTo>
                      <a:pt x="1288" y="0"/>
                    </a:lnTo>
                    <a:lnTo>
                      <a:pt x="1292" y="0"/>
                    </a:lnTo>
                    <a:lnTo>
                      <a:pt x="1296" y="0"/>
                    </a:lnTo>
                    <a:lnTo>
                      <a:pt x="1299" y="0"/>
                    </a:lnTo>
                    <a:lnTo>
                      <a:pt x="1303" y="0"/>
                    </a:lnTo>
                    <a:lnTo>
                      <a:pt x="1307" y="0"/>
                    </a:lnTo>
                    <a:lnTo>
                      <a:pt x="1311" y="0"/>
                    </a:lnTo>
                    <a:lnTo>
                      <a:pt x="1314" y="0"/>
                    </a:lnTo>
                    <a:lnTo>
                      <a:pt x="1318" y="0"/>
                    </a:lnTo>
                    <a:lnTo>
                      <a:pt x="1322" y="0"/>
                    </a:lnTo>
                    <a:lnTo>
                      <a:pt x="1326" y="0"/>
                    </a:lnTo>
                    <a:lnTo>
                      <a:pt x="1329" y="0"/>
                    </a:lnTo>
                    <a:lnTo>
                      <a:pt x="1333" y="0"/>
                    </a:lnTo>
                    <a:lnTo>
                      <a:pt x="1337" y="0"/>
                    </a:lnTo>
                    <a:lnTo>
                      <a:pt x="1341" y="0"/>
                    </a:lnTo>
                    <a:lnTo>
                      <a:pt x="1345" y="0"/>
                    </a:lnTo>
                    <a:lnTo>
                      <a:pt x="1348" y="0"/>
                    </a:lnTo>
                    <a:lnTo>
                      <a:pt x="1352" y="0"/>
                    </a:lnTo>
                    <a:lnTo>
                      <a:pt x="1356" y="0"/>
                    </a:lnTo>
                    <a:lnTo>
                      <a:pt x="1360" y="0"/>
                    </a:lnTo>
                    <a:lnTo>
                      <a:pt x="1363" y="0"/>
                    </a:lnTo>
                    <a:lnTo>
                      <a:pt x="1367" y="0"/>
                    </a:lnTo>
                    <a:lnTo>
                      <a:pt x="1371" y="0"/>
                    </a:lnTo>
                    <a:lnTo>
                      <a:pt x="1375" y="0"/>
                    </a:lnTo>
                    <a:lnTo>
                      <a:pt x="1378" y="0"/>
                    </a:lnTo>
                    <a:lnTo>
                      <a:pt x="1382" y="0"/>
                    </a:lnTo>
                    <a:lnTo>
                      <a:pt x="1386" y="0"/>
                    </a:lnTo>
                    <a:lnTo>
                      <a:pt x="1390" y="0"/>
                    </a:lnTo>
                    <a:lnTo>
                      <a:pt x="1393" y="0"/>
                    </a:lnTo>
                    <a:lnTo>
                      <a:pt x="1397" y="0"/>
                    </a:lnTo>
                    <a:lnTo>
                      <a:pt x="1401" y="0"/>
                    </a:lnTo>
                    <a:lnTo>
                      <a:pt x="1405" y="0"/>
                    </a:lnTo>
                    <a:lnTo>
                      <a:pt x="1408" y="0"/>
                    </a:lnTo>
                    <a:lnTo>
                      <a:pt x="1412" y="0"/>
                    </a:lnTo>
                    <a:lnTo>
                      <a:pt x="1416" y="0"/>
                    </a:lnTo>
                    <a:lnTo>
                      <a:pt x="1420" y="0"/>
                    </a:lnTo>
                    <a:lnTo>
                      <a:pt x="1423" y="0"/>
                    </a:lnTo>
                    <a:lnTo>
                      <a:pt x="1427" y="0"/>
                    </a:lnTo>
                    <a:lnTo>
                      <a:pt x="1431" y="0"/>
                    </a:lnTo>
                    <a:lnTo>
                      <a:pt x="1435" y="0"/>
                    </a:lnTo>
                    <a:lnTo>
                      <a:pt x="1438" y="0"/>
                    </a:lnTo>
                    <a:lnTo>
                      <a:pt x="1442" y="0"/>
                    </a:lnTo>
                    <a:lnTo>
                      <a:pt x="1446" y="0"/>
                    </a:lnTo>
                    <a:lnTo>
                      <a:pt x="1450" y="0"/>
                    </a:lnTo>
                    <a:lnTo>
                      <a:pt x="1453" y="0"/>
                    </a:lnTo>
                    <a:lnTo>
                      <a:pt x="1457" y="0"/>
                    </a:lnTo>
                    <a:lnTo>
                      <a:pt x="1461" y="0"/>
                    </a:lnTo>
                    <a:lnTo>
                      <a:pt x="1465" y="0"/>
                    </a:lnTo>
                    <a:lnTo>
                      <a:pt x="1468" y="0"/>
                    </a:lnTo>
                    <a:lnTo>
                      <a:pt x="1472" y="0"/>
                    </a:lnTo>
                    <a:lnTo>
                      <a:pt x="1476" y="0"/>
                    </a:lnTo>
                    <a:lnTo>
                      <a:pt x="1480" y="0"/>
                    </a:lnTo>
                    <a:lnTo>
                      <a:pt x="1484" y="0"/>
                    </a:lnTo>
                    <a:lnTo>
                      <a:pt x="1487" y="0"/>
                    </a:lnTo>
                    <a:lnTo>
                      <a:pt x="1491" y="0"/>
                    </a:lnTo>
                    <a:lnTo>
                      <a:pt x="1495" y="0"/>
                    </a:lnTo>
                    <a:lnTo>
                      <a:pt x="1499" y="0"/>
                    </a:lnTo>
                    <a:lnTo>
                      <a:pt x="1502" y="0"/>
                    </a:lnTo>
                    <a:lnTo>
                      <a:pt x="1506" y="0"/>
                    </a:lnTo>
                    <a:lnTo>
                      <a:pt x="1510" y="0"/>
                    </a:lnTo>
                    <a:lnTo>
                      <a:pt x="1514" y="0"/>
                    </a:lnTo>
                    <a:lnTo>
                      <a:pt x="1517" y="0"/>
                    </a:lnTo>
                    <a:lnTo>
                      <a:pt x="1521" y="0"/>
                    </a:lnTo>
                    <a:lnTo>
                      <a:pt x="1525" y="0"/>
                    </a:lnTo>
                    <a:lnTo>
                      <a:pt x="1529" y="0"/>
                    </a:lnTo>
                    <a:lnTo>
                      <a:pt x="1532" y="0"/>
                    </a:lnTo>
                    <a:lnTo>
                      <a:pt x="1536" y="0"/>
                    </a:lnTo>
                    <a:lnTo>
                      <a:pt x="1540" y="0"/>
                    </a:lnTo>
                    <a:lnTo>
                      <a:pt x="1544" y="0"/>
                    </a:lnTo>
                    <a:lnTo>
                      <a:pt x="1547" y="0"/>
                    </a:lnTo>
                    <a:lnTo>
                      <a:pt x="1551" y="0"/>
                    </a:lnTo>
                    <a:lnTo>
                      <a:pt x="1555" y="0"/>
                    </a:lnTo>
                    <a:lnTo>
                      <a:pt x="1559" y="0"/>
                    </a:lnTo>
                    <a:lnTo>
                      <a:pt x="1562" y="0"/>
                    </a:lnTo>
                    <a:lnTo>
                      <a:pt x="1566" y="0"/>
                    </a:lnTo>
                    <a:lnTo>
                      <a:pt x="1570" y="0"/>
                    </a:lnTo>
                    <a:lnTo>
                      <a:pt x="1574" y="0"/>
                    </a:lnTo>
                    <a:lnTo>
                      <a:pt x="1577" y="0"/>
                    </a:lnTo>
                    <a:lnTo>
                      <a:pt x="1581" y="0"/>
                    </a:lnTo>
                    <a:lnTo>
                      <a:pt x="1585" y="0"/>
                    </a:lnTo>
                    <a:lnTo>
                      <a:pt x="1589" y="0"/>
                    </a:lnTo>
                    <a:lnTo>
                      <a:pt x="1592" y="0"/>
                    </a:lnTo>
                    <a:lnTo>
                      <a:pt x="1596" y="0"/>
                    </a:lnTo>
                    <a:lnTo>
                      <a:pt x="1600" y="0"/>
                    </a:lnTo>
                    <a:lnTo>
                      <a:pt x="1604" y="0"/>
                    </a:lnTo>
                    <a:lnTo>
                      <a:pt x="1607" y="0"/>
                    </a:lnTo>
                    <a:lnTo>
                      <a:pt x="1611" y="0"/>
                    </a:lnTo>
                    <a:lnTo>
                      <a:pt x="1615" y="0"/>
                    </a:lnTo>
                    <a:lnTo>
                      <a:pt x="1619" y="0"/>
                    </a:lnTo>
                    <a:lnTo>
                      <a:pt x="1623" y="0"/>
                    </a:lnTo>
                    <a:lnTo>
                      <a:pt x="1626" y="0"/>
                    </a:lnTo>
                    <a:lnTo>
                      <a:pt x="1630" y="0"/>
                    </a:lnTo>
                    <a:lnTo>
                      <a:pt x="1634" y="0"/>
                    </a:lnTo>
                    <a:lnTo>
                      <a:pt x="1638" y="0"/>
                    </a:lnTo>
                    <a:lnTo>
                      <a:pt x="1641" y="0"/>
                    </a:lnTo>
                    <a:lnTo>
                      <a:pt x="1645" y="0"/>
                    </a:lnTo>
                    <a:lnTo>
                      <a:pt x="1649" y="0"/>
                    </a:lnTo>
                    <a:lnTo>
                      <a:pt x="1653" y="0"/>
                    </a:lnTo>
                    <a:lnTo>
                      <a:pt x="1656" y="0"/>
                    </a:lnTo>
                    <a:lnTo>
                      <a:pt x="1660" y="0"/>
                    </a:lnTo>
                    <a:lnTo>
                      <a:pt x="1664" y="0"/>
                    </a:lnTo>
                    <a:lnTo>
                      <a:pt x="1668" y="0"/>
                    </a:lnTo>
                    <a:lnTo>
                      <a:pt x="1671" y="0"/>
                    </a:lnTo>
                    <a:lnTo>
                      <a:pt x="1675" y="0"/>
                    </a:lnTo>
                    <a:lnTo>
                      <a:pt x="1679" y="0"/>
                    </a:lnTo>
                    <a:lnTo>
                      <a:pt x="1683" y="0"/>
                    </a:lnTo>
                    <a:lnTo>
                      <a:pt x="1686" y="0"/>
                    </a:lnTo>
                    <a:lnTo>
                      <a:pt x="1690" y="0"/>
                    </a:lnTo>
                    <a:lnTo>
                      <a:pt x="1694" y="0"/>
                    </a:lnTo>
                    <a:lnTo>
                      <a:pt x="1698" y="0"/>
                    </a:lnTo>
                    <a:lnTo>
                      <a:pt x="1701" y="0"/>
                    </a:lnTo>
                    <a:lnTo>
                      <a:pt x="1705" y="0"/>
                    </a:lnTo>
                    <a:lnTo>
                      <a:pt x="1709" y="0"/>
                    </a:lnTo>
                    <a:lnTo>
                      <a:pt x="1713" y="0"/>
                    </a:lnTo>
                    <a:lnTo>
                      <a:pt x="1716" y="0"/>
                    </a:lnTo>
                    <a:lnTo>
                      <a:pt x="1720" y="0"/>
                    </a:lnTo>
                    <a:lnTo>
                      <a:pt x="1724" y="0"/>
                    </a:lnTo>
                    <a:lnTo>
                      <a:pt x="1728" y="0"/>
                    </a:lnTo>
                    <a:lnTo>
                      <a:pt x="1731" y="0"/>
                    </a:lnTo>
                    <a:lnTo>
                      <a:pt x="1735" y="0"/>
                    </a:lnTo>
                    <a:lnTo>
                      <a:pt x="1739" y="0"/>
                    </a:lnTo>
                    <a:lnTo>
                      <a:pt x="1743" y="0"/>
                    </a:lnTo>
                    <a:lnTo>
                      <a:pt x="1746" y="0"/>
                    </a:lnTo>
                    <a:lnTo>
                      <a:pt x="1750" y="0"/>
                    </a:lnTo>
                    <a:lnTo>
                      <a:pt x="1754" y="0"/>
                    </a:lnTo>
                    <a:lnTo>
                      <a:pt x="1758" y="0"/>
                    </a:lnTo>
                    <a:lnTo>
                      <a:pt x="1761" y="0"/>
                    </a:lnTo>
                    <a:lnTo>
                      <a:pt x="1765" y="0"/>
                    </a:lnTo>
                    <a:lnTo>
                      <a:pt x="1769" y="0"/>
                    </a:lnTo>
                    <a:lnTo>
                      <a:pt x="1773" y="0"/>
                    </a:lnTo>
                    <a:lnTo>
                      <a:pt x="1777" y="0"/>
                    </a:lnTo>
                    <a:lnTo>
                      <a:pt x="1780" y="0"/>
                    </a:lnTo>
                    <a:lnTo>
                      <a:pt x="1784" y="0"/>
                    </a:lnTo>
                    <a:lnTo>
                      <a:pt x="1788" y="0"/>
                    </a:lnTo>
                    <a:lnTo>
                      <a:pt x="1792" y="0"/>
                    </a:lnTo>
                    <a:lnTo>
                      <a:pt x="1795" y="0"/>
                    </a:lnTo>
                  </a:path>
                </a:pathLst>
              </a:custGeom>
              <a:noFill/>
              <a:ln w="17463">
                <a:solidFill>
                  <a:srgbClr val="0000FF"/>
                </a:solidFill>
                <a:prstDash val="solid"/>
                <a:round/>
                <a:headEnd/>
                <a:tailEnd/>
              </a:ln>
            </p:spPr>
            <p:txBody>
              <a:bodyPr>
                <a:prstTxWarp prst="textNoShape">
                  <a:avLst/>
                </a:prstTxWarp>
              </a:bodyPr>
              <a:lstStyle/>
              <a:p>
                <a:endParaRPr lang="en-US"/>
              </a:p>
            </p:txBody>
          </p:sp>
          <p:sp>
            <p:nvSpPr>
              <p:cNvPr id="144423" name="Rectangle 39"/>
              <p:cNvSpPr>
                <a:spLocks noChangeArrowheads="1"/>
              </p:cNvSpPr>
              <p:nvPr/>
            </p:nvSpPr>
            <p:spPr bwMode="auto">
              <a:xfrm>
                <a:off x="1634" y="2155"/>
                <a:ext cx="3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0</a:t>
                </a:r>
                <a:endParaRPr lang="en-US"/>
              </a:p>
            </p:txBody>
          </p:sp>
          <p:sp>
            <p:nvSpPr>
              <p:cNvPr id="144424" name="Rectangle 40"/>
              <p:cNvSpPr>
                <a:spLocks noChangeArrowheads="1"/>
              </p:cNvSpPr>
              <p:nvPr/>
            </p:nvSpPr>
            <p:spPr bwMode="auto">
              <a:xfrm>
                <a:off x="1799" y="2155"/>
                <a:ext cx="7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a:t>
                </a:r>
                <a:endParaRPr lang="en-US"/>
              </a:p>
            </p:txBody>
          </p:sp>
          <p:sp>
            <p:nvSpPr>
              <p:cNvPr id="144425" name="Rectangle 41"/>
              <p:cNvSpPr>
                <a:spLocks noChangeArrowheads="1"/>
              </p:cNvSpPr>
              <p:nvPr/>
            </p:nvSpPr>
            <p:spPr bwMode="auto">
              <a:xfrm>
                <a:off x="1984" y="2155"/>
                <a:ext cx="7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a:t>
                </a:r>
                <a:endParaRPr lang="en-US"/>
              </a:p>
            </p:txBody>
          </p:sp>
          <p:sp>
            <p:nvSpPr>
              <p:cNvPr id="144426" name="Rectangle 42"/>
              <p:cNvSpPr>
                <a:spLocks noChangeArrowheads="1"/>
              </p:cNvSpPr>
              <p:nvPr/>
            </p:nvSpPr>
            <p:spPr bwMode="auto">
              <a:xfrm>
                <a:off x="2168" y="2155"/>
                <a:ext cx="7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30</a:t>
                </a:r>
                <a:endParaRPr lang="en-US"/>
              </a:p>
            </p:txBody>
          </p:sp>
          <p:sp>
            <p:nvSpPr>
              <p:cNvPr id="144427" name="Rectangle 43"/>
              <p:cNvSpPr>
                <a:spLocks noChangeArrowheads="1"/>
              </p:cNvSpPr>
              <p:nvPr/>
            </p:nvSpPr>
            <p:spPr bwMode="auto">
              <a:xfrm>
                <a:off x="2353" y="2155"/>
                <a:ext cx="7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40</a:t>
                </a:r>
                <a:endParaRPr lang="en-US"/>
              </a:p>
            </p:txBody>
          </p:sp>
          <p:sp>
            <p:nvSpPr>
              <p:cNvPr id="144428" name="Rectangle 44"/>
              <p:cNvSpPr>
                <a:spLocks noChangeArrowheads="1"/>
              </p:cNvSpPr>
              <p:nvPr/>
            </p:nvSpPr>
            <p:spPr bwMode="auto">
              <a:xfrm>
                <a:off x="2536" y="2155"/>
                <a:ext cx="80" cy="102"/>
              </a:xfrm>
              <a:prstGeom prst="rect">
                <a:avLst/>
              </a:prstGeom>
              <a:noFill/>
              <a:ln w="9525">
                <a:noFill/>
                <a:miter lim="800000"/>
                <a:headEnd/>
                <a:tailEnd/>
              </a:ln>
            </p:spPr>
            <p:txBody>
              <a:bodyPr wrap="none" lIns="0" tIns="0" rIns="0" bIns="0">
                <a:prstTxWarp prst="textNoShape">
                  <a:avLst/>
                </a:prstTxWarp>
                <a:spAutoFit/>
              </a:bodyPr>
              <a:lstStyle/>
              <a:p>
                <a:r>
                  <a:rPr lang="en-US" sz="800" dirty="0">
                    <a:solidFill>
                      <a:srgbClr val="000000"/>
                    </a:solidFill>
                    <a:latin typeface="Times New Roman" charset="0"/>
                  </a:rPr>
                  <a:t>50</a:t>
                </a:r>
                <a:endParaRPr lang="en-US" dirty="0"/>
              </a:p>
            </p:txBody>
          </p:sp>
          <p:sp>
            <p:nvSpPr>
              <p:cNvPr id="144429" name="Rectangle 45"/>
              <p:cNvSpPr>
                <a:spLocks noChangeArrowheads="1"/>
              </p:cNvSpPr>
              <p:nvPr/>
            </p:nvSpPr>
            <p:spPr bwMode="auto">
              <a:xfrm>
                <a:off x="2716" y="2155"/>
                <a:ext cx="80"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60</a:t>
                </a:r>
                <a:endParaRPr lang="en-US"/>
              </a:p>
            </p:txBody>
          </p:sp>
          <p:sp>
            <p:nvSpPr>
              <p:cNvPr id="144430" name="Rectangle 46"/>
              <p:cNvSpPr>
                <a:spLocks noChangeArrowheads="1"/>
              </p:cNvSpPr>
              <p:nvPr/>
            </p:nvSpPr>
            <p:spPr bwMode="auto">
              <a:xfrm>
                <a:off x="2901" y="2155"/>
                <a:ext cx="80"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70</a:t>
                </a:r>
                <a:endParaRPr lang="en-US"/>
              </a:p>
            </p:txBody>
          </p:sp>
          <p:sp>
            <p:nvSpPr>
              <p:cNvPr id="144431" name="Rectangle 47"/>
              <p:cNvSpPr>
                <a:spLocks noChangeArrowheads="1"/>
              </p:cNvSpPr>
              <p:nvPr/>
            </p:nvSpPr>
            <p:spPr bwMode="auto">
              <a:xfrm>
                <a:off x="3086" y="2155"/>
                <a:ext cx="80"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80</a:t>
                </a:r>
                <a:endParaRPr lang="en-US"/>
              </a:p>
            </p:txBody>
          </p:sp>
          <p:sp>
            <p:nvSpPr>
              <p:cNvPr id="144432" name="Rectangle 48"/>
              <p:cNvSpPr>
                <a:spLocks noChangeArrowheads="1"/>
              </p:cNvSpPr>
              <p:nvPr/>
            </p:nvSpPr>
            <p:spPr bwMode="auto">
              <a:xfrm>
                <a:off x="3270" y="2155"/>
                <a:ext cx="80"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90</a:t>
                </a:r>
                <a:endParaRPr lang="en-US"/>
              </a:p>
            </p:txBody>
          </p:sp>
          <p:sp>
            <p:nvSpPr>
              <p:cNvPr id="144433" name="Rectangle 49"/>
              <p:cNvSpPr>
                <a:spLocks noChangeArrowheads="1"/>
              </p:cNvSpPr>
              <p:nvPr/>
            </p:nvSpPr>
            <p:spPr bwMode="auto">
              <a:xfrm>
                <a:off x="3438" y="2155"/>
                <a:ext cx="119" cy="102"/>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100</a:t>
                </a:r>
                <a:endParaRPr lang="en-US"/>
              </a:p>
            </p:txBody>
          </p:sp>
          <p:sp>
            <p:nvSpPr>
              <p:cNvPr id="144434" name="Rectangle 50"/>
              <p:cNvSpPr>
                <a:spLocks noChangeArrowheads="1"/>
              </p:cNvSpPr>
              <p:nvPr/>
            </p:nvSpPr>
            <p:spPr bwMode="auto">
              <a:xfrm>
                <a:off x="2424" y="2226"/>
                <a:ext cx="393" cy="103"/>
              </a:xfrm>
              <a:prstGeom prst="rect">
                <a:avLst/>
              </a:prstGeom>
              <a:noFill/>
              <a:ln w="9525">
                <a:noFill/>
                <a:miter lim="800000"/>
                <a:headEnd/>
                <a:tailEnd/>
              </a:ln>
            </p:spPr>
            <p:txBody>
              <a:bodyPr wrap="square" lIns="0" tIns="0" rIns="0" bIns="0">
                <a:prstTxWarp prst="textNoShape">
                  <a:avLst/>
                </a:prstTxWarp>
                <a:spAutoFit/>
              </a:bodyPr>
              <a:lstStyle/>
              <a:p>
                <a:r>
                  <a:rPr lang="en-US" sz="800" dirty="0" smtClean="0">
                    <a:solidFill>
                      <a:srgbClr val="000000"/>
                    </a:solidFill>
                    <a:latin typeface="Times New Roman" charset="0"/>
                  </a:rPr>
                  <a:t>Week</a:t>
                </a:r>
                <a:endParaRPr lang="en-US" dirty="0"/>
              </a:p>
            </p:txBody>
          </p:sp>
        </p:grpSp>
        <p:grpSp>
          <p:nvGrpSpPr>
            <p:cNvPr id="4" name="Group 114"/>
            <p:cNvGrpSpPr>
              <a:grpSpLocks/>
            </p:cNvGrpSpPr>
            <p:nvPr/>
          </p:nvGrpSpPr>
          <p:grpSpPr bwMode="auto">
            <a:xfrm>
              <a:off x="2551" y="1023"/>
              <a:ext cx="1576" cy="802"/>
              <a:chOff x="1660" y="1958"/>
              <a:chExt cx="2142" cy="1096"/>
            </a:xfrm>
          </p:grpSpPr>
          <p:sp>
            <p:nvSpPr>
              <p:cNvPr id="144447" name="Rectangle 63"/>
              <p:cNvSpPr>
                <a:spLocks noChangeArrowheads="1"/>
              </p:cNvSpPr>
              <p:nvPr/>
            </p:nvSpPr>
            <p:spPr bwMode="auto">
              <a:xfrm>
                <a:off x="1804" y="1958"/>
                <a:ext cx="1916" cy="898"/>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448" name="Rectangle 64"/>
              <p:cNvSpPr>
                <a:spLocks noChangeArrowheads="1"/>
              </p:cNvSpPr>
              <p:nvPr/>
            </p:nvSpPr>
            <p:spPr bwMode="auto">
              <a:xfrm>
                <a:off x="1804" y="1958"/>
                <a:ext cx="1920" cy="902"/>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144449" name="Line 65"/>
              <p:cNvSpPr>
                <a:spLocks noChangeShapeType="1"/>
              </p:cNvSpPr>
              <p:nvPr/>
            </p:nvSpPr>
            <p:spPr bwMode="auto">
              <a:xfrm>
                <a:off x="1804" y="2183"/>
                <a:ext cx="191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450" name="Line 66"/>
              <p:cNvSpPr>
                <a:spLocks noChangeShapeType="1"/>
              </p:cNvSpPr>
              <p:nvPr/>
            </p:nvSpPr>
            <p:spPr bwMode="auto">
              <a:xfrm>
                <a:off x="1804" y="2407"/>
                <a:ext cx="191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451" name="Line 67"/>
              <p:cNvSpPr>
                <a:spLocks noChangeShapeType="1"/>
              </p:cNvSpPr>
              <p:nvPr/>
            </p:nvSpPr>
            <p:spPr bwMode="auto">
              <a:xfrm>
                <a:off x="1804" y="2632"/>
                <a:ext cx="191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452" name="Rectangle 68"/>
              <p:cNvSpPr>
                <a:spLocks noChangeArrowheads="1"/>
              </p:cNvSpPr>
              <p:nvPr/>
            </p:nvSpPr>
            <p:spPr bwMode="auto">
              <a:xfrm>
                <a:off x="1660" y="1958"/>
                <a:ext cx="131"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200</a:t>
                </a:r>
                <a:endParaRPr lang="en-US"/>
              </a:p>
            </p:txBody>
          </p:sp>
          <p:sp>
            <p:nvSpPr>
              <p:cNvPr id="144453" name="Rectangle 69"/>
              <p:cNvSpPr>
                <a:spLocks noChangeArrowheads="1"/>
              </p:cNvSpPr>
              <p:nvPr/>
            </p:nvSpPr>
            <p:spPr bwMode="auto">
              <a:xfrm>
                <a:off x="1660" y="2163"/>
                <a:ext cx="131"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170</a:t>
                </a:r>
                <a:endParaRPr lang="en-US"/>
              </a:p>
            </p:txBody>
          </p:sp>
          <p:sp>
            <p:nvSpPr>
              <p:cNvPr id="144454" name="Rectangle 70"/>
              <p:cNvSpPr>
                <a:spLocks noChangeArrowheads="1"/>
              </p:cNvSpPr>
              <p:nvPr/>
            </p:nvSpPr>
            <p:spPr bwMode="auto">
              <a:xfrm>
                <a:off x="1660" y="2367"/>
                <a:ext cx="131"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140</a:t>
                </a:r>
                <a:endParaRPr lang="en-US"/>
              </a:p>
            </p:txBody>
          </p:sp>
          <p:sp>
            <p:nvSpPr>
              <p:cNvPr id="144455" name="Rectangle 71"/>
              <p:cNvSpPr>
                <a:spLocks noChangeArrowheads="1"/>
              </p:cNvSpPr>
              <p:nvPr/>
            </p:nvSpPr>
            <p:spPr bwMode="auto">
              <a:xfrm>
                <a:off x="1660" y="2572"/>
                <a:ext cx="131"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110</a:t>
                </a:r>
                <a:endParaRPr lang="en-US"/>
              </a:p>
            </p:txBody>
          </p:sp>
          <p:sp>
            <p:nvSpPr>
              <p:cNvPr id="144456" name="Rectangle 72"/>
              <p:cNvSpPr>
                <a:spLocks noChangeArrowheads="1"/>
              </p:cNvSpPr>
              <p:nvPr/>
            </p:nvSpPr>
            <p:spPr bwMode="auto">
              <a:xfrm>
                <a:off x="1693" y="2780"/>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80</a:t>
                </a:r>
                <a:endParaRPr lang="en-US"/>
              </a:p>
            </p:txBody>
          </p:sp>
          <p:sp>
            <p:nvSpPr>
              <p:cNvPr id="144457" name="Line 73"/>
              <p:cNvSpPr>
                <a:spLocks noChangeShapeType="1"/>
              </p:cNvSpPr>
              <p:nvPr/>
            </p:nvSpPr>
            <p:spPr bwMode="auto">
              <a:xfrm>
                <a:off x="1897"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58" name="Line 74"/>
              <p:cNvSpPr>
                <a:spLocks noChangeShapeType="1"/>
              </p:cNvSpPr>
              <p:nvPr/>
            </p:nvSpPr>
            <p:spPr bwMode="auto">
              <a:xfrm>
                <a:off x="1993"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59" name="Line 75"/>
              <p:cNvSpPr>
                <a:spLocks noChangeShapeType="1"/>
              </p:cNvSpPr>
              <p:nvPr/>
            </p:nvSpPr>
            <p:spPr bwMode="auto">
              <a:xfrm>
                <a:off x="2089"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0" name="Line 76"/>
              <p:cNvSpPr>
                <a:spLocks noChangeShapeType="1"/>
              </p:cNvSpPr>
              <p:nvPr/>
            </p:nvSpPr>
            <p:spPr bwMode="auto">
              <a:xfrm>
                <a:off x="2185"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1" name="Line 77"/>
              <p:cNvSpPr>
                <a:spLocks noChangeShapeType="1"/>
              </p:cNvSpPr>
              <p:nvPr/>
            </p:nvSpPr>
            <p:spPr bwMode="auto">
              <a:xfrm>
                <a:off x="2281"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2" name="Line 78"/>
              <p:cNvSpPr>
                <a:spLocks noChangeShapeType="1"/>
              </p:cNvSpPr>
              <p:nvPr/>
            </p:nvSpPr>
            <p:spPr bwMode="auto">
              <a:xfrm>
                <a:off x="2377"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3" name="Line 79"/>
              <p:cNvSpPr>
                <a:spLocks noChangeShapeType="1"/>
              </p:cNvSpPr>
              <p:nvPr/>
            </p:nvSpPr>
            <p:spPr bwMode="auto">
              <a:xfrm>
                <a:off x="2474"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4" name="Line 80"/>
              <p:cNvSpPr>
                <a:spLocks noChangeShapeType="1"/>
              </p:cNvSpPr>
              <p:nvPr/>
            </p:nvSpPr>
            <p:spPr bwMode="auto">
              <a:xfrm>
                <a:off x="2570"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5" name="Line 81"/>
              <p:cNvSpPr>
                <a:spLocks noChangeShapeType="1"/>
              </p:cNvSpPr>
              <p:nvPr/>
            </p:nvSpPr>
            <p:spPr bwMode="auto">
              <a:xfrm>
                <a:off x="2666"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6" name="Line 82"/>
              <p:cNvSpPr>
                <a:spLocks noChangeShapeType="1"/>
              </p:cNvSpPr>
              <p:nvPr/>
            </p:nvSpPr>
            <p:spPr bwMode="auto">
              <a:xfrm>
                <a:off x="2762"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7" name="Line 83"/>
              <p:cNvSpPr>
                <a:spLocks noChangeShapeType="1"/>
              </p:cNvSpPr>
              <p:nvPr/>
            </p:nvSpPr>
            <p:spPr bwMode="auto">
              <a:xfrm>
                <a:off x="2854"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8" name="Line 84"/>
              <p:cNvSpPr>
                <a:spLocks noChangeShapeType="1"/>
              </p:cNvSpPr>
              <p:nvPr/>
            </p:nvSpPr>
            <p:spPr bwMode="auto">
              <a:xfrm>
                <a:off x="2950"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69" name="Line 85"/>
              <p:cNvSpPr>
                <a:spLocks noChangeShapeType="1"/>
              </p:cNvSpPr>
              <p:nvPr/>
            </p:nvSpPr>
            <p:spPr bwMode="auto">
              <a:xfrm>
                <a:off x="3047"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0" name="Line 86"/>
              <p:cNvSpPr>
                <a:spLocks noChangeShapeType="1"/>
              </p:cNvSpPr>
              <p:nvPr/>
            </p:nvSpPr>
            <p:spPr bwMode="auto">
              <a:xfrm>
                <a:off x="3143"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1" name="Line 87"/>
              <p:cNvSpPr>
                <a:spLocks noChangeShapeType="1"/>
              </p:cNvSpPr>
              <p:nvPr/>
            </p:nvSpPr>
            <p:spPr bwMode="auto">
              <a:xfrm>
                <a:off x="3239"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2" name="Line 88"/>
              <p:cNvSpPr>
                <a:spLocks noChangeShapeType="1"/>
              </p:cNvSpPr>
              <p:nvPr/>
            </p:nvSpPr>
            <p:spPr bwMode="auto">
              <a:xfrm>
                <a:off x="3335"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3" name="Line 89"/>
              <p:cNvSpPr>
                <a:spLocks noChangeShapeType="1"/>
              </p:cNvSpPr>
              <p:nvPr/>
            </p:nvSpPr>
            <p:spPr bwMode="auto">
              <a:xfrm>
                <a:off x="3431"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4" name="Line 90"/>
              <p:cNvSpPr>
                <a:spLocks noChangeShapeType="1"/>
              </p:cNvSpPr>
              <p:nvPr/>
            </p:nvSpPr>
            <p:spPr bwMode="auto">
              <a:xfrm>
                <a:off x="3527"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5" name="Line 91"/>
              <p:cNvSpPr>
                <a:spLocks noChangeShapeType="1"/>
              </p:cNvSpPr>
              <p:nvPr/>
            </p:nvSpPr>
            <p:spPr bwMode="auto">
              <a:xfrm>
                <a:off x="3624" y="1958"/>
                <a:ext cx="0" cy="898"/>
              </a:xfrm>
              <a:prstGeom prst="line">
                <a:avLst/>
              </a:prstGeom>
              <a:noFill/>
              <a:ln w="0">
                <a:solidFill>
                  <a:srgbClr val="C0C0C0"/>
                </a:solidFill>
                <a:round/>
                <a:headEnd/>
                <a:tailEnd/>
              </a:ln>
            </p:spPr>
            <p:txBody>
              <a:bodyPr>
                <a:prstTxWarp prst="textNoShape">
                  <a:avLst/>
                </a:prstTxWarp>
              </a:bodyPr>
              <a:lstStyle/>
              <a:p>
                <a:endParaRPr lang="en-US"/>
              </a:p>
            </p:txBody>
          </p:sp>
          <p:sp>
            <p:nvSpPr>
              <p:cNvPr id="144476" name="Freeform 92"/>
              <p:cNvSpPr>
                <a:spLocks/>
              </p:cNvSpPr>
              <p:nvPr/>
            </p:nvSpPr>
            <p:spPr bwMode="auto">
              <a:xfrm>
                <a:off x="1804" y="2467"/>
                <a:ext cx="1916" cy="237"/>
              </a:xfrm>
              <a:custGeom>
                <a:avLst/>
                <a:gdLst/>
                <a:ahLst/>
                <a:cxnLst>
                  <a:cxn ang="0">
                    <a:pos x="33" y="237"/>
                  </a:cxn>
                  <a:cxn ang="0">
                    <a:pos x="69" y="237"/>
                  </a:cxn>
                  <a:cxn ang="0">
                    <a:pos x="105" y="237"/>
                  </a:cxn>
                  <a:cxn ang="0">
                    <a:pos x="141" y="237"/>
                  </a:cxn>
                  <a:cxn ang="0">
                    <a:pos x="177" y="237"/>
                  </a:cxn>
                  <a:cxn ang="0">
                    <a:pos x="197" y="209"/>
                  </a:cxn>
                  <a:cxn ang="0">
                    <a:pos x="209" y="173"/>
                  </a:cxn>
                  <a:cxn ang="0">
                    <a:pos x="221" y="141"/>
                  </a:cxn>
                  <a:cxn ang="0">
                    <a:pos x="233" y="113"/>
                  </a:cxn>
                  <a:cxn ang="0">
                    <a:pos x="249" y="85"/>
                  </a:cxn>
                  <a:cxn ang="0">
                    <a:pos x="265" y="64"/>
                  </a:cxn>
                  <a:cxn ang="0">
                    <a:pos x="281" y="44"/>
                  </a:cxn>
                  <a:cxn ang="0">
                    <a:pos x="305" y="28"/>
                  </a:cxn>
                  <a:cxn ang="0">
                    <a:pos x="333" y="12"/>
                  </a:cxn>
                  <a:cxn ang="0">
                    <a:pos x="365" y="4"/>
                  </a:cxn>
                  <a:cxn ang="0">
                    <a:pos x="385" y="16"/>
                  </a:cxn>
                  <a:cxn ang="0">
                    <a:pos x="397" y="52"/>
                  </a:cxn>
                  <a:cxn ang="0">
                    <a:pos x="409" y="89"/>
                  </a:cxn>
                  <a:cxn ang="0">
                    <a:pos x="425" y="121"/>
                  </a:cxn>
                  <a:cxn ang="0">
                    <a:pos x="445" y="149"/>
                  </a:cxn>
                  <a:cxn ang="0">
                    <a:pos x="465" y="173"/>
                  </a:cxn>
                  <a:cxn ang="0">
                    <a:pos x="489" y="193"/>
                  </a:cxn>
                  <a:cxn ang="0">
                    <a:pos x="521" y="213"/>
                  </a:cxn>
                  <a:cxn ang="0">
                    <a:pos x="549" y="221"/>
                  </a:cxn>
                  <a:cxn ang="0">
                    <a:pos x="577" y="229"/>
                  </a:cxn>
                  <a:cxn ang="0">
                    <a:pos x="614" y="233"/>
                  </a:cxn>
                  <a:cxn ang="0">
                    <a:pos x="650" y="233"/>
                  </a:cxn>
                  <a:cxn ang="0">
                    <a:pos x="682" y="237"/>
                  </a:cxn>
                  <a:cxn ang="0">
                    <a:pos x="718" y="237"/>
                  </a:cxn>
                  <a:cxn ang="0">
                    <a:pos x="754" y="237"/>
                  </a:cxn>
                  <a:cxn ang="0">
                    <a:pos x="790" y="237"/>
                  </a:cxn>
                  <a:cxn ang="0">
                    <a:pos x="826" y="237"/>
                  </a:cxn>
                  <a:cxn ang="0">
                    <a:pos x="862" y="237"/>
                  </a:cxn>
                  <a:cxn ang="0">
                    <a:pos x="898" y="237"/>
                  </a:cxn>
                  <a:cxn ang="0">
                    <a:pos x="934" y="237"/>
                  </a:cxn>
                  <a:cxn ang="0">
                    <a:pos x="970" y="237"/>
                  </a:cxn>
                  <a:cxn ang="0">
                    <a:pos x="1006" y="237"/>
                  </a:cxn>
                  <a:cxn ang="0">
                    <a:pos x="1042" y="237"/>
                  </a:cxn>
                  <a:cxn ang="0">
                    <a:pos x="1078" y="237"/>
                  </a:cxn>
                  <a:cxn ang="0">
                    <a:pos x="1114" y="237"/>
                  </a:cxn>
                  <a:cxn ang="0">
                    <a:pos x="1150" y="237"/>
                  </a:cxn>
                  <a:cxn ang="0">
                    <a:pos x="1187" y="237"/>
                  </a:cxn>
                  <a:cxn ang="0">
                    <a:pos x="1223" y="237"/>
                  </a:cxn>
                  <a:cxn ang="0">
                    <a:pos x="1259" y="237"/>
                  </a:cxn>
                  <a:cxn ang="0">
                    <a:pos x="1295" y="237"/>
                  </a:cxn>
                  <a:cxn ang="0">
                    <a:pos x="1331" y="237"/>
                  </a:cxn>
                  <a:cxn ang="0">
                    <a:pos x="1367" y="237"/>
                  </a:cxn>
                  <a:cxn ang="0">
                    <a:pos x="1403" y="237"/>
                  </a:cxn>
                  <a:cxn ang="0">
                    <a:pos x="1439" y="237"/>
                  </a:cxn>
                  <a:cxn ang="0">
                    <a:pos x="1475" y="237"/>
                  </a:cxn>
                  <a:cxn ang="0">
                    <a:pos x="1511" y="237"/>
                  </a:cxn>
                  <a:cxn ang="0">
                    <a:pos x="1547" y="237"/>
                  </a:cxn>
                  <a:cxn ang="0">
                    <a:pos x="1583" y="237"/>
                  </a:cxn>
                  <a:cxn ang="0">
                    <a:pos x="1619" y="237"/>
                  </a:cxn>
                  <a:cxn ang="0">
                    <a:pos x="1655" y="237"/>
                  </a:cxn>
                  <a:cxn ang="0">
                    <a:pos x="1691" y="237"/>
                  </a:cxn>
                  <a:cxn ang="0">
                    <a:pos x="1727" y="237"/>
                  </a:cxn>
                  <a:cxn ang="0">
                    <a:pos x="1764" y="237"/>
                  </a:cxn>
                  <a:cxn ang="0">
                    <a:pos x="1800" y="237"/>
                  </a:cxn>
                  <a:cxn ang="0">
                    <a:pos x="1836" y="237"/>
                  </a:cxn>
                  <a:cxn ang="0">
                    <a:pos x="1872" y="237"/>
                  </a:cxn>
                  <a:cxn ang="0">
                    <a:pos x="1908" y="237"/>
                  </a:cxn>
                </a:cxnLst>
                <a:rect l="0" t="0" r="r" b="b"/>
                <a:pathLst>
                  <a:path w="1916" h="237">
                    <a:moveTo>
                      <a:pt x="0" y="237"/>
                    </a:moveTo>
                    <a:lnTo>
                      <a:pt x="4" y="237"/>
                    </a:lnTo>
                    <a:lnTo>
                      <a:pt x="8" y="237"/>
                    </a:lnTo>
                    <a:lnTo>
                      <a:pt x="12" y="237"/>
                    </a:lnTo>
                    <a:lnTo>
                      <a:pt x="16" y="237"/>
                    </a:lnTo>
                    <a:lnTo>
                      <a:pt x="21" y="237"/>
                    </a:lnTo>
                    <a:lnTo>
                      <a:pt x="25" y="237"/>
                    </a:lnTo>
                    <a:lnTo>
                      <a:pt x="29" y="237"/>
                    </a:lnTo>
                    <a:lnTo>
                      <a:pt x="33" y="237"/>
                    </a:lnTo>
                    <a:lnTo>
                      <a:pt x="37" y="237"/>
                    </a:lnTo>
                    <a:lnTo>
                      <a:pt x="41" y="237"/>
                    </a:lnTo>
                    <a:lnTo>
                      <a:pt x="45" y="237"/>
                    </a:lnTo>
                    <a:lnTo>
                      <a:pt x="49" y="237"/>
                    </a:lnTo>
                    <a:lnTo>
                      <a:pt x="53" y="237"/>
                    </a:lnTo>
                    <a:lnTo>
                      <a:pt x="57" y="237"/>
                    </a:lnTo>
                    <a:lnTo>
                      <a:pt x="61" y="237"/>
                    </a:lnTo>
                    <a:lnTo>
                      <a:pt x="65" y="237"/>
                    </a:lnTo>
                    <a:lnTo>
                      <a:pt x="69" y="237"/>
                    </a:lnTo>
                    <a:lnTo>
                      <a:pt x="73" y="237"/>
                    </a:lnTo>
                    <a:lnTo>
                      <a:pt x="77" y="237"/>
                    </a:lnTo>
                    <a:lnTo>
                      <a:pt x="81" y="237"/>
                    </a:lnTo>
                    <a:lnTo>
                      <a:pt x="85" y="237"/>
                    </a:lnTo>
                    <a:lnTo>
                      <a:pt x="89" y="237"/>
                    </a:lnTo>
                    <a:lnTo>
                      <a:pt x="93" y="237"/>
                    </a:lnTo>
                    <a:lnTo>
                      <a:pt x="97" y="237"/>
                    </a:lnTo>
                    <a:lnTo>
                      <a:pt x="101" y="237"/>
                    </a:lnTo>
                    <a:lnTo>
                      <a:pt x="105" y="237"/>
                    </a:lnTo>
                    <a:lnTo>
                      <a:pt x="109" y="237"/>
                    </a:lnTo>
                    <a:lnTo>
                      <a:pt x="113" y="237"/>
                    </a:lnTo>
                    <a:lnTo>
                      <a:pt x="117" y="237"/>
                    </a:lnTo>
                    <a:lnTo>
                      <a:pt x="121" y="237"/>
                    </a:lnTo>
                    <a:lnTo>
                      <a:pt x="125" y="237"/>
                    </a:lnTo>
                    <a:lnTo>
                      <a:pt x="129" y="237"/>
                    </a:lnTo>
                    <a:lnTo>
                      <a:pt x="133" y="237"/>
                    </a:lnTo>
                    <a:lnTo>
                      <a:pt x="137" y="237"/>
                    </a:lnTo>
                    <a:lnTo>
                      <a:pt x="141" y="237"/>
                    </a:lnTo>
                    <a:lnTo>
                      <a:pt x="145" y="237"/>
                    </a:lnTo>
                    <a:lnTo>
                      <a:pt x="149" y="237"/>
                    </a:lnTo>
                    <a:lnTo>
                      <a:pt x="153" y="237"/>
                    </a:lnTo>
                    <a:lnTo>
                      <a:pt x="157" y="237"/>
                    </a:lnTo>
                    <a:lnTo>
                      <a:pt x="161" y="237"/>
                    </a:lnTo>
                    <a:lnTo>
                      <a:pt x="165" y="237"/>
                    </a:lnTo>
                    <a:lnTo>
                      <a:pt x="169" y="237"/>
                    </a:lnTo>
                    <a:lnTo>
                      <a:pt x="173" y="237"/>
                    </a:lnTo>
                    <a:lnTo>
                      <a:pt x="177" y="237"/>
                    </a:lnTo>
                    <a:lnTo>
                      <a:pt x="181" y="237"/>
                    </a:lnTo>
                    <a:lnTo>
                      <a:pt x="185" y="237"/>
                    </a:lnTo>
                    <a:lnTo>
                      <a:pt x="189" y="237"/>
                    </a:lnTo>
                    <a:lnTo>
                      <a:pt x="193" y="233"/>
                    </a:lnTo>
                    <a:lnTo>
                      <a:pt x="193" y="229"/>
                    </a:lnTo>
                    <a:lnTo>
                      <a:pt x="193" y="225"/>
                    </a:lnTo>
                    <a:lnTo>
                      <a:pt x="193" y="221"/>
                    </a:lnTo>
                    <a:lnTo>
                      <a:pt x="197" y="217"/>
                    </a:lnTo>
                    <a:lnTo>
                      <a:pt x="197" y="209"/>
                    </a:lnTo>
                    <a:lnTo>
                      <a:pt x="197" y="205"/>
                    </a:lnTo>
                    <a:lnTo>
                      <a:pt x="201" y="201"/>
                    </a:lnTo>
                    <a:lnTo>
                      <a:pt x="201" y="197"/>
                    </a:lnTo>
                    <a:lnTo>
                      <a:pt x="201" y="193"/>
                    </a:lnTo>
                    <a:lnTo>
                      <a:pt x="205" y="189"/>
                    </a:lnTo>
                    <a:lnTo>
                      <a:pt x="205" y="185"/>
                    </a:lnTo>
                    <a:lnTo>
                      <a:pt x="205" y="181"/>
                    </a:lnTo>
                    <a:lnTo>
                      <a:pt x="209" y="177"/>
                    </a:lnTo>
                    <a:lnTo>
                      <a:pt x="209" y="173"/>
                    </a:lnTo>
                    <a:lnTo>
                      <a:pt x="209" y="169"/>
                    </a:lnTo>
                    <a:lnTo>
                      <a:pt x="213" y="165"/>
                    </a:lnTo>
                    <a:lnTo>
                      <a:pt x="213" y="161"/>
                    </a:lnTo>
                    <a:lnTo>
                      <a:pt x="217" y="157"/>
                    </a:lnTo>
                    <a:lnTo>
                      <a:pt x="217" y="153"/>
                    </a:lnTo>
                    <a:lnTo>
                      <a:pt x="217" y="149"/>
                    </a:lnTo>
                    <a:lnTo>
                      <a:pt x="217" y="145"/>
                    </a:lnTo>
                    <a:lnTo>
                      <a:pt x="221" y="145"/>
                    </a:lnTo>
                    <a:lnTo>
                      <a:pt x="221" y="141"/>
                    </a:lnTo>
                    <a:lnTo>
                      <a:pt x="221" y="137"/>
                    </a:lnTo>
                    <a:lnTo>
                      <a:pt x="225" y="137"/>
                    </a:lnTo>
                    <a:lnTo>
                      <a:pt x="225" y="133"/>
                    </a:lnTo>
                    <a:lnTo>
                      <a:pt x="225" y="129"/>
                    </a:lnTo>
                    <a:lnTo>
                      <a:pt x="229" y="129"/>
                    </a:lnTo>
                    <a:lnTo>
                      <a:pt x="229" y="125"/>
                    </a:lnTo>
                    <a:lnTo>
                      <a:pt x="229" y="121"/>
                    </a:lnTo>
                    <a:lnTo>
                      <a:pt x="233" y="117"/>
                    </a:lnTo>
                    <a:lnTo>
                      <a:pt x="233" y="113"/>
                    </a:lnTo>
                    <a:lnTo>
                      <a:pt x="237" y="109"/>
                    </a:lnTo>
                    <a:lnTo>
                      <a:pt x="237" y="105"/>
                    </a:lnTo>
                    <a:lnTo>
                      <a:pt x="241" y="105"/>
                    </a:lnTo>
                    <a:lnTo>
                      <a:pt x="241" y="101"/>
                    </a:lnTo>
                    <a:lnTo>
                      <a:pt x="241" y="97"/>
                    </a:lnTo>
                    <a:lnTo>
                      <a:pt x="245" y="93"/>
                    </a:lnTo>
                    <a:lnTo>
                      <a:pt x="245" y="89"/>
                    </a:lnTo>
                    <a:lnTo>
                      <a:pt x="249" y="89"/>
                    </a:lnTo>
                    <a:lnTo>
                      <a:pt x="249" y="85"/>
                    </a:lnTo>
                    <a:lnTo>
                      <a:pt x="253" y="85"/>
                    </a:lnTo>
                    <a:lnTo>
                      <a:pt x="253" y="81"/>
                    </a:lnTo>
                    <a:lnTo>
                      <a:pt x="253" y="77"/>
                    </a:lnTo>
                    <a:lnTo>
                      <a:pt x="257" y="77"/>
                    </a:lnTo>
                    <a:lnTo>
                      <a:pt x="257" y="72"/>
                    </a:lnTo>
                    <a:lnTo>
                      <a:pt x="261" y="72"/>
                    </a:lnTo>
                    <a:lnTo>
                      <a:pt x="261" y="68"/>
                    </a:lnTo>
                    <a:lnTo>
                      <a:pt x="265" y="68"/>
                    </a:lnTo>
                    <a:lnTo>
                      <a:pt x="265" y="64"/>
                    </a:lnTo>
                    <a:lnTo>
                      <a:pt x="265" y="60"/>
                    </a:lnTo>
                    <a:lnTo>
                      <a:pt x="269" y="60"/>
                    </a:lnTo>
                    <a:lnTo>
                      <a:pt x="269" y="56"/>
                    </a:lnTo>
                    <a:lnTo>
                      <a:pt x="273" y="56"/>
                    </a:lnTo>
                    <a:lnTo>
                      <a:pt x="273" y="52"/>
                    </a:lnTo>
                    <a:lnTo>
                      <a:pt x="277" y="52"/>
                    </a:lnTo>
                    <a:lnTo>
                      <a:pt x="277" y="48"/>
                    </a:lnTo>
                    <a:lnTo>
                      <a:pt x="281" y="48"/>
                    </a:lnTo>
                    <a:lnTo>
                      <a:pt x="281" y="44"/>
                    </a:lnTo>
                    <a:lnTo>
                      <a:pt x="285" y="44"/>
                    </a:lnTo>
                    <a:lnTo>
                      <a:pt x="285" y="40"/>
                    </a:lnTo>
                    <a:lnTo>
                      <a:pt x="289" y="40"/>
                    </a:lnTo>
                    <a:lnTo>
                      <a:pt x="293" y="36"/>
                    </a:lnTo>
                    <a:lnTo>
                      <a:pt x="297" y="36"/>
                    </a:lnTo>
                    <a:lnTo>
                      <a:pt x="297" y="32"/>
                    </a:lnTo>
                    <a:lnTo>
                      <a:pt x="301" y="32"/>
                    </a:lnTo>
                    <a:lnTo>
                      <a:pt x="301" y="28"/>
                    </a:lnTo>
                    <a:lnTo>
                      <a:pt x="305" y="28"/>
                    </a:lnTo>
                    <a:lnTo>
                      <a:pt x="309" y="28"/>
                    </a:lnTo>
                    <a:lnTo>
                      <a:pt x="309" y="24"/>
                    </a:lnTo>
                    <a:lnTo>
                      <a:pt x="313" y="24"/>
                    </a:lnTo>
                    <a:lnTo>
                      <a:pt x="317" y="20"/>
                    </a:lnTo>
                    <a:lnTo>
                      <a:pt x="321" y="20"/>
                    </a:lnTo>
                    <a:lnTo>
                      <a:pt x="325" y="16"/>
                    </a:lnTo>
                    <a:lnTo>
                      <a:pt x="329" y="16"/>
                    </a:lnTo>
                    <a:lnTo>
                      <a:pt x="333" y="16"/>
                    </a:lnTo>
                    <a:lnTo>
                      <a:pt x="333" y="12"/>
                    </a:lnTo>
                    <a:lnTo>
                      <a:pt x="337" y="12"/>
                    </a:lnTo>
                    <a:lnTo>
                      <a:pt x="341" y="12"/>
                    </a:lnTo>
                    <a:lnTo>
                      <a:pt x="345" y="8"/>
                    </a:lnTo>
                    <a:lnTo>
                      <a:pt x="349" y="8"/>
                    </a:lnTo>
                    <a:lnTo>
                      <a:pt x="353" y="8"/>
                    </a:lnTo>
                    <a:lnTo>
                      <a:pt x="357" y="8"/>
                    </a:lnTo>
                    <a:lnTo>
                      <a:pt x="357" y="4"/>
                    </a:lnTo>
                    <a:lnTo>
                      <a:pt x="361" y="4"/>
                    </a:lnTo>
                    <a:lnTo>
                      <a:pt x="365" y="4"/>
                    </a:lnTo>
                    <a:lnTo>
                      <a:pt x="369" y="4"/>
                    </a:lnTo>
                    <a:lnTo>
                      <a:pt x="369" y="0"/>
                    </a:lnTo>
                    <a:lnTo>
                      <a:pt x="373" y="0"/>
                    </a:lnTo>
                    <a:lnTo>
                      <a:pt x="377" y="0"/>
                    </a:lnTo>
                    <a:lnTo>
                      <a:pt x="381" y="0"/>
                    </a:lnTo>
                    <a:lnTo>
                      <a:pt x="381" y="4"/>
                    </a:lnTo>
                    <a:lnTo>
                      <a:pt x="385" y="8"/>
                    </a:lnTo>
                    <a:lnTo>
                      <a:pt x="385" y="12"/>
                    </a:lnTo>
                    <a:lnTo>
                      <a:pt x="385" y="16"/>
                    </a:lnTo>
                    <a:lnTo>
                      <a:pt x="389" y="20"/>
                    </a:lnTo>
                    <a:lnTo>
                      <a:pt x="389" y="24"/>
                    </a:lnTo>
                    <a:lnTo>
                      <a:pt x="389" y="28"/>
                    </a:lnTo>
                    <a:lnTo>
                      <a:pt x="389" y="32"/>
                    </a:lnTo>
                    <a:lnTo>
                      <a:pt x="393" y="36"/>
                    </a:lnTo>
                    <a:lnTo>
                      <a:pt x="393" y="40"/>
                    </a:lnTo>
                    <a:lnTo>
                      <a:pt x="393" y="44"/>
                    </a:lnTo>
                    <a:lnTo>
                      <a:pt x="397" y="48"/>
                    </a:lnTo>
                    <a:lnTo>
                      <a:pt x="397" y="52"/>
                    </a:lnTo>
                    <a:lnTo>
                      <a:pt x="397" y="56"/>
                    </a:lnTo>
                    <a:lnTo>
                      <a:pt x="401" y="60"/>
                    </a:lnTo>
                    <a:lnTo>
                      <a:pt x="401" y="64"/>
                    </a:lnTo>
                    <a:lnTo>
                      <a:pt x="401" y="68"/>
                    </a:lnTo>
                    <a:lnTo>
                      <a:pt x="405" y="72"/>
                    </a:lnTo>
                    <a:lnTo>
                      <a:pt x="405" y="77"/>
                    </a:lnTo>
                    <a:lnTo>
                      <a:pt x="409" y="81"/>
                    </a:lnTo>
                    <a:lnTo>
                      <a:pt x="409" y="85"/>
                    </a:lnTo>
                    <a:lnTo>
                      <a:pt x="409" y="89"/>
                    </a:lnTo>
                    <a:lnTo>
                      <a:pt x="413" y="89"/>
                    </a:lnTo>
                    <a:lnTo>
                      <a:pt x="413" y="93"/>
                    </a:lnTo>
                    <a:lnTo>
                      <a:pt x="413" y="97"/>
                    </a:lnTo>
                    <a:lnTo>
                      <a:pt x="417" y="101"/>
                    </a:lnTo>
                    <a:lnTo>
                      <a:pt x="417" y="105"/>
                    </a:lnTo>
                    <a:lnTo>
                      <a:pt x="421" y="109"/>
                    </a:lnTo>
                    <a:lnTo>
                      <a:pt x="421" y="113"/>
                    </a:lnTo>
                    <a:lnTo>
                      <a:pt x="425" y="117"/>
                    </a:lnTo>
                    <a:lnTo>
                      <a:pt x="425" y="121"/>
                    </a:lnTo>
                    <a:lnTo>
                      <a:pt x="429" y="125"/>
                    </a:lnTo>
                    <a:lnTo>
                      <a:pt x="429" y="129"/>
                    </a:lnTo>
                    <a:lnTo>
                      <a:pt x="433" y="129"/>
                    </a:lnTo>
                    <a:lnTo>
                      <a:pt x="433" y="133"/>
                    </a:lnTo>
                    <a:lnTo>
                      <a:pt x="437" y="137"/>
                    </a:lnTo>
                    <a:lnTo>
                      <a:pt x="437" y="141"/>
                    </a:lnTo>
                    <a:lnTo>
                      <a:pt x="441" y="145"/>
                    </a:lnTo>
                    <a:lnTo>
                      <a:pt x="441" y="149"/>
                    </a:lnTo>
                    <a:lnTo>
                      <a:pt x="445" y="149"/>
                    </a:lnTo>
                    <a:lnTo>
                      <a:pt x="445" y="153"/>
                    </a:lnTo>
                    <a:lnTo>
                      <a:pt x="449" y="157"/>
                    </a:lnTo>
                    <a:lnTo>
                      <a:pt x="453" y="161"/>
                    </a:lnTo>
                    <a:lnTo>
                      <a:pt x="453" y="165"/>
                    </a:lnTo>
                    <a:lnTo>
                      <a:pt x="457" y="165"/>
                    </a:lnTo>
                    <a:lnTo>
                      <a:pt x="457" y="169"/>
                    </a:lnTo>
                    <a:lnTo>
                      <a:pt x="461" y="169"/>
                    </a:lnTo>
                    <a:lnTo>
                      <a:pt x="461" y="173"/>
                    </a:lnTo>
                    <a:lnTo>
                      <a:pt x="465" y="173"/>
                    </a:lnTo>
                    <a:lnTo>
                      <a:pt x="465" y="177"/>
                    </a:lnTo>
                    <a:lnTo>
                      <a:pt x="469" y="177"/>
                    </a:lnTo>
                    <a:lnTo>
                      <a:pt x="469" y="181"/>
                    </a:lnTo>
                    <a:lnTo>
                      <a:pt x="473" y="181"/>
                    </a:lnTo>
                    <a:lnTo>
                      <a:pt x="473" y="185"/>
                    </a:lnTo>
                    <a:lnTo>
                      <a:pt x="477" y="185"/>
                    </a:lnTo>
                    <a:lnTo>
                      <a:pt x="481" y="189"/>
                    </a:lnTo>
                    <a:lnTo>
                      <a:pt x="485" y="193"/>
                    </a:lnTo>
                    <a:lnTo>
                      <a:pt x="489" y="193"/>
                    </a:lnTo>
                    <a:lnTo>
                      <a:pt x="489" y="197"/>
                    </a:lnTo>
                    <a:lnTo>
                      <a:pt x="493" y="197"/>
                    </a:lnTo>
                    <a:lnTo>
                      <a:pt x="497" y="201"/>
                    </a:lnTo>
                    <a:lnTo>
                      <a:pt x="501" y="201"/>
                    </a:lnTo>
                    <a:lnTo>
                      <a:pt x="505" y="205"/>
                    </a:lnTo>
                    <a:lnTo>
                      <a:pt x="509" y="205"/>
                    </a:lnTo>
                    <a:lnTo>
                      <a:pt x="513" y="209"/>
                    </a:lnTo>
                    <a:lnTo>
                      <a:pt x="517" y="209"/>
                    </a:lnTo>
                    <a:lnTo>
                      <a:pt x="521" y="213"/>
                    </a:lnTo>
                    <a:lnTo>
                      <a:pt x="525" y="213"/>
                    </a:lnTo>
                    <a:lnTo>
                      <a:pt x="529" y="213"/>
                    </a:lnTo>
                    <a:lnTo>
                      <a:pt x="529" y="217"/>
                    </a:lnTo>
                    <a:lnTo>
                      <a:pt x="533" y="217"/>
                    </a:lnTo>
                    <a:lnTo>
                      <a:pt x="537" y="217"/>
                    </a:lnTo>
                    <a:lnTo>
                      <a:pt x="541" y="217"/>
                    </a:lnTo>
                    <a:lnTo>
                      <a:pt x="541" y="221"/>
                    </a:lnTo>
                    <a:lnTo>
                      <a:pt x="545" y="221"/>
                    </a:lnTo>
                    <a:lnTo>
                      <a:pt x="549" y="221"/>
                    </a:lnTo>
                    <a:lnTo>
                      <a:pt x="553" y="221"/>
                    </a:lnTo>
                    <a:lnTo>
                      <a:pt x="557" y="221"/>
                    </a:lnTo>
                    <a:lnTo>
                      <a:pt x="557" y="225"/>
                    </a:lnTo>
                    <a:lnTo>
                      <a:pt x="561" y="225"/>
                    </a:lnTo>
                    <a:lnTo>
                      <a:pt x="565" y="225"/>
                    </a:lnTo>
                    <a:lnTo>
                      <a:pt x="569" y="225"/>
                    </a:lnTo>
                    <a:lnTo>
                      <a:pt x="573" y="225"/>
                    </a:lnTo>
                    <a:lnTo>
                      <a:pt x="577" y="225"/>
                    </a:lnTo>
                    <a:lnTo>
                      <a:pt x="577" y="229"/>
                    </a:lnTo>
                    <a:lnTo>
                      <a:pt x="581" y="229"/>
                    </a:lnTo>
                    <a:lnTo>
                      <a:pt x="585" y="229"/>
                    </a:lnTo>
                    <a:lnTo>
                      <a:pt x="589" y="229"/>
                    </a:lnTo>
                    <a:lnTo>
                      <a:pt x="593" y="229"/>
                    </a:lnTo>
                    <a:lnTo>
                      <a:pt x="598" y="229"/>
                    </a:lnTo>
                    <a:lnTo>
                      <a:pt x="602" y="229"/>
                    </a:lnTo>
                    <a:lnTo>
                      <a:pt x="606" y="229"/>
                    </a:lnTo>
                    <a:lnTo>
                      <a:pt x="610" y="233"/>
                    </a:lnTo>
                    <a:lnTo>
                      <a:pt x="614" y="233"/>
                    </a:lnTo>
                    <a:lnTo>
                      <a:pt x="618" y="233"/>
                    </a:lnTo>
                    <a:lnTo>
                      <a:pt x="622" y="233"/>
                    </a:lnTo>
                    <a:lnTo>
                      <a:pt x="626" y="233"/>
                    </a:lnTo>
                    <a:lnTo>
                      <a:pt x="630" y="233"/>
                    </a:lnTo>
                    <a:lnTo>
                      <a:pt x="634" y="233"/>
                    </a:lnTo>
                    <a:lnTo>
                      <a:pt x="638" y="233"/>
                    </a:lnTo>
                    <a:lnTo>
                      <a:pt x="642" y="233"/>
                    </a:lnTo>
                    <a:lnTo>
                      <a:pt x="646" y="233"/>
                    </a:lnTo>
                    <a:lnTo>
                      <a:pt x="650" y="233"/>
                    </a:lnTo>
                    <a:lnTo>
                      <a:pt x="654" y="233"/>
                    </a:lnTo>
                    <a:lnTo>
                      <a:pt x="658" y="233"/>
                    </a:lnTo>
                    <a:lnTo>
                      <a:pt x="662" y="233"/>
                    </a:lnTo>
                    <a:lnTo>
                      <a:pt x="666" y="233"/>
                    </a:lnTo>
                    <a:lnTo>
                      <a:pt x="666" y="237"/>
                    </a:lnTo>
                    <a:lnTo>
                      <a:pt x="670" y="237"/>
                    </a:lnTo>
                    <a:lnTo>
                      <a:pt x="674" y="237"/>
                    </a:lnTo>
                    <a:lnTo>
                      <a:pt x="678" y="237"/>
                    </a:lnTo>
                    <a:lnTo>
                      <a:pt x="682" y="237"/>
                    </a:lnTo>
                    <a:lnTo>
                      <a:pt x="686" y="237"/>
                    </a:lnTo>
                    <a:lnTo>
                      <a:pt x="690" y="237"/>
                    </a:lnTo>
                    <a:lnTo>
                      <a:pt x="694" y="237"/>
                    </a:lnTo>
                    <a:lnTo>
                      <a:pt x="698" y="237"/>
                    </a:lnTo>
                    <a:lnTo>
                      <a:pt x="702" y="237"/>
                    </a:lnTo>
                    <a:lnTo>
                      <a:pt x="706" y="237"/>
                    </a:lnTo>
                    <a:lnTo>
                      <a:pt x="710" y="237"/>
                    </a:lnTo>
                    <a:lnTo>
                      <a:pt x="714" y="237"/>
                    </a:lnTo>
                    <a:lnTo>
                      <a:pt x="718" y="237"/>
                    </a:lnTo>
                    <a:lnTo>
                      <a:pt x="722" y="237"/>
                    </a:lnTo>
                    <a:lnTo>
                      <a:pt x="726" y="237"/>
                    </a:lnTo>
                    <a:lnTo>
                      <a:pt x="730" y="237"/>
                    </a:lnTo>
                    <a:lnTo>
                      <a:pt x="734" y="237"/>
                    </a:lnTo>
                    <a:lnTo>
                      <a:pt x="738" y="237"/>
                    </a:lnTo>
                    <a:lnTo>
                      <a:pt x="742" y="237"/>
                    </a:lnTo>
                    <a:lnTo>
                      <a:pt x="746" y="237"/>
                    </a:lnTo>
                    <a:lnTo>
                      <a:pt x="750" y="237"/>
                    </a:lnTo>
                    <a:lnTo>
                      <a:pt x="754" y="237"/>
                    </a:lnTo>
                    <a:lnTo>
                      <a:pt x="758" y="237"/>
                    </a:lnTo>
                    <a:lnTo>
                      <a:pt x="762" y="237"/>
                    </a:lnTo>
                    <a:lnTo>
                      <a:pt x="766" y="237"/>
                    </a:lnTo>
                    <a:lnTo>
                      <a:pt x="770" y="237"/>
                    </a:lnTo>
                    <a:lnTo>
                      <a:pt x="774" y="237"/>
                    </a:lnTo>
                    <a:lnTo>
                      <a:pt x="778" y="237"/>
                    </a:lnTo>
                    <a:lnTo>
                      <a:pt x="782" y="237"/>
                    </a:lnTo>
                    <a:lnTo>
                      <a:pt x="786" y="237"/>
                    </a:lnTo>
                    <a:lnTo>
                      <a:pt x="790" y="237"/>
                    </a:lnTo>
                    <a:lnTo>
                      <a:pt x="794" y="237"/>
                    </a:lnTo>
                    <a:lnTo>
                      <a:pt x="798" y="237"/>
                    </a:lnTo>
                    <a:lnTo>
                      <a:pt x="802" y="237"/>
                    </a:lnTo>
                    <a:lnTo>
                      <a:pt x="806" y="237"/>
                    </a:lnTo>
                    <a:lnTo>
                      <a:pt x="810" y="237"/>
                    </a:lnTo>
                    <a:lnTo>
                      <a:pt x="814" y="237"/>
                    </a:lnTo>
                    <a:lnTo>
                      <a:pt x="818" y="237"/>
                    </a:lnTo>
                    <a:lnTo>
                      <a:pt x="822" y="237"/>
                    </a:lnTo>
                    <a:lnTo>
                      <a:pt x="826" y="237"/>
                    </a:lnTo>
                    <a:lnTo>
                      <a:pt x="830" y="237"/>
                    </a:lnTo>
                    <a:lnTo>
                      <a:pt x="834" y="237"/>
                    </a:lnTo>
                    <a:lnTo>
                      <a:pt x="838" y="237"/>
                    </a:lnTo>
                    <a:lnTo>
                      <a:pt x="842" y="237"/>
                    </a:lnTo>
                    <a:lnTo>
                      <a:pt x="846" y="237"/>
                    </a:lnTo>
                    <a:lnTo>
                      <a:pt x="850" y="237"/>
                    </a:lnTo>
                    <a:lnTo>
                      <a:pt x="854" y="237"/>
                    </a:lnTo>
                    <a:lnTo>
                      <a:pt x="858" y="237"/>
                    </a:lnTo>
                    <a:lnTo>
                      <a:pt x="862" y="237"/>
                    </a:lnTo>
                    <a:lnTo>
                      <a:pt x="866" y="237"/>
                    </a:lnTo>
                    <a:lnTo>
                      <a:pt x="870" y="237"/>
                    </a:lnTo>
                    <a:lnTo>
                      <a:pt x="874" y="237"/>
                    </a:lnTo>
                    <a:lnTo>
                      <a:pt x="878" y="237"/>
                    </a:lnTo>
                    <a:lnTo>
                      <a:pt x="882" y="237"/>
                    </a:lnTo>
                    <a:lnTo>
                      <a:pt x="886" y="237"/>
                    </a:lnTo>
                    <a:lnTo>
                      <a:pt x="890" y="237"/>
                    </a:lnTo>
                    <a:lnTo>
                      <a:pt x="894" y="237"/>
                    </a:lnTo>
                    <a:lnTo>
                      <a:pt x="898" y="237"/>
                    </a:lnTo>
                    <a:lnTo>
                      <a:pt x="902" y="237"/>
                    </a:lnTo>
                    <a:lnTo>
                      <a:pt x="906" y="237"/>
                    </a:lnTo>
                    <a:lnTo>
                      <a:pt x="910" y="237"/>
                    </a:lnTo>
                    <a:lnTo>
                      <a:pt x="914" y="237"/>
                    </a:lnTo>
                    <a:lnTo>
                      <a:pt x="918" y="237"/>
                    </a:lnTo>
                    <a:lnTo>
                      <a:pt x="922" y="237"/>
                    </a:lnTo>
                    <a:lnTo>
                      <a:pt x="926" y="237"/>
                    </a:lnTo>
                    <a:lnTo>
                      <a:pt x="930" y="237"/>
                    </a:lnTo>
                    <a:lnTo>
                      <a:pt x="934" y="237"/>
                    </a:lnTo>
                    <a:lnTo>
                      <a:pt x="938" y="237"/>
                    </a:lnTo>
                    <a:lnTo>
                      <a:pt x="942" y="237"/>
                    </a:lnTo>
                    <a:lnTo>
                      <a:pt x="946" y="237"/>
                    </a:lnTo>
                    <a:lnTo>
                      <a:pt x="950" y="237"/>
                    </a:lnTo>
                    <a:lnTo>
                      <a:pt x="954" y="237"/>
                    </a:lnTo>
                    <a:lnTo>
                      <a:pt x="958" y="237"/>
                    </a:lnTo>
                    <a:lnTo>
                      <a:pt x="962" y="237"/>
                    </a:lnTo>
                    <a:lnTo>
                      <a:pt x="966" y="237"/>
                    </a:lnTo>
                    <a:lnTo>
                      <a:pt x="970" y="237"/>
                    </a:lnTo>
                    <a:lnTo>
                      <a:pt x="974" y="237"/>
                    </a:lnTo>
                    <a:lnTo>
                      <a:pt x="978" y="237"/>
                    </a:lnTo>
                    <a:lnTo>
                      <a:pt x="982" y="237"/>
                    </a:lnTo>
                    <a:lnTo>
                      <a:pt x="986" y="237"/>
                    </a:lnTo>
                    <a:lnTo>
                      <a:pt x="990" y="237"/>
                    </a:lnTo>
                    <a:lnTo>
                      <a:pt x="994" y="237"/>
                    </a:lnTo>
                    <a:lnTo>
                      <a:pt x="998" y="237"/>
                    </a:lnTo>
                    <a:lnTo>
                      <a:pt x="1002" y="237"/>
                    </a:lnTo>
                    <a:lnTo>
                      <a:pt x="1006" y="237"/>
                    </a:lnTo>
                    <a:lnTo>
                      <a:pt x="1010" y="237"/>
                    </a:lnTo>
                    <a:lnTo>
                      <a:pt x="1014" y="237"/>
                    </a:lnTo>
                    <a:lnTo>
                      <a:pt x="1018" y="237"/>
                    </a:lnTo>
                    <a:lnTo>
                      <a:pt x="1022" y="237"/>
                    </a:lnTo>
                    <a:lnTo>
                      <a:pt x="1026" y="237"/>
                    </a:lnTo>
                    <a:lnTo>
                      <a:pt x="1030" y="237"/>
                    </a:lnTo>
                    <a:lnTo>
                      <a:pt x="1034" y="237"/>
                    </a:lnTo>
                    <a:lnTo>
                      <a:pt x="1038" y="237"/>
                    </a:lnTo>
                    <a:lnTo>
                      <a:pt x="1042" y="237"/>
                    </a:lnTo>
                    <a:lnTo>
                      <a:pt x="1046" y="237"/>
                    </a:lnTo>
                    <a:lnTo>
                      <a:pt x="1050" y="237"/>
                    </a:lnTo>
                    <a:lnTo>
                      <a:pt x="1054" y="237"/>
                    </a:lnTo>
                    <a:lnTo>
                      <a:pt x="1058" y="237"/>
                    </a:lnTo>
                    <a:lnTo>
                      <a:pt x="1062" y="237"/>
                    </a:lnTo>
                    <a:lnTo>
                      <a:pt x="1066" y="237"/>
                    </a:lnTo>
                    <a:lnTo>
                      <a:pt x="1070" y="237"/>
                    </a:lnTo>
                    <a:lnTo>
                      <a:pt x="1074" y="237"/>
                    </a:lnTo>
                    <a:lnTo>
                      <a:pt x="1078" y="237"/>
                    </a:lnTo>
                    <a:lnTo>
                      <a:pt x="1082" y="237"/>
                    </a:lnTo>
                    <a:lnTo>
                      <a:pt x="1086" y="237"/>
                    </a:lnTo>
                    <a:lnTo>
                      <a:pt x="1090" y="237"/>
                    </a:lnTo>
                    <a:lnTo>
                      <a:pt x="1094" y="237"/>
                    </a:lnTo>
                    <a:lnTo>
                      <a:pt x="1098" y="237"/>
                    </a:lnTo>
                    <a:lnTo>
                      <a:pt x="1102" y="237"/>
                    </a:lnTo>
                    <a:lnTo>
                      <a:pt x="1106" y="237"/>
                    </a:lnTo>
                    <a:lnTo>
                      <a:pt x="1110" y="237"/>
                    </a:lnTo>
                    <a:lnTo>
                      <a:pt x="1114" y="237"/>
                    </a:lnTo>
                    <a:lnTo>
                      <a:pt x="1118" y="237"/>
                    </a:lnTo>
                    <a:lnTo>
                      <a:pt x="1122" y="237"/>
                    </a:lnTo>
                    <a:lnTo>
                      <a:pt x="1126" y="237"/>
                    </a:lnTo>
                    <a:lnTo>
                      <a:pt x="1130" y="237"/>
                    </a:lnTo>
                    <a:lnTo>
                      <a:pt x="1134" y="237"/>
                    </a:lnTo>
                    <a:lnTo>
                      <a:pt x="1138" y="237"/>
                    </a:lnTo>
                    <a:lnTo>
                      <a:pt x="1142" y="237"/>
                    </a:lnTo>
                    <a:lnTo>
                      <a:pt x="1146" y="237"/>
                    </a:lnTo>
                    <a:lnTo>
                      <a:pt x="1150" y="237"/>
                    </a:lnTo>
                    <a:lnTo>
                      <a:pt x="1154" y="237"/>
                    </a:lnTo>
                    <a:lnTo>
                      <a:pt x="1158" y="237"/>
                    </a:lnTo>
                    <a:lnTo>
                      <a:pt x="1162" y="237"/>
                    </a:lnTo>
                    <a:lnTo>
                      <a:pt x="1166" y="237"/>
                    </a:lnTo>
                    <a:lnTo>
                      <a:pt x="1170" y="237"/>
                    </a:lnTo>
                    <a:lnTo>
                      <a:pt x="1175" y="237"/>
                    </a:lnTo>
                    <a:lnTo>
                      <a:pt x="1179" y="237"/>
                    </a:lnTo>
                    <a:lnTo>
                      <a:pt x="1183" y="237"/>
                    </a:lnTo>
                    <a:lnTo>
                      <a:pt x="1187" y="237"/>
                    </a:lnTo>
                    <a:lnTo>
                      <a:pt x="1191" y="237"/>
                    </a:lnTo>
                    <a:lnTo>
                      <a:pt x="1195" y="237"/>
                    </a:lnTo>
                    <a:lnTo>
                      <a:pt x="1199" y="237"/>
                    </a:lnTo>
                    <a:lnTo>
                      <a:pt x="1203" y="237"/>
                    </a:lnTo>
                    <a:lnTo>
                      <a:pt x="1207" y="237"/>
                    </a:lnTo>
                    <a:lnTo>
                      <a:pt x="1211" y="237"/>
                    </a:lnTo>
                    <a:lnTo>
                      <a:pt x="1215" y="237"/>
                    </a:lnTo>
                    <a:lnTo>
                      <a:pt x="1219" y="237"/>
                    </a:lnTo>
                    <a:lnTo>
                      <a:pt x="1223" y="237"/>
                    </a:lnTo>
                    <a:lnTo>
                      <a:pt x="1227" y="237"/>
                    </a:lnTo>
                    <a:lnTo>
                      <a:pt x="1231" y="237"/>
                    </a:lnTo>
                    <a:lnTo>
                      <a:pt x="1235" y="237"/>
                    </a:lnTo>
                    <a:lnTo>
                      <a:pt x="1239" y="237"/>
                    </a:lnTo>
                    <a:lnTo>
                      <a:pt x="1243" y="237"/>
                    </a:lnTo>
                    <a:lnTo>
                      <a:pt x="1247" y="237"/>
                    </a:lnTo>
                    <a:lnTo>
                      <a:pt x="1251" y="237"/>
                    </a:lnTo>
                    <a:lnTo>
                      <a:pt x="1255" y="237"/>
                    </a:lnTo>
                    <a:lnTo>
                      <a:pt x="1259" y="237"/>
                    </a:lnTo>
                    <a:lnTo>
                      <a:pt x="1263" y="237"/>
                    </a:lnTo>
                    <a:lnTo>
                      <a:pt x="1267" y="237"/>
                    </a:lnTo>
                    <a:lnTo>
                      <a:pt x="1271" y="237"/>
                    </a:lnTo>
                    <a:lnTo>
                      <a:pt x="1275" y="237"/>
                    </a:lnTo>
                    <a:lnTo>
                      <a:pt x="1279" y="237"/>
                    </a:lnTo>
                    <a:lnTo>
                      <a:pt x="1283" y="237"/>
                    </a:lnTo>
                    <a:lnTo>
                      <a:pt x="1287" y="237"/>
                    </a:lnTo>
                    <a:lnTo>
                      <a:pt x="1291" y="237"/>
                    </a:lnTo>
                    <a:lnTo>
                      <a:pt x="1295" y="237"/>
                    </a:lnTo>
                    <a:lnTo>
                      <a:pt x="1299" y="237"/>
                    </a:lnTo>
                    <a:lnTo>
                      <a:pt x="1303" y="237"/>
                    </a:lnTo>
                    <a:lnTo>
                      <a:pt x="1307" y="237"/>
                    </a:lnTo>
                    <a:lnTo>
                      <a:pt x="1311" y="237"/>
                    </a:lnTo>
                    <a:lnTo>
                      <a:pt x="1315" y="237"/>
                    </a:lnTo>
                    <a:lnTo>
                      <a:pt x="1319" y="237"/>
                    </a:lnTo>
                    <a:lnTo>
                      <a:pt x="1323" y="237"/>
                    </a:lnTo>
                    <a:lnTo>
                      <a:pt x="1327" y="237"/>
                    </a:lnTo>
                    <a:lnTo>
                      <a:pt x="1331" y="237"/>
                    </a:lnTo>
                    <a:lnTo>
                      <a:pt x="1335" y="237"/>
                    </a:lnTo>
                    <a:lnTo>
                      <a:pt x="1339" y="237"/>
                    </a:lnTo>
                    <a:lnTo>
                      <a:pt x="1343" y="237"/>
                    </a:lnTo>
                    <a:lnTo>
                      <a:pt x="1347" y="237"/>
                    </a:lnTo>
                    <a:lnTo>
                      <a:pt x="1351" y="237"/>
                    </a:lnTo>
                    <a:lnTo>
                      <a:pt x="1355" y="237"/>
                    </a:lnTo>
                    <a:lnTo>
                      <a:pt x="1359" y="237"/>
                    </a:lnTo>
                    <a:lnTo>
                      <a:pt x="1363" y="237"/>
                    </a:lnTo>
                    <a:lnTo>
                      <a:pt x="1367" y="237"/>
                    </a:lnTo>
                    <a:lnTo>
                      <a:pt x="1371" y="237"/>
                    </a:lnTo>
                    <a:lnTo>
                      <a:pt x="1375" y="237"/>
                    </a:lnTo>
                    <a:lnTo>
                      <a:pt x="1379" y="237"/>
                    </a:lnTo>
                    <a:lnTo>
                      <a:pt x="1383" y="237"/>
                    </a:lnTo>
                    <a:lnTo>
                      <a:pt x="1387" y="237"/>
                    </a:lnTo>
                    <a:lnTo>
                      <a:pt x="1391" y="237"/>
                    </a:lnTo>
                    <a:lnTo>
                      <a:pt x="1395" y="237"/>
                    </a:lnTo>
                    <a:lnTo>
                      <a:pt x="1399" y="237"/>
                    </a:lnTo>
                    <a:lnTo>
                      <a:pt x="1403" y="237"/>
                    </a:lnTo>
                    <a:lnTo>
                      <a:pt x="1407" y="237"/>
                    </a:lnTo>
                    <a:lnTo>
                      <a:pt x="1411" y="237"/>
                    </a:lnTo>
                    <a:lnTo>
                      <a:pt x="1415" y="237"/>
                    </a:lnTo>
                    <a:lnTo>
                      <a:pt x="1419" y="237"/>
                    </a:lnTo>
                    <a:lnTo>
                      <a:pt x="1423" y="237"/>
                    </a:lnTo>
                    <a:lnTo>
                      <a:pt x="1427" y="237"/>
                    </a:lnTo>
                    <a:lnTo>
                      <a:pt x="1431" y="237"/>
                    </a:lnTo>
                    <a:lnTo>
                      <a:pt x="1435" y="237"/>
                    </a:lnTo>
                    <a:lnTo>
                      <a:pt x="1439" y="237"/>
                    </a:lnTo>
                    <a:lnTo>
                      <a:pt x="1443" y="237"/>
                    </a:lnTo>
                    <a:lnTo>
                      <a:pt x="1447" y="237"/>
                    </a:lnTo>
                    <a:lnTo>
                      <a:pt x="1451" y="237"/>
                    </a:lnTo>
                    <a:lnTo>
                      <a:pt x="1455" y="237"/>
                    </a:lnTo>
                    <a:lnTo>
                      <a:pt x="1459" y="237"/>
                    </a:lnTo>
                    <a:lnTo>
                      <a:pt x="1463" y="237"/>
                    </a:lnTo>
                    <a:lnTo>
                      <a:pt x="1467" y="237"/>
                    </a:lnTo>
                    <a:lnTo>
                      <a:pt x="1471" y="237"/>
                    </a:lnTo>
                    <a:lnTo>
                      <a:pt x="1475" y="237"/>
                    </a:lnTo>
                    <a:lnTo>
                      <a:pt x="1479" y="237"/>
                    </a:lnTo>
                    <a:lnTo>
                      <a:pt x="1483" y="237"/>
                    </a:lnTo>
                    <a:lnTo>
                      <a:pt x="1487" y="237"/>
                    </a:lnTo>
                    <a:lnTo>
                      <a:pt x="1491" y="237"/>
                    </a:lnTo>
                    <a:lnTo>
                      <a:pt x="1495" y="237"/>
                    </a:lnTo>
                    <a:lnTo>
                      <a:pt x="1499" y="237"/>
                    </a:lnTo>
                    <a:lnTo>
                      <a:pt x="1503" y="237"/>
                    </a:lnTo>
                    <a:lnTo>
                      <a:pt x="1507" y="237"/>
                    </a:lnTo>
                    <a:lnTo>
                      <a:pt x="1511" y="237"/>
                    </a:lnTo>
                    <a:lnTo>
                      <a:pt x="1515" y="237"/>
                    </a:lnTo>
                    <a:lnTo>
                      <a:pt x="1519" y="237"/>
                    </a:lnTo>
                    <a:lnTo>
                      <a:pt x="1523" y="237"/>
                    </a:lnTo>
                    <a:lnTo>
                      <a:pt x="1527" y="237"/>
                    </a:lnTo>
                    <a:lnTo>
                      <a:pt x="1531" y="237"/>
                    </a:lnTo>
                    <a:lnTo>
                      <a:pt x="1535" y="237"/>
                    </a:lnTo>
                    <a:lnTo>
                      <a:pt x="1539" y="237"/>
                    </a:lnTo>
                    <a:lnTo>
                      <a:pt x="1543" y="237"/>
                    </a:lnTo>
                    <a:lnTo>
                      <a:pt x="1547" y="237"/>
                    </a:lnTo>
                    <a:lnTo>
                      <a:pt x="1551" y="237"/>
                    </a:lnTo>
                    <a:lnTo>
                      <a:pt x="1555" y="237"/>
                    </a:lnTo>
                    <a:lnTo>
                      <a:pt x="1559" y="237"/>
                    </a:lnTo>
                    <a:lnTo>
                      <a:pt x="1563" y="237"/>
                    </a:lnTo>
                    <a:lnTo>
                      <a:pt x="1567" y="237"/>
                    </a:lnTo>
                    <a:lnTo>
                      <a:pt x="1571" y="237"/>
                    </a:lnTo>
                    <a:lnTo>
                      <a:pt x="1575" y="237"/>
                    </a:lnTo>
                    <a:lnTo>
                      <a:pt x="1579" y="237"/>
                    </a:lnTo>
                    <a:lnTo>
                      <a:pt x="1583" y="237"/>
                    </a:lnTo>
                    <a:lnTo>
                      <a:pt x="1587" y="237"/>
                    </a:lnTo>
                    <a:lnTo>
                      <a:pt x="1591" y="237"/>
                    </a:lnTo>
                    <a:lnTo>
                      <a:pt x="1595" y="237"/>
                    </a:lnTo>
                    <a:lnTo>
                      <a:pt x="1599" y="237"/>
                    </a:lnTo>
                    <a:lnTo>
                      <a:pt x="1603" y="237"/>
                    </a:lnTo>
                    <a:lnTo>
                      <a:pt x="1607" y="237"/>
                    </a:lnTo>
                    <a:lnTo>
                      <a:pt x="1611" y="237"/>
                    </a:lnTo>
                    <a:lnTo>
                      <a:pt x="1615" y="237"/>
                    </a:lnTo>
                    <a:lnTo>
                      <a:pt x="1619" y="237"/>
                    </a:lnTo>
                    <a:lnTo>
                      <a:pt x="1623" y="237"/>
                    </a:lnTo>
                    <a:lnTo>
                      <a:pt x="1627" y="237"/>
                    </a:lnTo>
                    <a:lnTo>
                      <a:pt x="1631" y="237"/>
                    </a:lnTo>
                    <a:lnTo>
                      <a:pt x="1635" y="237"/>
                    </a:lnTo>
                    <a:lnTo>
                      <a:pt x="1639" y="237"/>
                    </a:lnTo>
                    <a:lnTo>
                      <a:pt x="1643" y="237"/>
                    </a:lnTo>
                    <a:lnTo>
                      <a:pt x="1647" y="237"/>
                    </a:lnTo>
                    <a:lnTo>
                      <a:pt x="1651" y="237"/>
                    </a:lnTo>
                    <a:lnTo>
                      <a:pt x="1655" y="237"/>
                    </a:lnTo>
                    <a:lnTo>
                      <a:pt x="1659" y="237"/>
                    </a:lnTo>
                    <a:lnTo>
                      <a:pt x="1663" y="237"/>
                    </a:lnTo>
                    <a:lnTo>
                      <a:pt x="1667" y="237"/>
                    </a:lnTo>
                    <a:lnTo>
                      <a:pt x="1671" y="237"/>
                    </a:lnTo>
                    <a:lnTo>
                      <a:pt x="1675" y="237"/>
                    </a:lnTo>
                    <a:lnTo>
                      <a:pt x="1679" y="237"/>
                    </a:lnTo>
                    <a:lnTo>
                      <a:pt x="1683" y="237"/>
                    </a:lnTo>
                    <a:lnTo>
                      <a:pt x="1687" y="237"/>
                    </a:lnTo>
                    <a:lnTo>
                      <a:pt x="1691" y="237"/>
                    </a:lnTo>
                    <a:lnTo>
                      <a:pt x="1695" y="237"/>
                    </a:lnTo>
                    <a:lnTo>
                      <a:pt x="1699" y="237"/>
                    </a:lnTo>
                    <a:lnTo>
                      <a:pt x="1703" y="237"/>
                    </a:lnTo>
                    <a:lnTo>
                      <a:pt x="1707" y="237"/>
                    </a:lnTo>
                    <a:lnTo>
                      <a:pt x="1711" y="237"/>
                    </a:lnTo>
                    <a:lnTo>
                      <a:pt x="1715" y="237"/>
                    </a:lnTo>
                    <a:lnTo>
                      <a:pt x="1719" y="237"/>
                    </a:lnTo>
                    <a:lnTo>
                      <a:pt x="1723" y="237"/>
                    </a:lnTo>
                    <a:lnTo>
                      <a:pt x="1727" y="237"/>
                    </a:lnTo>
                    <a:lnTo>
                      <a:pt x="1731" y="237"/>
                    </a:lnTo>
                    <a:lnTo>
                      <a:pt x="1735" y="237"/>
                    </a:lnTo>
                    <a:lnTo>
                      <a:pt x="1739" y="237"/>
                    </a:lnTo>
                    <a:lnTo>
                      <a:pt x="1743" y="237"/>
                    </a:lnTo>
                    <a:lnTo>
                      <a:pt x="1747" y="237"/>
                    </a:lnTo>
                    <a:lnTo>
                      <a:pt x="1752" y="237"/>
                    </a:lnTo>
                    <a:lnTo>
                      <a:pt x="1756" y="237"/>
                    </a:lnTo>
                    <a:lnTo>
                      <a:pt x="1760" y="237"/>
                    </a:lnTo>
                    <a:lnTo>
                      <a:pt x="1764" y="237"/>
                    </a:lnTo>
                    <a:lnTo>
                      <a:pt x="1768" y="237"/>
                    </a:lnTo>
                    <a:lnTo>
                      <a:pt x="1772" y="237"/>
                    </a:lnTo>
                    <a:lnTo>
                      <a:pt x="1776" y="237"/>
                    </a:lnTo>
                    <a:lnTo>
                      <a:pt x="1780" y="237"/>
                    </a:lnTo>
                    <a:lnTo>
                      <a:pt x="1784" y="237"/>
                    </a:lnTo>
                    <a:lnTo>
                      <a:pt x="1788" y="237"/>
                    </a:lnTo>
                    <a:lnTo>
                      <a:pt x="1792" y="237"/>
                    </a:lnTo>
                    <a:lnTo>
                      <a:pt x="1796" y="237"/>
                    </a:lnTo>
                    <a:lnTo>
                      <a:pt x="1800" y="237"/>
                    </a:lnTo>
                    <a:lnTo>
                      <a:pt x="1804" y="237"/>
                    </a:lnTo>
                    <a:lnTo>
                      <a:pt x="1808" y="237"/>
                    </a:lnTo>
                    <a:lnTo>
                      <a:pt x="1812" y="237"/>
                    </a:lnTo>
                    <a:lnTo>
                      <a:pt x="1816" y="237"/>
                    </a:lnTo>
                    <a:lnTo>
                      <a:pt x="1820" y="237"/>
                    </a:lnTo>
                    <a:lnTo>
                      <a:pt x="1824" y="237"/>
                    </a:lnTo>
                    <a:lnTo>
                      <a:pt x="1828" y="237"/>
                    </a:lnTo>
                    <a:lnTo>
                      <a:pt x="1832" y="237"/>
                    </a:lnTo>
                    <a:lnTo>
                      <a:pt x="1836" y="237"/>
                    </a:lnTo>
                    <a:lnTo>
                      <a:pt x="1840" y="237"/>
                    </a:lnTo>
                    <a:lnTo>
                      <a:pt x="1844" y="237"/>
                    </a:lnTo>
                    <a:lnTo>
                      <a:pt x="1848" y="237"/>
                    </a:lnTo>
                    <a:lnTo>
                      <a:pt x="1852" y="237"/>
                    </a:lnTo>
                    <a:lnTo>
                      <a:pt x="1856" y="237"/>
                    </a:lnTo>
                    <a:lnTo>
                      <a:pt x="1860" y="237"/>
                    </a:lnTo>
                    <a:lnTo>
                      <a:pt x="1864" y="237"/>
                    </a:lnTo>
                    <a:lnTo>
                      <a:pt x="1868" y="237"/>
                    </a:lnTo>
                    <a:lnTo>
                      <a:pt x="1872" y="237"/>
                    </a:lnTo>
                    <a:lnTo>
                      <a:pt x="1876" y="237"/>
                    </a:lnTo>
                    <a:lnTo>
                      <a:pt x="1880" y="237"/>
                    </a:lnTo>
                    <a:lnTo>
                      <a:pt x="1884" y="237"/>
                    </a:lnTo>
                    <a:lnTo>
                      <a:pt x="1888" y="237"/>
                    </a:lnTo>
                    <a:lnTo>
                      <a:pt x="1892" y="237"/>
                    </a:lnTo>
                    <a:lnTo>
                      <a:pt x="1896" y="237"/>
                    </a:lnTo>
                    <a:lnTo>
                      <a:pt x="1900" y="237"/>
                    </a:lnTo>
                    <a:lnTo>
                      <a:pt x="1904" y="237"/>
                    </a:lnTo>
                    <a:lnTo>
                      <a:pt x="1908" y="237"/>
                    </a:lnTo>
                    <a:lnTo>
                      <a:pt x="1912" y="237"/>
                    </a:lnTo>
                    <a:lnTo>
                      <a:pt x="1916" y="237"/>
                    </a:lnTo>
                  </a:path>
                </a:pathLst>
              </a:custGeom>
              <a:noFill/>
              <a:ln w="19050">
                <a:solidFill>
                  <a:srgbClr val="008000"/>
                </a:solidFill>
                <a:prstDash val="solid"/>
                <a:round/>
                <a:headEnd/>
                <a:tailEnd/>
              </a:ln>
            </p:spPr>
            <p:txBody>
              <a:bodyPr>
                <a:prstTxWarp prst="textNoShape">
                  <a:avLst/>
                </a:prstTxWarp>
              </a:bodyPr>
              <a:lstStyle/>
              <a:p>
                <a:endParaRPr lang="en-US"/>
              </a:p>
            </p:txBody>
          </p:sp>
          <p:sp>
            <p:nvSpPr>
              <p:cNvPr id="144477" name="Freeform 93"/>
              <p:cNvSpPr>
                <a:spLocks/>
              </p:cNvSpPr>
              <p:nvPr/>
            </p:nvSpPr>
            <p:spPr bwMode="auto">
              <a:xfrm>
                <a:off x="1804" y="2379"/>
                <a:ext cx="1916" cy="325"/>
              </a:xfrm>
              <a:custGeom>
                <a:avLst/>
                <a:gdLst/>
                <a:ahLst/>
                <a:cxnLst>
                  <a:cxn ang="0">
                    <a:pos x="37" y="325"/>
                  </a:cxn>
                  <a:cxn ang="0">
                    <a:pos x="77" y="325"/>
                  </a:cxn>
                  <a:cxn ang="0">
                    <a:pos x="117" y="325"/>
                  </a:cxn>
                  <a:cxn ang="0">
                    <a:pos x="157" y="325"/>
                  </a:cxn>
                  <a:cxn ang="0">
                    <a:pos x="193" y="317"/>
                  </a:cxn>
                  <a:cxn ang="0">
                    <a:pos x="205" y="273"/>
                  </a:cxn>
                  <a:cxn ang="0">
                    <a:pos x="217" y="233"/>
                  </a:cxn>
                  <a:cxn ang="0">
                    <a:pos x="233" y="193"/>
                  </a:cxn>
                  <a:cxn ang="0">
                    <a:pos x="245" y="165"/>
                  </a:cxn>
                  <a:cxn ang="0">
                    <a:pos x="257" y="132"/>
                  </a:cxn>
                  <a:cxn ang="0">
                    <a:pos x="277" y="104"/>
                  </a:cxn>
                  <a:cxn ang="0">
                    <a:pos x="297" y="76"/>
                  </a:cxn>
                  <a:cxn ang="0">
                    <a:pos x="317" y="52"/>
                  </a:cxn>
                  <a:cxn ang="0">
                    <a:pos x="337" y="32"/>
                  </a:cxn>
                  <a:cxn ang="0">
                    <a:pos x="365" y="12"/>
                  </a:cxn>
                  <a:cxn ang="0">
                    <a:pos x="389" y="20"/>
                  </a:cxn>
                  <a:cxn ang="0">
                    <a:pos x="401" y="60"/>
                  </a:cxn>
                  <a:cxn ang="0">
                    <a:pos x="413" y="96"/>
                  </a:cxn>
                  <a:cxn ang="0">
                    <a:pos x="433" y="132"/>
                  </a:cxn>
                  <a:cxn ang="0">
                    <a:pos x="445" y="165"/>
                  </a:cxn>
                  <a:cxn ang="0">
                    <a:pos x="465" y="189"/>
                  </a:cxn>
                  <a:cxn ang="0">
                    <a:pos x="481" y="213"/>
                  </a:cxn>
                  <a:cxn ang="0">
                    <a:pos x="509" y="241"/>
                  </a:cxn>
                  <a:cxn ang="0">
                    <a:pos x="537" y="261"/>
                  </a:cxn>
                  <a:cxn ang="0">
                    <a:pos x="565" y="277"/>
                  </a:cxn>
                  <a:cxn ang="0">
                    <a:pos x="593" y="293"/>
                  </a:cxn>
                  <a:cxn ang="0">
                    <a:pos x="630" y="301"/>
                  </a:cxn>
                  <a:cxn ang="0">
                    <a:pos x="662" y="309"/>
                  </a:cxn>
                  <a:cxn ang="0">
                    <a:pos x="698" y="313"/>
                  </a:cxn>
                  <a:cxn ang="0">
                    <a:pos x="734" y="317"/>
                  </a:cxn>
                  <a:cxn ang="0">
                    <a:pos x="770" y="321"/>
                  </a:cxn>
                  <a:cxn ang="0">
                    <a:pos x="810" y="321"/>
                  </a:cxn>
                  <a:cxn ang="0">
                    <a:pos x="846" y="325"/>
                  </a:cxn>
                  <a:cxn ang="0">
                    <a:pos x="886" y="325"/>
                  </a:cxn>
                  <a:cxn ang="0">
                    <a:pos x="926" y="325"/>
                  </a:cxn>
                  <a:cxn ang="0">
                    <a:pos x="966" y="325"/>
                  </a:cxn>
                  <a:cxn ang="0">
                    <a:pos x="1006" y="325"/>
                  </a:cxn>
                  <a:cxn ang="0">
                    <a:pos x="1046" y="325"/>
                  </a:cxn>
                  <a:cxn ang="0">
                    <a:pos x="1086" y="325"/>
                  </a:cxn>
                  <a:cxn ang="0">
                    <a:pos x="1126" y="325"/>
                  </a:cxn>
                  <a:cxn ang="0">
                    <a:pos x="1166" y="325"/>
                  </a:cxn>
                  <a:cxn ang="0">
                    <a:pos x="1207" y="325"/>
                  </a:cxn>
                  <a:cxn ang="0">
                    <a:pos x="1247" y="325"/>
                  </a:cxn>
                  <a:cxn ang="0">
                    <a:pos x="1287" y="325"/>
                  </a:cxn>
                  <a:cxn ang="0">
                    <a:pos x="1327" y="325"/>
                  </a:cxn>
                  <a:cxn ang="0">
                    <a:pos x="1367" y="325"/>
                  </a:cxn>
                  <a:cxn ang="0">
                    <a:pos x="1407" y="325"/>
                  </a:cxn>
                  <a:cxn ang="0">
                    <a:pos x="1447" y="325"/>
                  </a:cxn>
                  <a:cxn ang="0">
                    <a:pos x="1487" y="325"/>
                  </a:cxn>
                  <a:cxn ang="0">
                    <a:pos x="1527" y="325"/>
                  </a:cxn>
                  <a:cxn ang="0">
                    <a:pos x="1567" y="325"/>
                  </a:cxn>
                  <a:cxn ang="0">
                    <a:pos x="1607" y="325"/>
                  </a:cxn>
                  <a:cxn ang="0">
                    <a:pos x="1647" y="325"/>
                  </a:cxn>
                  <a:cxn ang="0">
                    <a:pos x="1687" y="325"/>
                  </a:cxn>
                  <a:cxn ang="0">
                    <a:pos x="1727" y="325"/>
                  </a:cxn>
                  <a:cxn ang="0">
                    <a:pos x="1768" y="325"/>
                  </a:cxn>
                  <a:cxn ang="0">
                    <a:pos x="1808" y="325"/>
                  </a:cxn>
                  <a:cxn ang="0">
                    <a:pos x="1848" y="325"/>
                  </a:cxn>
                  <a:cxn ang="0">
                    <a:pos x="1888" y="325"/>
                  </a:cxn>
                </a:cxnLst>
                <a:rect l="0" t="0" r="r" b="b"/>
                <a:pathLst>
                  <a:path w="1916" h="325">
                    <a:moveTo>
                      <a:pt x="0" y="325"/>
                    </a:moveTo>
                    <a:lnTo>
                      <a:pt x="4" y="325"/>
                    </a:lnTo>
                    <a:lnTo>
                      <a:pt x="8" y="325"/>
                    </a:lnTo>
                    <a:lnTo>
                      <a:pt x="12" y="325"/>
                    </a:lnTo>
                    <a:lnTo>
                      <a:pt x="16" y="325"/>
                    </a:lnTo>
                    <a:lnTo>
                      <a:pt x="21" y="325"/>
                    </a:lnTo>
                    <a:lnTo>
                      <a:pt x="25" y="325"/>
                    </a:lnTo>
                    <a:lnTo>
                      <a:pt x="29" y="325"/>
                    </a:lnTo>
                    <a:lnTo>
                      <a:pt x="33" y="325"/>
                    </a:lnTo>
                    <a:lnTo>
                      <a:pt x="37" y="325"/>
                    </a:lnTo>
                    <a:lnTo>
                      <a:pt x="41" y="325"/>
                    </a:lnTo>
                    <a:lnTo>
                      <a:pt x="45" y="325"/>
                    </a:lnTo>
                    <a:lnTo>
                      <a:pt x="49" y="325"/>
                    </a:lnTo>
                    <a:lnTo>
                      <a:pt x="53" y="325"/>
                    </a:lnTo>
                    <a:lnTo>
                      <a:pt x="57" y="325"/>
                    </a:lnTo>
                    <a:lnTo>
                      <a:pt x="61" y="325"/>
                    </a:lnTo>
                    <a:lnTo>
                      <a:pt x="65" y="325"/>
                    </a:lnTo>
                    <a:lnTo>
                      <a:pt x="69" y="325"/>
                    </a:lnTo>
                    <a:lnTo>
                      <a:pt x="73" y="325"/>
                    </a:lnTo>
                    <a:lnTo>
                      <a:pt x="77" y="325"/>
                    </a:lnTo>
                    <a:lnTo>
                      <a:pt x="81" y="325"/>
                    </a:lnTo>
                    <a:lnTo>
                      <a:pt x="85" y="325"/>
                    </a:lnTo>
                    <a:lnTo>
                      <a:pt x="89" y="325"/>
                    </a:lnTo>
                    <a:lnTo>
                      <a:pt x="93" y="325"/>
                    </a:lnTo>
                    <a:lnTo>
                      <a:pt x="97" y="325"/>
                    </a:lnTo>
                    <a:lnTo>
                      <a:pt x="101" y="325"/>
                    </a:lnTo>
                    <a:lnTo>
                      <a:pt x="105" y="325"/>
                    </a:lnTo>
                    <a:lnTo>
                      <a:pt x="109" y="325"/>
                    </a:lnTo>
                    <a:lnTo>
                      <a:pt x="113" y="325"/>
                    </a:lnTo>
                    <a:lnTo>
                      <a:pt x="117" y="325"/>
                    </a:lnTo>
                    <a:lnTo>
                      <a:pt x="121" y="325"/>
                    </a:lnTo>
                    <a:lnTo>
                      <a:pt x="125" y="325"/>
                    </a:lnTo>
                    <a:lnTo>
                      <a:pt x="129" y="325"/>
                    </a:lnTo>
                    <a:lnTo>
                      <a:pt x="133" y="325"/>
                    </a:lnTo>
                    <a:lnTo>
                      <a:pt x="137" y="325"/>
                    </a:lnTo>
                    <a:lnTo>
                      <a:pt x="141" y="325"/>
                    </a:lnTo>
                    <a:lnTo>
                      <a:pt x="145" y="325"/>
                    </a:lnTo>
                    <a:lnTo>
                      <a:pt x="149" y="325"/>
                    </a:lnTo>
                    <a:lnTo>
                      <a:pt x="153" y="325"/>
                    </a:lnTo>
                    <a:lnTo>
                      <a:pt x="157" y="325"/>
                    </a:lnTo>
                    <a:lnTo>
                      <a:pt x="161" y="325"/>
                    </a:lnTo>
                    <a:lnTo>
                      <a:pt x="165" y="325"/>
                    </a:lnTo>
                    <a:lnTo>
                      <a:pt x="169" y="325"/>
                    </a:lnTo>
                    <a:lnTo>
                      <a:pt x="173" y="325"/>
                    </a:lnTo>
                    <a:lnTo>
                      <a:pt x="177" y="325"/>
                    </a:lnTo>
                    <a:lnTo>
                      <a:pt x="181" y="325"/>
                    </a:lnTo>
                    <a:lnTo>
                      <a:pt x="185" y="325"/>
                    </a:lnTo>
                    <a:lnTo>
                      <a:pt x="189" y="325"/>
                    </a:lnTo>
                    <a:lnTo>
                      <a:pt x="193" y="321"/>
                    </a:lnTo>
                    <a:lnTo>
                      <a:pt x="193" y="317"/>
                    </a:lnTo>
                    <a:lnTo>
                      <a:pt x="193" y="313"/>
                    </a:lnTo>
                    <a:lnTo>
                      <a:pt x="193" y="309"/>
                    </a:lnTo>
                    <a:lnTo>
                      <a:pt x="197" y="301"/>
                    </a:lnTo>
                    <a:lnTo>
                      <a:pt x="197" y="297"/>
                    </a:lnTo>
                    <a:lnTo>
                      <a:pt x="197" y="293"/>
                    </a:lnTo>
                    <a:lnTo>
                      <a:pt x="201" y="289"/>
                    </a:lnTo>
                    <a:lnTo>
                      <a:pt x="201" y="285"/>
                    </a:lnTo>
                    <a:lnTo>
                      <a:pt x="201" y="281"/>
                    </a:lnTo>
                    <a:lnTo>
                      <a:pt x="205" y="277"/>
                    </a:lnTo>
                    <a:lnTo>
                      <a:pt x="205" y="273"/>
                    </a:lnTo>
                    <a:lnTo>
                      <a:pt x="205" y="269"/>
                    </a:lnTo>
                    <a:lnTo>
                      <a:pt x="205" y="265"/>
                    </a:lnTo>
                    <a:lnTo>
                      <a:pt x="209" y="261"/>
                    </a:lnTo>
                    <a:lnTo>
                      <a:pt x="209" y="257"/>
                    </a:lnTo>
                    <a:lnTo>
                      <a:pt x="209" y="253"/>
                    </a:lnTo>
                    <a:lnTo>
                      <a:pt x="213" y="249"/>
                    </a:lnTo>
                    <a:lnTo>
                      <a:pt x="213" y="245"/>
                    </a:lnTo>
                    <a:lnTo>
                      <a:pt x="213" y="241"/>
                    </a:lnTo>
                    <a:lnTo>
                      <a:pt x="217" y="237"/>
                    </a:lnTo>
                    <a:lnTo>
                      <a:pt x="217" y="233"/>
                    </a:lnTo>
                    <a:lnTo>
                      <a:pt x="217" y="229"/>
                    </a:lnTo>
                    <a:lnTo>
                      <a:pt x="221" y="225"/>
                    </a:lnTo>
                    <a:lnTo>
                      <a:pt x="221" y="221"/>
                    </a:lnTo>
                    <a:lnTo>
                      <a:pt x="221" y="217"/>
                    </a:lnTo>
                    <a:lnTo>
                      <a:pt x="225" y="213"/>
                    </a:lnTo>
                    <a:lnTo>
                      <a:pt x="225" y="209"/>
                    </a:lnTo>
                    <a:lnTo>
                      <a:pt x="229" y="205"/>
                    </a:lnTo>
                    <a:lnTo>
                      <a:pt x="229" y="201"/>
                    </a:lnTo>
                    <a:lnTo>
                      <a:pt x="229" y="197"/>
                    </a:lnTo>
                    <a:lnTo>
                      <a:pt x="233" y="193"/>
                    </a:lnTo>
                    <a:lnTo>
                      <a:pt x="233" y="189"/>
                    </a:lnTo>
                    <a:lnTo>
                      <a:pt x="233" y="185"/>
                    </a:lnTo>
                    <a:lnTo>
                      <a:pt x="237" y="185"/>
                    </a:lnTo>
                    <a:lnTo>
                      <a:pt x="237" y="181"/>
                    </a:lnTo>
                    <a:lnTo>
                      <a:pt x="237" y="177"/>
                    </a:lnTo>
                    <a:lnTo>
                      <a:pt x="241" y="177"/>
                    </a:lnTo>
                    <a:lnTo>
                      <a:pt x="241" y="173"/>
                    </a:lnTo>
                    <a:lnTo>
                      <a:pt x="241" y="169"/>
                    </a:lnTo>
                    <a:lnTo>
                      <a:pt x="241" y="165"/>
                    </a:lnTo>
                    <a:lnTo>
                      <a:pt x="245" y="165"/>
                    </a:lnTo>
                    <a:lnTo>
                      <a:pt x="245" y="160"/>
                    </a:lnTo>
                    <a:lnTo>
                      <a:pt x="245" y="156"/>
                    </a:lnTo>
                    <a:lnTo>
                      <a:pt x="249" y="156"/>
                    </a:lnTo>
                    <a:lnTo>
                      <a:pt x="249" y="152"/>
                    </a:lnTo>
                    <a:lnTo>
                      <a:pt x="253" y="148"/>
                    </a:lnTo>
                    <a:lnTo>
                      <a:pt x="253" y="144"/>
                    </a:lnTo>
                    <a:lnTo>
                      <a:pt x="253" y="140"/>
                    </a:lnTo>
                    <a:lnTo>
                      <a:pt x="257" y="140"/>
                    </a:lnTo>
                    <a:lnTo>
                      <a:pt x="257" y="136"/>
                    </a:lnTo>
                    <a:lnTo>
                      <a:pt x="257" y="132"/>
                    </a:lnTo>
                    <a:lnTo>
                      <a:pt x="261" y="132"/>
                    </a:lnTo>
                    <a:lnTo>
                      <a:pt x="261" y="128"/>
                    </a:lnTo>
                    <a:lnTo>
                      <a:pt x="265" y="124"/>
                    </a:lnTo>
                    <a:lnTo>
                      <a:pt x="265" y="120"/>
                    </a:lnTo>
                    <a:lnTo>
                      <a:pt x="269" y="116"/>
                    </a:lnTo>
                    <a:lnTo>
                      <a:pt x="269" y="112"/>
                    </a:lnTo>
                    <a:lnTo>
                      <a:pt x="273" y="112"/>
                    </a:lnTo>
                    <a:lnTo>
                      <a:pt x="273" y="108"/>
                    </a:lnTo>
                    <a:lnTo>
                      <a:pt x="273" y="104"/>
                    </a:lnTo>
                    <a:lnTo>
                      <a:pt x="277" y="104"/>
                    </a:lnTo>
                    <a:lnTo>
                      <a:pt x="277" y="100"/>
                    </a:lnTo>
                    <a:lnTo>
                      <a:pt x="281" y="96"/>
                    </a:lnTo>
                    <a:lnTo>
                      <a:pt x="281" y="92"/>
                    </a:lnTo>
                    <a:lnTo>
                      <a:pt x="285" y="92"/>
                    </a:lnTo>
                    <a:lnTo>
                      <a:pt x="285" y="88"/>
                    </a:lnTo>
                    <a:lnTo>
                      <a:pt x="289" y="84"/>
                    </a:lnTo>
                    <a:lnTo>
                      <a:pt x="289" y="80"/>
                    </a:lnTo>
                    <a:lnTo>
                      <a:pt x="293" y="80"/>
                    </a:lnTo>
                    <a:lnTo>
                      <a:pt x="293" y="76"/>
                    </a:lnTo>
                    <a:lnTo>
                      <a:pt x="297" y="76"/>
                    </a:lnTo>
                    <a:lnTo>
                      <a:pt x="297" y="72"/>
                    </a:lnTo>
                    <a:lnTo>
                      <a:pt x="301" y="68"/>
                    </a:lnTo>
                    <a:lnTo>
                      <a:pt x="301" y="64"/>
                    </a:lnTo>
                    <a:lnTo>
                      <a:pt x="305" y="64"/>
                    </a:lnTo>
                    <a:lnTo>
                      <a:pt x="305" y="60"/>
                    </a:lnTo>
                    <a:lnTo>
                      <a:pt x="309" y="60"/>
                    </a:lnTo>
                    <a:lnTo>
                      <a:pt x="309" y="56"/>
                    </a:lnTo>
                    <a:lnTo>
                      <a:pt x="313" y="56"/>
                    </a:lnTo>
                    <a:lnTo>
                      <a:pt x="313" y="52"/>
                    </a:lnTo>
                    <a:lnTo>
                      <a:pt x="317" y="52"/>
                    </a:lnTo>
                    <a:lnTo>
                      <a:pt x="317" y="48"/>
                    </a:lnTo>
                    <a:lnTo>
                      <a:pt x="321" y="48"/>
                    </a:lnTo>
                    <a:lnTo>
                      <a:pt x="321" y="44"/>
                    </a:lnTo>
                    <a:lnTo>
                      <a:pt x="325" y="44"/>
                    </a:lnTo>
                    <a:lnTo>
                      <a:pt x="325" y="40"/>
                    </a:lnTo>
                    <a:lnTo>
                      <a:pt x="329" y="40"/>
                    </a:lnTo>
                    <a:lnTo>
                      <a:pt x="329" y="36"/>
                    </a:lnTo>
                    <a:lnTo>
                      <a:pt x="333" y="36"/>
                    </a:lnTo>
                    <a:lnTo>
                      <a:pt x="333" y="32"/>
                    </a:lnTo>
                    <a:lnTo>
                      <a:pt x="337" y="32"/>
                    </a:lnTo>
                    <a:lnTo>
                      <a:pt x="337" y="28"/>
                    </a:lnTo>
                    <a:lnTo>
                      <a:pt x="341" y="28"/>
                    </a:lnTo>
                    <a:lnTo>
                      <a:pt x="345" y="24"/>
                    </a:lnTo>
                    <a:lnTo>
                      <a:pt x="349" y="24"/>
                    </a:lnTo>
                    <a:lnTo>
                      <a:pt x="349" y="20"/>
                    </a:lnTo>
                    <a:lnTo>
                      <a:pt x="353" y="20"/>
                    </a:lnTo>
                    <a:lnTo>
                      <a:pt x="353" y="16"/>
                    </a:lnTo>
                    <a:lnTo>
                      <a:pt x="357" y="16"/>
                    </a:lnTo>
                    <a:lnTo>
                      <a:pt x="361" y="12"/>
                    </a:lnTo>
                    <a:lnTo>
                      <a:pt x="365" y="12"/>
                    </a:lnTo>
                    <a:lnTo>
                      <a:pt x="369" y="8"/>
                    </a:lnTo>
                    <a:lnTo>
                      <a:pt x="373" y="8"/>
                    </a:lnTo>
                    <a:lnTo>
                      <a:pt x="373" y="4"/>
                    </a:lnTo>
                    <a:lnTo>
                      <a:pt x="377" y="4"/>
                    </a:lnTo>
                    <a:lnTo>
                      <a:pt x="381" y="0"/>
                    </a:lnTo>
                    <a:lnTo>
                      <a:pt x="381" y="4"/>
                    </a:lnTo>
                    <a:lnTo>
                      <a:pt x="385" y="8"/>
                    </a:lnTo>
                    <a:lnTo>
                      <a:pt x="385" y="12"/>
                    </a:lnTo>
                    <a:lnTo>
                      <a:pt x="385" y="16"/>
                    </a:lnTo>
                    <a:lnTo>
                      <a:pt x="389" y="20"/>
                    </a:lnTo>
                    <a:lnTo>
                      <a:pt x="389" y="24"/>
                    </a:lnTo>
                    <a:lnTo>
                      <a:pt x="389" y="28"/>
                    </a:lnTo>
                    <a:lnTo>
                      <a:pt x="389" y="32"/>
                    </a:lnTo>
                    <a:lnTo>
                      <a:pt x="393" y="36"/>
                    </a:lnTo>
                    <a:lnTo>
                      <a:pt x="393" y="40"/>
                    </a:lnTo>
                    <a:lnTo>
                      <a:pt x="393" y="44"/>
                    </a:lnTo>
                    <a:lnTo>
                      <a:pt x="397" y="48"/>
                    </a:lnTo>
                    <a:lnTo>
                      <a:pt x="397" y="52"/>
                    </a:lnTo>
                    <a:lnTo>
                      <a:pt x="401" y="56"/>
                    </a:lnTo>
                    <a:lnTo>
                      <a:pt x="401" y="60"/>
                    </a:lnTo>
                    <a:lnTo>
                      <a:pt x="401" y="64"/>
                    </a:lnTo>
                    <a:lnTo>
                      <a:pt x="401" y="68"/>
                    </a:lnTo>
                    <a:lnTo>
                      <a:pt x="405" y="68"/>
                    </a:lnTo>
                    <a:lnTo>
                      <a:pt x="405" y="72"/>
                    </a:lnTo>
                    <a:lnTo>
                      <a:pt x="405" y="76"/>
                    </a:lnTo>
                    <a:lnTo>
                      <a:pt x="409" y="80"/>
                    </a:lnTo>
                    <a:lnTo>
                      <a:pt x="409" y="84"/>
                    </a:lnTo>
                    <a:lnTo>
                      <a:pt x="413" y="88"/>
                    </a:lnTo>
                    <a:lnTo>
                      <a:pt x="413" y="92"/>
                    </a:lnTo>
                    <a:lnTo>
                      <a:pt x="413" y="96"/>
                    </a:lnTo>
                    <a:lnTo>
                      <a:pt x="417" y="100"/>
                    </a:lnTo>
                    <a:lnTo>
                      <a:pt x="417" y="104"/>
                    </a:lnTo>
                    <a:lnTo>
                      <a:pt x="421" y="108"/>
                    </a:lnTo>
                    <a:lnTo>
                      <a:pt x="421" y="112"/>
                    </a:lnTo>
                    <a:lnTo>
                      <a:pt x="425" y="116"/>
                    </a:lnTo>
                    <a:lnTo>
                      <a:pt x="425" y="120"/>
                    </a:lnTo>
                    <a:lnTo>
                      <a:pt x="425" y="124"/>
                    </a:lnTo>
                    <a:lnTo>
                      <a:pt x="429" y="128"/>
                    </a:lnTo>
                    <a:lnTo>
                      <a:pt x="429" y="132"/>
                    </a:lnTo>
                    <a:lnTo>
                      <a:pt x="433" y="132"/>
                    </a:lnTo>
                    <a:lnTo>
                      <a:pt x="433" y="136"/>
                    </a:lnTo>
                    <a:lnTo>
                      <a:pt x="433" y="140"/>
                    </a:lnTo>
                    <a:lnTo>
                      <a:pt x="437" y="140"/>
                    </a:lnTo>
                    <a:lnTo>
                      <a:pt x="437" y="144"/>
                    </a:lnTo>
                    <a:lnTo>
                      <a:pt x="437" y="148"/>
                    </a:lnTo>
                    <a:lnTo>
                      <a:pt x="441" y="152"/>
                    </a:lnTo>
                    <a:lnTo>
                      <a:pt x="441" y="156"/>
                    </a:lnTo>
                    <a:lnTo>
                      <a:pt x="445" y="156"/>
                    </a:lnTo>
                    <a:lnTo>
                      <a:pt x="445" y="160"/>
                    </a:lnTo>
                    <a:lnTo>
                      <a:pt x="445" y="165"/>
                    </a:lnTo>
                    <a:lnTo>
                      <a:pt x="449" y="165"/>
                    </a:lnTo>
                    <a:lnTo>
                      <a:pt x="449" y="169"/>
                    </a:lnTo>
                    <a:lnTo>
                      <a:pt x="453" y="173"/>
                    </a:lnTo>
                    <a:lnTo>
                      <a:pt x="453" y="177"/>
                    </a:lnTo>
                    <a:lnTo>
                      <a:pt x="457" y="177"/>
                    </a:lnTo>
                    <a:lnTo>
                      <a:pt x="457" y="181"/>
                    </a:lnTo>
                    <a:lnTo>
                      <a:pt x="461" y="181"/>
                    </a:lnTo>
                    <a:lnTo>
                      <a:pt x="461" y="185"/>
                    </a:lnTo>
                    <a:lnTo>
                      <a:pt x="461" y="189"/>
                    </a:lnTo>
                    <a:lnTo>
                      <a:pt x="465" y="189"/>
                    </a:lnTo>
                    <a:lnTo>
                      <a:pt x="465" y="193"/>
                    </a:lnTo>
                    <a:lnTo>
                      <a:pt x="469" y="193"/>
                    </a:lnTo>
                    <a:lnTo>
                      <a:pt x="469" y="197"/>
                    </a:lnTo>
                    <a:lnTo>
                      <a:pt x="469" y="201"/>
                    </a:lnTo>
                    <a:lnTo>
                      <a:pt x="473" y="201"/>
                    </a:lnTo>
                    <a:lnTo>
                      <a:pt x="473" y="205"/>
                    </a:lnTo>
                    <a:lnTo>
                      <a:pt x="477" y="205"/>
                    </a:lnTo>
                    <a:lnTo>
                      <a:pt x="477" y="209"/>
                    </a:lnTo>
                    <a:lnTo>
                      <a:pt x="481" y="209"/>
                    </a:lnTo>
                    <a:lnTo>
                      <a:pt x="481" y="213"/>
                    </a:lnTo>
                    <a:lnTo>
                      <a:pt x="485" y="217"/>
                    </a:lnTo>
                    <a:lnTo>
                      <a:pt x="489" y="221"/>
                    </a:lnTo>
                    <a:lnTo>
                      <a:pt x="493" y="225"/>
                    </a:lnTo>
                    <a:lnTo>
                      <a:pt x="493" y="229"/>
                    </a:lnTo>
                    <a:lnTo>
                      <a:pt x="497" y="229"/>
                    </a:lnTo>
                    <a:lnTo>
                      <a:pt x="497" y="233"/>
                    </a:lnTo>
                    <a:lnTo>
                      <a:pt x="501" y="233"/>
                    </a:lnTo>
                    <a:lnTo>
                      <a:pt x="505" y="237"/>
                    </a:lnTo>
                    <a:lnTo>
                      <a:pt x="505" y="241"/>
                    </a:lnTo>
                    <a:lnTo>
                      <a:pt x="509" y="241"/>
                    </a:lnTo>
                    <a:lnTo>
                      <a:pt x="513" y="245"/>
                    </a:lnTo>
                    <a:lnTo>
                      <a:pt x="517" y="245"/>
                    </a:lnTo>
                    <a:lnTo>
                      <a:pt x="517" y="249"/>
                    </a:lnTo>
                    <a:lnTo>
                      <a:pt x="521" y="249"/>
                    </a:lnTo>
                    <a:lnTo>
                      <a:pt x="521" y="253"/>
                    </a:lnTo>
                    <a:lnTo>
                      <a:pt x="525" y="253"/>
                    </a:lnTo>
                    <a:lnTo>
                      <a:pt x="525" y="257"/>
                    </a:lnTo>
                    <a:lnTo>
                      <a:pt x="529" y="257"/>
                    </a:lnTo>
                    <a:lnTo>
                      <a:pt x="533" y="261"/>
                    </a:lnTo>
                    <a:lnTo>
                      <a:pt x="537" y="261"/>
                    </a:lnTo>
                    <a:lnTo>
                      <a:pt x="537" y="265"/>
                    </a:lnTo>
                    <a:lnTo>
                      <a:pt x="541" y="265"/>
                    </a:lnTo>
                    <a:lnTo>
                      <a:pt x="545" y="269"/>
                    </a:lnTo>
                    <a:lnTo>
                      <a:pt x="549" y="269"/>
                    </a:lnTo>
                    <a:lnTo>
                      <a:pt x="549" y="273"/>
                    </a:lnTo>
                    <a:lnTo>
                      <a:pt x="553" y="273"/>
                    </a:lnTo>
                    <a:lnTo>
                      <a:pt x="557" y="273"/>
                    </a:lnTo>
                    <a:lnTo>
                      <a:pt x="557" y="277"/>
                    </a:lnTo>
                    <a:lnTo>
                      <a:pt x="561" y="277"/>
                    </a:lnTo>
                    <a:lnTo>
                      <a:pt x="565" y="277"/>
                    </a:lnTo>
                    <a:lnTo>
                      <a:pt x="565" y="281"/>
                    </a:lnTo>
                    <a:lnTo>
                      <a:pt x="569" y="281"/>
                    </a:lnTo>
                    <a:lnTo>
                      <a:pt x="573" y="281"/>
                    </a:lnTo>
                    <a:lnTo>
                      <a:pt x="573" y="285"/>
                    </a:lnTo>
                    <a:lnTo>
                      <a:pt x="577" y="285"/>
                    </a:lnTo>
                    <a:lnTo>
                      <a:pt x="581" y="285"/>
                    </a:lnTo>
                    <a:lnTo>
                      <a:pt x="585" y="289"/>
                    </a:lnTo>
                    <a:lnTo>
                      <a:pt x="589" y="289"/>
                    </a:lnTo>
                    <a:lnTo>
                      <a:pt x="593" y="289"/>
                    </a:lnTo>
                    <a:lnTo>
                      <a:pt x="593" y="293"/>
                    </a:lnTo>
                    <a:lnTo>
                      <a:pt x="598" y="293"/>
                    </a:lnTo>
                    <a:lnTo>
                      <a:pt x="602" y="293"/>
                    </a:lnTo>
                    <a:lnTo>
                      <a:pt x="606" y="293"/>
                    </a:lnTo>
                    <a:lnTo>
                      <a:pt x="606" y="297"/>
                    </a:lnTo>
                    <a:lnTo>
                      <a:pt x="610" y="297"/>
                    </a:lnTo>
                    <a:lnTo>
                      <a:pt x="614" y="297"/>
                    </a:lnTo>
                    <a:lnTo>
                      <a:pt x="618" y="297"/>
                    </a:lnTo>
                    <a:lnTo>
                      <a:pt x="622" y="301"/>
                    </a:lnTo>
                    <a:lnTo>
                      <a:pt x="626" y="301"/>
                    </a:lnTo>
                    <a:lnTo>
                      <a:pt x="630" y="301"/>
                    </a:lnTo>
                    <a:lnTo>
                      <a:pt x="634" y="301"/>
                    </a:lnTo>
                    <a:lnTo>
                      <a:pt x="634" y="305"/>
                    </a:lnTo>
                    <a:lnTo>
                      <a:pt x="638" y="305"/>
                    </a:lnTo>
                    <a:lnTo>
                      <a:pt x="642" y="305"/>
                    </a:lnTo>
                    <a:lnTo>
                      <a:pt x="646" y="305"/>
                    </a:lnTo>
                    <a:lnTo>
                      <a:pt x="650" y="305"/>
                    </a:lnTo>
                    <a:lnTo>
                      <a:pt x="654" y="305"/>
                    </a:lnTo>
                    <a:lnTo>
                      <a:pt x="654" y="309"/>
                    </a:lnTo>
                    <a:lnTo>
                      <a:pt x="658" y="309"/>
                    </a:lnTo>
                    <a:lnTo>
                      <a:pt x="662" y="309"/>
                    </a:lnTo>
                    <a:lnTo>
                      <a:pt x="666" y="309"/>
                    </a:lnTo>
                    <a:lnTo>
                      <a:pt x="670" y="309"/>
                    </a:lnTo>
                    <a:lnTo>
                      <a:pt x="674" y="309"/>
                    </a:lnTo>
                    <a:lnTo>
                      <a:pt x="678" y="309"/>
                    </a:lnTo>
                    <a:lnTo>
                      <a:pt x="678" y="313"/>
                    </a:lnTo>
                    <a:lnTo>
                      <a:pt x="682" y="313"/>
                    </a:lnTo>
                    <a:lnTo>
                      <a:pt x="686" y="313"/>
                    </a:lnTo>
                    <a:lnTo>
                      <a:pt x="690" y="313"/>
                    </a:lnTo>
                    <a:lnTo>
                      <a:pt x="694" y="313"/>
                    </a:lnTo>
                    <a:lnTo>
                      <a:pt x="698" y="313"/>
                    </a:lnTo>
                    <a:lnTo>
                      <a:pt x="702" y="313"/>
                    </a:lnTo>
                    <a:lnTo>
                      <a:pt x="706" y="313"/>
                    </a:lnTo>
                    <a:lnTo>
                      <a:pt x="706" y="317"/>
                    </a:lnTo>
                    <a:lnTo>
                      <a:pt x="710" y="317"/>
                    </a:lnTo>
                    <a:lnTo>
                      <a:pt x="714" y="317"/>
                    </a:lnTo>
                    <a:lnTo>
                      <a:pt x="718" y="317"/>
                    </a:lnTo>
                    <a:lnTo>
                      <a:pt x="722" y="317"/>
                    </a:lnTo>
                    <a:lnTo>
                      <a:pt x="726" y="317"/>
                    </a:lnTo>
                    <a:lnTo>
                      <a:pt x="730" y="317"/>
                    </a:lnTo>
                    <a:lnTo>
                      <a:pt x="734" y="317"/>
                    </a:lnTo>
                    <a:lnTo>
                      <a:pt x="738" y="317"/>
                    </a:lnTo>
                    <a:lnTo>
                      <a:pt x="742" y="317"/>
                    </a:lnTo>
                    <a:lnTo>
                      <a:pt x="746" y="317"/>
                    </a:lnTo>
                    <a:lnTo>
                      <a:pt x="750" y="317"/>
                    </a:lnTo>
                    <a:lnTo>
                      <a:pt x="750" y="321"/>
                    </a:lnTo>
                    <a:lnTo>
                      <a:pt x="754" y="321"/>
                    </a:lnTo>
                    <a:lnTo>
                      <a:pt x="758" y="321"/>
                    </a:lnTo>
                    <a:lnTo>
                      <a:pt x="762" y="321"/>
                    </a:lnTo>
                    <a:lnTo>
                      <a:pt x="766" y="321"/>
                    </a:lnTo>
                    <a:lnTo>
                      <a:pt x="770" y="321"/>
                    </a:lnTo>
                    <a:lnTo>
                      <a:pt x="774" y="321"/>
                    </a:lnTo>
                    <a:lnTo>
                      <a:pt x="778" y="321"/>
                    </a:lnTo>
                    <a:lnTo>
                      <a:pt x="782" y="321"/>
                    </a:lnTo>
                    <a:lnTo>
                      <a:pt x="786" y="321"/>
                    </a:lnTo>
                    <a:lnTo>
                      <a:pt x="790" y="321"/>
                    </a:lnTo>
                    <a:lnTo>
                      <a:pt x="794" y="321"/>
                    </a:lnTo>
                    <a:lnTo>
                      <a:pt x="798" y="321"/>
                    </a:lnTo>
                    <a:lnTo>
                      <a:pt x="802" y="321"/>
                    </a:lnTo>
                    <a:lnTo>
                      <a:pt x="806" y="321"/>
                    </a:lnTo>
                    <a:lnTo>
                      <a:pt x="810" y="321"/>
                    </a:lnTo>
                    <a:lnTo>
                      <a:pt x="814" y="321"/>
                    </a:lnTo>
                    <a:lnTo>
                      <a:pt x="818" y="321"/>
                    </a:lnTo>
                    <a:lnTo>
                      <a:pt x="822" y="321"/>
                    </a:lnTo>
                    <a:lnTo>
                      <a:pt x="826" y="321"/>
                    </a:lnTo>
                    <a:lnTo>
                      <a:pt x="830" y="321"/>
                    </a:lnTo>
                    <a:lnTo>
                      <a:pt x="834" y="321"/>
                    </a:lnTo>
                    <a:lnTo>
                      <a:pt x="838" y="321"/>
                    </a:lnTo>
                    <a:lnTo>
                      <a:pt x="838" y="325"/>
                    </a:lnTo>
                    <a:lnTo>
                      <a:pt x="842" y="325"/>
                    </a:lnTo>
                    <a:lnTo>
                      <a:pt x="846" y="325"/>
                    </a:lnTo>
                    <a:lnTo>
                      <a:pt x="850" y="325"/>
                    </a:lnTo>
                    <a:lnTo>
                      <a:pt x="854" y="325"/>
                    </a:lnTo>
                    <a:lnTo>
                      <a:pt x="858" y="325"/>
                    </a:lnTo>
                    <a:lnTo>
                      <a:pt x="862" y="325"/>
                    </a:lnTo>
                    <a:lnTo>
                      <a:pt x="866" y="325"/>
                    </a:lnTo>
                    <a:lnTo>
                      <a:pt x="870" y="325"/>
                    </a:lnTo>
                    <a:lnTo>
                      <a:pt x="874" y="325"/>
                    </a:lnTo>
                    <a:lnTo>
                      <a:pt x="878" y="325"/>
                    </a:lnTo>
                    <a:lnTo>
                      <a:pt x="882" y="325"/>
                    </a:lnTo>
                    <a:lnTo>
                      <a:pt x="886" y="325"/>
                    </a:lnTo>
                    <a:lnTo>
                      <a:pt x="890" y="325"/>
                    </a:lnTo>
                    <a:lnTo>
                      <a:pt x="894" y="325"/>
                    </a:lnTo>
                    <a:lnTo>
                      <a:pt x="898" y="325"/>
                    </a:lnTo>
                    <a:lnTo>
                      <a:pt x="902" y="325"/>
                    </a:lnTo>
                    <a:lnTo>
                      <a:pt x="906" y="325"/>
                    </a:lnTo>
                    <a:lnTo>
                      <a:pt x="910" y="325"/>
                    </a:lnTo>
                    <a:lnTo>
                      <a:pt x="914" y="325"/>
                    </a:lnTo>
                    <a:lnTo>
                      <a:pt x="918" y="325"/>
                    </a:lnTo>
                    <a:lnTo>
                      <a:pt x="922" y="325"/>
                    </a:lnTo>
                    <a:lnTo>
                      <a:pt x="926" y="325"/>
                    </a:lnTo>
                    <a:lnTo>
                      <a:pt x="930" y="325"/>
                    </a:lnTo>
                    <a:lnTo>
                      <a:pt x="934" y="325"/>
                    </a:lnTo>
                    <a:lnTo>
                      <a:pt x="938" y="325"/>
                    </a:lnTo>
                    <a:lnTo>
                      <a:pt x="942" y="325"/>
                    </a:lnTo>
                    <a:lnTo>
                      <a:pt x="946" y="325"/>
                    </a:lnTo>
                    <a:lnTo>
                      <a:pt x="950" y="325"/>
                    </a:lnTo>
                    <a:lnTo>
                      <a:pt x="954" y="325"/>
                    </a:lnTo>
                    <a:lnTo>
                      <a:pt x="958" y="325"/>
                    </a:lnTo>
                    <a:lnTo>
                      <a:pt x="962" y="325"/>
                    </a:lnTo>
                    <a:lnTo>
                      <a:pt x="966" y="325"/>
                    </a:lnTo>
                    <a:lnTo>
                      <a:pt x="970" y="325"/>
                    </a:lnTo>
                    <a:lnTo>
                      <a:pt x="974" y="325"/>
                    </a:lnTo>
                    <a:lnTo>
                      <a:pt x="978" y="325"/>
                    </a:lnTo>
                    <a:lnTo>
                      <a:pt x="982" y="325"/>
                    </a:lnTo>
                    <a:lnTo>
                      <a:pt x="986" y="325"/>
                    </a:lnTo>
                    <a:lnTo>
                      <a:pt x="990" y="325"/>
                    </a:lnTo>
                    <a:lnTo>
                      <a:pt x="994" y="325"/>
                    </a:lnTo>
                    <a:lnTo>
                      <a:pt x="998" y="325"/>
                    </a:lnTo>
                    <a:lnTo>
                      <a:pt x="1002" y="325"/>
                    </a:lnTo>
                    <a:lnTo>
                      <a:pt x="1006" y="325"/>
                    </a:lnTo>
                    <a:lnTo>
                      <a:pt x="1010" y="325"/>
                    </a:lnTo>
                    <a:lnTo>
                      <a:pt x="1014" y="325"/>
                    </a:lnTo>
                    <a:lnTo>
                      <a:pt x="1018" y="325"/>
                    </a:lnTo>
                    <a:lnTo>
                      <a:pt x="1022" y="325"/>
                    </a:lnTo>
                    <a:lnTo>
                      <a:pt x="1026" y="325"/>
                    </a:lnTo>
                    <a:lnTo>
                      <a:pt x="1030" y="325"/>
                    </a:lnTo>
                    <a:lnTo>
                      <a:pt x="1034" y="325"/>
                    </a:lnTo>
                    <a:lnTo>
                      <a:pt x="1038" y="325"/>
                    </a:lnTo>
                    <a:lnTo>
                      <a:pt x="1042" y="325"/>
                    </a:lnTo>
                    <a:lnTo>
                      <a:pt x="1046" y="325"/>
                    </a:lnTo>
                    <a:lnTo>
                      <a:pt x="1050" y="325"/>
                    </a:lnTo>
                    <a:lnTo>
                      <a:pt x="1054" y="325"/>
                    </a:lnTo>
                    <a:lnTo>
                      <a:pt x="1058" y="325"/>
                    </a:lnTo>
                    <a:lnTo>
                      <a:pt x="1062" y="325"/>
                    </a:lnTo>
                    <a:lnTo>
                      <a:pt x="1066" y="325"/>
                    </a:lnTo>
                    <a:lnTo>
                      <a:pt x="1070" y="325"/>
                    </a:lnTo>
                    <a:lnTo>
                      <a:pt x="1074" y="325"/>
                    </a:lnTo>
                    <a:lnTo>
                      <a:pt x="1078" y="325"/>
                    </a:lnTo>
                    <a:lnTo>
                      <a:pt x="1082" y="325"/>
                    </a:lnTo>
                    <a:lnTo>
                      <a:pt x="1086" y="325"/>
                    </a:lnTo>
                    <a:lnTo>
                      <a:pt x="1090" y="325"/>
                    </a:lnTo>
                    <a:lnTo>
                      <a:pt x="1094" y="325"/>
                    </a:lnTo>
                    <a:lnTo>
                      <a:pt x="1098" y="325"/>
                    </a:lnTo>
                    <a:lnTo>
                      <a:pt x="1102" y="325"/>
                    </a:lnTo>
                    <a:lnTo>
                      <a:pt x="1106" y="325"/>
                    </a:lnTo>
                    <a:lnTo>
                      <a:pt x="1110" y="325"/>
                    </a:lnTo>
                    <a:lnTo>
                      <a:pt x="1114" y="325"/>
                    </a:lnTo>
                    <a:lnTo>
                      <a:pt x="1118" y="325"/>
                    </a:lnTo>
                    <a:lnTo>
                      <a:pt x="1122" y="325"/>
                    </a:lnTo>
                    <a:lnTo>
                      <a:pt x="1126" y="325"/>
                    </a:lnTo>
                    <a:lnTo>
                      <a:pt x="1130" y="325"/>
                    </a:lnTo>
                    <a:lnTo>
                      <a:pt x="1134" y="325"/>
                    </a:lnTo>
                    <a:lnTo>
                      <a:pt x="1138" y="325"/>
                    </a:lnTo>
                    <a:lnTo>
                      <a:pt x="1142" y="325"/>
                    </a:lnTo>
                    <a:lnTo>
                      <a:pt x="1146" y="325"/>
                    </a:lnTo>
                    <a:lnTo>
                      <a:pt x="1150" y="325"/>
                    </a:lnTo>
                    <a:lnTo>
                      <a:pt x="1154" y="325"/>
                    </a:lnTo>
                    <a:lnTo>
                      <a:pt x="1158" y="325"/>
                    </a:lnTo>
                    <a:lnTo>
                      <a:pt x="1162" y="325"/>
                    </a:lnTo>
                    <a:lnTo>
                      <a:pt x="1166" y="325"/>
                    </a:lnTo>
                    <a:lnTo>
                      <a:pt x="1170" y="325"/>
                    </a:lnTo>
                    <a:lnTo>
                      <a:pt x="1175" y="325"/>
                    </a:lnTo>
                    <a:lnTo>
                      <a:pt x="1179" y="325"/>
                    </a:lnTo>
                    <a:lnTo>
                      <a:pt x="1183" y="325"/>
                    </a:lnTo>
                    <a:lnTo>
                      <a:pt x="1187" y="325"/>
                    </a:lnTo>
                    <a:lnTo>
                      <a:pt x="1191" y="325"/>
                    </a:lnTo>
                    <a:lnTo>
                      <a:pt x="1195" y="325"/>
                    </a:lnTo>
                    <a:lnTo>
                      <a:pt x="1199" y="325"/>
                    </a:lnTo>
                    <a:lnTo>
                      <a:pt x="1203" y="325"/>
                    </a:lnTo>
                    <a:lnTo>
                      <a:pt x="1207" y="325"/>
                    </a:lnTo>
                    <a:lnTo>
                      <a:pt x="1211" y="325"/>
                    </a:lnTo>
                    <a:lnTo>
                      <a:pt x="1215" y="325"/>
                    </a:lnTo>
                    <a:lnTo>
                      <a:pt x="1219" y="325"/>
                    </a:lnTo>
                    <a:lnTo>
                      <a:pt x="1223" y="325"/>
                    </a:lnTo>
                    <a:lnTo>
                      <a:pt x="1227" y="325"/>
                    </a:lnTo>
                    <a:lnTo>
                      <a:pt x="1231" y="325"/>
                    </a:lnTo>
                    <a:lnTo>
                      <a:pt x="1235" y="325"/>
                    </a:lnTo>
                    <a:lnTo>
                      <a:pt x="1239" y="325"/>
                    </a:lnTo>
                    <a:lnTo>
                      <a:pt x="1243" y="325"/>
                    </a:lnTo>
                    <a:lnTo>
                      <a:pt x="1247" y="325"/>
                    </a:lnTo>
                    <a:lnTo>
                      <a:pt x="1251" y="325"/>
                    </a:lnTo>
                    <a:lnTo>
                      <a:pt x="1255" y="325"/>
                    </a:lnTo>
                    <a:lnTo>
                      <a:pt x="1259" y="325"/>
                    </a:lnTo>
                    <a:lnTo>
                      <a:pt x="1263" y="325"/>
                    </a:lnTo>
                    <a:lnTo>
                      <a:pt x="1267" y="325"/>
                    </a:lnTo>
                    <a:lnTo>
                      <a:pt x="1271" y="325"/>
                    </a:lnTo>
                    <a:lnTo>
                      <a:pt x="1275" y="325"/>
                    </a:lnTo>
                    <a:lnTo>
                      <a:pt x="1279" y="325"/>
                    </a:lnTo>
                    <a:lnTo>
                      <a:pt x="1283" y="325"/>
                    </a:lnTo>
                    <a:lnTo>
                      <a:pt x="1287" y="325"/>
                    </a:lnTo>
                    <a:lnTo>
                      <a:pt x="1291" y="325"/>
                    </a:lnTo>
                    <a:lnTo>
                      <a:pt x="1295" y="325"/>
                    </a:lnTo>
                    <a:lnTo>
                      <a:pt x="1299" y="325"/>
                    </a:lnTo>
                    <a:lnTo>
                      <a:pt x="1303" y="325"/>
                    </a:lnTo>
                    <a:lnTo>
                      <a:pt x="1307" y="325"/>
                    </a:lnTo>
                    <a:lnTo>
                      <a:pt x="1311" y="325"/>
                    </a:lnTo>
                    <a:lnTo>
                      <a:pt x="1315" y="325"/>
                    </a:lnTo>
                    <a:lnTo>
                      <a:pt x="1319" y="325"/>
                    </a:lnTo>
                    <a:lnTo>
                      <a:pt x="1323" y="325"/>
                    </a:lnTo>
                    <a:lnTo>
                      <a:pt x="1327" y="325"/>
                    </a:lnTo>
                    <a:lnTo>
                      <a:pt x="1331" y="325"/>
                    </a:lnTo>
                    <a:lnTo>
                      <a:pt x="1335" y="325"/>
                    </a:lnTo>
                    <a:lnTo>
                      <a:pt x="1339" y="325"/>
                    </a:lnTo>
                    <a:lnTo>
                      <a:pt x="1343" y="325"/>
                    </a:lnTo>
                    <a:lnTo>
                      <a:pt x="1347" y="325"/>
                    </a:lnTo>
                    <a:lnTo>
                      <a:pt x="1351" y="325"/>
                    </a:lnTo>
                    <a:lnTo>
                      <a:pt x="1355" y="325"/>
                    </a:lnTo>
                    <a:lnTo>
                      <a:pt x="1359" y="325"/>
                    </a:lnTo>
                    <a:lnTo>
                      <a:pt x="1363" y="325"/>
                    </a:lnTo>
                    <a:lnTo>
                      <a:pt x="1367" y="325"/>
                    </a:lnTo>
                    <a:lnTo>
                      <a:pt x="1371" y="325"/>
                    </a:lnTo>
                    <a:lnTo>
                      <a:pt x="1375" y="325"/>
                    </a:lnTo>
                    <a:lnTo>
                      <a:pt x="1379" y="325"/>
                    </a:lnTo>
                    <a:lnTo>
                      <a:pt x="1383" y="325"/>
                    </a:lnTo>
                    <a:lnTo>
                      <a:pt x="1387" y="325"/>
                    </a:lnTo>
                    <a:lnTo>
                      <a:pt x="1391" y="325"/>
                    </a:lnTo>
                    <a:lnTo>
                      <a:pt x="1395" y="325"/>
                    </a:lnTo>
                    <a:lnTo>
                      <a:pt x="1399" y="325"/>
                    </a:lnTo>
                    <a:lnTo>
                      <a:pt x="1403" y="325"/>
                    </a:lnTo>
                    <a:lnTo>
                      <a:pt x="1407" y="325"/>
                    </a:lnTo>
                    <a:lnTo>
                      <a:pt x="1411" y="325"/>
                    </a:lnTo>
                    <a:lnTo>
                      <a:pt x="1415" y="325"/>
                    </a:lnTo>
                    <a:lnTo>
                      <a:pt x="1419" y="325"/>
                    </a:lnTo>
                    <a:lnTo>
                      <a:pt x="1423" y="325"/>
                    </a:lnTo>
                    <a:lnTo>
                      <a:pt x="1427" y="325"/>
                    </a:lnTo>
                    <a:lnTo>
                      <a:pt x="1431" y="325"/>
                    </a:lnTo>
                    <a:lnTo>
                      <a:pt x="1435" y="325"/>
                    </a:lnTo>
                    <a:lnTo>
                      <a:pt x="1439" y="325"/>
                    </a:lnTo>
                    <a:lnTo>
                      <a:pt x="1443" y="325"/>
                    </a:lnTo>
                    <a:lnTo>
                      <a:pt x="1447" y="325"/>
                    </a:lnTo>
                    <a:lnTo>
                      <a:pt x="1451" y="325"/>
                    </a:lnTo>
                    <a:lnTo>
                      <a:pt x="1455" y="325"/>
                    </a:lnTo>
                    <a:lnTo>
                      <a:pt x="1459" y="325"/>
                    </a:lnTo>
                    <a:lnTo>
                      <a:pt x="1463" y="325"/>
                    </a:lnTo>
                    <a:lnTo>
                      <a:pt x="1467" y="325"/>
                    </a:lnTo>
                    <a:lnTo>
                      <a:pt x="1471" y="325"/>
                    </a:lnTo>
                    <a:lnTo>
                      <a:pt x="1475" y="325"/>
                    </a:lnTo>
                    <a:lnTo>
                      <a:pt x="1479" y="325"/>
                    </a:lnTo>
                    <a:lnTo>
                      <a:pt x="1483" y="325"/>
                    </a:lnTo>
                    <a:lnTo>
                      <a:pt x="1487" y="325"/>
                    </a:lnTo>
                    <a:lnTo>
                      <a:pt x="1491" y="325"/>
                    </a:lnTo>
                    <a:lnTo>
                      <a:pt x="1495" y="325"/>
                    </a:lnTo>
                    <a:lnTo>
                      <a:pt x="1499" y="325"/>
                    </a:lnTo>
                    <a:lnTo>
                      <a:pt x="1503" y="325"/>
                    </a:lnTo>
                    <a:lnTo>
                      <a:pt x="1507" y="325"/>
                    </a:lnTo>
                    <a:lnTo>
                      <a:pt x="1511" y="325"/>
                    </a:lnTo>
                    <a:lnTo>
                      <a:pt x="1515" y="325"/>
                    </a:lnTo>
                    <a:lnTo>
                      <a:pt x="1519" y="325"/>
                    </a:lnTo>
                    <a:lnTo>
                      <a:pt x="1523" y="325"/>
                    </a:lnTo>
                    <a:lnTo>
                      <a:pt x="1527" y="325"/>
                    </a:lnTo>
                    <a:lnTo>
                      <a:pt x="1531" y="325"/>
                    </a:lnTo>
                    <a:lnTo>
                      <a:pt x="1535" y="325"/>
                    </a:lnTo>
                    <a:lnTo>
                      <a:pt x="1539" y="325"/>
                    </a:lnTo>
                    <a:lnTo>
                      <a:pt x="1543" y="325"/>
                    </a:lnTo>
                    <a:lnTo>
                      <a:pt x="1547" y="325"/>
                    </a:lnTo>
                    <a:lnTo>
                      <a:pt x="1551" y="325"/>
                    </a:lnTo>
                    <a:lnTo>
                      <a:pt x="1555" y="325"/>
                    </a:lnTo>
                    <a:lnTo>
                      <a:pt x="1559" y="325"/>
                    </a:lnTo>
                    <a:lnTo>
                      <a:pt x="1563" y="325"/>
                    </a:lnTo>
                    <a:lnTo>
                      <a:pt x="1567" y="325"/>
                    </a:lnTo>
                    <a:lnTo>
                      <a:pt x="1571" y="325"/>
                    </a:lnTo>
                    <a:lnTo>
                      <a:pt x="1575" y="325"/>
                    </a:lnTo>
                    <a:lnTo>
                      <a:pt x="1579" y="325"/>
                    </a:lnTo>
                    <a:lnTo>
                      <a:pt x="1583" y="325"/>
                    </a:lnTo>
                    <a:lnTo>
                      <a:pt x="1587" y="325"/>
                    </a:lnTo>
                    <a:lnTo>
                      <a:pt x="1591" y="325"/>
                    </a:lnTo>
                    <a:lnTo>
                      <a:pt x="1595" y="325"/>
                    </a:lnTo>
                    <a:lnTo>
                      <a:pt x="1599" y="325"/>
                    </a:lnTo>
                    <a:lnTo>
                      <a:pt x="1603" y="325"/>
                    </a:lnTo>
                    <a:lnTo>
                      <a:pt x="1607" y="325"/>
                    </a:lnTo>
                    <a:lnTo>
                      <a:pt x="1611" y="325"/>
                    </a:lnTo>
                    <a:lnTo>
                      <a:pt x="1615" y="325"/>
                    </a:lnTo>
                    <a:lnTo>
                      <a:pt x="1619" y="325"/>
                    </a:lnTo>
                    <a:lnTo>
                      <a:pt x="1623" y="325"/>
                    </a:lnTo>
                    <a:lnTo>
                      <a:pt x="1627" y="325"/>
                    </a:lnTo>
                    <a:lnTo>
                      <a:pt x="1631" y="325"/>
                    </a:lnTo>
                    <a:lnTo>
                      <a:pt x="1635" y="325"/>
                    </a:lnTo>
                    <a:lnTo>
                      <a:pt x="1639" y="325"/>
                    </a:lnTo>
                    <a:lnTo>
                      <a:pt x="1643" y="325"/>
                    </a:lnTo>
                    <a:lnTo>
                      <a:pt x="1647" y="325"/>
                    </a:lnTo>
                    <a:lnTo>
                      <a:pt x="1651" y="325"/>
                    </a:lnTo>
                    <a:lnTo>
                      <a:pt x="1655" y="325"/>
                    </a:lnTo>
                    <a:lnTo>
                      <a:pt x="1659" y="325"/>
                    </a:lnTo>
                    <a:lnTo>
                      <a:pt x="1663" y="325"/>
                    </a:lnTo>
                    <a:lnTo>
                      <a:pt x="1667" y="325"/>
                    </a:lnTo>
                    <a:lnTo>
                      <a:pt x="1671" y="325"/>
                    </a:lnTo>
                    <a:lnTo>
                      <a:pt x="1675" y="325"/>
                    </a:lnTo>
                    <a:lnTo>
                      <a:pt x="1679" y="325"/>
                    </a:lnTo>
                    <a:lnTo>
                      <a:pt x="1683" y="325"/>
                    </a:lnTo>
                    <a:lnTo>
                      <a:pt x="1687" y="325"/>
                    </a:lnTo>
                    <a:lnTo>
                      <a:pt x="1691" y="325"/>
                    </a:lnTo>
                    <a:lnTo>
                      <a:pt x="1695" y="325"/>
                    </a:lnTo>
                    <a:lnTo>
                      <a:pt x="1699" y="325"/>
                    </a:lnTo>
                    <a:lnTo>
                      <a:pt x="1703" y="325"/>
                    </a:lnTo>
                    <a:lnTo>
                      <a:pt x="1707" y="325"/>
                    </a:lnTo>
                    <a:lnTo>
                      <a:pt x="1711" y="325"/>
                    </a:lnTo>
                    <a:lnTo>
                      <a:pt x="1715" y="325"/>
                    </a:lnTo>
                    <a:lnTo>
                      <a:pt x="1719" y="325"/>
                    </a:lnTo>
                    <a:lnTo>
                      <a:pt x="1723" y="325"/>
                    </a:lnTo>
                    <a:lnTo>
                      <a:pt x="1727" y="325"/>
                    </a:lnTo>
                    <a:lnTo>
                      <a:pt x="1731" y="325"/>
                    </a:lnTo>
                    <a:lnTo>
                      <a:pt x="1735" y="325"/>
                    </a:lnTo>
                    <a:lnTo>
                      <a:pt x="1739" y="325"/>
                    </a:lnTo>
                    <a:lnTo>
                      <a:pt x="1743" y="325"/>
                    </a:lnTo>
                    <a:lnTo>
                      <a:pt x="1747" y="325"/>
                    </a:lnTo>
                    <a:lnTo>
                      <a:pt x="1752" y="325"/>
                    </a:lnTo>
                    <a:lnTo>
                      <a:pt x="1756" y="325"/>
                    </a:lnTo>
                    <a:lnTo>
                      <a:pt x="1760" y="325"/>
                    </a:lnTo>
                    <a:lnTo>
                      <a:pt x="1764" y="325"/>
                    </a:lnTo>
                    <a:lnTo>
                      <a:pt x="1768" y="325"/>
                    </a:lnTo>
                    <a:lnTo>
                      <a:pt x="1772" y="325"/>
                    </a:lnTo>
                    <a:lnTo>
                      <a:pt x="1776" y="325"/>
                    </a:lnTo>
                    <a:lnTo>
                      <a:pt x="1780" y="325"/>
                    </a:lnTo>
                    <a:lnTo>
                      <a:pt x="1784" y="325"/>
                    </a:lnTo>
                    <a:lnTo>
                      <a:pt x="1788" y="325"/>
                    </a:lnTo>
                    <a:lnTo>
                      <a:pt x="1792" y="325"/>
                    </a:lnTo>
                    <a:lnTo>
                      <a:pt x="1796" y="325"/>
                    </a:lnTo>
                    <a:lnTo>
                      <a:pt x="1800" y="325"/>
                    </a:lnTo>
                    <a:lnTo>
                      <a:pt x="1804" y="325"/>
                    </a:lnTo>
                    <a:lnTo>
                      <a:pt x="1808" y="325"/>
                    </a:lnTo>
                    <a:lnTo>
                      <a:pt x="1812" y="325"/>
                    </a:lnTo>
                    <a:lnTo>
                      <a:pt x="1816" y="325"/>
                    </a:lnTo>
                    <a:lnTo>
                      <a:pt x="1820" y="325"/>
                    </a:lnTo>
                    <a:lnTo>
                      <a:pt x="1824" y="325"/>
                    </a:lnTo>
                    <a:lnTo>
                      <a:pt x="1828" y="325"/>
                    </a:lnTo>
                    <a:lnTo>
                      <a:pt x="1832" y="325"/>
                    </a:lnTo>
                    <a:lnTo>
                      <a:pt x="1836" y="325"/>
                    </a:lnTo>
                    <a:lnTo>
                      <a:pt x="1840" y="325"/>
                    </a:lnTo>
                    <a:lnTo>
                      <a:pt x="1844" y="325"/>
                    </a:lnTo>
                    <a:lnTo>
                      <a:pt x="1848" y="325"/>
                    </a:lnTo>
                    <a:lnTo>
                      <a:pt x="1852" y="325"/>
                    </a:lnTo>
                    <a:lnTo>
                      <a:pt x="1856" y="325"/>
                    </a:lnTo>
                    <a:lnTo>
                      <a:pt x="1860" y="325"/>
                    </a:lnTo>
                    <a:lnTo>
                      <a:pt x="1864" y="325"/>
                    </a:lnTo>
                    <a:lnTo>
                      <a:pt x="1868" y="325"/>
                    </a:lnTo>
                    <a:lnTo>
                      <a:pt x="1872" y="325"/>
                    </a:lnTo>
                    <a:lnTo>
                      <a:pt x="1876" y="325"/>
                    </a:lnTo>
                    <a:lnTo>
                      <a:pt x="1880" y="325"/>
                    </a:lnTo>
                    <a:lnTo>
                      <a:pt x="1884" y="325"/>
                    </a:lnTo>
                    <a:lnTo>
                      <a:pt x="1888" y="325"/>
                    </a:lnTo>
                    <a:lnTo>
                      <a:pt x="1892" y="325"/>
                    </a:lnTo>
                    <a:lnTo>
                      <a:pt x="1896" y="325"/>
                    </a:lnTo>
                    <a:lnTo>
                      <a:pt x="1900" y="325"/>
                    </a:lnTo>
                    <a:lnTo>
                      <a:pt x="1904" y="325"/>
                    </a:lnTo>
                    <a:lnTo>
                      <a:pt x="1908" y="325"/>
                    </a:lnTo>
                    <a:lnTo>
                      <a:pt x="1912" y="325"/>
                    </a:lnTo>
                    <a:lnTo>
                      <a:pt x="1916" y="325"/>
                    </a:lnTo>
                  </a:path>
                </a:pathLst>
              </a:custGeom>
              <a:noFill/>
              <a:ln w="19050">
                <a:solidFill>
                  <a:srgbClr val="FF0000"/>
                </a:solidFill>
                <a:prstDash val="solid"/>
                <a:round/>
                <a:headEnd/>
                <a:tailEnd/>
              </a:ln>
            </p:spPr>
            <p:txBody>
              <a:bodyPr>
                <a:prstTxWarp prst="textNoShape">
                  <a:avLst/>
                </a:prstTxWarp>
              </a:bodyPr>
              <a:lstStyle/>
              <a:p>
                <a:endParaRPr lang="en-US"/>
              </a:p>
            </p:txBody>
          </p:sp>
          <p:sp>
            <p:nvSpPr>
              <p:cNvPr id="144478" name="Freeform 94"/>
              <p:cNvSpPr>
                <a:spLocks/>
              </p:cNvSpPr>
              <p:nvPr/>
            </p:nvSpPr>
            <p:spPr bwMode="auto">
              <a:xfrm>
                <a:off x="1804" y="2704"/>
                <a:ext cx="1916" cy="0"/>
              </a:xfrm>
              <a:custGeom>
                <a:avLst/>
                <a:gdLst/>
                <a:ahLst/>
                <a:cxnLst>
                  <a:cxn ang="0">
                    <a:pos x="29" y="0"/>
                  </a:cxn>
                  <a:cxn ang="0">
                    <a:pos x="61" y="0"/>
                  </a:cxn>
                  <a:cxn ang="0">
                    <a:pos x="93" y="0"/>
                  </a:cxn>
                  <a:cxn ang="0">
                    <a:pos x="125" y="0"/>
                  </a:cxn>
                  <a:cxn ang="0">
                    <a:pos x="157" y="0"/>
                  </a:cxn>
                  <a:cxn ang="0">
                    <a:pos x="189" y="0"/>
                  </a:cxn>
                  <a:cxn ang="0">
                    <a:pos x="221" y="0"/>
                  </a:cxn>
                  <a:cxn ang="0">
                    <a:pos x="253" y="0"/>
                  </a:cxn>
                  <a:cxn ang="0">
                    <a:pos x="285" y="0"/>
                  </a:cxn>
                  <a:cxn ang="0">
                    <a:pos x="317" y="0"/>
                  </a:cxn>
                  <a:cxn ang="0">
                    <a:pos x="349" y="0"/>
                  </a:cxn>
                  <a:cxn ang="0">
                    <a:pos x="381" y="0"/>
                  </a:cxn>
                  <a:cxn ang="0">
                    <a:pos x="413" y="0"/>
                  </a:cxn>
                  <a:cxn ang="0">
                    <a:pos x="445" y="0"/>
                  </a:cxn>
                  <a:cxn ang="0">
                    <a:pos x="477" y="0"/>
                  </a:cxn>
                  <a:cxn ang="0">
                    <a:pos x="509" y="0"/>
                  </a:cxn>
                  <a:cxn ang="0">
                    <a:pos x="541" y="0"/>
                  </a:cxn>
                  <a:cxn ang="0">
                    <a:pos x="573" y="0"/>
                  </a:cxn>
                  <a:cxn ang="0">
                    <a:pos x="606" y="0"/>
                  </a:cxn>
                  <a:cxn ang="0">
                    <a:pos x="638" y="0"/>
                  </a:cxn>
                  <a:cxn ang="0">
                    <a:pos x="670" y="0"/>
                  </a:cxn>
                  <a:cxn ang="0">
                    <a:pos x="702" y="0"/>
                  </a:cxn>
                  <a:cxn ang="0">
                    <a:pos x="734" y="0"/>
                  </a:cxn>
                  <a:cxn ang="0">
                    <a:pos x="766" y="0"/>
                  </a:cxn>
                  <a:cxn ang="0">
                    <a:pos x="798" y="0"/>
                  </a:cxn>
                  <a:cxn ang="0">
                    <a:pos x="830" y="0"/>
                  </a:cxn>
                  <a:cxn ang="0">
                    <a:pos x="862" y="0"/>
                  </a:cxn>
                  <a:cxn ang="0">
                    <a:pos x="894" y="0"/>
                  </a:cxn>
                  <a:cxn ang="0">
                    <a:pos x="926" y="0"/>
                  </a:cxn>
                  <a:cxn ang="0">
                    <a:pos x="958" y="0"/>
                  </a:cxn>
                  <a:cxn ang="0">
                    <a:pos x="990" y="0"/>
                  </a:cxn>
                  <a:cxn ang="0">
                    <a:pos x="1022" y="0"/>
                  </a:cxn>
                  <a:cxn ang="0">
                    <a:pos x="1054" y="0"/>
                  </a:cxn>
                  <a:cxn ang="0">
                    <a:pos x="1086" y="0"/>
                  </a:cxn>
                  <a:cxn ang="0">
                    <a:pos x="1118" y="0"/>
                  </a:cxn>
                  <a:cxn ang="0">
                    <a:pos x="1150" y="0"/>
                  </a:cxn>
                  <a:cxn ang="0">
                    <a:pos x="1183" y="0"/>
                  </a:cxn>
                  <a:cxn ang="0">
                    <a:pos x="1215" y="0"/>
                  </a:cxn>
                  <a:cxn ang="0">
                    <a:pos x="1247" y="0"/>
                  </a:cxn>
                  <a:cxn ang="0">
                    <a:pos x="1279" y="0"/>
                  </a:cxn>
                  <a:cxn ang="0">
                    <a:pos x="1311" y="0"/>
                  </a:cxn>
                  <a:cxn ang="0">
                    <a:pos x="1343" y="0"/>
                  </a:cxn>
                  <a:cxn ang="0">
                    <a:pos x="1375" y="0"/>
                  </a:cxn>
                  <a:cxn ang="0">
                    <a:pos x="1407" y="0"/>
                  </a:cxn>
                  <a:cxn ang="0">
                    <a:pos x="1439" y="0"/>
                  </a:cxn>
                  <a:cxn ang="0">
                    <a:pos x="1471" y="0"/>
                  </a:cxn>
                  <a:cxn ang="0">
                    <a:pos x="1503" y="0"/>
                  </a:cxn>
                  <a:cxn ang="0">
                    <a:pos x="1535" y="0"/>
                  </a:cxn>
                  <a:cxn ang="0">
                    <a:pos x="1567" y="0"/>
                  </a:cxn>
                  <a:cxn ang="0">
                    <a:pos x="1599" y="0"/>
                  </a:cxn>
                  <a:cxn ang="0">
                    <a:pos x="1631" y="0"/>
                  </a:cxn>
                  <a:cxn ang="0">
                    <a:pos x="1663" y="0"/>
                  </a:cxn>
                  <a:cxn ang="0">
                    <a:pos x="1695" y="0"/>
                  </a:cxn>
                  <a:cxn ang="0">
                    <a:pos x="1727" y="0"/>
                  </a:cxn>
                  <a:cxn ang="0">
                    <a:pos x="1760" y="0"/>
                  </a:cxn>
                  <a:cxn ang="0">
                    <a:pos x="1792" y="0"/>
                  </a:cxn>
                  <a:cxn ang="0">
                    <a:pos x="1824" y="0"/>
                  </a:cxn>
                  <a:cxn ang="0">
                    <a:pos x="1856" y="0"/>
                  </a:cxn>
                  <a:cxn ang="0">
                    <a:pos x="1888" y="0"/>
                  </a:cxn>
                </a:cxnLst>
                <a:rect l="0" t="0" r="r" b="b"/>
                <a:pathLst>
                  <a:path w="1916">
                    <a:moveTo>
                      <a:pt x="0" y="0"/>
                    </a:moveTo>
                    <a:lnTo>
                      <a:pt x="4" y="0"/>
                    </a:lnTo>
                    <a:lnTo>
                      <a:pt x="8" y="0"/>
                    </a:lnTo>
                    <a:lnTo>
                      <a:pt x="12" y="0"/>
                    </a:lnTo>
                    <a:lnTo>
                      <a:pt x="16" y="0"/>
                    </a:lnTo>
                    <a:lnTo>
                      <a:pt x="21" y="0"/>
                    </a:lnTo>
                    <a:lnTo>
                      <a:pt x="25" y="0"/>
                    </a:lnTo>
                    <a:lnTo>
                      <a:pt x="29" y="0"/>
                    </a:lnTo>
                    <a:lnTo>
                      <a:pt x="33" y="0"/>
                    </a:lnTo>
                    <a:lnTo>
                      <a:pt x="37" y="0"/>
                    </a:lnTo>
                    <a:lnTo>
                      <a:pt x="41" y="0"/>
                    </a:lnTo>
                    <a:lnTo>
                      <a:pt x="45" y="0"/>
                    </a:lnTo>
                    <a:lnTo>
                      <a:pt x="49" y="0"/>
                    </a:lnTo>
                    <a:lnTo>
                      <a:pt x="53" y="0"/>
                    </a:lnTo>
                    <a:lnTo>
                      <a:pt x="57" y="0"/>
                    </a:lnTo>
                    <a:lnTo>
                      <a:pt x="61" y="0"/>
                    </a:lnTo>
                    <a:lnTo>
                      <a:pt x="65" y="0"/>
                    </a:lnTo>
                    <a:lnTo>
                      <a:pt x="69" y="0"/>
                    </a:lnTo>
                    <a:lnTo>
                      <a:pt x="73" y="0"/>
                    </a:lnTo>
                    <a:lnTo>
                      <a:pt x="77" y="0"/>
                    </a:lnTo>
                    <a:lnTo>
                      <a:pt x="81" y="0"/>
                    </a:lnTo>
                    <a:lnTo>
                      <a:pt x="85" y="0"/>
                    </a:lnTo>
                    <a:lnTo>
                      <a:pt x="89" y="0"/>
                    </a:lnTo>
                    <a:lnTo>
                      <a:pt x="93" y="0"/>
                    </a:lnTo>
                    <a:lnTo>
                      <a:pt x="97" y="0"/>
                    </a:lnTo>
                    <a:lnTo>
                      <a:pt x="101" y="0"/>
                    </a:lnTo>
                    <a:lnTo>
                      <a:pt x="105" y="0"/>
                    </a:lnTo>
                    <a:lnTo>
                      <a:pt x="109" y="0"/>
                    </a:lnTo>
                    <a:lnTo>
                      <a:pt x="113" y="0"/>
                    </a:lnTo>
                    <a:lnTo>
                      <a:pt x="117" y="0"/>
                    </a:lnTo>
                    <a:lnTo>
                      <a:pt x="121" y="0"/>
                    </a:lnTo>
                    <a:lnTo>
                      <a:pt x="125" y="0"/>
                    </a:lnTo>
                    <a:lnTo>
                      <a:pt x="129" y="0"/>
                    </a:lnTo>
                    <a:lnTo>
                      <a:pt x="133" y="0"/>
                    </a:lnTo>
                    <a:lnTo>
                      <a:pt x="137" y="0"/>
                    </a:lnTo>
                    <a:lnTo>
                      <a:pt x="141" y="0"/>
                    </a:lnTo>
                    <a:lnTo>
                      <a:pt x="145" y="0"/>
                    </a:lnTo>
                    <a:lnTo>
                      <a:pt x="149" y="0"/>
                    </a:lnTo>
                    <a:lnTo>
                      <a:pt x="153" y="0"/>
                    </a:lnTo>
                    <a:lnTo>
                      <a:pt x="157" y="0"/>
                    </a:lnTo>
                    <a:lnTo>
                      <a:pt x="161" y="0"/>
                    </a:lnTo>
                    <a:lnTo>
                      <a:pt x="165" y="0"/>
                    </a:lnTo>
                    <a:lnTo>
                      <a:pt x="169" y="0"/>
                    </a:lnTo>
                    <a:lnTo>
                      <a:pt x="173" y="0"/>
                    </a:lnTo>
                    <a:lnTo>
                      <a:pt x="177" y="0"/>
                    </a:lnTo>
                    <a:lnTo>
                      <a:pt x="181" y="0"/>
                    </a:lnTo>
                    <a:lnTo>
                      <a:pt x="185" y="0"/>
                    </a:lnTo>
                    <a:lnTo>
                      <a:pt x="189" y="0"/>
                    </a:lnTo>
                    <a:lnTo>
                      <a:pt x="193" y="0"/>
                    </a:lnTo>
                    <a:lnTo>
                      <a:pt x="197" y="0"/>
                    </a:lnTo>
                    <a:lnTo>
                      <a:pt x="201" y="0"/>
                    </a:lnTo>
                    <a:lnTo>
                      <a:pt x="205" y="0"/>
                    </a:lnTo>
                    <a:lnTo>
                      <a:pt x="209" y="0"/>
                    </a:lnTo>
                    <a:lnTo>
                      <a:pt x="213" y="0"/>
                    </a:lnTo>
                    <a:lnTo>
                      <a:pt x="217" y="0"/>
                    </a:lnTo>
                    <a:lnTo>
                      <a:pt x="221" y="0"/>
                    </a:lnTo>
                    <a:lnTo>
                      <a:pt x="225" y="0"/>
                    </a:lnTo>
                    <a:lnTo>
                      <a:pt x="229" y="0"/>
                    </a:lnTo>
                    <a:lnTo>
                      <a:pt x="233" y="0"/>
                    </a:lnTo>
                    <a:lnTo>
                      <a:pt x="237" y="0"/>
                    </a:lnTo>
                    <a:lnTo>
                      <a:pt x="241" y="0"/>
                    </a:lnTo>
                    <a:lnTo>
                      <a:pt x="245" y="0"/>
                    </a:lnTo>
                    <a:lnTo>
                      <a:pt x="249" y="0"/>
                    </a:lnTo>
                    <a:lnTo>
                      <a:pt x="253" y="0"/>
                    </a:lnTo>
                    <a:lnTo>
                      <a:pt x="257" y="0"/>
                    </a:lnTo>
                    <a:lnTo>
                      <a:pt x="261" y="0"/>
                    </a:lnTo>
                    <a:lnTo>
                      <a:pt x="265" y="0"/>
                    </a:lnTo>
                    <a:lnTo>
                      <a:pt x="269" y="0"/>
                    </a:lnTo>
                    <a:lnTo>
                      <a:pt x="273" y="0"/>
                    </a:lnTo>
                    <a:lnTo>
                      <a:pt x="277" y="0"/>
                    </a:lnTo>
                    <a:lnTo>
                      <a:pt x="281" y="0"/>
                    </a:lnTo>
                    <a:lnTo>
                      <a:pt x="285" y="0"/>
                    </a:lnTo>
                    <a:lnTo>
                      <a:pt x="289" y="0"/>
                    </a:lnTo>
                    <a:lnTo>
                      <a:pt x="293" y="0"/>
                    </a:lnTo>
                    <a:lnTo>
                      <a:pt x="297" y="0"/>
                    </a:lnTo>
                    <a:lnTo>
                      <a:pt x="301" y="0"/>
                    </a:lnTo>
                    <a:lnTo>
                      <a:pt x="305" y="0"/>
                    </a:lnTo>
                    <a:lnTo>
                      <a:pt x="309" y="0"/>
                    </a:lnTo>
                    <a:lnTo>
                      <a:pt x="313" y="0"/>
                    </a:lnTo>
                    <a:lnTo>
                      <a:pt x="317" y="0"/>
                    </a:lnTo>
                    <a:lnTo>
                      <a:pt x="321" y="0"/>
                    </a:lnTo>
                    <a:lnTo>
                      <a:pt x="325" y="0"/>
                    </a:lnTo>
                    <a:lnTo>
                      <a:pt x="329" y="0"/>
                    </a:lnTo>
                    <a:lnTo>
                      <a:pt x="333" y="0"/>
                    </a:lnTo>
                    <a:lnTo>
                      <a:pt x="337" y="0"/>
                    </a:lnTo>
                    <a:lnTo>
                      <a:pt x="341" y="0"/>
                    </a:lnTo>
                    <a:lnTo>
                      <a:pt x="345" y="0"/>
                    </a:lnTo>
                    <a:lnTo>
                      <a:pt x="349" y="0"/>
                    </a:lnTo>
                    <a:lnTo>
                      <a:pt x="353" y="0"/>
                    </a:lnTo>
                    <a:lnTo>
                      <a:pt x="357" y="0"/>
                    </a:lnTo>
                    <a:lnTo>
                      <a:pt x="361" y="0"/>
                    </a:lnTo>
                    <a:lnTo>
                      <a:pt x="365" y="0"/>
                    </a:lnTo>
                    <a:lnTo>
                      <a:pt x="369" y="0"/>
                    </a:lnTo>
                    <a:lnTo>
                      <a:pt x="373" y="0"/>
                    </a:lnTo>
                    <a:lnTo>
                      <a:pt x="377" y="0"/>
                    </a:lnTo>
                    <a:lnTo>
                      <a:pt x="381" y="0"/>
                    </a:lnTo>
                    <a:lnTo>
                      <a:pt x="385" y="0"/>
                    </a:lnTo>
                    <a:lnTo>
                      <a:pt x="389" y="0"/>
                    </a:lnTo>
                    <a:lnTo>
                      <a:pt x="393" y="0"/>
                    </a:lnTo>
                    <a:lnTo>
                      <a:pt x="397" y="0"/>
                    </a:lnTo>
                    <a:lnTo>
                      <a:pt x="401" y="0"/>
                    </a:lnTo>
                    <a:lnTo>
                      <a:pt x="405" y="0"/>
                    </a:lnTo>
                    <a:lnTo>
                      <a:pt x="409" y="0"/>
                    </a:lnTo>
                    <a:lnTo>
                      <a:pt x="413" y="0"/>
                    </a:lnTo>
                    <a:lnTo>
                      <a:pt x="417" y="0"/>
                    </a:lnTo>
                    <a:lnTo>
                      <a:pt x="421" y="0"/>
                    </a:lnTo>
                    <a:lnTo>
                      <a:pt x="425" y="0"/>
                    </a:lnTo>
                    <a:lnTo>
                      <a:pt x="429" y="0"/>
                    </a:lnTo>
                    <a:lnTo>
                      <a:pt x="433" y="0"/>
                    </a:lnTo>
                    <a:lnTo>
                      <a:pt x="437" y="0"/>
                    </a:lnTo>
                    <a:lnTo>
                      <a:pt x="441" y="0"/>
                    </a:lnTo>
                    <a:lnTo>
                      <a:pt x="445" y="0"/>
                    </a:lnTo>
                    <a:lnTo>
                      <a:pt x="449" y="0"/>
                    </a:lnTo>
                    <a:lnTo>
                      <a:pt x="453" y="0"/>
                    </a:lnTo>
                    <a:lnTo>
                      <a:pt x="457" y="0"/>
                    </a:lnTo>
                    <a:lnTo>
                      <a:pt x="461" y="0"/>
                    </a:lnTo>
                    <a:lnTo>
                      <a:pt x="465" y="0"/>
                    </a:lnTo>
                    <a:lnTo>
                      <a:pt x="469" y="0"/>
                    </a:lnTo>
                    <a:lnTo>
                      <a:pt x="473" y="0"/>
                    </a:lnTo>
                    <a:lnTo>
                      <a:pt x="477" y="0"/>
                    </a:lnTo>
                    <a:lnTo>
                      <a:pt x="481" y="0"/>
                    </a:lnTo>
                    <a:lnTo>
                      <a:pt x="485" y="0"/>
                    </a:lnTo>
                    <a:lnTo>
                      <a:pt x="489" y="0"/>
                    </a:lnTo>
                    <a:lnTo>
                      <a:pt x="493" y="0"/>
                    </a:lnTo>
                    <a:lnTo>
                      <a:pt x="497" y="0"/>
                    </a:lnTo>
                    <a:lnTo>
                      <a:pt x="501" y="0"/>
                    </a:lnTo>
                    <a:lnTo>
                      <a:pt x="505" y="0"/>
                    </a:lnTo>
                    <a:lnTo>
                      <a:pt x="509" y="0"/>
                    </a:lnTo>
                    <a:lnTo>
                      <a:pt x="513" y="0"/>
                    </a:lnTo>
                    <a:lnTo>
                      <a:pt x="517" y="0"/>
                    </a:lnTo>
                    <a:lnTo>
                      <a:pt x="521" y="0"/>
                    </a:lnTo>
                    <a:lnTo>
                      <a:pt x="525" y="0"/>
                    </a:lnTo>
                    <a:lnTo>
                      <a:pt x="529" y="0"/>
                    </a:lnTo>
                    <a:lnTo>
                      <a:pt x="533" y="0"/>
                    </a:lnTo>
                    <a:lnTo>
                      <a:pt x="537" y="0"/>
                    </a:lnTo>
                    <a:lnTo>
                      <a:pt x="541" y="0"/>
                    </a:lnTo>
                    <a:lnTo>
                      <a:pt x="545" y="0"/>
                    </a:lnTo>
                    <a:lnTo>
                      <a:pt x="549" y="0"/>
                    </a:lnTo>
                    <a:lnTo>
                      <a:pt x="553" y="0"/>
                    </a:lnTo>
                    <a:lnTo>
                      <a:pt x="557" y="0"/>
                    </a:lnTo>
                    <a:lnTo>
                      <a:pt x="561" y="0"/>
                    </a:lnTo>
                    <a:lnTo>
                      <a:pt x="565" y="0"/>
                    </a:lnTo>
                    <a:lnTo>
                      <a:pt x="569" y="0"/>
                    </a:lnTo>
                    <a:lnTo>
                      <a:pt x="573" y="0"/>
                    </a:lnTo>
                    <a:lnTo>
                      <a:pt x="577" y="0"/>
                    </a:lnTo>
                    <a:lnTo>
                      <a:pt x="581" y="0"/>
                    </a:lnTo>
                    <a:lnTo>
                      <a:pt x="585" y="0"/>
                    </a:lnTo>
                    <a:lnTo>
                      <a:pt x="589" y="0"/>
                    </a:lnTo>
                    <a:lnTo>
                      <a:pt x="593" y="0"/>
                    </a:lnTo>
                    <a:lnTo>
                      <a:pt x="598" y="0"/>
                    </a:lnTo>
                    <a:lnTo>
                      <a:pt x="602" y="0"/>
                    </a:lnTo>
                    <a:lnTo>
                      <a:pt x="606" y="0"/>
                    </a:lnTo>
                    <a:lnTo>
                      <a:pt x="610" y="0"/>
                    </a:lnTo>
                    <a:lnTo>
                      <a:pt x="614" y="0"/>
                    </a:lnTo>
                    <a:lnTo>
                      <a:pt x="618" y="0"/>
                    </a:lnTo>
                    <a:lnTo>
                      <a:pt x="622" y="0"/>
                    </a:lnTo>
                    <a:lnTo>
                      <a:pt x="626" y="0"/>
                    </a:lnTo>
                    <a:lnTo>
                      <a:pt x="630" y="0"/>
                    </a:lnTo>
                    <a:lnTo>
                      <a:pt x="634" y="0"/>
                    </a:lnTo>
                    <a:lnTo>
                      <a:pt x="638" y="0"/>
                    </a:lnTo>
                    <a:lnTo>
                      <a:pt x="642" y="0"/>
                    </a:lnTo>
                    <a:lnTo>
                      <a:pt x="646" y="0"/>
                    </a:lnTo>
                    <a:lnTo>
                      <a:pt x="650" y="0"/>
                    </a:lnTo>
                    <a:lnTo>
                      <a:pt x="654" y="0"/>
                    </a:lnTo>
                    <a:lnTo>
                      <a:pt x="658" y="0"/>
                    </a:lnTo>
                    <a:lnTo>
                      <a:pt x="662" y="0"/>
                    </a:lnTo>
                    <a:lnTo>
                      <a:pt x="666" y="0"/>
                    </a:lnTo>
                    <a:lnTo>
                      <a:pt x="670" y="0"/>
                    </a:lnTo>
                    <a:lnTo>
                      <a:pt x="674" y="0"/>
                    </a:lnTo>
                    <a:lnTo>
                      <a:pt x="678" y="0"/>
                    </a:lnTo>
                    <a:lnTo>
                      <a:pt x="682" y="0"/>
                    </a:lnTo>
                    <a:lnTo>
                      <a:pt x="686" y="0"/>
                    </a:lnTo>
                    <a:lnTo>
                      <a:pt x="690" y="0"/>
                    </a:lnTo>
                    <a:lnTo>
                      <a:pt x="694" y="0"/>
                    </a:lnTo>
                    <a:lnTo>
                      <a:pt x="698" y="0"/>
                    </a:lnTo>
                    <a:lnTo>
                      <a:pt x="702" y="0"/>
                    </a:lnTo>
                    <a:lnTo>
                      <a:pt x="706" y="0"/>
                    </a:lnTo>
                    <a:lnTo>
                      <a:pt x="710" y="0"/>
                    </a:lnTo>
                    <a:lnTo>
                      <a:pt x="714" y="0"/>
                    </a:lnTo>
                    <a:lnTo>
                      <a:pt x="718" y="0"/>
                    </a:lnTo>
                    <a:lnTo>
                      <a:pt x="722" y="0"/>
                    </a:lnTo>
                    <a:lnTo>
                      <a:pt x="726" y="0"/>
                    </a:lnTo>
                    <a:lnTo>
                      <a:pt x="730" y="0"/>
                    </a:lnTo>
                    <a:lnTo>
                      <a:pt x="734" y="0"/>
                    </a:lnTo>
                    <a:lnTo>
                      <a:pt x="738" y="0"/>
                    </a:lnTo>
                    <a:lnTo>
                      <a:pt x="742" y="0"/>
                    </a:lnTo>
                    <a:lnTo>
                      <a:pt x="746" y="0"/>
                    </a:lnTo>
                    <a:lnTo>
                      <a:pt x="750" y="0"/>
                    </a:lnTo>
                    <a:lnTo>
                      <a:pt x="754" y="0"/>
                    </a:lnTo>
                    <a:lnTo>
                      <a:pt x="758" y="0"/>
                    </a:lnTo>
                    <a:lnTo>
                      <a:pt x="762" y="0"/>
                    </a:lnTo>
                    <a:lnTo>
                      <a:pt x="766" y="0"/>
                    </a:lnTo>
                    <a:lnTo>
                      <a:pt x="770" y="0"/>
                    </a:lnTo>
                    <a:lnTo>
                      <a:pt x="774" y="0"/>
                    </a:lnTo>
                    <a:lnTo>
                      <a:pt x="778" y="0"/>
                    </a:lnTo>
                    <a:lnTo>
                      <a:pt x="782" y="0"/>
                    </a:lnTo>
                    <a:lnTo>
                      <a:pt x="786" y="0"/>
                    </a:lnTo>
                    <a:lnTo>
                      <a:pt x="790" y="0"/>
                    </a:lnTo>
                    <a:lnTo>
                      <a:pt x="794" y="0"/>
                    </a:lnTo>
                    <a:lnTo>
                      <a:pt x="798" y="0"/>
                    </a:lnTo>
                    <a:lnTo>
                      <a:pt x="802" y="0"/>
                    </a:lnTo>
                    <a:lnTo>
                      <a:pt x="806" y="0"/>
                    </a:lnTo>
                    <a:lnTo>
                      <a:pt x="810" y="0"/>
                    </a:lnTo>
                    <a:lnTo>
                      <a:pt x="814" y="0"/>
                    </a:lnTo>
                    <a:lnTo>
                      <a:pt x="818" y="0"/>
                    </a:lnTo>
                    <a:lnTo>
                      <a:pt x="822" y="0"/>
                    </a:lnTo>
                    <a:lnTo>
                      <a:pt x="826" y="0"/>
                    </a:lnTo>
                    <a:lnTo>
                      <a:pt x="830" y="0"/>
                    </a:lnTo>
                    <a:lnTo>
                      <a:pt x="834" y="0"/>
                    </a:lnTo>
                    <a:lnTo>
                      <a:pt x="838" y="0"/>
                    </a:lnTo>
                    <a:lnTo>
                      <a:pt x="842" y="0"/>
                    </a:lnTo>
                    <a:lnTo>
                      <a:pt x="846" y="0"/>
                    </a:lnTo>
                    <a:lnTo>
                      <a:pt x="850" y="0"/>
                    </a:lnTo>
                    <a:lnTo>
                      <a:pt x="854" y="0"/>
                    </a:lnTo>
                    <a:lnTo>
                      <a:pt x="858" y="0"/>
                    </a:lnTo>
                    <a:lnTo>
                      <a:pt x="862" y="0"/>
                    </a:lnTo>
                    <a:lnTo>
                      <a:pt x="866" y="0"/>
                    </a:lnTo>
                    <a:lnTo>
                      <a:pt x="870" y="0"/>
                    </a:lnTo>
                    <a:lnTo>
                      <a:pt x="874" y="0"/>
                    </a:lnTo>
                    <a:lnTo>
                      <a:pt x="878" y="0"/>
                    </a:lnTo>
                    <a:lnTo>
                      <a:pt x="882" y="0"/>
                    </a:lnTo>
                    <a:lnTo>
                      <a:pt x="886" y="0"/>
                    </a:lnTo>
                    <a:lnTo>
                      <a:pt x="890" y="0"/>
                    </a:lnTo>
                    <a:lnTo>
                      <a:pt x="894" y="0"/>
                    </a:lnTo>
                    <a:lnTo>
                      <a:pt x="898" y="0"/>
                    </a:lnTo>
                    <a:lnTo>
                      <a:pt x="902" y="0"/>
                    </a:lnTo>
                    <a:lnTo>
                      <a:pt x="906" y="0"/>
                    </a:lnTo>
                    <a:lnTo>
                      <a:pt x="910" y="0"/>
                    </a:lnTo>
                    <a:lnTo>
                      <a:pt x="914" y="0"/>
                    </a:lnTo>
                    <a:lnTo>
                      <a:pt x="918" y="0"/>
                    </a:lnTo>
                    <a:lnTo>
                      <a:pt x="922" y="0"/>
                    </a:lnTo>
                    <a:lnTo>
                      <a:pt x="926" y="0"/>
                    </a:lnTo>
                    <a:lnTo>
                      <a:pt x="930" y="0"/>
                    </a:lnTo>
                    <a:lnTo>
                      <a:pt x="934" y="0"/>
                    </a:lnTo>
                    <a:lnTo>
                      <a:pt x="938" y="0"/>
                    </a:lnTo>
                    <a:lnTo>
                      <a:pt x="942" y="0"/>
                    </a:lnTo>
                    <a:lnTo>
                      <a:pt x="946" y="0"/>
                    </a:lnTo>
                    <a:lnTo>
                      <a:pt x="950" y="0"/>
                    </a:lnTo>
                    <a:lnTo>
                      <a:pt x="954" y="0"/>
                    </a:lnTo>
                    <a:lnTo>
                      <a:pt x="958" y="0"/>
                    </a:lnTo>
                    <a:lnTo>
                      <a:pt x="962" y="0"/>
                    </a:lnTo>
                    <a:lnTo>
                      <a:pt x="966" y="0"/>
                    </a:lnTo>
                    <a:lnTo>
                      <a:pt x="970" y="0"/>
                    </a:lnTo>
                    <a:lnTo>
                      <a:pt x="974" y="0"/>
                    </a:lnTo>
                    <a:lnTo>
                      <a:pt x="978" y="0"/>
                    </a:lnTo>
                    <a:lnTo>
                      <a:pt x="982" y="0"/>
                    </a:lnTo>
                    <a:lnTo>
                      <a:pt x="986" y="0"/>
                    </a:lnTo>
                    <a:lnTo>
                      <a:pt x="990" y="0"/>
                    </a:lnTo>
                    <a:lnTo>
                      <a:pt x="994" y="0"/>
                    </a:lnTo>
                    <a:lnTo>
                      <a:pt x="998" y="0"/>
                    </a:lnTo>
                    <a:lnTo>
                      <a:pt x="1002" y="0"/>
                    </a:lnTo>
                    <a:lnTo>
                      <a:pt x="1006" y="0"/>
                    </a:lnTo>
                    <a:lnTo>
                      <a:pt x="1010" y="0"/>
                    </a:lnTo>
                    <a:lnTo>
                      <a:pt x="1014" y="0"/>
                    </a:lnTo>
                    <a:lnTo>
                      <a:pt x="1018" y="0"/>
                    </a:lnTo>
                    <a:lnTo>
                      <a:pt x="1022" y="0"/>
                    </a:lnTo>
                    <a:lnTo>
                      <a:pt x="1026" y="0"/>
                    </a:lnTo>
                    <a:lnTo>
                      <a:pt x="1030" y="0"/>
                    </a:lnTo>
                    <a:lnTo>
                      <a:pt x="1034" y="0"/>
                    </a:lnTo>
                    <a:lnTo>
                      <a:pt x="1038" y="0"/>
                    </a:lnTo>
                    <a:lnTo>
                      <a:pt x="1042" y="0"/>
                    </a:lnTo>
                    <a:lnTo>
                      <a:pt x="1046" y="0"/>
                    </a:lnTo>
                    <a:lnTo>
                      <a:pt x="1050" y="0"/>
                    </a:lnTo>
                    <a:lnTo>
                      <a:pt x="1054" y="0"/>
                    </a:lnTo>
                    <a:lnTo>
                      <a:pt x="1058" y="0"/>
                    </a:lnTo>
                    <a:lnTo>
                      <a:pt x="1062" y="0"/>
                    </a:lnTo>
                    <a:lnTo>
                      <a:pt x="1066" y="0"/>
                    </a:lnTo>
                    <a:lnTo>
                      <a:pt x="1070" y="0"/>
                    </a:lnTo>
                    <a:lnTo>
                      <a:pt x="1074" y="0"/>
                    </a:lnTo>
                    <a:lnTo>
                      <a:pt x="1078" y="0"/>
                    </a:lnTo>
                    <a:lnTo>
                      <a:pt x="1082" y="0"/>
                    </a:lnTo>
                    <a:lnTo>
                      <a:pt x="1086" y="0"/>
                    </a:lnTo>
                    <a:lnTo>
                      <a:pt x="1090" y="0"/>
                    </a:lnTo>
                    <a:lnTo>
                      <a:pt x="1094" y="0"/>
                    </a:lnTo>
                    <a:lnTo>
                      <a:pt x="1098" y="0"/>
                    </a:lnTo>
                    <a:lnTo>
                      <a:pt x="1102" y="0"/>
                    </a:lnTo>
                    <a:lnTo>
                      <a:pt x="1106" y="0"/>
                    </a:lnTo>
                    <a:lnTo>
                      <a:pt x="1110" y="0"/>
                    </a:lnTo>
                    <a:lnTo>
                      <a:pt x="1114" y="0"/>
                    </a:lnTo>
                    <a:lnTo>
                      <a:pt x="1118" y="0"/>
                    </a:lnTo>
                    <a:lnTo>
                      <a:pt x="1122" y="0"/>
                    </a:lnTo>
                    <a:lnTo>
                      <a:pt x="1126" y="0"/>
                    </a:lnTo>
                    <a:lnTo>
                      <a:pt x="1130" y="0"/>
                    </a:lnTo>
                    <a:lnTo>
                      <a:pt x="1134" y="0"/>
                    </a:lnTo>
                    <a:lnTo>
                      <a:pt x="1138" y="0"/>
                    </a:lnTo>
                    <a:lnTo>
                      <a:pt x="1142" y="0"/>
                    </a:lnTo>
                    <a:lnTo>
                      <a:pt x="1146" y="0"/>
                    </a:lnTo>
                    <a:lnTo>
                      <a:pt x="1150" y="0"/>
                    </a:lnTo>
                    <a:lnTo>
                      <a:pt x="1154" y="0"/>
                    </a:lnTo>
                    <a:lnTo>
                      <a:pt x="1158" y="0"/>
                    </a:lnTo>
                    <a:lnTo>
                      <a:pt x="1162" y="0"/>
                    </a:lnTo>
                    <a:lnTo>
                      <a:pt x="1166" y="0"/>
                    </a:lnTo>
                    <a:lnTo>
                      <a:pt x="1170" y="0"/>
                    </a:lnTo>
                    <a:lnTo>
                      <a:pt x="1175" y="0"/>
                    </a:lnTo>
                    <a:lnTo>
                      <a:pt x="1179" y="0"/>
                    </a:lnTo>
                    <a:lnTo>
                      <a:pt x="1183" y="0"/>
                    </a:lnTo>
                    <a:lnTo>
                      <a:pt x="1187" y="0"/>
                    </a:lnTo>
                    <a:lnTo>
                      <a:pt x="1191" y="0"/>
                    </a:lnTo>
                    <a:lnTo>
                      <a:pt x="1195" y="0"/>
                    </a:lnTo>
                    <a:lnTo>
                      <a:pt x="1199" y="0"/>
                    </a:lnTo>
                    <a:lnTo>
                      <a:pt x="1203" y="0"/>
                    </a:lnTo>
                    <a:lnTo>
                      <a:pt x="1207" y="0"/>
                    </a:lnTo>
                    <a:lnTo>
                      <a:pt x="1211" y="0"/>
                    </a:lnTo>
                    <a:lnTo>
                      <a:pt x="1215" y="0"/>
                    </a:lnTo>
                    <a:lnTo>
                      <a:pt x="1219" y="0"/>
                    </a:lnTo>
                    <a:lnTo>
                      <a:pt x="1223" y="0"/>
                    </a:lnTo>
                    <a:lnTo>
                      <a:pt x="1227" y="0"/>
                    </a:lnTo>
                    <a:lnTo>
                      <a:pt x="1231" y="0"/>
                    </a:lnTo>
                    <a:lnTo>
                      <a:pt x="1235" y="0"/>
                    </a:lnTo>
                    <a:lnTo>
                      <a:pt x="1239" y="0"/>
                    </a:lnTo>
                    <a:lnTo>
                      <a:pt x="1243" y="0"/>
                    </a:lnTo>
                    <a:lnTo>
                      <a:pt x="1247" y="0"/>
                    </a:lnTo>
                    <a:lnTo>
                      <a:pt x="1251" y="0"/>
                    </a:lnTo>
                    <a:lnTo>
                      <a:pt x="1255" y="0"/>
                    </a:lnTo>
                    <a:lnTo>
                      <a:pt x="1259" y="0"/>
                    </a:lnTo>
                    <a:lnTo>
                      <a:pt x="1263" y="0"/>
                    </a:lnTo>
                    <a:lnTo>
                      <a:pt x="1267" y="0"/>
                    </a:lnTo>
                    <a:lnTo>
                      <a:pt x="1271" y="0"/>
                    </a:lnTo>
                    <a:lnTo>
                      <a:pt x="1275" y="0"/>
                    </a:lnTo>
                    <a:lnTo>
                      <a:pt x="1279" y="0"/>
                    </a:lnTo>
                    <a:lnTo>
                      <a:pt x="1283" y="0"/>
                    </a:lnTo>
                    <a:lnTo>
                      <a:pt x="1287" y="0"/>
                    </a:lnTo>
                    <a:lnTo>
                      <a:pt x="1291" y="0"/>
                    </a:lnTo>
                    <a:lnTo>
                      <a:pt x="1295" y="0"/>
                    </a:lnTo>
                    <a:lnTo>
                      <a:pt x="1299" y="0"/>
                    </a:lnTo>
                    <a:lnTo>
                      <a:pt x="1303" y="0"/>
                    </a:lnTo>
                    <a:lnTo>
                      <a:pt x="1307" y="0"/>
                    </a:lnTo>
                    <a:lnTo>
                      <a:pt x="1311" y="0"/>
                    </a:lnTo>
                    <a:lnTo>
                      <a:pt x="1315" y="0"/>
                    </a:lnTo>
                    <a:lnTo>
                      <a:pt x="1319" y="0"/>
                    </a:lnTo>
                    <a:lnTo>
                      <a:pt x="1323" y="0"/>
                    </a:lnTo>
                    <a:lnTo>
                      <a:pt x="1327" y="0"/>
                    </a:lnTo>
                    <a:lnTo>
                      <a:pt x="1331" y="0"/>
                    </a:lnTo>
                    <a:lnTo>
                      <a:pt x="1335" y="0"/>
                    </a:lnTo>
                    <a:lnTo>
                      <a:pt x="1339" y="0"/>
                    </a:lnTo>
                    <a:lnTo>
                      <a:pt x="1343" y="0"/>
                    </a:lnTo>
                    <a:lnTo>
                      <a:pt x="1347" y="0"/>
                    </a:lnTo>
                    <a:lnTo>
                      <a:pt x="1351" y="0"/>
                    </a:lnTo>
                    <a:lnTo>
                      <a:pt x="1355" y="0"/>
                    </a:lnTo>
                    <a:lnTo>
                      <a:pt x="1359" y="0"/>
                    </a:lnTo>
                    <a:lnTo>
                      <a:pt x="1363" y="0"/>
                    </a:lnTo>
                    <a:lnTo>
                      <a:pt x="1367" y="0"/>
                    </a:lnTo>
                    <a:lnTo>
                      <a:pt x="1371" y="0"/>
                    </a:lnTo>
                    <a:lnTo>
                      <a:pt x="1375" y="0"/>
                    </a:lnTo>
                    <a:lnTo>
                      <a:pt x="1379" y="0"/>
                    </a:lnTo>
                    <a:lnTo>
                      <a:pt x="1383" y="0"/>
                    </a:lnTo>
                    <a:lnTo>
                      <a:pt x="1387" y="0"/>
                    </a:lnTo>
                    <a:lnTo>
                      <a:pt x="1391" y="0"/>
                    </a:lnTo>
                    <a:lnTo>
                      <a:pt x="1395" y="0"/>
                    </a:lnTo>
                    <a:lnTo>
                      <a:pt x="1399" y="0"/>
                    </a:lnTo>
                    <a:lnTo>
                      <a:pt x="1403" y="0"/>
                    </a:lnTo>
                    <a:lnTo>
                      <a:pt x="1407" y="0"/>
                    </a:lnTo>
                    <a:lnTo>
                      <a:pt x="1411" y="0"/>
                    </a:lnTo>
                    <a:lnTo>
                      <a:pt x="1415" y="0"/>
                    </a:lnTo>
                    <a:lnTo>
                      <a:pt x="1419" y="0"/>
                    </a:lnTo>
                    <a:lnTo>
                      <a:pt x="1423" y="0"/>
                    </a:lnTo>
                    <a:lnTo>
                      <a:pt x="1427" y="0"/>
                    </a:lnTo>
                    <a:lnTo>
                      <a:pt x="1431" y="0"/>
                    </a:lnTo>
                    <a:lnTo>
                      <a:pt x="1435" y="0"/>
                    </a:lnTo>
                    <a:lnTo>
                      <a:pt x="1439" y="0"/>
                    </a:lnTo>
                    <a:lnTo>
                      <a:pt x="1443" y="0"/>
                    </a:lnTo>
                    <a:lnTo>
                      <a:pt x="1447" y="0"/>
                    </a:lnTo>
                    <a:lnTo>
                      <a:pt x="1451" y="0"/>
                    </a:lnTo>
                    <a:lnTo>
                      <a:pt x="1455" y="0"/>
                    </a:lnTo>
                    <a:lnTo>
                      <a:pt x="1459" y="0"/>
                    </a:lnTo>
                    <a:lnTo>
                      <a:pt x="1463" y="0"/>
                    </a:lnTo>
                    <a:lnTo>
                      <a:pt x="1467" y="0"/>
                    </a:lnTo>
                    <a:lnTo>
                      <a:pt x="1471" y="0"/>
                    </a:lnTo>
                    <a:lnTo>
                      <a:pt x="1475" y="0"/>
                    </a:lnTo>
                    <a:lnTo>
                      <a:pt x="1479" y="0"/>
                    </a:lnTo>
                    <a:lnTo>
                      <a:pt x="1483" y="0"/>
                    </a:lnTo>
                    <a:lnTo>
                      <a:pt x="1487" y="0"/>
                    </a:lnTo>
                    <a:lnTo>
                      <a:pt x="1491" y="0"/>
                    </a:lnTo>
                    <a:lnTo>
                      <a:pt x="1495" y="0"/>
                    </a:lnTo>
                    <a:lnTo>
                      <a:pt x="1499" y="0"/>
                    </a:lnTo>
                    <a:lnTo>
                      <a:pt x="1503" y="0"/>
                    </a:lnTo>
                    <a:lnTo>
                      <a:pt x="1507" y="0"/>
                    </a:lnTo>
                    <a:lnTo>
                      <a:pt x="1511" y="0"/>
                    </a:lnTo>
                    <a:lnTo>
                      <a:pt x="1515" y="0"/>
                    </a:lnTo>
                    <a:lnTo>
                      <a:pt x="1519" y="0"/>
                    </a:lnTo>
                    <a:lnTo>
                      <a:pt x="1523" y="0"/>
                    </a:lnTo>
                    <a:lnTo>
                      <a:pt x="1527" y="0"/>
                    </a:lnTo>
                    <a:lnTo>
                      <a:pt x="1531" y="0"/>
                    </a:lnTo>
                    <a:lnTo>
                      <a:pt x="1535" y="0"/>
                    </a:lnTo>
                    <a:lnTo>
                      <a:pt x="1539" y="0"/>
                    </a:lnTo>
                    <a:lnTo>
                      <a:pt x="1543" y="0"/>
                    </a:lnTo>
                    <a:lnTo>
                      <a:pt x="1547" y="0"/>
                    </a:lnTo>
                    <a:lnTo>
                      <a:pt x="1551" y="0"/>
                    </a:lnTo>
                    <a:lnTo>
                      <a:pt x="1555" y="0"/>
                    </a:lnTo>
                    <a:lnTo>
                      <a:pt x="1559" y="0"/>
                    </a:lnTo>
                    <a:lnTo>
                      <a:pt x="1563" y="0"/>
                    </a:lnTo>
                    <a:lnTo>
                      <a:pt x="1567" y="0"/>
                    </a:lnTo>
                    <a:lnTo>
                      <a:pt x="1571" y="0"/>
                    </a:lnTo>
                    <a:lnTo>
                      <a:pt x="1575" y="0"/>
                    </a:lnTo>
                    <a:lnTo>
                      <a:pt x="1579" y="0"/>
                    </a:lnTo>
                    <a:lnTo>
                      <a:pt x="1583" y="0"/>
                    </a:lnTo>
                    <a:lnTo>
                      <a:pt x="1587" y="0"/>
                    </a:lnTo>
                    <a:lnTo>
                      <a:pt x="1591" y="0"/>
                    </a:lnTo>
                    <a:lnTo>
                      <a:pt x="1595" y="0"/>
                    </a:lnTo>
                    <a:lnTo>
                      <a:pt x="1599" y="0"/>
                    </a:lnTo>
                    <a:lnTo>
                      <a:pt x="1603" y="0"/>
                    </a:lnTo>
                    <a:lnTo>
                      <a:pt x="1607" y="0"/>
                    </a:lnTo>
                    <a:lnTo>
                      <a:pt x="1611" y="0"/>
                    </a:lnTo>
                    <a:lnTo>
                      <a:pt x="1615" y="0"/>
                    </a:lnTo>
                    <a:lnTo>
                      <a:pt x="1619" y="0"/>
                    </a:lnTo>
                    <a:lnTo>
                      <a:pt x="1623" y="0"/>
                    </a:lnTo>
                    <a:lnTo>
                      <a:pt x="1627" y="0"/>
                    </a:lnTo>
                    <a:lnTo>
                      <a:pt x="1631" y="0"/>
                    </a:lnTo>
                    <a:lnTo>
                      <a:pt x="1635" y="0"/>
                    </a:lnTo>
                    <a:lnTo>
                      <a:pt x="1639" y="0"/>
                    </a:lnTo>
                    <a:lnTo>
                      <a:pt x="1643" y="0"/>
                    </a:lnTo>
                    <a:lnTo>
                      <a:pt x="1647" y="0"/>
                    </a:lnTo>
                    <a:lnTo>
                      <a:pt x="1651" y="0"/>
                    </a:lnTo>
                    <a:lnTo>
                      <a:pt x="1655" y="0"/>
                    </a:lnTo>
                    <a:lnTo>
                      <a:pt x="1659" y="0"/>
                    </a:lnTo>
                    <a:lnTo>
                      <a:pt x="1663" y="0"/>
                    </a:lnTo>
                    <a:lnTo>
                      <a:pt x="1667" y="0"/>
                    </a:lnTo>
                    <a:lnTo>
                      <a:pt x="1671" y="0"/>
                    </a:lnTo>
                    <a:lnTo>
                      <a:pt x="1675" y="0"/>
                    </a:lnTo>
                    <a:lnTo>
                      <a:pt x="1679" y="0"/>
                    </a:lnTo>
                    <a:lnTo>
                      <a:pt x="1683" y="0"/>
                    </a:lnTo>
                    <a:lnTo>
                      <a:pt x="1687" y="0"/>
                    </a:lnTo>
                    <a:lnTo>
                      <a:pt x="1691" y="0"/>
                    </a:lnTo>
                    <a:lnTo>
                      <a:pt x="1695" y="0"/>
                    </a:lnTo>
                    <a:lnTo>
                      <a:pt x="1699" y="0"/>
                    </a:lnTo>
                    <a:lnTo>
                      <a:pt x="1703" y="0"/>
                    </a:lnTo>
                    <a:lnTo>
                      <a:pt x="1707" y="0"/>
                    </a:lnTo>
                    <a:lnTo>
                      <a:pt x="1711" y="0"/>
                    </a:lnTo>
                    <a:lnTo>
                      <a:pt x="1715" y="0"/>
                    </a:lnTo>
                    <a:lnTo>
                      <a:pt x="1719" y="0"/>
                    </a:lnTo>
                    <a:lnTo>
                      <a:pt x="1723" y="0"/>
                    </a:lnTo>
                    <a:lnTo>
                      <a:pt x="1727" y="0"/>
                    </a:lnTo>
                    <a:lnTo>
                      <a:pt x="1731" y="0"/>
                    </a:lnTo>
                    <a:lnTo>
                      <a:pt x="1735" y="0"/>
                    </a:lnTo>
                    <a:lnTo>
                      <a:pt x="1739" y="0"/>
                    </a:lnTo>
                    <a:lnTo>
                      <a:pt x="1743" y="0"/>
                    </a:lnTo>
                    <a:lnTo>
                      <a:pt x="1747" y="0"/>
                    </a:lnTo>
                    <a:lnTo>
                      <a:pt x="1752" y="0"/>
                    </a:lnTo>
                    <a:lnTo>
                      <a:pt x="1756" y="0"/>
                    </a:lnTo>
                    <a:lnTo>
                      <a:pt x="1760" y="0"/>
                    </a:lnTo>
                    <a:lnTo>
                      <a:pt x="1764" y="0"/>
                    </a:lnTo>
                    <a:lnTo>
                      <a:pt x="1768" y="0"/>
                    </a:lnTo>
                    <a:lnTo>
                      <a:pt x="1772" y="0"/>
                    </a:lnTo>
                    <a:lnTo>
                      <a:pt x="1776" y="0"/>
                    </a:lnTo>
                    <a:lnTo>
                      <a:pt x="1780" y="0"/>
                    </a:lnTo>
                    <a:lnTo>
                      <a:pt x="1784" y="0"/>
                    </a:lnTo>
                    <a:lnTo>
                      <a:pt x="1788" y="0"/>
                    </a:lnTo>
                    <a:lnTo>
                      <a:pt x="1792" y="0"/>
                    </a:lnTo>
                    <a:lnTo>
                      <a:pt x="1796" y="0"/>
                    </a:lnTo>
                    <a:lnTo>
                      <a:pt x="1800" y="0"/>
                    </a:lnTo>
                    <a:lnTo>
                      <a:pt x="1804" y="0"/>
                    </a:lnTo>
                    <a:lnTo>
                      <a:pt x="1808" y="0"/>
                    </a:lnTo>
                    <a:lnTo>
                      <a:pt x="1812" y="0"/>
                    </a:lnTo>
                    <a:lnTo>
                      <a:pt x="1816" y="0"/>
                    </a:lnTo>
                    <a:lnTo>
                      <a:pt x="1820" y="0"/>
                    </a:lnTo>
                    <a:lnTo>
                      <a:pt x="1824" y="0"/>
                    </a:lnTo>
                    <a:lnTo>
                      <a:pt x="1828" y="0"/>
                    </a:lnTo>
                    <a:lnTo>
                      <a:pt x="1832" y="0"/>
                    </a:lnTo>
                    <a:lnTo>
                      <a:pt x="1836" y="0"/>
                    </a:lnTo>
                    <a:lnTo>
                      <a:pt x="1840" y="0"/>
                    </a:lnTo>
                    <a:lnTo>
                      <a:pt x="1844" y="0"/>
                    </a:lnTo>
                    <a:lnTo>
                      <a:pt x="1848" y="0"/>
                    </a:lnTo>
                    <a:lnTo>
                      <a:pt x="1852" y="0"/>
                    </a:lnTo>
                    <a:lnTo>
                      <a:pt x="1856" y="0"/>
                    </a:lnTo>
                    <a:lnTo>
                      <a:pt x="1860" y="0"/>
                    </a:lnTo>
                    <a:lnTo>
                      <a:pt x="1864" y="0"/>
                    </a:lnTo>
                    <a:lnTo>
                      <a:pt x="1868" y="0"/>
                    </a:lnTo>
                    <a:lnTo>
                      <a:pt x="1872" y="0"/>
                    </a:lnTo>
                    <a:lnTo>
                      <a:pt x="1876" y="0"/>
                    </a:lnTo>
                    <a:lnTo>
                      <a:pt x="1880" y="0"/>
                    </a:lnTo>
                    <a:lnTo>
                      <a:pt x="1884" y="0"/>
                    </a:lnTo>
                    <a:lnTo>
                      <a:pt x="1888" y="0"/>
                    </a:lnTo>
                    <a:lnTo>
                      <a:pt x="1892" y="0"/>
                    </a:lnTo>
                    <a:lnTo>
                      <a:pt x="1896" y="0"/>
                    </a:lnTo>
                    <a:lnTo>
                      <a:pt x="1900" y="0"/>
                    </a:lnTo>
                    <a:lnTo>
                      <a:pt x="1904" y="0"/>
                    </a:lnTo>
                    <a:lnTo>
                      <a:pt x="1908" y="0"/>
                    </a:lnTo>
                    <a:lnTo>
                      <a:pt x="1912" y="0"/>
                    </a:lnTo>
                    <a:lnTo>
                      <a:pt x="1916" y="0"/>
                    </a:lnTo>
                  </a:path>
                </a:pathLst>
              </a:custGeom>
              <a:noFill/>
              <a:ln w="19050">
                <a:solidFill>
                  <a:srgbClr val="0000FF"/>
                </a:solidFill>
                <a:prstDash val="solid"/>
                <a:round/>
                <a:headEnd/>
                <a:tailEnd/>
              </a:ln>
            </p:spPr>
            <p:txBody>
              <a:bodyPr>
                <a:prstTxWarp prst="textNoShape">
                  <a:avLst/>
                </a:prstTxWarp>
              </a:bodyPr>
              <a:lstStyle/>
              <a:p>
                <a:endParaRPr lang="en-US"/>
              </a:p>
            </p:txBody>
          </p:sp>
          <p:sp>
            <p:nvSpPr>
              <p:cNvPr id="144479" name="Rectangle 95"/>
              <p:cNvSpPr>
                <a:spLocks noChangeArrowheads="1"/>
              </p:cNvSpPr>
              <p:nvPr/>
            </p:nvSpPr>
            <p:spPr bwMode="auto">
              <a:xfrm>
                <a:off x="1787" y="2873"/>
                <a:ext cx="43"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0</a:t>
                </a:r>
                <a:endParaRPr lang="en-US"/>
              </a:p>
            </p:txBody>
          </p:sp>
          <p:sp>
            <p:nvSpPr>
              <p:cNvPr id="144480" name="Rectangle 96"/>
              <p:cNvSpPr>
                <a:spLocks noChangeArrowheads="1"/>
              </p:cNvSpPr>
              <p:nvPr/>
            </p:nvSpPr>
            <p:spPr bwMode="auto">
              <a:xfrm>
                <a:off x="1961"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a:t>
                </a:r>
                <a:endParaRPr lang="en-US"/>
              </a:p>
            </p:txBody>
          </p:sp>
          <p:sp>
            <p:nvSpPr>
              <p:cNvPr id="144481" name="Rectangle 97"/>
              <p:cNvSpPr>
                <a:spLocks noChangeArrowheads="1"/>
              </p:cNvSpPr>
              <p:nvPr/>
            </p:nvSpPr>
            <p:spPr bwMode="auto">
              <a:xfrm>
                <a:off x="2152"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a:t>
                </a:r>
                <a:endParaRPr lang="en-US"/>
              </a:p>
            </p:txBody>
          </p:sp>
          <p:sp>
            <p:nvSpPr>
              <p:cNvPr id="144482" name="Rectangle 98"/>
              <p:cNvSpPr>
                <a:spLocks noChangeArrowheads="1"/>
              </p:cNvSpPr>
              <p:nvPr/>
            </p:nvSpPr>
            <p:spPr bwMode="auto">
              <a:xfrm>
                <a:off x="2345"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30</a:t>
                </a:r>
                <a:endParaRPr lang="en-US"/>
              </a:p>
            </p:txBody>
          </p:sp>
          <p:sp>
            <p:nvSpPr>
              <p:cNvPr id="144483" name="Rectangle 99"/>
              <p:cNvSpPr>
                <a:spLocks noChangeArrowheads="1"/>
              </p:cNvSpPr>
              <p:nvPr/>
            </p:nvSpPr>
            <p:spPr bwMode="auto">
              <a:xfrm>
                <a:off x="2538"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40</a:t>
                </a:r>
                <a:endParaRPr lang="en-US"/>
              </a:p>
            </p:txBody>
          </p:sp>
          <p:sp>
            <p:nvSpPr>
              <p:cNvPr id="144484" name="Rectangle 100"/>
              <p:cNvSpPr>
                <a:spLocks noChangeArrowheads="1"/>
              </p:cNvSpPr>
              <p:nvPr/>
            </p:nvSpPr>
            <p:spPr bwMode="auto">
              <a:xfrm>
                <a:off x="2730"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50</a:t>
                </a:r>
                <a:endParaRPr lang="en-US"/>
              </a:p>
            </p:txBody>
          </p:sp>
          <p:sp>
            <p:nvSpPr>
              <p:cNvPr id="144485" name="Rectangle 101"/>
              <p:cNvSpPr>
                <a:spLocks noChangeArrowheads="1"/>
              </p:cNvSpPr>
              <p:nvPr/>
            </p:nvSpPr>
            <p:spPr bwMode="auto">
              <a:xfrm>
                <a:off x="2917"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60</a:t>
                </a:r>
                <a:endParaRPr lang="en-US"/>
              </a:p>
            </p:txBody>
          </p:sp>
          <p:sp>
            <p:nvSpPr>
              <p:cNvPr id="144486" name="Rectangle 102"/>
              <p:cNvSpPr>
                <a:spLocks noChangeArrowheads="1"/>
              </p:cNvSpPr>
              <p:nvPr/>
            </p:nvSpPr>
            <p:spPr bwMode="auto">
              <a:xfrm>
                <a:off x="3110"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70</a:t>
                </a:r>
                <a:endParaRPr lang="en-US"/>
              </a:p>
            </p:txBody>
          </p:sp>
          <p:sp>
            <p:nvSpPr>
              <p:cNvPr id="144487" name="Rectangle 103"/>
              <p:cNvSpPr>
                <a:spLocks noChangeArrowheads="1"/>
              </p:cNvSpPr>
              <p:nvPr/>
            </p:nvSpPr>
            <p:spPr bwMode="auto">
              <a:xfrm>
                <a:off x="3303"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80</a:t>
                </a:r>
                <a:endParaRPr lang="en-US"/>
              </a:p>
            </p:txBody>
          </p:sp>
          <p:sp>
            <p:nvSpPr>
              <p:cNvPr id="144488" name="Rectangle 104"/>
              <p:cNvSpPr>
                <a:spLocks noChangeArrowheads="1"/>
              </p:cNvSpPr>
              <p:nvPr/>
            </p:nvSpPr>
            <p:spPr bwMode="auto">
              <a:xfrm>
                <a:off x="3495" y="2873"/>
                <a:ext cx="87"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90</a:t>
                </a:r>
                <a:endParaRPr lang="en-US"/>
              </a:p>
            </p:txBody>
          </p:sp>
          <p:sp>
            <p:nvSpPr>
              <p:cNvPr id="144489" name="Rectangle 105"/>
              <p:cNvSpPr>
                <a:spLocks noChangeArrowheads="1"/>
              </p:cNvSpPr>
              <p:nvPr/>
            </p:nvSpPr>
            <p:spPr bwMode="auto">
              <a:xfrm>
                <a:off x="3672" y="2873"/>
                <a:ext cx="130" cy="105"/>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100</a:t>
                </a:r>
                <a:endParaRPr lang="en-US"/>
              </a:p>
            </p:txBody>
          </p:sp>
          <p:sp>
            <p:nvSpPr>
              <p:cNvPr id="144490" name="Rectangle 106"/>
              <p:cNvSpPr>
                <a:spLocks noChangeArrowheads="1"/>
              </p:cNvSpPr>
              <p:nvPr/>
            </p:nvSpPr>
            <p:spPr bwMode="auto">
              <a:xfrm>
                <a:off x="2614" y="2948"/>
                <a:ext cx="203" cy="106"/>
              </a:xfrm>
              <a:prstGeom prst="rect">
                <a:avLst/>
              </a:prstGeom>
              <a:noFill/>
              <a:ln w="9525">
                <a:noFill/>
                <a:miter lim="800000"/>
                <a:headEnd/>
                <a:tailEnd/>
              </a:ln>
            </p:spPr>
            <p:txBody>
              <a:bodyPr wrap="none" lIns="0" tIns="0" rIns="0" bIns="0">
                <a:prstTxWarp prst="textNoShape">
                  <a:avLst/>
                </a:prstTxWarp>
                <a:spAutoFit/>
              </a:bodyPr>
              <a:lstStyle/>
              <a:p>
                <a:r>
                  <a:rPr lang="en-US" sz="800" dirty="0" smtClean="0">
                    <a:solidFill>
                      <a:srgbClr val="000000"/>
                    </a:solidFill>
                    <a:latin typeface="Times New Roman" charset="0"/>
                  </a:rPr>
                  <a:t>Week</a:t>
                </a:r>
                <a:endParaRPr lang="en-US" dirty="0"/>
              </a:p>
            </p:txBody>
          </p:sp>
        </p:grpSp>
        <p:grpSp>
          <p:nvGrpSpPr>
            <p:cNvPr id="5" name="Group 170"/>
            <p:cNvGrpSpPr>
              <a:grpSpLocks/>
            </p:cNvGrpSpPr>
            <p:nvPr/>
          </p:nvGrpSpPr>
          <p:grpSpPr bwMode="auto">
            <a:xfrm>
              <a:off x="4142" y="960"/>
              <a:ext cx="1475" cy="822"/>
              <a:chOff x="1696" y="2182"/>
              <a:chExt cx="1917" cy="1047"/>
            </a:xfrm>
          </p:grpSpPr>
          <p:sp>
            <p:nvSpPr>
              <p:cNvPr id="144503" name="Rectangle 119"/>
              <p:cNvSpPr>
                <a:spLocks noChangeArrowheads="1"/>
              </p:cNvSpPr>
              <p:nvPr/>
            </p:nvSpPr>
            <p:spPr bwMode="auto">
              <a:xfrm>
                <a:off x="1825" y="2182"/>
                <a:ext cx="1722" cy="876"/>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504" name="Rectangle 120"/>
              <p:cNvSpPr>
                <a:spLocks noChangeArrowheads="1"/>
              </p:cNvSpPr>
              <p:nvPr/>
            </p:nvSpPr>
            <p:spPr bwMode="auto">
              <a:xfrm>
                <a:off x="1825" y="2182"/>
                <a:ext cx="1726" cy="879"/>
              </a:xfrm>
              <a:prstGeom prst="rect">
                <a:avLst/>
              </a:prstGeom>
              <a:noFill/>
              <a:ln w="11113">
                <a:solidFill>
                  <a:srgbClr val="000000"/>
                </a:solidFill>
                <a:miter lim="800000"/>
                <a:headEnd/>
                <a:tailEnd/>
              </a:ln>
            </p:spPr>
            <p:txBody>
              <a:bodyPr>
                <a:prstTxWarp prst="textNoShape">
                  <a:avLst/>
                </a:prstTxWarp>
              </a:bodyPr>
              <a:lstStyle/>
              <a:p>
                <a:endParaRPr lang="en-US"/>
              </a:p>
            </p:txBody>
          </p:sp>
          <p:sp>
            <p:nvSpPr>
              <p:cNvPr id="144505" name="Line 121"/>
              <p:cNvSpPr>
                <a:spLocks noChangeShapeType="1"/>
              </p:cNvSpPr>
              <p:nvPr/>
            </p:nvSpPr>
            <p:spPr bwMode="auto">
              <a:xfrm>
                <a:off x="1825" y="2398"/>
                <a:ext cx="172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06" name="Line 122"/>
              <p:cNvSpPr>
                <a:spLocks noChangeShapeType="1"/>
              </p:cNvSpPr>
              <p:nvPr/>
            </p:nvSpPr>
            <p:spPr bwMode="auto">
              <a:xfrm>
                <a:off x="1825" y="2618"/>
                <a:ext cx="172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07" name="Line 123"/>
              <p:cNvSpPr>
                <a:spLocks noChangeShapeType="1"/>
              </p:cNvSpPr>
              <p:nvPr/>
            </p:nvSpPr>
            <p:spPr bwMode="auto">
              <a:xfrm>
                <a:off x="1825" y="2838"/>
                <a:ext cx="172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08" name="Rectangle 124"/>
              <p:cNvSpPr>
                <a:spLocks noChangeArrowheads="1"/>
              </p:cNvSpPr>
              <p:nvPr/>
            </p:nvSpPr>
            <p:spPr bwMode="auto">
              <a:xfrm>
                <a:off x="1696" y="2182"/>
                <a:ext cx="109"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200</a:t>
                </a:r>
                <a:endParaRPr lang="en-US"/>
              </a:p>
            </p:txBody>
          </p:sp>
          <p:sp>
            <p:nvSpPr>
              <p:cNvPr id="144509" name="Rectangle 125"/>
              <p:cNvSpPr>
                <a:spLocks noChangeArrowheads="1"/>
              </p:cNvSpPr>
              <p:nvPr/>
            </p:nvSpPr>
            <p:spPr bwMode="auto">
              <a:xfrm>
                <a:off x="1696" y="2385"/>
                <a:ext cx="109"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170</a:t>
                </a:r>
                <a:endParaRPr lang="en-US"/>
              </a:p>
            </p:txBody>
          </p:sp>
          <p:sp>
            <p:nvSpPr>
              <p:cNvPr id="144510" name="Rectangle 126"/>
              <p:cNvSpPr>
                <a:spLocks noChangeArrowheads="1"/>
              </p:cNvSpPr>
              <p:nvPr/>
            </p:nvSpPr>
            <p:spPr bwMode="auto">
              <a:xfrm>
                <a:off x="1696" y="2585"/>
                <a:ext cx="109"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140</a:t>
                </a:r>
                <a:endParaRPr lang="en-US"/>
              </a:p>
            </p:txBody>
          </p:sp>
          <p:sp>
            <p:nvSpPr>
              <p:cNvPr id="144511" name="Rectangle 127"/>
              <p:cNvSpPr>
                <a:spLocks noChangeArrowheads="1"/>
              </p:cNvSpPr>
              <p:nvPr/>
            </p:nvSpPr>
            <p:spPr bwMode="auto">
              <a:xfrm>
                <a:off x="1696" y="2787"/>
                <a:ext cx="109" cy="86"/>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110</a:t>
                </a:r>
                <a:endParaRPr lang="en-US"/>
              </a:p>
            </p:txBody>
          </p:sp>
          <p:sp>
            <p:nvSpPr>
              <p:cNvPr id="144512" name="Rectangle 128"/>
              <p:cNvSpPr>
                <a:spLocks noChangeArrowheads="1"/>
              </p:cNvSpPr>
              <p:nvPr/>
            </p:nvSpPr>
            <p:spPr bwMode="auto">
              <a:xfrm>
                <a:off x="1724" y="2990"/>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80</a:t>
                </a:r>
                <a:endParaRPr lang="en-US"/>
              </a:p>
            </p:txBody>
          </p:sp>
          <p:sp>
            <p:nvSpPr>
              <p:cNvPr id="144513" name="Line 129"/>
              <p:cNvSpPr>
                <a:spLocks noChangeShapeType="1"/>
              </p:cNvSpPr>
              <p:nvPr/>
            </p:nvSpPr>
            <p:spPr bwMode="auto">
              <a:xfrm>
                <a:off x="1908"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4" name="Line 130"/>
              <p:cNvSpPr>
                <a:spLocks noChangeShapeType="1"/>
              </p:cNvSpPr>
              <p:nvPr/>
            </p:nvSpPr>
            <p:spPr bwMode="auto">
              <a:xfrm>
                <a:off x="1995"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5" name="Line 131"/>
              <p:cNvSpPr>
                <a:spLocks noChangeShapeType="1"/>
              </p:cNvSpPr>
              <p:nvPr/>
            </p:nvSpPr>
            <p:spPr bwMode="auto">
              <a:xfrm>
                <a:off x="2081"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6" name="Line 132"/>
              <p:cNvSpPr>
                <a:spLocks noChangeShapeType="1"/>
              </p:cNvSpPr>
              <p:nvPr/>
            </p:nvSpPr>
            <p:spPr bwMode="auto">
              <a:xfrm>
                <a:off x="2167"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7" name="Line 133"/>
              <p:cNvSpPr>
                <a:spLocks noChangeShapeType="1"/>
              </p:cNvSpPr>
              <p:nvPr/>
            </p:nvSpPr>
            <p:spPr bwMode="auto">
              <a:xfrm>
                <a:off x="2254"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8" name="Line 134"/>
              <p:cNvSpPr>
                <a:spLocks noChangeShapeType="1"/>
              </p:cNvSpPr>
              <p:nvPr/>
            </p:nvSpPr>
            <p:spPr bwMode="auto">
              <a:xfrm>
                <a:off x="2340"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19" name="Line 135"/>
              <p:cNvSpPr>
                <a:spLocks noChangeShapeType="1"/>
              </p:cNvSpPr>
              <p:nvPr/>
            </p:nvSpPr>
            <p:spPr bwMode="auto">
              <a:xfrm>
                <a:off x="2427"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0" name="Line 136"/>
              <p:cNvSpPr>
                <a:spLocks noChangeShapeType="1"/>
              </p:cNvSpPr>
              <p:nvPr/>
            </p:nvSpPr>
            <p:spPr bwMode="auto">
              <a:xfrm>
                <a:off x="2513"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1" name="Line 137"/>
              <p:cNvSpPr>
                <a:spLocks noChangeShapeType="1"/>
              </p:cNvSpPr>
              <p:nvPr/>
            </p:nvSpPr>
            <p:spPr bwMode="auto">
              <a:xfrm>
                <a:off x="2600"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2" name="Line 138"/>
              <p:cNvSpPr>
                <a:spLocks noChangeShapeType="1"/>
              </p:cNvSpPr>
              <p:nvPr/>
            </p:nvSpPr>
            <p:spPr bwMode="auto">
              <a:xfrm>
                <a:off x="2686"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3" name="Line 139"/>
              <p:cNvSpPr>
                <a:spLocks noChangeShapeType="1"/>
              </p:cNvSpPr>
              <p:nvPr/>
            </p:nvSpPr>
            <p:spPr bwMode="auto">
              <a:xfrm>
                <a:off x="2769"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4" name="Line 140"/>
              <p:cNvSpPr>
                <a:spLocks noChangeShapeType="1"/>
              </p:cNvSpPr>
              <p:nvPr/>
            </p:nvSpPr>
            <p:spPr bwMode="auto">
              <a:xfrm>
                <a:off x="2855"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5" name="Line 141"/>
              <p:cNvSpPr>
                <a:spLocks noChangeShapeType="1"/>
              </p:cNvSpPr>
              <p:nvPr/>
            </p:nvSpPr>
            <p:spPr bwMode="auto">
              <a:xfrm>
                <a:off x="2942"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6" name="Line 142"/>
              <p:cNvSpPr>
                <a:spLocks noChangeShapeType="1"/>
              </p:cNvSpPr>
              <p:nvPr/>
            </p:nvSpPr>
            <p:spPr bwMode="auto">
              <a:xfrm>
                <a:off x="3028"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7" name="Line 143"/>
              <p:cNvSpPr>
                <a:spLocks noChangeShapeType="1"/>
              </p:cNvSpPr>
              <p:nvPr/>
            </p:nvSpPr>
            <p:spPr bwMode="auto">
              <a:xfrm>
                <a:off x="3115"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8" name="Line 144"/>
              <p:cNvSpPr>
                <a:spLocks noChangeShapeType="1"/>
              </p:cNvSpPr>
              <p:nvPr/>
            </p:nvSpPr>
            <p:spPr bwMode="auto">
              <a:xfrm>
                <a:off x="3201"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29" name="Line 145"/>
              <p:cNvSpPr>
                <a:spLocks noChangeShapeType="1"/>
              </p:cNvSpPr>
              <p:nvPr/>
            </p:nvSpPr>
            <p:spPr bwMode="auto">
              <a:xfrm>
                <a:off x="3288"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30" name="Line 146"/>
              <p:cNvSpPr>
                <a:spLocks noChangeShapeType="1"/>
              </p:cNvSpPr>
              <p:nvPr/>
            </p:nvSpPr>
            <p:spPr bwMode="auto">
              <a:xfrm>
                <a:off x="3374"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31" name="Line 147"/>
              <p:cNvSpPr>
                <a:spLocks noChangeShapeType="1"/>
              </p:cNvSpPr>
              <p:nvPr/>
            </p:nvSpPr>
            <p:spPr bwMode="auto">
              <a:xfrm>
                <a:off x="3461" y="2182"/>
                <a:ext cx="0" cy="87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32" name="Freeform 148"/>
              <p:cNvSpPr>
                <a:spLocks/>
              </p:cNvSpPr>
              <p:nvPr/>
            </p:nvSpPr>
            <p:spPr bwMode="auto">
              <a:xfrm>
                <a:off x="1825" y="2665"/>
                <a:ext cx="1722" cy="245"/>
              </a:xfrm>
              <a:custGeom>
                <a:avLst/>
                <a:gdLst/>
                <a:ahLst/>
                <a:cxnLst>
                  <a:cxn ang="0">
                    <a:pos x="29" y="245"/>
                  </a:cxn>
                  <a:cxn ang="0">
                    <a:pos x="62" y="245"/>
                  </a:cxn>
                  <a:cxn ang="0">
                    <a:pos x="94" y="245"/>
                  </a:cxn>
                  <a:cxn ang="0">
                    <a:pos x="126" y="245"/>
                  </a:cxn>
                  <a:cxn ang="0">
                    <a:pos x="159" y="245"/>
                  </a:cxn>
                  <a:cxn ang="0">
                    <a:pos x="188" y="241"/>
                  </a:cxn>
                  <a:cxn ang="0">
                    <a:pos x="213" y="227"/>
                  </a:cxn>
                  <a:cxn ang="0">
                    <a:pos x="234" y="209"/>
                  </a:cxn>
                  <a:cxn ang="0">
                    <a:pos x="256" y="184"/>
                  </a:cxn>
                  <a:cxn ang="0">
                    <a:pos x="274" y="169"/>
                  </a:cxn>
                  <a:cxn ang="0">
                    <a:pos x="288" y="148"/>
                  </a:cxn>
                  <a:cxn ang="0">
                    <a:pos x="306" y="126"/>
                  </a:cxn>
                  <a:cxn ang="0">
                    <a:pos x="321" y="104"/>
                  </a:cxn>
                  <a:cxn ang="0">
                    <a:pos x="335" y="86"/>
                  </a:cxn>
                  <a:cxn ang="0">
                    <a:pos x="353" y="65"/>
                  </a:cxn>
                  <a:cxn ang="0">
                    <a:pos x="371" y="47"/>
                  </a:cxn>
                  <a:cxn ang="0">
                    <a:pos x="393" y="36"/>
                  </a:cxn>
                  <a:cxn ang="0">
                    <a:pos x="418" y="21"/>
                  </a:cxn>
                  <a:cxn ang="0">
                    <a:pos x="447" y="14"/>
                  </a:cxn>
                  <a:cxn ang="0">
                    <a:pos x="476" y="11"/>
                  </a:cxn>
                  <a:cxn ang="0">
                    <a:pos x="508" y="7"/>
                  </a:cxn>
                  <a:cxn ang="0">
                    <a:pos x="537" y="3"/>
                  </a:cxn>
                  <a:cxn ang="0">
                    <a:pos x="569" y="3"/>
                  </a:cxn>
                  <a:cxn ang="0">
                    <a:pos x="602" y="3"/>
                  </a:cxn>
                  <a:cxn ang="0">
                    <a:pos x="634" y="3"/>
                  </a:cxn>
                  <a:cxn ang="0">
                    <a:pos x="667" y="3"/>
                  </a:cxn>
                  <a:cxn ang="0">
                    <a:pos x="699" y="3"/>
                  </a:cxn>
                  <a:cxn ang="0">
                    <a:pos x="731" y="3"/>
                  </a:cxn>
                  <a:cxn ang="0">
                    <a:pos x="764" y="3"/>
                  </a:cxn>
                  <a:cxn ang="0">
                    <a:pos x="793" y="0"/>
                  </a:cxn>
                  <a:cxn ang="0">
                    <a:pos x="825" y="0"/>
                  </a:cxn>
                  <a:cxn ang="0">
                    <a:pos x="858" y="0"/>
                  </a:cxn>
                  <a:cxn ang="0">
                    <a:pos x="890" y="0"/>
                  </a:cxn>
                  <a:cxn ang="0">
                    <a:pos x="922" y="0"/>
                  </a:cxn>
                  <a:cxn ang="0">
                    <a:pos x="955" y="0"/>
                  </a:cxn>
                  <a:cxn ang="0">
                    <a:pos x="987" y="0"/>
                  </a:cxn>
                  <a:cxn ang="0">
                    <a:pos x="1020" y="0"/>
                  </a:cxn>
                  <a:cxn ang="0">
                    <a:pos x="1052" y="0"/>
                  </a:cxn>
                  <a:cxn ang="0">
                    <a:pos x="1084" y="0"/>
                  </a:cxn>
                  <a:cxn ang="0">
                    <a:pos x="1117" y="0"/>
                  </a:cxn>
                  <a:cxn ang="0">
                    <a:pos x="1149" y="0"/>
                  </a:cxn>
                  <a:cxn ang="0">
                    <a:pos x="1182" y="0"/>
                  </a:cxn>
                  <a:cxn ang="0">
                    <a:pos x="1214" y="0"/>
                  </a:cxn>
                  <a:cxn ang="0">
                    <a:pos x="1247" y="0"/>
                  </a:cxn>
                  <a:cxn ang="0">
                    <a:pos x="1279" y="0"/>
                  </a:cxn>
                  <a:cxn ang="0">
                    <a:pos x="1311" y="0"/>
                  </a:cxn>
                  <a:cxn ang="0">
                    <a:pos x="1344" y="0"/>
                  </a:cxn>
                  <a:cxn ang="0">
                    <a:pos x="1376" y="0"/>
                  </a:cxn>
                  <a:cxn ang="0">
                    <a:pos x="1409" y="0"/>
                  </a:cxn>
                  <a:cxn ang="0">
                    <a:pos x="1441" y="0"/>
                  </a:cxn>
                  <a:cxn ang="0">
                    <a:pos x="1473" y="0"/>
                  </a:cxn>
                  <a:cxn ang="0">
                    <a:pos x="1506" y="0"/>
                  </a:cxn>
                  <a:cxn ang="0">
                    <a:pos x="1538" y="0"/>
                  </a:cxn>
                  <a:cxn ang="0">
                    <a:pos x="1571" y="0"/>
                  </a:cxn>
                  <a:cxn ang="0">
                    <a:pos x="1603" y="0"/>
                  </a:cxn>
                  <a:cxn ang="0">
                    <a:pos x="1636" y="0"/>
                  </a:cxn>
                  <a:cxn ang="0">
                    <a:pos x="1668" y="0"/>
                  </a:cxn>
                  <a:cxn ang="0">
                    <a:pos x="1700" y="0"/>
                  </a:cxn>
                </a:cxnLst>
                <a:rect l="0" t="0" r="r" b="b"/>
                <a:pathLst>
                  <a:path w="1722" h="245">
                    <a:moveTo>
                      <a:pt x="0" y="245"/>
                    </a:moveTo>
                    <a:lnTo>
                      <a:pt x="4" y="245"/>
                    </a:lnTo>
                    <a:lnTo>
                      <a:pt x="8" y="245"/>
                    </a:lnTo>
                    <a:lnTo>
                      <a:pt x="11" y="245"/>
                    </a:lnTo>
                    <a:lnTo>
                      <a:pt x="15" y="245"/>
                    </a:lnTo>
                    <a:lnTo>
                      <a:pt x="18" y="245"/>
                    </a:lnTo>
                    <a:lnTo>
                      <a:pt x="22" y="245"/>
                    </a:lnTo>
                    <a:lnTo>
                      <a:pt x="26" y="245"/>
                    </a:lnTo>
                    <a:lnTo>
                      <a:pt x="29" y="245"/>
                    </a:lnTo>
                    <a:lnTo>
                      <a:pt x="33" y="245"/>
                    </a:lnTo>
                    <a:lnTo>
                      <a:pt x="36" y="245"/>
                    </a:lnTo>
                    <a:lnTo>
                      <a:pt x="40" y="245"/>
                    </a:lnTo>
                    <a:lnTo>
                      <a:pt x="44" y="245"/>
                    </a:lnTo>
                    <a:lnTo>
                      <a:pt x="47" y="245"/>
                    </a:lnTo>
                    <a:lnTo>
                      <a:pt x="51" y="245"/>
                    </a:lnTo>
                    <a:lnTo>
                      <a:pt x="54" y="245"/>
                    </a:lnTo>
                    <a:lnTo>
                      <a:pt x="58" y="245"/>
                    </a:lnTo>
                    <a:lnTo>
                      <a:pt x="62" y="245"/>
                    </a:lnTo>
                    <a:lnTo>
                      <a:pt x="65" y="245"/>
                    </a:lnTo>
                    <a:lnTo>
                      <a:pt x="69" y="245"/>
                    </a:lnTo>
                    <a:lnTo>
                      <a:pt x="72" y="245"/>
                    </a:lnTo>
                    <a:lnTo>
                      <a:pt x="76" y="245"/>
                    </a:lnTo>
                    <a:lnTo>
                      <a:pt x="80" y="245"/>
                    </a:lnTo>
                    <a:lnTo>
                      <a:pt x="83" y="245"/>
                    </a:lnTo>
                    <a:lnTo>
                      <a:pt x="87" y="245"/>
                    </a:lnTo>
                    <a:lnTo>
                      <a:pt x="90" y="245"/>
                    </a:lnTo>
                    <a:lnTo>
                      <a:pt x="94" y="245"/>
                    </a:lnTo>
                    <a:lnTo>
                      <a:pt x="98" y="245"/>
                    </a:lnTo>
                    <a:lnTo>
                      <a:pt x="101" y="245"/>
                    </a:lnTo>
                    <a:lnTo>
                      <a:pt x="105" y="245"/>
                    </a:lnTo>
                    <a:lnTo>
                      <a:pt x="108" y="245"/>
                    </a:lnTo>
                    <a:lnTo>
                      <a:pt x="112" y="245"/>
                    </a:lnTo>
                    <a:lnTo>
                      <a:pt x="116" y="245"/>
                    </a:lnTo>
                    <a:lnTo>
                      <a:pt x="119" y="245"/>
                    </a:lnTo>
                    <a:lnTo>
                      <a:pt x="123" y="245"/>
                    </a:lnTo>
                    <a:lnTo>
                      <a:pt x="126" y="245"/>
                    </a:lnTo>
                    <a:lnTo>
                      <a:pt x="130" y="245"/>
                    </a:lnTo>
                    <a:lnTo>
                      <a:pt x="134" y="245"/>
                    </a:lnTo>
                    <a:lnTo>
                      <a:pt x="137" y="245"/>
                    </a:lnTo>
                    <a:lnTo>
                      <a:pt x="141" y="245"/>
                    </a:lnTo>
                    <a:lnTo>
                      <a:pt x="144" y="245"/>
                    </a:lnTo>
                    <a:lnTo>
                      <a:pt x="148" y="245"/>
                    </a:lnTo>
                    <a:lnTo>
                      <a:pt x="152" y="245"/>
                    </a:lnTo>
                    <a:lnTo>
                      <a:pt x="155" y="245"/>
                    </a:lnTo>
                    <a:lnTo>
                      <a:pt x="159" y="245"/>
                    </a:lnTo>
                    <a:lnTo>
                      <a:pt x="162" y="245"/>
                    </a:lnTo>
                    <a:lnTo>
                      <a:pt x="166" y="245"/>
                    </a:lnTo>
                    <a:lnTo>
                      <a:pt x="170" y="245"/>
                    </a:lnTo>
                    <a:lnTo>
                      <a:pt x="173" y="245"/>
                    </a:lnTo>
                    <a:lnTo>
                      <a:pt x="177" y="245"/>
                    </a:lnTo>
                    <a:lnTo>
                      <a:pt x="180" y="245"/>
                    </a:lnTo>
                    <a:lnTo>
                      <a:pt x="184" y="245"/>
                    </a:lnTo>
                    <a:lnTo>
                      <a:pt x="184" y="241"/>
                    </a:lnTo>
                    <a:lnTo>
                      <a:pt x="188" y="241"/>
                    </a:lnTo>
                    <a:lnTo>
                      <a:pt x="191" y="241"/>
                    </a:lnTo>
                    <a:lnTo>
                      <a:pt x="195" y="241"/>
                    </a:lnTo>
                    <a:lnTo>
                      <a:pt x="195" y="238"/>
                    </a:lnTo>
                    <a:lnTo>
                      <a:pt x="198" y="238"/>
                    </a:lnTo>
                    <a:lnTo>
                      <a:pt x="202" y="234"/>
                    </a:lnTo>
                    <a:lnTo>
                      <a:pt x="206" y="234"/>
                    </a:lnTo>
                    <a:lnTo>
                      <a:pt x="206" y="230"/>
                    </a:lnTo>
                    <a:lnTo>
                      <a:pt x="209" y="230"/>
                    </a:lnTo>
                    <a:lnTo>
                      <a:pt x="213" y="227"/>
                    </a:lnTo>
                    <a:lnTo>
                      <a:pt x="216" y="227"/>
                    </a:lnTo>
                    <a:lnTo>
                      <a:pt x="216" y="223"/>
                    </a:lnTo>
                    <a:lnTo>
                      <a:pt x="220" y="223"/>
                    </a:lnTo>
                    <a:lnTo>
                      <a:pt x="220" y="220"/>
                    </a:lnTo>
                    <a:lnTo>
                      <a:pt x="224" y="220"/>
                    </a:lnTo>
                    <a:lnTo>
                      <a:pt x="227" y="216"/>
                    </a:lnTo>
                    <a:lnTo>
                      <a:pt x="231" y="212"/>
                    </a:lnTo>
                    <a:lnTo>
                      <a:pt x="234" y="212"/>
                    </a:lnTo>
                    <a:lnTo>
                      <a:pt x="234" y="209"/>
                    </a:lnTo>
                    <a:lnTo>
                      <a:pt x="238" y="209"/>
                    </a:lnTo>
                    <a:lnTo>
                      <a:pt x="238" y="205"/>
                    </a:lnTo>
                    <a:lnTo>
                      <a:pt x="242" y="202"/>
                    </a:lnTo>
                    <a:lnTo>
                      <a:pt x="245" y="202"/>
                    </a:lnTo>
                    <a:lnTo>
                      <a:pt x="245" y="198"/>
                    </a:lnTo>
                    <a:lnTo>
                      <a:pt x="249" y="194"/>
                    </a:lnTo>
                    <a:lnTo>
                      <a:pt x="252" y="191"/>
                    </a:lnTo>
                    <a:lnTo>
                      <a:pt x="256" y="187"/>
                    </a:lnTo>
                    <a:lnTo>
                      <a:pt x="256" y="184"/>
                    </a:lnTo>
                    <a:lnTo>
                      <a:pt x="260" y="184"/>
                    </a:lnTo>
                    <a:lnTo>
                      <a:pt x="260" y="180"/>
                    </a:lnTo>
                    <a:lnTo>
                      <a:pt x="263" y="180"/>
                    </a:lnTo>
                    <a:lnTo>
                      <a:pt x="263" y="176"/>
                    </a:lnTo>
                    <a:lnTo>
                      <a:pt x="267" y="176"/>
                    </a:lnTo>
                    <a:lnTo>
                      <a:pt x="267" y="173"/>
                    </a:lnTo>
                    <a:lnTo>
                      <a:pt x="270" y="173"/>
                    </a:lnTo>
                    <a:lnTo>
                      <a:pt x="270" y="169"/>
                    </a:lnTo>
                    <a:lnTo>
                      <a:pt x="274" y="169"/>
                    </a:lnTo>
                    <a:lnTo>
                      <a:pt x="274" y="166"/>
                    </a:lnTo>
                    <a:lnTo>
                      <a:pt x="278" y="166"/>
                    </a:lnTo>
                    <a:lnTo>
                      <a:pt x="278" y="162"/>
                    </a:lnTo>
                    <a:lnTo>
                      <a:pt x="281" y="158"/>
                    </a:lnTo>
                    <a:lnTo>
                      <a:pt x="281" y="155"/>
                    </a:lnTo>
                    <a:lnTo>
                      <a:pt x="285" y="155"/>
                    </a:lnTo>
                    <a:lnTo>
                      <a:pt x="285" y="151"/>
                    </a:lnTo>
                    <a:lnTo>
                      <a:pt x="288" y="151"/>
                    </a:lnTo>
                    <a:lnTo>
                      <a:pt x="288" y="148"/>
                    </a:lnTo>
                    <a:lnTo>
                      <a:pt x="292" y="148"/>
                    </a:lnTo>
                    <a:lnTo>
                      <a:pt x="292" y="144"/>
                    </a:lnTo>
                    <a:lnTo>
                      <a:pt x="296" y="140"/>
                    </a:lnTo>
                    <a:lnTo>
                      <a:pt x="299" y="137"/>
                    </a:lnTo>
                    <a:lnTo>
                      <a:pt x="299" y="133"/>
                    </a:lnTo>
                    <a:lnTo>
                      <a:pt x="303" y="133"/>
                    </a:lnTo>
                    <a:lnTo>
                      <a:pt x="303" y="130"/>
                    </a:lnTo>
                    <a:lnTo>
                      <a:pt x="306" y="130"/>
                    </a:lnTo>
                    <a:lnTo>
                      <a:pt x="306" y="126"/>
                    </a:lnTo>
                    <a:lnTo>
                      <a:pt x="310" y="122"/>
                    </a:lnTo>
                    <a:lnTo>
                      <a:pt x="310" y="119"/>
                    </a:lnTo>
                    <a:lnTo>
                      <a:pt x="314" y="119"/>
                    </a:lnTo>
                    <a:lnTo>
                      <a:pt x="314" y="115"/>
                    </a:lnTo>
                    <a:lnTo>
                      <a:pt x="317" y="115"/>
                    </a:lnTo>
                    <a:lnTo>
                      <a:pt x="317" y="111"/>
                    </a:lnTo>
                    <a:lnTo>
                      <a:pt x="321" y="111"/>
                    </a:lnTo>
                    <a:lnTo>
                      <a:pt x="321" y="108"/>
                    </a:lnTo>
                    <a:lnTo>
                      <a:pt x="321" y="104"/>
                    </a:lnTo>
                    <a:lnTo>
                      <a:pt x="324" y="104"/>
                    </a:lnTo>
                    <a:lnTo>
                      <a:pt x="324" y="101"/>
                    </a:lnTo>
                    <a:lnTo>
                      <a:pt x="328" y="101"/>
                    </a:lnTo>
                    <a:lnTo>
                      <a:pt x="328" y="97"/>
                    </a:lnTo>
                    <a:lnTo>
                      <a:pt x="332" y="97"/>
                    </a:lnTo>
                    <a:lnTo>
                      <a:pt x="332" y="93"/>
                    </a:lnTo>
                    <a:lnTo>
                      <a:pt x="332" y="90"/>
                    </a:lnTo>
                    <a:lnTo>
                      <a:pt x="335" y="90"/>
                    </a:lnTo>
                    <a:lnTo>
                      <a:pt x="335" y="86"/>
                    </a:lnTo>
                    <a:lnTo>
                      <a:pt x="339" y="86"/>
                    </a:lnTo>
                    <a:lnTo>
                      <a:pt x="339" y="83"/>
                    </a:lnTo>
                    <a:lnTo>
                      <a:pt x="342" y="79"/>
                    </a:lnTo>
                    <a:lnTo>
                      <a:pt x="346" y="75"/>
                    </a:lnTo>
                    <a:lnTo>
                      <a:pt x="346" y="72"/>
                    </a:lnTo>
                    <a:lnTo>
                      <a:pt x="350" y="72"/>
                    </a:lnTo>
                    <a:lnTo>
                      <a:pt x="350" y="68"/>
                    </a:lnTo>
                    <a:lnTo>
                      <a:pt x="353" y="68"/>
                    </a:lnTo>
                    <a:lnTo>
                      <a:pt x="353" y="65"/>
                    </a:lnTo>
                    <a:lnTo>
                      <a:pt x="357" y="65"/>
                    </a:lnTo>
                    <a:lnTo>
                      <a:pt x="357" y="61"/>
                    </a:lnTo>
                    <a:lnTo>
                      <a:pt x="360" y="61"/>
                    </a:lnTo>
                    <a:lnTo>
                      <a:pt x="360" y="57"/>
                    </a:lnTo>
                    <a:lnTo>
                      <a:pt x="364" y="54"/>
                    </a:lnTo>
                    <a:lnTo>
                      <a:pt x="368" y="54"/>
                    </a:lnTo>
                    <a:lnTo>
                      <a:pt x="368" y="50"/>
                    </a:lnTo>
                    <a:lnTo>
                      <a:pt x="371" y="50"/>
                    </a:lnTo>
                    <a:lnTo>
                      <a:pt x="371" y="47"/>
                    </a:lnTo>
                    <a:lnTo>
                      <a:pt x="375" y="47"/>
                    </a:lnTo>
                    <a:lnTo>
                      <a:pt x="375" y="43"/>
                    </a:lnTo>
                    <a:lnTo>
                      <a:pt x="378" y="43"/>
                    </a:lnTo>
                    <a:lnTo>
                      <a:pt x="382" y="43"/>
                    </a:lnTo>
                    <a:lnTo>
                      <a:pt x="382" y="39"/>
                    </a:lnTo>
                    <a:lnTo>
                      <a:pt x="386" y="39"/>
                    </a:lnTo>
                    <a:lnTo>
                      <a:pt x="386" y="36"/>
                    </a:lnTo>
                    <a:lnTo>
                      <a:pt x="389" y="36"/>
                    </a:lnTo>
                    <a:lnTo>
                      <a:pt x="393" y="36"/>
                    </a:lnTo>
                    <a:lnTo>
                      <a:pt x="393" y="32"/>
                    </a:lnTo>
                    <a:lnTo>
                      <a:pt x="397" y="32"/>
                    </a:lnTo>
                    <a:lnTo>
                      <a:pt x="400" y="29"/>
                    </a:lnTo>
                    <a:lnTo>
                      <a:pt x="404" y="29"/>
                    </a:lnTo>
                    <a:lnTo>
                      <a:pt x="407" y="25"/>
                    </a:lnTo>
                    <a:lnTo>
                      <a:pt x="411" y="25"/>
                    </a:lnTo>
                    <a:lnTo>
                      <a:pt x="415" y="25"/>
                    </a:lnTo>
                    <a:lnTo>
                      <a:pt x="415" y="21"/>
                    </a:lnTo>
                    <a:lnTo>
                      <a:pt x="418" y="21"/>
                    </a:lnTo>
                    <a:lnTo>
                      <a:pt x="422" y="21"/>
                    </a:lnTo>
                    <a:lnTo>
                      <a:pt x="425" y="21"/>
                    </a:lnTo>
                    <a:lnTo>
                      <a:pt x="425" y="18"/>
                    </a:lnTo>
                    <a:lnTo>
                      <a:pt x="429" y="18"/>
                    </a:lnTo>
                    <a:lnTo>
                      <a:pt x="433" y="18"/>
                    </a:lnTo>
                    <a:lnTo>
                      <a:pt x="436" y="18"/>
                    </a:lnTo>
                    <a:lnTo>
                      <a:pt x="440" y="14"/>
                    </a:lnTo>
                    <a:lnTo>
                      <a:pt x="443" y="14"/>
                    </a:lnTo>
                    <a:lnTo>
                      <a:pt x="447" y="14"/>
                    </a:lnTo>
                    <a:lnTo>
                      <a:pt x="451" y="14"/>
                    </a:lnTo>
                    <a:lnTo>
                      <a:pt x="454" y="14"/>
                    </a:lnTo>
                    <a:lnTo>
                      <a:pt x="454" y="11"/>
                    </a:lnTo>
                    <a:lnTo>
                      <a:pt x="458" y="11"/>
                    </a:lnTo>
                    <a:lnTo>
                      <a:pt x="461" y="11"/>
                    </a:lnTo>
                    <a:lnTo>
                      <a:pt x="465" y="11"/>
                    </a:lnTo>
                    <a:lnTo>
                      <a:pt x="469" y="11"/>
                    </a:lnTo>
                    <a:lnTo>
                      <a:pt x="472" y="11"/>
                    </a:lnTo>
                    <a:lnTo>
                      <a:pt x="476" y="11"/>
                    </a:lnTo>
                    <a:lnTo>
                      <a:pt x="479" y="7"/>
                    </a:lnTo>
                    <a:lnTo>
                      <a:pt x="483" y="7"/>
                    </a:lnTo>
                    <a:lnTo>
                      <a:pt x="487" y="7"/>
                    </a:lnTo>
                    <a:lnTo>
                      <a:pt x="490" y="7"/>
                    </a:lnTo>
                    <a:lnTo>
                      <a:pt x="494" y="7"/>
                    </a:lnTo>
                    <a:lnTo>
                      <a:pt x="497" y="7"/>
                    </a:lnTo>
                    <a:lnTo>
                      <a:pt x="501" y="7"/>
                    </a:lnTo>
                    <a:lnTo>
                      <a:pt x="505" y="7"/>
                    </a:lnTo>
                    <a:lnTo>
                      <a:pt x="508" y="7"/>
                    </a:lnTo>
                    <a:lnTo>
                      <a:pt x="512" y="7"/>
                    </a:lnTo>
                    <a:lnTo>
                      <a:pt x="515" y="7"/>
                    </a:lnTo>
                    <a:lnTo>
                      <a:pt x="515" y="3"/>
                    </a:lnTo>
                    <a:lnTo>
                      <a:pt x="519" y="3"/>
                    </a:lnTo>
                    <a:lnTo>
                      <a:pt x="523" y="3"/>
                    </a:lnTo>
                    <a:lnTo>
                      <a:pt x="526" y="3"/>
                    </a:lnTo>
                    <a:lnTo>
                      <a:pt x="530" y="3"/>
                    </a:lnTo>
                    <a:lnTo>
                      <a:pt x="533" y="3"/>
                    </a:lnTo>
                    <a:lnTo>
                      <a:pt x="537" y="3"/>
                    </a:lnTo>
                    <a:lnTo>
                      <a:pt x="541" y="3"/>
                    </a:lnTo>
                    <a:lnTo>
                      <a:pt x="544" y="3"/>
                    </a:lnTo>
                    <a:lnTo>
                      <a:pt x="548" y="3"/>
                    </a:lnTo>
                    <a:lnTo>
                      <a:pt x="551" y="3"/>
                    </a:lnTo>
                    <a:lnTo>
                      <a:pt x="555" y="3"/>
                    </a:lnTo>
                    <a:lnTo>
                      <a:pt x="559" y="3"/>
                    </a:lnTo>
                    <a:lnTo>
                      <a:pt x="562" y="3"/>
                    </a:lnTo>
                    <a:lnTo>
                      <a:pt x="566" y="3"/>
                    </a:lnTo>
                    <a:lnTo>
                      <a:pt x="569" y="3"/>
                    </a:lnTo>
                    <a:lnTo>
                      <a:pt x="573" y="3"/>
                    </a:lnTo>
                    <a:lnTo>
                      <a:pt x="577" y="3"/>
                    </a:lnTo>
                    <a:lnTo>
                      <a:pt x="580" y="3"/>
                    </a:lnTo>
                    <a:lnTo>
                      <a:pt x="584" y="3"/>
                    </a:lnTo>
                    <a:lnTo>
                      <a:pt x="587" y="3"/>
                    </a:lnTo>
                    <a:lnTo>
                      <a:pt x="591" y="3"/>
                    </a:lnTo>
                    <a:lnTo>
                      <a:pt x="595" y="3"/>
                    </a:lnTo>
                    <a:lnTo>
                      <a:pt x="598" y="3"/>
                    </a:lnTo>
                    <a:lnTo>
                      <a:pt x="602" y="3"/>
                    </a:lnTo>
                    <a:lnTo>
                      <a:pt x="605" y="3"/>
                    </a:lnTo>
                    <a:lnTo>
                      <a:pt x="609" y="3"/>
                    </a:lnTo>
                    <a:lnTo>
                      <a:pt x="613" y="3"/>
                    </a:lnTo>
                    <a:lnTo>
                      <a:pt x="616" y="3"/>
                    </a:lnTo>
                    <a:lnTo>
                      <a:pt x="620" y="3"/>
                    </a:lnTo>
                    <a:lnTo>
                      <a:pt x="623" y="3"/>
                    </a:lnTo>
                    <a:lnTo>
                      <a:pt x="627" y="3"/>
                    </a:lnTo>
                    <a:lnTo>
                      <a:pt x="631" y="3"/>
                    </a:lnTo>
                    <a:lnTo>
                      <a:pt x="634" y="3"/>
                    </a:lnTo>
                    <a:lnTo>
                      <a:pt x="638" y="3"/>
                    </a:lnTo>
                    <a:lnTo>
                      <a:pt x="641" y="3"/>
                    </a:lnTo>
                    <a:lnTo>
                      <a:pt x="645" y="3"/>
                    </a:lnTo>
                    <a:lnTo>
                      <a:pt x="649" y="3"/>
                    </a:lnTo>
                    <a:lnTo>
                      <a:pt x="652" y="3"/>
                    </a:lnTo>
                    <a:lnTo>
                      <a:pt x="656" y="3"/>
                    </a:lnTo>
                    <a:lnTo>
                      <a:pt x="659" y="3"/>
                    </a:lnTo>
                    <a:lnTo>
                      <a:pt x="663" y="3"/>
                    </a:lnTo>
                    <a:lnTo>
                      <a:pt x="667" y="3"/>
                    </a:lnTo>
                    <a:lnTo>
                      <a:pt x="670" y="3"/>
                    </a:lnTo>
                    <a:lnTo>
                      <a:pt x="674" y="3"/>
                    </a:lnTo>
                    <a:lnTo>
                      <a:pt x="677" y="3"/>
                    </a:lnTo>
                    <a:lnTo>
                      <a:pt x="681" y="3"/>
                    </a:lnTo>
                    <a:lnTo>
                      <a:pt x="685" y="3"/>
                    </a:lnTo>
                    <a:lnTo>
                      <a:pt x="688" y="3"/>
                    </a:lnTo>
                    <a:lnTo>
                      <a:pt x="692" y="3"/>
                    </a:lnTo>
                    <a:lnTo>
                      <a:pt x="695" y="3"/>
                    </a:lnTo>
                    <a:lnTo>
                      <a:pt x="699" y="3"/>
                    </a:lnTo>
                    <a:lnTo>
                      <a:pt x="703" y="3"/>
                    </a:lnTo>
                    <a:lnTo>
                      <a:pt x="706" y="3"/>
                    </a:lnTo>
                    <a:lnTo>
                      <a:pt x="710" y="3"/>
                    </a:lnTo>
                    <a:lnTo>
                      <a:pt x="713" y="3"/>
                    </a:lnTo>
                    <a:lnTo>
                      <a:pt x="717" y="3"/>
                    </a:lnTo>
                    <a:lnTo>
                      <a:pt x="721" y="3"/>
                    </a:lnTo>
                    <a:lnTo>
                      <a:pt x="724" y="3"/>
                    </a:lnTo>
                    <a:lnTo>
                      <a:pt x="728" y="3"/>
                    </a:lnTo>
                    <a:lnTo>
                      <a:pt x="731" y="3"/>
                    </a:lnTo>
                    <a:lnTo>
                      <a:pt x="735" y="3"/>
                    </a:lnTo>
                    <a:lnTo>
                      <a:pt x="739" y="3"/>
                    </a:lnTo>
                    <a:lnTo>
                      <a:pt x="742" y="3"/>
                    </a:lnTo>
                    <a:lnTo>
                      <a:pt x="746" y="3"/>
                    </a:lnTo>
                    <a:lnTo>
                      <a:pt x="749" y="3"/>
                    </a:lnTo>
                    <a:lnTo>
                      <a:pt x="753" y="3"/>
                    </a:lnTo>
                    <a:lnTo>
                      <a:pt x="757" y="3"/>
                    </a:lnTo>
                    <a:lnTo>
                      <a:pt x="760" y="3"/>
                    </a:lnTo>
                    <a:lnTo>
                      <a:pt x="764" y="3"/>
                    </a:lnTo>
                    <a:lnTo>
                      <a:pt x="767" y="3"/>
                    </a:lnTo>
                    <a:lnTo>
                      <a:pt x="771" y="3"/>
                    </a:lnTo>
                    <a:lnTo>
                      <a:pt x="775" y="3"/>
                    </a:lnTo>
                    <a:lnTo>
                      <a:pt x="775" y="0"/>
                    </a:lnTo>
                    <a:lnTo>
                      <a:pt x="778" y="0"/>
                    </a:lnTo>
                    <a:lnTo>
                      <a:pt x="782" y="0"/>
                    </a:lnTo>
                    <a:lnTo>
                      <a:pt x="785" y="0"/>
                    </a:lnTo>
                    <a:lnTo>
                      <a:pt x="789" y="0"/>
                    </a:lnTo>
                    <a:lnTo>
                      <a:pt x="793" y="0"/>
                    </a:lnTo>
                    <a:lnTo>
                      <a:pt x="796" y="0"/>
                    </a:lnTo>
                    <a:lnTo>
                      <a:pt x="800" y="0"/>
                    </a:lnTo>
                    <a:lnTo>
                      <a:pt x="804" y="0"/>
                    </a:lnTo>
                    <a:lnTo>
                      <a:pt x="807" y="0"/>
                    </a:lnTo>
                    <a:lnTo>
                      <a:pt x="811" y="0"/>
                    </a:lnTo>
                    <a:lnTo>
                      <a:pt x="814" y="0"/>
                    </a:lnTo>
                    <a:lnTo>
                      <a:pt x="818" y="0"/>
                    </a:lnTo>
                    <a:lnTo>
                      <a:pt x="822" y="0"/>
                    </a:lnTo>
                    <a:lnTo>
                      <a:pt x="825" y="0"/>
                    </a:lnTo>
                    <a:lnTo>
                      <a:pt x="829" y="0"/>
                    </a:lnTo>
                    <a:lnTo>
                      <a:pt x="832" y="0"/>
                    </a:lnTo>
                    <a:lnTo>
                      <a:pt x="836" y="0"/>
                    </a:lnTo>
                    <a:lnTo>
                      <a:pt x="840" y="0"/>
                    </a:lnTo>
                    <a:lnTo>
                      <a:pt x="843" y="0"/>
                    </a:lnTo>
                    <a:lnTo>
                      <a:pt x="847" y="0"/>
                    </a:lnTo>
                    <a:lnTo>
                      <a:pt x="850" y="0"/>
                    </a:lnTo>
                    <a:lnTo>
                      <a:pt x="854" y="0"/>
                    </a:lnTo>
                    <a:lnTo>
                      <a:pt x="858" y="0"/>
                    </a:lnTo>
                    <a:lnTo>
                      <a:pt x="861" y="0"/>
                    </a:lnTo>
                    <a:lnTo>
                      <a:pt x="865" y="0"/>
                    </a:lnTo>
                    <a:lnTo>
                      <a:pt x="868" y="0"/>
                    </a:lnTo>
                    <a:lnTo>
                      <a:pt x="872" y="0"/>
                    </a:lnTo>
                    <a:lnTo>
                      <a:pt x="876" y="0"/>
                    </a:lnTo>
                    <a:lnTo>
                      <a:pt x="879" y="0"/>
                    </a:lnTo>
                    <a:lnTo>
                      <a:pt x="883" y="0"/>
                    </a:lnTo>
                    <a:lnTo>
                      <a:pt x="886" y="0"/>
                    </a:lnTo>
                    <a:lnTo>
                      <a:pt x="890" y="0"/>
                    </a:lnTo>
                    <a:lnTo>
                      <a:pt x="894" y="0"/>
                    </a:lnTo>
                    <a:lnTo>
                      <a:pt x="897" y="0"/>
                    </a:lnTo>
                    <a:lnTo>
                      <a:pt x="901" y="0"/>
                    </a:lnTo>
                    <a:lnTo>
                      <a:pt x="904" y="0"/>
                    </a:lnTo>
                    <a:lnTo>
                      <a:pt x="908" y="0"/>
                    </a:lnTo>
                    <a:lnTo>
                      <a:pt x="912" y="0"/>
                    </a:lnTo>
                    <a:lnTo>
                      <a:pt x="915" y="0"/>
                    </a:lnTo>
                    <a:lnTo>
                      <a:pt x="919" y="0"/>
                    </a:lnTo>
                    <a:lnTo>
                      <a:pt x="922" y="0"/>
                    </a:lnTo>
                    <a:lnTo>
                      <a:pt x="926" y="0"/>
                    </a:lnTo>
                    <a:lnTo>
                      <a:pt x="930" y="0"/>
                    </a:lnTo>
                    <a:lnTo>
                      <a:pt x="933" y="0"/>
                    </a:lnTo>
                    <a:lnTo>
                      <a:pt x="937" y="0"/>
                    </a:lnTo>
                    <a:lnTo>
                      <a:pt x="940" y="0"/>
                    </a:lnTo>
                    <a:lnTo>
                      <a:pt x="944" y="0"/>
                    </a:lnTo>
                    <a:lnTo>
                      <a:pt x="948" y="0"/>
                    </a:lnTo>
                    <a:lnTo>
                      <a:pt x="951" y="0"/>
                    </a:lnTo>
                    <a:lnTo>
                      <a:pt x="955" y="0"/>
                    </a:lnTo>
                    <a:lnTo>
                      <a:pt x="958" y="0"/>
                    </a:lnTo>
                    <a:lnTo>
                      <a:pt x="962" y="0"/>
                    </a:lnTo>
                    <a:lnTo>
                      <a:pt x="966" y="0"/>
                    </a:lnTo>
                    <a:lnTo>
                      <a:pt x="969" y="0"/>
                    </a:lnTo>
                    <a:lnTo>
                      <a:pt x="973" y="0"/>
                    </a:lnTo>
                    <a:lnTo>
                      <a:pt x="976" y="0"/>
                    </a:lnTo>
                    <a:lnTo>
                      <a:pt x="980" y="0"/>
                    </a:lnTo>
                    <a:lnTo>
                      <a:pt x="984" y="0"/>
                    </a:lnTo>
                    <a:lnTo>
                      <a:pt x="987" y="0"/>
                    </a:lnTo>
                    <a:lnTo>
                      <a:pt x="991" y="0"/>
                    </a:lnTo>
                    <a:lnTo>
                      <a:pt x="994" y="0"/>
                    </a:lnTo>
                    <a:lnTo>
                      <a:pt x="998" y="0"/>
                    </a:lnTo>
                    <a:lnTo>
                      <a:pt x="1002" y="0"/>
                    </a:lnTo>
                    <a:lnTo>
                      <a:pt x="1005" y="0"/>
                    </a:lnTo>
                    <a:lnTo>
                      <a:pt x="1009" y="0"/>
                    </a:lnTo>
                    <a:lnTo>
                      <a:pt x="1012" y="0"/>
                    </a:lnTo>
                    <a:lnTo>
                      <a:pt x="1016" y="0"/>
                    </a:lnTo>
                    <a:lnTo>
                      <a:pt x="1020" y="0"/>
                    </a:lnTo>
                    <a:lnTo>
                      <a:pt x="1023" y="0"/>
                    </a:lnTo>
                    <a:lnTo>
                      <a:pt x="1027" y="0"/>
                    </a:lnTo>
                    <a:lnTo>
                      <a:pt x="1030" y="0"/>
                    </a:lnTo>
                    <a:lnTo>
                      <a:pt x="1034" y="0"/>
                    </a:lnTo>
                    <a:lnTo>
                      <a:pt x="1038" y="0"/>
                    </a:lnTo>
                    <a:lnTo>
                      <a:pt x="1041" y="0"/>
                    </a:lnTo>
                    <a:lnTo>
                      <a:pt x="1045" y="0"/>
                    </a:lnTo>
                    <a:lnTo>
                      <a:pt x="1048" y="0"/>
                    </a:lnTo>
                    <a:lnTo>
                      <a:pt x="1052" y="0"/>
                    </a:lnTo>
                    <a:lnTo>
                      <a:pt x="1056" y="0"/>
                    </a:lnTo>
                    <a:lnTo>
                      <a:pt x="1059" y="0"/>
                    </a:lnTo>
                    <a:lnTo>
                      <a:pt x="1063" y="0"/>
                    </a:lnTo>
                    <a:lnTo>
                      <a:pt x="1066" y="0"/>
                    </a:lnTo>
                    <a:lnTo>
                      <a:pt x="1070" y="0"/>
                    </a:lnTo>
                    <a:lnTo>
                      <a:pt x="1074" y="0"/>
                    </a:lnTo>
                    <a:lnTo>
                      <a:pt x="1077" y="0"/>
                    </a:lnTo>
                    <a:lnTo>
                      <a:pt x="1081" y="0"/>
                    </a:lnTo>
                    <a:lnTo>
                      <a:pt x="1084" y="0"/>
                    </a:lnTo>
                    <a:lnTo>
                      <a:pt x="1088" y="0"/>
                    </a:lnTo>
                    <a:lnTo>
                      <a:pt x="1092" y="0"/>
                    </a:lnTo>
                    <a:lnTo>
                      <a:pt x="1095" y="0"/>
                    </a:lnTo>
                    <a:lnTo>
                      <a:pt x="1099" y="0"/>
                    </a:lnTo>
                    <a:lnTo>
                      <a:pt x="1102" y="0"/>
                    </a:lnTo>
                    <a:lnTo>
                      <a:pt x="1106" y="0"/>
                    </a:lnTo>
                    <a:lnTo>
                      <a:pt x="1110" y="0"/>
                    </a:lnTo>
                    <a:lnTo>
                      <a:pt x="1113" y="0"/>
                    </a:lnTo>
                    <a:lnTo>
                      <a:pt x="1117" y="0"/>
                    </a:lnTo>
                    <a:lnTo>
                      <a:pt x="1120" y="0"/>
                    </a:lnTo>
                    <a:lnTo>
                      <a:pt x="1124" y="0"/>
                    </a:lnTo>
                    <a:lnTo>
                      <a:pt x="1128" y="0"/>
                    </a:lnTo>
                    <a:lnTo>
                      <a:pt x="1131" y="0"/>
                    </a:lnTo>
                    <a:lnTo>
                      <a:pt x="1135" y="0"/>
                    </a:lnTo>
                    <a:lnTo>
                      <a:pt x="1138" y="0"/>
                    </a:lnTo>
                    <a:lnTo>
                      <a:pt x="1142" y="0"/>
                    </a:lnTo>
                    <a:lnTo>
                      <a:pt x="1146" y="0"/>
                    </a:lnTo>
                    <a:lnTo>
                      <a:pt x="1149" y="0"/>
                    </a:lnTo>
                    <a:lnTo>
                      <a:pt x="1153" y="0"/>
                    </a:lnTo>
                    <a:lnTo>
                      <a:pt x="1156" y="0"/>
                    </a:lnTo>
                    <a:lnTo>
                      <a:pt x="1160" y="0"/>
                    </a:lnTo>
                    <a:lnTo>
                      <a:pt x="1164" y="0"/>
                    </a:lnTo>
                    <a:lnTo>
                      <a:pt x="1167" y="0"/>
                    </a:lnTo>
                    <a:lnTo>
                      <a:pt x="1171" y="0"/>
                    </a:lnTo>
                    <a:lnTo>
                      <a:pt x="1174" y="0"/>
                    </a:lnTo>
                    <a:lnTo>
                      <a:pt x="1178" y="0"/>
                    </a:lnTo>
                    <a:lnTo>
                      <a:pt x="1182" y="0"/>
                    </a:lnTo>
                    <a:lnTo>
                      <a:pt x="1185" y="0"/>
                    </a:lnTo>
                    <a:lnTo>
                      <a:pt x="1189" y="0"/>
                    </a:lnTo>
                    <a:lnTo>
                      <a:pt x="1192" y="0"/>
                    </a:lnTo>
                    <a:lnTo>
                      <a:pt x="1196" y="0"/>
                    </a:lnTo>
                    <a:lnTo>
                      <a:pt x="1200" y="0"/>
                    </a:lnTo>
                    <a:lnTo>
                      <a:pt x="1203" y="0"/>
                    </a:lnTo>
                    <a:lnTo>
                      <a:pt x="1207" y="0"/>
                    </a:lnTo>
                    <a:lnTo>
                      <a:pt x="1211" y="0"/>
                    </a:lnTo>
                    <a:lnTo>
                      <a:pt x="1214" y="0"/>
                    </a:lnTo>
                    <a:lnTo>
                      <a:pt x="1218" y="0"/>
                    </a:lnTo>
                    <a:lnTo>
                      <a:pt x="1221" y="0"/>
                    </a:lnTo>
                    <a:lnTo>
                      <a:pt x="1225" y="0"/>
                    </a:lnTo>
                    <a:lnTo>
                      <a:pt x="1229" y="0"/>
                    </a:lnTo>
                    <a:lnTo>
                      <a:pt x="1232" y="0"/>
                    </a:lnTo>
                    <a:lnTo>
                      <a:pt x="1236" y="0"/>
                    </a:lnTo>
                    <a:lnTo>
                      <a:pt x="1239" y="0"/>
                    </a:lnTo>
                    <a:lnTo>
                      <a:pt x="1243" y="0"/>
                    </a:lnTo>
                    <a:lnTo>
                      <a:pt x="1247" y="0"/>
                    </a:lnTo>
                    <a:lnTo>
                      <a:pt x="1250" y="0"/>
                    </a:lnTo>
                    <a:lnTo>
                      <a:pt x="1254" y="0"/>
                    </a:lnTo>
                    <a:lnTo>
                      <a:pt x="1257" y="0"/>
                    </a:lnTo>
                    <a:lnTo>
                      <a:pt x="1261" y="0"/>
                    </a:lnTo>
                    <a:lnTo>
                      <a:pt x="1265" y="0"/>
                    </a:lnTo>
                    <a:lnTo>
                      <a:pt x="1268" y="0"/>
                    </a:lnTo>
                    <a:lnTo>
                      <a:pt x="1272" y="0"/>
                    </a:lnTo>
                    <a:lnTo>
                      <a:pt x="1275" y="0"/>
                    </a:lnTo>
                    <a:lnTo>
                      <a:pt x="1279" y="0"/>
                    </a:lnTo>
                    <a:lnTo>
                      <a:pt x="1283" y="0"/>
                    </a:lnTo>
                    <a:lnTo>
                      <a:pt x="1286" y="0"/>
                    </a:lnTo>
                    <a:lnTo>
                      <a:pt x="1290" y="0"/>
                    </a:lnTo>
                    <a:lnTo>
                      <a:pt x="1293" y="0"/>
                    </a:lnTo>
                    <a:lnTo>
                      <a:pt x="1297" y="0"/>
                    </a:lnTo>
                    <a:lnTo>
                      <a:pt x="1301" y="0"/>
                    </a:lnTo>
                    <a:lnTo>
                      <a:pt x="1304" y="0"/>
                    </a:lnTo>
                    <a:lnTo>
                      <a:pt x="1308" y="0"/>
                    </a:lnTo>
                    <a:lnTo>
                      <a:pt x="1311" y="0"/>
                    </a:lnTo>
                    <a:lnTo>
                      <a:pt x="1315" y="0"/>
                    </a:lnTo>
                    <a:lnTo>
                      <a:pt x="1319" y="0"/>
                    </a:lnTo>
                    <a:lnTo>
                      <a:pt x="1322" y="0"/>
                    </a:lnTo>
                    <a:lnTo>
                      <a:pt x="1326" y="0"/>
                    </a:lnTo>
                    <a:lnTo>
                      <a:pt x="1329" y="0"/>
                    </a:lnTo>
                    <a:lnTo>
                      <a:pt x="1333" y="0"/>
                    </a:lnTo>
                    <a:lnTo>
                      <a:pt x="1337" y="0"/>
                    </a:lnTo>
                    <a:lnTo>
                      <a:pt x="1340" y="0"/>
                    </a:lnTo>
                    <a:lnTo>
                      <a:pt x="1344" y="0"/>
                    </a:lnTo>
                    <a:lnTo>
                      <a:pt x="1347" y="0"/>
                    </a:lnTo>
                    <a:lnTo>
                      <a:pt x="1351" y="0"/>
                    </a:lnTo>
                    <a:lnTo>
                      <a:pt x="1355" y="0"/>
                    </a:lnTo>
                    <a:lnTo>
                      <a:pt x="1358" y="0"/>
                    </a:lnTo>
                    <a:lnTo>
                      <a:pt x="1362" y="0"/>
                    </a:lnTo>
                    <a:lnTo>
                      <a:pt x="1365" y="0"/>
                    </a:lnTo>
                    <a:lnTo>
                      <a:pt x="1369" y="0"/>
                    </a:lnTo>
                    <a:lnTo>
                      <a:pt x="1373" y="0"/>
                    </a:lnTo>
                    <a:lnTo>
                      <a:pt x="1376" y="0"/>
                    </a:lnTo>
                    <a:lnTo>
                      <a:pt x="1380" y="0"/>
                    </a:lnTo>
                    <a:lnTo>
                      <a:pt x="1383" y="0"/>
                    </a:lnTo>
                    <a:lnTo>
                      <a:pt x="1387" y="0"/>
                    </a:lnTo>
                    <a:lnTo>
                      <a:pt x="1391" y="0"/>
                    </a:lnTo>
                    <a:lnTo>
                      <a:pt x="1394" y="0"/>
                    </a:lnTo>
                    <a:lnTo>
                      <a:pt x="1398" y="0"/>
                    </a:lnTo>
                    <a:lnTo>
                      <a:pt x="1401" y="0"/>
                    </a:lnTo>
                    <a:lnTo>
                      <a:pt x="1405" y="0"/>
                    </a:lnTo>
                    <a:lnTo>
                      <a:pt x="1409" y="0"/>
                    </a:lnTo>
                    <a:lnTo>
                      <a:pt x="1412" y="0"/>
                    </a:lnTo>
                    <a:lnTo>
                      <a:pt x="1416" y="0"/>
                    </a:lnTo>
                    <a:lnTo>
                      <a:pt x="1419" y="0"/>
                    </a:lnTo>
                    <a:lnTo>
                      <a:pt x="1423" y="0"/>
                    </a:lnTo>
                    <a:lnTo>
                      <a:pt x="1427" y="0"/>
                    </a:lnTo>
                    <a:lnTo>
                      <a:pt x="1430" y="0"/>
                    </a:lnTo>
                    <a:lnTo>
                      <a:pt x="1434" y="0"/>
                    </a:lnTo>
                    <a:lnTo>
                      <a:pt x="1437" y="0"/>
                    </a:lnTo>
                    <a:lnTo>
                      <a:pt x="1441" y="0"/>
                    </a:lnTo>
                    <a:lnTo>
                      <a:pt x="1445" y="0"/>
                    </a:lnTo>
                    <a:lnTo>
                      <a:pt x="1448" y="0"/>
                    </a:lnTo>
                    <a:lnTo>
                      <a:pt x="1452" y="0"/>
                    </a:lnTo>
                    <a:lnTo>
                      <a:pt x="1455" y="0"/>
                    </a:lnTo>
                    <a:lnTo>
                      <a:pt x="1459" y="0"/>
                    </a:lnTo>
                    <a:lnTo>
                      <a:pt x="1463" y="0"/>
                    </a:lnTo>
                    <a:lnTo>
                      <a:pt x="1466" y="0"/>
                    </a:lnTo>
                    <a:lnTo>
                      <a:pt x="1470" y="0"/>
                    </a:lnTo>
                    <a:lnTo>
                      <a:pt x="1473" y="0"/>
                    </a:lnTo>
                    <a:lnTo>
                      <a:pt x="1477" y="0"/>
                    </a:lnTo>
                    <a:lnTo>
                      <a:pt x="1481" y="0"/>
                    </a:lnTo>
                    <a:lnTo>
                      <a:pt x="1484" y="0"/>
                    </a:lnTo>
                    <a:lnTo>
                      <a:pt x="1488" y="0"/>
                    </a:lnTo>
                    <a:lnTo>
                      <a:pt x="1491" y="0"/>
                    </a:lnTo>
                    <a:lnTo>
                      <a:pt x="1495" y="0"/>
                    </a:lnTo>
                    <a:lnTo>
                      <a:pt x="1499" y="0"/>
                    </a:lnTo>
                    <a:lnTo>
                      <a:pt x="1502" y="0"/>
                    </a:lnTo>
                    <a:lnTo>
                      <a:pt x="1506" y="0"/>
                    </a:lnTo>
                    <a:lnTo>
                      <a:pt x="1509" y="0"/>
                    </a:lnTo>
                    <a:lnTo>
                      <a:pt x="1513" y="0"/>
                    </a:lnTo>
                    <a:lnTo>
                      <a:pt x="1517" y="0"/>
                    </a:lnTo>
                    <a:lnTo>
                      <a:pt x="1520" y="0"/>
                    </a:lnTo>
                    <a:lnTo>
                      <a:pt x="1524" y="0"/>
                    </a:lnTo>
                    <a:lnTo>
                      <a:pt x="1527" y="0"/>
                    </a:lnTo>
                    <a:lnTo>
                      <a:pt x="1531" y="0"/>
                    </a:lnTo>
                    <a:lnTo>
                      <a:pt x="1535" y="0"/>
                    </a:lnTo>
                    <a:lnTo>
                      <a:pt x="1538" y="0"/>
                    </a:lnTo>
                    <a:lnTo>
                      <a:pt x="1542" y="0"/>
                    </a:lnTo>
                    <a:lnTo>
                      <a:pt x="1545" y="0"/>
                    </a:lnTo>
                    <a:lnTo>
                      <a:pt x="1549" y="0"/>
                    </a:lnTo>
                    <a:lnTo>
                      <a:pt x="1553" y="0"/>
                    </a:lnTo>
                    <a:lnTo>
                      <a:pt x="1556" y="0"/>
                    </a:lnTo>
                    <a:lnTo>
                      <a:pt x="1560" y="0"/>
                    </a:lnTo>
                    <a:lnTo>
                      <a:pt x="1563" y="0"/>
                    </a:lnTo>
                    <a:lnTo>
                      <a:pt x="1567" y="0"/>
                    </a:lnTo>
                    <a:lnTo>
                      <a:pt x="1571" y="0"/>
                    </a:lnTo>
                    <a:lnTo>
                      <a:pt x="1574" y="0"/>
                    </a:lnTo>
                    <a:lnTo>
                      <a:pt x="1578" y="0"/>
                    </a:lnTo>
                    <a:lnTo>
                      <a:pt x="1581" y="0"/>
                    </a:lnTo>
                    <a:lnTo>
                      <a:pt x="1585" y="0"/>
                    </a:lnTo>
                    <a:lnTo>
                      <a:pt x="1589" y="0"/>
                    </a:lnTo>
                    <a:lnTo>
                      <a:pt x="1592" y="0"/>
                    </a:lnTo>
                    <a:lnTo>
                      <a:pt x="1596" y="0"/>
                    </a:lnTo>
                    <a:lnTo>
                      <a:pt x="1599" y="0"/>
                    </a:lnTo>
                    <a:lnTo>
                      <a:pt x="1603" y="0"/>
                    </a:lnTo>
                    <a:lnTo>
                      <a:pt x="1607" y="0"/>
                    </a:lnTo>
                    <a:lnTo>
                      <a:pt x="1610" y="0"/>
                    </a:lnTo>
                    <a:lnTo>
                      <a:pt x="1614" y="0"/>
                    </a:lnTo>
                    <a:lnTo>
                      <a:pt x="1617" y="0"/>
                    </a:lnTo>
                    <a:lnTo>
                      <a:pt x="1621" y="0"/>
                    </a:lnTo>
                    <a:lnTo>
                      <a:pt x="1625" y="0"/>
                    </a:lnTo>
                    <a:lnTo>
                      <a:pt x="1628" y="0"/>
                    </a:lnTo>
                    <a:lnTo>
                      <a:pt x="1632" y="0"/>
                    </a:lnTo>
                    <a:lnTo>
                      <a:pt x="1636" y="0"/>
                    </a:lnTo>
                    <a:lnTo>
                      <a:pt x="1639" y="0"/>
                    </a:lnTo>
                    <a:lnTo>
                      <a:pt x="1643" y="0"/>
                    </a:lnTo>
                    <a:lnTo>
                      <a:pt x="1646" y="0"/>
                    </a:lnTo>
                    <a:lnTo>
                      <a:pt x="1650" y="0"/>
                    </a:lnTo>
                    <a:lnTo>
                      <a:pt x="1654" y="0"/>
                    </a:lnTo>
                    <a:lnTo>
                      <a:pt x="1657" y="0"/>
                    </a:lnTo>
                    <a:lnTo>
                      <a:pt x="1661" y="0"/>
                    </a:lnTo>
                    <a:lnTo>
                      <a:pt x="1664" y="0"/>
                    </a:lnTo>
                    <a:lnTo>
                      <a:pt x="1668" y="0"/>
                    </a:lnTo>
                    <a:lnTo>
                      <a:pt x="1672" y="0"/>
                    </a:lnTo>
                    <a:lnTo>
                      <a:pt x="1675" y="0"/>
                    </a:lnTo>
                    <a:lnTo>
                      <a:pt x="1679" y="0"/>
                    </a:lnTo>
                    <a:lnTo>
                      <a:pt x="1682" y="0"/>
                    </a:lnTo>
                    <a:lnTo>
                      <a:pt x="1686" y="0"/>
                    </a:lnTo>
                    <a:lnTo>
                      <a:pt x="1690" y="0"/>
                    </a:lnTo>
                    <a:lnTo>
                      <a:pt x="1693" y="0"/>
                    </a:lnTo>
                    <a:lnTo>
                      <a:pt x="1697" y="0"/>
                    </a:lnTo>
                    <a:lnTo>
                      <a:pt x="1700" y="0"/>
                    </a:lnTo>
                    <a:lnTo>
                      <a:pt x="1704" y="0"/>
                    </a:lnTo>
                    <a:lnTo>
                      <a:pt x="1708" y="0"/>
                    </a:lnTo>
                    <a:lnTo>
                      <a:pt x="1711" y="0"/>
                    </a:lnTo>
                    <a:lnTo>
                      <a:pt x="1715" y="0"/>
                    </a:lnTo>
                    <a:lnTo>
                      <a:pt x="1718" y="0"/>
                    </a:lnTo>
                    <a:lnTo>
                      <a:pt x="1722" y="0"/>
                    </a:lnTo>
                  </a:path>
                </a:pathLst>
              </a:custGeom>
              <a:noFill/>
              <a:ln w="17463">
                <a:solidFill>
                  <a:srgbClr val="008000"/>
                </a:solidFill>
                <a:prstDash val="solid"/>
                <a:round/>
                <a:headEnd/>
                <a:tailEnd/>
              </a:ln>
            </p:spPr>
            <p:txBody>
              <a:bodyPr>
                <a:prstTxWarp prst="textNoShape">
                  <a:avLst/>
                </a:prstTxWarp>
              </a:bodyPr>
              <a:lstStyle/>
              <a:p>
                <a:endParaRPr lang="en-US"/>
              </a:p>
            </p:txBody>
          </p:sp>
          <p:sp>
            <p:nvSpPr>
              <p:cNvPr id="144533" name="Freeform 149"/>
              <p:cNvSpPr>
                <a:spLocks/>
              </p:cNvSpPr>
              <p:nvPr/>
            </p:nvSpPr>
            <p:spPr bwMode="auto">
              <a:xfrm>
                <a:off x="1825" y="2910"/>
                <a:ext cx="1722" cy="0"/>
              </a:xfrm>
              <a:custGeom>
                <a:avLst/>
                <a:gdLst/>
                <a:ahLst/>
                <a:cxnLst>
                  <a:cxn ang="0">
                    <a:pos x="26" y="0"/>
                  </a:cxn>
                  <a:cxn ang="0">
                    <a:pos x="54" y="0"/>
                  </a:cxn>
                  <a:cxn ang="0">
                    <a:pos x="83" y="0"/>
                  </a:cxn>
                  <a:cxn ang="0">
                    <a:pos x="112" y="0"/>
                  </a:cxn>
                  <a:cxn ang="0">
                    <a:pos x="141" y="0"/>
                  </a:cxn>
                  <a:cxn ang="0">
                    <a:pos x="170" y="0"/>
                  </a:cxn>
                  <a:cxn ang="0">
                    <a:pos x="198" y="0"/>
                  </a:cxn>
                  <a:cxn ang="0">
                    <a:pos x="227" y="0"/>
                  </a:cxn>
                  <a:cxn ang="0">
                    <a:pos x="256" y="0"/>
                  </a:cxn>
                  <a:cxn ang="0">
                    <a:pos x="285" y="0"/>
                  </a:cxn>
                  <a:cxn ang="0">
                    <a:pos x="314" y="0"/>
                  </a:cxn>
                  <a:cxn ang="0">
                    <a:pos x="342" y="0"/>
                  </a:cxn>
                  <a:cxn ang="0">
                    <a:pos x="371" y="0"/>
                  </a:cxn>
                  <a:cxn ang="0">
                    <a:pos x="400" y="0"/>
                  </a:cxn>
                  <a:cxn ang="0">
                    <a:pos x="429" y="0"/>
                  </a:cxn>
                  <a:cxn ang="0">
                    <a:pos x="458" y="0"/>
                  </a:cxn>
                  <a:cxn ang="0">
                    <a:pos x="487" y="0"/>
                  </a:cxn>
                  <a:cxn ang="0">
                    <a:pos x="515" y="0"/>
                  </a:cxn>
                  <a:cxn ang="0">
                    <a:pos x="544" y="0"/>
                  </a:cxn>
                  <a:cxn ang="0">
                    <a:pos x="573" y="0"/>
                  </a:cxn>
                  <a:cxn ang="0">
                    <a:pos x="602" y="0"/>
                  </a:cxn>
                  <a:cxn ang="0">
                    <a:pos x="631" y="0"/>
                  </a:cxn>
                  <a:cxn ang="0">
                    <a:pos x="659" y="0"/>
                  </a:cxn>
                  <a:cxn ang="0">
                    <a:pos x="688" y="0"/>
                  </a:cxn>
                  <a:cxn ang="0">
                    <a:pos x="717" y="0"/>
                  </a:cxn>
                  <a:cxn ang="0">
                    <a:pos x="746" y="0"/>
                  </a:cxn>
                  <a:cxn ang="0">
                    <a:pos x="775" y="0"/>
                  </a:cxn>
                  <a:cxn ang="0">
                    <a:pos x="804" y="0"/>
                  </a:cxn>
                  <a:cxn ang="0">
                    <a:pos x="832" y="0"/>
                  </a:cxn>
                  <a:cxn ang="0">
                    <a:pos x="861" y="0"/>
                  </a:cxn>
                  <a:cxn ang="0">
                    <a:pos x="890" y="0"/>
                  </a:cxn>
                  <a:cxn ang="0">
                    <a:pos x="919" y="0"/>
                  </a:cxn>
                  <a:cxn ang="0">
                    <a:pos x="948" y="0"/>
                  </a:cxn>
                  <a:cxn ang="0">
                    <a:pos x="976" y="0"/>
                  </a:cxn>
                  <a:cxn ang="0">
                    <a:pos x="1005" y="0"/>
                  </a:cxn>
                  <a:cxn ang="0">
                    <a:pos x="1034" y="0"/>
                  </a:cxn>
                  <a:cxn ang="0">
                    <a:pos x="1063" y="0"/>
                  </a:cxn>
                  <a:cxn ang="0">
                    <a:pos x="1092" y="0"/>
                  </a:cxn>
                  <a:cxn ang="0">
                    <a:pos x="1120" y="0"/>
                  </a:cxn>
                  <a:cxn ang="0">
                    <a:pos x="1149" y="0"/>
                  </a:cxn>
                  <a:cxn ang="0">
                    <a:pos x="1178" y="0"/>
                  </a:cxn>
                  <a:cxn ang="0">
                    <a:pos x="1207" y="0"/>
                  </a:cxn>
                  <a:cxn ang="0">
                    <a:pos x="1236" y="0"/>
                  </a:cxn>
                  <a:cxn ang="0">
                    <a:pos x="1265" y="0"/>
                  </a:cxn>
                  <a:cxn ang="0">
                    <a:pos x="1293" y="0"/>
                  </a:cxn>
                  <a:cxn ang="0">
                    <a:pos x="1322" y="0"/>
                  </a:cxn>
                  <a:cxn ang="0">
                    <a:pos x="1351" y="0"/>
                  </a:cxn>
                  <a:cxn ang="0">
                    <a:pos x="1380" y="0"/>
                  </a:cxn>
                  <a:cxn ang="0">
                    <a:pos x="1409" y="0"/>
                  </a:cxn>
                  <a:cxn ang="0">
                    <a:pos x="1437" y="0"/>
                  </a:cxn>
                  <a:cxn ang="0">
                    <a:pos x="1466" y="0"/>
                  </a:cxn>
                  <a:cxn ang="0">
                    <a:pos x="1495" y="0"/>
                  </a:cxn>
                  <a:cxn ang="0">
                    <a:pos x="1524" y="0"/>
                  </a:cxn>
                  <a:cxn ang="0">
                    <a:pos x="1553" y="0"/>
                  </a:cxn>
                  <a:cxn ang="0">
                    <a:pos x="1581" y="0"/>
                  </a:cxn>
                  <a:cxn ang="0">
                    <a:pos x="1610" y="0"/>
                  </a:cxn>
                  <a:cxn ang="0">
                    <a:pos x="1639" y="0"/>
                  </a:cxn>
                  <a:cxn ang="0">
                    <a:pos x="1668" y="0"/>
                  </a:cxn>
                  <a:cxn ang="0">
                    <a:pos x="1697" y="0"/>
                  </a:cxn>
                </a:cxnLst>
                <a:rect l="0" t="0" r="r" b="b"/>
                <a:pathLst>
                  <a:path w="1722">
                    <a:moveTo>
                      <a:pt x="0" y="0"/>
                    </a:moveTo>
                    <a:lnTo>
                      <a:pt x="4" y="0"/>
                    </a:lnTo>
                    <a:lnTo>
                      <a:pt x="8" y="0"/>
                    </a:lnTo>
                    <a:lnTo>
                      <a:pt x="11" y="0"/>
                    </a:lnTo>
                    <a:lnTo>
                      <a:pt x="15" y="0"/>
                    </a:lnTo>
                    <a:lnTo>
                      <a:pt x="18" y="0"/>
                    </a:lnTo>
                    <a:lnTo>
                      <a:pt x="22" y="0"/>
                    </a:lnTo>
                    <a:lnTo>
                      <a:pt x="26" y="0"/>
                    </a:lnTo>
                    <a:lnTo>
                      <a:pt x="29" y="0"/>
                    </a:lnTo>
                    <a:lnTo>
                      <a:pt x="33" y="0"/>
                    </a:lnTo>
                    <a:lnTo>
                      <a:pt x="36" y="0"/>
                    </a:lnTo>
                    <a:lnTo>
                      <a:pt x="40" y="0"/>
                    </a:lnTo>
                    <a:lnTo>
                      <a:pt x="44" y="0"/>
                    </a:lnTo>
                    <a:lnTo>
                      <a:pt x="47" y="0"/>
                    </a:lnTo>
                    <a:lnTo>
                      <a:pt x="51" y="0"/>
                    </a:lnTo>
                    <a:lnTo>
                      <a:pt x="54" y="0"/>
                    </a:lnTo>
                    <a:lnTo>
                      <a:pt x="58" y="0"/>
                    </a:lnTo>
                    <a:lnTo>
                      <a:pt x="62" y="0"/>
                    </a:lnTo>
                    <a:lnTo>
                      <a:pt x="65" y="0"/>
                    </a:lnTo>
                    <a:lnTo>
                      <a:pt x="69" y="0"/>
                    </a:lnTo>
                    <a:lnTo>
                      <a:pt x="72" y="0"/>
                    </a:lnTo>
                    <a:lnTo>
                      <a:pt x="76" y="0"/>
                    </a:lnTo>
                    <a:lnTo>
                      <a:pt x="80" y="0"/>
                    </a:lnTo>
                    <a:lnTo>
                      <a:pt x="83" y="0"/>
                    </a:lnTo>
                    <a:lnTo>
                      <a:pt x="87" y="0"/>
                    </a:lnTo>
                    <a:lnTo>
                      <a:pt x="90" y="0"/>
                    </a:lnTo>
                    <a:lnTo>
                      <a:pt x="94" y="0"/>
                    </a:lnTo>
                    <a:lnTo>
                      <a:pt x="98" y="0"/>
                    </a:lnTo>
                    <a:lnTo>
                      <a:pt x="101" y="0"/>
                    </a:lnTo>
                    <a:lnTo>
                      <a:pt x="105" y="0"/>
                    </a:lnTo>
                    <a:lnTo>
                      <a:pt x="108" y="0"/>
                    </a:lnTo>
                    <a:lnTo>
                      <a:pt x="112" y="0"/>
                    </a:lnTo>
                    <a:lnTo>
                      <a:pt x="116" y="0"/>
                    </a:lnTo>
                    <a:lnTo>
                      <a:pt x="119" y="0"/>
                    </a:lnTo>
                    <a:lnTo>
                      <a:pt x="123" y="0"/>
                    </a:lnTo>
                    <a:lnTo>
                      <a:pt x="126" y="0"/>
                    </a:lnTo>
                    <a:lnTo>
                      <a:pt x="130" y="0"/>
                    </a:lnTo>
                    <a:lnTo>
                      <a:pt x="134" y="0"/>
                    </a:lnTo>
                    <a:lnTo>
                      <a:pt x="137" y="0"/>
                    </a:lnTo>
                    <a:lnTo>
                      <a:pt x="141" y="0"/>
                    </a:lnTo>
                    <a:lnTo>
                      <a:pt x="144" y="0"/>
                    </a:lnTo>
                    <a:lnTo>
                      <a:pt x="148" y="0"/>
                    </a:lnTo>
                    <a:lnTo>
                      <a:pt x="152" y="0"/>
                    </a:lnTo>
                    <a:lnTo>
                      <a:pt x="155" y="0"/>
                    </a:lnTo>
                    <a:lnTo>
                      <a:pt x="159" y="0"/>
                    </a:lnTo>
                    <a:lnTo>
                      <a:pt x="162" y="0"/>
                    </a:lnTo>
                    <a:lnTo>
                      <a:pt x="166" y="0"/>
                    </a:lnTo>
                    <a:lnTo>
                      <a:pt x="170" y="0"/>
                    </a:lnTo>
                    <a:lnTo>
                      <a:pt x="173" y="0"/>
                    </a:lnTo>
                    <a:lnTo>
                      <a:pt x="177" y="0"/>
                    </a:lnTo>
                    <a:lnTo>
                      <a:pt x="180" y="0"/>
                    </a:lnTo>
                    <a:lnTo>
                      <a:pt x="184" y="0"/>
                    </a:lnTo>
                    <a:lnTo>
                      <a:pt x="188" y="0"/>
                    </a:lnTo>
                    <a:lnTo>
                      <a:pt x="191" y="0"/>
                    </a:lnTo>
                    <a:lnTo>
                      <a:pt x="195" y="0"/>
                    </a:lnTo>
                    <a:lnTo>
                      <a:pt x="198" y="0"/>
                    </a:lnTo>
                    <a:lnTo>
                      <a:pt x="202" y="0"/>
                    </a:lnTo>
                    <a:lnTo>
                      <a:pt x="206" y="0"/>
                    </a:lnTo>
                    <a:lnTo>
                      <a:pt x="209" y="0"/>
                    </a:lnTo>
                    <a:lnTo>
                      <a:pt x="213" y="0"/>
                    </a:lnTo>
                    <a:lnTo>
                      <a:pt x="216" y="0"/>
                    </a:lnTo>
                    <a:lnTo>
                      <a:pt x="220" y="0"/>
                    </a:lnTo>
                    <a:lnTo>
                      <a:pt x="224" y="0"/>
                    </a:lnTo>
                    <a:lnTo>
                      <a:pt x="227" y="0"/>
                    </a:lnTo>
                    <a:lnTo>
                      <a:pt x="231" y="0"/>
                    </a:lnTo>
                    <a:lnTo>
                      <a:pt x="234" y="0"/>
                    </a:lnTo>
                    <a:lnTo>
                      <a:pt x="238" y="0"/>
                    </a:lnTo>
                    <a:lnTo>
                      <a:pt x="242" y="0"/>
                    </a:lnTo>
                    <a:lnTo>
                      <a:pt x="245" y="0"/>
                    </a:lnTo>
                    <a:lnTo>
                      <a:pt x="249" y="0"/>
                    </a:lnTo>
                    <a:lnTo>
                      <a:pt x="252" y="0"/>
                    </a:lnTo>
                    <a:lnTo>
                      <a:pt x="256" y="0"/>
                    </a:lnTo>
                    <a:lnTo>
                      <a:pt x="260" y="0"/>
                    </a:lnTo>
                    <a:lnTo>
                      <a:pt x="263" y="0"/>
                    </a:lnTo>
                    <a:lnTo>
                      <a:pt x="267" y="0"/>
                    </a:lnTo>
                    <a:lnTo>
                      <a:pt x="270" y="0"/>
                    </a:lnTo>
                    <a:lnTo>
                      <a:pt x="274" y="0"/>
                    </a:lnTo>
                    <a:lnTo>
                      <a:pt x="278" y="0"/>
                    </a:lnTo>
                    <a:lnTo>
                      <a:pt x="281" y="0"/>
                    </a:lnTo>
                    <a:lnTo>
                      <a:pt x="285" y="0"/>
                    </a:lnTo>
                    <a:lnTo>
                      <a:pt x="288" y="0"/>
                    </a:lnTo>
                    <a:lnTo>
                      <a:pt x="292" y="0"/>
                    </a:lnTo>
                    <a:lnTo>
                      <a:pt x="296" y="0"/>
                    </a:lnTo>
                    <a:lnTo>
                      <a:pt x="299" y="0"/>
                    </a:lnTo>
                    <a:lnTo>
                      <a:pt x="303" y="0"/>
                    </a:lnTo>
                    <a:lnTo>
                      <a:pt x="306" y="0"/>
                    </a:lnTo>
                    <a:lnTo>
                      <a:pt x="310" y="0"/>
                    </a:lnTo>
                    <a:lnTo>
                      <a:pt x="314" y="0"/>
                    </a:lnTo>
                    <a:lnTo>
                      <a:pt x="317" y="0"/>
                    </a:lnTo>
                    <a:lnTo>
                      <a:pt x="321" y="0"/>
                    </a:lnTo>
                    <a:lnTo>
                      <a:pt x="324" y="0"/>
                    </a:lnTo>
                    <a:lnTo>
                      <a:pt x="328" y="0"/>
                    </a:lnTo>
                    <a:lnTo>
                      <a:pt x="332" y="0"/>
                    </a:lnTo>
                    <a:lnTo>
                      <a:pt x="335" y="0"/>
                    </a:lnTo>
                    <a:lnTo>
                      <a:pt x="339" y="0"/>
                    </a:lnTo>
                    <a:lnTo>
                      <a:pt x="342" y="0"/>
                    </a:lnTo>
                    <a:lnTo>
                      <a:pt x="346" y="0"/>
                    </a:lnTo>
                    <a:lnTo>
                      <a:pt x="350" y="0"/>
                    </a:lnTo>
                    <a:lnTo>
                      <a:pt x="353" y="0"/>
                    </a:lnTo>
                    <a:lnTo>
                      <a:pt x="357" y="0"/>
                    </a:lnTo>
                    <a:lnTo>
                      <a:pt x="360" y="0"/>
                    </a:lnTo>
                    <a:lnTo>
                      <a:pt x="364" y="0"/>
                    </a:lnTo>
                    <a:lnTo>
                      <a:pt x="368" y="0"/>
                    </a:lnTo>
                    <a:lnTo>
                      <a:pt x="371" y="0"/>
                    </a:lnTo>
                    <a:lnTo>
                      <a:pt x="375" y="0"/>
                    </a:lnTo>
                    <a:lnTo>
                      <a:pt x="378" y="0"/>
                    </a:lnTo>
                    <a:lnTo>
                      <a:pt x="382" y="0"/>
                    </a:lnTo>
                    <a:lnTo>
                      <a:pt x="386" y="0"/>
                    </a:lnTo>
                    <a:lnTo>
                      <a:pt x="389" y="0"/>
                    </a:lnTo>
                    <a:lnTo>
                      <a:pt x="393" y="0"/>
                    </a:lnTo>
                    <a:lnTo>
                      <a:pt x="397" y="0"/>
                    </a:lnTo>
                    <a:lnTo>
                      <a:pt x="400" y="0"/>
                    </a:lnTo>
                    <a:lnTo>
                      <a:pt x="404" y="0"/>
                    </a:lnTo>
                    <a:lnTo>
                      <a:pt x="407" y="0"/>
                    </a:lnTo>
                    <a:lnTo>
                      <a:pt x="411" y="0"/>
                    </a:lnTo>
                    <a:lnTo>
                      <a:pt x="415" y="0"/>
                    </a:lnTo>
                    <a:lnTo>
                      <a:pt x="418" y="0"/>
                    </a:lnTo>
                    <a:lnTo>
                      <a:pt x="422" y="0"/>
                    </a:lnTo>
                    <a:lnTo>
                      <a:pt x="425" y="0"/>
                    </a:lnTo>
                    <a:lnTo>
                      <a:pt x="429" y="0"/>
                    </a:lnTo>
                    <a:lnTo>
                      <a:pt x="433" y="0"/>
                    </a:lnTo>
                    <a:lnTo>
                      <a:pt x="436" y="0"/>
                    </a:lnTo>
                    <a:lnTo>
                      <a:pt x="440" y="0"/>
                    </a:lnTo>
                    <a:lnTo>
                      <a:pt x="443" y="0"/>
                    </a:lnTo>
                    <a:lnTo>
                      <a:pt x="447" y="0"/>
                    </a:lnTo>
                    <a:lnTo>
                      <a:pt x="451" y="0"/>
                    </a:lnTo>
                    <a:lnTo>
                      <a:pt x="454" y="0"/>
                    </a:lnTo>
                    <a:lnTo>
                      <a:pt x="458" y="0"/>
                    </a:lnTo>
                    <a:lnTo>
                      <a:pt x="461" y="0"/>
                    </a:lnTo>
                    <a:lnTo>
                      <a:pt x="465" y="0"/>
                    </a:lnTo>
                    <a:lnTo>
                      <a:pt x="469" y="0"/>
                    </a:lnTo>
                    <a:lnTo>
                      <a:pt x="472" y="0"/>
                    </a:lnTo>
                    <a:lnTo>
                      <a:pt x="476" y="0"/>
                    </a:lnTo>
                    <a:lnTo>
                      <a:pt x="479" y="0"/>
                    </a:lnTo>
                    <a:lnTo>
                      <a:pt x="483" y="0"/>
                    </a:lnTo>
                    <a:lnTo>
                      <a:pt x="487" y="0"/>
                    </a:lnTo>
                    <a:lnTo>
                      <a:pt x="490" y="0"/>
                    </a:lnTo>
                    <a:lnTo>
                      <a:pt x="494" y="0"/>
                    </a:lnTo>
                    <a:lnTo>
                      <a:pt x="497" y="0"/>
                    </a:lnTo>
                    <a:lnTo>
                      <a:pt x="501" y="0"/>
                    </a:lnTo>
                    <a:lnTo>
                      <a:pt x="505" y="0"/>
                    </a:lnTo>
                    <a:lnTo>
                      <a:pt x="508" y="0"/>
                    </a:lnTo>
                    <a:lnTo>
                      <a:pt x="512" y="0"/>
                    </a:lnTo>
                    <a:lnTo>
                      <a:pt x="515" y="0"/>
                    </a:lnTo>
                    <a:lnTo>
                      <a:pt x="519" y="0"/>
                    </a:lnTo>
                    <a:lnTo>
                      <a:pt x="523" y="0"/>
                    </a:lnTo>
                    <a:lnTo>
                      <a:pt x="526" y="0"/>
                    </a:lnTo>
                    <a:lnTo>
                      <a:pt x="530" y="0"/>
                    </a:lnTo>
                    <a:lnTo>
                      <a:pt x="533" y="0"/>
                    </a:lnTo>
                    <a:lnTo>
                      <a:pt x="537" y="0"/>
                    </a:lnTo>
                    <a:lnTo>
                      <a:pt x="541" y="0"/>
                    </a:lnTo>
                    <a:lnTo>
                      <a:pt x="544" y="0"/>
                    </a:lnTo>
                    <a:lnTo>
                      <a:pt x="548" y="0"/>
                    </a:lnTo>
                    <a:lnTo>
                      <a:pt x="551" y="0"/>
                    </a:lnTo>
                    <a:lnTo>
                      <a:pt x="555" y="0"/>
                    </a:lnTo>
                    <a:lnTo>
                      <a:pt x="559" y="0"/>
                    </a:lnTo>
                    <a:lnTo>
                      <a:pt x="562" y="0"/>
                    </a:lnTo>
                    <a:lnTo>
                      <a:pt x="566" y="0"/>
                    </a:lnTo>
                    <a:lnTo>
                      <a:pt x="569" y="0"/>
                    </a:lnTo>
                    <a:lnTo>
                      <a:pt x="573" y="0"/>
                    </a:lnTo>
                    <a:lnTo>
                      <a:pt x="577" y="0"/>
                    </a:lnTo>
                    <a:lnTo>
                      <a:pt x="580" y="0"/>
                    </a:lnTo>
                    <a:lnTo>
                      <a:pt x="584" y="0"/>
                    </a:lnTo>
                    <a:lnTo>
                      <a:pt x="587" y="0"/>
                    </a:lnTo>
                    <a:lnTo>
                      <a:pt x="591" y="0"/>
                    </a:lnTo>
                    <a:lnTo>
                      <a:pt x="595" y="0"/>
                    </a:lnTo>
                    <a:lnTo>
                      <a:pt x="598" y="0"/>
                    </a:lnTo>
                    <a:lnTo>
                      <a:pt x="602" y="0"/>
                    </a:lnTo>
                    <a:lnTo>
                      <a:pt x="605" y="0"/>
                    </a:lnTo>
                    <a:lnTo>
                      <a:pt x="609" y="0"/>
                    </a:lnTo>
                    <a:lnTo>
                      <a:pt x="613" y="0"/>
                    </a:lnTo>
                    <a:lnTo>
                      <a:pt x="616" y="0"/>
                    </a:lnTo>
                    <a:lnTo>
                      <a:pt x="620" y="0"/>
                    </a:lnTo>
                    <a:lnTo>
                      <a:pt x="623" y="0"/>
                    </a:lnTo>
                    <a:lnTo>
                      <a:pt x="627" y="0"/>
                    </a:lnTo>
                    <a:lnTo>
                      <a:pt x="631" y="0"/>
                    </a:lnTo>
                    <a:lnTo>
                      <a:pt x="634" y="0"/>
                    </a:lnTo>
                    <a:lnTo>
                      <a:pt x="638" y="0"/>
                    </a:lnTo>
                    <a:lnTo>
                      <a:pt x="641" y="0"/>
                    </a:lnTo>
                    <a:lnTo>
                      <a:pt x="645" y="0"/>
                    </a:lnTo>
                    <a:lnTo>
                      <a:pt x="649" y="0"/>
                    </a:lnTo>
                    <a:lnTo>
                      <a:pt x="652" y="0"/>
                    </a:lnTo>
                    <a:lnTo>
                      <a:pt x="656" y="0"/>
                    </a:lnTo>
                    <a:lnTo>
                      <a:pt x="659" y="0"/>
                    </a:lnTo>
                    <a:lnTo>
                      <a:pt x="663" y="0"/>
                    </a:lnTo>
                    <a:lnTo>
                      <a:pt x="667" y="0"/>
                    </a:lnTo>
                    <a:lnTo>
                      <a:pt x="670" y="0"/>
                    </a:lnTo>
                    <a:lnTo>
                      <a:pt x="674" y="0"/>
                    </a:lnTo>
                    <a:lnTo>
                      <a:pt x="677" y="0"/>
                    </a:lnTo>
                    <a:lnTo>
                      <a:pt x="681" y="0"/>
                    </a:lnTo>
                    <a:lnTo>
                      <a:pt x="685" y="0"/>
                    </a:lnTo>
                    <a:lnTo>
                      <a:pt x="688" y="0"/>
                    </a:lnTo>
                    <a:lnTo>
                      <a:pt x="692" y="0"/>
                    </a:lnTo>
                    <a:lnTo>
                      <a:pt x="695" y="0"/>
                    </a:lnTo>
                    <a:lnTo>
                      <a:pt x="699" y="0"/>
                    </a:lnTo>
                    <a:lnTo>
                      <a:pt x="703" y="0"/>
                    </a:lnTo>
                    <a:lnTo>
                      <a:pt x="706" y="0"/>
                    </a:lnTo>
                    <a:lnTo>
                      <a:pt x="710" y="0"/>
                    </a:lnTo>
                    <a:lnTo>
                      <a:pt x="713" y="0"/>
                    </a:lnTo>
                    <a:lnTo>
                      <a:pt x="717" y="0"/>
                    </a:lnTo>
                    <a:lnTo>
                      <a:pt x="721" y="0"/>
                    </a:lnTo>
                    <a:lnTo>
                      <a:pt x="724" y="0"/>
                    </a:lnTo>
                    <a:lnTo>
                      <a:pt x="728" y="0"/>
                    </a:lnTo>
                    <a:lnTo>
                      <a:pt x="731" y="0"/>
                    </a:lnTo>
                    <a:lnTo>
                      <a:pt x="735" y="0"/>
                    </a:lnTo>
                    <a:lnTo>
                      <a:pt x="739" y="0"/>
                    </a:lnTo>
                    <a:lnTo>
                      <a:pt x="742" y="0"/>
                    </a:lnTo>
                    <a:lnTo>
                      <a:pt x="746" y="0"/>
                    </a:lnTo>
                    <a:lnTo>
                      <a:pt x="749" y="0"/>
                    </a:lnTo>
                    <a:lnTo>
                      <a:pt x="753" y="0"/>
                    </a:lnTo>
                    <a:lnTo>
                      <a:pt x="757" y="0"/>
                    </a:lnTo>
                    <a:lnTo>
                      <a:pt x="760" y="0"/>
                    </a:lnTo>
                    <a:lnTo>
                      <a:pt x="764" y="0"/>
                    </a:lnTo>
                    <a:lnTo>
                      <a:pt x="767" y="0"/>
                    </a:lnTo>
                    <a:lnTo>
                      <a:pt x="771" y="0"/>
                    </a:lnTo>
                    <a:lnTo>
                      <a:pt x="775" y="0"/>
                    </a:lnTo>
                    <a:lnTo>
                      <a:pt x="778" y="0"/>
                    </a:lnTo>
                    <a:lnTo>
                      <a:pt x="782" y="0"/>
                    </a:lnTo>
                    <a:lnTo>
                      <a:pt x="785" y="0"/>
                    </a:lnTo>
                    <a:lnTo>
                      <a:pt x="789" y="0"/>
                    </a:lnTo>
                    <a:lnTo>
                      <a:pt x="793" y="0"/>
                    </a:lnTo>
                    <a:lnTo>
                      <a:pt x="796" y="0"/>
                    </a:lnTo>
                    <a:lnTo>
                      <a:pt x="800" y="0"/>
                    </a:lnTo>
                    <a:lnTo>
                      <a:pt x="804" y="0"/>
                    </a:lnTo>
                    <a:lnTo>
                      <a:pt x="807" y="0"/>
                    </a:lnTo>
                    <a:lnTo>
                      <a:pt x="811" y="0"/>
                    </a:lnTo>
                    <a:lnTo>
                      <a:pt x="814" y="0"/>
                    </a:lnTo>
                    <a:lnTo>
                      <a:pt x="818" y="0"/>
                    </a:lnTo>
                    <a:lnTo>
                      <a:pt x="822" y="0"/>
                    </a:lnTo>
                    <a:lnTo>
                      <a:pt x="825" y="0"/>
                    </a:lnTo>
                    <a:lnTo>
                      <a:pt x="829" y="0"/>
                    </a:lnTo>
                    <a:lnTo>
                      <a:pt x="832" y="0"/>
                    </a:lnTo>
                    <a:lnTo>
                      <a:pt x="836" y="0"/>
                    </a:lnTo>
                    <a:lnTo>
                      <a:pt x="840" y="0"/>
                    </a:lnTo>
                    <a:lnTo>
                      <a:pt x="843" y="0"/>
                    </a:lnTo>
                    <a:lnTo>
                      <a:pt x="847" y="0"/>
                    </a:lnTo>
                    <a:lnTo>
                      <a:pt x="850" y="0"/>
                    </a:lnTo>
                    <a:lnTo>
                      <a:pt x="854" y="0"/>
                    </a:lnTo>
                    <a:lnTo>
                      <a:pt x="858" y="0"/>
                    </a:lnTo>
                    <a:lnTo>
                      <a:pt x="861" y="0"/>
                    </a:lnTo>
                    <a:lnTo>
                      <a:pt x="865" y="0"/>
                    </a:lnTo>
                    <a:lnTo>
                      <a:pt x="868" y="0"/>
                    </a:lnTo>
                    <a:lnTo>
                      <a:pt x="872" y="0"/>
                    </a:lnTo>
                    <a:lnTo>
                      <a:pt x="876" y="0"/>
                    </a:lnTo>
                    <a:lnTo>
                      <a:pt x="879" y="0"/>
                    </a:lnTo>
                    <a:lnTo>
                      <a:pt x="883" y="0"/>
                    </a:lnTo>
                    <a:lnTo>
                      <a:pt x="886" y="0"/>
                    </a:lnTo>
                    <a:lnTo>
                      <a:pt x="890" y="0"/>
                    </a:lnTo>
                    <a:lnTo>
                      <a:pt x="894" y="0"/>
                    </a:lnTo>
                    <a:lnTo>
                      <a:pt x="897" y="0"/>
                    </a:lnTo>
                    <a:lnTo>
                      <a:pt x="901" y="0"/>
                    </a:lnTo>
                    <a:lnTo>
                      <a:pt x="904" y="0"/>
                    </a:lnTo>
                    <a:lnTo>
                      <a:pt x="908" y="0"/>
                    </a:lnTo>
                    <a:lnTo>
                      <a:pt x="912" y="0"/>
                    </a:lnTo>
                    <a:lnTo>
                      <a:pt x="915" y="0"/>
                    </a:lnTo>
                    <a:lnTo>
                      <a:pt x="919" y="0"/>
                    </a:lnTo>
                    <a:lnTo>
                      <a:pt x="922" y="0"/>
                    </a:lnTo>
                    <a:lnTo>
                      <a:pt x="926" y="0"/>
                    </a:lnTo>
                    <a:lnTo>
                      <a:pt x="930" y="0"/>
                    </a:lnTo>
                    <a:lnTo>
                      <a:pt x="933" y="0"/>
                    </a:lnTo>
                    <a:lnTo>
                      <a:pt x="937" y="0"/>
                    </a:lnTo>
                    <a:lnTo>
                      <a:pt x="940" y="0"/>
                    </a:lnTo>
                    <a:lnTo>
                      <a:pt x="944" y="0"/>
                    </a:lnTo>
                    <a:lnTo>
                      <a:pt x="948" y="0"/>
                    </a:lnTo>
                    <a:lnTo>
                      <a:pt x="951" y="0"/>
                    </a:lnTo>
                    <a:lnTo>
                      <a:pt x="955" y="0"/>
                    </a:lnTo>
                    <a:lnTo>
                      <a:pt x="958" y="0"/>
                    </a:lnTo>
                    <a:lnTo>
                      <a:pt x="962" y="0"/>
                    </a:lnTo>
                    <a:lnTo>
                      <a:pt x="966" y="0"/>
                    </a:lnTo>
                    <a:lnTo>
                      <a:pt x="969" y="0"/>
                    </a:lnTo>
                    <a:lnTo>
                      <a:pt x="973" y="0"/>
                    </a:lnTo>
                    <a:lnTo>
                      <a:pt x="976" y="0"/>
                    </a:lnTo>
                    <a:lnTo>
                      <a:pt x="980" y="0"/>
                    </a:lnTo>
                    <a:lnTo>
                      <a:pt x="984" y="0"/>
                    </a:lnTo>
                    <a:lnTo>
                      <a:pt x="987" y="0"/>
                    </a:lnTo>
                    <a:lnTo>
                      <a:pt x="991" y="0"/>
                    </a:lnTo>
                    <a:lnTo>
                      <a:pt x="994" y="0"/>
                    </a:lnTo>
                    <a:lnTo>
                      <a:pt x="998" y="0"/>
                    </a:lnTo>
                    <a:lnTo>
                      <a:pt x="1002" y="0"/>
                    </a:lnTo>
                    <a:lnTo>
                      <a:pt x="1005" y="0"/>
                    </a:lnTo>
                    <a:lnTo>
                      <a:pt x="1009" y="0"/>
                    </a:lnTo>
                    <a:lnTo>
                      <a:pt x="1012" y="0"/>
                    </a:lnTo>
                    <a:lnTo>
                      <a:pt x="1016" y="0"/>
                    </a:lnTo>
                    <a:lnTo>
                      <a:pt x="1020" y="0"/>
                    </a:lnTo>
                    <a:lnTo>
                      <a:pt x="1023" y="0"/>
                    </a:lnTo>
                    <a:lnTo>
                      <a:pt x="1027" y="0"/>
                    </a:lnTo>
                    <a:lnTo>
                      <a:pt x="1030" y="0"/>
                    </a:lnTo>
                    <a:lnTo>
                      <a:pt x="1034" y="0"/>
                    </a:lnTo>
                    <a:lnTo>
                      <a:pt x="1038" y="0"/>
                    </a:lnTo>
                    <a:lnTo>
                      <a:pt x="1041" y="0"/>
                    </a:lnTo>
                    <a:lnTo>
                      <a:pt x="1045" y="0"/>
                    </a:lnTo>
                    <a:lnTo>
                      <a:pt x="1048" y="0"/>
                    </a:lnTo>
                    <a:lnTo>
                      <a:pt x="1052" y="0"/>
                    </a:lnTo>
                    <a:lnTo>
                      <a:pt x="1056" y="0"/>
                    </a:lnTo>
                    <a:lnTo>
                      <a:pt x="1059" y="0"/>
                    </a:lnTo>
                    <a:lnTo>
                      <a:pt x="1063" y="0"/>
                    </a:lnTo>
                    <a:lnTo>
                      <a:pt x="1066" y="0"/>
                    </a:lnTo>
                    <a:lnTo>
                      <a:pt x="1070" y="0"/>
                    </a:lnTo>
                    <a:lnTo>
                      <a:pt x="1074" y="0"/>
                    </a:lnTo>
                    <a:lnTo>
                      <a:pt x="1077" y="0"/>
                    </a:lnTo>
                    <a:lnTo>
                      <a:pt x="1081" y="0"/>
                    </a:lnTo>
                    <a:lnTo>
                      <a:pt x="1084" y="0"/>
                    </a:lnTo>
                    <a:lnTo>
                      <a:pt x="1088" y="0"/>
                    </a:lnTo>
                    <a:lnTo>
                      <a:pt x="1092" y="0"/>
                    </a:lnTo>
                    <a:lnTo>
                      <a:pt x="1095" y="0"/>
                    </a:lnTo>
                    <a:lnTo>
                      <a:pt x="1099" y="0"/>
                    </a:lnTo>
                    <a:lnTo>
                      <a:pt x="1102" y="0"/>
                    </a:lnTo>
                    <a:lnTo>
                      <a:pt x="1106" y="0"/>
                    </a:lnTo>
                    <a:lnTo>
                      <a:pt x="1110" y="0"/>
                    </a:lnTo>
                    <a:lnTo>
                      <a:pt x="1113" y="0"/>
                    </a:lnTo>
                    <a:lnTo>
                      <a:pt x="1117" y="0"/>
                    </a:lnTo>
                    <a:lnTo>
                      <a:pt x="1120" y="0"/>
                    </a:lnTo>
                    <a:lnTo>
                      <a:pt x="1124" y="0"/>
                    </a:lnTo>
                    <a:lnTo>
                      <a:pt x="1128" y="0"/>
                    </a:lnTo>
                    <a:lnTo>
                      <a:pt x="1131" y="0"/>
                    </a:lnTo>
                    <a:lnTo>
                      <a:pt x="1135" y="0"/>
                    </a:lnTo>
                    <a:lnTo>
                      <a:pt x="1138" y="0"/>
                    </a:lnTo>
                    <a:lnTo>
                      <a:pt x="1142" y="0"/>
                    </a:lnTo>
                    <a:lnTo>
                      <a:pt x="1146" y="0"/>
                    </a:lnTo>
                    <a:lnTo>
                      <a:pt x="1149" y="0"/>
                    </a:lnTo>
                    <a:lnTo>
                      <a:pt x="1153" y="0"/>
                    </a:lnTo>
                    <a:lnTo>
                      <a:pt x="1156" y="0"/>
                    </a:lnTo>
                    <a:lnTo>
                      <a:pt x="1160" y="0"/>
                    </a:lnTo>
                    <a:lnTo>
                      <a:pt x="1164" y="0"/>
                    </a:lnTo>
                    <a:lnTo>
                      <a:pt x="1167" y="0"/>
                    </a:lnTo>
                    <a:lnTo>
                      <a:pt x="1171" y="0"/>
                    </a:lnTo>
                    <a:lnTo>
                      <a:pt x="1174" y="0"/>
                    </a:lnTo>
                    <a:lnTo>
                      <a:pt x="1178" y="0"/>
                    </a:lnTo>
                    <a:lnTo>
                      <a:pt x="1182" y="0"/>
                    </a:lnTo>
                    <a:lnTo>
                      <a:pt x="1185" y="0"/>
                    </a:lnTo>
                    <a:lnTo>
                      <a:pt x="1189" y="0"/>
                    </a:lnTo>
                    <a:lnTo>
                      <a:pt x="1192" y="0"/>
                    </a:lnTo>
                    <a:lnTo>
                      <a:pt x="1196" y="0"/>
                    </a:lnTo>
                    <a:lnTo>
                      <a:pt x="1200" y="0"/>
                    </a:lnTo>
                    <a:lnTo>
                      <a:pt x="1203" y="0"/>
                    </a:lnTo>
                    <a:lnTo>
                      <a:pt x="1207" y="0"/>
                    </a:lnTo>
                    <a:lnTo>
                      <a:pt x="1211" y="0"/>
                    </a:lnTo>
                    <a:lnTo>
                      <a:pt x="1214" y="0"/>
                    </a:lnTo>
                    <a:lnTo>
                      <a:pt x="1218" y="0"/>
                    </a:lnTo>
                    <a:lnTo>
                      <a:pt x="1221" y="0"/>
                    </a:lnTo>
                    <a:lnTo>
                      <a:pt x="1225" y="0"/>
                    </a:lnTo>
                    <a:lnTo>
                      <a:pt x="1229" y="0"/>
                    </a:lnTo>
                    <a:lnTo>
                      <a:pt x="1232" y="0"/>
                    </a:lnTo>
                    <a:lnTo>
                      <a:pt x="1236" y="0"/>
                    </a:lnTo>
                    <a:lnTo>
                      <a:pt x="1239" y="0"/>
                    </a:lnTo>
                    <a:lnTo>
                      <a:pt x="1243" y="0"/>
                    </a:lnTo>
                    <a:lnTo>
                      <a:pt x="1247" y="0"/>
                    </a:lnTo>
                    <a:lnTo>
                      <a:pt x="1250" y="0"/>
                    </a:lnTo>
                    <a:lnTo>
                      <a:pt x="1254" y="0"/>
                    </a:lnTo>
                    <a:lnTo>
                      <a:pt x="1257" y="0"/>
                    </a:lnTo>
                    <a:lnTo>
                      <a:pt x="1261" y="0"/>
                    </a:lnTo>
                    <a:lnTo>
                      <a:pt x="1265" y="0"/>
                    </a:lnTo>
                    <a:lnTo>
                      <a:pt x="1268" y="0"/>
                    </a:lnTo>
                    <a:lnTo>
                      <a:pt x="1272" y="0"/>
                    </a:lnTo>
                    <a:lnTo>
                      <a:pt x="1275" y="0"/>
                    </a:lnTo>
                    <a:lnTo>
                      <a:pt x="1279" y="0"/>
                    </a:lnTo>
                    <a:lnTo>
                      <a:pt x="1283" y="0"/>
                    </a:lnTo>
                    <a:lnTo>
                      <a:pt x="1286" y="0"/>
                    </a:lnTo>
                    <a:lnTo>
                      <a:pt x="1290" y="0"/>
                    </a:lnTo>
                    <a:lnTo>
                      <a:pt x="1293" y="0"/>
                    </a:lnTo>
                    <a:lnTo>
                      <a:pt x="1297" y="0"/>
                    </a:lnTo>
                    <a:lnTo>
                      <a:pt x="1301" y="0"/>
                    </a:lnTo>
                    <a:lnTo>
                      <a:pt x="1304" y="0"/>
                    </a:lnTo>
                    <a:lnTo>
                      <a:pt x="1308" y="0"/>
                    </a:lnTo>
                    <a:lnTo>
                      <a:pt x="1311" y="0"/>
                    </a:lnTo>
                    <a:lnTo>
                      <a:pt x="1315" y="0"/>
                    </a:lnTo>
                    <a:lnTo>
                      <a:pt x="1319" y="0"/>
                    </a:lnTo>
                    <a:lnTo>
                      <a:pt x="1322" y="0"/>
                    </a:lnTo>
                    <a:lnTo>
                      <a:pt x="1326" y="0"/>
                    </a:lnTo>
                    <a:lnTo>
                      <a:pt x="1329" y="0"/>
                    </a:lnTo>
                    <a:lnTo>
                      <a:pt x="1333" y="0"/>
                    </a:lnTo>
                    <a:lnTo>
                      <a:pt x="1337" y="0"/>
                    </a:lnTo>
                    <a:lnTo>
                      <a:pt x="1340" y="0"/>
                    </a:lnTo>
                    <a:lnTo>
                      <a:pt x="1344" y="0"/>
                    </a:lnTo>
                    <a:lnTo>
                      <a:pt x="1347" y="0"/>
                    </a:lnTo>
                    <a:lnTo>
                      <a:pt x="1351" y="0"/>
                    </a:lnTo>
                    <a:lnTo>
                      <a:pt x="1355" y="0"/>
                    </a:lnTo>
                    <a:lnTo>
                      <a:pt x="1358" y="0"/>
                    </a:lnTo>
                    <a:lnTo>
                      <a:pt x="1362" y="0"/>
                    </a:lnTo>
                    <a:lnTo>
                      <a:pt x="1365" y="0"/>
                    </a:lnTo>
                    <a:lnTo>
                      <a:pt x="1369" y="0"/>
                    </a:lnTo>
                    <a:lnTo>
                      <a:pt x="1373" y="0"/>
                    </a:lnTo>
                    <a:lnTo>
                      <a:pt x="1376" y="0"/>
                    </a:lnTo>
                    <a:lnTo>
                      <a:pt x="1380" y="0"/>
                    </a:lnTo>
                    <a:lnTo>
                      <a:pt x="1383" y="0"/>
                    </a:lnTo>
                    <a:lnTo>
                      <a:pt x="1387" y="0"/>
                    </a:lnTo>
                    <a:lnTo>
                      <a:pt x="1391" y="0"/>
                    </a:lnTo>
                    <a:lnTo>
                      <a:pt x="1394" y="0"/>
                    </a:lnTo>
                    <a:lnTo>
                      <a:pt x="1398" y="0"/>
                    </a:lnTo>
                    <a:lnTo>
                      <a:pt x="1401" y="0"/>
                    </a:lnTo>
                    <a:lnTo>
                      <a:pt x="1405" y="0"/>
                    </a:lnTo>
                    <a:lnTo>
                      <a:pt x="1409" y="0"/>
                    </a:lnTo>
                    <a:lnTo>
                      <a:pt x="1412" y="0"/>
                    </a:lnTo>
                    <a:lnTo>
                      <a:pt x="1416" y="0"/>
                    </a:lnTo>
                    <a:lnTo>
                      <a:pt x="1419" y="0"/>
                    </a:lnTo>
                    <a:lnTo>
                      <a:pt x="1423" y="0"/>
                    </a:lnTo>
                    <a:lnTo>
                      <a:pt x="1427" y="0"/>
                    </a:lnTo>
                    <a:lnTo>
                      <a:pt x="1430" y="0"/>
                    </a:lnTo>
                    <a:lnTo>
                      <a:pt x="1434" y="0"/>
                    </a:lnTo>
                    <a:lnTo>
                      <a:pt x="1437" y="0"/>
                    </a:lnTo>
                    <a:lnTo>
                      <a:pt x="1441" y="0"/>
                    </a:lnTo>
                    <a:lnTo>
                      <a:pt x="1445" y="0"/>
                    </a:lnTo>
                    <a:lnTo>
                      <a:pt x="1448" y="0"/>
                    </a:lnTo>
                    <a:lnTo>
                      <a:pt x="1452" y="0"/>
                    </a:lnTo>
                    <a:lnTo>
                      <a:pt x="1455" y="0"/>
                    </a:lnTo>
                    <a:lnTo>
                      <a:pt x="1459" y="0"/>
                    </a:lnTo>
                    <a:lnTo>
                      <a:pt x="1463" y="0"/>
                    </a:lnTo>
                    <a:lnTo>
                      <a:pt x="1466" y="0"/>
                    </a:lnTo>
                    <a:lnTo>
                      <a:pt x="1470" y="0"/>
                    </a:lnTo>
                    <a:lnTo>
                      <a:pt x="1473" y="0"/>
                    </a:lnTo>
                    <a:lnTo>
                      <a:pt x="1477" y="0"/>
                    </a:lnTo>
                    <a:lnTo>
                      <a:pt x="1481" y="0"/>
                    </a:lnTo>
                    <a:lnTo>
                      <a:pt x="1484" y="0"/>
                    </a:lnTo>
                    <a:lnTo>
                      <a:pt x="1488" y="0"/>
                    </a:lnTo>
                    <a:lnTo>
                      <a:pt x="1491" y="0"/>
                    </a:lnTo>
                    <a:lnTo>
                      <a:pt x="1495" y="0"/>
                    </a:lnTo>
                    <a:lnTo>
                      <a:pt x="1499" y="0"/>
                    </a:lnTo>
                    <a:lnTo>
                      <a:pt x="1502" y="0"/>
                    </a:lnTo>
                    <a:lnTo>
                      <a:pt x="1506" y="0"/>
                    </a:lnTo>
                    <a:lnTo>
                      <a:pt x="1509" y="0"/>
                    </a:lnTo>
                    <a:lnTo>
                      <a:pt x="1513" y="0"/>
                    </a:lnTo>
                    <a:lnTo>
                      <a:pt x="1517" y="0"/>
                    </a:lnTo>
                    <a:lnTo>
                      <a:pt x="1520" y="0"/>
                    </a:lnTo>
                    <a:lnTo>
                      <a:pt x="1524" y="0"/>
                    </a:lnTo>
                    <a:lnTo>
                      <a:pt x="1527" y="0"/>
                    </a:lnTo>
                    <a:lnTo>
                      <a:pt x="1531" y="0"/>
                    </a:lnTo>
                    <a:lnTo>
                      <a:pt x="1535" y="0"/>
                    </a:lnTo>
                    <a:lnTo>
                      <a:pt x="1538" y="0"/>
                    </a:lnTo>
                    <a:lnTo>
                      <a:pt x="1542" y="0"/>
                    </a:lnTo>
                    <a:lnTo>
                      <a:pt x="1545" y="0"/>
                    </a:lnTo>
                    <a:lnTo>
                      <a:pt x="1549" y="0"/>
                    </a:lnTo>
                    <a:lnTo>
                      <a:pt x="1553" y="0"/>
                    </a:lnTo>
                    <a:lnTo>
                      <a:pt x="1556" y="0"/>
                    </a:lnTo>
                    <a:lnTo>
                      <a:pt x="1560" y="0"/>
                    </a:lnTo>
                    <a:lnTo>
                      <a:pt x="1563" y="0"/>
                    </a:lnTo>
                    <a:lnTo>
                      <a:pt x="1567" y="0"/>
                    </a:lnTo>
                    <a:lnTo>
                      <a:pt x="1571" y="0"/>
                    </a:lnTo>
                    <a:lnTo>
                      <a:pt x="1574" y="0"/>
                    </a:lnTo>
                    <a:lnTo>
                      <a:pt x="1578" y="0"/>
                    </a:lnTo>
                    <a:lnTo>
                      <a:pt x="1581" y="0"/>
                    </a:lnTo>
                    <a:lnTo>
                      <a:pt x="1585" y="0"/>
                    </a:lnTo>
                    <a:lnTo>
                      <a:pt x="1589" y="0"/>
                    </a:lnTo>
                    <a:lnTo>
                      <a:pt x="1592" y="0"/>
                    </a:lnTo>
                    <a:lnTo>
                      <a:pt x="1596" y="0"/>
                    </a:lnTo>
                    <a:lnTo>
                      <a:pt x="1599" y="0"/>
                    </a:lnTo>
                    <a:lnTo>
                      <a:pt x="1603" y="0"/>
                    </a:lnTo>
                    <a:lnTo>
                      <a:pt x="1607" y="0"/>
                    </a:lnTo>
                    <a:lnTo>
                      <a:pt x="1610" y="0"/>
                    </a:lnTo>
                    <a:lnTo>
                      <a:pt x="1614" y="0"/>
                    </a:lnTo>
                    <a:lnTo>
                      <a:pt x="1617" y="0"/>
                    </a:lnTo>
                    <a:lnTo>
                      <a:pt x="1621" y="0"/>
                    </a:lnTo>
                    <a:lnTo>
                      <a:pt x="1625" y="0"/>
                    </a:lnTo>
                    <a:lnTo>
                      <a:pt x="1628" y="0"/>
                    </a:lnTo>
                    <a:lnTo>
                      <a:pt x="1632" y="0"/>
                    </a:lnTo>
                    <a:lnTo>
                      <a:pt x="1636" y="0"/>
                    </a:lnTo>
                    <a:lnTo>
                      <a:pt x="1639" y="0"/>
                    </a:lnTo>
                    <a:lnTo>
                      <a:pt x="1643" y="0"/>
                    </a:lnTo>
                    <a:lnTo>
                      <a:pt x="1646" y="0"/>
                    </a:lnTo>
                    <a:lnTo>
                      <a:pt x="1650" y="0"/>
                    </a:lnTo>
                    <a:lnTo>
                      <a:pt x="1654" y="0"/>
                    </a:lnTo>
                    <a:lnTo>
                      <a:pt x="1657" y="0"/>
                    </a:lnTo>
                    <a:lnTo>
                      <a:pt x="1661" y="0"/>
                    </a:lnTo>
                    <a:lnTo>
                      <a:pt x="1664" y="0"/>
                    </a:lnTo>
                    <a:lnTo>
                      <a:pt x="1668" y="0"/>
                    </a:lnTo>
                    <a:lnTo>
                      <a:pt x="1672" y="0"/>
                    </a:lnTo>
                    <a:lnTo>
                      <a:pt x="1675" y="0"/>
                    </a:lnTo>
                    <a:lnTo>
                      <a:pt x="1679" y="0"/>
                    </a:lnTo>
                    <a:lnTo>
                      <a:pt x="1682" y="0"/>
                    </a:lnTo>
                    <a:lnTo>
                      <a:pt x="1686" y="0"/>
                    </a:lnTo>
                    <a:lnTo>
                      <a:pt x="1690" y="0"/>
                    </a:lnTo>
                    <a:lnTo>
                      <a:pt x="1693" y="0"/>
                    </a:lnTo>
                    <a:lnTo>
                      <a:pt x="1697" y="0"/>
                    </a:lnTo>
                    <a:lnTo>
                      <a:pt x="1700" y="0"/>
                    </a:lnTo>
                    <a:lnTo>
                      <a:pt x="1704" y="0"/>
                    </a:lnTo>
                    <a:lnTo>
                      <a:pt x="1708" y="0"/>
                    </a:lnTo>
                    <a:lnTo>
                      <a:pt x="1711" y="0"/>
                    </a:lnTo>
                    <a:lnTo>
                      <a:pt x="1715" y="0"/>
                    </a:lnTo>
                    <a:lnTo>
                      <a:pt x="1718" y="0"/>
                    </a:lnTo>
                    <a:lnTo>
                      <a:pt x="1722" y="0"/>
                    </a:lnTo>
                  </a:path>
                </a:pathLst>
              </a:custGeom>
              <a:noFill/>
              <a:ln w="17463">
                <a:solidFill>
                  <a:srgbClr val="FF0000"/>
                </a:solidFill>
                <a:prstDash val="solid"/>
                <a:round/>
                <a:headEnd/>
                <a:tailEnd/>
              </a:ln>
            </p:spPr>
            <p:txBody>
              <a:bodyPr>
                <a:prstTxWarp prst="textNoShape">
                  <a:avLst/>
                </a:prstTxWarp>
              </a:bodyPr>
              <a:lstStyle/>
              <a:p>
                <a:endParaRPr lang="en-US"/>
              </a:p>
            </p:txBody>
          </p:sp>
          <p:sp>
            <p:nvSpPr>
              <p:cNvPr id="144534" name="Freeform 150"/>
              <p:cNvSpPr>
                <a:spLocks/>
              </p:cNvSpPr>
              <p:nvPr/>
            </p:nvSpPr>
            <p:spPr bwMode="auto">
              <a:xfrm>
                <a:off x="1825" y="2910"/>
                <a:ext cx="1722" cy="0"/>
              </a:xfrm>
              <a:custGeom>
                <a:avLst/>
                <a:gdLst/>
                <a:ahLst/>
                <a:cxnLst>
                  <a:cxn ang="0">
                    <a:pos x="26" y="0"/>
                  </a:cxn>
                  <a:cxn ang="0">
                    <a:pos x="54" y="0"/>
                  </a:cxn>
                  <a:cxn ang="0">
                    <a:pos x="83" y="0"/>
                  </a:cxn>
                  <a:cxn ang="0">
                    <a:pos x="112" y="0"/>
                  </a:cxn>
                  <a:cxn ang="0">
                    <a:pos x="141" y="0"/>
                  </a:cxn>
                  <a:cxn ang="0">
                    <a:pos x="170" y="0"/>
                  </a:cxn>
                  <a:cxn ang="0">
                    <a:pos x="198" y="0"/>
                  </a:cxn>
                  <a:cxn ang="0">
                    <a:pos x="227" y="0"/>
                  </a:cxn>
                  <a:cxn ang="0">
                    <a:pos x="256" y="0"/>
                  </a:cxn>
                  <a:cxn ang="0">
                    <a:pos x="285" y="0"/>
                  </a:cxn>
                  <a:cxn ang="0">
                    <a:pos x="314" y="0"/>
                  </a:cxn>
                  <a:cxn ang="0">
                    <a:pos x="342" y="0"/>
                  </a:cxn>
                  <a:cxn ang="0">
                    <a:pos x="371" y="0"/>
                  </a:cxn>
                  <a:cxn ang="0">
                    <a:pos x="400" y="0"/>
                  </a:cxn>
                  <a:cxn ang="0">
                    <a:pos x="429" y="0"/>
                  </a:cxn>
                  <a:cxn ang="0">
                    <a:pos x="458" y="0"/>
                  </a:cxn>
                  <a:cxn ang="0">
                    <a:pos x="487" y="0"/>
                  </a:cxn>
                  <a:cxn ang="0">
                    <a:pos x="515" y="0"/>
                  </a:cxn>
                  <a:cxn ang="0">
                    <a:pos x="544" y="0"/>
                  </a:cxn>
                  <a:cxn ang="0">
                    <a:pos x="573" y="0"/>
                  </a:cxn>
                  <a:cxn ang="0">
                    <a:pos x="602" y="0"/>
                  </a:cxn>
                  <a:cxn ang="0">
                    <a:pos x="631" y="0"/>
                  </a:cxn>
                  <a:cxn ang="0">
                    <a:pos x="659" y="0"/>
                  </a:cxn>
                  <a:cxn ang="0">
                    <a:pos x="688" y="0"/>
                  </a:cxn>
                  <a:cxn ang="0">
                    <a:pos x="717" y="0"/>
                  </a:cxn>
                  <a:cxn ang="0">
                    <a:pos x="746" y="0"/>
                  </a:cxn>
                  <a:cxn ang="0">
                    <a:pos x="775" y="0"/>
                  </a:cxn>
                  <a:cxn ang="0">
                    <a:pos x="804" y="0"/>
                  </a:cxn>
                  <a:cxn ang="0">
                    <a:pos x="832" y="0"/>
                  </a:cxn>
                  <a:cxn ang="0">
                    <a:pos x="861" y="0"/>
                  </a:cxn>
                  <a:cxn ang="0">
                    <a:pos x="890" y="0"/>
                  </a:cxn>
                  <a:cxn ang="0">
                    <a:pos x="919" y="0"/>
                  </a:cxn>
                  <a:cxn ang="0">
                    <a:pos x="948" y="0"/>
                  </a:cxn>
                  <a:cxn ang="0">
                    <a:pos x="976" y="0"/>
                  </a:cxn>
                  <a:cxn ang="0">
                    <a:pos x="1005" y="0"/>
                  </a:cxn>
                  <a:cxn ang="0">
                    <a:pos x="1034" y="0"/>
                  </a:cxn>
                  <a:cxn ang="0">
                    <a:pos x="1063" y="0"/>
                  </a:cxn>
                  <a:cxn ang="0">
                    <a:pos x="1092" y="0"/>
                  </a:cxn>
                  <a:cxn ang="0">
                    <a:pos x="1120" y="0"/>
                  </a:cxn>
                  <a:cxn ang="0">
                    <a:pos x="1149" y="0"/>
                  </a:cxn>
                  <a:cxn ang="0">
                    <a:pos x="1178" y="0"/>
                  </a:cxn>
                  <a:cxn ang="0">
                    <a:pos x="1207" y="0"/>
                  </a:cxn>
                  <a:cxn ang="0">
                    <a:pos x="1236" y="0"/>
                  </a:cxn>
                  <a:cxn ang="0">
                    <a:pos x="1265" y="0"/>
                  </a:cxn>
                  <a:cxn ang="0">
                    <a:pos x="1293" y="0"/>
                  </a:cxn>
                  <a:cxn ang="0">
                    <a:pos x="1322" y="0"/>
                  </a:cxn>
                  <a:cxn ang="0">
                    <a:pos x="1351" y="0"/>
                  </a:cxn>
                  <a:cxn ang="0">
                    <a:pos x="1380" y="0"/>
                  </a:cxn>
                  <a:cxn ang="0">
                    <a:pos x="1409" y="0"/>
                  </a:cxn>
                  <a:cxn ang="0">
                    <a:pos x="1437" y="0"/>
                  </a:cxn>
                  <a:cxn ang="0">
                    <a:pos x="1466" y="0"/>
                  </a:cxn>
                  <a:cxn ang="0">
                    <a:pos x="1495" y="0"/>
                  </a:cxn>
                  <a:cxn ang="0">
                    <a:pos x="1524" y="0"/>
                  </a:cxn>
                  <a:cxn ang="0">
                    <a:pos x="1553" y="0"/>
                  </a:cxn>
                  <a:cxn ang="0">
                    <a:pos x="1581" y="0"/>
                  </a:cxn>
                  <a:cxn ang="0">
                    <a:pos x="1610" y="0"/>
                  </a:cxn>
                  <a:cxn ang="0">
                    <a:pos x="1639" y="0"/>
                  </a:cxn>
                  <a:cxn ang="0">
                    <a:pos x="1668" y="0"/>
                  </a:cxn>
                  <a:cxn ang="0">
                    <a:pos x="1697" y="0"/>
                  </a:cxn>
                </a:cxnLst>
                <a:rect l="0" t="0" r="r" b="b"/>
                <a:pathLst>
                  <a:path w="1722">
                    <a:moveTo>
                      <a:pt x="0" y="0"/>
                    </a:moveTo>
                    <a:lnTo>
                      <a:pt x="4" y="0"/>
                    </a:lnTo>
                    <a:lnTo>
                      <a:pt x="8" y="0"/>
                    </a:lnTo>
                    <a:lnTo>
                      <a:pt x="11" y="0"/>
                    </a:lnTo>
                    <a:lnTo>
                      <a:pt x="15" y="0"/>
                    </a:lnTo>
                    <a:lnTo>
                      <a:pt x="18" y="0"/>
                    </a:lnTo>
                    <a:lnTo>
                      <a:pt x="22" y="0"/>
                    </a:lnTo>
                    <a:lnTo>
                      <a:pt x="26" y="0"/>
                    </a:lnTo>
                    <a:lnTo>
                      <a:pt x="29" y="0"/>
                    </a:lnTo>
                    <a:lnTo>
                      <a:pt x="33" y="0"/>
                    </a:lnTo>
                    <a:lnTo>
                      <a:pt x="36" y="0"/>
                    </a:lnTo>
                    <a:lnTo>
                      <a:pt x="40" y="0"/>
                    </a:lnTo>
                    <a:lnTo>
                      <a:pt x="44" y="0"/>
                    </a:lnTo>
                    <a:lnTo>
                      <a:pt x="47" y="0"/>
                    </a:lnTo>
                    <a:lnTo>
                      <a:pt x="51" y="0"/>
                    </a:lnTo>
                    <a:lnTo>
                      <a:pt x="54" y="0"/>
                    </a:lnTo>
                    <a:lnTo>
                      <a:pt x="58" y="0"/>
                    </a:lnTo>
                    <a:lnTo>
                      <a:pt x="62" y="0"/>
                    </a:lnTo>
                    <a:lnTo>
                      <a:pt x="65" y="0"/>
                    </a:lnTo>
                    <a:lnTo>
                      <a:pt x="69" y="0"/>
                    </a:lnTo>
                    <a:lnTo>
                      <a:pt x="72" y="0"/>
                    </a:lnTo>
                    <a:lnTo>
                      <a:pt x="76" y="0"/>
                    </a:lnTo>
                    <a:lnTo>
                      <a:pt x="80" y="0"/>
                    </a:lnTo>
                    <a:lnTo>
                      <a:pt x="83" y="0"/>
                    </a:lnTo>
                    <a:lnTo>
                      <a:pt x="87" y="0"/>
                    </a:lnTo>
                    <a:lnTo>
                      <a:pt x="90" y="0"/>
                    </a:lnTo>
                    <a:lnTo>
                      <a:pt x="94" y="0"/>
                    </a:lnTo>
                    <a:lnTo>
                      <a:pt x="98" y="0"/>
                    </a:lnTo>
                    <a:lnTo>
                      <a:pt x="101" y="0"/>
                    </a:lnTo>
                    <a:lnTo>
                      <a:pt x="105" y="0"/>
                    </a:lnTo>
                    <a:lnTo>
                      <a:pt x="108" y="0"/>
                    </a:lnTo>
                    <a:lnTo>
                      <a:pt x="112" y="0"/>
                    </a:lnTo>
                    <a:lnTo>
                      <a:pt x="116" y="0"/>
                    </a:lnTo>
                    <a:lnTo>
                      <a:pt x="119" y="0"/>
                    </a:lnTo>
                    <a:lnTo>
                      <a:pt x="123" y="0"/>
                    </a:lnTo>
                    <a:lnTo>
                      <a:pt x="126" y="0"/>
                    </a:lnTo>
                    <a:lnTo>
                      <a:pt x="130" y="0"/>
                    </a:lnTo>
                    <a:lnTo>
                      <a:pt x="134" y="0"/>
                    </a:lnTo>
                    <a:lnTo>
                      <a:pt x="137" y="0"/>
                    </a:lnTo>
                    <a:lnTo>
                      <a:pt x="141" y="0"/>
                    </a:lnTo>
                    <a:lnTo>
                      <a:pt x="144" y="0"/>
                    </a:lnTo>
                    <a:lnTo>
                      <a:pt x="148" y="0"/>
                    </a:lnTo>
                    <a:lnTo>
                      <a:pt x="152" y="0"/>
                    </a:lnTo>
                    <a:lnTo>
                      <a:pt x="155" y="0"/>
                    </a:lnTo>
                    <a:lnTo>
                      <a:pt x="159" y="0"/>
                    </a:lnTo>
                    <a:lnTo>
                      <a:pt x="162" y="0"/>
                    </a:lnTo>
                    <a:lnTo>
                      <a:pt x="166" y="0"/>
                    </a:lnTo>
                    <a:lnTo>
                      <a:pt x="170" y="0"/>
                    </a:lnTo>
                    <a:lnTo>
                      <a:pt x="173" y="0"/>
                    </a:lnTo>
                    <a:lnTo>
                      <a:pt x="177" y="0"/>
                    </a:lnTo>
                    <a:lnTo>
                      <a:pt x="180" y="0"/>
                    </a:lnTo>
                    <a:lnTo>
                      <a:pt x="184" y="0"/>
                    </a:lnTo>
                    <a:lnTo>
                      <a:pt x="188" y="0"/>
                    </a:lnTo>
                    <a:lnTo>
                      <a:pt x="191" y="0"/>
                    </a:lnTo>
                    <a:lnTo>
                      <a:pt x="195" y="0"/>
                    </a:lnTo>
                    <a:lnTo>
                      <a:pt x="198" y="0"/>
                    </a:lnTo>
                    <a:lnTo>
                      <a:pt x="202" y="0"/>
                    </a:lnTo>
                    <a:lnTo>
                      <a:pt x="206" y="0"/>
                    </a:lnTo>
                    <a:lnTo>
                      <a:pt x="209" y="0"/>
                    </a:lnTo>
                    <a:lnTo>
                      <a:pt x="213" y="0"/>
                    </a:lnTo>
                    <a:lnTo>
                      <a:pt x="216" y="0"/>
                    </a:lnTo>
                    <a:lnTo>
                      <a:pt x="220" y="0"/>
                    </a:lnTo>
                    <a:lnTo>
                      <a:pt x="224" y="0"/>
                    </a:lnTo>
                    <a:lnTo>
                      <a:pt x="227" y="0"/>
                    </a:lnTo>
                    <a:lnTo>
                      <a:pt x="231" y="0"/>
                    </a:lnTo>
                    <a:lnTo>
                      <a:pt x="234" y="0"/>
                    </a:lnTo>
                    <a:lnTo>
                      <a:pt x="238" y="0"/>
                    </a:lnTo>
                    <a:lnTo>
                      <a:pt x="242" y="0"/>
                    </a:lnTo>
                    <a:lnTo>
                      <a:pt x="245" y="0"/>
                    </a:lnTo>
                    <a:lnTo>
                      <a:pt x="249" y="0"/>
                    </a:lnTo>
                    <a:lnTo>
                      <a:pt x="252" y="0"/>
                    </a:lnTo>
                    <a:lnTo>
                      <a:pt x="256" y="0"/>
                    </a:lnTo>
                    <a:lnTo>
                      <a:pt x="260" y="0"/>
                    </a:lnTo>
                    <a:lnTo>
                      <a:pt x="263" y="0"/>
                    </a:lnTo>
                    <a:lnTo>
                      <a:pt x="267" y="0"/>
                    </a:lnTo>
                    <a:lnTo>
                      <a:pt x="270" y="0"/>
                    </a:lnTo>
                    <a:lnTo>
                      <a:pt x="274" y="0"/>
                    </a:lnTo>
                    <a:lnTo>
                      <a:pt x="278" y="0"/>
                    </a:lnTo>
                    <a:lnTo>
                      <a:pt x="281" y="0"/>
                    </a:lnTo>
                    <a:lnTo>
                      <a:pt x="285" y="0"/>
                    </a:lnTo>
                    <a:lnTo>
                      <a:pt x="288" y="0"/>
                    </a:lnTo>
                    <a:lnTo>
                      <a:pt x="292" y="0"/>
                    </a:lnTo>
                    <a:lnTo>
                      <a:pt x="296" y="0"/>
                    </a:lnTo>
                    <a:lnTo>
                      <a:pt x="299" y="0"/>
                    </a:lnTo>
                    <a:lnTo>
                      <a:pt x="303" y="0"/>
                    </a:lnTo>
                    <a:lnTo>
                      <a:pt x="306" y="0"/>
                    </a:lnTo>
                    <a:lnTo>
                      <a:pt x="310" y="0"/>
                    </a:lnTo>
                    <a:lnTo>
                      <a:pt x="314" y="0"/>
                    </a:lnTo>
                    <a:lnTo>
                      <a:pt x="317" y="0"/>
                    </a:lnTo>
                    <a:lnTo>
                      <a:pt x="321" y="0"/>
                    </a:lnTo>
                    <a:lnTo>
                      <a:pt x="324" y="0"/>
                    </a:lnTo>
                    <a:lnTo>
                      <a:pt x="328" y="0"/>
                    </a:lnTo>
                    <a:lnTo>
                      <a:pt x="332" y="0"/>
                    </a:lnTo>
                    <a:lnTo>
                      <a:pt x="335" y="0"/>
                    </a:lnTo>
                    <a:lnTo>
                      <a:pt x="339" y="0"/>
                    </a:lnTo>
                    <a:lnTo>
                      <a:pt x="342" y="0"/>
                    </a:lnTo>
                    <a:lnTo>
                      <a:pt x="346" y="0"/>
                    </a:lnTo>
                    <a:lnTo>
                      <a:pt x="350" y="0"/>
                    </a:lnTo>
                    <a:lnTo>
                      <a:pt x="353" y="0"/>
                    </a:lnTo>
                    <a:lnTo>
                      <a:pt x="357" y="0"/>
                    </a:lnTo>
                    <a:lnTo>
                      <a:pt x="360" y="0"/>
                    </a:lnTo>
                    <a:lnTo>
                      <a:pt x="364" y="0"/>
                    </a:lnTo>
                    <a:lnTo>
                      <a:pt x="368" y="0"/>
                    </a:lnTo>
                    <a:lnTo>
                      <a:pt x="371" y="0"/>
                    </a:lnTo>
                    <a:lnTo>
                      <a:pt x="375" y="0"/>
                    </a:lnTo>
                    <a:lnTo>
                      <a:pt x="378" y="0"/>
                    </a:lnTo>
                    <a:lnTo>
                      <a:pt x="382" y="0"/>
                    </a:lnTo>
                    <a:lnTo>
                      <a:pt x="386" y="0"/>
                    </a:lnTo>
                    <a:lnTo>
                      <a:pt x="389" y="0"/>
                    </a:lnTo>
                    <a:lnTo>
                      <a:pt x="393" y="0"/>
                    </a:lnTo>
                    <a:lnTo>
                      <a:pt x="397" y="0"/>
                    </a:lnTo>
                    <a:lnTo>
                      <a:pt x="400" y="0"/>
                    </a:lnTo>
                    <a:lnTo>
                      <a:pt x="404" y="0"/>
                    </a:lnTo>
                    <a:lnTo>
                      <a:pt x="407" y="0"/>
                    </a:lnTo>
                    <a:lnTo>
                      <a:pt x="411" y="0"/>
                    </a:lnTo>
                    <a:lnTo>
                      <a:pt x="415" y="0"/>
                    </a:lnTo>
                    <a:lnTo>
                      <a:pt x="418" y="0"/>
                    </a:lnTo>
                    <a:lnTo>
                      <a:pt x="422" y="0"/>
                    </a:lnTo>
                    <a:lnTo>
                      <a:pt x="425" y="0"/>
                    </a:lnTo>
                    <a:lnTo>
                      <a:pt x="429" y="0"/>
                    </a:lnTo>
                    <a:lnTo>
                      <a:pt x="433" y="0"/>
                    </a:lnTo>
                    <a:lnTo>
                      <a:pt x="436" y="0"/>
                    </a:lnTo>
                    <a:lnTo>
                      <a:pt x="440" y="0"/>
                    </a:lnTo>
                    <a:lnTo>
                      <a:pt x="443" y="0"/>
                    </a:lnTo>
                    <a:lnTo>
                      <a:pt x="447" y="0"/>
                    </a:lnTo>
                    <a:lnTo>
                      <a:pt x="451" y="0"/>
                    </a:lnTo>
                    <a:lnTo>
                      <a:pt x="454" y="0"/>
                    </a:lnTo>
                    <a:lnTo>
                      <a:pt x="458" y="0"/>
                    </a:lnTo>
                    <a:lnTo>
                      <a:pt x="461" y="0"/>
                    </a:lnTo>
                    <a:lnTo>
                      <a:pt x="465" y="0"/>
                    </a:lnTo>
                    <a:lnTo>
                      <a:pt x="469" y="0"/>
                    </a:lnTo>
                    <a:lnTo>
                      <a:pt x="472" y="0"/>
                    </a:lnTo>
                    <a:lnTo>
                      <a:pt x="476" y="0"/>
                    </a:lnTo>
                    <a:lnTo>
                      <a:pt x="479" y="0"/>
                    </a:lnTo>
                    <a:lnTo>
                      <a:pt x="483" y="0"/>
                    </a:lnTo>
                    <a:lnTo>
                      <a:pt x="487" y="0"/>
                    </a:lnTo>
                    <a:lnTo>
                      <a:pt x="490" y="0"/>
                    </a:lnTo>
                    <a:lnTo>
                      <a:pt x="494" y="0"/>
                    </a:lnTo>
                    <a:lnTo>
                      <a:pt x="497" y="0"/>
                    </a:lnTo>
                    <a:lnTo>
                      <a:pt x="501" y="0"/>
                    </a:lnTo>
                    <a:lnTo>
                      <a:pt x="505" y="0"/>
                    </a:lnTo>
                    <a:lnTo>
                      <a:pt x="508" y="0"/>
                    </a:lnTo>
                    <a:lnTo>
                      <a:pt x="512" y="0"/>
                    </a:lnTo>
                    <a:lnTo>
                      <a:pt x="515" y="0"/>
                    </a:lnTo>
                    <a:lnTo>
                      <a:pt x="519" y="0"/>
                    </a:lnTo>
                    <a:lnTo>
                      <a:pt x="523" y="0"/>
                    </a:lnTo>
                    <a:lnTo>
                      <a:pt x="526" y="0"/>
                    </a:lnTo>
                    <a:lnTo>
                      <a:pt x="530" y="0"/>
                    </a:lnTo>
                    <a:lnTo>
                      <a:pt x="533" y="0"/>
                    </a:lnTo>
                    <a:lnTo>
                      <a:pt x="537" y="0"/>
                    </a:lnTo>
                    <a:lnTo>
                      <a:pt x="541" y="0"/>
                    </a:lnTo>
                    <a:lnTo>
                      <a:pt x="544" y="0"/>
                    </a:lnTo>
                    <a:lnTo>
                      <a:pt x="548" y="0"/>
                    </a:lnTo>
                    <a:lnTo>
                      <a:pt x="551" y="0"/>
                    </a:lnTo>
                    <a:lnTo>
                      <a:pt x="555" y="0"/>
                    </a:lnTo>
                    <a:lnTo>
                      <a:pt x="559" y="0"/>
                    </a:lnTo>
                    <a:lnTo>
                      <a:pt x="562" y="0"/>
                    </a:lnTo>
                    <a:lnTo>
                      <a:pt x="566" y="0"/>
                    </a:lnTo>
                    <a:lnTo>
                      <a:pt x="569" y="0"/>
                    </a:lnTo>
                    <a:lnTo>
                      <a:pt x="573" y="0"/>
                    </a:lnTo>
                    <a:lnTo>
                      <a:pt x="577" y="0"/>
                    </a:lnTo>
                    <a:lnTo>
                      <a:pt x="580" y="0"/>
                    </a:lnTo>
                    <a:lnTo>
                      <a:pt x="584" y="0"/>
                    </a:lnTo>
                    <a:lnTo>
                      <a:pt x="587" y="0"/>
                    </a:lnTo>
                    <a:lnTo>
                      <a:pt x="591" y="0"/>
                    </a:lnTo>
                    <a:lnTo>
                      <a:pt x="595" y="0"/>
                    </a:lnTo>
                    <a:lnTo>
                      <a:pt x="598" y="0"/>
                    </a:lnTo>
                    <a:lnTo>
                      <a:pt x="602" y="0"/>
                    </a:lnTo>
                    <a:lnTo>
                      <a:pt x="605" y="0"/>
                    </a:lnTo>
                    <a:lnTo>
                      <a:pt x="609" y="0"/>
                    </a:lnTo>
                    <a:lnTo>
                      <a:pt x="613" y="0"/>
                    </a:lnTo>
                    <a:lnTo>
                      <a:pt x="616" y="0"/>
                    </a:lnTo>
                    <a:lnTo>
                      <a:pt x="620" y="0"/>
                    </a:lnTo>
                    <a:lnTo>
                      <a:pt x="623" y="0"/>
                    </a:lnTo>
                    <a:lnTo>
                      <a:pt x="627" y="0"/>
                    </a:lnTo>
                    <a:lnTo>
                      <a:pt x="631" y="0"/>
                    </a:lnTo>
                    <a:lnTo>
                      <a:pt x="634" y="0"/>
                    </a:lnTo>
                    <a:lnTo>
                      <a:pt x="638" y="0"/>
                    </a:lnTo>
                    <a:lnTo>
                      <a:pt x="641" y="0"/>
                    </a:lnTo>
                    <a:lnTo>
                      <a:pt x="645" y="0"/>
                    </a:lnTo>
                    <a:lnTo>
                      <a:pt x="649" y="0"/>
                    </a:lnTo>
                    <a:lnTo>
                      <a:pt x="652" y="0"/>
                    </a:lnTo>
                    <a:lnTo>
                      <a:pt x="656" y="0"/>
                    </a:lnTo>
                    <a:lnTo>
                      <a:pt x="659" y="0"/>
                    </a:lnTo>
                    <a:lnTo>
                      <a:pt x="663" y="0"/>
                    </a:lnTo>
                    <a:lnTo>
                      <a:pt x="667" y="0"/>
                    </a:lnTo>
                    <a:lnTo>
                      <a:pt x="670" y="0"/>
                    </a:lnTo>
                    <a:lnTo>
                      <a:pt x="674" y="0"/>
                    </a:lnTo>
                    <a:lnTo>
                      <a:pt x="677" y="0"/>
                    </a:lnTo>
                    <a:lnTo>
                      <a:pt x="681" y="0"/>
                    </a:lnTo>
                    <a:lnTo>
                      <a:pt x="685" y="0"/>
                    </a:lnTo>
                    <a:lnTo>
                      <a:pt x="688" y="0"/>
                    </a:lnTo>
                    <a:lnTo>
                      <a:pt x="692" y="0"/>
                    </a:lnTo>
                    <a:lnTo>
                      <a:pt x="695" y="0"/>
                    </a:lnTo>
                    <a:lnTo>
                      <a:pt x="699" y="0"/>
                    </a:lnTo>
                    <a:lnTo>
                      <a:pt x="703" y="0"/>
                    </a:lnTo>
                    <a:lnTo>
                      <a:pt x="706" y="0"/>
                    </a:lnTo>
                    <a:lnTo>
                      <a:pt x="710" y="0"/>
                    </a:lnTo>
                    <a:lnTo>
                      <a:pt x="713" y="0"/>
                    </a:lnTo>
                    <a:lnTo>
                      <a:pt x="717" y="0"/>
                    </a:lnTo>
                    <a:lnTo>
                      <a:pt x="721" y="0"/>
                    </a:lnTo>
                    <a:lnTo>
                      <a:pt x="724" y="0"/>
                    </a:lnTo>
                    <a:lnTo>
                      <a:pt x="728" y="0"/>
                    </a:lnTo>
                    <a:lnTo>
                      <a:pt x="731" y="0"/>
                    </a:lnTo>
                    <a:lnTo>
                      <a:pt x="735" y="0"/>
                    </a:lnTo>
                    <a:lnTo>
                      <a:pt x="739" y="0"/>
                    </a:lnTo>
                    <a:lnTo>
                      <a:pt x="742" y="0"/>
                    </a:lnTo>
                    <a:lnTo>
                      <a:pt x="746" y="0"/>
                    </a:lnTo>
                    <a:lnTo>
                      <a:pt x="749" y="0"/>
                    </a:lnTo>
                    <a:lnTo>
                      <a:pt x="753" y="0"/>
                    </a:lnTo>
                    <a:lnTo>
                      <a:pt x="757" y="0"/>
                    </a:lnTo>
                    <a:lnTo>
                      <a:pt x="760" y="0"/>
                    </a:lnTo>
                    <a:lnTo>
                      <a:pt x="764" y="0"/>
                    </a:lnTo>
                    <a:lnTo>
                      <a:pt x="767" y="0"/>
                    </a:lnTo>
                    <a:lnTo>
                      <a:pt x="771" y="0"/>
                    </a:lnTo>
                    <a:lnTo>
                      <a:pt x="775" y="0"/>
                    </a:lnTo>
                    <a:lnTo>
                      <a:pt x="778" y="0"/>
                    </a:lnTo>
                    <a:lnTo>
                      <a:pt x="782" y="0"/>
                    </a:lnTo>
                    <a:lnTo>
                      <a:pt x="785" y="0"/>
                    </a:lnTo>
                    <a:lnTo>
                      <a:pt x="789" y="0"/>
                    </a:lnTo>
                    <a:lnTo>
                      <a:pt x="793" y="0"/>
                    </a:lnTo>
                    <a:lnTo>
                      <a:pt x="796" y="0"/>
                    </a:lnTo>
                    <a:lnTo>
                      <a:pt x="800" y="0"/>
                    </a:lnTo>
                    <a:lnTo>
                      <a:pt x="804" y="0"/>
                    </a:lnTo>
                    <a:lnTo>
                      <a:pt x="807" y="0"/>
                    </a:lnTo>
                    <a:lnTo>
                      <a:pt x="811" y="0"/>
                    </a:lnTo>
                    <a:lnTo>
                      <a:pt x="814" y="0"/>
                    </a:lnTo>
                    <a:lnTo>
                      <a:pt x="818" y="0"/>
                    </a:lnTo>
                    <a:lnTo>
                      <a:pt x="822" y="0"/>
                    </a:lnTo>
                    <a:lnTo>
                      <a:pt x="825" y="0"/>
                    </a:lnTo>
                    <a:lnTo>
                      <a:pt x="829" y="0"/>
                    </a:lnTo>
                    <a:lnTo>
                      <a:pt x="832" y="0"/>
                    </a:lnTo>
                    <a:lnTo>
                      <a:pt x="836" y="0"/>
                    </a:lnTo>
                    <a:lnTo>
                      <a:pt x="840" y="0"/>
                    </a:lnTo>
                    <a:lnTo>
                      <a:pt x="843" y="0"/>
                    </a:lnTo>
                    <a:lnTo>
                      <a:pt x="847" y="0"/>
                    </a:lnTo>
                    <a:lnTo>
                      <a:pt x="850" y="0"/>
                    </a:lnTo>
                    <a:lnTo>
                      <a:pt x="854" y="0"/>
                    </a:lnTo>
                    <a:lnTo>
                      <a:pt x="858" y="0"/>
                    </a:lnTo>
                    <a:lnTo>
                      <a:pt x="861" y="0"/>
                    </a:lnTo>
                    <a:lnTo>
                      <a:pt x="865" y="0"/>
                    </a:lnTo>
                    <a:lnTo>
                      <a:pt x="868" y="0"/>
                    </a:lnTo>
                    <a:lnTo>
                      <a:pt x="872" y="0"/>
                    </a:lnTo>
                    <a:lnTo>
                      <a:pt x="876" y="0"/>
                    </a:lnTo>
                    <a:lnTo>
                      <a:pt x="879" y="0"/>
                    </a:lnTo>
                    <a:lnTo>
                      <a:pt x="883" y="0"/>
                    </a:lnTo>
                    <a:lnTo>
                      <a:pt x="886" y="0"/>
                    </a:lnTo>
                    <a:lnTo>
                      <a:pt x="890" y="0"/>
                    </a:lnTo>
                    <a:lnTo>
                      <a:pt x="894" y="0"/>
                    </a:lnTo>
                    <a:lnTo>
                      <a:pt x="897" y="0"/>
                    </a:lnTo>
                    <a:lnTo>
                      <a:pt x="901" y="0"/>
                    </a:lnTo>
                    <a:lnTo>
                      <a:pt x="904" y="0"/>
                    </a:lnTo>
                    <a:lnTo>
                      <a:pt x="908" y="0"/>
                    </a:lnTo>
                    <a:lnTo>
                      <a:pt x="912" y="0"/>
                    </a:lnTo>
                    <a:lnTo>
                      <a:pt x="915" y="0"/>
                    </a:lnTo>
                    <a:lnTo>
                      <a:pt x="919" y="0"/>
                    </a:lnTo>
                    <a:lnTo>
                      <a:pt x="922" y="0"/>
                    </a:lnTo>
                    <a:lnTo>
                      <a:pt x="926" y="0"/>
                    </a:lnTo>
                    <a:lnTo>
                      <a:pt x="930" y="0"/>
                    </a:lnTo>
                    <a:lnTo>
                      <a:pt x="933" y="0"/>
                    </a:lnTo>
                    <a:lnTo>
                      <a:pt x="937" y="0"/>
                    </a:lnTo>
                    <a:lnTo>
                      <a:pt x="940" y="0"/>
                    </a:lnTo>
                    <a:lnTo>
                      <a:pt x="944" y="0"/>
                    </a:lnTo>
                    <a:lnTo>
                      <a:pt x="948" y="0"/>
                    </a:lnTo>
                    <a:lnTo>
                      <a:pt x="951" y="0"/>
                    </a:lnTo>
                    <a:lnTo>
                      <a:pt x="955" y="0"/>
                    </a:lnTo>
                    <a:lnTo>
                      <a:pt x="958" y="0"/>
                    </a:lnTo>
                    <a:lnTo>
                      <a:pt x="962" y="0"/>
                    </a:lnTo>
                    <a:lnTo>
                      <a:pt x="966" y="0"/>
                    </a:lnTo>
                    <a:lnTo>
                      <a:pt x="969" y="0"/>
                    </a:lnTo>
                    <a:lnTo>
                      <a:pt x="973" y="0"/>
                    </a:lnTo>
                    <a:lnTo>
                      <a:pt x="976" y="0"/>
                    </a:lnTo>
                    <a:lnTo>
                      <a:pt x="980" y="0"/>
                    </a:lnTo>
                    <a:lnTo>
                      <a:pt x="984" y="0"/>
                    </a:lnTo>
                    <a:lnTo>
                      <a:pt x="987" y="0"/>
                    </a:lnTo>
                    <a:lnTo>
                      <a:pt x="991" y="0"/>
                    </a:lnTo>
                    <a:lnTo>
                      <a:pt x="994" y="0"/>
                    </a:lnTo>
                    <a:lnTo>
                      <a:pt x="998" y="0"/>
                    </a:lnTo>
                    <a:lnTo>
                      <a:pt x="1002" y="0"/>
                    </a:lnTo>
                    <a:lnTo>
                      <a:pt x="1005" y="0"/>
                    </a:lnTo>
                    <a:lnTo>
                      <a:pt x="1009" y="0"/>
                    </a:lnTo>
                    <a:lnTo>
                      <a:pt x="1012" y="0"/>
                    </a:lnTo>
                    <a:lnTo>
                      <a:pt x="1016" y="0"/>
                    </a:lnTo>
                    <a:lnTo>
                      <a:pt x="1020" y="0"/>
                    </a:lnTo>
                    <a:lnTo>
                      <a:pt x="1023" y="0"/>
                    </a:lnTo>
                    <a:lnTo>
                      <a:pt x="1027" y="0"/>
                    </a:lnTo>
                    <a:lnTo>
                      <a:pt x="1030" y="0"/>
                    </a:lnTo>
                    <a:lnTo>
                      <a:pt x="1034" y="0"/>
                    </a:lnTo>
                    <a:lnTo>
                      <a:pt x="1038" y="0"/>
                    </a:lnTo>
                    <a:lnTo>
                      <a:pt x="1041" y="0"/>
                    </a:lnTo>
                    <a:lnTo>
                      <a:pt x="1045" y="0"/>
                    </a:lnTo>
                    <a:lnTo>
                      <a:pt x="1048" y="0"/>
                    </a:lnTo>
                    <a:lnTo>
                      <a:pt x="1052" y="0"/>
                    </a:lnTo>
                    <a:lnTo>
                      <a:pt x="1056" y="0"/>
                    </a:lnTo>
                    <a:lnTo>
                      <a:pt x="1059" y="0"/>
                    </a:lnTo>
                    <a:lnTo>
                      <a:pt x="1063" y="0"/>
                    </a:lnTo>
                    <a:lnTo>
                      <a:pt x="1066" y="0"/>
                    </a:lnTo>
                    <a:lnTo>
                      <a:pt x="1070" y="0"/>
                    </a:lnTo>
                    <a:lnTo>
                      <a:pt x="1074" y="0"/>
                    </a:lnTo>
                    <a:lnTo>
                      <a:pt x="1077" y="0"/>
                    </a:lnTo>
                    <a:lnTo>
                      <a:pt x="1081" y="0"/>
                    </a:lnTo>
                    <a:lnTo>
                      <a:pt x="1084" y="0"/>
                    </a:lnTo>
                    <a:lnTo>
                      <a:pt x="1088" y="0"/>
                    </a:lnTo>
                    <a:lnTo>
                      <a:pt x="1092" y="0"/>
                    </a:lnTo>
                    <a:lnTo>
                      <a:pt x="1095" y="0"/>
                    </a:lnTo>
                    <a:lnTo>
                      <a:pt x="1099" y="0"/>
                    </a:lnTo>
                    <a:lnTo>
                      <a:pt x="1102" y="0"/>
                    </a:lnTo>
                    <a:lnTo>
                      <a:pt x="1106" y="0"/>
                    </a:lnTo>
                    <a:lnTo>
                      <a:pt x="1110" y="0"/>
                    </a:lnTo>
                    <a:lnTo>
                      <a:pt x="1113" y="0"/>
                    </a:lnTo>
                    <a:lnTo>
                      <a:pt x="1117" y="0"/>
                    </a:lnTo>
                    <a:lnTo>
                      <a:pt x="1120" y="0"/>
                    </a:lnTo>
                    <a:lnTo>
                      <a:pt x="1124" y="0"/>
                    </a:lnTo>
                    <a:lnTo>
                      <a:pt x="1128" y="0"/>
                    </a:lnTo>
                    <a:lnTo>
                      <a:pt x="1131" y="0"/>
                    </a:lnTo>
                    <a:lnTo>
                      <a:pt x="1135" y="0"/>
                    </a:lnTo>
                    <a:lnTo>
                      <a:pt x="1138" y="0"/>
                    </a:lnTo>
                    <a:lnTo>
                      <a:pt x="1142" y="0"/>
                    </a:lnTo>
                    <a:lnTo>
                      <a:pt x="1146" y="0"/>
                    </a:lnTo>
                    <a:lnTo>
                      <a:pt x="1149" y="0"/>
                    </a:lnTo>
                    <a:lnTo>
                      <a:pt x="1153" y="0"/>
                    </a:lnTo>
                    <a:lnTo>
                      <a:pt x="1156" y="0"/>
                    </a:lnTo>
                    <a:lnTo>
                      <a:pt x="1160" y="0"/>
                    </a:lnTo>
                    <a:lnTo>
                      <a:pt x="1164" y="0"/>
                    </a:lnTo>
                    <a:lnTo>
                      <a:pt x="1167" y="0"/>
                    </a:lnTo>
                    <a:lnTo>
                      <a:pt x="1171" y="0"/>
                    </a:lnTo>
                    <a:lnTo>
                      <a:pt x="1174" y="0"/>
                    </a:lnTo>
                    <a:lnTo>
                      <a:pt x="1178" y="0"/>
                    </a:lnTo>
                    <a:lnTo>
                      <a:pt x="1182" y="0"/>
                    </a:lnTo>
                    <a:lnTo>
                      <a:pt x="1185" y="0"/>
                    </a:lnTo>
                    <a:lnTo>
                      <a:pt x="1189" y="0"/>
                    </a:lnTo>
                    <a:lnTo>
                      <a:pt x="1192" y="0"/>
                    </a:lnTo>
                    <a:lnTo>
                      <a:pt x="1196" y="0"/>
                    </a:lnTo>
                    <a:lnTo>
                      <a:pt x="1200" y="0"/>
                    </a:lnTo>
                    <a:lnTo>
                      <a:pt x="1203" y="0"/>
                    </a:lnTo>
                    <a:lnTo>
                      <a:pt x="1207" y="0"/>
                    </a:lnTo>
                    <a:lnTo>
                      <a:pt x="1211" y="0"/>
                    </a:lnTo>
                    <a:lnTo>
                      <a:pt x="1214" y="0"/>
                    </a:lnTo>
                    <a:lnTo>
                      <a:pt x="1218" y="0"/>
                    </a:lnTo>
                    <a:lnTo>
                      <a:pt x="1221" y="0"/>
                    </a:lnTo>
                    <a:lnTo>
                      <a:pt x="1225" y="0"/>
                    </a:lnTo>
                    <a:lnTo>
                      <a:pt x="1229" y="0"/>
                    </a:lnTo>
                    <a:lnTo>
                      <a:pt x="1232" y="0"/>
                    </a:lnTo>
                    <a:lnTo>
                      <a:pt x="1236" y="0"/>
                    </a:lnTo>
                    <a:lnTo>
                      <a:pt x="1239" y="0"/>
                    </a:lnTo>
                    <a:lnTo>
                      <a:pt x="1243" y="0"/>
                    </a:lnTo>
                    <a:lnTo>
                      <a:pt x="1247" y="0"/>
                    </a:lnTo>
                    <a:lnTo>
                      <a:pt x="1250" y="0"/>
                    </a:lnTo>
                    <a:lnTo>
                      <a:pt x="1254" y="0"/>
                    </a:lnTo>
                    <a:lnTo>
                      <a:pt x="1257" y="0"/>
                    </a:lnTo>
                    <a:lnTo>
                      <a:pt x="1261" y="0"/>
                    </a:lnTo>
                    <a:lnTo>
                      <a:pt x="1265" y="0"/>
                    </a:lnTo>
                    <a:lnTo>
                      <a:pt x="1268" y="0"/>
                    </a:lnTo>
                    <a:lnTo>
                      <a:pt x="1272" y="0"/>
                    </a:lnTo>
                    <a:lnTo>
                      <a:pt x="1275" y="0"/>
                    </a:lnTo>
                    <a:lnTo>
                      <a:pt x="1279" y="0"/>
                    </a:lnTo>
                    <a:lnTo>
                      <a:pt x="1283" y="0"/>
                    </a:lnTo>
                    <a:lnTo>
                      <a:pt x="1286" y="0"/>
                    </a:lnTo>
                    <a:lnTo>
                      <a:pt x="1290" y="0"/>
                    </a:lnTo>
                    <a:lnTo>
                      <a:pt x="1293" y="0"/>
                    </a:lnTo>
                    <a:lnTo>
                      <a:pt x="1297" y="0"/>
                    </a:lnTo>
                    <a:lnTo>
                      <a:pt x="1301" y="0"/>
                    </a:lnTo>
                    <a:lnTo>
                      <a:pt x="1304" y="0"/>
                    </a:lnTo>
                    <a:lnTo>
                      <a:pt x="1308" y="0"/>
                    </a:lnTo>
                    <a:lnTo>
                      <a:pt x="1311" y="0"/>
                    </a:lnTo>
                    <a:lnTo>
                      <a:pt x="1315" y="0"/>
                    </a:lnTo>
                    <a:lnTo>
                      <a:pt x="1319" y="0"/>
                    </a:lnTo>
                    <a:lnTo>
                      <a:pt x="1322" y="0"/>
                    </a:lnTo>
                    <a:lnTo>
                      <a:pt x="1326" y="0"/>
                    </a:lnTo>
                    <a:lnTo>
                      <a:pt x="1329" y="0"/>
                    </a:lnTo>
                    <a:lnTo>
                      <a:pt x="1333" y="0"/>
                    </a:lnTo>
                    <a:lnTo>
                      <a:pt x="1337" y="0"/>
                    </a:lnTo>
                    <a:lnTo>
                      <a:pt x="1340" y="0"/>
                    </a:lnTo>
                    <a:lnTo>
                      <a:pt x="1344" y="0"/>
                    </a:lnTo>
                    <a:lnTo>
                      <a:pt x="1347" y="0"/>
                    </a:lnTo>
                    <a:lnTo>
                      <a:pt x="1351" y="0"/>
                    </a:lnTo>
                    <a:lnTo>
                      <a:pt x="1355" y="0"/>
                    </a:lnTo>
                    <a:lnTo>
                      <a:pt x="1358" y="0"/>
                    </a:lnTo>
                    <a:lnTo>
                      <a:pt x="1362" y="0"/>
                    </a:lnTo>
                    <a:lnTo>
                      <a:pt x="1365" y="0"/>
                    </a:lnTo>
                    <a:lnTo>
                      <a:pt x="1369" y="0"/>
                    </a:lnTo>
                    <a:lnTo>
                      <a:pt x="1373" y="0"/>
                    </a:lnTo>
                    <a:lnTo>
                      <a:pt x="1376" y="0"/>
                    </a:lnTo>
                    <a:lnTo>
                      <a:pt x="1380" y="0"/>
                    </a:lnTo>
                    <a:lnTo>
                      <a:pt x="1383" y="0"/>
                    </a:lnTo>
                    <a:lnTo>
                      <a:pt x="1387" y="0"/>
                    </a:lnTo>
                    <a:lnTo>
                      <a:pt x="1391" y="0"/>
                    </a:lnTo>
                    <a:lnTo>
                      <a:pt x="1394" y="0"/>
                    </a:lnTo>
                    <a:lnTo>
                      <a:pt x="1398" y="0"/>
                    </a:lnTo>
                    <a:lnTo>
                      <a:pt x="1401" y="0"/>
                    </a:lnTo>
                    <a:lnTo>
                      <a:pt x="1405" y="0"/>
                    </a:lnTo>
                    <a:lnTo>
                      <a:pt x="1409" y="0"/>
                    </a:lnTo>
                    <a:lnTo>
                      <a:pt x="1412" y="0"/>
                    </a:lnTo>
                    <a:lnTo>
                      <a:pt x="1416" y="0"/>
                    </a:lnTo>
                    <a:lnTo>
                      <a:pt x="1419" y="0"/>
                    </a:lnTo>
                    <a:lnTo>
                      <a:pt x="1423" y="0"/>
                    </a:lnTo>
                    <a:lnTo>
                      <a:pt x="1427" y="0"/>
                    </a:lnTo>
                    <a:lnTo>
                      <a:pt x="1430" y="0"/>
                    </a:lnTo>
                    <a:lnTo>
                      <a:pt x="1434" y="0"/>
                    </a:lnTo>
                    <a:lnTo>
                      <a:pt x="1437" y="0"/>
                    </a:lnTo>
                    <a:lnTo>
                      <a:pt x="1441" y="0"/>
                    </a:lnTo>
                    <a:lnTo>
                      <a:pt x="1445" y="0"/>
                    </a:lnTo>
                    <a:lnTo>
                      <a:pt x="1448" y="0"/>
                    </a:lnTo>
                    <a:lnTo>
                      <a:pt x="1452" y="0"/>
                    </a:lnTo>
                    <a:lnTo>
                      <a:pt x="1455" y="0"/>
                    </a:lnTo>
                    <a:lnTo>
                      <a:pt x="1459" y="0"/>
                    </a:lnTo>
                    <a:lnTo>
                      <a:pt x="1463" y="0"/>
                    </a:lnTo>
                    <a:lnTo>
                      <a:pt x="1466" y="0"/>
                    </a:lnTo>
                    <a:lnTo>
                      <a:pt x="1470" y="0"/>
                    </a:lnTo>
                    <a:lnTo>
                      <a:pt x="1473" y="0"/>
                    </a:lnTo>
                    <a:lnTo>
                      <a:pt x="1477" y="0"/>
                    </a:lnTo>
                    <a:lnTo>
                      <a:pt x="1481" y="0"/>
                    </a:lnTo>
                    <a:lnTo>
                      <a:pt x="1484" y="0"/>
                    </a:lnTo>
                    <a:lnTo>
                      <a:pt x="1488" y="0"/>
                    </a:lnTo>
                    <a:lnTo>
                      <a:pt x="1491" y="0"/>
                    </a:lnTo>
                    <a:lnTo>
                      <a:pt x="1495" y="0"/>
                    </a:lnTo>
                    <a:lnTo>
                      <a:pt x="1499" y="0"/>
                    </a:lnTo>
                    <a:lnTo>
                      <a:pt x="1502" y="0"/>
                    </a:lnTo>
                    <a:lnTo>
                      <a:pt x="1506" y="0"/>
                    </a:lnTo>
                    <a:lnTo>
                      <a:pt x="1509" y="0"/>
                    </a:lnTo>
                    <a:lnTo>
                      <a:pt x="1513" y="0"/>
                    </a:lnTo>
                    <a:lnTo>
                      <a:pt x="1517" y="0"/>
                    </a:lnTo>
                    <a:lnTo>
                      <a:pt x="1520" y="0"/>
                    </a:lnTo>
                    <a:lnTo>
                      <a:pt x="1524" y="0"/>
                    </a:lnTo>
                    <a:lnTo>
                      <a:pt x="1527" y="0"/>
                    </a:lnTo>
                    <a:lnTo>
                      <a:pt x="1531" y="0"/>
                    </a:lnTo>
                    <a:lnTo>
                      <a:pt x="1535" y="0"/>
                    </a:lnTo>
                    <a:lnTo>
                      <a:pt x="1538" y="0"/>
                    </a:lnTo>
                    <a:lnTo>
                      <a:pt x="1542" y="0"/>
                    </a:lnTo>
                    <a:lnTo>
                      <a:pt x="1545" y="0"/>
                    </a:lnTo>
                    <a:lnTo>
                      <a:pt x="1549" y="0"/>
                    </a:lnTo>
                    <a:lnTo>
                      <a:pt x="1553" y="0"/>
                    </a:lnTo>
                    <a:lnTo>
                      <a:pt x="1556" y="0"/>
                    </a:lnTo>
                    <a:lnTo>
                      <a:pt x="1560" y="0"/>
                    </a:lnTo>
                    <a:lnTo>
                      <a:pt x="1563" y="0"/>
                    </a:lnTo>
                    <a:lnTo>
                      <a:pt x="1567" y="0"/>
                    </a:lnTo>
                    <a:lnTo>
                      <a:pt x="1571" y="0"/>
                    </a:lnTo>
                    <a:lnTo>
                      <a:pt x="1574" y="0"/>
                    </a:lnTo>
                    <a:lnTo>
                      <a:pt x="1578" y="0"/>
                    </a:lnTo>
                    <a:lnTo>
                      <a:pt x="1581" y="0"/>
                    </a:lnTo>
                    <a:lnTo>
                      <a:pt x="1585" y="0"/>
                    </a:lnTo>
                    <a:lnTo>
                      <a:pt x="1589" y="0"/>
                    </a:lnTo>
                    <a:lnTo>
                      <a:pt x="1592" y="0"/>
                    </a:lnTo>
                    <a:lnTo>
                      <a:pt x="1596" y="0"/>
                    </a:lnTo>
                    <a:lnTo>
                      <a:pt x="1599" y="0"/>
                    </a:lnTo>
                    <a:lnTo>
                      <a:pt x="1603" y="0"/>
                    </a:lnTo>
                    <a:lnTo>
                      <a:pt x="1607" y="0"/>
                    </a:lnTo>
                    <a:lnTo>
                      <a:pt x="1610" y="0"/>
                    </a:lnTo>
                    <a:lnTo>
                      <a:pt x="1614" y="0"/>
                    </a:lnTo>
                    <a:lnTo>
                      <a:pt x="1617" y="0"/>
                    </a:lnTo>
                    <a:lnTo>
                      <a:pt x="1621" y="0"/>
                    </a:lnTo>
                    <a:lnTo>
                      <a:pt x="1625" y="0"/>
                    </a:lnTo>
                    <a:lnTo>
                      <a:pt x="1628" y="0"/>
                    </a:lnTo>
                    <a:lnTo>
                      <a:pt x="1632" y="0"/>
                    </a:lnTo>
                    <a:lnTo>
                      <a:pt x="1636" y="0"/>
                    </a:lnTo>
                    <a:lnTo>
                      <a:pt x="1639" y="0"/>
                    </a:lnTo>
                    <a:lnTo>
                      <a:pt x="1643" y="0"/>
                    </a:lnTo>
                    <a:lnTo>
                      <a:pt x="1646" y="0"/>
                    </a:lnTo>
                    <a:lnTo>
                      <a:pt x="1650" y="0"/>
                    </a:lnTo>
                    <a:lnTo>
                      <a:pt x="1654" y="0"/>
                    </a:lnTo>
                    <a:lnTo>
                      <a:pt x="1657" y="0"/>
                    </a:lnTo>
                    <a:lnTo>
                      <a:pt x="1661" y="0"/>
                    </a:lnTo>
                    <a:lnTo>
                      <a:pt x="1664" y="0"/>
                    </a:lnTo>
                    <a:lnTo>
                      <a:pt x="1668" y="0"/>
                    </a:lnTo>
                    <a:lnTo>
                      <a:pt x="1672" y="0"/>
                    </a:lnTo>
                    <a:lnTo>
                      <a:pt x="1675" y="0"/>
                    </a:lnTo>
                    <a:lnTo>
                      <a:pt x="1679" y="0"/>
                    </a:lnTo>
                    <a:lnTo>
                      <a:pt x="1682" y="0"/>
                    </a:lnTo>
                    <a:lnTo>
                      <a:pt x="1686" y="0"/>
                    </a:lnTo>
                    <a:lnTo>
                      <a:pt x="1690" y="0"/>
                    </a:lnTo>
                    <a:lnTo>
                      <a:pt x="1693" y="0"/>
                    </a:lnTo>
                    <a:lnTo>
                      <a:pt x="1697" y="0"/>
                    </a:lnTo>
                    <a:lnTo>
                      <a:pt x="1700" y="0"/>
                    </a:lnTo>
                    <a:lnTo>
                      <a:pt x="1704" y="0"/>
                    </a:lnTo>
                    <a:lnTo>
                      <a:pt x="1708" y="0"/>
                    </a:lnTo>
                    <a:lnTo>
                      <a:pt x="1711" y="0"/>
                    </a:lnTo>
                    <a:lnTo>
                      <a:pt x="1715" y="0"/>
                    </a:lnTo>
                    <a:lnTo>
                      <a:pt x="1718" y="0"/>
                    </a:lnTo>
                    <a:lnTo>
                      <a:pt x="1722" y="0"/>
                    </a:lnTo>
                  </a:path>
                </a:pathLst>
              </a:custGeom>
              <a:noFill/>
              <a:ln w="17463">
                <a:solidFill>
                  <a:srgbClr val="0000FF"/>
                </a:solidFill>
                <a:prstDash val="solid"/>
                <a:round/>
                <a:headEnd/>
                <a:tailEnd/>
              </a:ln>
            </p:spPr>
            <p:txBody>
              <a:bodyPr>
                <a:prstTxWarp prst="textNoShape">
                  <a:avLst/>
                </a:prstTxWarp>
              </a:bodyPr>
              <a:lstStyle/>
              <a:p>
                <a:endParaRPr lang="en-US"/>
              </a:p>
            </p:txBody>
          </p:sp>
          <p:sp>
            <p:nvSpPr>
              <p:cNvPr id="144535" name="Rectangle 151"/>
              <p:cNvSpPr>
                <a:spLocks noChangeArrowheads="1"/>
              </p:cNvSpPr>
              <p:nvPr/>
            </p:nvSpPr>
            <p:spPr bwMode="auto">
              <a:xfrm>
                <a:off x="1811" y="3074"/>
                <a:ext cx="37"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0</a:t>
                </a:r>
                <a:endParaRPr lang="en-US"/>
              </a:p>
            </p:txBody>
          </p:sp>
          <p:sp>
            <p:nvSpPr>
              <p:cNvPr id="144536" name="Rectangle 152"/>
              <p:cNvSpPr>
                <a:spLocks noChangeArrowheads="1"/>
              </p:cNvSpPr>
              <p:nvPr/>
            </p:nvSpPr>
            <p:spPr bwMode="auto">
              <a:xfrm>
                <a:off x="1966"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a:t>
                </a:r>
                <a:endParaRPr lang="en-US"/>
              </a:p>
            </p:txBody>
          </p:sp>
          <p:sp>
            <p:nvSpPr>
              <p:cNvPr id="144537" name="Rectangle 153"/>
              <p:cNvSpPr>
                <a:spLocks noChangeArrowheads="1"/>
              </p:cNvSpPr>
              <p:nvPr/>
            </p:nvSpPr>
            <p:spPr bwMode="auto">
              <a:xfrm>
                <a:off x="2139"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20</a:t>
                </a:r>
                <a:endParaRPr lang="en-US"/>
              </a:p>
            </p:txBody>
          </p:sp>
          <p:sp>
            <p:nvSpPr>
              <p:cNvPr id="144538" name="Rectangle 154"/>
              <p:cNvSpPr>
                <a:spLocks noChangeArrowheads="1"/>
              </p:cNvSpPr>
              <p:nvPr/>
            </p:nvSpPr>
            <p:spPr bwMode="auto">
              <a:xfrm>
                <a:off x="2312"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30</a:t>
                </a:r>
                <a:endParaRPr lang="en-US"/>
              </a:p>
            </p:txBody>
          </p:sp>
          <p:sp>
            <p:nvSpPr>
              <p:cNvPr id="144539" name="Rectangle 155"/>
              <p:cNvSpPr>
                <a:spLocks noChangeArrowheads="1"/>
              </p:cNvSpPr>
              <p:nvPr/>
            </p:nvSpPr>
            <p:spPr bwMode="auto">
              <a:xfrm>
                <a:off x="2485" y="3074"/>
                <a:ext cx="72"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40</a:t>
                </a:r>
                <a:endParaRPr lang="en-US"/>
              </a:p>
            </p:txBody>
          </p:sp>
          <p:sp>
            <p:nvSpPr>
              <p:cNvPr id="144540" name="Rectangle 156"/>
              <p:cNvSpPr>
                <a:spLocks noChangeArrowheads="1"/>
              </p:cNvSpPr>
              <p:nvPr/>
            </p:nvSpPr>
            <p:spPr bwMode="auto">
              <a:xfrm>
                <a:off x="2658" y="3074"/>
                <a:ext cx="72"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50</a:t>
                </a:r>
                <a:endParaRPr lang="en-US"/>
              </a:p>
            </p:txBody>
          </p:sp>
          <p:sp>
            <p:nvSpPr>
              <p:cNvPr id="144541" name="Rectangle 157"/>
              <p:cNvSpPr>
                <a:spLocks noChangeArrowheads="1"/>
              </p:cNvSpPr>
              <p:nvPr/>
            </p:nvSpPr>
            <p:spPr bwMode="auto">
              <a:xfrm>
                <a:off x="2827" y="3074"/>
                <a:ext cx="72"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60</a:t>
                </a:r>
                <a:endParaRPr lang="en-US"/>
              </a:p>
            </p:txBody>
          </p:sp>
          <p:sp>
            <p:nvSpPr>
              <p:cNvPr id="144542" name="Rectangle 158"/>
              <p:cNvSpPr>
                <a:spLocks noChangeArrowheads="1"/>
              </p:cNvSpPr>
              <p:nvPr/>
            </p:nvSpPr>
            <p:spPr bwMode="auto">
              <a:xfrm>
                <a:off x="2998"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70</a:t>
                </a:r>
                <a:endParaRPr lang="en-US"/>
              </a:p>
            </p:txBody>
          </p:sp>
          <p:sp>
            <p:nvSpPr>
              <p:cNvPr id="144543" name="Rectangle 159"/>
              <p:cNvSpPr>
                <a:spLocks noChangeArrowheads="1"/>
              </p:cNvSpPr>
              <p:nvPr/>
            </p:nvSpPr>
            <p:spPr bwMode="auto">
              <a:xfrm>
                <a:off x="3172"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80</a:t>
                </a:r>
                <a:endParaRPr lang="en-US"/>
              </a:p>
            </p:txBody>
          </p:sp>
          <p:sp>
            <p:nvSpPr>
              <p:cNvPr id="144544" name="Rectangle 160"/>
              <p:cNvSpPr>
                <a:spLocks noChangeArrowheads="1"/>
              </p:cNvSpPr>
              <p:nvPr/>
            </p:nvSpPr>
            <p:spPr bwMode="auto">
              <a:xfrm>
                <a:off x="3345" y="3074"/>
                <a:ext cx="73"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90</a:t>
                </a:r>
                <a:endParaRPr lang="en-US"/>
              </a:p>
            </p:txBody>
          </p:sp>
          <p:sp>
            <p:nvSpPr>
              <p:cNvPr id="144545" name="Rectangle 161"/>
              <p:cNvSpPr>
                <a:spLocks noChangeArrowheads="1"/>
              </p:cNvSpPr>
              <p:nvPr/>
            </p:nvSpPr>
            <p:spPr bwMode="auto">
              <a:xfrm>
                <a:off x="3504" y="3074"/>
                <a:ext cx="109" cy="85"/>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100</a:t>
                </a:r>
                <a:endParaRPr lang="en-US"/>
              </a:p>
            </p:txBody>
          </p:sp>
          <p:sp>
            <p:nvSpPr>
              <p:cNvPr id="144546" name="Rectangle 162"/>
              <p:cNvSpPr>
                <a:spLocks noChangeArrowheads="1"/>
              </p:cNvSpPr>
              <p:nvPr/>
            </p:nvSpPr>
            <p:spPr bwMode="auto">
              <a:xfrm>
                <a:off x="2554" y="3143"/>
                <a:ext cx="172" cy="86"/>
              </a:xfrm>
              <a:prstGeom prst="rect">
                <a:avLst/>
              </a:prstGeom>
              <a:noFill/>
              <a:ln w="9525">
                <a:noFill/>
                <a:miter lim="800000"/>
                <a:headEnd/>
                <a:tailEnd/>
              </a:ln>
            </p:spPr>
            <p:txBody>
              <a:bodyPr wrap="none" lIns="0" tIns="0" rIns="0" bIns="0">
                <a:prstTxWarp prst="textNoShape">
                  <a:avLst/>
                </a:prstTxWarp>
                <a:spAutoFit/>
              </a:bodyPr>
              <a:lstStyle/>
              <a:p>
                <a:r>
                  <a:rPr lang="en-US" sz="700" dirty="0" smtClean="0">
                    <a:solidFill>
                      <a:srgbClr val="000000"/>
                    </a:solidFill>
                    <a:latin typeface="Times New Roman" charset="0"/>
                  </a:rPr>
                  <a:t>Week</a:t>
                </a:r>
                <a:endParaRPr lang="en-US" dirty="0"/>
              </a:p>
            </p:txBody>
          </p:sp>
        </p:grpSp>
        <p:sp>
          <p:nvSpPr>
            <p:cNvPr id="144721" name="Rectangle 337"/>
            <p:cNvSpPr>
              <a:spLocks noChangeArrowheads="1"/>
            </p:cNvSpPr>
            <p:nvPr/>
          </p:nvSpPr>
          <p:spPr bwMode="auto">
            <a:xfrm>
              <a:off x="1166" y="888"/>
              <a:ext cx="1016" cy="192"/>
            </a:xfrm>
            <a:prstGeom prst="rect">
              <a:avLst/>
            </a:prstGeom>
            <a:noFill/>
            <a:ln w="9525">
              <a:noFill/>
              <a:miter lim="800000"/>
              <a:headEnd/>
              <a:tailEnd/>
            </a:ln>
            <a:effectLst/>
          </p:spPr>
          <p:txBody>
            <a:bodyPr wrap="none" anchor="ctr">
              <a:prstTxWarp prst="textNoShape">
                <a:avLst/>
              </a:prstTxWarp>
              <a:spAutoFit/>
            </a:bodyPr>
            <a:lstStyle/>
            <a:p>
              <a:r>
                <a:rPr lang="en-US" sz="1400" dirty="0">
                  <a:solidFill>
                    <a:schemeClr val="tx2"/>
                  </a:solidFill>
                </a:rPr>
                <a:t>Not Compromised</a:t>
              </a:r>
            </a:p>
          </p:txBody>
        </p:sp>
        <p:sp>
          <p:nvSpPr>
            <p:cNvPr id="144722" name="Rectangle 338"/>
            <p:cNvSpPr>
              <a:spLocks noChangeArrowheads="1"/>
            </p:cNvSpPr>
            <p:nvPr/>
          </p:nvSpPr>
          <p:spPr bwMode="auto">
            <a:xfrm>
              <a:off x="2900" y="864"/>
              <a:ext cx="837" cy="192"/>
            </a:xfrm>
            <a:prstGeom prst="rect">
              <a:avLst/>
            </a:prstGeom>
            <a:noFill/>
            <a:ln w="9525">
              <a:noFill/>
              <a:miter lim="800000"/>
              <a:headEnd/>
              <a:tailEnd/>
            </a:ln>
            <a:effectLst/>
          </p:spPr>
          <p:txBody>
            <a:bodyPr wrap="none" anchor="ctr">
              <a:prstTxWarp prst="textNoShape">
                <a:avLst/>
              </a:prstTxWarp>
              <a:spAutoFit/>
            </a:bodyPr>
            <a:lstStyle/>
            <a:p>
              <a:r>
                <a:rPr lang="en-US" sz="1400">
                  <a:solidFill>
                    <a:schemeClr val="tx2"/>
                  </a:solidFill>
                </a:rPr>
                <a:t>Attack Vectors</a:t>
              </a:r>
            </a:p>
          </p:txBody>
        </p:sp>
        <p:sp>
          <p:nvSpPr>
            <p:cNvPr id="144723" name="Rectangle 339"/>
            <p:cNvSpPr>
              <a:spLocks noChangeArrowheads="1"/>
            </p:cNvSpPr>
            <p:nvPr/>
          </p:nvSpPr>
          <p:spPr bwMode="auto">
            <a:xfrm>
              <a:off x="4657" y="808"/>
              <a:ext cx="513" cy="192"/>
            </a:xfrm>
            <a:prstGeom prst="rect">
              <a:avLst/>
            </a:prstGeom>
            <a:noFill/>
            <a:ln w="9525">
              <a:noFill/>
              <a:miter lim="800000"/>
              <a:headEnd/>
              <a:tailEnd/>
            </a:ln>
            <a:effectLst/>
          </p:spPr>
          <p:txBody>
            <a:bodyPr wrap="none" anchor="ctr">
              <a:prstTxWarp prst="textNoShape">
                <a:avLst/>
              </a:prstTxWarp>
              <a:spAutoFit/>
            </a:bodyPr>
            <a:lstStyle/>
            <a:p>
              <a:r>
                <a:rPr lang="en-US" sz="1400">
                  <a:solidFill>
                    <a:schemeClr val="tx2"/>
                  </a:solidFill>
                </a:rPr>
                <a:t>Infected</a:t>
              </a:r>
            </a:p>
          </p:txBody>
        </p:sp>
        <p:sp>
          <p:nvSpPr>
            <p:cNvPr id="144727" name="Rectangle 343"/>
            <p:cNvSpPr>
              <a:spLocks noChangeArrowheads="1"/>
            </p:cNvSpPr>
            <p:nvPr/>
          </p:nvSpPr>
          <p:spPr bwMode="auto">
            <a:xfrm>
              <a:off x="36" y="1305"/>
              <a:ext cx="780" cy="231"/>
            </a:xfrm>
            <a:prstGeom prst="rect">
              <a:avLst/>
            </a:prstGeom>
            <a:noFill/>
            <a:ln w="9525">
              <a:noFill/>
              <a:miter lim="800000"/>
              <a:headEnd/>
              <a:tailEnd/>
            </a:ln>
            <a:effectLst/>
          </p:spPr>
          <p:txBody>
            <a:bodyPr wrap="none" anchor="ctr">
              <a:prstTxWarp prst="textNoShape">
                <a:avLst/>
              </a:prstTxWarp>
              <a:spAutoFit/>
            </a:bodyPr>
            <a:lstStyle/>
            <a:p>
              <a:r>
                <a:rPr lang="en-US" b="1" dirty="0">
                  <a:solidFill>
                    <a:schemeClr val="tx2"/>
                  </a:solidFill>
                </a:rPr>
                <a:t>Technical</a:t>
              </a:r>
              <a:endParaRPr lang="en-US" dirty="0">
                <a:solidFill>
                  <a:schemeClr val="tx2"/>
                </a:solidFill>
              </a:endParaRPr>
            </a:p>
          </p:txBody>
        </p:sp>
      </p:grpSp>
      <p:grpSp>
        <p:nvGrpSpPr>
          <p:cNvPr id="6" name="Group 347"/>
          <p:cNvGrpSpPr>
            <a:grpSpLocks/>
          </p:cNvGrpSpPr>
          <p:nvPr/>
        </p:nvGrpSpPr>
        <p:grpSpPr bwMode="auto">
          <a:xfrm>
            <a:off x="152400" y="2895601"/>
            <a:ext cx="8220075" cy="1830388"/>
            <a:chOff x="144" y="1824"/>
            <a:chExt cx="5178" cy="1153"/>
          </a:xfrm>
        </p:grpSpPr>
        <p:grpSp>
          <p:nvGrpSpPr>
            <p:cNvPr id="7" name="Group 225"/>
            <p:cNvGrpSpPr>
              <a:grpSpLocks/>
            </p:cNvGrpSpPr>
            <p:nvPr/>
          </p:nvGrpSpPr>
          <p:grpSpPr bwMode="auto">
            <a:xfrm>
              <a:off x="1330" y="2020"/>
              <a:ext cx="1892" cy="957"/>
              <a:chOff x="112" y="2566"/>
              <a:chExt cx="1892" cy="957"/>
            </a:xfrm>
          </p:grpSpPr>
          <p:sp>
            <p:nvSpPr>
              <p:cNvPr id="144559" name="Rectangle 175"/>
              <p:cNvSpPr>
                <a:spLocks noChangeArrowheads="1"/>
              </p:cNvSpPr>
              <p:nvPr/>
            </p:nvSpPr>
            <p:spPr bwMode="auto">
              <a:xfrm>
                <a:off x="227" y="2566"/>
                <a:ext cx="1736" cy="806"/>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560" name="Rectangle 176"/>
              <p:cNvSpPr>
                <a:spLocks noChangeArrowheads="1"/>
              </p:cNvSpPr>
              <p:nvPr/>
            </p:nvSpPr>
            <p:spPr bwMode="auto">
              <a:xfrm>
                <a:off x="227" y="2566"/>
                <a:ext cx="1740" cy="810"/>
              </a:xfrm>
              <a:prstGeom prst="rect">
                <a:avLst/>
              </a:prstGeom>
              <a:noFill/>
              <a:ln w="11113">
                <a:solidFill>
                  <a:srgbClr val="000000"/>
                </a:solidFill>
                <a:miter lim="800000"/>
                <a:headEnd/>
                <a:tailEnd/>
              </a:ln>
            </p:spPr>
            <p:txBody>
              <a:bodyPr>
                <a:prstTxWarp prst="textNoShape">
                  <a:avLst/>
                </a:prstTxWarp>
              </a:bodyPr>
              <a:lstStyle/>
              <a:p>
                <a:endParaRPr lang="en-US"/>
              </a:p>
            </p:txBody>
          </p:sp>
          <p:sp>
            <p:nvSpPr>
              <p:cNvPr id="144561" name="Line 177"/>
              <p:cNvSpPr>
                <a:spLocks noChangeShapeType="1"/>
              </p:cNvSpPr>
              <p:nvPr/>
            </p:nvSpPr>
            <p:spPr bwMode="auto">
              <a:xfrm>
                <a:off x="227" y="2767"/>
                <a:ext cx="173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62" name="Line 178"/>
              <p:cNvSpPr>
                <a:spLocks noChangeShapeType="1"/>
              </p:cNvSpPr>
              <p:nvPr/>
            </p:nvSpPr>
            <p:spPr bwMode="auto">
              <a:xfrm>
                <a:off x="227" y="2969"/>
                <a:ext cx="173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63" name="Line 179"/>
              <p:cNvSpPr>
                <a:spLocks noChangeShapeType="1"/>
              </p:cNvSpPr>
              <p:nvPr/>
            </p:nvSpPr>
            <p:spPr bwMode="auto">
              <a:xfrm>
                <a:off x="227" y="3171"/>
                <a:ext cx="1736"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564" name="Rectangle 180"/>
              <p:cNvSpPr>
                <a:spLocks noChangeArrowheads="1"/>
              </p:cNvSpPr>
              <p:nvPr/>
            </p:nvSpPr>
            <p:spPr bwMode="auto">
              <a:xfrm>
                <a:off x="126" y="2566"/>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a:t>
                </a:r>
                <a:endParaRPr lang="en-US"/>
              </a:p>
            </p:txBody>
          </p:sp>
          <p:sp>
            <p:nvSpPr>
              <p:cNvPr id="144565" name="Rectangle 181"/>
              <p:cNvSpPr>
                <a:spLocks noChangeArrowheads="1"/>
              </p:cNvSpPr>
              <p:nvPr/>
            </p:nvSpPr>
            <p:spPr bwMode="auto">
              <a:xfrm>
                <a:off x="112" y="2749"/>
                <a:ext cx="70"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7.5</a:t>
                </a:r>
                <a:endParaRPr lang="en-US"/>
              </a:p>
            </p:txBody>
          </p:sp>
          <p:sp>
            <p:nvSpPr>
              <p:cNvPr id="144566" name="Rectangle 182"/>
              <p:cNvSpPr>
                <a:spLocks noChangeArrowheads="1"/>
              </p:cNvSpPr>
              <p:nvPr/>
            </p:nvSpPr>
            <p:spPr bwMode="auto">
              <a:xfrm>
                <a:off x="155" y="2933"/>
                <a:ext cx="28"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5</a:t>
                </a:r>
                <a:endParaRPr lang="en-US"/>
              </a:p>
            </p:txBody>
          </p:sp>
          <p:sp>
            <p:nvSpPr>
              <p:cNvPr id="144567" name="Rectangle 183"/>
              <p:cNvSpPr>
                <a:spLocks noChangeArrowheads="1"/>
              </p:cNvSpPr>
              <p:nvPr/>
            </p:nvSpPr>
            <p:spPr bwMode="auto">
              <a:xfrm>
                <a:off x="112" y="3117"/>
                <a:ext cx="70"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2.5</a:t>
                </a:r>
                <a:endParaRPr lang="en-US"/>
              </a:p>
            </p:txBody>
          </p:sp>
          <p:sp>
            <p:nvSpPr>
              <p:cNvPr id="144568" name="Rectangle 184"/>
              <p:cNvSpPr>
                <a:spLocks noChangeArrowheads="1"/>
              </p:cNvSpPr>
              <p:nvPr/>
            </p:nvSpPr>
            <p:spPr bwMode="auto">
              <a:xfrm>
                <a:off x="155" y="3304"/>
                <a:ext cx="28"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0</a:t>
                </a:r>
                <a:endParaRPr lang="en-US"/>
              </a:p>
            </p:txBody>
          </p:sp>
          <p:sp>
            <p:nvSpPr>
              <p:cNvPr id="144569" name="Line 185"/>
              <p:cNvSpPr>
                <a:spLocks noChangeShapeType="1"/>
              </p:cNvSpPr>
              <p:nvPr/>
            </p:nvSpPr>
            <p:spPr bwMode="auto">
              <a:xfrm>
                <a:off x="313"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0" name="Line 186"/>
              <p:cNvSpPr>
                <a:spLocks noChangeShapeType="1"/>
              </p:cNvSpPr>
              <p:nvPr/>
            </p:nvSpPr>
            <p:spPr bwMode="auto">
              <a:xfrm>
                <a:off x="400"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1" name="Line 187"/>
              <p:cNvSpPr>
                <a:spLocks noChangeShapeType="1"/>
              </p:cNvSpPr>
              <p:nvPr/>
            </p:nvSpPr>
            <p:spPr bwMode="auto">
              <a:xfrm>
                <a:off x="486"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2" name="Line 188"/>
              <p:cNvSpPr>
                <a:spLocks noChangeShapeType="1"/>
              </p:cNvSpPr>
              <p:nvPr/>
            </p:nvSpPr>
            <p:spPr bwMode="auto">
              <a:xfrm>
                <a:off x="573"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3" name="Line 189"/>
              <p:cNvSpPr>
                <a:spLocks noChangeShapeType="1"/>
              </p:cNvSpPr>
              <p:nvPr/>
            </p:nvSpPr>
            <p:spPr bwMode="auto">
              <a:xfrm>
                <a:off x="659"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4" name="Line 190"/>
              <p:cNvSpPr>
                <a:spLocks noChangeShapeType="1"/>
              </p:cNvSpPr>
              <p:nvPr/>
            </p:nvSpPr>
            <p:spPr bwMode="auto">
              <a:xfrm>
                <a:off x="746"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5" name="Line 191"/>
              <p:cNvSpPr>
                <a:spLocks noChangeShapeType="1"/>
              </p:cNvSpPr>
              <p:nvPr/>
            </p:nvSpPr>
            <p:spPr bwMode="auto">
              <a:xfrm>
                <a:off x="832"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6" name="Line 192"/>
              <p:cNvSpPr>
                <a:spLocks noChangeShapeType="1"/>
              </p:cNvSpPr>
              <p:nvPr/>
            </p:nvSpPr>
            <p:spPr bwMode="auto">
              <a:xfrm>
                <a:off x="918"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7" name="Line 193"/>
              <p:cNvSpPr>
                <a:spLocks noChangeShapeType="1"/>
              </p:cNvSpPr>
              <p:nvPr/>
            </p:nvSpPr>
            <p:spPr bwMode="auto">
              <a:xfrm>
                <a:off x="1005"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8" name="Line 194"/>
              <p:cNvSpPr>
                <a:spLocks noChangeShapeType="1"/>
              </p:cNvSpPr>
              <p:nvPr/>
            </p:nvSpPr>
            <p:spPr bwMode="auto">
              <a:xfrm>
                <a:off x="1095"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79" name="Line 195"/>
              <p:cNvSpPr>
                <a:spLocks noChangeShapeType="1"/>
              </p:cNvSpPr>
              <p:nvPr/>
            </p:nvSpPr>
            <p:spPr bwMode="auto">
              <a:xfrm>
                <a:off x="1181"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0" name="Line 196"/>
              <p:cNvSpPr>
                <a:spLocks noChangeShapeType="1"/>
              </p:cNvSpPr>
              <p:nvPr/>
            </p:nvSpPr>
            <p:spPr bwMode="auto">
              <a:xfrm>
                <a:off x="1268"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1" name="Line 197"/>
              <p:cNvSpPr>
                <a:spLocks noChangeShapeType="1"/>
              </p:cNvSpPr>
              <p:nvPr/>
            </p:nvSpPr>
            <p:spPr bwMode="auto">
              <a:xfrm>
                <a:off x="1354"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2" name="Line 198"/>
              <p:cNvSpPr>
                <a:spLocks noChangeShapeType="1"/>
              </p:cNvSpPr>
              <p:nvPr/>
            </p:nvSpPr>
            <p:spPr bwMode="auto">
              <a:xfrm>
                <a:off x="1441"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3" name="Line 199"/>
              <p:cNvSpPr>
                <a:spLocks noChangeShapeType="1"/>
              </p:cNvSpPr>
              <p:nvPr/>
            </p:nvSpPr>
            <p:spPr bwMode="auto">
              <a:xfrm>
                <a:off x="1527"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4" name="Line 200"/>
              <p:cNvSpPr>
                <a:spLocks noChangeShapeType="1"/>
              </p:cNvSpPr>
              <p:nvPr/>
            </p:nvSpPr>
            <p:spPr bwMode="auto">
              <a:xfrm>
                <a:off x="1614"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5" name="Line 201"/>
              <p:cNvSpPr>
                <a:spLocks noChangeShapeType="1"/>
              </p:cNvSpPr>
              <p:nvPr/>
            </p:nvSpPr>
            <p:spPr bwMode="auto">
              <a:xfrm>
                <a:off x="1700"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6" name="Line 202"/>
              <p:cNvSpPr>
                <a:spLocks noChangeShapeType="1"/>
              </p:cNvSpPr>
              <p:nvPr/>
            </p:nvSpPr>
            <p:spPr bwMode="auto">
              <a:xfrm>
                <a:off x="1786"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7" name="Line 203"/>
              <p:cNvSpPr>
                <a:spLocks noChangeShapeType="1"/>
              </p:cNvSpPr>
              <p:nvPr/>
            </p:nvSpPr>
            <p:spPr bwMode="auto">
              <a:xfrm>
                <a:off x="1873" y="2566"/>
                <a:ext cx="0" cy="806"/>
              </a:xfrm>
              <a:prstGeom prst="line">
                <a:avLst/>
              </a:prstGeom>
              <a:noFill/>
              <a:ln w="0">
                <a:solidFill>
                  <a:srgbClr val="C0C0C0"/>
                </a:solidFill>
                <a:round/>
                <a:headEnd/>
                <a:tailEnd/>
              </a:ln>
            </p:spPr>
            <p:txBody>
              <a:bodyPr>
                <a:prstTxWarp prst="textNoShape">
                  <a:avLst/>
                </a:prstTxWarp>
              </a:bodyPr>
              <a:lstStyle/>
              <a:p>
                <a:endParaRPr lang="en-US"/>
              </a:p>
            </p:txBody>
          </p:sp>
          <p:sp>
            <p:nvSpPr>
              <p:cNvPr id="144588" name="Freeform 204"/>
              <p:cNvSpPr>
                <a:spLocks/>
              </p:cNvSpPr>
              <p:nvPr/>
            </p:nvSpPr>
            <p:spPr bwMode="auto">
              <a:xfrm>
                <a:off x="227" y="2857"/>
                <a:ext cx="1736" cy="515"/>
              </a:xfrm>
              <a:custGeom>
                <a:avLst/>
                <a:gdLst/>
                <a:ahLst/>
                <a:cxnLst>
                  <a:cxn ang="0">
                    <a:pos x="32" y="515"/>
                  </a:cxn>
                  <a:cxn ang="0">
                    <a:pos x="68" y="515"/>
                  </a:cxn>
                  <a:cxn ang="0">
                    <a:pos x="104" y="515"/>
                  </a:cxn>
                  <a:cxn ang="0">
                    <a:pos x="140" y="515"/>
                  </a:cxn>
                  <a:cxn ang="0">
                    <a:pos x="173" y="505"/>
                  </a:cxn>
                  <a:cxn ang="0">
                    <a:pos x="184" y="411"/>
                  </a:cxn>
                  <a:cxn ang="0">
                    <a:pos x="194" y="339"/>
                  </a:cxn>
                  <a:cxn ang="0">
                    <a:pos x="205" y="274"/>
                  </a:cxn>
                  <a:cxn ang="0">
                    <a:pos x="216" y="224"/>
                  </a:cxn>
                  <a:cxn ang="0">
                    <a:pos x="227" y="180"/>
                  </a:cxn>
                  <a:cxn ang="0">
                    <a:pos x="238" y="144"/>
                  </a:cxn>
                  <a:cxn ang="0">
                    <a:pos x="252" y="112"/>
                  </a:cxn>
                  <a:cxn ang="0">
                    <a:pos x="266" y="80"/>
                  </a:cxn>
                  <a:cxn ang="0">
                    <a:pos x="284" y="51"/>
                  </a:cxn>
                  <a:cxn ang="0">
                    <a:pos x="302" y="29"/>
                  </a:cxn>
                  <a:cxn ang="0">
                    <a:pos x="324" y="15"/>
                  </a:cxn>
                  <a:cxn ang="0">
                    <a:pos x="346" y="11"/>
                  </a:cxn>
                  <a:cxn ang="0">
                    <a:pos x="356" y="98"/>
                  </a:cxn>
                  <a:cxn ang="0">
                    <a:pos x="367" y="170"/>
                  </a:cxn>
                  <a:cxn ang="0">
                    <a:pos x="378" y="227"/>
                  </a:cxn>
                  <a:cxn ang="0">
                    <a:pos x="389" y="278"/>
                  </a:cxn>
                  <a:cxn ang="0">
                    <a:pos x="400" y="317"/>
                  </a:cxn>
                  <a:cxn ang="0">
                    <a:pos x="411" y="353"/>
                  </a:cxn>
                  <a:cxn ang="0">
                    <a:pos x="425" y="389"/>
                  </a:cxn>
                  <a:cxn ang="0">
                    <a:pos x="443" y="418"/>
                  </a:cxn>
                  <a:cxn ang="0">
                    <a:pos x="461" y="447"/>
                  </a:cxn>
                  <a:cxn ang="0">
                    <a:pos x="483" y="465"/>
                  </a:cxn>
                  <a:cxn ang="0">
                    <a:pos x="504" y="479"/>
                  </a:cxn>
                  <a:cxn ang="0">
                    <a:pos x="529" y="494"/>
                  </a:cxn>
                  <a:cxn ang="0">
                    <a:pos x="558" y="501"/>
                  </a:cxn>
                  <a:cxn ang="0">
                    <a:pos x="591" y="508"/>
                  </a:cxn>
                  <a:cxn ang="0">
                    <a:pos x="627" y="508"/>
                  </a:cxn>
                  <a:cxn ang="0">
                    <a:pos x="659" y="512"/>
                  </a:cxn>
                  <a:cxn ang="0">
                    <a:pos x="695" y="512"/>
                  </a:cxn>
                  <a:cxn ang="0">
                    <a:pos x="731" y="512"/>
                  </a:cxn>
                  <a:cxn ang="0">
                    <a:pos x="767" y="512"/>
                  </a:cxn>
                  <a:cxn ang="0">
                    <a:pos x="803" y="512"/>
                  </a:cxn>
                  <a:cxn ang="0">
                    <a:pos x="839" y="512"/>
                  </a:cxn>
                  <a:cxn ang="0">
                    <a:pos x="875" y="512"/>
                  </a:cxn>
                  <a:cxn ang="0">
                    <a:pos x="911" y="512"/>
                  </a:cxn>
                  <a:cxn ang="0">
                    <a:pos x="947" y="512"/>
                  </a:cxn>
                  <a:cxn ang="0">
                    <a:pos x="983" y="512"/>
                  </a:cxn>
                  <a:cxn ang="0">
                    <a:pos x="1019" y="512"/>
                  </a:cxn>
                  <a:cxn ang="0">
                    <a:pos x="1055" y="512"/>
                  </a:cxn>
                  <a:cxn ang="0">
                    <a:pos x="1091" y="512"/>
                  </a:cxn>
                  <a:cxn ang="0">
                    <a:pos x="1127" y="512"/>
                  </a:cxn>
                  <a:cxn ang="0">
                    <a:pos x="1163" y="512"/>
                  </a:cxn>
                  <a:cxn ang="0">
                    <a:pos x="1199" y="512"/>
                  </a:cxn>
                  <a:cxn ang="0">
                    <a:pos x="1235" y="512"/>
                  </a:cxn>
                  <a:cxn ang="0">
                    <a:pos x="1271" y="512"/>
                  </a:cxn>
                  <a:cxn ang="0">
                    <a:pos x="1307" y="512"/>
                  </a:cxn>
                  <a:cxn ang="0">
                    <a:pos x="1343" y="512"/>
                  </a:cxn>
                  <a:cxn ang="0">
                    <a:pos x="1379" y="512"/>
                  </a:cxn>
                  <a:cxn ang="0">
                    <a:pos x="1415" y="512"/>
                  </a:cxn>
                  <a:cxn ang="0">
                    <a:pos x="1451" y="512"/>
                  </a:cxn>
                  <a:cxn ang="0">
                    <a:pos x="1487" y="512"/>
                  </a:cxn>
                  <a:cxn ang="0">
                    <a:pos x="1523" y="512"/>
                  </a:cxn>
                  <a:cxn ang="0">
                    <a:pos x="1559" y="512"/>
                  </a:cxn>
                  <a:cxn ang="0">
                    <a:pos x="1595" y="512"/>
                  </a:cxn>
                  <a:cxn ang="0">
                    <a:pos x="1631" y="512"/>
                  </a:cxn>
                  <a:cxn ang="0">
                    <a:pos x="1668" y="512"/>
                  </a:cxn>
                  <a:cxn ang="0">
                    <a:pos x="1704" y="512"/>
                  </a:cxn>
                </a:cxnLst>
                <a:rect l="0" t="0" r="r" b="b"/>
                <a:pathLst>
                  <a:path w="1736" h="515">
                    <a:moveTo>
                      <a:pt x="0" y="515"/>
                    </a:moveTo>
                    <a:lnTo>
                      <a:pt x="4" y="515"/>
                    </a:lnTo>
                    <a:lnTo>
                      <a:pt x="7" y="515"/>
                    </a:lnTo>
                    <a:lnTo>
                      <a:pt x="11" y="515"/>
                    </a:lnTo>
                    <a:lnTo>
                      <a:pt x="14" y="515"/>
                    </a:lnTo>
                    <a:lnTo>
                      <a:pt x="18" y="515"/>
                    </a:lnTo>
                    <a:lnTo>
                      <a:pt x="22" y="515"/>
                    </a:lnTo>
                    <a:lnTo>
                      <a:pt x="25" y="515"/>
                    </a:lnTo>
                    <a:lnTo>
                      <a:pt x="29" y="515"/>
                    </a:lnTo>
                    <a:lnTo>
                      <a:pt x="32" y="515"/>
                    </a:lnTo>
                    <a:lnTo>
                      <a:pt x="36" y="515"/>
                    </a:lnTo>
                    <a:lnTo>
                      <a:pt x="40" y="515"/>
                    </a:lnTo>
                    <a:lnTo>
                      <a:pt x="43" y="515"/>
                    </a:lnTo>
                    <a:lnTo>
                      <a:pt x="47" y="515"/>
                    </a:lnTo>
                    <a:lnTo>
                      <a:pt x="50" y="515"/>
                    </a:lnTo>
                    <a:lnTo>
                      <a:pt x="54" y="515"/>
                    </a:lnTo>
                    <a:lnTo>
                      <a:pt x="58" y="515"/>
                    </a:lnTo>
                    <a:lnTo>
                      <a:pt x="61" y="515"/>
                    </a:lnTo>
                    <a:lnTo>
                      <a:pt x="65" y="515"/>
                    </a:lnTo>
                    <a:lnTo>
                      <a:pt x="68" y="515"/>
                    </a:lnTo>
                    <a:lnTo>
                      <a:pt x="72" y="515"/>
                    </a:lnTo>
                    <a:lnTo>
                      <a:pt x="76" y="515"/>
                    </a:lnTo>
                    <a:lnTo>
                      <a:pt x="79" y="515"/>
                    </a:lnTo>
                    <a:lnTo>
                      <a:pt x="83" y="515"/>
                    </a:lnTo>
                    <a:lnTo>
                      <a:pt x="86" y="515"/>
                    </a:lnTo>
                    <a:lnTo>
                      <a:pt x="90" y="515"/>
                    </a:lnTo>
                    <a:lnTo>
                      <a:pt x="94" y="515"/>
                    </a:lnTo>
                    <a:lnTo>
                      <a:pt x="97" y="515"/>
                    </a:lnTo>
                    <a:lnTo>
                      <a:pt x="101" y="515"/>
                    </a:lnTo>
                    <a:lnTo>
                      <a:pt x="104" y="515"/>
                    </a:lnTo>
                    <a:lnTo>
                      <a:pt x="108" y="515"/>
                    </a:lnTo>
                    <a:lnTo>
                      <a:pt x="112" y="515"/>
                    </a:lnTo>
                    <a:lnTo>
                      <a:pt x="115" y="515"/>
                    </a:lnTo>
                    <a:lnTo>
                      <a:pt x="119" y="515"/>
                    </a:lnTo>
                    <a:lnTo>
                      <a:pt x="122" y="515"/>
                    </a:lnTo>
                    <a:lnTo>
                      <a:pt x="126" y="515"/>
                    </a:lnTo>
                    <a:lnTo>
                      <a:pt x="130" y="515"/>
                    </a:lnTo>
                    <a:lnTo>
                      <a:pt x="133" y="515"/>
                    </a:lnTo>
                    <a:lnTo>
                      <a:pt x="137" y="515"/>
                    </a:lnTo>
                    <a:lnTo>
                      <a:pt x="140" y="515"/>
                    </a:lnTo>
                    <a:lnTo>
                      <a:pt x="144" y="515"/>
                    </a:lnTo>
                    <a:lnTo>
                      <a:pt x="148" y="515"/>
                    </a:lnTo>
                    <a:lnTo>
                      <a:pt x="151" y="515"/>
                    </a:lnTo>
                    <a:lnTo>
                      <a:pt x="155" y="515"/>
                    </a:lnTo>
                    <a:lnTo>
                      <a:pt x="158" y="515"/>
                    </a:lnTo>
                    <a:lnTo>
                      <a:pt x="162" y="515"/>
                    </a:lnTo>
                    <a:lnTo>
                      <a:pt x="166" y="515"/>
                    </a:lnTo>
                    <a:lnTo>
                      <a:pt x="169" y="515"/>
                    </a:lnTo>
                    <a:lnTo>
                      <a:pt x="173" y="515"/>
                    </a:lnTo>
                    <a:lnTo>
                      <a:pt x="173" y="505"/>
                    </a:lnTo>
                    <a:lnTo>
                      <a:pt x="173" y="494"/>
                    </a:lnTo>
                    <a:lnTo>
                      <a:pt x="176" y="483"/>
                    </a:lnTo>
                    <a:lnTo>
                      <a:pt x="176" y="476"/>
                    </a:lnTo>
                    <a:lnTo>
                      <a:pt x="176" y="465"/>
                    </a:lnTo>
                    <a:lnTo>
                      <a:pt x="176" y="454"/>
                    </a:lnTo>
                    <a:lnTo>
                      <a:pt x="180" y="447"/>
                    </a:lnTo>
                    <a:lnTo>
                      <a:pt x="180" y="440"/>
                    </a:lnTo>
                    <a:lnTo>
                      <a:pt x="180" y="429"/>
                    </a:lnTo>
                    <a:lnTo>
                      <a:pt x="184" y="422"/>
                    </a:lnTo>
                    <a:lnTo>
                      <a:pt x="184" y="411"/>
                    </a:lnTo>
                    <a:lnTo>
                      <a:pt x="184" y="404"/>
                    </a:lnTo>
                    <a:lnTo>
                      <a:pt x="187" y="397"/>
                    </a:lnTo>
                    <a:lnTo>
                      <a:pt x="187" y="389"/>
                    </a:lnTo>
                    <a:lnTo>
                      <a:pt x="187" y="382"/>
                    </a:lnTo>
                    <a:lnTo>
                      <a:pt x="191" y="371"/>
                    </a:lnTo>
                    <a:lnTo>
                      <a:pt x="191" y="364"/>
                    </a:lnTo>
                    <a:lnTo>
                      <a:pt x="191" y="357"/>
                    </a:lnTo>
                    <a:lnTo>
                      <a:pt x="191" y="350"/>
                    </a:lnTo>
                    <a:lnTo>
                      <a:pt x="194" y="343"/>
                    </a:lnTo>
                    <a:lnTo>
                      <a:pt x="194" y="339"/>
                    </a:lnTo>
                    <a:lnTo>
                      <a:pt x="194" y="332"/>
                    </a:lnTo>
                    <a:lnTo>
                      <a:pt x="198" y="325"/>
                    </a:lnTo>
                    <a:lnTo>
                      <a:pt x="198" y="317"/>
                    </a:lnTo>
                    <a:lnTo>
                      <a:pt x="198" y="310"/>
                    </a:lnTo>
                    <a:lnTo>
                      <a:pt x="202" y="303"/>
                    </a:lnTo>
                    <a:lnTo>
                      <a:pt x="202" y="299"/>
                    </a:lnTo>
                    <a:lnTo>
                      <a:pt x="202" y="292"/>
                    </a:lnTo>
                    <a:lnTo>
                      <a:pt x="202" y="285"/>
                    </a:lnTo>
                    <a:lnTo>
                      <a:pt x="205" y="281"/>
                    </a:lnTo>
                    <a:lnTo>
                      <a:pt x="205" y="274"/>
                    </a:lnTo>
                    <a:lnTo>
                      <a:pt x="205" y="271"/>
                    </a:lnTo>
                    <a:lnTo>
                      <a:pt x="209" y="263"/>
                    </a:lnTo>
                    <a:lnTo>
                      <a:pt x="209" y="260"/>
                    </a:lnTo>
                    <a:lnTo>
                      <a:pt x="209" y="253"/>
                    </a:lnTo>
                    <a:lnTo>
                      <a:pt x="212" y="249"/>
                    </a:lnTo>
                    <a:lnTo>
                      <a:pt x="212" y="242"/>
                    </a:lnTo>
                    <a:lnTo>
                      <a:pt x="212" y="238"/>
                    </a:lnTo>
                    <a:lnTo>
                      <a:pt x="212" y="235"/>
                    </a:lnTo>
                    <a:lnTo>
                      <a:pt x="216" y="227"/>
                    </a:lnTo>
                    <a:lnTo>
                      <a:pt x="216" y="224"/>
                    </a:lnTo>
                    <a:lnTo>
                      <a:pt x="216" y="220"/>
                    </a:lnTo>
                    <a:lnTo>
                      <a:pt x="220" y="213"/>
                    </a:lnTo>
                    <a:lnTo>
                      <a:pt x="220" y="209"/>
                    </a:lnTo>
                    <a:lnTo>
                      <a:pt x="220" y="206"/>
                    </a:lnTo>
                    <a:lnTo>
                      <a:pt x="223" y="202"/>
                    </a:lnTo>
                    <a:lnTo>
                      <a:pt x="223" y="198"/>
                    </a:lnTo>
                    <a:lnTo>
                      <a:pt x="223" y="191"/>
                    </a:lnTo>
                    <a:lnTo>
                      <a:pt x="223" y="188"/>
                    </a:lnTo>
                    <a:lnTo>
                      <a:pt x="227" y="184"/>
                    </a:lnTo>
                    <a:lnTo>
                      <a:pt x="227" y="180"/>
                    </a:lnTo>
                    <a:lnTo>
                      <a:pt x="227" y="177"/>
                    </a:lnTo>
                    <a:lnTo>
                      <a:pt x="230" y="173"/>
                    </a:lnTo>
                    <a:lnTo>
                      <a:pt x="230" y="170"/>
                    </a:lnTo>
                    <a:lnTo>
                      <a:pt x="230" y="166"/>
                    </a:lnTo>
                    <a:lnTo>
                      <a:pt x="234" y="162"/>
                    </a:lnTo>
                    <a:lnTo>
                      <a:pt x="234" y="159"/>
                    </a:lnTo>
                    <a:lnTo>
                      <a:pt x="234" y="155"/>
                    </a:lnTo>
                    <a:lnTo>
                      <a:pt x="234" y="152"/>
                    </a:lnTo>
                    <a:lnTo>
                      <a:pt x="238" y="148"/>
                    </a:lnTo>
                    <a:lnTo>
                      <a:pt x="238" y="144"/>
                    </a:lnTo>
                    <a:lnTo>
                      <a:pt x="238" y="141"/>
                    </a:lnTo>
                    <a:lnTo>
                      <a:pt x="241" y="137"/>
                    </a:lnTo>
                    <a:lnTo>
                      <a:pt x="241" y="134"/>
                    </a:lnTo>
                    <a:lnTo>
                      <a:pt x="245" y="130"/>
                    </a:lnTo>
                    <a:lnTo>
                      <a:pt x="245" y="126"/>
                    </a:lnTo>
                    <a:lnTo>
                      <a:pt x="245" y="123"/>
                    </a:lnTo>
                    <a:lnTo>
                      <a:pt x="248" y="119"/>
                    </a:lnTo>
                    <a:lnTo>
                      <a:pt x="248" y="116"/>
                    </a:lnTo>
                    <a:lnTo>
                      <a:pt x="248" y="112"/>
                    </a:lnTo>
                    <a:lnTo>
                      <a:pt x="252" y="112"/>
                    </a:lnTo>
                    <a:lnTo>
                      <a:pt x="252" y="108"/>
                    </a:lnTo>
                    <a:lnTo>
                      <a:pt x="252" y="105"/>
                    </a:lnTo>
                    <a:lnTo>
                      <a:pt x="256" y="105"/>
                    </a:lnTo>
                    <a:lnTo>
                      <a:pt x="256" y="101"/>
                    </a:lnTo>
                    <a:lnTo>
                      <a:pt x="256" y="98"/>
                    </a:lnTo>
                    <a:lnTo>
                      <a:pt x="259" y="94"/>
                    </a:lnTo>
                    <a:lnTo>
                      <a:pt x="259" y="90"/>
                    </a:lnTo>
                    <a:lnTo>
                      <a:pt x="263" y="87"/>
                    </a:lnTo>
                    <a:lnTo>
                      <a:pt x="263" y="83"/>
                    </a:lnTo>
                    <a:lnTo>
                      <a:pt x="266" y="80"/>
                    </a:lnTo>
                    <a:lnTo>
                      <a:pt x="266" y="76"/>
                    </a:lnTo>
                    <a:lnTo>
                      <a:pt x="270" y="72"/>
                    </a:lnTo>
                    <a:lnTo>
                      <a:pt x="270" y="69"/>
                    </a:lnTo>
                    <a:lnTo>
                      <a:pt x="274" y="69"/>
                    </a:lnTo>
                    <a:lnTo>
                      <a:pt x="274" y="65"/>
                    </a:lnTo>
                    <a:lnTo>
                      <a:pt x="277" y="62"/>
                    </a:lnTo>
                    <a:lnTo>
                      <a:pt x="277" y="58"/>
                    </a:lnTo>
                    <a:lnTo>
                      <a:pt x="281" y="58"/>
                    </a:lnTo>
                    <a:lnTo>
                      <a:pt x="281" y="54"/>
                    </a:lnTo>
                    <a:lnTo>
                      <a:pt x="284" y="51"/>
                    </a:lnTo>
                    <a:lnTo>
                      <a:pt x="288" y="47"/>
                    </a:lnTo>
                    <a:lnTo>
                      <a:pt x="288" y="44"/>
                    </a:lnTo>
                    <a:lnTo>
                      <a:pt x="292" y="44"/>
                    </a:lnTo>
                    <a:lnTo>
                      <a:pt x="292" y="40"/>
                    </a:lnTo>
                    <a:lnTo>
                      <a:pt x="295" y="40"/>
                    </a:lnTo>
                    <a:lnTo>
                      <a:pt x="295" y="36"/>
                    </a:lnTo>
                    <a:lnTo>
                      <a:pt x="299" y="36"/>
                    </a:lnTo>
                    <a:lnTo>
                      <a:pt x="299" y="33"/>
                    </a:lnTo>
                    <a:lnTo>
                      <a:pt x="302" y="33"/>
                    </a:lnTo>
                    <a:lnTo>
                      <a:pt x="302" y="29"/>
                    </a:lnTo>
                    <a:lnTo>
                      <a:pt x="306" y="29"/>
                    </a:lnTo>
                    <a:lnTo>
                      <a:pt x="306" y="26"/>
                    </a:lnTo>
                    <a:lnTo>
                      <a:pt x="310" y="26"/>
                    </a:lnTo>
                    <a:lnTo>
                      <a:pt x="310" y="22"/>
                    </a:lnTo>
                    <a:lnTo>
                      <a:pt x="313" y="22"/>
                    </a:lnTo>
                    <a:lnTo>
                      <a:pt x="313" y="18"/>
                    </a:lnTo>
                    <a:lnTo>
                      <a:pt x="317" y="18"/>
                    </a:lnTo>
                    <a:lnTo>
                      <a:pt x="320" y="18"/>
                    </a:lnTo>
                    <a:lnTo>
                      <a:pt x="320" y="15"/>
                    </a:lnTo>
                    <a:lnTo>
                      <a:pt x="324" y="15"/>
                    </a:lnTo>
                    <a:lnTo>
                      <a:pt x="324" y="11"/>
                    </a:lnTo>
                    <a:lnTo>
                      <a:pt x="328" y="11"/>
                    </a:lnTo>
                    <a:lnTo>
                      <a:pt x="331" y="11"/>
                    </a:lnTo>
                    <a:lnTo>
                      <a:pt x="331" y="8"/>
                    </a:lnTo>
                    <a:lnTo>
                      <a:pt x="335" y="8"/>
                    </a:lnTo>
                    <a:lnTo>
                      <a:pt x="338" y="4"/>
                    </a:lnTo>
                    <a:lnTo>
                      <a:pt x="342" y="4"/>
                    </a:lnTo>
                    <a:lnTo>
                      <a:pt x="346" y="4"/>
                    </a:lnTo>
                    <a:lnTo>
                      <a:pt x="346" y="0"/>
                    </a:lnTo>
                    <a:lnTo>
                      <a:pt x="346" y="11"/>
                    </a:lnTo>
                    <a:lnTo>
                      <a:pt x="346" y="22"/>
                    </a:lnTo>
                    <a:lnTo>
                      <a:pt x="349" y="29"/>
                    </a:lnTo>
                    <a:lnTo>
                      <a:pt x="349" y="40"/>
                    </a:lnTo>
                    <a:lnTo>
                      <a:pt x="349" y="47"/>
                    </a:lnTo>
                    <a:lnTo>
                      <a:pt x="353" y="58"/>
                    </a:lnTo>
                    <a:lnTo>
                      <a:pt x="353" y="65"/>
                    </a:lnTo>
                    <a:lnTo>
                      <a:pt x="353" y="72"/>
                    </a:lnTo>
                    <a:lnTo>
                      <a:pt x="356" y="83"/>
                    </a:lnTo>
                    <a:lnTo>
                      <a:pt x="356" y="90"/>
                    </a:lnTo>
                    <a:lnTo>
                      <a:pt x="356" y="98"/>
                    </a:lnTo>
                    <a:lnTo>
                      <a:pt x="360" y="105"/>
                    </a:lnTo>
                    <a:lnTo>
                      <a:pt x="360" y="112"/>
                    </a:lnTo>
                    <a:lnTo>
                      <a:pt x="360" y="119"/>
                    </a:lnTo>
                    <a:lnTo>
                      <a:pt x="360" y="130"/>
                    </a:lnTo>
                    <a:lnTo>
                      <a:pt x="364" y="137"/>
                    </a:lnTo>
                    <a:lnTo>
                      <a:pt x="364" y="141"/>
                    </a:lnTo>
                    <a:lnTo>
                      <a:pt x="364" y="148"/>
                    </a:lnTo>
                    <a:lnTo>
                      <a:pt x="367" y="155"/>
                    </a:lnTo>
                    <a:lnTo>
                      <a:pt x="367" y="162"/>
                    </a:lnTo>
                    <a:lnTo>
                      <a:pt x="367" y="170"/>
                    </a:lnTo>
                    <a:lnTo>
                      <a:pt x="371" y="177"/>
                    </a:lnTo>
                    <a:lnTo>
                      <a:pt x="371" y="184"/>
                    </a:lnTo>
                    <a:lnTo>
                      <a:pt x="371" y="188"/>
                    </a:lnTo>
                    <a:lnTo>
                      <a:pt x="371" y="195"/>
                    </a:lnTo>
                    <a:lnTo>
                      <a:pt x="374" y="202"/>
                    </a:lnTo>
                    <a:lnTo>
                      <a:pt x="374" y="206"/>
                    </a:lnTo>
                    <a:lnTo>
                      <a:pt x="374" y="213"/>
                    </a:lnTo>
                    <a:lnTo>
                      <a:pt x="378" y="216"/>
                    </a:lnTo>
                    <a:lnTo>
                      <a:pt x="378" y="224"/>
                    </a:lnTo>
                    <a:lnTo>
                      <a:pt x="378" y="227"/>
                    </a:lnTo>
                    <a:lnTo>
                      <a:pt x="382" y="235"/>
                    </a:lnTo>
                    <a:lnTo>
                      <a:pt x="382" y="238"/>
                    </a:lnTo>
                    <a:lnTo>
                      <a:pt x="382" y="245"/>
                    </a:lnTo>
                    <a:lnTo>
                      <a:pt x="382" y="249"/>
                    </a:lnTo>
                    <a:lnTo>
                      <a:pt x="385" y="256"/>
                    </a:lnTo>
                    <a:lnTo>
                      <a:pt x="385" y="260"/>
                    </a:lnTo>
                    <a:lnTo>
                      <a:pt x="385" y="263"/>
                    </a:lnTo>
                    <a:lnTo>
                      <a:pt x="389" y="271"/>
                    </a:lnTo>
                    <a:lnTo>
                      <a:pt x="389" y="274"/>
                    </a:lnTo>
                    <a:lnTo>
                      <a:pt x="389" y="278"/>
                    </a:lnTo>
                    <a:lnTo>
                      <a:pt x="392" y="281"/>
                    </a:lnTo>
                    <a:lnTo>
                      <a:pt x="392" y="289"/>
                    </a:lnTo>
                    <a:lnTo>
                      <a:pt x="392" y="292"/>
                    </a:lnTo>
                    <a:lnTo>
                      <a:pt x="392" y="296"/>
                    </a:lnTo>
                    <a:lnTo>
                      <a:pt x="396" y="299"/>
                    </a:lnTo>
                    <a:lnTo>
                      <a:pt x="396" y="303"/>
                    </a:lnTo>
                    <a:lnTo>
                      <a:pt x="396" y="307"/>
                    </a:lnTo>
                    <a:lnTo>
                      <a:pt x="400" y="310"/>
                    </a:lnTo>
                    <a:lnTo>
                      <a:pt x="400" y="314"/>
                    </a:lnTo>
                    <a:lnTo>
                      <a:pt x="400" y="317"/>
                    </a:lnTo>
                    <a:lnTo>
                      <a:pt x="403" y="321"/>
                    </a:lnTo>
                    <a:lnTo>
                      <a:pt x="403" y="325"/>
                    </a:lnTo>
                    <a:lnTo>
                      <a:pt x="403" y="328"/>
                    </a:lnTo>
                    <a:lnTo>
                      <a:pt x="403" y="332"/>
                    </a:lnTo>
                    <a:lnTo>
                      <a:pt x="407" y="335"/>
                    </a:lnTo>
                    <a:lnTo>
                      <a:pt x="407" y="339"/>
                    </a:lnTo>
                    <a:lnTo>
                      <a:pt x="407" y="343"/>
                    </a:lnTo>
                    <a:lnTo>
                      <a:pt x="411" y="346"/>
                    </a:lnTo>
                    <a:lnTo>
                      <a:pt x="411" y="350"/>
                    </a:lnTo>
                    <a:lnTo>
                      <a:pt x="411" y="353"/>
                    </a:lnTo>
                    <a:lnTo>
                      <a:pt x="414" y="357"/>
                    </a:lnTo>
                    <a:lnTo>
                      <a:pt x="414" y="361"/>
                    </a:lnTo>
                    <a:lnTo>
                      <a:pt x="414" y="364"/>
                    </a:lnTo>
                    <a:lnTo>
                      <a:pt x="418" y="368"/>
                    </a:lnTo>
                    <a:lnTo>
                      <a:pt x="418" y="371"/>
                    </a:lnTo>
                    <a:lnTo>
                      <a:pt x="421" y="375"/>
                    </a:lnTo>
                    <a:lnTo>
                      <a:pt x="421" y="379"/>
                    </a:lnTo>
                    <a:lnTo>
                      <a:pt x="425" y="382"/>
                    </a:lnTo>
                    <a:lnTo>
                      <a:pt x="425" y="386"/>
                    </a:lnTo>
                    <a:lnTo>
                      <a:pt x="425" y="389"/>
                    </a:lnTo>
                    <a:lnTo>
                      <a:pt x="429" y="393"/>
                    </a:lnTo>
                    <a:lnTo>
                      <a:pt x="429" y="397"/>
                    </a:lnTo>
                    <a:lnTo>
                      <a:pt x="432" y="400"/>
                    </a:lnTo>
                    <a:lnTo>
                      <a:pt x="432" y="404"/>
                    </a:lnTo>
                    <a:lnTo>
                      <a:pt x="436" y="404"/>
                    </a:lnTo>
                    <a:lnTo>
                      <a:pt x="436" y="407"/>
                    </a:lnTo>
                    <a:lnTo>
                      <a:pt x="436" y="411"/>
                    </a:lnTo>
                    <a:lnTo>
                      <a:pt x="439" y="415"/>
                    </a:lnTo>
                    <a:lnTo>
                      <a:pt x="439" y="418"/>
                    </a:lnTo>
                    <a:lnTo>
                      <a:pt x="443" y="418"/>
                    </a:lnTo>
                    <a:lnTo>
                      <a:pt x="443" y="422"/>
                    </a:lnTo>
                    <a:lnTo>
                      <a:pt x="447" y="425"/>
                    </a:lnTo>
                    <a:lnTo>
                      <a:pt x="447" y="429"/>
                    </a:lnTo>
                    <a:lnTo>
                      <a:pt x="450" y="429"/>
                    </a:lnTo>
                    <a:lnTo>
                      <a:pt x="450" y="433"/>
                    </a:lnTo>
                    <a:lnTo>
                      <a:pt x="454" y="436"/>
                    </a:lnTo>
                    <a:lnTo>
                      <a:pt x="457" y="440"/>
                    </a:lnTo>
                    <a:lnTo>
                      <a:pt x="457" y="443"/>
                    </a:lnTo>
                    <a:lnTo>
                      <a:pt x="461" y="443"/>
                    </a:lnTo>
                    <a:lnTo>
                      <a:pt x="461" y="447"/>
                    </a:lnTo>
                    <a:lnTo>
                      <a:pt x="465" y="447"/>
                    </a:lnTo>
                    <a:lnTo>
                      <a:pt x="465" y="451"/>
                    </a:lnTo>
                    <a:lnTo>
                      <a:pt x="468" y="451"/>
                    </a:lnTo>
                    <a:lnTo>
                      <a:pt x="468" y="454"/>
                    </a:lnTo>
                    <a:lnTo>
                      <a:pt x="472" y="454"/>
                    </a:lnTo>
                    <a:lnTo>
                      <a:pt x="472" y="458"/>
                    </a:lnTo>
                    <a:lnTo>
                      <a:pt x="475" y="461"/>
                    </a:lnTo>
                    <a:lnTo>
                      <a:pt x="479" y="461"/>
                    </a:lnTo>
                    <a:lnTo>
                      <a:pt x="479" y="465"/>
                    </a:lnTo>
                    <a:lnTo>
                      <a:pt x="483" y="465"/>
                    </a:lnTo>
                    <a:lnTo>
                      <a:pt x="483" y="469"/>
                    </a:lnTo>
                    <a:lnTo>
                      <a:pt x="486" y="469"/>
                    </a:lnTo>
                    <a:lnTo>
                      <a:pt x="486" y="472"/>
                    </a:lnTo>
                    <a:lnTo>
                      <a:pt x="490" y="472"/>
                    </a:lnTo>
                    <a:lnTo>
                      <a:pt x="493" y="472"/>
                    </a:lnTo>
                    <a:lnTo>
                      <a:pt x="493" y="476"/>
                    </a:lnTo>
                    <a:lnTo>
                      <a:pt x="497" y="476"/>
                    </a:lnTo>
                    <a:lnTo>
                      <a:pt x="497" y="479"/>
                    </a:lnTo>
                    <a:lnTo>
                      <a:pt x="501" y="479"/>
                    </a:lnTo>
                    <a:lnTo>
                      <a:pt x="504" y="479"/>
                    </a:lnTo>
                    <a:lnTo>
                      <a:pt x="504" y="483"/>
                    </a:lnTo>
                    <a:lnTo>
                      <a:pt x="508" y="483"/>
                    </a:lnTo>
                    <a:lnTo>
                      <a:pt x="511" y="483"/>
                    </a:lnTo>
                    <a:lnTo>
                      <a:pt x="511" y="487"/>
                    </a:lnTo>
                    <a:lnTo>
                      <a:pt x="515" y="487"/>
                    </a:lnTo>
                    <a:lnTo>
                      <a:pt x="519" y="487"/>
                    </a:lnTo>
                    <a:lnTo>
                      <a:pt x="519" y="490"/>
                    </a:lnTo>
                    <a:lnTo>
                      <a:pt x="522" y="490"/>
                    </a:lnTo>
                    <a:lnTo>
                      <a:pt x="526" y="490"/>
                    </a:lnTo>
                    <a:lnTo>
                      <a:pt x="529" y="494"/>
                    </a:lnTo>
                    <a:lnTo>
                      <a:pt x="533" y="494"/>
                    </a:lnTo>
                    <a:lnTo>
                      <a:pt x="537" y="494"/>
                    </a:lnTo>
                    <a:lnTo>
                      <a:pt x="537" y="497"/>
                    </a:lnTo>
                    <a:lnTo>
                      <a:pt x="540" y="497"/>
                    </a:lnTo>
                    <a:lnTo>
                      <a:pt x="544" y="497"/>
                    </a:lnTo>
                    <a:lnTo>
                      <a:pt x="547" y="497"/>
                    </a:lnTo>
                    <a:lnTo>
                      <a:pt x="551" y="497"/>
                    </a:lnTo>
                    <a:lnTo>
                      <a:pt x="551" y="501"/>
                    </a:lnTo>
                    <a:lnTo>
                      <a:pt x="555" y="501"/>
                    </a:lnTo>
                    <a:lnTo>
                      <a:pt x="558" y="501"/>
                    </a:lnTo>
                    <a:lnTo>
                      <a:pt x="562" y="501"/>
                    </a:lnTo>
                    <a:lnTo>
                      <a:pt x="565" y="501"/>
                    </a:lnTo>
                    <a:lnTo>
                      <a:pt x="569" y="505"/>
                    </a:lnTo>
                    <a:lnTo>
                      <a:pt x="573" y="505"/>
                    </a:lnTo>
                    <a:lnTo>
                      <a:pt x="576" y="505"/>
                    </a:lnTo>
                    <a:lnTo>
                      <a:pt x="580" y="505"/>
                    </a:lnTo>
                    <a:lnTo>
                      <a:pt x="583" y="505"/>
                    </a:lnTo>
                    <a:lnTo>
                      <a:pt x="587" y="505"/>
                    </a:lnTo>
                    <a:lnTo>
                      <a:pt x="591" y="505"/>
                    </a:lnTo>
                    <a:lnTo>
                      <a:pt x="591" y="508"/>
                    </a:lnTo>
                    <a:lnTo>
                      <a:pt x="594" y="508"/>
                    </a:lnTo>
                    <a:lnTo>
                      <a:pt x="598" y="508"/>
                    </a:lnTo>
                    <a:lnTo>
                      <a:pt x="601" y="508"/>
                    </a:lnTo>
                    <a:lnTo>
                      <a:pt x="605" y="508"/>
                    </a:lnTo>
                    <a:lnTo>
                      <a:pt x="609" y="508"/>
                    </a:lnTo>
                    <a:lnTo>
                      <a:pt x="612" y="508"/>
                    </a:lnTo>
                    <a:lnTo>
                      <a:pt x="616" y="508"/>
                    </a:lnTo>
                    <a:lnTo>
                      <a:pt x="619" y="508"/>
                    </a:lnTo>
                    <a:lnTo>
                      <a:pt x="623" y="508"/>
                    </a:lnTo>
                    <a:lnTo>
                      <a:pt x="627" y="508"/>
                    </a:lnTo>
                    <a:lnTo>
                      <a:pt x="630" y="508"/>
                    </a:lnTo>
                    <a:lnTo>
                      <a:pt x="630" y="512"/>
                    </a:lnTo>
                    <a:lnTo>
                      <a:pt x="634" y="512"/>
                    </a:lnTo>
                    <a:lnTo>
                      <a:pt x="637" y="512"/>
                    </a:lnTo>
                    <a:lnTo>
                      <a:pt x="641" y="512"/>
                    </a:lnTo>
                    <a:lnTo>
                      <a:pt x="645" y="512"/>
                    </a:lnTo>
                    <a:lnTo>
                      <a:pt x="648" y="512"/>
                    </a:lnTo>
                    <a:lnTo>
                      <a:pt x="652" y="512"/>
                    </a:lnTo>
                    <a:lnTo>
                      <a:pt x="655" y="512"/>
                    </a:lnTo>
                    <a:lnTo>
                      <a:pt x="659" y="512"/>
                    </a:lnTo>
                    <a:lnTo>
                      <a:pt x="663" y="512"/>
                    </a:lnTo>
                    <a:lnTo>
                      <a:pt x="666" y="512"/>
                    </a:lnTo>
                    <a:lnTo>
                      <a:pt x="670" y="512"/>
                    </a:lnTo>
                    <a:lnTo>
                      <a:pt x="673" y="512"/>
                    </a:lnTo>
                    <a:lnTo>
                      <a:pt x="677" y="512"/>
                    </a:lnTo>
                    <a:lnTo>
                      <a:pt x="681" y="512"/>
                    </a:lnTo>
                    <a:lnTo>
                      <a:pt x="684" y="512"/>
                    </a:lnTo>
                    <a:lnTo>
                      <a:pt x="688" y="512"/>
                    </a:lnTo>
                    <a:lnTo>
                      <a:pt x="691" y="512"/>
                    </a:lnTo>
                    <a:lnTo>
                      <a:pt x="695" y="512"/>
                    </a:lnTo>
                    <a:lnTo>
                      <a:pt x="699" y="512"/>
                    </a:lnTo>
                    <a:lnTo>
                      <a:pt x="702" y="512"/>
                    </a:lnTo>
                    <a:lnTo>
                      <a:pt x="706" y="512"/>
                    </a:lnTo>
                    <a:lnTo>
                      <a:pt x="709" y="512"/>
                    </a:lnTo>
                    <a:lnTo>
                      <a:pt x="713" y="512"/>
                    </a:lnTo>
                    <a:lnTo>
                      <a:pt x="717" y="512"/>
                    </a:lnTo>
                    <a:lnTo>
                      <a:pt x="720" y="512"/>
                    </a:lnTo>
                    <a:lnTo>
                      <a:pt x="724" y="512"/>
                    </a:lnTo>
                    <a:lnTo>
                      <a:pt x="727" y="512"/>
                    </a:lnTo>
                    <a:lnTo>
                      <a:pt x="731" y="512"/>
                    </a:lnTo>
                    <a:lnTo>
                      <a:pt x="735" y="512"/>
                    </a:lnTo>
                    <a:lnTo>
                      <a:pt x="738" y="512"/>
                    </a:lnTo>
                    <a:lnTo>
                      <a:pt x="742" y="512"/>
                    </a:lnTo>
                    <a:lnTo>
                      <a:pt x="745" y="512"/>
                    </a:lnTo>
                    <a:lnTo>
                      <a:pt x="749" y="512"/>
                    </a:lnTo>
                    <a:lnTo>
                      <a:pt x="753" y="512"/>
                    </a:lnTo>
                    <a:lnTo>
                      <a:pt x="756" y="512"/>
                    </a:lnTo>
                    <a:lnTo>
                      <a:pt x="760" y="512"/>
                    </a:lnTo>
                    <a:lnTo>
                      <a:pt x="763" y="512"/>
                    </a:lnTo>
                    <a:lnTo>
                      <a:pt x="767" y="512"/>
                    </a:lnTo>
                    <a:lnTo>
                      <a:pt x="771" y="512"/>
                    </a:lnTo>
                    <a:lnTo>
                      <a:pt x="774" y="512"/>
                    </a:lnTo>
                    <a:lnTo>
                      <a:pt x="778" y="512"/>
                    </a:lnTo>
                    <a:lnTo>
                      <a:pt x="781" y="512"/>
                    </a:lnTo>
                    <a:lnTo>
                      <a:pt x="785" y="512"/>
                    </a:lnTo>
                    <a:lnTo>
                      <a:pt x="789" y="512"/>
                    </a:lnTo>
                    <a:lnTo>
                      <a:pt x="792" y="512"/>
                    </a:lnTo>
                    <a:lnTo>
                      <a:pt x="796" y="512"/>
                    </a:lnTo>
                    <a:lnTo>
                      <a:pt x="799" y="512"/>
                    </a:lnTo>
                    <a:lnTo>
                      <a:pt x="803" y="512"/>
                    </a:lnTo>
                    <a:lnTo>
                      <a:pt x="807" y="512"/>
                    </a:lnTo>
                    <a:lnTo>
                      <a:pt x="810" y="512"/>
                    </a:lnTo>
                    <a:lnTo>
                      <a:pt x="814" y="512"/>
                    </a:lnTo>
                    <a:lnTo>
                      <a:pt x="818" y="512"/>
                    </a:lnTo>
                    <a:lnTo>
                      <a:pt x="821" y="512"/>
                    </a:lnTo>
                    <a:lnTo>
                      <a:pt x="825" y="512"/>
                    </a:lnTo>
                    <a:lnTo>
                      <a:pt x="828" y="512"/>
                    </a:lnTo>
                    <a:lnTo>
                      <a:pt x="832" y="512"/>
                    </a:lnTo>
                    <a:lnTo>
                      <a:pt x="836" y="512"/>
                    </a:lnTo>
                    <a:lnTo>
                      <a:pt x="839" y="512"/>
                    </a:lnTo>
                    <a:lnTo>
                      <a:pt x="843" y="512"/>
                    </a:lnTo>
                    <a:lnTo>
                      <a:pt x="846" y="512"/>
                    </a:lnTo>
                    <a:lnTo>
                      <a:pt x="850" y="512"/>
                    </a:lnTo>
                    <a:lnTo>
                      <a:pt x="854" y="512"/>
                    </a:lnTo>
                    <a:lnTo>
                      <a:pt x="857" y="512"/>
                    </a:lnTo>
                    <a:lnTo>
                      <a:pt x="861" y="512"/>
                    </a:lnTo>
                    <a:lnTo>
                      <a:pt x="864" y="512"/>
                    </a:lnTo>
                    <a:lnTo>
                      <a:pt x="868" y="512"/>
                    </a:lnTo>
                    <a:lnTo>
                      <a:pt x="872" y="512"/>
                    </a:lnTo>
                    <a:lnTo>
                      <a:pt x="875" y="512"/>
                    </a:lnTo>
                    <a:lnTo>
                      <a:pt x="879" y="512"/>
                    </a:lnTo>
                    <a:lnTo>
                      <a:pt x="882" y="512"/>
                    </a:lnTo>
                    <a:lnTo>
                      <a:pt x="886" y="512"/>
                    </a:lnTo>
                    <a:lnTo>
                      <a:pt x="890" y="512"/>
                    </a:lnTo>
                    <a:lnTo>
                      <a:pt x="893" y="512"/>
                    </a:lnTo>
                    <a:lnTo>
                      <a:pt x="897" y="512"/>
                    </a:lnTo>
                    <a:lnTo>
                      <a:pt x="900" y="512"/>
                    </a:lnTo>
                    <a:lnTo>
                      <a:pt x="904" y="512"/>
                    </a:lnTo>
                    <a:lnTo>
                      <a:pt x="908" y="512"/>
                    </a:lnTo>
                    <a:lnTo>
                      <a:pt x="911" y="512"/>
                    </a:lnTo>
                    <a:lnTo>
                      <a:pt x="915" y="512"/>
                    </a:lnTo>
                    <a:lnTo>
                      <a:pt x="918" y="512"/>
                    </a:lnTo>
                    <a:lnTo>
                      <a:pt x="922" y="512"/>
                    </a:lnTo>
                    <a:lnTo>
                      <a:pt x="926" y="512"/>
                    </a:lnTo>
                    <a:lnTo>
                      <a:pt x="929" y="512"/>
                    </a:lnTo>
                    <a:lnTo>
                      <a:pt x="933" y="512"/>
                    </a:lnTo>
                    <a:lnTo>
                      <a:pt x="936" y="512"/>
                    </a:lnTo>
                    <a:lnTo>
                      <a:pt x="940" y="512"/>
                    </a:lnTo>
                    <a:lnTo>
                      <a:pt x="944" y="512"/>
                    </a:lnTo>
                    <a:lnTo>
                      <a:pt x="947" y="512"/>
                    </a:lnTo>
                    <a:lnTo>
                      <a:pt x="951" y="512"/>
                    </a:lnTo>
                    <a:lnTo>
                      <a:pt x="954" y="512"/>
                    </a:lnTo>
                    <a:lnTo>
                      <a:pt x="958" y="512"/>
                    </a:lnTo>
                    <a:lnTo>
                      <a:pt x="962" y="512"/>
                    </a:lnTo>
                    <a:lnTo>
                      <a:pt x="965" y="512"/>
                    </a:lnTo>
                    <a:lnTo>
                      <a:pt x="969" y="512"/>
                    </a:lnTo>
                    <a:lnTo>
                      <a:pt x="972" y="512"/>
                    </a:lnTo>
                    <a:lnTo>
                      <a:pt x="976" y="512"/>
                    </a:lnTo>
                    <a:lnTo>
                      <a:pt x="980" y="512"/>
                    </a:lnTo>
                    <a:lnTo>
                      <a:pt x="983" y="512"/>
                    </a:lnTo>
                    <a:lnTo>
                      <a:pt x="987" y="512"/>
                    </a:lnTo>
                    <a:lnTo>
                      <a:pt x="990" y="512"/>
                    </a:lnTo>
                    <a:lnTo>
                      <a:pt x="994" y="512"/>
                    </a:lnTo>
                    <a:lnTo>
                      <a:pt x="998" y="512"/>
                    </a:lnTo>
                    <a:lnTo>
                      <a:pt x="1001" y="512"/>
                    </a:lnTo>
                    <a:lnTo>
                      <a:pt x="1005" y="512"/>
                    </a:lnTo>
                    <a:lnTo>
                      <a:pt x="1008" y="512"/>
                    </a:lnTo>
                    <a:lnTo>
                      <a:pt x="1012" y="512"/>
                    </a:lnTo>
                    <a:lnTo>
                      <a:pt x="1016" y="512"/>
                    </a:lnTo>
                    <a:lnTo>
                      <a:pt x="1019" y="512"/>
                    </a:lnTo>
                    <a:lnTo>
                      <a:pt x="1023" y="512"/>
                    </a:lnTo>
                    <a:lnTo>
                      <a:pt x="1026" y="512"/>
                    </a:lnTo>
                    <a:lnTo>
                      <a:pt x="1030" y="512"/>
                    </a:lnTo>
                    <a:lnTo>
                      <a:pt x="1034" y="512"/>
                    </a:lnTo>
                    <a:lnTo>
                      <a:pt x="1037" y="512"/>
                    </a:lnTo>
                    <a:lnTo>
                      <a:pt x="1041" y="512"/>
                    </a:lnTo>
                    <a:lnTo>
                      <a:pt x="1044" y="512"/>
                    </a:lnTo>
                    <a:lnTo>
                      <a:pt x="1048" y="512"/>
                    </a:lnTo>
                    <a:lnTo>
                      <a:pt x="1052" y="512"/>
                    </a:lnTo>
                    <a:lnTo>
                      <a:pt x="1055" y="512"/>
                    </a:lnTo>
                    <a:lnTo>
                      <a:pt x="1059" y="512"/>
                    </a:lnTo>
                    <a:lnTo>
                      <a:pt x="1062" y="512"/>
                    </a:lnTo>
                    <a:lnTo>
                      <a:pt x="1066" y="512"/>
                    </a:lnTo>
                    <a:lnTo>
                      <a:pt x="1070" y="512"/>
                    </a:lnTo>
                    <a:lnTo>
                      <a:pt x="1073" y="512"/>
                    </a:lnTo>
                    <a:lnTo>
                      <a:pt x="1077" y="512"/>
                    </a:lnTo>
                    <a:lnTo>
                      <a:pt x="1080" y="512"/>
                    </a:lnTo>
                    <a:lnTo>
                      <a:pt x="1084" y="512"/>
                    </a:lnTo>
                    <a:lnTo>
                      <a:pt x="1088" y="512"/>
                    </a:lnTo>
                    <a:lnTo>
                      <a:pt x="1091" y="512"/>
                    </a:lnTo>
                    <a:lnTo>
                      <a:pt x="1095" y="512"/>
                    </a:lnTo>
                    <a:lnTo>
                      <a:pt x="1098" y="512"/>
                    </a:lnTo>
                    <a:lnTo>
                      <a:pt x="1102" y="512"/>
                    </a:lnTo>
                    <a:lnTo>
                      <a:pt x="1106" y="512"/>
                    </a:lnTo>
                    <a:lnTo>
                      <a:pt x="1109" y="512"/>
                    </a:lnTo>
                    <a:lnTo>
                      <a:pt x="1113" y="512"/>
                    </a:lnTo>
                    <a:lnTo>
                      <a:pt x="1116" y="512"/>
                    </a:lnTo>
                    <a:lnTo>
                      <a:pt x="1120" y="512"/>
                    </a:lnTo>
                    <a:lnTo>
                      <a:pt x="1124" y="512"/>
                    </a:lnTo>
                    <a:lnTo>
                      <a:pt x="1127" y="512"/>
                    </a:lnTo>
                    <a:lnTo>
                      <a:pt x="1131" y="512"/>
                    </a:lnTo>
                    <a:lnTo>
                      <a:pt x="1134" y="512"/>
                    </a:lnTo>
                    <a:lnTo>
                      <a:pt x="1138" y="512"/>
                    </a:lnTo>
                    <a:lnTo>
                      <a:pt x="1142" y="512"/>
                    </a:lnTo>
                    <a:lnTo>
                      <a:pt x="1145" y="512"/>
                    </a:lnTo>
                    <a:lnTo>
                      <a:pt x="1149" y="512"/>
                    </a:lnTo>
                    <a:lnTo>
                      <a:pt x="1152" y="512"/>
                    </a:lnTo>
                    <a:lnTo>
                      <a:pt x="1156" y="512"/>
                    </a:lnTo>
                    <a:lnTo>
                      <a:pt x="1160" y="512"/>
                    </a:lnTo>
                    <a:lnTo>
                      <a:pt x="1163" y="512"/>
                    </a:lnTo>
                    <a:lnTo>
                      <a:pt x="1167" y="512"/>
                    </a:lnTo>
                    <a:lnTo>
                      <a:pt x="1170" y="512"/>
                    </a:lnTo>
                    <a:lnTo>
                      <a:pt x="1174" y="512"/>
                    </a:lnTo>
                    <a:lnTo>
                      <a:pt x="1178" y="512"/>
                    </a:lnTo>
                    <a:lnTo>
                      <a:pt x="1181" y="512"/>
                    </a:lnTo>
                    <a:lnTo>
                      <a:pt x="1185" y="512"/>
                    </a:lnTo>
                    <a:lnTo>
                      <a:pt x="1188" y="512"/>
                    </a:lnTo>
                    <a:lnTo>
                      <a:pt x="1192" y="512"/>
                    </a:lnTo>
                    <a:lnTo>
                      <a:pt x="1196" y="512"/>
                    </a:lnTo>
                    <a:lnTo>
                      <a:pt x="1199" y="512"/>
                    </a:lnTo>
                    <a:lnTo>
                      <a:pt x="1203" y="512"/>
                    </a:lnTo>
                    <a:lnTo>
                      <a:pt x="1206" y="512"/>
                    </a:lnTo>
                    <a:lnTo>
                      <a:pt x="1210" y="512"/>
                    </a:lnTo>
                    <a:lnTo>
                      <a:pt x="1214" y="512"/>
                    </a:lnTo>
                    <a:lnTo>
                      <a:pt x="1217" y="512"/>
                    </a:lnTo>
                    <a:lnTo>
                      <a:pt x="1221" y="512"/>
                    </a:lnTo>
                    <a:lnTo>
                      <a:pt x="1225" y="512"/>
                    </a:lnTo>
                    <a:lnTo>
                      <a:pt x="1228" y="512"/>
                    </a:lnTo>
                    <a:lnTo>
                      <a:pt x="1232" y="512"/>
                    </a:lnTo>
                    <a:lnTo>
                      <a:pt x="1235" y="512"/>
                    </a:lnTo>
                    <a:lnTo>
                      <a:pt x="1239" y="512"/>
                    </a:lnTo>
                    <a:lnTo>
                      <a:pt x="1243" y="512"/>
                    </a:lnTo>
                    <a:lnTo>
                      <a:pt x="1246" y="512"/>
                    </a:lnTo>
                    <a:lnTo>
                      <a:pt x="1250" y="512"/>
                    </a:lnTo>
                    <a:lnTo>
                      <a:pt x="1253" y="512"/>
                    </a:lnTo>
                    <a:lnTo>
                      <a:pt x="1257" y="512"/>
                    </a:lnTo>
                    <a:lnTo>
                      <a:pt x="1261" y="512"/>
                    </a:lnTo>
                    <a:lnTo>
                      <a:pt x="1264" y="512"/>
                    </a:lnTo>
                    <a:lnTo>
                      <a:pt x="1268" y="512"/>
                    </a:lnTo>
                    <a:lnTo>
                      <a:pt x="1271" y="512"/>
                    </a:lnTo>
                    <a:lnTo>
                      <a:pt x="1275" y="512"/>
                    </a:lnTo>
                    <a:lnTo>
                      <a:pt x="1279" y="512"/>
                    </a:lnTo>
                    <a:lnTo>
                      <a:pt x="1282" y="512"/>
                    </a:lnTo>
                    <a:lnTo>
                      <a:pt x="1286" y="512"/>
                    </a:lnTo>
                    <a:lnTo>
                      <a:pt x="1289" y="512"/>
                    </a:lnTo>
                    <a:lnTo>
                      <a:pt x="1293" y="512"/>
                    </a:lnTo>
                    <a:lnTo>
                      <a:pt x="1297" y="512"/>
                    </a:lnTo>
                    <a:lnTo>
                      <a:pt x="1300" y="512"/>
                    </a:lnTo>
                    <a:lnTo>
                      <a:pt x="1304" y="512"/>
                    </a:lnTo>
                    <a:lnTo>
                      <a:pt x="1307" y="512"/>
                    </a:lnTo>
                    <a:lnTo>
                      <a:pt x="1311" y="512"/>
                    </a:lnTo>
                    <a:lnTo>
                      <a:pt x="1315" y="512"/>
                    </a:lnTo>
                    <a:lnTo>
                      <a:pt x="1318" y="512"/>
                    </a:lnTo>
                    <a:lnTo>
                      <a:pt x="1322" y="512"/>
                    </a:lnTo>
                    <a:lnTo>
                      <a:pt x="1325" y="512"/>
                    </a:lnTo>
                    <a:lnTo>
                      <a:pt x="1329" y="512"/>
                    </a:lnTo>
                    <a:lnTo>
                      <a:pt x="1333" y="512"/>
                    </a:lnTo>
                    <a:lnTo>
                      <a:pt x="1336" y="512"/>
                    </a:lnTo>
                    <a:lnTo>
                      <a:pt x="1340" y="512"/>
                    </a:lnTo>
                    <a:lnTo>
                      <a:pt x="1343" y="512"/>
                    </a:lnTo>
                    <a:lnTo>
                      <a:pt x="1347" y="512"/>
                    </a:lnTo>
                    <a:lnTo>
                      <a:pt x="1351" y="512"/>
                    </a:lnTo>
                    <a:lnTo>
                      <a:pt x="1354" y="512"/>
                    </a:lnTo>
                    <a:lnTo>
                      <a:pt x="1358" y="512"/>
                    </a:lnTo>
                    <a:lnTo>
                      <a:pt x="1361" y="512"/>
                    </a:lnTo>
                    <a:lnTo>
                      <a:pt x="1365" y="512"/>
                    </a:lnTo>
                    <a:lnTo>
                      <a:pt x="1369" y="512"/>
                    </a:lnTo>
                    <a:lnTo>
                      <a:pt x="1372" y="512"/>
                    </a:lnTo>
                    <a:lnTo>
                      <a:pt x="1376" y="512"/>
                    </a:lnTo>
                    <a:lnTo>
                      <a:pt x="1379" y="512"/>
                    </a:lnTo>
                    <a:lnTo>
                      <a:pt x="1383" y="512"/>
                    </a:lnTo>
                    <a:lnTo>
                      <a:pt x="1387" y="512"/>
                    </a:lnTo>
                    <a:lnTo>
                      <a:pt x="1390" y="512"/>
                    </a:lnTo>
                    <a:lnTo>
                      <a:pt x="1394" y="512"/>
                    </a:lnTo>
                    <a:lnTo>
                      <a:pt x="1397" y="512"/>
                    </a:lnTo>
                    <a:lnTo>
                      <a:pt x="1401" y="512"/>
                    </a:lnTo>
                    <a:lnTo>
                      <a:pt x="1405" y="512"/>
                    </a:lnTo>
                    <a:lnTo>
                      <a:pt x="1408" y="512"/>
                    </a:lnTo>
                    <a:lnTo>
                      <a:pt x="1412" y="512"/>
                    </a:lnTo>
                    <a:lnTo>
                      <a:pt x="1415" y="512"/>
                    </a:lnTo>
                    <a:lnTo>
                      <a:pt x="1419" y="512"/>
                    </a:lnTo>
                    <a:lnTo>
                      <a:pt x="1423" y="512"/>
                    </a:lnTo>
                    <a:lnTo>
                      <a:pt x="1426" y="512"/>
                    </a:lnTo>
                    <a:lnTo>
                      <a:pt x="1430" y="512"/>
                    </a:lnTo>
                    <a:lnTo>
                      <a:pt x="1433" y="512"/>
                    </a:lnTo>
                    <a:lnTo>
                      <a:pt x="1437" y="512"/>
                    </a:lnTo>
                    <a:lnTo>
                      <a:pt x="1441" y="512"/>
                    </a:lnTo>
                    <a:lnTo>
                      <a:pt x="1444" y="512"/>
                    </a:lnTo>
                    <a:lnTo>
                      <a:pt x="1448" y="512"/>
                    </a:lnTo>
                    <a:lnTo>
                      <a:pt x="1451" y="512"/>
                    </a:lnTo>
                    <a:lnTo>
                      <a:pt x="1455" y="512"/>
                    </a:lnTo>
                    <a:lnTo>
                      <a:pt x="1459" y="512"/>
                    </a:lnTo>
                    <a:lnTo>
                      <a:pt x="1462" y="512"/>
                    </a:lnTo>
                    <a:lnTo>
                      <a:pt x="1466" y="512"/>
                    </a:lnTo>
                    <a:lnTo>
                      <a:pt x="1469" y="512"/>
                    </a:lnTo>
                    <a:lnTo>
                      <a:pt x="1473" y="512"/>
                    </a:lnTo>
                    <a:lnTo>
                      <a:pt x="1477" y="512"/>
                    </a:lnTo>
                    <a:lnTo>
                      <a:pt x="1480" y="512"/>
                    </a:lnTo>
                    <a:lnTo>
                      <a:pt x="1484" y="512"/>
                    </a:lnTo>
                    <a:lnTo>
                      <a:pt x="1487" y="512"/>
                    </a:lnTo>
                    <a:lnTo>
                      <a:pt x="1491" y="512"/>
                    </a:lnTo>
                    <a:lnTo>
                      <a:pt x="1495" y="512"/>
                    </a:lnTo>
                    <a:lnTo>
                      <a:pt x="1498" y="512"/>
                    </a:lnTo>
                    <a:lnTo>
                      <a:pt x="1502" y="512"/>
                    </a:lnTo>
                    <a:lnTo>
                      <a:pt x="1505" y="512"/>
                    </a:lnTo>
                    <a:lnTo>
                      <a:pt x="1509" y="512"/>
                    </a:lnTo>
                    <a:lnTo>
                      <a:pt x="1513" y="512"/>
                    </a:lnTo>
                    <a:lnTo>
                      <a:pt x="1516" y="512"/>
                    </a:lnTo>
                    <a:lnTo>
                      <a:pt x="1520" y="512"/>
                    </a:lnTo>
                    <a:lnTo>
                      <a:pt x="1523" y="512"/>
                    </a:lnTo>
                    <a:lnTo>
                      <a:pt x="1527" y="512"/>
                    </a:lnTo>
                    <a:lnTo>
                      <a:pt x="1531" y="512"/>
                    </a:lnTo>
                    <a:lnTo>
                      <a:pt x="1534" y="512"/>
                    </a:lnTo>
                    <a:lnTo>
                      <a:pt x="1538" y="512"/>
                    </a:lnTo>
                    <a:lnTo>
                      <a:pt x="1541" y="512"/>
                    </a:lnTo>
                    <a:lnTo>
                      <a:pt x="1545" y="512"/>
                    </a:lnTo>
                    <a:lnTo>
                      <a:pt x="1549" y="512"/>
                    </a:lnTo>
                    <a:lnTo>
                      <a:pt x="1552" y="512"/>
                    </a:lnTo>
                    <a:lnTo>
                      <a:pt x="1556" y="512"/>
                    </a:lnTo>
                    <a:lnTo>
                      <a:pt x="1559" y="512"/>
                    </a:lnTo>
                    <a:lnTo>
                      <a:pt x="1563" y="512"/>
                    </a:lnTo>
                    <a:lnTo>
                      <a:pt x="1567" y="512"/>
                    </a:lnTo>
                    <a:lnTo>
                      <a:pt x="1570" y="512"/>
                    </a:lnTo>
                    <a:lnTo>
                      <a:pt x="1574" y="512"/>
                    </a:lnTo>
                    <a:lnTo>
                      <a:pt x="1577" y="512"/>
                    </a:lnTo>
                    <a:lnTo>
                      <a:pt x="1581" y="512"/>
                    </a:lnTo>
                    <a:lnTo>
                      <a:pt x="1585" y="512"/>
                    </a:lnTo>
                    <a:lnTo>
                      <a:pt x="1588" y="512"/>
                    </a:lnTo>
                    <a:lnTo>
                      <a:pt x="1592" y="512"/>
                    </a:lnTo>
                    <a:lnTo>
                      <a:pt x="1595" y="512"/>
                    </a:lnTo>
                    <a:lnTo>
                      <a:pt x="1599" y="512"/>
                    </a:lnTo>
                    <a:lnTo>
                      <a:pt x="1603" y="512"/>
                    </a:lnTo>
                    <a:lnTo>
                      <a:pt x="1606" y="512"/>
                    </a:lnTo>
                    <a:lnTo>
                      <a:pt x="1610" y="512"/>
                    </a:lnTo>
                    <a:lnTo>
                      <a:pt x="1613" y="512"/>
                    </a:lnTo>
                    <a:lnTo>
                      <a:pt x="1617" y="512"/>
                    </a:lnTo>
                    <a:lnTo>
                      <a:pt x="1621" y="512"/>
                    </a:lnTo>
                    <a:lnTo>
                      <a:pt x="1624" y="512"/>
                    </a:lnTo>
                    <a:lnTo>
                      <a:pt x="1628" y="512"/>
                    </a:lnTo>
                    <a:lnTo>
                      <a:pt x="1631" y="512"/>
                    </a:lnTo>
                    <a:lnTo>
                      <a:pt x="1635" y="512"/>
                    </a:lnTo>
                    <a:lnTo>
                      <a:pt x="1639" y="512"/>
                    </a:lnTo>
                    <a:lnTo>
                      <a:pt x="1642" y="512"/>
                    </a:lnTo>
                    <a:lnTo>
                      <a:pt x="1646" y="512"/>
                    </a:lnTo>
                    <a:lnTo>
                      <a:pt x="1650" y="512"/>
                    </a:lnTo>
                    <a:lnTo>
                      <a:pt x="1653" y="512"/>
                    </a:lnTo>
                    <a:lnTo>
                      <a:pt x="1657" y="512"/>
                    </a:lnTo>
                    <a:lnTo>
                      <a:pt x="1660" y="512"/>
                    </a:lnTo>
                    <a:lnTo>
                      <a:pt x="1664" y="512"/>
                    </a:lnTo>
                    <a:lnTo>
                      <a:pt x="1668" y="512"/>
                    </a:lnTo>
                    <a:lnTo>
                      <a:pt x="1671" y="512"/>
                    </a:lnTo>
                    <a:lnTo>
                      <a:pt x="1675" y="512"/>
                    </a:lnTo>
                    <a:lnTo>
                      <a:pt x="1678" y="512"/>
                    </a:lnTo>
                    <a:lnTo>
                      <a:pt x="1682" y="512"/>
                    </a:lnTo>
                    <a:lnTo>
                      <a:pt x="1686" y="512"/>
                    </a:lnTo>
                    <a:lnTo>
                      <a:pt x="1689" y="512"/>
                    </a:lnTo>
                    <a:lnTo>
                      <a:pt x="1693" y="512"/>
                    </a:lnTo>
                    <a:lnTo>
                      <a:pt x="1696" y="512"/>
                    </a:lnTo>
                    <a:lnTo>
                      <a:pt x="1700" y="512"/>
                    </a:lnTo>
                    <a:lnTo>
                      <a:pt x="1704" y="512"/>
                    </a:lnTo>
                    <a:lnTo>
                      <a:pt x="1707" y="512"/>
                    </a:lnTo>
                    <a:lnTo>
                      <a:pt x="1711" y="512"/>
                    </a:lnTo>
                    <a:lnTo>
                      <a:pt x="1714" y="512"/>
                    </a:lnTo>
                    <a:lnTo>
                      <a:pt x="1718" y="512"/>
                    </a:lnTo>
                    <a:lnTo>
                      <a:pt x="1722" y="512"/>
                    </a:lnTo>
                    <a:lnTo>
                      <a:pt x="1725" y="512"/>
                    </a:lnTo>
                    <a:lnTo>
                      <a:pt x="1729" y="512"/>
                    </a:lnTo>
                    <a:lnTo>
                      <a:pt x="1732" y="512"/>
                    </a:lnTo>
                    <a:lnTo>
                      <a:pt x="1736" y="512"/>
                    </a:lnTo>
                  </a:path>
                </a:pathLst>
              </a:custGeom>
              <a:noFill/>
              <a:ln w="6350">
                <a:solidFill>
                  <a:srgbClr val="008000"/>
                </a:solidFill>
                <a:prstDash val="solid"/>
                <a:round/>
                <a:headEnd/>
                <a:tailEnd/>
              </a:ln>
            </p:spPr>
            <p:txBody>
              <a:bodyPr>
                <a:prstTxWarp prst="textNoShape">
                  <a:avLst/>
                </a:prstTxWarp>
              </a:bodyPr>
              <a:lstStyle/>
              <a:p>
                <a:endParaRPr lang="en-US"/>
              </a:p>
            </p:txBody>
          </p:sp>
          <p:sp>
            <p:nvSpPr>
              <p:cNvPr id="144589" name="Freeform 205"/>
              <p:cNvSpPr>
                <a:spLocks/>
              </p:cNvSpPr>
              <p:nvPr/>
            </p:nvSpPr>
            <p:spPr bwMode="auto">
              <a:xfrm>
                <a:off x="227" y="2670"/>
                <a:ext cx="1736" cy="702"/>
              </a:xfrm>
              <a:custGeom>
                <a:avLst/>
                <a:gdLst/>
                <a:ahLst/>
                <a:cxnLst>
                  <a:cxn ang="0">
                    <a:pos x="36" y="702"/>
                  </a:cxn>
                  <a:cxn ang="0">
                    <a:pos x="76" y="702"/>
                  </a:cxn>
                  <a:cxn ang="0">
                    <a:pos x="115" y="702"/>
                  </a:cxn>
                  <a:cxn ang="0">
                    <a:pos x="155" y="702"/>
                  </a:cxn>
                  <a:cxn ang="0">
                    <a:pos x="176" y="641"/>
                  </a:cxn>
                  <a:cxn ang="0">
                    <a:pos x="191" y="544"/>
                  </a:cxn>
                  <a:cxn ang="0">
                    <a:pos x="202" y="461"/>
                  </a:cxn>
                  <a:cxn ang="0">
                    <a:pos x="212" y="389"/>
                  </a:cxn>
                  <a:cxn ang="0">
                    <a:pos x="227" y="324"/>
                  </a:cxn>
                  <a:cxn ang="0">
                    <a:pos x="238" y="267"/>
                  </a:cxn>
                  <a:cxn ang="0">
                    <a:pos x="248" y="220"/>
                  </a:cxn>
                  <a:cxn ang="0">
                    <a:pos x="263" y="177"/>
                  </a:cxn>
                  <a:cxn ang="0">
                    <a:pos x="274" y="137"/>
                  </a:cxn>
                  <a:cxn ang="0">
                    <a:pos x="288" y="101"/>
                  </a:cxn>
                  <a:cxn ang="0">
                    <a:pos x="302" y="72"/>
                  </a:cxn>
                  <a:cxn ang="0">
                    <a:pos x="317" y="40"/>
                  </a:cxn>
                  <a:cxn ang="0">
                    <a:pos x="338" y="11"/>
                  </a:cxn>
                  <a:cxn ang="0">
                    <a:pos x="353" y="54"/>
                  </a:cxn>
                  <a:cxn ang="0">
                    <a:pos x="364" y="137"/>
                  </a:cxn>
                  <a:cxn ang="0">
                    <a:pos x="374" y="209"/>
                  </a:cxn>
                  <a:cxn ang="0">
                    <a:pos x="389" y="274"/>
                  </a:cxn>
                  <a:cxn ang="0">
                    <a:pos x="400" y="328"/>
                  </a:cxn>
                  <a:cxn ang="0">
                    <a:pos x="411" y="375"/>
                  </a:cxn>
                  <a:cxn ang="0">
                    <a:pos x="425" y="418"/>
                  </a:cxn>
                  <a:cxn ang="0">
                    <a:pos x="436" y="458"/>
                  </a:cxn>
                  <a:cxn ang="0">
                    <a:pos x="450" y="490"/>
                  </a:cxn>
                  <a:cxn ang="0">
                    <a:pos x="465" y="526"/>
                  </a:cxn>
                  <a:cxn ang="0">
                    <a:pos x="483" y="558"/>
                  </a:cxn>
                  <a:cxn ang="0">
                    <a:pos x="501" y="587"/>
                  </a:cxn>
                  <a:cxn ang="0">
                    <a:pos x="522" y="612"/>
                  </a:cxn>
                  <a:cxn ang="0">
                    <a:pos x="544" y="630"/>
                  </a:cxn>
                  <a:cxn ang="0">
                    <a:pos x="569" y="648"/>
                  </a:cxn>
                  <a:cxn ang="0">
                    <a:pos x="601" y="663"/>
                  </a:cxn>
                  <a:cxn ang="0">
                    <a:pos x="634" y="677"/>
                  </a:cxn>
                  <a:cxn ang="0">
                    <a:pos x="670" y="684"/>
                  </a:cxn>
                  <a:cxn ang="0">
                    <a:pos x="706" y="688"/>
                  </a:cxn>
                  <a:cxn ang="0">
                    <a:pos x="742" y="695"/>
                  </a:cxn>
                  <a:cxn ang="0">
                    <a:pos x="781" y="695"/>
                  </a:cxn>
                  <a:cxn ang="0">
                    <a:pos x="818" y="699"/>
                  </a:cxn>
                  <a:cxn ang="0">
                    <a:pos x="857" y="699"/>
                  </a:cxn>
                  <a:cxn ang="0">
                    <a:pos x="897" y="699"/>
                  </a:cxn>
                  <a:cxn ang="0">
                    <a:pos x="936" y="699"/>
                  </a:cxn>
                  <a:cxn ang="0">
                    <a:pos x="976" y="699"/>
                  </a:cxn>
                  <a:cxn ang="0">
                    <a:pos x="1016" y="699"/>
                  </a:cxn>
                  <a:cxn ang="0">
                    <a:pos x="1055" y="699"/>
                  </a:cxn>
                  <a:cxn ang="0">
                    <a:pos x="1095" y="699"/>
                  </a:cxn>
                  <a:cxn ang="0">
                    <a:pos x="1134" y="699"/>
                  </a:cxn>
                  <a:cxn ang="0">
                    <a:pos x="1174" y="699"/>
                  </a:cxn>
                  <a:cxn ang="0">
                    <a:pos x="1214" y="699"/>
                  </a:cxn>
                  <a:cxn ang="0">
                    <a:pos x="1253" y="699"/>
                  </a:cxn>
                  <a:cxn ang="0">
                    <a:pos x="1293" y="699"/>
                  </a:cxn>
                  <a:cxn ang="0">
                    <a:pos x="1333" y="699"/>
                  </a:cxn>
                  <a:cxn ang="0">
                    <a:pos x="1372" y="699"/>
                  </a:cxn>
                  <a:cxn ang="0">
                    <a:pos x="1412" y="699"/>
                  </a:cxn>
                  <a:cxn ang="0">
                    <a:pos x="1451" y="699"/>
                  </a:cxn>
                  <a:cxn ang="0">
                    <a:pos x="1491" y="699"/>
                  </a:cxn>
                  <a:cxn ang="0">
                    <a:pos x="1531" y="699"/>
                  </a:cxn>
                  <a:cxn ang="0">
                    <a:pos x="1570" y="699"/>
                  </a:cxn>
                  <a:cxn ang="0">
                    <a:pos x="1610" y="699"/>
                  </a:cxn>
                  <a:cxn ang="0">
                    <a:pos x="1650" y="699"/>
                  </a:cxn>
                  <a:cxn ang="0">
                    <a:pos x="1689" y="699"/>
                  </a:cxn>
                  <a:cxn ang="0">
                    <a:pos x="1729" y="699"/>
                  </a:cxn>
                </a:cxnLst>
                <a:rect l="0" t="0" r="r" b="b"/>
                <a:pathLst>
                  <a:path w="1736" h="702">
                    <a:moveTo>
                      <a:pt x="0" y="702"/>
                    </a:moveTo>
                    <a:lnTo>
                      <a:pt x="4" y="702"/>
                    </a:lnTo>
                    <a:lnTo>
                      <a:pt x="7" y="702"/>
                    </a:lnTo>
                    <a:lnTo>
                      <a:pt x="11" y="702"/>
                    </a:lnTo>
                    <a:lnTo>
                      <a:pt x="14" y="702"/>
                    </a:lnTo>
                    <a:lnTo>
                      <a:pt x="18" y="702"/>
                    </a:lnTo>
                    <a:lnTo>
                      <a:pt x="22" y="702"/>
                    </a:lnTo>
                    <a:lnTo>
                      <a:pt x="25" y="702"/>
                    </a:lnTo>
                    <a:lnTo>
                      <a:pt x="29" y="702"/>
                    </a:lnTo>
                    <a:lnTo>
                      <a:pt x="32" y="702"/>
                    </a:lnTo>
                    <a:lnTo>
                      <a:pt x="36" y="702"/>
                    </a:lnTo>
                    <a:lnTo>
                      <a:pt x="40" y="702"/>
                    </a:lnTo>
                    <a:lnTo>
                      <a:pt x="43" y="702"/>
                    </a:lnTo>
                    <a:lnTo>
                      <a:pt x="47" y="702"/>
                    </a:lnTo>
                    <a:lnTo>
                      <a:pt x="50" y="702"/>
                    </a:lnTo>
                    <a:lnTo>
                      <a:pt x="54" y="702"/>
                    </a:lnTo>
                    <a:lnTo>
                      <a:pt x="58" y="702"/>
                    </a:lnTo>
                    <a:lnTo>
                      <a:pt x="61" y="702"/>
                    </a:lnTo>
                    <a:lnTo>
                      <a:pt x="65" y="702"/>
                    </a:lnTo>
                    <a:lnTo>
                      <a:pt x="68" y="702"/>
                    </a:lnTo>
                    <a:lnTo>
                      <a:pt x="72" y="702"/>
                    </a:lnTo>
                    <a:lnTo>
                      <a:pt x="76" y="702"/>
                    </a:lnTo>
                    <a:lnTo>
                      <a:pt x="79" y="702"/>
                    </a:lnTo>
                    <a:lnTo>
                      <a:pt x="83" y="702"/>
                    </a:lnTo>
                    <a:lnTo>
                      <a:pt x="86" y="702"/>
                    </a:lnTo>
                    <a:lnTo>
                      <a:pt x="90" y="702"/>
                    </a:lnTo>
                    <a:lnTo>
                      <a:pt x="94" y="702"/>
                    </a:lnTo>
                    <a:lnTo>
                      <a:pt x="97" y="702"/>
                    </a:lnTo>
                    <a:lnTo>
                      <a:pt x="101" y="702"/>
                    </a:lnTo>
                    <a:lnTo>
                      <a:pt x="104" y="702"/>
                    </a:lnTo>
                    <a:lnTo>
                      <a:pt x="108" y="702"/>
                    </a:lnTo>
                    <a:lnTo>
                      <a:pt x="112" y="702"/>
                    </a:lnTo>
                    <a:lnTo>
                      <a:pt x="115" y="702"/>
                    </a:lnTo>
                    <a:lnTo>
                      <a:pt x="119" y="702"/>
                    </a:lnTo>
                    <a:lnTo>
                      <a:pt x="122" y="702"/>
                    </a:lnTo>
                    <a:lnTo>
                      <a:pt x="126" y="702"/>
                    </a:lnTo>
                    <a:lnTo>
                      <a:pt x="130" y="702"/>
                    </a:lnTo>
                    <a:lnTo>
                      <a:pt x="133" y="702"/>
                    </a:lnTo>
                    <a:lnTo>
                      <a:pt x="137" y="702"/>
                    </a:lnTo>
                    <a:lnTo>
                      <a:pt x="140" y="702"/>
                    </a:lnTo>
                    <a:lnTo>
                      <a:pt x="144" y="702"/>
                    </a:lnTo>
                    <a:lnTo>
                      <a:pt x="148" y="702"/>
                    </a:lnTo>
                    <a:lnTo>
                      <a:pt x="151" y="702"/>
                    </a:lnTo>
                    <a:lnTo>
                      <a:pt x="155" y="702"/>
                    </a:lnTo>
                    <a:lnTo>
                      <a:pt x="158" y="702"/>
                    </a:lnTo>
                    <a:lnTo>
                      <a:pt x="162" y="702"/>
                    </a:lnTo>
                    <a:lnTo>
                      <a:pt x="166" y="702"/>
                    </a:lnTo>
                    <a:lnTo>
                      <a:pt x="169" y="702"/>
                    </a:lnTo>
                    <a:lnTo>
                      <a:pt x="173" y="702"/>
                    </a:lnTo>
                    <a:lnTo>
                      <a:pt x="173" y="692"/>
                    </a:lnTo>
                    <a:lnTo>
                      <a:pt x="173" y="681"/>
                    </a:lnTo>
                    <a:lnTo>
                      <a:pt x="176" y="670"/>
                    </a:lnTo>
                    <a:lnTo>
                      <a:pt x="176" y="663"/>
                    </a:lnTo>
                    <a:lnTo>
                      <a:pt x="176" y="652"/>
                    </a:lnTo>
                    <a:lnTo>
                      <a:pt x="176" y="641"/>
                    </a:lnTo>
                    <a:lnTo>
                      <a:pt x="180" y="634"/>
                    </a:lnTo>
                    <a:lnTo>
                      <a:pt x="180" y="623"/>
                    </a:lnTo>
                    <a:lnTo>
                      <a:pt x="180" y="616"/>
                    </a:lnTo>
                    <a:lnTo>
                      <a:pt x="184" y="605"/>
                    </a:lnTo>
                    <a:lnTo>
                      <a:pt x="184" y="598"/>
                    </a:lnTo>
                    <a:lnTo>
                      <a:pt x="184" y="587"/>
                    </a:lnTo>
                    <a:lnTo>
                      <a:pt x="187" y="580"/>
                    </a:lnTo>
                    <a:lnTo>
                      <a:pt x="187" y="569"/>
                    </a:lnTo>
                    <a:lnTo>
                      <a:pt x="187" y="562"/>
                    </a:lnTo>
                    <a:lnTo>
                      <a:pt x="191" y="555"/>
                    </a:lnTo>
                    <a:lnTo>
                      <a:pt x="191" y="544"/>
                    </a:lnTo>
                    <a:lnTo>
                      <a:pt x="191" y="537"/>
                    </a:lnTo>
                    <a:lnTo>
                      <a:pt x="191" y="530"/>
                    </a:lnTo>
                    <a:lnTo>
                      <a:pt x="194" y="522"/>
                    </a:lnTo>
                    <a:lnTo>
                      <a:pt x="194" y="512"/>
                    </a:lnTo>
                    <a:lnTo>
                      <a:pt x="194" y="504"/>
                    </a:lnTo>
                    <a:lnTo>
                      <a:pt x="198" y="497"/>
                    </a:lnTo>
                    <a:lnTo>
                      <a:pt x="198" y="490"/>
                    </a:lnTo>
                    <a:lnTo>
                      <a:pt x="198" y="483"/>
                    </a:lnTo>
                    <a:lnTo>
                      <a:pt x="202" y="476"/>
                    </a:lnTo>
                    <a:lnTo>
                      <a:pt x="202" y="468"/>
                    </a:lnTo>
                    <a:lnTo>
                      <a:pt x="202" y="461"/>
                    </a:lnTo>
                    <a:lnTo>
                      <a:pt x="202" y="454"/>
                    </a:lnTo>
                    <a:lnTo>
                      <a:pt x="205" y="447"/>
                    </a:lnTo>
                    <a:lnTo>
                      <a:pt x="205" y="440"/>
                    </a:lnTo>
                    <a:lnTo>
                      <a:pt x="205" y="432"/>
                    </a:lnTo>
                    <a:lnTo>
                      <a:pt x="209" y="425"/>
                    </a:lnTo>
                    <a:lnTo>
                      <a:pt x="209" y="422"/>
                    </a:lnTo>
                    <a:lnTo>
                      <a:pt x="209" y="414"/>
                    </a:lnTo>
                    <a:lnTo>
                      <a:pt x="212" y="407"/>
                    </a:lnTo>
                    <a:lnTo>
                      <a:pt x="212" y="400"/>
                    </a:lnTo>
                    <a:lnTo>
                      <a:pt x="212" y="393"/>
                    </a:lnTo>
                    <a:lnTo>
                      <a:pt x="212" y="389"/>
                    </a:lnTo>
                    <a:lnTo>
                      <a:pt x="216" y="382"/>
                    </a:lnTo>
                    <a:lnTo>
                      <a:pt x="216" y="375"/>
                    </a:lnTo>
                    <a:lnTo>
                      <a:pt x="216" y="371"/>
                    </a:lnTo>
                    <a:lnTo>
                      <a:pt x="220" y="364"/>
                    </a:lnTo>
                    <a:lnTo>
                      <a:pt x="220" y="357"/>
                    </a:lnTo>
                    <a:lnTo>
                      <a:pt x="220" y="353"/>
                    </a:lnTo>
                    <a:lnTo>
                      <a:pt x="223" y="346"/>
                    </a:lnTo>
                    <a:lnTo>
                      <a:pt x="223" y="342"/>
                    </a:lnTo>
                    <a:lnTo>
                      <a:pt x="223" y="335"/>
                    </a:lnTo>
                    <a:lnTo>
                      <a:pt x="223" y="328"/>
                    </a:lnTo>
                    <a:lnTo>
                      <a:pt x="227" y="324"/>
                    </a:lnTo>
                    <a:lnTo>
                      <a:pt x="227" y="317"/>
                    </a:lnTo>
                    <a:lnTo>
                      <a:pt x="227" y="313"/>
                    </a:lnTo>
                    <a:lnTo>
                      <a:pt x="230" y="310"/>
                    </a:lnTo>
                    <a:lnTo>
                      <a:pt x="230" y="303"/>
                    </a:lnTo>
                    <a:lnTo>
                      <a:pt x="230" y="299"/>
                    </a:lnTo>
                    <a:lnTo>
                      <a:pt x="234" y="292"/>
                    </a:lnTo>
                    <a:lnTo>
                      <a:pt x="234" y="288"/>
                    </a:lnTo>
                    <a:lnTo>
                      <a:pt x="234" y="281"/>
                    </a:lnTo>
                    <a:lnTo>
                      <a:pt x="234" y="277"/>
                    </a:lnTo>
                    <a:lnTo>
                      <a:pt x="238" y="274"/>
                    </a:lnTo>
                    <a:lnTo>
                      <a:pt x="238" y="267"/>
                    </a:lnTo>
                    <a:lnTo>
                      <a:pt x="238" y="263"/>
                    </a:lnTo>
                    <a:lnTo>
                      <a:pt x="241" y="259"/>
                    </a:lnTo>
                    <a:lnTo>
                      <a:pt x="241" y="256"/>
                    </a:lnTo>
                    <a:lnTo>
                      <a:pt x="241" y="249"/>
                    </a:lnTo>
                    <a:lnTo>
                      <a:pt x="245" y="245"/>
                    </a:lnTo>
                    <a:lnTo>
                      <a:pt x="245" y="241"/>
                    </a:lnTo>
                    <a:lnTo>
                      <a:pt x="245" y="238"/>
                    </a:lnTo>
                    <a:lnTo>
                      <a:pt x="245" y="234"/>
                    </a:lnTo>
                    <a:lnTo>
                      <a:pt x="248" y="227"/>
                    </a:lnTo>
                    <a:lnTo>
                      <a:pt x="248" y="223"/>
                    </a:lnTo>
                    <a:lnTo>
                      <a:pt x="248" y="220"/>
                    </a:lnTo>
                    <a:lnTo>
                      <a:pt x="252" y="216"/>
                    </a:lnTo>
                    <a:lnTo>
                      <a:pt x="252" y="213"/>
                    </a:lnTo>
                    <a:lnTo>
                      <a:pt x="252" y="209"/>
                    </a:lnTo>
                    <a:lnTo>
                      <a:pt x="256" y="205"/>
                    </a:lnTo>
                    <a:lnTo>
                      <a:pt x="256" y="202"/>
                    </a:lnTo>
                    <a:lnTo>
                      <a:pt x="256" y="195"/>
                    </a:lnTo>
                    <a:lnTo>
                      <a:pt x="256" y="191"/>
                    </a:lnTo>
                    <a:lnTo>
                      <a:pt x="259" y="187"/>
                    </a:lnTo>
                    <a:lnTo>
                      <a:pt x="259" y="184"/>
                    </a:lnTo>
                    <a:lnTo>
                      <a:pt x="259" y="180"/>
                    </a:lnTo>
                    <a:lnTo>
                      <a:pt x="263" y="177"/>
                    </a:lnTo>
                    <a:lnTo>
                      <a:pt x="263" y="173"/>
                    </a:lnTo>
                    <a:lnTo>
                      <a:pt x="263" y="169"/>
                    </a:lnTo>
                    <a:lnTo>
                      <a:pt x="266" y="166"/>
                    </a:lnTo>
                    <a:lnTo>
                      <a:pt x="266" y="162"/>
                    </a:lnTo>
                    <a:lnTo>
                      <a:pt x="266" y="159"/>
                    </a:lnTo>
                    <a:lnTo>
                      <a:pt x="270" y="155"/>
                    </a:lnTo>
                    <a:lnTo>
                      <a:pt x="270" y="151"/>
                    </a:lnTo>
                    <a:lnTo>
                      <a:pt x="270" y="148"/>
                    </a:lnTo>
                    <a:lnTo>
                      <a:pt x="274" y="144"/>
                    </a:lnTo>
                    <a:lnTo>
                      <a:pt x="274" y="141"/>
                    </a:lnTo>
                    <a:lnTo>
                      <a:pt x="274" y="137"/>
                    </a:lnTo>
                    <a:lnTo>
                      <a:pt x="277" y="133"/>
                    </a:lnTo>
                    <a:lnTo>
                      <a:pt x="277" y="130"/>
                    </a:lnTo>
                    <a:lnTo>
                      <a:pt x="277" y="126"/>
                    </a:lnTo>
                    <a:lnTo>
                      <a:pt x="281" y="123"/>
                    </a:lnTo>
                    <a:lnTo>
                      <a:pt x="281" y="119"/>
                    </a:lnTo>
                    <a:lnTo>
                      <a:pt x="284" y="115"/>
                    </a:lnTo>
                    <a:lnTo>
                      <a:pt x="284" y="112"/>
                    </a:lnTo>
                    <a:lnTo>
                      <a:pt x="284" y="108"/>
                    </a:lnTo>
                    <a:lnTo>
                      <a:pt x="288" y="108"/>
                    </a:lnTo>
                    <a:lnTo>
                      <a:pt x="288" y="105"/>
                    </a:lnTo>
                    <a:lnTo>
                      <a:pt x="288" y="101"/>
                    </a:lnTo>
                    <a:lnTo>
                      <a:pt x="292" y="97"/>
                    </a:lnTo>
                    <a:lnTo>
                      <a:pt x="292" y="94"/>
                    </a:lnTo>
                    <a:lnTo>
                      <a:pt x="292" y="90"/>
                    </a:lnTo>
                    <a:lnTo>
                      <a:pt x="295" y="90"/>
                    </a:lnTo>
                    <a:lnTo>
                      <a:pt x="295" y="87"/>
                    </a:lnTo>
                    <a:lnTo>
                      <a:pt x="295" y="83"/>
                    </a:lnTo>
                    <a:lnTo>
                      <a:pt x="299" y="83"/>
                    </a:lnTo>
                    <a:lnTo>
                      <a:pt x="299" y="79"/>
                    </a:lnTo>
                    <a:lnTo>
                      <a:pt x="299" y="76"/>
                    </a:lnTo>
                    <a:lnTo>
                      <a:pt x="302" y="76"/>
                    </a:lnTo>
                    <a:lnTo>
                      <a:pt x="302" y="72"/>
                    </a:lnTo>
                    <a:lnTo>
                      <a:pt x="302" y="69"/>
                    </a:lnTo>
                    <a:lnTo>
                      <a:pt x="306" y="65"/>
                    </a:lnTo>
                    <a:lnTo>
                      <a:pt x="306" y="61"/>
                    </a:lnTo>
                    <a:lnTo>
                      <a:pt x="310" y="58"/>
                    </a:lnTo>
                    <a:lnTo>
                      <a:pt x="310" y="54"/>
                    </a:lnTo>
                    <a:lnTo>
                      <a:pt x="313" y="54"/>
                    </a:lnTo>
                    <a:lnTo>
                      <a:pt x="313" y="51"/>
                    </a:lnTo>
                    <a:lnTo>
                      <a:pt x="313" y="47"/>
                    </a:lnTo>
                    <a:lnTo>
                      <a:pt x="317" y="47"/>
                    </a:lnTo>
                    <a:lnTo>
                      <a:pt x="317" y="43"/>
                    </a:lnTo>
                    <a:lnTo>
                      <a:pt x="317" y="40"/>
                    </a:lnTo>
                    <a:lnTo>
                      <a:pt x="320" y="40"/>
                    </a:lnTo>
                    <a:lnTo>
                      <a:pt x="320" y="36"/>
                    </a:lnTo>
                    <a:lnTo>
                      <a:pt x="324" y="33"/>
                    </a:lnTo>
                    <a:lnTo>
                      <a:pt x="324" y="29"/>
                    </a:lnTo>
                    <a:lnTo>
                      <a:pt x="328" y="29"/>
                    </a:lnTo>
                    <a:lnTo>
                      <a:pt x="328" y="25"/>
                    </a:lnTo>
                    <a:lnTo>
                      <a:pt x="331" y="22"/>
                    </a:lnTo>
                    <a:lnTo>
                      <a:pt x="331" y="18"/>
                    </a:lnTo>
                    <a:lnTo>
                      <a:pt x="335" y="18"/>
                    </a:lnTo>
                    <a:lnTo>
                      <a:pt x="335" y="15"/>
                    </a:lnTo>
                    <a:lnTo>
                      <a:pt x="338" y="11"/>
                    </a:lnTo>
                    <a:lnTo>
                      <a:pt x="338" y="7"/>
                    </a:lnTo>
                    <a:lnTo>
                      <a:pt x="342" y="7"/>
                    </a:lnTo>
                    <a:lnTo>
                      <a:pt x="342" y="4"/>
                    </a:lnTo>
                    <a:lnTo>
                      <a:pt x="346" y="4"/>
                    </a:lnTo>
                    <a:lnTo>
                      <a:pt x="346" y="0"/>
                    </a:lnTo>
                    <a:lnTo>
                      <a:pt x="346" y="11"/>
                    </a:lnTo>
                    <a:lnTo>
                      <a:pt x="346" y="18"/>
                    </a:lnTo>
                    <a:lnTo>
                      <a:pt x="349" y="29"/>
                    </a:lnTo>
                    <a:lnTo>
                      <a:pt x="349" y="36"/>
                    </a:lnTo>
                    <a:lnTo>
                      <a:pt x="349" y="43"/>
                    </a:lnTo>
                    <a:lnTo>
                      <a:pt x="353" y="54"/>
                    </a:lnTo>
                    <a:lnTo>
                      <a:pt x="353" y="61"/>
                    </a:lnTo>
                    <a:lnTo>
                      <a:pt x="353" y="69"/>
                    </a:lnTo>
                    <a:lnTo>
                      <a:pt x="356" y="76"/>
                    </a:lnTo>
                    <a:lnTo>
                      <a:pt x="356" y="83"/>
                    </a:lnTo>
                    <a:lnTo>
                      <a:pt x="356" y="90"/>
                    </a:lnTo>
                    <a:lnTo>
                      <a:pt x="360" y="101"/>
                    </a:lnTo>
                    <a:lnTo>
                      <a:pt x="360" y="108"/>
                    </a:lnTo>
                    <a:lnTo>
                      <a:pt x="360" y="115"/>
                    </a:lnTo>
                    <a:lnTo>
                      <a:pt x="360" y="123"/>
                    </a:lnTo>
                    <a:lnTo>
                      <a:pt x="364" y="130"/>
                    </a:lnTo>
                    <a:lnTo>
                      <a:pt x="364" y="137"/>
                    </a:lnTo>
                    <a:lnTo>
                      <a:pt x="364" y="144"/>
                    </a:lnTo>
                    <a:lnTo>
                      <a:pt x="367" y="151"/>
                    </a:lnTo>
                    <a:lnTo>
                      <a:pt x="367" y="159"/>
                    </a:lnTo>
                    <a:lnTo>
                      <a:pt x="367" y="162"/>
                    </a:lnTo>
                    <a:lnTo>
                      <a:pt x="371" y="169"/>
                    </a:lnTo>
                    <a:lnTo>
                      <a:pt x="371" y="177"/>
                    </a:lnTo>
                    <a:lnTo>
                      <a:pt x="371" y="184"/>
                    </a:lnTo>
                    <a:lnTo>
                      <a:pt x="371" y="191"/>
                    </a:lnTo>
                    <a:lnTo>
                      <a:pt x="374" y="198"/>
                    </a:lnTo>
                    <a:lnTo>
                      <a:pt x="374" y="202"/>
                    </a:lnTo>
                    <a:lnTo>
                      <a:pt x="374" y="209"/>
                    </a:lnTo>
                    <a:lnTo>
                      <a:pt x="378" y="216"/>
                    </a:lnTo>
                    <a:lnTo>
                      <a:pt x="378" y="220"/>
                    </a:lnTo>
                    <a:lnTo>
                      <a:pt x="378" y="227"/>
                    </a:lnTo>
                    <a:lnTo>
                      <a:pt x="382" y="234"/>
                    </a:lnTo>
                    <a:lnTo>
                      <a:pt x="382" y="238"/>
                    </a:lnTo>
                    <a:lnTo>
                      <a:pt x="382" y="245"/>
                    </a:lnTo>
                    <a:lnTo>
                      <a:pt x="382" y="252"/>
                    </a:lnTo>
                    <a:lnTo>
                      <a:pt x="385" y="256"/>
                    </a:lnTo>
                    <a:lnTo>
                      <a:pt x="385" y="263"/>
                    </a:lnTo>
                    <a:lnTo>
                      <a:pt x="385" y="267"/>
                    </a:lnTo>
                    <a:lnTo>
                      <a:pt x="389" y="274"/>
                    </a:lnTo>
                    <a:lnTo>
                      <a:pt x="389" y="277"/>
                    </a:lnTo>
                    <a:lnTo>
                      <a:pt x="389" y="285"/>
                    </a:lnTo>
                    <a:lnTo>
                      <a:pt x="392" y="288"/>
                    </a:lnTo>
                    <a:lnTo>
                      <a:pt x="392" y="292"/>
                    </a:lnTo>
                    <a:lnTo>
                      <a:pt x="392" y="299"/>
                    </a:lnTo>
                    <a:lnTo>
                      <a:pt x="392" y="303"/>
                    </a:lnTo>
                    <a:lnTo>
                      <a:pt x="396" y="310"/>
                    </a:lnTo>
                    <a:lnTo>
                      <a:pt x="396" y="313"/>
                    </a:lnTo>
                    <a:lnTo>
                      <a:pt x="396" y="317"/>
                    </a:lnTo>
                    <a:lnTo>
                      <a:pt x="400" y="324"/>
                    </a:lnTo>
                    <a:lnTo>
                      <a:pt x="400" y="328"/>
                    </a:lnTo>
                    <a:lnTo>
                      <a:pt x="400" y="331"/>
                    </a:lnTo>
                    <a:lnTo>
                      <a:pt x="403" y="339"/>
                    </a:lnTo>
                    <a:lnTo>
                      <a:pt x="403" y="342"/>
                    </a:lnTo>
                    <a:lnTo>
                      <a:pt x="403" y="346"/>
                    </a:lnTo>
                    <a:lnTo>
                      <a:pt x="403" y="349"/>
                    </a:lnTo>
                    <a:lnTo>
                      <a:pt x="407" y="357"/>
                    </a:lnTo>
                    <a:lnTo>
                      <a:pt x="407" y="360"/>
                    </a:lnTo>
                    <a:lnTo>
                      <a:pt x="407" y="364"/>
                    </a:lnTo>
                    <a:lnTo>
                      <a:pt x="411" y="367"/>
                    </a:lnTo>
                    <a:lnTo>
                      <a:pt x="411" y="371"/>
                    </a:lnTo>
                    <a:lnTo>
                      <a:pt x="411" y="375"/>
                    </a:lnTo>
                    <a:lnTo>
                      <a:pt x="414" y="382"/>
                    </a:lnTo>
                    <a:lnTo>
                      <a:pt x="414" y="385"/>
                    </a:lnTo>
                    <a:lnTo>
                      <a:pt x="414" y="389"/>
                    </a:lnTo>
                    <a:lnTo>
                      <a:pt x="414" y="393"/>
                    </a:lnTo>
                    <a:lnTo>
                      <a:pt x="418" y="396"/>
                    </a:lnTo>
                    <a:lnTo>
                      <a:pt x="418" y="400"/>
                    </a:lnTo>
                    <a:lnTo>
                      <a:pt x="418" y="403"/>
                    </a:lnTo>
                    <a:lnTo>
                      <a:pt x="421" y="407"/>
                    </a:lnTo>
                    <a:lnTo>
                      <a:pt x="421" y="411"/>
                    </a:lnTo>
                    <a:lnTo>
                      <a:pt x="421" y="414"/>
                    </a:lnTo>
                    <a:lnTo>
                      <a:pt x="425" y="418"/>
                    </a:lnTo>
                    <a:lnTo>
                      <a:pt x="425" y="422"/>
                    </a:lnTo>
                    <a:lnTo>
                      <a:pt x="425" y="425"/>
                    </a:lnTo>
                    <a:lnTo>
                      <a:pt x="425" y="429"/>
                    </a:lnTo>
                    <a:lnTo>
                      <a:pt x="429" y="432"/>
                    </a:lnTo>
                    <a:lnTo>
                      <a:pt x="429" y="436"/>
                    </a:lnTo>
                    <a:lnTo>
                      <a:pt x="429" y="440"/>
                    </a:lnTo>
                    <a:lnTo>
                      <a:pt x="432" y="443"/>
                    </a:lnTo>
                    <a:lnTo>
                      <a:pt x="432" y="447"/>
                    </a:lnTo>
                    <a:lnTo>
                      <a:pt x="436" y="450"/>
                    </a:lnTo>
                    <a:lnTo>
                      <a:pt x="436" y="454"/>
                    </a:lnTo>
                    <a:lnTo>
                      <a:pt x="436" y="458"/>
                    </a:lnTo>
                    <a:lnTo>
                      <a:pt x="436" y="461"/>
                    </a:lnTo>
                    <a:lnTo>
                      <a:pt x="439" y="465"/>
                    </a:lnTo>
                    <a:lnTo>
                      <a:pt x="439" y="468"/>
                    </a:lnTo>
                    <a:lnTo>
                      <a:pt x="443" y="472"/>
                    </a:lnTo>
                    <a:lnTo>
                      <a:pt x="443" y="476"/>
                    </a:lnTo>
                    <a:lnTo>
                      <a:pt x="443" y="479"/>
                    </a:lnTo>
                    <a:lnTo>
                      <a:pt x="447" y="479"/>
                    </a:lnTo>
                    <a:lnTo>
                      <a:pt x="447" y="483"/>
                    </a:lnTo>
                    <a:lnTo>
                      <a:pt x="447" y="486"/>
                    </a:lnTo>
                    <a:lnTo>
                      <a:pt x="447" y="490"/>
                    </a:lnTo>
                    <a:lnTo>
                      <a:pt x="450" y="490"/>
                    </a:lnTo>
                    <a:lnTo>
                      <a:pt x="450" y="494"/>
                    </a:lnTo>
                    <a:lnTo>
                      <a:pt x="450" y="497"/>
                    </a:lnTo>
                    <a:lnTo>
                      <a:pt x="454" y="501"/>
                    </a:lnTo>
                    <a:lnTo>
                      <a:pt x="454" y="504"/>
                    </a:lnTo>
                    <a:lnTo>
                      <a:pt x="457" y="508"/>
                    </a:lnTo>
                    <a:lnTo>
                      <a:pt x="457" y="512"/>
                    </a:lnTo>
                    <a:lnTo>
                      <a:pt x="461" y="515"/>
                    </a:lnTo>
                    <a:lnTo>
                      <a:pt x="461" y="519"/>
                    </a:lnTo>
                    <a:lnTo>
                      <a:pt x="461" y="522"/>
                    </a:lnTo>
                    <a:lnTo>
                      <a:pt x="465" y="522"/>
                    </a:lnTo>
                    <a:lnTo>
                      <a:pt x="465" y="526"/>
                    </a:lnTo>
                    <a:lnTo>
                      <a:pt x="468" y="530"/>
                    </a:lnTo>
                    <a:lnTo>
                      <a:pt x="468" y="533"/>
                    </a:lnTo>
                    <a:lnTo>
                      <a:pt x="472" y="537"/>
                    </a:lnTo>
                    <a:lnTo>
                      <a:pt x="472" y="540"/>
                    </a:lnTo>
                    <a:lnTo>
                      <a:pt x="472" y="544"/>
                    </a:lnTo>
                    <a:lnTo>
                      <a:pt x="475" y="544"/>
                    </a:lnTo>
                    <a:lnTo>
                      <a:pt x="475" y="548"/>
                    </a:lnTo>
                    <a:lnTo>
                      <a:pt x="479" y="551"/>
                    </a:lnTo>
                    <a:lnTo>
                      <a:pt x="479" y="555"/>
                    </a:lnTo>
                    <a:lnTo>
                      <a:pt x="483" y="555"/>
                    </a:lnTo>
                    <a:lnTo>
                      <a:pt x="483" y="558"/>
                    </a:lnTo>
                    <a:lnTo>
                      <a:pt x="483" y="562"/>
                    </a:lnTo>
                    <a:lnTo>
                      <a:pt x="486" y="562"/>
                    </a:lnTo>
                    <a:lnTo>
                      <a:pt x="486" y="566"/>
                    </a:lnTo>
                    <a:lnTo>
                      <a:pt x="490" y="569"/>
                    </a:lnTo>
                    <a:lnTo>
                      <a:pt x="490" y="573"/>
                    </a:lnTo>
                    <a:lnTo>
                      <a:pt x="493" y="573"/>
                    </a:lnTo>
                    <a:lnTo>
                      <a:pt x="493" y="576"/>
                    </a:lnTo>
                    <a:lnTo>
                      <a:pt x="497" y="580"/>
                    </a:lnTo>
                    <a:lnTo>
                      <a:pt x="497" y="584"/>
                    </a:lnTo>
                    <a:lnTo>
                      <a:pt x="501" y="584"/>
                    </a:lnTo>
                    <a:lnTo>
                      <a:pt x="501" y="587"/>
                    </a:lnTo>
                    <a:lnTo>
                      <a:pt x="504" y="587"/>
                    </a:lnTo>
                    <a:lnTo>
                      <a:pt x="504" y="591"/>
                    </a:lnTo>
                    <a:lnTo>
                      <a:pt x="508" y="594"/>
                    </a:lnTo>
                    <a:lnTo>
                      <a:pt x="511" y="598"/>
                    </a:lnTo>
                    <a:lnTo>
                      <a:pt x="511" y="602"/>
                    </a:lnTo>
                    <a:lnTo>
                      <a:pt x="515" y="602"/>
                    </a:lnTo>
                    <a:lnTo>
                      <a:pt x="515" y="605"/>
                    </a:lnTo>
                    <a:lnTo>
                      <a:pt x="519" y="605"/>
                    </a:lnTo>
                    <a:lnTo>
                      <a:pt x="519" y="609"/>
                    </a:lnTo>
                    <a:lnTo>
                      <a:pt x="522" y="609"/>
                    </a:lnTo>
                    <a:lnTo>
                      <a:pt x="522" y="612"/>
                    </a:lnTo>
                    <a:lnTo>
                      <a:pt x="526" y="612"/>
                    </a:lnTo>
                    <a:lnTo>
                      <a:pt x="526" y="616"/>
                    </a:lnTo>
                    <a:lnTo>
                      <a:pt x="529" y="616"/>
                    </a:lnTo>
                    <a:lnTo>
                      <a:pt x="529" y="620"/>
                    </a:lnTo>
                    <a:lnTo>
                      <a:pt x="533" y="620"/>
                    </a:lnTo>
                    <a:lnTo>
                      <a:pt x="533" y="623"/>
                    </a:lnTo>
                    <a:lnTo>
                      <a:pt x="537" y="623"/>
                    </a:lnTo>
                    <a:lnTo>
                      <a:pt x="537" y="627"/>
                    </a:lnTo>
                    <a:lnTo>
                      <a:pt x="540" y="627"/>
                    </a:lnTo>
                    <a:lnTo>
                      <a:pt x="540" y="630"/>
                    </a:lnTo>
                    <a:lnTo>
                      <a:pt x="544" y="630"/>
                    </a:lnTo>
                    <a:lnTo>
                      <a:pt x="547" y="634"/>
                    </a:lnTo>
                    <a:lnTo>
                      <a:pt x="551" y="634"/>
                    </a:lnTo>
                    <a:lnTo>
                      <a:pt x="551" y="638"/>
                    </a:lnTo>
                    <a:lnTo>
                      <a:pt x="555" y="638"/>
                    </a:lnTo>
                    <a:lnTo>
                      <a:pt x="555" y="641"/>
                    </a:lnTo>
                    <a:lnTo>
                      <a:pt x="558" y="641"/>
                    </a:lnTo>
                    <a:lnTo>
                      <a:pt x="562" y="641"/>
                    </a:lnTo>
                    <a:lnTo>
                      <a:pt x="562" y="645"/>
                    </a:lnTo>
                    <a:lnTo>
                      <a:pt x="565" y="645"/>
                    </a:lnTo>
                    <a:lnTo>
                      <a:pt x="565" y="648"/>
                    </a:lnTo>
                    <a:lnTo>
                      <a:pt x="569" y="648"/>
                    </a:lnTo>
                    <a:lnTo>
                      <a:pt x="573" y="648"/>
                    </a:lnTo>
                    <a:lnTo>
                      <a:pt x="573" y="652"/>
                    </a:lnTo>
                    <a:lnTo>
                      <a:pt x="576" y="652"/>
                    </a:lnTo>
                    <a:lnTo>
                      <a:pt x="580" y="656"/>
                    </a:lnTo>
                    <a:lnTo>
                      <a:pt x="583" y="656"/>
                    </a:lnTo>
                    <a:lnTo>
                      <a:pt x="587" y="659"/>
                    </a:lnTo>
                    <a:lnTo>
                      <a:pt x="591" y="659"/>
                    </a:lnTo>
                    <a:lnTo>
                      <a:pt x="594" y="659"/>
                    </a:lnTo>
                    <a:lnTo>
                      <a:pt x="594" y="663"/>
                    </a:lnTo>
                    <a:lnTo>
                      <a:pt x="598" y="663"/>
                    </a:lnTo>
                    <a:lnTo>
                      <a:pt x="601" y="663"/>
                    </a:lnTo>
                    <a:lnTo>
                      <a:pt x="601" y="666"/>
                    </a:lnTo>
                    <a:lnTo>
                      <a:pt x="605" y="666"/>
                    </a:lnTo>
                    <a:lnTo>
                      <a:pt x="609" y="666"/>
                    </a:lnTo>
                    <a:lnTo>
                      <a:pt x="612" y="670"/>
                    </a:lnTo>
                    <a:lnTo>
                      <a:pt x="616" y="670"/>
                    </a:lnTo>
                    <a:lnTo>
                      <a:pt x="619" y="670"/>
                    </a:lnTo>
                    <a:lnTo>
                      <a:pt x="619" y="674"/>
                    </a:lnTo>
                    <a:lnTo>
                      <a:pt x="623" y="674"/>
                    </a:lnTo>
                    <a:lnTo>
                      <a:pt x="627" y="674"/>
                    </a:lnTo>
                    <a:lnTo>
                      <a:pt x="630" y="674"/>
                    </a:lnTo>
                    <a:lnTo>
                      <a:pt x="634" y="677"/>
                    </a:lnTo>
                    <a:lnTo>
                      <a:pt x="637" y="677"/>
                    </a:lnTo>
                    <a:lnTo>
                      <a:pt x="641" y="677"/>
                    </a:lnTo>
                    <a:lnTo>
                      <a:pt x="645" y="677"/>
                    </a:lnTo>
                    <a:lnTo>
                      <a:pt x="645" y="681"/>
                    </a:lnTo>
                    <a:lnTo>
                      <a:pt x="648" y="681"/>
                    </a:lnTo>
                    <a:lnTo>
                      <a:pt x="652" y="681"/>
                    </a:lnTo>
                    <a:lnTo>
                      <a:pt x="655" y="681"/>
                    </a:lnTo>
                    <a:lnTo>
                      <a:pt x="659" y="681"/>
                    </a:lnTo>
                    <a:lnTo>
                      <a:pt x="663" y="684"/>
                    </a:lnTo>
                    <a:lnTo>
                      <a:pt x="666" y="684"/>
                    </a:lnTo>
                    <a:lnTo>
                      <a:pt x="670" y="684"/>
                    </a:lnTo>
                    <a:lnTo>
                      <a:pt x="673" y="684"/>
                    </a:lnTo>
                    <a:lnTo>
                      <a:pt x="677" y="684"/>
                    </a:lnTo>
                    <a:lnTo>
                      <a:pt x="681" y="684"/>
                    </a:lnTo>
                    <a:lnTo>
                      <a:pt x="681" y="688"/>
                    </a:lnTo>
                    <a:lnTo>
                      <a:pt x="684" y="688"/>
                    </a:lnTo>
                    <a:lnTo>
                      <a:pt x="688" y="688"/>
                    </a:lnTo>
                    <a:lnTo>
                      <a:pt x="691" y="688"/>
                    </a:lnTo>
                    <a:lnTo>
                      <a:pt x="695" y="688"/>
                    </a:lnTo>
                    <a:lnTo>
                      <a:pt x="699" y="688"/>
                    </a:lnTo>
                    <a:lnTo>
                      <a:pt x="702" y="688"/>
                    </a:lnTo>
                    <a:lnTo>
                      <a:pt x="706" y="688"/>
                    </a:lnTo>
                    <a:lnTo>
                      <a:pt x="706" y="692"/>
                    </a:lnTo>
                    <a:lnTo>
                      <a:pt x="709" y="692"/>
                    </a:lnTo>
                    <a:lnTo>
                      <a:pt x="713" y="692"/>
                    </a:lnTo>
                    <a:lnTo>
                      <a:pt x="717" y="692"/>
                    </a:lnTo>
                    <a:lnTo>
                      <a:pt x="720" y="692"/>
                    </a:lnTo>
                    <a:lnTo>
                      <a:pt x="724" y="692"/>
                    </a:lnTo>
                    <a:lnTo>
                      <a:pt x="727" y="692"/>
                    </a:lnTo>
                    <a:lnTo>
                      <a:pt x="731" y="692"/>
                    </a:lnTo>
                    <a:lnTo>
                      <a:pt x="735" y="692"/>
                    </a:lnTo>
                    <a:lnTo>
                      <a:pt x="738" y="692"/>
                    </a:lnTo>
                    <a:lnTo>
                      <a:pt x="742" y="695"/>
                    </a:lnTo>
                    <a:lnTo>
                      <a:pt x="745" y="695"/>
                    </a:lnTo>
                    <a:lnTo>
                      <a:pt x="749" y="695"/>
                    </a:lnTo>
                    <a:lnTo>
                      <a:pt x="753" y="695"/>
                    </a:lnTo>
                    <a:lnTo>
                      <a:pt x="756" y="695"/>
                    </a:lnTo>
                    <a:lnTo>
                      <a:pt x="760" y="695"/>
                    </a:lnTo>
                    <a:lnTo>
                      <a:pt x="763" y="695"/>
                    </a:lnTo>
                    <a:lnTo>
                      <a:pt x="767" y="695"/>
                    </a:lnTo>
                    <a:lnTo>
                      <a:pt x="771" y="695"/>
                    </a:lnTo>
                    <a:lnTo>
                      <a:pt x="774" y="695"/>
                    </a:lnTo>
                    <a:lnTo>
                      <a:pt x="778" y="695"/>
                    </a:lnTo>
                    <a:lnTo>
                      <a:pt x="781" y="695"/>
                    </a:lnTo>
                    <a:lnTo>
                      <a:pt x="785" y="695"/>
                    </a:lnTo>
                    <a:lnTo>
                      <a:pt x="789" y="695"/>
                    </a:lnTo>
                    <a:lnTo>
                      <a:pt x="792" y="695"/>
                    </a:lnTo>
                    <a:lnTo>
                      <a:pt x="796" y="695"/>
                    </a:lnTo>
                    <a:lnTo>
                      <a:pt x="799" y="695"/>
                    </a:lnTo>
                    <a:lnTo>
                      <a:pt x="799" y="699"/>
                    </a:lnTo>
                    <a:lnTo>
                      <a:pt x="803" y="699"/>
                    </a:lnTo>
                    <a:lnTo>
                      <a:pt x="807" y="699"/>
                    </a:lnTo>
                    <a:lnTo>
                      <a:pt x="810" y="699"/>
                    </a:lnTo>
                    <a:lnTo>
                      <a:pt x="814" y="699"/>
                    </a:lnTo>
                    <a:lnTo>
                      <a:pt x="818" y="699"/>
                    </a:lnTo>
                    <a:lnTo>
                      <a:pt x="821" y="699"/>
                    </a:lnTo>
                    <a:lnTo>
                      <a:pt x="825" y="699"/>
                    </a:lnTo>
                    <a:lnTo>
                      <a:pt x="828" y="699"/>
                    </a:lnTo>
                    <a:lnTo>
                      <a:pt x="832" y="699"/>
                    </a:lnTo>
                    <a:lnTo>
                      <a:pt x="836" y="699"/>
                    </a:lnTo>
                    <a:lnTo>
                      <a:pt x="839" y="699"/>
                    </a:lnTo>
                    <a:lnTo>
                      <a:pt x="843" y="699"/>
                    </a:lnTo>
                    <a:lnTo>
                      <a:pt x="846" y="699"/>
                    </a:lnTo>
                    <a:lnTo>
                      <a:pt x="850" y="699"/>
                    </a:lnTo>
                    <a:lnTo>
                      <a:pt x="854" y="699"/>
                    </a:lnTo>
                    <a:lnTo>
                      <a:pt x="857" y="699"/>
                    </a:lnTo>
                    <a:lnTo>
                      <a:pt x="861" y="699"/>
                    </a:lnTo>
                    <a:lnTo>
                      <a:pt x="864" y="699"/>
                    </a:lnTo>
                    <a:lnTo>
                      <a:pt x="868" y="699"/>
                    </a:lnTo>
                    <a:lnTo>
                      <a:pt x="872" y="699"/>
                    </a:lnTo>
                    <a:lnTo>
                      <a:pt x="875" y="699"/>
                    </a:lnTo>
                    <a:lnTo>
                      <a:pt x="879" y="699"/>
                    </a:lnTo>
                    <a:lnTo>
                      <a:pt x="882" y="699"/>
                    </a:lnTo>
                    <a:lnTo>
                      <a:pt x="886" y="699"/>
                    </a:lnTo>
                    <a:lnTo>
                      <a:pt x="890" y="699"/>
                    </a:lnTo>
                    <a:lnTo>
                      <a:pt x="893" y="699"/>
                    </a:lnTo>
                    <a:lnTo>
                      <a:pt x="897" y="699"/>
                    </a:lnTo>
                    <a:lnTo>
                      <a:pt x="900" y="699"/>
                    </a:lnTo>
                    <a:lnTo>
                      <a:pt x="904" y="699"/>
                    </a:lnTo>
                    <a:lnTo>
                      <a:pt x="908" y="699"/>
                    </a:lnTo>
                    <a:lnTo>
                      <a:pt x="911" y="699"/>
                    </a:lnTo>
                    <a:lnTo>
                      <a:pt x="915" y="699"/>
                    </a:lnTo>
                    <a:lnTo>
                      <a:pt x="918" y="699"/>
                    </a:lnTo>
                    <a:lnTo>
                      <a:pt x="922" y="699"/>
                    </a:lnTo>
                    <a:lnTo>
                      <a:pt x="926" y="699"/>
                    </a:lnTo>
                    <a:lnTo>
                      <a:pt x="929" y="699"/>
                    </a:lnTo>
                    <a:lnTo>
                      <a:pt x="933" y="699"/>
                    </a:lnTo>
                    <a:lnTo>
                      <a:pt x="936" y="699"/>
                    </a:lnTo>
                    <a:lnTo>
                      <a:pt x="940" y="699"/>
                    </a:lnTo>
                    <a:lnTo>
                      <a:pt x="944" y="699"/>
                    </a:lnTo>
                    <a:lnTo>
                      <a:pt x="947" y="699"/>
                    </a:lnTo>
                    <a:lnTo>
                      <a:pt x="951" y="699"/>
                    </a:lnTo>
                    <a:lnTo>
                      <a:pt x="954" y="699"/>
                    </a:lnTo>
                    <a:lnTo>
                      <a:pt x="958" y="699"/>
                    </a:lnTo>
                    <a:lnTo>
                      <a:pt x="962" y="699"/>
                    </a:lnTo>
                    <a:lnTo>
                      <a:pt x="965" y="699"/>
                    </a:lnTo>
                    <a:lnTo>
                      <a:pt x="969" y="699"/>
                    </a:lnTo>
                    <a:lnTo>
                      <a:pt x="972" y="699"/>
                    </a:lnTo>
                    <a:lnTo>
                      <a:pt x="976" y="699"/>
                    </a:lnTo>
                    <a:lnTo>
                      <a:pt x="980" y="699"/>
                    </a:lnTo>
                    <a:lnTo>
                      <a:pt x="983" y="699"/>
                    </a:lnTo>
                    <a:lnTo>
                      <a:pt x="987" y="699"/>
                    </a:lnTo>
                    <a:lnTo>
                      <a:pt x="990" y="699"/>
                    </a:lnTo>
                    <a:lnTo>
                      <a:pt x="994" y="699"/>
                    </a:lnTo>
                    <a:lnTo>
                      <a:pt x="998" y="699"/>
                    </a:lnTo>
                    <a:lnTo>
                      <a:pt x="1001" y="699"/>
                    </a:lnTo>
                    <a:lnTo>
                      <a:pt x="1005" y="699"/>
                    </a:lnTo>
                    <a:lnTo>
                      <a:pt x="1008" y="699"/>
                    </a:lnTo>
                    <a:lnTo>
                      <a:pt x="1012" y="699"/>
                    </a:lnTo>
                    <a:lnTo>
                      <a:pt x="1016" y="699"/>
                    </a:lnTo>
                    <a:lnTo>
                      <a:pt x="1019" y="699"/>
                    </a:lnTo>
                    <a:lnTo>
                      <a:pt x="1023" y="699"/>
                    </a:lnTo>
                    <a:lnTo>
                      <a:pt x="1026" y="699"/>
                    </a:lnTo>
                    <a:lnTo>
                      <a:pt x="1030" y="699"/>
                    </a:lnTo>
                    <a:lnTo>
                      <a:pt x="1034" y="699"/>
                    </a:lnTo>
                    <a:lnTo>
                      <a:pt x="1037" y="699"/>
                    </a:lnTo>
                    <a:lnTo>
                      <a:pt x="1041" y="699"/>
                    </a:lnTo>
                    <a:lnTo>
                      <a:pt x="1044" y="699"/>
                    </a:lnTo>
                    <a:lnTo>
                      <a:pt x="1048" y="699"/>
                    </a:lnTo>
                    <a:lnTo>
                      <a:pt x="1052" y="699"/>
                    </a:lnTo>
                    <a:lnTo>
                      <a:pt x="1055" y="699"/>
                    </a:lnTo>
                    <a:lnTo>
                      <a:pt x="1059" y="699"/>
                    </a:lnTo>
                    <a:lnTo>
                      <a:pt x="1062" y="699"/>
                    </a:lnTo>
                    <a:lnTo>
                      <a:pt x="1066" y="699"/>
                    </a:lnTo>
                    <a:lnTo>
                      <a:pt x="1070" y="699"/>
                    </a:lnTo>
                    <a:lnTo>
                      <a:pt x="1073" y="699"/>
                    </a:lnTo>
                    <a:lnTo>
                      <a:pt x="1077" y="699"/>
                    </a:lnTo>
                    <a:lnTo>
                      <a:pt x="1080" y="699"/>
                    </a:lnTo>
                    <a:lnTo>
                      <a:pt x="1084" y="699"/>
                    </a:lnTo>
                    <a:lnTo>
                      <a:pt x="1088" y="699"/>
                    </a:lnTo>
                    <a:lnTo>
                      <a:pt x="1091" y="699"/>
                    </a:lnTo>
                    <a:lnTo>
                      <a:pt x="1095" y="699"/>
                    </a:lnTo>
                    <a:lnTo>
                      <a:pt x="1098" y="699"/>
                    </a:lnTo>
                    <a:lnTo>
                      <a:pt x="1102" y="699"/>
                    </a:lnTo>
                    <a:lnTo>
                      <a:pt x="1106" y="699"/>
                    </a:lnTo>
                    <a:lnTo>
                      <a:pt x="1109" y="699"/>
                    </a:lnTo>
                    <a:lnTo>
                      <a:pt x="1113" y="699"/>
                    </a:lnTo>
                    <a:lnTo>
                      <a:pt x="1116" y="699"/>
                    </a:lnTo>
                    <a:lnTo>
                      <a:pt x="1120" y="699"/>
                    </a:lnTo>
                    <a:lnTo>
                      <a:pt x="1124" y="699"/>
                    </a:lnTo>
                    <a:lnTo>
                      <a:pt x="1127" y="699"/>
                    </a:lnTo>
                    <a:lnTo>
                      <a:pt x="1131" y="699"/>
                    </a:lnTo>
                    <a:lnTo>
                      <a:pt x="1134" y="699"/>
                    </a:lnTo>
                    <a:lnTo>
                      <a:pt x="1138" y="699"/>
                    </a:lnTo>
                    <a:lnTo>
                      <a:pt x="1142" y="699"/>
                    </a:lnTo>
                    <a:lnTo>
                      <a:pt x="1145" y="699"/>
                    </a:lnTo>
                    <a:lnTo>
                      <a:pt x="1149" y="699"/>
                    </a:lnTo>
                    <a:lnTo>
                      <a:pt x="1152" y="699"/>
                    </a:lnTo>
                    <a:lnTo>
                      <a:pt x="1156" y="699"/>
                    </a:lnTo>
                    <a:lnTo>
                      <a:pt x="1160" y="699"/>
                    </a:lnTo>
                    <a:lnTo>
                      <a:pt x="1163" y="699"/>
                    </a:lnTo>
                    <a:lnTo>
                      <a:pt x="1167" y="699"/>
                    </a:lnTo>
                    <a:lnTo>
                      <a:pt x="1170" y="699"/>
                    </a:lnTo>
                    <a:lnTo>
                      <a:pt x="1174" y="699"/>
                    </a:lnTo>
                    <a:lnTo>
                      <a:pt x="1178" y="699"/>
                    </a:lnTo>
                    <a:lnTo>
                      <a:pt x="1181" y="699"/>
                    </a:lnTo>
                    <a:lnTo>
                      <a:pt x="1185" y="699"/>
                    </a:lnTo>
                    <a:lnTo>
                      <a:pt x="1188" y="699"/>
                    </a:lnTo>
                    <a:lnTo>
                      <a:pt x="1192" y="699"/>
                    </a:lnTo>
                    <a:lnTo>
                      <a:pt x="1196" y="699"/>
                    </a:lnTo>
                    <a:lnTo>
                      <a:pt x="1199" y="699"/>
                    </a:lnTo>
                    <a:lnTo>
                      <a:pt x="1203" y="699"/>
                    </a:lnTo>
                    <a:lnTo>
                      <a:pt x="1206" y="699"/>
                    </a:lnTo>
                    <a:lnTo>
                      <a:pt x="1210" y="699"/>
                    </a:lnTo>
                    <a:lnTo>
                      <a:pt x="1214" y="699"/>
                    </a:lnTo>
                    <a:lnTo>
                      <a:pt x="1217" y="699"/>
                    </a:lnTo>
                    <a:lnTo>
                      <a:pt x="1221" y="699"/>
                    </a:lnTo>
                    <a:lnTo>
                      <a:pt x="1225" y="699"/>
                    </a:lnTo>
                    <a:lnTo>
                      <a:pt x="1228" y="699"/>
                    </a:lnTo>
                    <a:lnTo>
                      <a:pt x="1232" y="699"/>
                    </a:lnTo>
                    <a:lnTo>
                      <a:pt x="1235" y="699"/>
                    </a:lnTo>
                    <a:lnTo>
                      <a:pt x="1239" y="699"/>
                    </a:lnTo>
                    <a:lnTo>
                      <a:pt x="1243" y="699"/>
                    </a:lnTo>
                    <a:lnTo>
                      <a:pt x="1246" y="699"/>
                    </a:lnTo>
                    <a:lnTo>
                      <a:pt x="1250" y="699"/>
                    </a:lnTo>
                    <a:lnTo>
                      <a:pt x="1253" y="699"/>
                    </a:lnTo>
                    <a:lnTo>
                      <a:pt x="1257" y="699"/>
                    </a:lnTo>
                    <a:lnTo>
                      <a:pt x="1261" y="699"/>
                    </a:lnTo>
                    <a:lnTo>
                      <a:pt x="1264" y="699"/>
                    </a:lnTo>
                    <a:lnTo>
                      <a:pt x="1268" y="699"/>
                    </a:lnTo>
                    <a:lnTo>
                      <a:pt x="1271" y="699"/>
                    </a:lnTo>
                    <a:lnTo>
                      <a:pt x="1275" y="699"/>
                    </a:lnTo>
                    <a:lnTo>
                      <a:pt x="1279" y="699"/>
                    </a:lnTo>
                    <a:lnTo>
                      <a:pt x="1282" y="699"/>
                    </a:lnTo>
                    <a:lnTo>
                      <a:pt x="1286" y="699"/>
                    </a:lnTo>
                    <a:lnTo>
                      <a:pt x="1289" y="699"/>
                    </a:lnTo>
                    <a:lnTo>
                      <a:pt x="1293" y="699"/>
                    </a:lnTo>
                    <a:lnTo>
                      <a:pt x="1297" y="699"/>
                    </a:lnTo>
                    <a:lnTo>
                      <a:pt x="1300" y="699"/>
                    </a:lnTo>
                    <a:lnTo>
                      <a:pt x="1304" y="699"/>
                    </a:lnTo>
                    <a:lnTo>
                      <a:pt x="1307" y="699"/>
                    </a:lnTo>
                    <a:lnTo>
                      <a:pt x="1311" y="699"/>
                    </a:lnTo>
                    <a:lnTo>
                      <a:pt x="1315" y="699"/>
                    </a:lnTo>
                    <a:lnTo>
                      <a:pt x="1318" y="699"/>
                    </a:lnTo>
                    <a:lnTo>
                      <a:pt x="1322" y="699"/>
                    </a:lnTo>
                    <a:lnTo>
                      <a:pt x="1325" y="699"/>
                    </a:lnTo>
                    <a:lnTo>
                      <a:pt x="1329" y="699"/>
                    </a:lnTo>
                    <a:lnTo>
                      <a:pt x="1333" y="699"/>
                    </a:lnTo>
                    <a:lnTo>
                      <a:pt x="1336" y="699"/>
                    </a:lnTo>
                    <a:lnTo>
                      <a:pt x="1340" y="699"/>
                    </a:lnTo>
                    <a:lnTo>
                      <a:pt x="1343" y="699"/>
                    </a:lnTo>
                    <a:lnTo>
                      <a:pt x="1347" y="699"/>
                    </a:lnTo>
                    <a:lnTo>
                      <a:pt x="1351" y="699"/>
                    </a:lnTo>
                    <a:lnTo>
                      <a:pt x="1354" y="699"/>
                    </a:lnTo>
                    <a:lnTo>
                      <a:pt x="1358" y="699"/>
                    </a:lnTo>
                    <a:lnTo>
                      <a:pt x="1361" y="699"/>
                    </a:lnTo>
                    <a:lnTo>
                      <a:pt x="1365" y="699"/>
                    </a:lnTo>
                    <a:lnTo>
                      <a:pt x="1369" y="699"/>
                    </a:lnTo>
                    <a:lnTo>
                      <a:pt x="1372" y="699"/>
                    </a:lnTo>
                    <a:lnTo>
                      <a:pt x="1376" y="699"/>
                    </a:lnTo>
                    <a:lnTo>
                      <a:pt x="1379" y="699"/>
                    </a:lnTo>
                    <a:lnTo>
                      <a:pt x="1383" y="699"/>
                    </a:lnTo>
                    <a:lnTo>
                      <a:pt x="1387" y="699"/>
                    </a:lnTo>
                    <a:lnTo>
                      <a:pt x="1390" y="699"/>
                    </a:lnTo>
                    <a:lnTo>
                      <a:pt x="1394" y="699"/>
                    </a:lnTo>
                    <a:lnTo>
                      <a:pt x="1397" y="699"/>
                    </a:lnTo>
                    <a:lnTo>
                      <a:pt x="1401" y="699"/>
                    </a:lnTo>
                    <a:lnTo>
                      <a:pt x="1405" y="699"/>
                    </a:lnTo>
                    <a:lnTo>
                      <a:pt x="1408" y="699"/>
                    </a:lnTo>
                    <a:lnTo>
                      <a:pt x="1412" y="699"/>
                    </a:lnTo>
                    <a:lnTo>
                      <a:pt x="1415" y="699"/>
                    </a:lnTo>
                    <a:lnTo>
                      <a:pt x="1419" y="699"/>
                    </a:lnTo>
                    <a:lnTo>
                      <a:pt x="1423" y="699"/>
                    </a:lnTo>
                    <a:lnTo>
                      <a:pt x="1426" y="699"/>
                    </a:lnTo>
                    <a:lnTo>
                      <a:pt x="1430" y="699"/>
                    </a:lnTo>
                    <a:lnTo>
                      <a:pt x="1433" y="699"/>
                    </a:lnTo>
                    <a:lnTo>
                      <a:pt x="1437" y="699"/>
                    </a:lnTo>
                    <a:lnTo>
                      <a:pt x="1441" y="699"/>
                    </a:lnTo>
                    <a:lnTo>
                      <a:pt x="1444" y="699"/>
                    </a:lnTo>
                    <a:lnTo>
                      <a:pt x="1448" y="699"/>
                    </a:lnTo>
                    <a:lnTo>
                      <a:pt x="1451" y="699"/>
                    </a:lnTo>
                    <a:lnTo>
                      <a:pt x="1455" y="699"/>
                    </a:lnTo>
                    <a:lnTo>
                      <a:pt x="1459" y="699"/>
                    </a:lnTo>
                    <a:lnTo>
                      <a:pt x="1462" y="699"/>
                    </a:lnTo>
                    <a:lnTo>
                      <a:pt x="1466" y="699"/>
                    </a:lnTo>
                    <a:lnTo>
                      <a:pt x="1469" y="699"/>
                    </a:lnTo>
                    <a:lnTo>
                      <a:pt x="1473" y="699"/>
                    </a:lnTo>
                    <a:lnTo>
                      <a:pt x="1477" y="699"/>
                    </a:lnTo>
                    <a:lnTo>
                      <a:pt x="1480" y="699"/>
                    </a:lnTo>
                    <a:lnTo>
                      <a:pt x="1484" y="699"/>
                    </a:lnTo>
                    <a:lnTo>
                      <a:pt x="1487" y="699"/>
                    </a:lnTo>
                    <a:lnTo>
                      <a:pt x="1491" y="699"/>
                    </a:lnTo>
                    <a:lnTo>
                      <a:pt x="1495" y="699"/>
                    </a:lnTo>
                    <a:lnTo>
                      <a:pt x="1498" y="699"/>
                    </a:lnTo>
                    <a:lnTo>
                      <a:pt x="1502" y="699"/>
                    </a:lnTo>
                    <a:lnTo>
                      <a:pt x="1505" y="699"/>
                    </a:lnTo>
                    <a:lnTo>
                      <a:pt x="1509" y="699"/>
                    </a:lnTo>
                    <a:lnTo>
                      <a:pt x="1513" y="699"/>
                    </a:lnTo>
                    <a:lnTo>
                      <a:pt x="1516" y="699"/>
                    </a:lnTo>
                    <a:lnTo>
                      <a:pt x="1520" y="699"/>
                    </a:lnTo>
                    <a:lnTo>
                      <a:pt x="1523" y="699"/>
                    </a:lnTo>
                    <a:lnTo>
                      <a:pt x="1527" y="699"/>
                    </a:lnTo>
                    <a:lnTo>
                      <a:pt x="1531" y="699"/>
                    </a:lnTo>
                    <a:lnTo>
                      <a:pt x="1534" y="699"/>
                    </a:lnTo>
                    <a:lnTo>
                      <a:pt x="1538" y="699"/>
                    </a:lnTo>
                    <a:lnTo>
                      <a:pt x="1541" y="699"/>
                    </a:lnTo>
                    <a:lnTo>
                      <a:pt x="1545" y="699"/>
                    </a:lnTo>
                    <a:lnTo>
                      <a:pt x="1549" y="699"/>
                    </a:lnTo>
                    <a:lnTo>
                      <a:pt x="1552" y="699"/>
                    </a:lnTo>
                    <a:lnTo>
                      <a:pt x="1556" y="699"/>
                    </a:lnTo>
                    <a:lnTo>
                      <a:pt x="1559" y="699"/>
                    </a:lnTo>
                    <a:lnTo>
                      <a:pt x="1563" y="699"/>
                    </a:lnTo>
                    <a:lnTo>
                      <a:pt x="1567" y="699"/>
                    </a:lnTo>
                    <a:lnTo>
                      <a:pt x="1570" y="699"/>
                    </a:lnTo>
                    <a:lnTo>
                      <a:pt x="1574" y="699"/>
                    </a:lnTo>
                    <a:lnTo>
                      <a:pt x="1577" y="699"/>
                    </a:lnTo>
                    <a:lnTo>
                      <a:pt x="1581" y="699"/>
                    </a:lnTo>
                    <a:lnTo>
                      <a:pt x="1585" y="699"/>
                    </a:lnTo>
                    <a:lnTo>
                      <a:pt x="1588" y="699"/>
                    </a:lnTo>
                    <a:lnTo>
                      <a:pt x="1592" y="699"/>
                    </a:lnTo>
                    <a:lnTo>
                      <a:pt x="1595" y="699"/>
                    </a:lnTo>
                    <a:lnTo>
                      <a:pt x="1599" y="699"/>
                    </a:lnTo>
                    <a:lnTo>
                      <a:pt x="1603" y="699"/>
                    </a:lnTo>
                    <a:lnTo>
                      <a:pt x="1606" y="699"/>
                    </a:lnTo>
                    <a:lnTo>
                      <a:pt x="1610" y="699"/>
                    </a:lnTo>
                    <a:lnTo>
                      <a:pt x="1613" y="699"/>
                    </a:lnTo>
                    <a:lnTo>
                      <a:pt x="1617" y="699"/>
                    </a:lnTo>
                    <a:lnTo>
                      <a:pt x="1621" y="699"/>
                    </a:lnTo>
                    <a:lnTo>
                      <a:pt x="1624" y="699"/>
                    </a:lnTo>
                    <a:lnTo>
                      <a:pt x="1628" y="699"/>
                    </a:lnTo>
                    <a:lnTo>
                      <a:pt x="1631" y="699"/>
                    </a:lnTo>
                    <a:lnTo>
                      <a:pt x="1635" y="699"/>
                    </a:lnTo>
                    <a:lnTo>
                      <a:pt x="1639" y="699"/>
                    </a:lnTo>
                    <a:lnTo>
                      <a:pt x="1642" y="699"/>
                    </a:lnTo>
                    <a:lnTo>
                      <a:pt x="1646" y="699"/>
                    </a:lnTo>
                    <a:lnTo>
                      <a:pt x="1650" y="699"/>
                    </a:lnTo>
                    <a:lnTo>
                      <a:pt x="1653" y="699"/>
                    </a:lnTo>
                    <a:lnTo>
                      <a:pt x="1657" y="699"/>
                    </a:lnTo>
                    <a:lnTo>
                      <a:pt x="1660" y="699"/>
                    </a:lnTo>
                    <a:lnTo>
                      <a:pt x="1664" y="699"/>
                    </a:lnTo>
                    <a:lnTo>
                      <a:pt x="1668" y="699"/>
                    </a:lnTo>
                    <a:lnTo>
                      <a:pt x="1671" y="699"/>
                    </a:lnTo>
                    <a:lnTo>
                      <a:pt x="1675" y="699"/>
                    </a:lnTo>
                    <a:lnTo>
                      <a:pt x="1678" y="699"/>
                    </a:lnTo>
                    <a:lnTo>
                      <a:pt x="1682" y="699"/>
                    </a:lnTo>
                    <a:lnTo>
                      <a:pt x="1686" y="699"/>
                    </a:lnTo>
                    <a:lnTo>
                      <a:pt x="1689" y="699"/>
                    </a:lnTo>
                    <a:lnTo>
                      <a:pt x="1693" y="699"/>
                    </a:lnTo>
                    <a:lnTo>
                      <a:pt x="1696" y="699"/>
                    </a:lnTo>
                    <a:lnTo>
                      <a:pt x="1700" y="699"/>
                    </a:lnTo>
                    <a:lnTo>
                      <a:pt x="1704" y="699"/>
                    </a:lnTo>
                    <a:lnTo>
                      <a:pt x="1707" y="699"/>
                    </a:lnTo>
                    <a:lnTo>
                      <a:pt x="1711" y="699"/>
                    </a:lnTo>
                    <a:lnTo>
                      <a:pt x="1714" y="699"/>
                    </a:lnTo>
                    <a:lnTo>
                      <a:pt x="1718" y="699"/>
                    </a:lnTo>
                    <a:lnTo>
                      <a:pt x="1722" y="699"/>
                    </a:lnTo>
                    <a:lnTo>
                      <a:pt x="1725" y="699"/>
                    </a:lnTo>
                    <a:lnTo>
                      <a:pt x="1729" y="699"/>
                    </a:lnTo>
                    <a:lnTo>
                      <a:pt x="1732" y="699"/>
                    </a:lnTo>
                    <a:lnTo>
                      <a:pt x="1736" y="699"/>
                    </a:lnTo>
                  </a:path>
                </a:pathLst>
              </a:custGeom>
              <a:noFill/>
              <a:ln w="6350">
                <a:solidFill>
                  <a:srgbClr val="FF0000"/>
                </a:solidFill>
                <a:prstDash val="solid"/>
                <a:round/>
                <a:headEnd/>
                <a:tailEnd/>
              </a:ln>
            </p:spPr>
            <p:txBody>
              <a:bodyPr>
                <a:prstTxWarp prst="textNoShape">
                  <a:avLst/>
                </a:prstTxWarp>
              </a:bodyPr>
              <a:lstStyle/>
              <a:p>
                <a:endParaRPr lang="en-US"/>
              </a:p>
            </p:txBody>
          </p:sp>
          <p:sp>
            <p:nvSpPr>
              <p:cNvPr id="144590" name="Freeform 206"/>
              <p:cNvSpPr>
                <a:spLocks/>
              </p:cNvSpPr>
              <p:nvPr/>
            </p:nvSpPr>
            <p:spPr bwMode="auto">
              <a:xfrm>
                <a:off x="227" y="3372"/>
                <a:ext cx="1736" cy="0"/>
              </a:xfrm>
              <a:custGeom>
                <a:avLst/>
                <a:gdLst/>
                <a:ahLst/>
                <a:cxnLst>
                  <a:cxn ang="0">
                    <a:pos x="25" y="0"/>
                  </a:cxn>
                  <a:cxn ang="0">
                    <a:pos x="54" y="0"/>
                  </a:cxn>
                  <a:cxn ang="0">
                    <a:pos x="83" y="0"/>
                  </a:cxn>
                  <a:cxn ang="0">
                    <a:pos x="112" y="0"/>
                  </a:cxn>
                  <a:cxn ang="0">
                    <a:pos x="140" y="0"/>
                  </a:cxn>
                  <a:cxn ang="0">
                    <a:pos x="169" y="0"/>
                  </a:cxn>
                  <a:cxn ang="0">
                    <a:pos x="198" y="0"/>
                  </a:cxn>
                  <a:cxn ang="0">
                    <a:pos x="227" y="0"/>
                  </a:cxn>
                  <a:cxn ang="0">
                    <a:pos x="256" y="0"/>
                  </a:cxn>
                  <a:cxn ang="0">
                    <a:pos x="284" y="0"/>
                  </a:cxn>
                  <a:cxn ang="0">
                    <a:pos x="313" y="0"/>
                  </a:cxn>
                  <a:cxn ang="0">
                    <a:pos x="342" y="0"/>
                  </a:cxn>
                  <a:cxn ang="0">
                    <a:pos x="371" y="0"/>
                  </a:cxn>
                  <a:cxn ang="0">
                    <a:pos x="400" y="0"/>
                  </a:cxn>
                  <a:cxn ang="0">
                    <a:pos x="429" y="0"/>
                  </a:cxn>
                  <a:cxn ang="0">
                    <a:pos x="457" y="0"/>
                  </a:cxn>
                  <a:cxn ang="0">
                    <a:pos x="486" y="0"/>
                  </a:cxn>
                  <a:cxn ang="0">
                    <a:pos x="515" y="0"/>
                  </a:cxn>
                  <a:cxn ang="0">
                    <a:pos x="544" y="0"/>
                  </a:cxn>
                  <a:cxn ang="0">
                    <a:pos x="573" y="0"/>
                  </a:cxn>
                  <a:cxn ang="0">
                    <a:pos x="601" y="0"/>
                  </a:cxn>
                  <a:cxn ang="0">
                    <a:pos x="630" y="0"/>
                  </a:cxn>
                  <a:cxn ang="0">
                    <a:pos x="659" y="0"/>
                  </a:cxn>
                  <a:cxn ang="0">
                    <a:pos x="688" y="0"/>
                  </a:cxn>
                  <a:cxn ang="0">
                    <a:pos x="717" y="0"/>
                  </a:cxn>
                  <a:cxn ang="0">
                    <a:pos x="745" y="0"/>
                  </a:cxn>
                  <a:cxn ang="0">
                    <a:pos x="774" y="0"/>
                  </a:cxn>
                  <a:cxn ang="0">
                    <a:pos x="803" y="0"/>
                  </a:cxn>
                  <a:cxn ang="0">
                    <a:pos x="832" y="0"/>
                  </a:cxn>
                  <a:cxn ang="0">
                    <a:pos x="861" y="0"/>
                  </a:cxn>
                  <a:cxn ang="0">
                    <a:pos x="890" y="0"/>
                  </a:cxn>
                  <a:cxn ang="0">
                    <a:pos x="918" y="0"/>
                  </a:cxn>
                  <a:cxn ang="0">
                    <a:pos x="947" y="0"/>
                  </a:cxn>
                  <a:cxn ang="0">
                    <a:pos x="976" y="0"/>
                  </a:cxn>
                  <a:cxn ang="0">
                    <a:pos x="1005" y="0"/>
                  </a:cxn>
                  <a:cxn ang="0">
                    <a:pos x="1034" y="0"/>
                  </a:cxn>
                  <a:cxn ang="0">
                    <a:pos x="1062" y="0"/>
                  </a:cxn>
                  <a:cxn ang="0">
                    <a:pos x="1091" y="0"/>
                  </a:cxn>
                  <a:cxn ang="0">
                    <a:pos x="1120" y="0"/>
                  </a:cxn>
                  <a:cxn ang="0">
                    <a:pos x="1149" y="0"/>
                  </a:cxn>
                  <a:cxn ang="0">
                    <a:pos x="1178" y="0"/>
                  </a:cxn>
                  <a:cxn ang="0">
                    <a:pos x="1206" y="0"/>
                  </a:cxn>
                  <a:cxn ang="0">
                    <a:pos x="1235" y="0"/>
                  </a:cxn>
                  <a:cxn ang="0">
                    <a:pos x="1264" y="0"/>
                  </a:cxn>
                  <a:cxn ang="0">
                    <a:pos x="1293" y="0"/>
                  </a:cxn>
                  <a:cxn ang="0">
                    <a:pos x="1322" y="0"/>
                  </a:cxn>
                  <a:cxn ang="0">
                    <a:pos x="1351" y="0"/>
                  </a:cxn>
                  <a:cxn ang="0">
                    <a:pos x="1379" y="0"/>
                  </a:cxn>
                  <a:cxn ang="0">
                    <a:pos x="1408" y="0"/>
                  </a:cxn>
                  <a:cxn ang="0">
                    <a:pos x="1437" y="0"/>
                  </a:cxn>
                  <a:cxn ang="0">
                    <a:pos x="1466" y="0"/>
                  </a:cxn>
                  <a:cxn ang="0">
                    <a:pos x="1495" y="0"/>
                  </a:cxn>
                  <a:cxn ang="0">
                    <a:pos x="1523" y="0"/>
                  </a:cxn>
                  <a:cxn ang="0">
                    <a:pos x="1552" y="0"/>
                  </a:cxn>
                  <a:cxn ang="0">
                    <a:pos x="1581" y="0"/>
                  </a:cxn>
                  <a:cxn ang="0">
                    <a:pos x="1610" y="0"/>
                  </a:cxn>
                  <a:cxn ang="0">
                    <a:pos x="1639" y="0"/>
                  </a:cxn>
                  <a:cxn ang="0">
                    <a:pos x="1668" y="0"/>
                  </a:cxn>
                  <a:cxn ang="0">
                    <a:pos x="1696" y="0"/>
                  </a:cxn>
                  <a:cxn ang="0">
                    <a:pos x="1725" y="0"/>
                  </a:cxn>
                </a:cxnLst>
                <a:rect l="0" t="0" r="r" b="b"/>
                <a:pathLst>
                  <a:path w="1736">
                    <a:moveTo>
                      <a:pt x="0" y="0"/>
                    </a:moveTo>
                    <a:lnTo>
                      <a:pt x="4" y="0"/>
                    </a:lnTo>
                    <a:lnTo>
                      <a:pt x="7" y="0"/>
                    </a:lnTo>
                    <a:lnTo>
                      <a:pt x="11" y="0"/>
                    </a:lnTo>
                    <a:lnTo>
                      <a:pt x="14" y="0"/>
                    </a:lnTo>
                    <a:lnTo>
                      <a:pt x="18" y="0"/>
                    </a:lnTo>
                    <a:lnTo>
                      <a:pt x="22" y="0"/>
                    </a:lnTo>
                    <a:lnTo>
                      <a:pt x="25" y="0"/>
                    </a:lnTo>
                    <a:lnTo>
                      <a:pt x="29" y="0"/>
                    </a:lnTo>
                    <a:lnTo>
                      <a:pt x="32" y="0"/>
                    </a:lnTo>
                    <a:lnTo>
                      <a:pt x="36" y="0"/>
                    </a:lnTo>
                    <a:lnTo>
                      <a:pt x="40" y="0"/>
                    </a:lnTo>
                    <a:lnTo>
                      <a:pt x="43" y="0"/>
                    </a:lnTo>
                    <a:lnTo>
                      <a:pt x="47" y="0"/>
                    </a:lnTo>
                    <a:lnTo>
                      <a:pt x="50" y="0"/>
                    </a:lnTo>
                    <a:lnTo>
                      <a:pt x="54" y="0"/>
                    </a:lnTo>
                    <a:lnTo>
                      <a:pt x="58" y="0"/>
                    </a:lnTo>
                    <a:lnTo>
                      <a:pt x="61" y="0"/>
                    </a:lnTo>
                    <a:lnTo>
                      <a:pt x="65" y="0"/>
                    </a:lnTo>
                    <a:lnTo>
                      <a:pt x="68" y="0"/>
                    </a:lnTo>
                    <a:lnTo>
                      <a:pt x="72" y="0"/>
                    </a:lnTo>
                    <a:lnTo>
                      <a:pt x="76" y="0"/>
                    </a:lnTo>
                    <a:lnTo>
                      <a:pt x="79" y="0"/>
                    </a:lnTo>
                    <a:lnTo>
                      <a:pt x="83" y="0"/>
                    </a:lnTo>
                    <a:lnTo>
                      <a:pt x="86" y="0"/>
                    </a:lnTo>
                    <a:lnTo>
                      <a:pt x="90" y="0"/>
                    </a:lnTo>
                    <a:lnTo>
                      <a:pt x="94" y="0"/>
                    </a:lnTo>
                    <a:lnTo>
                      <a:pt x="97" y="0"/>
                    </a:lnTo>
                    <a:lnTo>
                      <a:pt x="101" y="0"/>
                    </a:lnTo>
                    <a:lnTo>
                      <a:pt x="104" y="0"/>
                    </a:lnTo>
                    <a:lnTo>
                      <a:pt x="108" y="0"/>
                    </a:lnTo>
                    <a:lnTo>
                      <a:pt x="112" y="0"/>
                    </a:lnTo>
                    <a:lnTo>
                      <a:pt x="115" y="0"/>
                    </a:lnTo>
                    <a:lnTo>
                      <a:pt x="119" y="0"/>
                    </a:lnTo>
                    <a:lnTo>
                      <a:pt x="122" y="0"/>
                    </a:lnTo>
                    <a:lnTo>
                      <a:pt x="126" y="0"/>
                    </a:lnTo>
                    <a:lnTo>
                      <a:pt x="130" y="0"/>
                    </a:lnTo>
                    <a:lnTo>
                      <a:pt x="133" y="0"/>
                    </a:lnTo>
                    <a:lnTo>
                      <a:pt x="137" y="0"/>
                    </a:lnTo>
                    <a:lnTo>
                      <a:pt x="140" y="0"/>
                    </a:lnTo>
                    <a:lnTo>
                      <a:pt x="144" y="0"/>
                    </a:lnTo>
                    <a:lnTo>
                      <a:pt x="148" y="0"/>
                    </a:lnTo>
                    <a:lnTo>
                      <a:pt x="151" y="0"/>
                    </a:lnTo>
                    <a:lnTo>
                      <a:pt x="155" y="0"/>
                    </a:lnTo>
                    <a:lnTo>
                      <a:pt x="158" y="0"/>
                    </a:lnTo>
                    <a:lnTo>
                      <a:pt x="162" y="0"/>
                    </a:lnTo>
                    <a:lnTo>
                      <a:pt x="166" y="0"/>
                    </a:lnTo>
                    <a:lnTo>
                      <a:pt x="169" y="0"/>
                    </a:lnTo>
                    <a:lnTo>
                      <a:pt x="173" y="0"/>
                    </a:lnTo>
                    <a:lnTo>
                      <a:pt x="176" y="0"/>
                    </a:lnTo>
                    <a:lnTo>
                      <a:pt x="180" y="0"/>
                    </a:lnTo>
                    <a:lnTo>
                      <a:pt x="184" y="0"/>
                    </a:lnTo>
                    <a:lnTo>
                      <a:pt x="187" y="0"/>
                    </a:lnTo>
                    <a:lnTo>
                      <a:pt x="191" y="0"/>
                    </a:lnTo>
                    <a:lnTo>
                      <a:pt x="194" y="0"/>
                    </a:lnTo>
                    <a:lnTo>
                      <a:pt x="198" y="0"/>
                    </a:lnTo>
                    <a:lnTo>
                      <a:pt x="202" y="0"/>
                    </a:lnTo>
                    <a:lnTo>
                      <a:pt x="205" y="0"/>
                    </a:lnTo>
                    <a:lnTo>
                      <a:pt x="209" y="0"/>
                    </a:lnTo>
                    <a:lnTo>
                      <a:pt x="212" y="0"/>
                    </a:lnTo>
                    <a:lnTo>
                      <a:pt x="216" y="0"/>
                    </a:lnTo>
                    <a:lnTo>
                      <a:pt x="220" y="0"/>
                    </a:lnTo>
                    <a:lnTo>
                      <a:pt x="223" y="0"/>
                    </a:lnTo>
                    <a:lnTo>
                      <a:pt x="227" y="0"/>
                    </a:lnTo>
                    <a:lnTo>
                      <a:pt x="230" y="0"/>
                    </a:lnTo>
                    <a:lnTo>
                      <a:pt x="234" y="0"/>
                    </a:lnTo>
                    <a:lnTo>
                      <a:pt x="238" y="0"/>
                    </a:lnTo>
                    <a:lnTo>
                      <a:pt x="241" y="0"/>
                    </a:lnTo>
                    <a:lnTo>
                      <a:pt x="245" y="0"/>
                    </a:lnTo>
                    <a:lnTo>
                      <a:pt x="248" y="0"/>
                    </a:lnTo>
                    <a:lnTo>
                      <a:pt x="252" y="0"/>
                    </a:lnTo>
                    <a:lnTo>
                      <a:pt x="256" y="0"/>
                    </a:lnTo>
                    <a:lnTo>
                      <a:pt x="259" y="0"/>
                    </a:lnTo>
                    <a:lnTo>
                      <a:pt x="263" y="0"/>
                    </a:lnTo>
                    <a:lnTo>
                      <a:pt x="266" y="0"/>
                    </a:lnTo>
                    <a:lnTo>
                      <a:pt x="270" y="0"/>
                    </a:lnTo>
                    <a:lnTo>
                      <a:pt x="274" y="0"/>
                    </a:lnTo>
                    <a:lnTo>
                      <a:pt x="277" y="0"/>
                    </a:lnTo>
                    <a:lnTo>
                      <a:pt x="281" y="0"/>
                    </a:lnTo>
                    <a:lnTo>
                      <a:pt x="284" y="0"/>
                    </a:lnTo>
                    <a:lnTo>
                      <a:pt x="288" y="0"/>
                    </a:lnTo>
                    <a:lnTo>
                      <a:pt x="292" y="0"/>
                    </a:lnTo>
                    <a:lnTo>
                      <a:pt x="295" y="0"/>
                    </a:lnTo>
                    <a:lnTo>
                      <a:pt x="299" y="0"/>
                    </a:lnTo>
                    <a:lnTo>
                      <a:pt x="302" y="0"/>
                    </a:lnTo>
                    <a:lnTo>
                      <a:pt x="306" y="0"/>
                    </a:lnTo>
                    <a:lnTo>
                      <a:pt x="310" y="0"/>
                    </a:lnTo>
                    <a:lnTo>
                      <a:pt x="313" y="0"/>
                    </a:lnTo>
                    <a:lnTo>
                      <a:pt x="317" y="0"/>
                    </a:lnTo>
                    <a:lnTo>
                      <a:pt x="320" y="0"/>
                    </a:lnTo>
                    <a:lnTo>
                      <a:pt x="324" y="0"/>
                    </a:lnTo>
                    <a:lnTo>
                      <a:pt x="328" y="0"/>
                    </a:lnTo>
                    <a:lnTo>
                      <a:pt x="331" y="0"/>
                    </a:lnTo>
                    <a:lnTo>
                      <a:pt x="335" y="0"/>
                    </a:lnTo>
                    <a:lnTo>
                      <a:pt x="338" y="0"/>
                    </a:lnTo>
                    <a:lnTo>
                      <a:pt x="342" y="0"/>
                    </a:lnTo>
                    <a:lnTo>
                      <a:pt x="346" y="0"/>
                    </a:lnTo>
                    <a:lnTo>
                      <a:pt x="349" y="0"/>
                    </a:lnTo>
                    <a:lnTo>
                      <a:pt x="353" y="0"/>
                    </a:lnTo>
                    <a:lnTo>
                      <a:pt x="356" y="0"/>
                    </a:lnTo>
                    <a:lnTo>
                      <a:pt x="360" y="0"/>
                    </a:lnTo>
                    <a:lnTo>
                      <a:pt x="364" y="0"/>
                    </a:lnTo>
                    <a:lnTo>
                      <a:pt x="367" y="0"/>
                    </a:lnTo>
                    <a:lnTo>
                      <a:pt x="371" y="0"/>
                    </a:lnTo>
                    <a:lnTo>
                      <a:pt x="374" y="0"/>
                    </a:lnTo>
                    <a:lnTo>
                      <a:pt x="378" y="0"/>
                    </a:lnTo>
                    <a:lnTo>
                      <a:pt x="382" y="0"/>
                    </a:lnTo>
                    <a:lnTo>
                      <a:pt x="385" y="0"/>
                    </a:lnTo>
                    <a:lnTo>
                      <a:pt x="389" y="0"/>
                    </a:lnTo>
                    <a:lnTo>
                      <a:pt x="392" y="0"/>
                    </a:lnTo>
                    <a:lnTo>
                      <a:pt x="396" y="0"/>
                    </a:lnTo>
                    <a:lnTo>
                      <a:pt x="400" y="0"/>
                    </a:lnTo>
                    <a:lnTo>
                      <a:pt x="403" y="0"/>
                    </a:lnTo>
                    <a:lnTo>
                      <a:pt x="407" y="0"/>
                    </a:lnTo>
                    <a:lnTo>
                      <a:pt x="411" y="0"/>
                    </a:lnTo>
                    <a:lnTo>
                      <a:pt x="414" y="0"/>
                    </a:lnTo>
                    <a:lnTo>
                      <a:pt x="418" y="0"/>
                    </a:lnTo>
                    <a:lnTo>
                      <a:pt x="421" y="0"/>
                    </a:lnTo>
                    <a:lnTo>
                      <a:pt x="425" y="0"/>
                    </a:lnTo>
                    <a:lnTo>
                      <a:pt x="429" y="0"/>
                    </a:lnTo>
                    <a:lnTo>
                      <a:pt x="432" y="0"/>
                    </a:lnTo>
                    <a:lnTo>
                      <a:pt x="436" y="0"/>
                    </a:lnTo>
                    <a:lnTo>
                      <a:pt x="439" y="0"/>
                    </a:lnTo>
                    <a:lnTo>
                      <a:pt x="443" y="0"/>
                    </a:lnTo>
                    <a:lnTo>
                      <a:pt x="447" y="0"/>
                    </a:lnTo>
                    <a:lnTo>
                      <a:pt x="450" y="0"/>
                    </a:lnTo>
                    <a:lnTo>
                      <a:pt x="454" y="0"/>
                    </a:lnTo>
                    <a:lnTo>
                      <a:pt x="457" y="0"/>
                    </a:lnTo>
                    <a:lnTo>
                      <a:pt x="461" y="0"/>
                    </a:lnTo>
                    <a:lnTo>
                      <a:pt x="465" y="0"/>
                    </a:lnTo>
                    <a:lnTo>
                      <a:pt x="468" y="0"/>
                    </a:lnTo>
                    <a:lnTo>
                      <a:pt x="472" y="0"/>
                    </a:lnTo>
                    <a:lnTo>
                      <a:pt x="475" y="0"/>
                    </a:lnTo>
                    <a:lnTo>
                      <a:pt x="479" y="0"/>
                    </a:lnTo>
                    <a:lnTo>
                      <a:pt x="483" y="0"/>
                    </a:lnTo>
                    <a:lnTo>
                      <a:pt x="486" y="0"/>
                    </a:lnTo>
                    <a:lnTo>
                      <a:pt x="490" y="0"/>
                    </a:lnTo>
                    <a:lnTo>
                      <a:pt x="493" y="0"/>
                    </a:lnTo>
                    <a:lnTo>
                      <a:pt x="497" y="0"/>
                    </a:lnTo>
                    <a:lnTo>
                      <a:pt x="501" y="0"/>
                    </a:lnTo>
                    <a:lnTo>
                      <a:pt x="504" y="0"/>
                    </a:lnTo>
                    <a:lnTo>
                      <a:pt x="508" y="0"/>
                    </a:lnTo>
                    <a:lnTo>
                      <a:pt x="511" y="0"/>
                    </a:lnTo>
                    <a:lnTo>
                      <a:pt x="515" y="0"/>
                    </a:lnTo>
                    <a:lnTo>
                      <a:pt x="519" y="0"/>
                    </a:lnTo>
                    <a:lnTo>
                      <a:pt x="522" y="0"/>
                    </a:lnTo>
                    <a:lnTo>
                      <a:pt x="526" y="0"/>
                    </a:lnTo>
                    <a:lnTo>
                      <a:pt x="529" y="0"/>
                    </a:lnTo>
                    <a:lnTo>
                      <a:pt x="533" y="0"/>
                    </a:lnTo>
                    <a:lnTo>
                      <a:pt x="537" y="0"/>
                    </a:lnTo>
                    <a:lnTo>
                      <a:pt x="540" y="0"/>
                    </a:lnTo>
                    <a:lnTo>
                      <a:pt x="544" y="0"/>
                    </a:lnTo>
                    <a:lnTo>
                      <a:pt x="547" y="0"/>
                    </a:lnTo>
                    <a:lnTo>
                      <a:pt x="551" y="0"/>
                    </a:lnTo>
                    <a:lnTo>
                      <a:pt x="555" y="0"/>
                    </a:lnTo>
                    <a:lnTo>
                      <a:pt x="558" y="0"/>
                    </a:lnTo>
                    <a:lnTo>
                      <a:pt x="562" y="0"/>
                    </a:lnTo>
                    <a:lnTo>
                      <a:pt x="565" y="0"/>
                    </a:lnTo>
                    <a:lnTo>
                      <a:pt x="569" y="0"/>
                    </a:lnTo>
                    <a:lnTo>
                      <a:pt x="573" y="0"/>
                    </a:lnTo>
                    <a:lnTo>
                      <a:pt x="576" y="0"/>
                    </a:lnTo>
                    <a:lnTo>
                      <a:pt x="580" y="0"/>
                    </a:lnTo>
                    <a:lnTo>
                      <a:pt x="583" y="0"/>
                    </a:lnTo>
                    <a:lnTo>
                      <a:pt x="587" y="0"/>
                    </a:lnTo>
                    <a:lnTo>
                      <a:pt x="591" y="0"/>
                    </a:lnTo>
                    <a:lnTo>
                      <a:pt x="594" y="0"/>
                    </a:lnTo>
                    <a:lnTo>
                      <a:pt x="598" y="0"/>
                    </a:lnTo>
                    <a:lnTo>
                      <a:pt x="601" y="0"/>
                    </a:lnTo>
                    <a:lnTo>
                      <a:pt x="605" y="0"/>
                    </a:lnTo>
                    <a:lnTo>
                      <a:pt x="609" y="0"/>
                    </a:lnTo>
                    <a:lnTo>
                      <a:pt x="612" y="0"/>
                    </a:lnTo>
                    <a:lnTo>
                      <a:pt x="616" y="0"/>
                    </a:lnTo>
                    <a:lnTo>
                      <a:pt x="619" y="0"/>
                    </a:lnTo>
                    <a:lnTo>
                      <a:pt x="623" y="0"/>
                    </a:lnTo>
                    <a:lnTo>
                      <a:pt x="627" y="0"/>
                    </a:lnTo>
                    <a:lnTo>
                      <a:pt x="630" y="0"/>
                    </a:lnTo>
                    <a:lnTo>
                      <a:pt x="634" y="0"/>
                    </a:lnTo>
                    <a:lnTo>
                      <a:pt x="637" y="0"/>
                    </a:lnTo>
                    <a:lnTo>
                      <a:pt x="641" y="0"/>
                    </a:lnTo>
                    <a:lnTo>
                      <a:pt x="645" y="0"/>
                    </a:lnTo>
                    <a:lnTo>
                      <a:pt x="648" y="0"/>
                    </a:lnTo>
                    <a:lnTo>
                      <a:pt x="652" y="0"/>
                    </a:lnTo>
                    <a:lnTo>
                      <a:pt x="655" y="0"/>
                    </a:lnTo>
                    <a:lnTo>
                      <a:pt x="659" y="0"/>
                    </a:lnTo>
                    <a:lnTo>
                      <a:pt x="663" y="0"/>
                    </a:lnTo>
                    <a:lnTo>
                      <a:pt x="666" y="0"/>
                    </a:lnTo>
                    <a:lnTo>
                      <a:pt x="670" y="0"/>
                    </a:lnTo>
                    <a:lnTo>
                      <a:pt x="673" y="0"/>
                    </a:lnTo>
                    <a:lnTo>
                      <a:pt x="677" y="0"/>
                    </a:lnTo>
                    <a:lnTo>
                      <a:pt x="681" y="0"/>
                    </a:lnTo>
                    <a:lnTo>
                      <a:pt x="684" y="0"/>
                    </a:lnTo>
                    <a:lnTo>
                      <a:pt x="688" y="0"/>
                    </a:lnTo>
                    <a:lnTo>
                      <a:pt x="691" y="0"/>
                    </a:lnTo>
                    <a:lnTo>
                      <a:pt x="695" y="0"/>
                    </a:lnTo>
                    <a:lnTo>
                      <a:pt x="699" y="0"/>
                    </a:lnTo>
                    <a:lnTo>
                      <a:pt x="702" y="0"/>
                    </a:lnTo>
                    <a:lnTo>
                      <a:pt x="706" y="0"/>
                    </a:lnTo>
                    <a:lnTo>
                      <a:pt x="709" y="0"/>
                    </a:lnTo>
                    <a:lnTo>
                      <a:pt x="713" y="0"/>
                    </a:lnTo>
                    <a:lnTo>
                      <a:pt x="717" y="0"/>
                    </a:lnTo>
                    <a:lnTo>
                      <a:pt x="720" y="0"/>
                    </a:lnTo>
                    <a:lnTo>
                      <a:pt x="724" y="0"/>
                    </a:lnTo>
                    <a:lnTo>
                      <a:pt x="727" y="0"/>
                    </a:lnTo>
                    <a:lnTo>
                      <a:pt x="731" y="0"/>
                    </a:lnTo>
                    <a:lnTo>
                      <a:pt x="735" y="0"/>
                    </a:lnTo>
                    <a:lnTo>
                      <a:pt x="738" y="0"/>
                    </a:lnTo>
                    <a:lnTo>
                      <a:pt x="742" y="0"/>
                    </a:lnTo>
                    <a:lnTo>
                      <a:pt x="745" y="0"/>
                    </a:lnTo>
                    <a:lnTo>
                      <a:pt x="749" y="0"/>
                    </a:lnTo>
                    <a:lnTo>
                      <a:pt x="753" y="0"/>
                    </a:lnTo>
                    <a:lnTo>
                      <a:pt x="756" y="0"/>
                    </a:lnTo>
                    <a:lnTo>
                      <a:pt x="760" y="0"/>
                    </a:lnTo>
                    <a:lnTo>
                      <a:pt x="763" y="0"/>
                    </a:lnTo>
                    <a:lnTo>
                      <a:pt x="767" y="0"/>
                    </a:lnTo>
                    <a:lnTo>
                      <a:pt x="771" y="0"/>
                    </a:lnTo>
                    <a:lnTo>
                      <a:pt x="774" y="0"/>
                    </a:lnTo>
                    <a:lnTo>
                      <a:pt x="778" y="0"/>
                    </a:lnTo>
                    <a:lnTo>
                      <a:pt x="781" y="0"/>
                    </a:lnTo>
                    <a:lnTo>
                      <a:pt x="785" y="0"/>
                    </a:lnTo>
                    <a:lnTo>
                      <a:pt x="789" y="0"/>
                    </a:lnTo>
                    <a:lnTo>
                      <a:pt x="792" y="0"/>
                    </a:lnTo>
                    <a:lnTo>
                      <a:pt x="796" y="0"/>
                    </a:lnTo>
                    <a:lnTo>
                      <a:pt x="799" y="0"/>
                    </a:lnTo>
                    <a:lnTo>
                      <a:pt x="803" y="0"/>
                    </a:lnTo>
                    <a:lnTo>
                      <a:pt x="807" y="0"/>
                    </a:lnTo>
                    <a:lnTo>
                      <a:pt x="810" y="0"/>
                    </a:lnTo>
                    <a:lnTo>
                      <a:pt x="814" y="0"/>
                    </a:lnTo>
                    <a:lnTo>
                      <a:pt x="818" y="0"/>
                    </a:lnTo>
                    <a:lnTo>
                      <a:pt x="821" y="0"/>
                    </a:lnTo>
                    <a:lnTo>
                      <a:pt x="825" y="0"/>
                    </a:lnTo>
                    <a:lnTo>
                      <a:pt x="828" y="0"/>
                    </a:lnTo>
                    <a:lnTo>
                      <a:pt x="832" y="0"/>
                    </a:lnTo>
                    <a:lnTo>
                      <a:pt x="836" y="0"/>
                    </a:lnTo>
                    <a:lnTo>
                      <a:pt x="839" y="0"/>
                    </a:lnTo>
                    <a:lnTo>
                      <a:pt x="843" y="0"/>
                    </a:lnTo>
                    <a:lnTo>
                      <a:pt x="846" y="0"/>
                    </a:lnTo>
                    <a:lnTo>
                      <a:pt x="850" y="0"/>
                    </a:lnTo>
                    <a:lnTo>
                      <a:pt x="854" y="0"/>
                    </a:lnTo>
                    <a:lnTo>
                      <a:pt x="857" y="0"/>
                    </a:lnTo>
                    <a:lnTo>
                      <a:pt x="861" y="0"/>
                    </a:lnTo>
                    <a:lnTo>
                      <a:pt x="864" y="0"/>
                    </a:lnTo>
                    <a:lnTo>
                      <a:pt x="868" y="0"/>
                    </a:lnTo>
                    <a:lnTo>
                      <a:pt x="872" y="0"/>
                    </a:lnTo>
                    <a:lnTo>
                      <a:pt x="875" y="0"/>
                    </a:lnTo>
                    <a:lnTo>
                      <a:pt x="879" y="0"/>
                    </a:lnTo>
                    <a:lnTo>
                      <a:pt x="882" y="0"/>
                    </a:lnTo>
                    <a:lnTo>
                      <a:pt x="886" y="0"/>
                    </a:lnTo>
                    <a:lnTo>
                      <a:pt x="890" y="0"/>
                    </a:lnTo>
                    <a:lnTo>
                      <a:pt x="893" y="0"/>
                    </a:lnTo>
                    <a:lnTo>
                      <a:pt x="897" y="0"/>
                    </a:lnTo>
                    <a:lnTo>
                      <a:pt x="900" y="0"/>
                    </a:lnTo>
                    <a:lnTo>
                      <a:pt x="904" y="0"/>
                    </a:lnTo>
                    <a:lnTo>
                      <a:pt x="908" y="0"/>
                    </a:lnTo>
                    <a:lnTo>
                      <a:pt x="911" y="0"/>
                    </a:lnTo>
                    <a:lnTo>
                      <a:pt x="915" y="0"/>
                    </a:lnTo>
                    <a:lnTo>
                      <a:pt x="918" y="0"/>
                    </a:lnTo>
                    <a:lnTo>
                      <a:pt x="922" y="0"/>
                    </a:lnTo>
                    <a:lnTo>
                      <a:pt x="926" y="0"/>
                    </a:lnTo>
                    <a:lnTo>
                      <a:pt x="929" y="0"/>
                    </a:lnTo>
                    <a:lnTo>
                      <a:pt x="933" y="0"/>
                    </a:lnTo>
                    <a:lnTo>
                      <a:pt x="936" y="0"/>
                    </a:lnTo>
                    <a:lnTo>
                      <a:pt x="940" y="0"/>
                    </a:lnTo>
                    <a:lnTo>
                      <a:pt x="944" y="0"/>
                    </a:lnTo>
                    <a:lnTo>
                      <a:pt x="947" y="0"/>
                    </a:lnTo>
                    <a:lnTo>
                      <a:pt x="951" y="0"/>
                    </a:lnTo>
                    <a:lnTo>
                      <a:pt x="954" y="0"/>
                    </a:lnTo>
                    <a:lnTo>
                      <a:pt x="958" y="0"/>
                    </a:lnTo>
                    <a:lnTo>
                      <a:pt x="962" y="0"/>
                    </a:lnTo>
                    <a:lnTo>
                      <a:pt x="965" y="0"/>
                    </a:lnTo>
                    <a:lnTo>
                      <a:pt x="969" y="0"/>
                    </a:lnTo>
                    <a:lnTo>
                      <a:pt x="972" y="0"/>
                    </a:lnTo>
                    <a:lnTo>
                      <a:pt x="976" y="0"/>
                    </a:lnTo>
                    <a:lnTo>
                      <a:pt x="980" y="0"/>
                    </a:lnTo>
                    <a:lnTo>
                      <a:pt x="983" y="0"/>
                    </a:lnTo>
                    <a:lnTo>
                      <a:pt x="987" y="0"/>
                    </a:lnTo>
                    <a:lnTo>
                      <a:pt x="990" y="0"/>
                    </a:lnTo>
                    <a:lnTo>
                      <a:pt x="994" y="0"/>
                    </a:lnTo>
                    <a:lnTo>
                      <a:pt x="998" y="0"/>
                    </a:lnTo>
                    <a:lnTo>
                      <a:pt x="1001" y="0"/>
                    </a:lnTo>
                    <a:lnTo>
                      <a:pt x="1005" y="0"/>
                    </a:lnTo>
                    <a:lnTo>
                      <a:pt x="1008" y="0"/>
                    </a:lnTo>
                    <a:lnTo>
                      <a:pt x="1012" y="0"/>
                    </a:lnTo>
                    <a:lnTo>
                      <a:pt x="1016" y="0"/>
                    </a:lnTo>
                    <a:lnTo>
                      <a:pt x="1019" y="0"/>
                    </a:lnTo>
                    <a:lnTo>
                      <a:pt x="1023" y="0"/>
                    </a:lnTo>
                    <a:lnTo>
                      <a:pt x="1026" y="0"/>
                    </a:lnTo>
                    <a:lnTo>
                      <a:pt x="1030" y="0"/>
                    </a:lnTo>
                    <a:lnTo>
                      <a:pt x="1034" y="0"/>
                    </a:lnTo>
                    <a:lnTo>
                      <a:pt x="1037" y="0"/>
                    </a:lnTo>
                    <a:lnTo>
                      <a:pt x="1041" y="0"/>
                    </a:lnTo>
                    <a:lnTo>
                      <a:pt x="1044" y="0"/>
                    </a:lnTo>
                    <a:lnTo>
                      <a:pt x="1048" y="0"/>
                    </a:lnTo>
                    <a:lnTo>
                      <a:pt x="1052" y="0"/>
                    </a:lnTo>
                    <a:lnTo>
                      <a:pt x="1055" y="0"/>
                    </a:lnTo>
                    <a:lnTo>
                      <a:pt x="1059" y="0"/>
                    </a:lnTo>
                    <a:lnTo>
                      <a:pt x="1062" y="0"/>
                    </a:lnTo>
                    <a:lnTo>
                      <a:pt x="1066" y="0"/>
                    </a:lnTo>
                    <a:lnTo>
                      <a:pt x="1070" y="0"/>
                    </a:lnTo>
                    <a:lnTo>
                      <a:pt x="1073" y="0"/>
                    </a:lnTo>
                    <a:lnTo>
                      <a:pt x="1077" y="0"/>
                    </a:lnTo>
                    <a:lnTo>
                      <a:pt x="1080" y="0"/>
                    </a:lnTo>
                    <a:lnTo>
                      <a:pt x="1084" y="0"/>
                    </a:lnTo>
                    <a:lnTo>
                      <a:pt x="1088" y="0"/>
                    </a:lnTo>
                    <a:lnTo>
                      <a:pt x="1091" y="0"/>
                    </a:lnTo>
                    <a:lnTo>
                      <a:pt x="1095" y="0"/>
                    </a:lnTo>
                    <a:lnTo>
                      <a:pt x="1098" y="0"/>
                    </a:lnTo>
                    <a:lnTo>
                      <a:pt x="1102" y="0"/>
                    </a:lnTo>
                    <a:lnTo>
                      <a:pt x="1106" y="0"/>
                    </a:lnTo>
                    <a:lnTo>
                      <a:pt x="1109" y="0"/>
                    </a:lnTo>
                    <a:lnTo>
                      <a:pt x="1113" y="0"/>
                    </a:lnTo>
                    <a:lnTo>
                      <a:pt x="1116" y="0"/>
                    </a:lnTo>
                    <a:lnTo>
                      <a:pt x="1120" y="0"/>
                    </a:lnTo>
                    <a:lnTo>
                      <a:pt x="1124" y="0"/>
                    </a:lnTo>
                    <a:lnTo>
                      <a:pt x="1127" y="0"/>
                    </a:lnTo>
                    <a:lnTo>
                      <a:pt x="1131" y="0"/>
                    </a:lnTo>
                    <a:lnTo>
                      <a:pt x="1134" y="0"/>
                    </a:lnTo>
                    <a:lnTo>
                      <a:pt x="1138" y="0"/>
                    </a:lnTo>
                    <a:lnTo>
                      <a:pt x="1142" y="0"/>
                    </a:lnTo>
                    <a:lnTo>
                      <a:pt x="1145" y="0"/>
                    </a:lnTo>
                    <a:lnTo>
                      <a:pt x="1149" y="0"/>
                    </a:lnTo>
                    <a:lnTo>
                      <a:pt x="1152" y="0"/>
                    </a:lnTo>
                    <a:lnTo>
                      <a:pt x="1156" y="0"/>
                    </a:lnTo>
                    <a:lnTo>
                      <a:pt x="1160" y="0"/>
                    </a:lnTo>
                    <a:lnTo>
                      <a:pt x="1163" y="0"/>
                    </a:lnTo>
                    <a:lnTo>
                      <a:pt x="1167" y="0"/>
                    </a:lnTo>
                    <a:lnTo>
                      <a:pt x="1170" y="0"/>
                    </a:lnTo>
                    <a:lnTo>
                      <a:pt x="1174" y="0"/>
                    </a:lnTo>
                    <a:lnTo>
                      <a:pt x="1178" y="0"/>
                    </a:lnTo>
                    <a:lnTo>
                      <a:pt x="1181" y="0"/>
                    </a:lnTo>
                    <a:lnTo>
                      <a:pt x="1185" y="0"/>
                    </a:lnTo>
                    <a:lnTo>
                      <a:pt x="1188" y="0"/>
                    </a:lnTo>
                    <a:lnTo>
                      <a:pt x="1192" y="0"/>
                    </a:lnTo>
                    <a:lnTo>
                      <a:pt x="1196" y="0"/>
                    </a:lnTo>
                    <a:lnTo>
                      <a:pt x="1199" y="0"/>
                    </a:lnTo>
                    <a:lnTo>
                      <a:pt x="1203" y="0"/>
                    </a:lnTo>
                    <a:lnTo>
                      <a:pt x="1206" y="0"/>
                    </a:lnTo>
                    <a:lnTo>
                      <a:pt x="1210" y="0"/>
                    </a:lnTo>
                    <a:lnTo>
                      <a:pt x="1214" y="0"/>
                    </a:lnTo>
                    <a:lnTo>
                      <a:pt x="1217" y="0"/>
                    </a:lnTo>
                    <a:lnTo>
                      <a:pt x="1221" y="0"/>
                    </a:lnTo>
                    <a:lnTo>
                      <a:pt x="1225" y="0"/>
                    </a:lnTo>
                    <a:lnTo>
                      <a:pt x="1228" y="0"/>
                    </a:lnTo>
                    <a:lnTo>
                      <a:pt x="1232" y="0"/>
                    </a:lnTo>
                    <a:lnTo>
                      <a:pt x="1235" y="0"/>
                    </a:lnTo>
                    <a:lnTo>
                      <a:pt x="1239" y="0"/>
                    </a:lnTo>
                    <a:lnTo>
                      <a:pt x="1243" y="0"/>
                    </a:lnTo>
                    <a:lnTo>
                      <a:pt x="1246" y="0"/>
                    </a:lnTo>
                    <a:lnTo>
                      <a:pt x="1250" y="0"/>
                    </a:lnTo>
                    <a:lnTo>
                      <a:pt x="1253" y="0"/>
                    </a:lnTo>
                    <a:lnTo>
                      <a:pt x="1257" y="0"/>
                    </a:lnTo>
                    <a:lnTo>
                      <a:pt x="1261" y="0"/>
                    </a:lnTo>
                    <a:lnTo>
                      <a:pt x="1264" y="0"/>
                    </a:lnTo>
                    <a:lnTo>
                      <a:pt x="1268" y="0"/>
                    </a:lnTo>
                    <a:lnTo>
                      <a:pt x="1271" y="0"/>
                    </a:lnTo>
                    <a:lnTo>
                      <a:pt x="1275" y="0"/>
                    </a:lnTo>
                    <a:lnTo>
                      <a:pt x="1279" y="0"/>
                    </a:lnTo>
                    <a:lnTo>
                      <a:pt x="1282" y="0"/>
                    </a:lnTo>
                    <a:lnTo>
                      <a:pt x="1286" y="0"/>
                    </a:lnTo>
                    <a:lnTo>
                      <a:pt x="1289" y="0"/>
                    </a:lnTo>
                    <a:lnTo>
                      <a:pt x="1293" y="0"/>
                    </a:lnTo>
                    <a:lnTo>
                      <a:pt x="1297" y="0"/>
                    </a:lnTo>
                    <a:lnTo>
                      <a:pt x="1300" y="0"/>
                    </a:lnTo>
                    <a:lnTo>
                      <a:pt x="1304" y="0"/>
                    </a:lnTo>
                    <a:lnTo>
                      <a:pt x="1307" y="0"/>
                    </a:lnTo>
                    <a:lnTo>
                      <a:pt x="1311" y="0"/>
                    </a:lnTo>
                    <a:lnTo>
                      <a:pt x="1315" y="0"/>
                    </a:lnTo>
                    <a:lnTo>
                      <a:pt x="1318" y="0"/>
                    </a:lnTo>
                    <a:lnTo>
                      <a:pt x="1322" y="0"/>
                    </a:lnTo>
                    <a:lnTo>
                      <a:pt x="1325" y="0"/>
                    </a:lnTo>
                    <a:lnTo>
                      <a:pt x="1329" y="0"/>
                    </a:lnTo>
                    <a:lnTo>
                      <a:pt x="1333" y="0"/>
                    </a:lnTo>
                    <a:lnTo>
                      <a:pt x="1336" y="0"/>
                    </a:lnTo>
                    <a:lnTo>
                      <a:pt x="1340" y="0"/>
                    </a:lnTo>
                    <a:lnTo>
                      <a:pt x="1343" y="0"/>
                    </a:lnTo>
                    <a:lnTo>
                      <a:pt x="1347" y="0"/>
                    </a:lnTo>
                    <a:lnTo>
                      <a:pt x="1351" y="0"/>
                    </a:lnTo>
                    <a:lnTo>
                      <a:pt x="1354" y="0"/>
                    </a:lnTo>
                    <a:lnTo>
                      <a:pt x="1358" y="0"/>
                    </a:lnTo>
                    <a:lnTo>
                      <a:pt x="1361" y="0"/>
                    </a:lnTo>
                    <a:lnTo>
                      <a:pt x="1365" y="0"/>
                    </a:lnTo>
                    <a:lnTo>
                      <a:pt x="1369" y="0"/>
                    </a:lnTo>
                    <a:lnTo>
                      <a:pt x="1372" y="0"/>
                    </a:lnTo>
                    <a:lnTo>
                      <a:pt x="1376" y="0"/>
                    </a:lnTo>
                    <a:lnTo>
                      <a:pt x="1379" y="0"/>
                    </a:lnTo>
                    <a:lnTo>
                      <a:pt x="1383" y="0"/>
                    </a:lnTo>
                    <a:lnTo>
                      <a:pt x="1387" y="0"/>
                    </a:lnTo>
                    <a:lnTo>
                      <a:pt x="1390" y="0"/>
                    </a:lnTo>
                    <a:lnTo>
                      <a:pt x="1394" y="0"/>
                    </a:lnTo>
                    <a:lnTo>
                      <a:pt x="1397" y="0"/>
                    </a:lnTo>
                    <a:lnTo>
                      <a:pt x="1401" y="0"/>
                    </a:lnTo>
                    <a:lnTo>
                      <a:pt x="1405" y="0"/>
                    </a:lnTo>
                    <a:lnTo>
                      <a:pt x="1408" y="0"/>
                    </a:lnTo>
                    <a:lnTo>
                      <a:pt x="1412" y="0"/>
                    </a:lnTo>
                    <a:lnTo>
                      <a:pt x="1415" y="0"/>
                    </a:lnTo>
                    <a:lnTo>
                      <a:pt x="1419" y="0"/>
                    </a:lnTo>
                    <a:lnTo>
                      <a:pt x="1423" y="0"/>
                    </a:lnTo>
                    <a:lnTo>
                      <a:pt x="1426" y="0"/>
                    </a:lnTo>
                    <a:lnTo>
                      <a:pt x="1430" y="0"/>
                    </a:lnTo>
                    <a:lnTo>
                      <a:pt x="1433" y="0"/>
                    </a:lnTo>
                    <a:lnTo>
                      <a:pt x="1437" y="0"/>
                    </a:lnTo>
                    <a:lnTo>
                      <a:pt x="1441" y="0"/>
                    </a:lnTo>
                    <a:lnTo>
                      <a:pt x="1444" y="0"/>
                    </a:lnTo>
                    <a:lnTo>
                      <a:pt x="1448" y="0"/>
                    </a:lnTo>
                    <a:lnTo>
                      <a:pt x="1451" y="0"/>
                    </a:lnTo>
                    <a:lnTo>
                      <a:pt x="1455" y="0"/>
                    </a:lnTo>
                    <a:lnTo>
                      <a:pt x="1459" y="0"/>
                    </a:lnTo>
                    <a:lnTo>
                      <a:pt x="1462" y="0"/>
                    </a:lnTo>
                    <a:lnTo>
                      <a:pt x="1466" y="0"/>
                    </a:lnTo>
                    <a:lnTo>
                      <a:pt x="1469" y="0"/>
                    </a:lnTo>
                    <a:lnTo>
                      <a:pt x="1473" y="0"/>
                    </a:lnTo>
                    <a:lnTo>
                      <a:pt x="1477" y="0"/>
                    </a:lnTo>
                    <a:lnTo>
                      <a:pt x="1480" y="0"/>
                    </a:lnTo>
                    <a:lnTo>
                      <a:pt x="1484" y="0"/>
                    </a:lnTo>
                    <a:lnTo>
                      <a:pt x="1487" y="0"/>
                    </a:lnTo>
                    <a:lnTo>
                      <a:pt x="1491" y="0"/>
                    </a:lnTo>
                    <a:lnTo>
                      <a:pt x="1495" y="0"/>
                    </a:lnTo>
                    <a:lnTo>
                      <a:pt x="1498" y="0"/>
                    </a:lnTo>
                    <a:lnTo>
                      <a:pt x="1502" y="0"/>
                    </a:lnTo>
                    <a:lnTo>
                      <a:pt x="1505" y="0"/>
                    </a:lnTo>
                    <a:lnTo>
                      <a:pt x="1509" y="0"/>
                    </a:lnTo>
                    <a:lnTo>
                      <a:pt x="1513" y="0"/>
                    </a:lnTo>
                    <a:lnTo>
                      <a:pt x="1516" y="0"/>
                    </a:lnTo>
                    <a:lnTo>
                      <a:pt x="1520" y="0"/>
                    </a:lnTo>
                    <a:lnTo>
                      <a:pt x="1523" y="0"/>
                    </a:lnTo>
                    <a:lnTo>
                      <a:pt x="1527" y="0"/>
                    </a:lnTo>
                    <a:lnTo>
                      <a:pt x="1531" y="0"/>
                    </a:lnTo>
                    <a:lnTo>
                      <a:pt x="1534" y="0"/>
                    </a:lnTo>
                    <a:lnTo>
                      <a:pt x="1538" y="0"/>
                    </a:lnTo>
                    <a:lnTo>
                      <a:pt x="1541" y="0"/>
                    </a:lnTo>
                    <a:lnTo>
                      <a:pt x="1545" y="0"/>
                    </a:lnTo>
                    <a:lnTo>
                      <a:pt x="1549" y="0"/>
                    </a:lnTo>
                    <a:lnTo>
                      <a:pt x="1552" y="0"/>
                    </a:lnTo>
                    <a:lnTo>
                      <a:pt x="1556" y="0"/>
                    </a:lnTo>
                    <a:lnTo>
                      <a:pt x="1559" y="0"/>
                    </a:lnTo>
                    <a:lnTo>
                      <a:pt x="1563" y="0"/>
                    </a:lnTo>
                    <a:lnTo>
                      <a:pt x="1567" y="0"/>
                    </a:lnTo>
                    <a:lnTo>
                      <a:pt x="1570" y="0"/>
                    </a:lnTo>
                    <a:lnTo>
                      <a:pt x="1574" y="0"/>
                    </a:lnTo>
                    <a:lnTo>
                      <a:pt x="1577" y="0"/>
                    </a:lnTo>
                    <a:lnTo>
                      <a:pt x="1581" y="0"/>
                    </a:lnTo>
                    <a:lnTo>
                      <a:pt x="1585" y="0"/>
                    </a:lnTo>
                    <a:lnTo>
                      <a:pt x="1588" y="0"/>
                    </a:lnTo>
                    <a:lnTo>
                      <a:pt x="1592" y="0"/>
                    </a:lnTo>
                    <a:lnTo>
                      <a:pt x="1595" y="0"/>
                    </a:lnTo>
                    <a:lnTo>
                      <a:pt x="1599" y="0"/>
                    </a:lnTo>
                    <a:lnTo>
                      <a:pt x="1603" y="0"/>
                    </a:lnTo>
                    <a:lnTo>
                      <a:pt x="1606" y="0"/>
                    </a:lnTo>
                    <a:lnTo>
                      <a:pt x="1610" y="0"/>
                    </a:lnTo>
                    <a:lnTo>
                      <a:pt x="1613" y="0"/>
                    </a:lnTo>
                    <a:lnTo>
                      <a:pt x="1617" y="0"/>
                    </a:lnTo>
                    <a:lnTo>
                      <a:pt x="1621" y="0"/>
                    </a:lnTo>
                    <a:lnTo>
                      <a:pt x="1624" y="0"/>
                    </a:lnTo>
                    <a:lnTo>
                      <a:pt x="1628" y="0"/>
                    </a:lnTo>
                    <a:lnTo>
                      <a:pt x="1631" y="0"/>
                    </a:lnTo>
                    <a:lnTo>
                      <a:pt x="1635" y="0"/>
                    </a:lnTo>
                    <a:lnTo>
                      <a:pt x="1639" y="0"/>
                    </a:lnTo>
                    <a:lnTo>
                      <a:pt x="1642" y="0"/>
                    </a:lnTo>
                    <a:lnTo>
                      <a:pt x="1646" y="0"/>
                    </a:lnTo>
                    <a:lnTo>
                      <a:pt x="1650" y="0"/>
                    </a:lnTo>
                    <a:lnTo>
                      <a:pt x="1653" y="0"/>
                    </a:lnTo>
                    <a:lnTo>
                      <a:pt x="1657" y="0"/>
                    </a:lnTo>
                    <a:lnTo>
                      <a:pt x="1660" y="0"/>
                    </a:lnTo>
                    <a:lnTo>
                      <a:pt x="1664" y="0"/>
                    </a:lnTo>
                    <a:lnTo>
                      <a:pt x="1668" y="0"/>
                    </a:lnTo>
                    <a:lnTo>
                      <a:pt x="1671" y="0"/>
                    </a:lnTo>
                    <a:lnTo>
                      <a:pt x="1675" y="0"/>
                    </a:lnTo>
                    <a:lnTo>
                      <a:pt x="1678" y="0"/>
                    </a:lnTo>
                    <a:lnTo>
                      <a:pt x="1682" y="0"/>
                    </a:lnTo>
                    <a:lnTo>
                      <a:pt x="1686" y="0"/>
                    </a:lnTo>
                    <a:lnTo>
                      <a:pt x="1689" y="0"/>
                    </a:lnTo>
                    <a:lnTo>
                      <a:pt x="1693" y="0"/>
                    </a:lnTo>
                    <a:lnTo>
                      <a:pt x="1696" y="0"/>
                    </a:lnTo>
                    <a:lnTo>
                      <a:pt x="1700" y="0"/>
                    </a:lnTo>
                    <a:lnTo>
                      <a:pt x="1704" y="0"/>
                    </a:lnTo>
                    <a:lnTo>
                      <a:pt x="1707" y="0"/>
                    </a:lnTo>
                    <a:lnTo>
                      <a:pt x="1711" y="0"/>
                    </a:lnTo>
                    <a:lnTo>
                      <a:pt x="1714" y="0"/>
                    </a:lnTo>
                    <a:lnTo>
                      <a:pt x="1718" y="0"/>
                    </a:lnTo>
                    <a:lnTo>
                      <a:pt x="1722" y="0"/>
                    </a:lnTo>
                    <a:lnTo>
                      <a:pt x="1725" y="0"/>
                    </a:lnTo>
                    <a:lnTo>
                      <a:pt x="1729" y="0"/>
                    </a:lnTo>
                    <a:lnTo>
                      <a:pt x="1732" y="0"/>
                    </a:lnTo>
                    <a:lnTo>
                      <a:pt x="1736" y="0"/>
                    </a:lnTo>
                  </a:path>
                </a:pathLst>
              </a:custGeom>
              <a:noFill/>
              <a:ln w="6350">
                <a:solidFill>
                  <a:srgbClr val="0000FF"/>
                </a:solidFill>
                <a:prstDash val="solid"/>
                <a:round/>
                <a:headEnd/>
                <a:tailEnd/>
              </a:ln>
            </p:spPr>
            <p:txBody>
              <a:bodyPr>
                <a:prstTxWarp prst="textNoShape">
                  <a:avLst/>
                </a:prstTxWarp>
              </a:bodyPr>
              <a:lstStyle/>
              <a:p>
                <a:endParaRPr lang="en-US"/>
              </a:p>
            </p:txBody>
          </p:sp>
          <p:sp>
            <p:nvSpPr>
              <p:cNvPr id="144591" name="Rectangle 207"/>
              <p:cNvSpPr>
                <a:spLocks noChangeArrowheads="1"/>
              </p:cNvSpPr>
              <p:nvPr/>
            </p:nvSpPr>
            <p:spPr bwMode="auto">
              <a:xfrm>
                <a:off x="213" y="3387"/>
                <a:ext cx="28"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0</a:t>
                </a:r>
                <a:endParaRPr lang="en-US"/>
              </a:p>
            </p:txBody>
          </p:sp>
          <p:sp>
            <p:nvSpPr>
              <p:cNvPr id="144592" name="Rectangle 208"/>
              <p:cNvSpPr>
                <a:spLocks noChangeArrowheads="1"/>
              </p:cNvSpPr>
              <p:nvPr/>
            </p:nvSpPr>
            <p:spPr bwMode="auto">
              <a:xfrm>
                <a:off x="371"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a:t>
                </a:r>
                <a:endParaRPr lang="en-US"/>
              </a:p>
            </p:txBody>
          </p:sp>
          <p:sp>
            <p:nvSpPr>
              <p:cNvPr id="144593" name="Rectangle 209"/>
              <p:cNvSpPr>
                <a:spLocks noChangeArrowheads="1"/>
              </p:cNvSpPr>
              <p:nvPr/>
            </p:nvSpPr>
            <p:spPr bwMode="auto">
              <a:xfrm>
                <a:off x="544"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20</a:t>
                </a:r>
                <a:endParaRPr lang="en-US"/>
              </a:p>
            </p:txBody>
          </p:sp>
          <p:sp>
            <p:nvSpPr>
              <p:cNvPr id="144594" name="Rectangle 210"/>
              <p:cNvSpPr>
                <a:spLocks noChangeArrowheads="1"/>
              </p:cNvSpPr>
              <p:nvPr/>
            </p:nvSpPr>
            <p:spPr bwMode="auto">
              <a:xfrm>
                <a:off x="717"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30</a:t>
                </a:r>
                <a:endParaRPr lang="en-US"/>
              </a:p>
            </p:txBody>
          </p:sp>
          <p:sp>
            <p:nvSpPr>
              <p:cNvPr id="144595" name="Rectangle 211"/>
              <p:cNvSpPr>
                <a:spLocks noChangeArrowheads="1"/>
              </p:cNvSpPr>
              <p:nvPr/>
            </p:nvSpPr>
            <p:spPr bwMode="auto">
              <a:xfrm>
                <a:off x="890"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40</a:t>
                </a:r>
                <a:endParaRPr lang="en-US"/>
              </a:p>
            </p:txBody>
          </p:sp>
          <p:sp>
            <p:nvSpPr>
              <p:cNvPr id="144596" name="Rectangle 212"/>
              <p:cNvSpPr>
                <a:spLocks noChangeArrowheads="1"/>
              </p:cNvSpPr>
              <p:nvPr/>
            </p:nvSpPr>
            <p:spPr bwMode="auto">
              <a:xfrm>
                <a:off x="1066"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50</a:t>
                </a:r>
                <a:endParaRPr lang="en-US"/>
              </a:p>
            </p:txBody>
          </p:sp>
          <p:sp>
            <p:nvSpPr>
              <p:cNvPr id="144597" name="Rectangle 213"/>
              <p:cNvSpPr>
                <a:spLocks noChangeArrowheads="1"/>
              </p:cNvSpPr>
              <p:nvPr/>
            </p:nvSpPr>
            <p:spPr bwMode="auto">
              <a:xfrm>
                <a:off x="1239"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60</a:t>
                </a:r>
                <a:endParaRPr lang="en-US"/>
              </a:p>
            </p:txBody>
          </p:sp>
          <p:sp>
            <p:nvSpPr>
              <p:cNvPr id="144598" name="Rectangle 214"/>
              <p:cNvSpPr>
                <a:spLocks noChangeArrowheads="1"/>
              </p:cNvSpPr>
              <p:nvPr/>
            </p:nvSpPr>
            <p:spPr bwMode="auto">
              <a:xfrm>
                <a:off x="1412"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70</a:t>
                </a:r>
                <a:endParaRPr lang="en-US"/>
              </a:p>
            </p:txBody>
          </p:sp>
          <p:sp>
            <p:nvSpPr>
              <p:cNvPr id="144599" name="Rectangle 215"/>
              <p:cNvSpPr>
                <a:spLocks noChangeArrowheads="1"/>
              </p:cNvSpPr>
              <p:nvPr/>
            </p:nvSpPr>
            <p:spPr bwMode="auto">
              <a:xfrm>
                <a:off x="1585"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80</a:t>
                </a:r>
                <a:endParaRPr lang="en-US"/>
              </a:p>
            </p:txBody>
          </p:sp>
          <p:sp>
            <p:nvSpPr>
              <p:cNvPr id="144600" name="Rectangle 216"/>
              <p:cNvSpPr>
                <a:spLocks noChangeArrowheads="1"/>
              </p:cNvSpPr>
              <p:nvPr/>
            </p:nvSpPr>
            <p:spPr bwMode="auto">
              <a:xfrm>
                <a:off x="1758" y="338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90</a:t>
                </a:r>
                <a:endParaRPr lang="en-US"/>
              </a:p>
            </p:txBody>
          </p:sp>
          <p:sp>
            <p:nvSpPr>
              <p:cNvPr id="144601" name="Rectangle 217"/>
              <p:cNvSpPr>
                <a:spLocks noChangeArrowheads="1"/>
              </p:cNvSpPr>
              <p:nvPr/>
            </p:nvSpPr>
            <p:spPr bwMode="auto">
              <a:xfrm>
                <a:off x="1920" y="3387"/>
                <a:ext cx="84"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100</a:t>
                </a:r>
                <a:endParaRPr lang="en-US"/>
              </a:p>
            </p:txBody>
          </p:sp>
          <p:sp>
            <p:nvSpPr>
              <p:cNvPr id="144602" name="Rectangle 218"/>
              <p:cNvSpPr>
                <a:spLocks noChangeArrowheads="1"/>
              </p:cNvSpPr>
              <p:nvPr/>
            </p:nvSpPr>
            <p:spPr bwMode="auto">
              <a:xfrm>
                <a:off x="962" y="3455"/>
                <a:ext cx="132" cy="68"/>
              </a:xfrm>
              <a:prstGeom prst="rect">
                <a:avLst/>
              </a:prstGeom>
              <a:noFill/>
              <a:ln w="9525">
                <a:noFill/>
                <a:miter lim="800000"/>
                <a:headEnd/>
                <a:tailEnd/>
              </a:ln>
            </p:spPr>
            <p:txBody>
              <a:bodyPr wrap="none" lIns="0" tIns="0" rIns="0" bIns="0">
                <a:prstTxWarp prst="textNoShape">
                  <a:avLst/>
                </a:prstTxWarp>
                <a:spAutoFit/>
              </a:bodyPr>
              <a:lstStyle/>
              <a:p>
                <a:r>
                  <a:rPr lang="en-US" sz="700" dirty="0" smtClean="0">
                    <a:solidFill>
                      <a:srgbClr val="000000"/>
                    </a:solidFill>
                    <a:latin typeface="Times New Roman" charset="0"/>
                  </a:rPr>
                  <a:t>Week</a:t>
                </a:r>
                <a:endParaRPr lang="en-US" dirty="0"/>
              </a:p>
            </p:txBody>
          </p:sp>
        </p:grpSp>
        <p:grpSp>
          <p:nvGrpSpPr>
            <p:cNvPr id="8" name="Group 280"/>
            <p:cNvGrpSpPr>
              <a:grpSpLocks/>
            </p:cNvGrpSpPr>
            <p:nvPr/>
          </p:nvGrpSpPr>
          <p:grpSpPr bwMode="auto">
            <a:xfrm>
              <a:off x="3394" y="2002"/>
              <a:ext cx="1928" cy="975"/>
              <a:chOff x="3474" y="2137"/>
              <a:chExt cx="1928" cy="975"/>
            </a:xfrm>
          </p:grpSpPr>
          <p:sp>
            <p:nvSpPr>
              <p:cNvPr id="144614" name="Rectangle 230"/>
              <p:cNvSpPr>
                <a:spLocks noChangeArrowheads="1"/>
              </p:cNvSpPr>
              <p:nvPr/>
            </p:nvSpPr>
            <p:spPr bwMode="auto">
              <a:xfrm>
                <a:off x="3577" y="2137"/>
                <a:ext cx="1785" cy="822"/>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615" name="Rectangle 231"/>
              <p:cNvSpPr>
                <a:spLocks noChangeArrowheads="1"/>
              </p:cNvSpPr>
              <p:nvPr/>
            </p:nvSpPr>
            <p:spPr bwMode="auto">
              <a:xfrm>
                <a:off x="3577" y="2137"/>
                <a:ext cx="1788" cy="826"/>
              </a:xfrm>
              <a:prstGeom prst="rect">
                <a:avLst/>
              </a:prstGeom>
              <a:noFill/>
              <a:ln w="11113">
                <a:solidFill>
                  <a:srgbClr val="000000"/>
                </a:solidFill>
                <a:miter lim="800000"/>
                <a:headEnd/>
                <a:tailEnd/>
              </a:ln>
            </p:spPr>
            <p:txBody>
              <a:bodyPr>
                <a:prstTxWarp prst="textNoShape">
                  <a:avLst/>
                </a:prstTxWarp>
              </a:bodyPr>
              <a:lstStyle/>
              <a:p>
                <a:endParaRPr lang="en-US"/>
              </a:p>
            </p:txBody>
          </p:sp>
          <p:sp>
            <p:nvSpPr>
              <p:cNvPr id="144616" name="Line 232"/>
              <p:cNvSpPr>
                <a:spLocks noChangeShapeType="1"/>
              </p:cNvSpPr>
              <p:nvPr/>
            </p:nvSpPr>
            <p:spPr bwMode="auto">
              <a:xfrm>
                <a:off x="3577" y="2343"/>
                <a:ext cx="1785"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17" name="Line 233"/>
              <p:cNvSpPr>
                <a:spLocks noChangeShapeType="1"/>
              </p:cNvSpPr>
              <p:nvPr/>
            </p:nvSpPr>
            <p:spPr bwMode="auto">
              <a:xfrm>
                <a:off x="3577" y="2548"/>
                <a:ext cx="1785"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18" name="Line 234"/>
              <p:cNvSpPr>
                <a:spLocks noChangeShapeType="1"/>
              </p:cNvSpPr>
              <p:nvPr/>
            </p:nvSpPr>
            <p:spPr bwMode="auto">
              <a:xfrm>
                <a:off x="3577" y="2754"/>
                <a:ext cx="1785"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19" name="Rectangle 235"/>
              <p:cNvSpPr>
                <a:spLocks noChangeArrowheads="1"/>
              </p:cNvSpPr>
              <p:nvPr/>
            </p:nvSpPr>
            <p:spPr bwMode="auto">
              <a:xfrm>
                <a:off x="3474" y="2137"/>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20</a:t>
                </a:r>
                <a:endParaRPr lang="en-US"/>
              </a:p>
            </p:txBody>
          </p:sp>
          <p:sp>
            <p:nvSpPr>
              <p:cNvPr id="144620" name="Rectangle 236"/>
              <p:cNvSpPr>
                <a:spLocks noChangeArrowheads="1"/>
              </p:cNvSpPr>
              <p:nvPr/>
            </p:nvSpPr>
            <p:spPr bwMode="auto">
              <a:xfrm>
                <a:off x="3474" y="232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17</a:t>
                </a:r>
                <a:endParaRPr lang="en-US"/>
              </a:p>
            </p:txBody>
          </p:sp>
          <p:sp>
            <p:nvSpPr>
              <p:cNvPr id="144621" name="Rectangle 237"/>
              <p:cNvSpPr>
                <a:spLocks noChangeArrowheads="1"/>
              </p:cNvSpPr>
              <p:nvPr/>
            </p:nvSpPr>
            <p:spPr bwMode="auto">
              <a:xfrm>
                <a:off x="3474" y="2511"/>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14</a:t>
                </a:r>
                <a:endParaRPr lang="en-US"/>
              </a:p>
            </p:txBody>
          </p:sp>
          <p:sp>
            <p:nvSpPr>
              <p:cNvPr id="144622" name="Rectangle 238"/>
              <p:cNvSpPr>
                <a:spLocks noChangeArrowheads="1"/>
              </p:cNvSpPr>
              <p:nvPr/>
            </p:nvSpPr>
            <p:spPr bwMode="auto">
              <a:xfrm>
                <a:off x="3474" y="2699"/>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11</a:t>
                </a:r>
                <a:endParaRPr lang="en-US"/>
              </a:p>
            </p:txBody>
          </p:sp>
          <p:sp>
            <p:nvSpPr>
              <p:cNvPr id="144623" name="Rectangle 239"/>
              <p:cNvSpPr>
                <a:spLocks noChangeArrowheads="1"/>
              </p:cNvSpPr>
              <p:nvPr/>
            </p:nvSpPr>
            <p:spPr bwMode="auto">
              <a:xfrm>
                <a:off x="3503" y="2890"/>
                <a:ext cx="28"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8</a:t>
                </a:r>
                <a:endParaRPr lang="en-US"/>
              </a:p>
            </p:txBody>
          </p:sp>
          <p:sp>
            <p:nvSpPr>
              <p:cNvPr id="144624" name="Line 240"/>
              <p:cNvSpPr>
                <a:spLocks noChangeShapeType="1"/>
              </p:cNvSpPr>
              <p:nvPr/>
            </p:nvSpPr>
            <p:spPr bwMode="auto">
              <a:xfrm>
                <a:off x="3665"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25" name="Line 241"/>
              <p:cNvSpPr>
                <a:spLocks noChangeShapeType="1"/>
              </p:cNvSpPr>
              <p:nvPr/>
            </p:nvSpPr>
            <p:spPr bwMode="auto">
              <a:xfrm>
                <a:off x="3753"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26" name="Line 242"/>
              <p:cNvSpPr>
                <a:spLocks noChangeShapeType="1"/>
              </p:cNvSpPr>
              <p:nvPr/>
            </p:nvSpPr>
            <p:spPr bwMode="auto">
              <a:xfrm>
                <a:off x="3841"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27" name="Line 243"/>
              <p:cNvSpPr>
                <a:spLocks noChangeShapeType="1"/>
              </p:cNvSpPr>
              <p:nvPr/>
            </p:nvSpPr>
            <p:spPr bwMode="auto">
              <a:xfrm>
                <a:off x="3933"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28" name="Line 244"/>
              <p:cNvSpPr>
                <a:spLocks noChangeShapeType="1"/>
              </p:cNvSpPr>
              <p:nvPr/>
            </p:nvSpPr>
            <p:spPr bwMode="auto">
              <a:xfrm>
                <a:off x="4021"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29" name="Line 245"/>
              <p:cNvSpPr>
                <a:spLocks noChangeShapeType="1"/>
              </p:cNvSpPr>
              <p:nvPr/>
            </p:nvSpPr>
            <p:spPr bwMode="auto">
              <a:xfrm>
                <a:off x="4109"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0" name="Line 246"/>
              <p:cNvSpPr>
                <a:spLocks noChangeShapeType="1"/>
              </p:cNvSpPr>
              <p:nvPr/>
            </p:nvSpPr>
            <p:spPr bwMode="auto">
              <a:xfrm>
                <a:off x="4201"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1" name="Line 247"/>
              <p:cNvSpPr>
                <a:spLocks noChangeShapeType="1"/>
              </p:cNvSpPr>
              <p:nvPr/>
            </p:nvSpPr>
            <p:spPr bwMode="auto">
              <a:xfrm>
                <a:off x="4289"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2" name="Line 248"/>
              <p:cNvSpPr>
                <a:spLocks noChangeShapeType="1"/>
              </p:cNvSpPr>
              <p:nvPr/>
            </p:nvSpPr>
            <p:spPr bwMode="auto">
              <a:xfrm>
                <a:off x="4377"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3" name="Line 249"/>
              <p:cNvSpPr>
                <a:spLocks noChangeShapeType="1"/>
              </p:cNvSpPr>
              <p:nvPr/>
            </p:nvSpPr>
            <p:spPr bwMode="auto">
              <a:xfrm>
                <a:off x="4469"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4" name="Line 250"/>
              <p:cNvSpPr>
                <a:spLocks noChangeShapeType="1"/>
              </p:cNvSpPr>
              <p:nvPr/>
            </p:nvSpPr>
            <p:spPr bwMode="auto">
              <a:xfrm>
                <a:off x="4557"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5" name="Line 251"/>
              <p:cNvSpPr>
                <a:spLocks noChangeShapeType="1"/>
              </p:cNvSpPr>
              <p:nvPr/>
            </p:nvSpPr>
            <p:spPr bwMode="auto">
              <a:xfrm>
                <a:off x="4646"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6" name="Line 252"/>
              <p:cNvSpPr>
                <a:spLocks noChangeShapeType="1"/>
              </p:cNvSpPr>
              <p:nvPr/>
            </p:nvSpPr>
            <p:spPr bwMode="auto">
              <a:xfrm>
                <a:off x="4734"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7" name="Line 253"/>
              <p:cNvSpPr>
                <a:spLocks noChangeShapeType="1"/>
              </p:cNvSpPr>
              <p:nvPr/>
            </p:nvSpPr>
            <p:spPr bwMode="auto">
              <a:xfrm>
                <a:off x="4826"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8" name="Line 254"/>
              <p:cNvSpPr>
                <a:spLocks noChangeShapeType="1"/>
              </p:cNvSpPr>
              <p:nvPr/>
            </p:nvSpPr>
            <p:spPr bwMode="auto">
              <a:xfrm>
                <a:off x="4914"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39" name="Line 255"/>
              <p:cNvSpPr>
                <a:spLocks noChangeShapeType="1"/>
              </p:cNvSpPr>
              <p:nvPr/>
            </p:nvSpPr>
            <p:spPr bwMode="auto">
              <a:xfrm>
                <a:off x="5002"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40" name="Line 256"/>
              <p:cNvSpPr>
                <a:spLocks noChangeShapeType="1"/>
              </p:cNvSpPr>
              <p:nvPr/>
            </p:nvSpPr>
            <p:spPr bwMode="auto">
              <a:xfrm>
                <a:off x="5094"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41" name="Line 257"/>
              <p:cNvSpPr>
                <a:spLocks noChangeShapeType="1"/>
              </p:cNvSpPr>
              <p:nvPr/>
            </p:nvSpPr>
            <p:spPr bwMode="auto">
              <a:xfrm>
                <a:off x="5182"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42" name="Line 258"/>
              <p:cNvSpPr>
                <a:spLocks noChangeShapeType="1"/>
              </p:cNvSpPr>
              <p:nvPr/>
            </p:nvSpPr>
            <p:spPr bwMode="auto">
              <a:xfrm>
                <a:off x="5270" y="2137"/>
                <a:ext cx="0" cy="822"/>
              </a:xfrm>
              <a:prstGeom prst="line">
                <a:avLst/>
              </a:prstGeom>
              <a:noFill/>
              <a:ln w="0">
                <a:solidFill>
                  <a:srgbClr val="C0C0C0"/>
                </a:solidFill>
                <a:round/>
                <a:headEnd/>
                <a:tailEnd/>
              </a:ln>
            </p:spPr>
            <p:txBody>
              <a:bodyPr>
                <a:prstTxWarp prst="textNoShape">
                  <a:avLst/>
                </a:prstTxWarp>
              </a:bodyPr>
              <a:lstStyle/>
              <a:p>
                <a:endParaRPr lang="en-US"/>
              </a:p>
            </p:txBody>
          </p:sp>
          <p:sp>
            <p:nvSpPr>
              <p:cNvPr id="144643" name="Freeform 259"/>
              <p:cNvSpPr>
                <a:spLocks/>
              </p:cNvSpPr>
              <p:nvPr/>
            </p:nvSpPr>
            <p:spPr bwMode="auto">
              <a:xfrm>
                <a:off x="3577" y="2592"/>
                <a:ext cx="1785" cy="228"/>
              </a:xfrm>
              <a:custGeom>
                <a:avLst/>
                <a:gdLst/>
                <a:ahLst/>
                <a:cxnLst>
                  <a:cxn ang="0">
                    <a:pos x="29" y="228"/>
                  </a:cxn>
                  <a:cxn ang="0">
                    <a:pos x="62" y="228"/>
                  </a:cxn>
                  <a:cxn ang="0">
                    <a:pos x="95" y="228"/>
                  </a:cxn>
                  <a:cxn ang="0">
                    <a:pos x="128" y="228"/>
                  </a:cxn>
                  <a:cxn ang="0">
                    <a:pos x="161" y="228"/>
                  </a:cxn>
                  <a:cxn ang="0">
                    <a:pos x="194" y="224"/>
                  </a:cxn>
                  <a:cxn ang="0">
                    <a:pos x="216" y="213"/>
                  </a:cxn>
                  <a:cxn ang="0">
                    <a:pos x="238" y="199"/>
                  </a:cxn>
                  <a:cxn ang="0">
                    <a:pos x="257" y="180"/>
                  </a:cxn>
                  <a:cxn ang="0">
                    <a:pos x="275" y="165"/>
                  </a:cxn>
                  <a:cxn ang="0">
                    <a:pos x="290" y="147"/>
                  </a:cxn>
                  <a:cxn ang="0">
                    <a:pos x="308" y="125"/>
                  </a:cxn>
                  <a:cxn ang="0">
                    <a:pos x="327" y="107"/>
                  </a:cxn>
                  <a:cxn ang="0">
                    <a:pos x="345" y="85"/>
                  </a:cxn>
                  <a:cxn ang="0">
                    <a:pos x="363" y="63"/>
                  </a:cxn>
                  <a:cxn ang="0">
                    <a:pos x="385" y="41"/>
                  </a:cxn>
                  <a:cxn ang="0">
                    <a:pos x="411" y="30"/>
                  </a:cxn>
                  <a:cxn ang="0">
                    <a:pos x="437" y="19"/>
                  </a:cxn>
                  <a:cxn ang="0">
                    <a:pos x="463" y="11"/>
                  </a:cxn>
                  <a:cxn ang="0">
                    <a:pos x="496" y="8"/>
                  </a:cxn>
                  <a:cxn ang="0">
                    <a:pos x="529" y="4"/>
                  </a:cxn>
                  <a:cxn ang="0">
                    <a:pos x="562" y="4"/>
                  </a:cxn>
                  <a:cxn ang="0">
                    <a:pos x="595" y="0"/>
                  </a:cxn>
                  <a:cxn ang="0">
                    <a:pos x="628" y="0"/>
                  </a:cxn>
                  <a:cxn ang="0">
                    <a:pos x="661" y="0"/>
                  </a:cxn>
                  <a:cxn ang="0">
                    <a:pos x="694" y="0"/>
                  </a:cxn>
                  <a:cxn ang="0">
                    <a:pos x="727" y="0"/>
                  </a:cxn>
                  <a:cxn ang="0">
                    <a:pos x="760" y="0"/>
                  </a:cxn>
                  <a:cxn ang="0">
                    <a:pos x="793" y="0"/>
                  </a:cxn>
                  <a:cxn ang="0">
                    <a:pos x="826" y="0"/>
                  </a:cxn>
                  <a:cxn ang="0">
                    <a:pos x="859" y="0"/>
                  </a:cxn>
                  <a:cxn ang="0">
                    <a:pos x="892" y="0"/>
                  </a:cxn>
                  <a:cxn ang="0">
                    <a:pos x="925" y="0"/>
                  </a:cxn>
                  <a:cxn ang="0">
                    <a:pos x="958" y="0"/>
                  </a:cxn>
                  <a:cxn ang="0">
                    <a:pos x="991" y="0"/>
                  </a:cxn>
                  <a:cxn ang="0">
                    <a:pos x="1024" y="0"/>
                  </a:cxn>
                  <a:cxn ang="0">
                    <a:pos x="1058" y="0"/>
                  </a:cxn>
                  <a:cxn ang="0">
                    <a:pos x="1091" y="0"/>
                  </a:cxn>
                  <a:cxn ang="0">
                    <a:pos x="1124" y="0"/>
                  </a:cxn>
                  <a:cxn ang="0">
                    <a:pos x="1157" y="0"/>
                  </a:cxn>
                  <a:cxn ang="0">
                    <a:pos x="1190" y="0"/>
                  </a:cxn>
                  <a:cxn ang="0">
                    <a:pos x="1223" y="0"/>
                  </a:cxn>
                  <a:cxn ang="0">
                    <a:pos x="1256" y="0"/>
                  </a:cxn>
                  <a:cxn ang="0">
                    <a:pos x="1289" y="0"/>
                  </a:cxn>
                  <a:cxn ang="0">
                    <a:pos x="1322" y="0"/>
                  </a:cxn>
                  <a:cxn ang="0">
                    <a:pos x="1355" y="0"/>
                  </a:cxn>
                  <a:cxn ang="0">
                    <a:pos x="1388" y="0"/>
                  </a:cxn>
                  <a:cxn ang="0">
                    <a:pos x="1421" y="0"/>
                  </a:cxn>
                  <a:cxn ang="0">
                    <a:pos x="1454" y="0"/>
                  </a:cxn>
                  <a:cxn ang="0">
                    <a:pos x="1487" y="0"/>
                  </a:cxn>
                  <a:cxn ang="0">
                    <a:pos x="1520" y="0"/>
                  </a:cxn>
                  <a:cxn ang="0">
                    <a:pos x="1553" y="0"/>
                  </a:cxn>
                  <a:cxn ang="0">
                    <a:pos x="1586" y="0"/>
                  </a:cxn>
                  <a:cxn ang="0">
                    <a:pos x="1620" y="0"/>
                  </a:cxn>
                  <a:cxn ang="0">
                    <a:pos x="1653" y="0"/>
                  </a:cxn>
                  <a:cxn ang="0">
                    <a:pos x="1686" y="0"/>
                  </a:cxn>
                  <a:cxn ang="0">
                    <a:pos x="1719" y="0"/>
                  </a:cxn>
                  <a:cxn ang="0">
                    <a:pos x="1752" y="0"/>
                  </a:cxn>
                  <a:cxn ang="0">
                    <a:pos x="1785" y="0"/>
                  </a:cxn>
                </a:cxnLst>
                <a:rect l="0" t="0" r="r" b="b"/>
                <a:pathLst>
                  <a:path w="1785" h="228">
                    <a:moveTo>
                      <a:pt x="0" y="228"/>
                    </a:moveTo>
                    <a:lnTo>
                      <a:pt x="3" y="228"/>
                    </a:lnTo>
                    <a:lnTo>
                      <a:pt x="7" y="228"/>
                    </a:lnTo>
                    <a:lnTo>
                      <a:pt x="11" y="228"/>
                    </a:lnTo>
                    <a:lnTo>
                      <a:pt x="14" y="228"/>
                    </a:lnTo>
                    <a:lnTo>
                      <a:pt x="18" y="228"/>
                    </a:lnTo>
                    <a:lnTo>
                      <a:pt x="22" y="228"/>
                    </a:lnTo>
                    <a:lnTo>
                      <a:pt x="25" y="228"/>
                    </a:lnTo>
                    <a:lnTo>
                      <a:pt x="29" y="228"/>
                    </a:lnTo>
                    <a:lnTo>
                      <a:pt x="33" y="228"/>
                    </a:lnTo>
                    <a:lnTo>
                      <a:pt x="36" y="228"/>
                    </a:lnTo>
                    <a:lnTo>
                      <a:pt x="40" y="228"/>
                    </a:lnTo>
                    <a:lnTo>
                      <a:pt x="44" y="228"/>
                    </a:lnTo>
                    <a:lnTo>
                      <a:pt x="47" y="228"/>
                    </a:lnTo>
                    <a:lnTo>
                      <a:pt x="51" y="228"/>
                    </a:lnTo>
                    <a:lnTo>
                      <a:pt x="55" y="228"/>
                    </a:lnTo>
                    <a:lnTo>
                      <a:pt x="58" y="228"/>
                    </a:lnTo>
                    <a:lnTo>
                      <a:pt x="62" y="228"/>
                    </a:lnTo>
                    <a:lnTo>
                      <a:pt x="66" y="228"/>
                    </a:lnTo>
                    <a:lnTo>
                      <a:pt x="69" y="228"/>
                    </a:lnTo>
                    <a:lnTo>
                      <a:pt x="73" y="228"/>
                    </a:lnTo>
                    <a:lnTo>
                      <a:pt x="77" y="228"/>
                    </a:lnTo>
                    <a:lnTo>
                      <a:pt x="81" y="228"/>
                    </a:lnTo>
                    <a:lnTo>
                      <a:pt x="84" y="228"/>
                    </a:lnTo>
                    <a:lnTo>
                      <a:pt x="88" y="228"/>
                    </a:lnTo>
                    <a:lnTo>
                      <a:pt x="92" y="228"/>
                    </a:lnTo>
                    <a:lnTo>
                      <a:pt x="95" y="228"/>
                    </a:lnTo>
                    <a:lnTo>
                      <a:pt x="99" y="228"/>
                    </a:lnTo>
                    <a:lnTo>
                      <a:pt x="103" y="228"/>
                    </a:lnTo>
                    <a:lnTo>
                      <a:pt x="106" y="228"/>
                    </a:lnTo>
                    <a:lnTo>
                      <a:pt x="110" y="228"/>
                    </a:lnTo>
                    <a:lnTo>
                      <a:pt x="114" y="228"/>
                    </a:lnTo>
                    <a:lnTo>
                      <a:pt x="117" y="228"/>
                    </a:lnTo>
                    <a:lnTo>
                      <a:pt x="121" y="228"/>
                    </a:lnTo>
                    <a:lnTo>
                      <a:pt x="125" y="228"/>
                    </a:lnTo>
                    <a:lnTo>
                      <a:pt x="128" y="228"/>
                    </a:lnTo>
                    <a:lnTo>
                      <a:pt x="132" y="228"/>
                    </a:lnTo>
                    <a:lnTo>
                      <a:pt x="136" y="228"/>
                    </a:lnTo>
                    <a:lnTo>
                      <a:pt x="139" y="228"/>
                    </a:lnTo>
                    <a:lnTo>
                      <a:pt x="143" y="228"/>
                    </a:lnTo>
                    <a:lnTo>
                      <a:pt x="147" y="228"/>
                    </a:lnTo>
                    <a:lnTo>
                      <a:pt x="150" y="228"/>
                    </a:lnTo>
                    <a:lnTo>
                      <a:pt x="154" y="228"/>
                    </a:lnTo>
                    <a:lnTo>
                      <a:pt x="158" y="228"/>
                    </a:lnTo>
                    <a:lnTo>
                      <a:pt x="161" y="228"/>
                    </a:lnTo>
                    <a:lnTo>
                      <a:pt x="165" y="228"/>
                    </a:lnTo>
                    <a:lnTo>
                      <a:pt x="169" y="228"/>
                    </a:lnTo>
                    <a:lnTo>
                      <a:pt x="172" y="228"/>
                    </a:lnTo>
                    <a:lnTo>
                      <a:pt x="176" y="228"/>
                    </a:lnTo>
                    <a:lnTo>
                      <a:pt x="180" y="228"/>
                    </a:lnTo>
                    <a:lnTo>
                      <a:pt x="183" y="228"/>
                    </a:lnTo>
                    <a:lnTo>
                      <a:pt x="187" y="228"/>
                    </a:lnTo>
                    <a:lnTo>
                      <a:pt x="191" y="228"/>
                    </a:lnTo>
                    <a:lnTo>
                      <a:pt x="194" y="224"/>
                    </a:lnTo>
                    <a:lnTo>
                      <a:pt x="198" y="224"/>
                    </a:lnTo>
                    <a:lnTo>
                      <a:pt x="202" y="224"/>
                    </a:lnTo>
                    <a:lnTo>
                      <a:pt x="202" y="221"/>
                    </a:lnTo>
                    <a:lnTo>
                      <a:pt x="205" y="221"/>
                    </a:lnTo>
                    <a:lnTo>
                      <a:pt x="209" y="221"/>
                    </a:lnTo>
                    <a:lnTo>
                      <a:pt x="209" y="217"/>
                    </a:lnTo>
                    <a:lnTo>
                      <a:pt x="213" y="217"/>
                    </a:lnTo>
                    <a:lnTo>
                      <a:pt x="216" y="217"/>
                    </a:lnTo>
                    <a:lnTo>
                      <a:pt x="216" y="213"/>
                    </a:lnTo>
                    <a:lnTo>
                      <a:pt x="220" y="213"/>
                    </a:lnTo>
                    <a:lnTo>
                      <a:pt x="224" y="210"/>
                    </a:lnTo>
                    <a:lnTo>
                      <a:pt x="227" y="210"/>
                    </a:lnTo>
                    <a:lnTo>
                      <a:pt x="227" y="206"/>
                    </a:lnTo>
                    <a:lnTo>
                      <a:pt x="231" y="206"/>
                    </a:lnTo>
                    <a:lnTo>
                      <a:pt x="231" y="202"/>
                    </a:lnTo>
                    <a:lnTo>
                      <a:pt x="235" y="202"/>
                    </a:lnTo>
                    <a:lnTo>
                      <a:pt x="235" y="199"/>
                    </a:lnTo>
                    <a:lnTo>
                      <a:pt x="238" y="199"/>
                    </a:lnTo>
                    <a:lnTo>
                      <a:pt x="242" y="195"/>
                    </a:lnTo>
                    <a:lnTo>
                      <a:pt x="246" y="195"/>
                    </a:lnTo>
                    <a:lnTo>
                      <a:pt x="246" y="191"/>
                    </a:lnTo>
                    <a:lnTo>
                      <a:pt x="249" y="191"/>
                    </a:lnTo>
                    <a:lnTo>
                      <a:pt x="249" y="187"/>
                    </a:lnTo>
                    <a:lnTo>
                      <a:pt x="253" y="187"/>
                    </a:lnTo>
                    <a:lnTo>
                      <a:pt x="253" y="184"/>
                    </a:lnTo>
                    <a:lnTo>
                      <a:pt x="257" y="184"/>
                    </a:lnTo>
                    <a:lnTo>
                      <a:pt x="257" y="180"/>
                    </a:lnTo>
                    <a:lnTo>
                      <a:pt x="260" y="180"/>
                    </a:lnTo>
                    <a:lnTo>
                      <a:pt x="260" y="176"/>
                    </a:lnTo>
                    <a:lnTo>
                      <a:pt x="264" y="176"/>
                    </a:lnTo>
                    <a:lnTo>
                      <a:pt x="264" y="173"/>
                    </a:lnTo>
                    <a:lnTo>
                      <a:pt x="268" y="173"/>
                    </a:lnTo>
                    <a:lnTo>
                      <a:pt x="268" y="169"/>
                    </a:lnTo>
                    <a:lnTo>
                      <a:pt x="272" y="169"/>
                    </a:lnTo>
                    <a:lnTo>
                      <a:pt x="272" y="165"/>
                    </a:lnTo>
                    <a:lnTo>
                      <a:pt x="275" y="165"/>
                    </a:lnTo>
                    <a:lnTo>
                      <a:pt x="275" y="162"/>
                    </a:lnTo>
                    <a:lnTo>
                      <a:pt x="279" y="162"/>
                    </a:lnTo>
                    <a:lnTo>
                      <a:pt x="279" y="158"/>
                    </a:lnTo>
                    <a:lnTo>
                      <a:pt x="283" y="158"/>
                    </a:lnTo>
                    <a:lnTo>
                      <a:pt x="283" y="154"/>
                    </a:lnTo>
                    <a:lnTo>
                      <a:pt x="286" y="154"/>
                    </a:lnTo>
                    <a:lnTo>
                      <a:pt x="286" y="151"/>
                    </a:lnTo>
                    <a:lnTo>
                      <a:pt x="290" y="151"/>
                    </a:lnTo>
                    <a:lnTo>
                      <a:pt x="290" y="147"/>
                    </a:lnTo>
                    <a:lnTo>
                      <a:pt x="294" y="147"/>
                    </a:lnTo>
                    <a:lnTo>
                      <a:pt x="294" y="143"/>
                    </a:lnTo>
                    <a:lnTo>
                      <a:pt x="297" y="143"/>
                    </a:lnTo>
                    <a:lnTo>
                      <a:pt x="297" y="140"/>
                    </a:lnTo>
                    <a:lnTo>
                      <a:pt x="301" y="136"/>
                    </a:lnTo>
                    <a:lnTo>
                      <a:pt x="305" y="132"/>
                    </a:lnTo>
                    <a:lnTo>
                      <a:pt x="305" y="129"/>
                    </a:lnTo>
                    <a:lnTo>
                      <a:pt x="308" y="129"/>
                    </a:lnTo>
                    <a:lnTo>
                      <a:pt x="308" y="125"/>
                    </a:lnTo>
                    <a:lnTo>
                      <a:pt x="312" y="125"/>
                    </a:lnTo>
                    <a:lnTo>
                      <a:pt x="312" y="121"/>
                    </a:lnTo>
                    <a:lnTo>
                      <a:pt x="316" y="121"/>
                    </a:lnTo>
                    <a:lnTo>
                      <a:pt x="316" y="118"/>
                    </a:lnTo>
                    <a:lnTo>
                      <a:pt x="319" y="118"/>
                    </a:lnTo>
                    <a:lnTo>
                      <a:pt x="319" y="114"/>
                    </a:lnTo>
                    <a:lnTo>
                      <a:pt x="323" y="114"/>
                    </a:lnTo>
                    <a:lnTo>
                      <a:pt x="323" y="110"/>
                    </a:lnTo>
                    <a:lnTo>
                      <a:pt x="327" y="107"/>
                    </a:lnTo>
                    <a:lnTo>
                      <a:pt x="327" y="103"/>
                    </a:lnTo>
                    <a:lnTo>
                      <a:pt x="330" y="103"/>
                    </a:lnTo>
                    <a:lnTo>
                      <a:pt x="330" y="99"/>
                    </a:lnTo>
                    <a:lnTo>
                      <a:pt x="334" y="99"/>
                    </a:lnTo>
                    <a:lnTo>
                      <a:pt x="334" y="96"/>
                    </a:lnTo>
                    <a:lnTo>
                      <a:pt x="338" y="96"/>
                    </a:lnTo>
                    <a:lnTo>
                      <a:pt x="338" y="92"/>
                    </a:lnTo>
                    <a:lnTo>
                      <a:pt x="341" y="88"/>
                    </a:lnTo>
                    <a:lnTo>
                      <a:pt x="345" y="85"/>
                    </a:lnTo>
                    <a:lnTo>
                      <a:pt x="349" y="81"/>
                    </a:lnTo>
                    <a:lnTo>
                      <a:pt x="349" y="77"/>
                    </a:lnTo>
                    <a:lnTo>
                      <a:pt x="352" y="77"/>
                    </a:lnTo>
                    <a:lnTo>
                      <a:pt x="352" y="74"/>
                    </a:lnTo>
                    <a:lnTo>
                      <a:pt x="356" y="74"/>
                    </a:lnTo>
                    <a:lnTo>
                      <a:pt x="356" y="70"/>
                    </a:lnTo>
                    <a:lnTo>
                      <a:pt x="360" y="70"/>
                    </a:lnTo>
                    <a:lnTo>
                      <a:pt x="360" y="66"/>
                    </a:lnTo>
                    <a:lnTo>
                      <a:pt x="363" y="63"/>
                    </a:lnTo>
                    <a:lnTo>
                      <a:pt x="367" y="59"/>
                    </a:lnTo>
                    <a:lnTo>
                      <a:pt x="371" y="55"/>
                    </a:lnTo>
                    <a:lnTo>
                      <a:pt x="374" y="55"/>
                    </a:lnTo>
                    <a:lnTo>
                      <a:pt x="374" y="52"/>
                    </a:lnTo>
                    <a:lnTo>
                      <a:pt x="378" y="48"/>
                    </a:lnTo>
                    <a:lnTo>
                      <a:pt x="382" y="48"/>
                    </a:lnTo>
                    <a:lnTo>
                      <a:pt x="382" y="44"/>
                    </a:lnTo>
                    <a:lnTo>
                      <a:pt x="385" y="44"/>
                    </a:lnTo>
                    <a:lnTo>
                      <a:pt x="385" y="41"/>
                    </a:lnTo>
                    <a:lnTo>
                      <a:pt x="389" y="41"/>
                    </a:lnTo>
                    <a:lnTo>
                      <a:pt x="393" y="41"/>
                    </a:lnTo>
                    <a:lnTo>
                      <a:pt x="393" y="37"/>
                    </a:lnTo>
                    <a:lnTo>
                      <a:pt x="396" y="37"/>
                    </a:lnTo>
                    <a:lnTo>
                      <a:pt x="400" y="33"/>
                    </a:lnTo>
                    <a:lnTo>
                      <a:pt x="404" y="33"/>
                    </a:lnTo>
                    <a:lnTo>
                      <a:pt x="404" y="30"/>
                    </a:lnTo>
                    <a:lnTo>
                      <a:pt x="407" y="30"/>
                    </a:lnTo>
                    <a:lnTo>
                      <a:pt x="411" y="30"/>
                    </a:lnTo>
                    <a:lnTo>
                      <a:pt x="411" y="26"/>
                    </a:lnTo>
                    <a:lnTo>
                      <a:pt x="415" y="26"/>
                    </a:lnTo>
                    <a:lnTo>
                      <a:pt x="418" y="26"/>
                    </a:lnTo>
                    <a:lnTo>
                      <a:pt x="422" y="22"/>
                    </a:lnTo>
                    <a:lnTo>
                      <a:pt x="426" y="22"/>
                    </a:lnTo>
                    <a:lnTo>
                      <a:pt x="429" y="22"/>
                    </a:lnTo>
                    <a:lnTo>
                      <a:pt x="429" y="19"/>
                    </a:lnTo>
                    <a:lnTo>
                      <a:pt x="433" y="19"/>
                    </a:lnTo>
                    <a:lnTo>
                      <a:pt x="437" y="19"/>
                    </a:lnTo>
                    <a:lnTo>
                      <a:pt x="440" y="19"/>
                    </a:lnTo>
                    <a:lnTo>
                      <a:pt x="440" y="15"/>
                    </a:lnTo>
                    <a:lnTo>
                      <a:pt x="444" y="15"/>
                    </a:lnTo>
                    <a:lnTo>
                      <a:pt x="448" y="15"/>
                    </a:lnTo>
                    <a:lnTo>
                      <a:pt x="451" y="15"/>
                    </a:lnTo>
                    <a:lnTo>
                      <a:pt x="455" y="15"/>
                    </a:lnTo>
                    <a:lnTo>
                      <a:pt x="455" y="11"/>
                    </a:lnTo>
                    <a:lnTo>
                      <a:pt x="459" y="11"/>
                    </a:lnTo>
                    <a:lnTo>
                      <a:pt x="463" y="11"/>
                    </a:lnTo>
                    <a:lnTo>
                      <a:pt x="466" y="11"/>
                    </a:lnTo>
                    <a:lnTo>
                      <a:pt x="470" y="11"/>
                    </a:lnTo>
                    <a:lnTo>
                      <a:pt x="474" y="11"/>
                    </a:lnTo>
                    <a:lnTo>
                      <a:pt x="477" y="8"/>
                    </a:lnTo>
                    <a:lnTo>
                      <a:pt x="481" y="8"/>
                    </a:lnTo>
                    <a:lnTo>
                      <a:pt x="485" y="8"/>
                    </a:lnTo>
                    <a:lnTo>
                      <a:pt x="488" y="8"/>
                    </a:lnTo>
                    <a:lnTo>
                      <a:pt x="492" y="8"/>
                    </a:lnTo>
                    <a:lnTo>
                      <a:pt x="496" y="8"/>
                    </a:lnTo>
                    <a:lnTo>
                      <a:pt x="499" y="8"/>
                    </a:lnTo>
                    <a:lnTo>
                      <a:pt x="503" y="8"/>
                    </a:lnTo>
                    <a:lnTo>
                      <a:pt x="507" y="4"/>
                    </a:lnTo>
                    <a:lnTo>
                      <a:pt x="510" y="4"/>
                    </a:lnTo>
                    <a:lnTo>
                      <a:pt x="514" y="4"/>
                    </a:lnTo>
                    <a:lnTo>
                      <a:pt x="518" y="4"/>
                    </a:lnTo>
                    <a:lnTo>
                      <a:pt x="521" y="4"/>
                    </a:lnTo>
                    <a:lnTo>
                      <a:pt x="525" y="4"/>
                    </a:lnTo>
                    <a:lnTo>
                      <a:pt x="529" y="4"/>
                    </a:lnTo>
                    <a:lnTo>
                      <a:pt x="532" y="4"/>
                    </a:lnTo>
                    <a:lnTo>
                      <a:pt x="536" y="4"/>
                    </a:lnTo>
                    <a:lnTo>
                      <a:pt x="540" y="4"/>
                    </a:lnTo>
                    <a:lnTo>
                      <a:pt x="543" y="4"/>
                    </a:lnTo>
                    <a:lnTo>
                      <a:pt x="547" y="4"/>
                    </a:lnTo>
                    <a:lnTo>
                      <a:pt x="551" y="4"/>
                    </a:lnTo>
                    <a:lnTo>
                      <a:pt x="554" y="4"/>
                    </a:lnTo>
                    <a:lnTo>
                      <a:pt x="558" y="4"/>
                    </a:lnTo>
                    <a:lnTo>
                      <a:pt x="562" y="4"/>
                    </a:lnTo>
                    <a:lnTo>
                      <a:pt x="565" y="0"/>
                    </a:lnTo>
                    <a:lnTo>
                      <a:pt x="569" y="0"/>
                    </a:lnTo>
                    <a:lnTo>
                      <a:pt x="573" y="0"/>
                    </a:lnTo>
                    <a:lnTo>
                      <a:pt x="576" y="0"/>
                    </a:lnTo>
                    <a:lnTo>
                      <a:pt x="580" y="0"/>
                    </a:lnTo>
                    <a:lnTo>
                      <a:pt x="584" y="0"/>
                    </a:lnTo>
                    <a:lnTo>
                      <a:pt x="587" y="0"/>
                    </a:lnTo>
                    <a:lnTo>
                      <a:pt x="591" y="0"/>
                    </a:lnTo>
                    <a:lnTo>
                      <a:pt x="595" y="0"/>
                    </a:lnTo>
                    <a:lnTo>
                      <a:pt x="598" y="0"/>
                    </a:lnTo>
                    <a:lnTo>
                      <a:pt x="602" y="0"/>
                    </a:lnTo>
                    <a:lnTo>
                      <a:pt x="606" y="0"/>
                    </a:lnTo>
                    <a:lnTo>
                      <a:pt x="609" y="0"/>
                    </a:lnTo>
                    <a:lnTo>
                      <a:pt x="613" y="0"/>
                    </a:lnTo>
                    <a:lnTo>
                      <a:pt x="617" y="0"/>
                    </a:lnTo>
                    <a:lnTo>
                      <a:pt x="620" y="0"/>
                    </a:lnTo>
                    <a:lnTo>
                      <a:pt x="624" y="0"/>
                    </a:lnTo>
                    <a:lnTo>
                      <a:pt x="628" y="0"/>
                    </a:lnTo>
                    <a:lnTo>
                      <a:pt x="631" y="0"/>
                    </a:lnTo>
                    <a:lnTo>
                      <a:pt x="635" y="0"/>
                    </a:lnTo>
                    <a:lnTo>
                      <a:pt x="639" y="0"/>
                    </a:lnTo>
                    <a:lnTo>
                      <a:pt x="642" y="0"/>
                    </a:lnTo>
                    <a:lnTo>
                      <a:pt x="646" y="0"/>
                    </a:lnTo>
                    <a:lnTo>
                      <a:pt x="650" y="0"/>
                    </a:lnTo>
                    <a:lnTo>
                      <a:pt x="654" y="0"/>
                    </a:lnTo>
                    <a:lnTo>
                      <a:pt x="657" y="0"/>
                    </a:lnTo>
                    <a:lnTo>
                      <a:pt x="661" y="0"/>
                    </a:lnTo>
                    <a:lnTo>
                      <a:pt x="665" y="0"/>
                    </a:lnTo>
                    <a:lnTo>
                      <a:pt x="668" y="0"/>
                    </a:lnTo>
                    <a:lnTo>
                      <a:pt x="672" y="0"/>
                    </a:lnTo>
                    <a:lnTo>
                      <a:pt x="676" y="0"/>
                    </a:lnTo>
                    <a:lnTo>
                      <a:pt x="679" y="0"/>
                    </a:lnTo>
                    <a:lnTo>
                      <a:pt x="683" y="0"/>
                    </a:lnTo>
                    <a:lnTo>
                      <a:pt x="687" y="0"/>
                    </a:lnTo>
                    <a:lnTo>
                      <a:pt x="690" y="0"/>
                    </a:lnTo>
                    <a:lnTo>
                      <a:pt x="694" y="0"/>
                    </a:lnTo>
                    <a:lnTo>
                      <a:pt x="698" y="0"/>
                    </a:lnTo>
                    <a:lnTo>
                      <a:pt x="701" y="0"/>
                    </a:lnTo>
                    <a:lnTo>
                      <a:pt x="705" y="0"/>
                    </a:lnTo>
                    <a:lnTo>
                      <a:pt x="709" y="0"/>
                    </a:lnTo>
                    <a:lnTo>
                      <a:pt x="712" y="0"/>
                    </a:lnTo>
                    <a:lnTo>
                      <a:pt x="716" y="0"/>
                    </a:lnTo>
                    <a:lnTo>
                      <a:pt x="720" y="0"/>
                    </a:lnTo>
                    <a:lnTo>
                      <a:pt x="723" y="0"/>
                    </a:lnTo>
                    <a:lnTo>
                      <a:pt x="727" y="0"/>
                    </a:lnTo>
                    <a:lnTo>
                      <a:pt x="731" y="0"/>
                    </a:lnTo>
                    <a:lnTo>
                      <a:pt x="734" y="0"/>
                    </a:lnTo>
                    <a:lnTo>
                      <a:pt x="738" y="0"/>
                    </a:lnTo>
                    <a:lnTo>
                      <a:pt x="742" y="0"/>
                    </a:lnTo>
                    <a:lnTo>
                      <a:pt x="745" y="0"/>
                    </a:lnTo>
                    <a:lnTo>
                      <a:pt x="749" y="0"/>
                    </a:lnTo>
                    <a:lnTo>
                      <a:pt x="753" y="0"/>
                    </a:lnTo>
                    <a:lnTo>
                      <a:pt x="756" y="0"/>
                    </a:lnTo>
                    <a:lnTo>
                      <a:pt x="760" y="0"/>
                    </a:lnTo>
                    <a:lnTo>
                      <a:pt x="764" y="0"/>
                    </a:lnTo>
                    <a:lnTo>
                      <a:pt x="767" y="0"/>
                    </a:lnTo>
                    <a:lnTo>
                      <a:pt x="771" y="0"/>
                    </a:lnTo>
                    <a:lnTo>
                      <a:pt x="775" y="0"/>
                    </a:lnTo>
                    <a:lnTo>
                      <a:pt x="778" y="0"/>
                    </a:lnTo>
                    <a:lnTo>
                      <a:pt x="782" y="0"/>
                    </a:lnTo>
                    <a:lnTo>
                      <a:pt x="786" y="0"/>
                    </a:lnTo>
                    <a:lnTo>
                      <a:pt x="789" y="0"/>
                    </a:lnTo>
                    <a:lnTo>
                      <a:pt x="793" y="0"/>
                    </a:lnTo>
                    <a:lnTo>
                      <a:pt x="797" y="0"/>
                    </a:lnTo>
                    <a:lnTo>
                      <a:pt x="800" y="0"/>
                    </a:lnTo>
                    <a:lnTo>
                      <a:pt x="804" y="0"/>
                    </a:lnTo>
                    <a:lnTo>
                      <a:pt x="808" y="0"/>
                    </a:lnTo>
                    <a:lnTo>
                      <a:pt x="811" y="0"/>
                    </a:lnTo>
                    <a:lnTo>
                      <a:pt x="815" y="0"/>
                    </a:lnTo>
                    <a:lnTo>
                      <a:pt x="819" y="0"/>
                    </a:lnTo>
                    <a:lnTo>
                      <a:pt x="822" y="0"/>
                    </a:lnTo>
                    <a:lnTo>
                      <a:pt x="826" y="0"/>
                    </a:lnTo>
                    <a:lnTo>
                      <a:pt x="830" y="0"/>
                    </a:lnTo>
                    <a:lnTo>
                      <a:pt x="833" y="0"/>
                    </a:lnTo>
                    <a:lnTo>
                      <a:pt x="837" y="0"/>
                    </a:lnTo>
                    <a:lnTo>
                      <a:pt x="841" y="0"/>
                    </a:lnTo>
                    <a:lnTo>
                      <a:pt x="845" y="0"/>
                    </a:lnTo>
                    <a:lnTo>
                      <a:pt x="848" y="0"/>
                    </a:lnTo>
                    <a:lnTo>
                      <a:pt x="852" y="0"/>
                    </a:lnTo>
                    <a:lnTo>
                      <a:pt x="856" y="0"/>
                    </a:lnTo>
                    <a:lnTo>
                      <a:pt x="859" y="0"/>
                    </a:lnTo>
                    <a:lnTo>
                      <a:pt x="863" y="0"/>
                    </a:lnTo>
                    <a:lnTo>
                      <a:pt x="867" y="0"/>
                    </a:lnTo>
                    <a:lnTo>
                      <a:pt x="870" y="0"/>
                    </a:lnTo>
                    <a:lnTo>
                      <a:pt x="874" y="0"/>
                    </a:lnTo>
                    <a:lnTo>
                      <a:pt x="878" y="0"/>
                    </a:lnTo>
                    <a:lnTo>
                      <a:pt x="881" y="0"/>
                    </a:lnTo>
                    <a:lnTo>
                      <a:pt x="885" y="0"/>
                    </a:lnTo>
                    <a:lnTo>
                      <a:pt x="889" y="0"/>
                    </a:lnTo>
                    <a:lnTo>
                      <a:pt x="892" y="0"/>
                    </a:lnTo>
                    <a:lnTo>
                      <a:pt x="896" y="0"/>
                    </a:lnTo>
                    <a:lnTo>
                      <a:pt x="900" y="0"/>
                    </a:lnTo>
                    <a:lnTo>
                      <a:pt x="903" y="0"/>
                    </a:lnTo>
                    <a:lnTo>
                      <a:pt x="907" y="0"/>
                    </a:lnTo>
                    <a:lnTo>
                      <a:pt x="911" y="0"/>
                    </a:lnTo>
                    <a:lnTo>
                      <a:pt x="914" y="0"/>
                    </a:lnTo>
                    <a:lnTo>
                      <a:pt x="918" y="0"/>
                    </a:lnTo>
                    <a:lnTo>
                      <a:pt x="922" y="0"/>
                    </a:lnTo>
                    <a:lnTo>
                      <a:pt x="925" y="0"/>
                    </a:lnTo>
                    <a:lnTo>
                      <a:pt x="929" y="0"/>
                    </a:lnTo>
                    <a:lnTo>
                      <a:pt x="933" y="0"/>
                    </a:lnTo>
                    <a:lnTo>
                      <a:pt x="936" y="0"/>
                    </a:lnTo>
                    <a:lnTo>
                      <a:pt x="940" y="0"/>
                    </a:lnTo>
                    <a:lnTo>
                      <a:pt x="944" y="0"/>
                    </a:lnTo>
                    <a:lnTo>
                      <a:pt x="947" y="0"/>
                    </a:lnTo>
                    <a:lnTo>
                      <a:pt x="951" y="0"/>
                    </a:lnTo>
                    <a:lnTo>
                      <a:pt x="955" y="0"/>
                    </a:lnTo>
                    <a:lnTo>
                      <a:pt x="958" y="0"/>
                    </a:lnTo>
                    <a:lnTo>
                      <a:pt x="962" y="0"/>
                    </a:lnTo>
                    <a:lnTo>
                      <a:pt x="966" y="0"/>
                    </a:lnTo>
                    <a:lnTo>
                      <a:pt x="969" y="0"/>
                    </a:lnTo>
                    <a:lnTo>
                      <a:pt x="973" y="0"/>
                    </a:lnTo>
                    <a:lnTo>
                      <a:pt x="977" y="0"/>
                    </a:lnTo>
                    <a:lnTo>
                      <a:pt x="980" y="0"/>
                    </a:lnTo>
                    <a:lnTo>
                      <a:pt x="984" y="0"/>
                    </a:lnTo>
                    <a:lnTo>
                      <a:pt x="988" y="0"/>
                    </a:lnTo>
                    <a:lnTo>
                      <a:pt x="991" y="0"/>
                    </a:lnTo>
                    <a:lnTo>
                      <a:pt x="995" y="0"/>
                    </a:lnTo>
                    <a:lnTo>
                      <a:pt x="999" y="0"/>
                    </a:lnTo>
                    <a:lnTo>
                      <a:pt x="1002" y="0"/>
                    </a:lnTo>
                    <a:lnTo>
                      <a:pt x="1006" y="0"/>
                    </a:lnTo>
                    <a:lnTo>
                      <a:pt x="1010" y="0"/>
                    </a:lnTo>
                    <a:lnTo>
                      <a:pt x="1013" y="0"/>
                    </a:lnTo>
                    <a:lnTo>
                      <a:pt x="1017" y="0"/>
                    </a:lnTo>
                    <a:lnTo>
                      <a:pt x="1021" y="0"/>
                    </a:lnTo>
                    <a:lnTo>
                      <a:pt x="1024" y="0"/>
                    </a:lnTo>
                    <a:lnTo>
                      <a:pt x="1028" y="0"/>
                    </a:lnTo>
                    <a:lnTo>
                      <a:pt x="1032" y="0"/>
                    </a:lnTo>
                    <a:lnTo>
                      <a:pt x="1036" y="0"/>
                    </a:lnTo>
                    <a:lnTo>
                      <a:pt x="1039" y="0"/>
                    </a:lnTo>
                    <a:lnTo>
                      <a:pt x="1043" y="0"/>
                    </a:lnTo>
                    <a:lnTo>
                      <a:pt x="1047" y="0"/>
                    </a:lnTo>
                    <a:lnTo>
                      <a:pt x="1050" y="0"/>
                    </a:lnTo>
                    <a:lnTo>
                      <a:pt x="1054" y="0"/>
                    </a:lnTo>
                    <a:lnTo>
                      <a:pt x="1058" y="0"/>
                    </a:lnTo>
                    <a:lnTo>
                      <a:pt x="1061" y="0"/>
                    </a:lnTo>
                    <a:lnTo>
                      <a:pt x="1065" y="0"/>
                    </a:lnTo>
                    <a:lnTo>
                      <a:pt x="1069" y="0"/>
                    </a:lnTo>
                    <a:lnTo>
                      <a:pt x="1072" y="0"/>
                    </a:lnTo>
                    <a:lnTo>
                      <a:pt x="1076" y="0"/>
                    </a:lnTo>
                    <a:lnTo>
                      <a:pt x="1080" y="0"/>
                    </a:lnTo>
                    <a:lnTo>
                      <a:pt x="1083" y="0"/>
                    </a:lnTo>
                    <a:lnTo>
                      <a:pt x="1087" y="0"/>
                    </a:lnTo>
                    <a:lnTo>
                      <a:pt x="1091" y="0"/>
                    </a:lnTo>
                    <a:lnTo>
                      <a:pt x="1094" y="0"/>
                    </a:lnTo>
                    <a:lnTo>
                      <a:pt x="1098" y="0"/>
                    </a:lnTo>
                    <a:lnTo>
                      <a:pt x="1102" y="0"/>
                    </a:lnTo>
                    <a:lnTo>
                      <a:pt x="1105" y="0"/>
                    </a:lnTo>
                    <a:lnTo>
                      <a:pt x="1109" y="0"/>
                    </a:lnTo>
                    <a:lnTo>
                      <a:pt x="1113" y="0"/>
                    </a:lnTo>
                    <a:lnTo>
                      <a:pt x="1116" y="0"/>
                    </a:lnTo>
                    <a:lnTo>
                      <a:pt x="1120" y="0"/>
                    </a:lnTo>
                    <a:lnTo>
                      <a:pt x="1124" y="0"/>
                    </a:lnTo>
                    <a:lnTo>
                      <a:pt x="1127" y="0"/>
                    </a:lnTo>
                    <a:lnTo>
                      <a:pt x="1131" y="0"/>
                    </a:lnTo>
                    <a:lnTo>
                      <a:pt x="1135" y="0"/>
                    </a:lnTo>
                    <a:lnTo>
                      <a:pt x="1138" y="0"/>
                    </a:lnTo>
                    <a:lnTo>
                      <a:pt x="1142" y="0"/>
                    </a:lnTo>
                    <a:lnTo>
                      <a:pt x="1146" y="0"/>
                    </a:lnTo>
                    <a:lnTo>
                      <a:pt x="1149" y="0"/>
                    </a:lnTo>
                    <a:lnTo>
                      <a:pt x="1153" y="0"/>
                    </a:lnTo>
                    <a:lnTo>
                      <a:pt x="1157" y="0"/>
                    </a:lnTo>
                    <a:lnTo>
                      <a:pt x="1160" y="0"/>
                    </a:lnTo>
                    <a:lnTo>
                      <a:pt x="1164" y="0"/>
                    </a:lnTo>
                    <a:lnTo>
                      <a:pt x="1168" y="0"/>
                    </a:lnTo>
                    <a:lnTo>
                      <a:pt x="1171" y="0"/>
                    </a:lnTo>
                    <a:lnTo>
                      <a:pt x="1175" y="0"/>
                    </a:lnTo>
                    <a:lnTo>
                      <a:pt x="1179" y="0"/>
                    </a:lnTo>
                    <a:lnTo>
                      <a:pt x="1182" y="0"/>
                    </a:lnTo>
                    <a:lnTo>
                      <a:pt x="1186" y="0"/>
                    </a:lnTo>
                    <a:lnTo>
                      <a:pt x="1190" y="0"/>
                    </a:lnTo>
                    <a:lnTo>
                      <a:pt x="1193" y="0"/>
                    </a:lnTo>
                    <a:lnTo>
                      <a:pt x="1197" y="0"/>
                    </a:lnTo>
                    <a:lnTo>
                      <a:pt x="1201" y="0"/>
                    </a:lnTo>
                    <a:lnTo>
                      <a:pt x="1204" y="0"/>
                    </a:lnTo>
                    <a:lnTo>
                      <a:pt x="1208" y="0"/>
                    </a:lnTo>
                    <a:lnTo>
                      <a:pt x="1212" y="0"/>
                    </a:lnTo>
                    <a:lnTo>
                      <a:pt x="1215" y="0"/>
                    </a:lnTo>
                    <a:lnTo>
                      <a:pt x="1219" y="0"/>
                    </a:lnTo>
                    <a:lnTo>
                      <a:pt x="1223" y="0"/>
                    </a:lnTo>
                    <a:lnTo>
                      <a:pt x="1227" y="0"/>
                    </a:lnTo>
                    <a:lnTo>
                      <a:pt x="1230" y="0"/>
                    </a:lnTo>
                    <a:lnTo>
                      <a:pt x="1234" y="0"/>
                    </a:lnTo>
                    <a:lnTo>
                      <a:pt x="1238" y="0"/>
                    </a:lnTo>
                    <a:lnTo>
                      <a:pt x="1241" y="0"/>
                    </a:lnTo>
                    <a:lnTo>
                      <a:pt x="1245" y="0"/>
                    </a:lnTo>
                    <a:lnTo>
                      <a:pt x="1249" y="0"/>
                    </a:lnTo>
                    <a:lnTo>
                      <a:pt x="1252" y="0"/>
                    </a:lnTo>
                    <a:lnTo>
                      <a:pt x="1256" y="0"/>
                    </a:lnTo>
                    <a:lnTo>
                      <a:pt x="1260" y="0"/>
                    </a:lnTo>
                    <a:lnTo>
                      <a:pt x="1263" y="0"/>
                    </a:lnTo>
                    <a:lnTo>
                      <a:pt x="1267" y="0"/>
                    </a:lnTo>
                    <a:lnTo>
                      <a:pt x="1271" y="0"/>
                    </a:lnTo>
                    <a:lnTo>
                      <a:pt x="1274" y="0"/>
                    </a:lnTo>
                    <a:lnTo>
                      <a:pt x="1278" y="0"/>
                    </a:lnTo>
                    <a:lnTo>
                      <a:pt x="1282" y="0"/>
                    </a:lnTo>
                    <a:lnTo>
                      <a:pt x="1285" y="0"/>
                    </a:lnTo>
                    <a:lnTo>
                      <a:pt x="1289" y="0"/>
                    </a:lnTo>
                    <a:lnTo>
                      <a:pt x="1293" y="0"/>
                    </a:lnTo>
                    <a:lnTo>
                      <a:pt x="1296" y="0"/>
                    </a:lnTo>
                    <a:lnTo>
                      <a:pt x="1300" y="0"/>
                    </a:lnTo>
                    <a:lnTo>
                      <a:pt x="1304" y="0"/>
                    </a:lnTo>
                    <a:lnTo>
                      <a:pt x="1307" y="0"/>
                    </a:lnTo>
                    <a:lnTo>
                      <a:pt x="1311" y="0"/>
                    </a:lnTo>
                    <a:lnTo>
                      <a:pt x="1315" y="0"/>
                    </a:lnTo>
                    <a:lnTo>
                      <a:pt x="1318" y="0"/>
                    </a:lnTo>
                    <a:lnTo>
                      <a:pt x="1322" y="0"/>
                    </a:lnTo>
                    <a:lnTo>
                      <a:pt x="1326" y="0"/>
                    </a:lnTo>
                    <a:lnTo>
                      <a:pt x="1329" y="0"/>
                    </a:lnTo>
                    <a:lnTo>
                      <a:pt x="1333" y="0"/>
                    </a:lnTo>
                    <a:lnTo>
                      <a:pt x="1337" y="0"/>
                    </a:lnTo>
                    <a:lnTo>
                      <a:pt x="1340" y="0"/>
                    </a:lnTo>
                    <a:lnTo>
                      <a:pt x="1344" y="0"/>
                    </a:lnTo>
                    <a:lnTo>
                      <a:pt x="1348" y="0"/>
                    </a:lnTo>
                    <a:lnTo>
                      <a:pt x="1351" y="0"/>
                    </a:lnTo>
                    <a:lnTo>
                      <a:pt x="1355" y="0"/>
                    </a:lnTo>
                    <a:lnTo>
                      <a:pt x="1359" y="0"/>
                    </a:lnTo>
                    <a:lnTo>
                      <a:pt x="1362" y="0"/>
                    </a:lnTo>
                    <a:lnTo>
                      <a:pt x="1366" y="0"/>
                    </a:lnTo>
                    <a:lnTo>
                      <a:pt x="1370" y="0"/>
                    </a:lnTo>
                    <a:lnTo>
                      <a:pt x="1373" y="0"/>
                    </a:lnTo>
                    <a:lnTo>
                      <a:pt x="1377" y="0"/>
                    </a:lnTo>
                    <a:lnTo>
                      <a:pt x="1381" y="0"/>
                    </a:lnTo>
                    <a:lnTo>
                      <a:pt x="1384" y="0"/>
                    </a:lnTo>
                    <a:lnTo>
                      <a:pt x="1388" y="0"/>
                    </a:lnTo>
                    <a:lnTo>
                      <a:pt x="1392" y="0"/>
                    </a:lnTo>
                    <a:lnTo>
                      <a:pt x="1395" y="0"/>
                    </a:lnTo>
                    <a:lnTo>
                      <a:pt x="1399" y="0"/>
                    </a:lnTo>
                    <a:lnTo>
                      <a:pt x="1403" y="0"/>
                    </a:lnTo>
                    <a:lnTo>
                      <a:pt x="1406" y="0"/>
                    </a:lnTo>
                    <a:lnTo>
                      <a:pt x="1410" y="0"/>
                    </a:lnTo>
                    <a:lnTo>
                      <a:pt x="1414" y="0"/>
                    </a:lnTo>
                    <a:lnTo>
                      <a:pt x="1418" y="0"/>
                    </a:lnTo>
                    <a:lnTo>
                      <a:pt x="1421" y="0"/>
                    </a:lnTo>
                    <a:lnTo>
                      <a:pt x="1425" y="0"/>
                    </a:lnTo>
                    <a:lnTo>
                      <a:pt x="1429" y="0"/>
                    </a:lnTo>
                    <a:lnTo>
                      <a:pt x="1432" y="0"/>
                    </a:lnTo>
                    <a:lnTo>
                      <a:pt x="1436" y="0"/>
                    </a:lnTo>
                    <a:lnTo>
                      <a:pt x="1440" y="0"/>
                    </a:lnTo>
                    <a:lnTo>
                      <a:pt x="1443" y="0"/>
                    </a:lnTo>
                    <a:lnTo>
                      <a:pt x="1447" y="0"/>
                    </a:lnTo>
                    <a:lnTo>
                      <a:pt x="1451" y="0"/>
                    </a:lnTo>
                    <a:lnTo>
                      <a:pt x="1454" y="0"/>
                    </a:lnTo>
                    <a:lnTo>
                      <a:pt x="1458" y="0"/>
                    </a:lnTo>
                    <a:lnTo>
                      <a:pt x="1462" y="0"/>
                    </a:lnTo>
                    <a:lnTo>
                      <a:pt x="1465" y="0"/>
                    </a:lnTo>
                    <a:lnTo>
                      <a:pt x="1469" y="0"/>
                    </a:lnTo>
                    <a:lnTo>
                      <a:pt x="1473" y="0"/>
                    </a:lnTo>
                    <a:lnTo>
                      <a:pt x="1476" y="0"/>
                    </a:lnTo>
                    <a:lnTo>
                      <a:pt x="1480" y="0"/>
                    </a:lnTo>
                    <a:lnTo>
                      <a:pt x="1484" y="0"/>
                    </a:lnTo>
                    <a:lnTo>
                      <a:pt x="1487" y="0"/>
                    </a:lnTo>
                    <a:lnTo>
                      <a:pt x="1491" y="0"/>
                    </a:lnTo>
                    <a:lnTo>
                      <a:pt x="1495" y="0"/>
                    </a:lnTo>
                    <a:lnTo>
                      <a:pt x="1498" y="0"/>
                    </a:lnTo>
                    <a:lnTo>
                      <a:pt x="1502" y="0"/>
                    </a:lnTo>
                    <a:lnTo>
                      <a:pt x="1506" y="0"/>
                    </a:lnTo>
                    <a:lnTo>
                      <a:pt x="1509" y="0"/>
                    </a:lnTo>
                    <a:lnTo>
                      <a:pt x="1513" y="0"/>
                    </a:lnTo>
                    <a:lnTo>
                      <a:pt x="1517" y="0"/>
                    </a:lnTo>
                    <a:lnTo>
                      <a:pt x="1520" y="0"/>
                    </a:lnTo>
                    <a:lnTo>
                      <a:pt x="1524" y="0"/>
                    </a:lnTo>
                    <a:lnTo>
                      <a:pt x="1528" y="0"/>
                    </a:lnTo>
                    <a:lnTo>
                      <a:pt x="1531" y="0"/>
                    </a:lnTo>
                    <a:lnTo>
                      <a:pt x="1535" y="0"/>
                    </a:lnTo>
                    <a:lnTo>
                      <a:pt x="1539" y="0"/>
                    </a:lnTo>
                    <a:lnTo>
                      <a:pt x="1542" y="0"/>
                    </a:lnTo>
                    <a:lnTo>
                      <a:pt x="1546" y="0"/>
                    </a:lnTo>
                    <a:lnTo>
                      <a:pt x="1550" y="0"/>
                    </a:lnTo>
                    <a:lnTo>
                      <a:pt x="1553" y="0"/>
                    </a:lnTo>
                    <a:lnTo>
                      <a:pt x="1557" y="0"/>
                    </a:lnTo>
                    <a:lnTo>
                      <a:pt x="1561" y="0"/>
                    </a:lnTo>
                    <a:lnTo>
                      <a:pt x="1564" y="0"/>
                    </a:lnTo>
                    <a:lnTo>
                      <a:pt x="1568" y="0"/>
                    </a:lnTo>
                    <a:lnTo>
                      <a:pt x="1572" y="0"/>
                    </a:lnTo>
                    <a:lnTo>
                      <a:pt x="1575" y="0"/>
                    </a:lnTo>
                    <a:lnTo>
                      <a:pt x="1579" y="0"/>
                    </a:lnTo>
                    <a:lnTo>
                      <a:pt x="1583" y="0"/>
                    </a:lnTo>
                    <a:lnTo>
                      <a:pt x="1586" y="0"/>
                    </a:lnTo>
                    <a:lnTo>
                      <a:pt x="1590" y="0"/>
                    </a:lnTo>
                    <a:lnTo>
                      <a:pt x="1594" y="0"/>
                    </a:lnTo>
                    <a:lnTo>
                      <a:pt x="1597" y="0"/>
                    </a:lnTo>
                    <a:lnTo>
                      <a:pt x="1601" y="0"/>
                    </a:lnTo>
                    <a:lnTo>
                      <a:pt x="1605" y="0"/>
                    </a:lnTo>
                    <a:lnTo>
                      <a:pt x="1609" y="0"/>
                    </a:lnTo>
                    <a:lnTo>
                      <a:pt x="1612" y="0"/>
                    </a:lnTo>
                    <a:lnTo>
                      <a:pt x="1616" y="0"/>
                    </a:lnTo>
                    <a:lnTo>
                      <a:pt x="1620" y="0"/>
                    </a:lnTo>
                    <a:lnTo>
                      <a:pt x="1623" y="0"/>
                    </a:lnTo>
                    <a:lnTo>
                      <a:pt x="1627" y="0"/>
                    </a:lnTo>
                    <a:lnTo>
                      <a:pt x="1631" y="0"/>
                    </a:lnTo>
                    <a:lnTo>
                      <a:pt x="1634" y="0"/>
                    </a:lnTo>
                    <a:lnTo>
                      <a:pt x="1638" y="0"/>
                    </a:lnTo>
                    <a:lnTo>
                      <a:pt x="1642" y="0"/>
                    </a:lnTo>
                    <a:lnTo>
                      <a:pt x="1645" y="0"/>
                    </a:lnTo>
                    <a:lnTo>
                      <a:pt x="1649" y="0"/>
                    </a:lnTo>
                    <a:lnTo>
                      <a:pt x="1653" y="0"/>
                    </a:lnTo>
                    <a:lnTo>
                      <a:pt x="1656" y="0"/>
                    </a:lnTo>
                    <a:lnTo>
                      <a:pt x="1660" y="0"/>
                    </a:lnTo>
                    <a:lnTo>
                      <a:pt x="1664" y="0"/>
                    </a:lnTo>
                    <a:lnTo>
                      <a:pt x="1667" y="0"/>
                    </a:lnTo>
                    <a:lnTo>
                      <a:pt x="1671" y="0"/>
                    </a:lnTo>
                    <a:lnTo>
                      <a:pt x="1675" y="0"/>
                    </a:lnTo>
                    <a:lnTo>
                      <a:pt x="1678" y="0"/>
                    </a:lnTo>
                    <a:lnTo>
                      <a:pt x="1682" y="0"/>
                    </a:lnTo>
                    <a:lnTo>
                      <a:pt x="1686" y="0"/>
                    </a:lnTo>
                    <a:lnTo>
                      <a:pt x="1689" y="0"/>
                    </a:lnTo>
                    <a:lnTo>
                      <a:pt x="1693" y="0"/>
                    </a:lnTo>
                    <a:lnTo>
                      <a:pt x="1697" y="0"/>
                    </a:lnTo>
                    <a:lnTo>
                      <a:pt x="1700" y="0"/>
                    </a:lnTo>
                    <a:lnTo>
                      <a:pt x="1704" y="0"/>
                    </a:lnTo>
                    <a:lnTo>
                      <a:pt x="1708" y="0"/>
                    </a:lnTo>
                    <a:lnTo>
                      <a:pt x="1711" y="0"/>
                    </a:lnTo>
                    <a:lnTo>
                      <a:pt x="1715" y="0"/>
                    </a:lnTo>
                    <a:lnTo>
                      <a:pt x="1719" y="0"/>
                    </a:lnTo>
                    <a:lnTo>
                      <a:pt x="1722" y="0"/>
                    </a:lnTo>
                    <a:lnTo>
                      <a:pt x="1726" y="0"/>
                    </a:lnTo>
                    <a:lnTo>
                      <a:pt x="1730" y="0"/>
                    </a:lnTo>
                    <a:lnTo>
                      <a:pt x="1733" y="0"/>
                    </a:lnTo>
                    <a:lnTo>
                      <a:pt x="1737" y="0"/>
                    </a:lnTo>
                    <a:lnTo>
                      <a:pt x="1741" y="0"/>
                    </a:lnTo>
                    <a:lnTo>
                      <a:pt x="1744" y="0"/>
                    </a:lnTo>
                    <a:lnTo>
                      <a:pt x="1748" y="0"/>
                    </a:lnTo>
                    <a:lnTo>
                      <a:pt x="1752" y="0"/>
                    </a:lnTo>
                    <a:lnTo>
                      <a:pt x="1755" y="0"/>
                    </a:lnTo>
                    <a:lnTo>
                      <a:pt x="1759" y="0"/>
                    </a:lnTo>
                    <a:lnTo>
                      <a:pt x="1763" y="0"/>
                    </a:lnTo>
                    <a:lnTo>
                      <a:pt x="1766" y="0"/>
                    </a:lnTo>
                    <a:lnTo>
                      <a:pt x="1770" y="0"/>
                    </a:lnTo>
                    <a:lnTo>
                      <a:pt x="1774" y="0"/>
                    </a:lnTo>
                    <a:lnTo>
                      <a:pt x="1777" y="0"/>
                    </a:lnTo>
                    <a:lnTo>
                      <a:pt x="1781" y="0"/>
                    </a:lnTo>
                    <a:lnTo>
                      <a:pt x="1785" y="0"/>
                    </a:lnTo>
                  </a:path>
                </a:pathLst>
              </a:custGeom>
              <a:noFill/>
              <a:ln w="6350">
                <a:solidFill>
                  <a:srgbClr val="008000"/>
                </a:solidFill>
                <a:prstDash val="solid"/>
                <a:round/>
                <a:headEnd/>
                <a:tailEnd/>
              </a:ln>
            </p:spPr>
            <p:txBody>
              <a:bodyPr>
                <a:prstTxWarp prst="textNoShape">
                  <a:avLst/>
                </a:prstTxWarp>
              </a:bodyPr>
              <a:lstStyle/>
              <a:p>
                <a:endParaRPr lang="en-US"/>
              </a:p>
            </p:txBody>
          </p:sp>
          <p:sp>
            <p:nvSpPr>
              <p:cNvPr id="144644" name="Freeform 260"/>
              <p:cNvSpPr>
                <a:spLocks/>
              </p:cNvSpPr>
              <p:nvPr/>
            </p:nvSpPr>
            <p:spPr bwMode="auto">
              <a:xfrm>
                <a:off x="3577" y="2820"/>
                <a:ext cx="1785" cy="0"/>
              </a:xfrm>
              <a:custGeom>
                <a:avLst/>
                <a:gdLst/>
                <a:ahLst/>
                <a:cxnLst>
                  <a:cxn ang="0">
                    <a:pos x="25" y="0"/>
                  </a:cxn>
                  <a:cxn ang="0">
                    <a:pos x="55" y="0"/>
                  </a:cxn>
                  <a:cxn ang="0">
                    <a:pos x="84" y="0"/>
                  </a:cxn>
                  <a:cxn ang="0">
                    <a:pos x="114" y="0"/>
                  </a:cxn>
                  <a:cxn ang="0">
                    <a:pos x="143" y="0"/>
                  </a:cxn>
                  <a:cxn ang="0">
                    <a:pos x="172" y="0"/>
                  </a:cxn>
                  <a:cxn ang="0">
                    <a:pos x="202" y="0"/>
                  </a:cxn>
                  <a:cxn ang="0">
                    <a:pos x="231" y="0"/>
                  </a:cxn>
                  <a:cxn ang="0">
                    <a:pos x="260" y="0"/>
                  </a:cxn>
                  <a:cxn ang="0">
                    <a:pos x="290" y="0"/>
                  </a:cxn>
                  <a:cxn ang="0">
                    <a:pos x="319" y="0"/>
                  </a:cxn>
                  <a:cxn ang="0">
                    <a:pos x="349" y="0"/>
                  </a:cxn>
                  <a:cxn ang="0">
                    <a:pos x="378" y="0"/>
                  </a:cxn>
                  <a:cxn ang="0">
                    <a:pos x="407" y="0"/>
                  </a:cxn>
                  <a:cxn ang="0">
                    <a:pos x="437" y="0"/>
                  </a:cxn>
                  <a:cxn ang="0">
                    <a:pos x="466" y="0"/>
                  </a:cxn>
                  <a:cxn ang="0">
                    <a:pos x="496" y="0"/>
                  </a:cxn>
                  <a:cxn ang="0">
                    <a:pos x="525" y="0"/>
                  </a:cxn>
                  <a:cxn ang="0">
                    <a:pos x="554" y="0"/>
                  </a:cxn>
                  <a:cxn ang="0">
                    <a:pos x="584" y="0"/>
                  </a:cxn>
                  <a:cxn ang="0">
                    <a:pos x="613" y="0"/>
                  </a:cxn>
                  <a:cxn ang="0">
                    <a:pos x="642" y="0"/>
                  </a:cxn>
                  <a:cxn ang="0">
                    <a:pos x="672" y="0"/>
                  </a:cxn>
                  <a:cxn ang="0">
                    <a:pos x="701" y="0"/>
                  </a:cxn>
                  <a:cxn ang="0">
                    <a:pos x="731" y="0"/>
                  </a:cxn>
                  <a:cxn ang="0">
                    <a:pos x="760" y="0"/>
                  </a:cxn>
                  <a:cxn ang="0">
                    <a:pos x="789" y="0"/>
                  </a:cxn>
                  <a:cxn ang="0">
                    <a:pos x="819" y="0"/>
                  </a:cxn>
                  <a:cxn ang="0">
                    <a:pos x="848" y="0"/>
                  </a:cxn>
                  <a:cxn ang="0">
                    <a:pos x="878" y="0"/>
                  </a:cxn>
                  <a:cxn ang="0">
                    <a:pos x="907" y="0"/>
                  </a:cxn>
                  <a:cxn ang="0">
                    <a:pos x="936" y="0"/>
                  </a:cxn>
                  <a:cxn ang="0">
                    <a:pos x="966" y="0"/>
                  </a:cxn>
                  <a:cxn ang="0">
                    <a:pos x="995" y="0"/>
                  </a:cxn>
                  <a:cxn ang="0">
                    <a:pos x="1024" y="0"/>
                  </a:cxn>
                  <a:cxn ang="0">
                    <a:pos x="1054" y="0"/>
                  </a:cxn>
                  <a:cxn ang="0">
                    <a:pos x="1083" y="0"/>
                  </a:cxn>
                  <a:cxn ang="0">
                    <a:pos x="1113" y="0"/>
                  </a:cxn>
                  <a:cxn ang="0">
                    <a:pos x="1142" y="0"/>
                  </a:cxn>
                  <a:cxn ang="0">
                    <a:pos x="1171" y="0"/>
                  </a:cxn>
                  <a:cxn ang="0">
                    <a:pos x="1201" y="0"/>
                  </a:cxn>
                  <a:cxn ang="0">
                    <a:pos x="1230" y="0"/>
                  </a:cxn>
                  <a:cxn ang="0">
                    <a:pos x="1260" y="0"/>
                  </a:cxn>
                  <a:cxn ang="0">
                    <a:pos x="1289" y="0"/>
                  </a:cxn>
                  <a:cxn ang="0">
                    <a:pos x="1318" y="0"/>
                  </a:cxn>
                  <a:cxn ang="0">
                    <a:pos x="1348" y="0"/>
                  </a:cxn>
                  <a:cxn ang="0">
                    <a:pos x="1377" y="0"/>
                  </a:cxn>
                  <a:cxn ang="0">
                    <a:pos x="1406" y="0"/>
                  </a:cxn>
                  <a:cxn ang="0">
                    <a:pos x="1436" y="0"/>
                  </a:cxn>
                  <a:cxn ang="0">
                    <a:pos x="1465" y="0"/>
                  </a:cxn>
                  <a:cxn ang="0">
                    <a:pos x="1495" y="0"/>
                  </a:cxn>
                  <a:cxn ang="0">
                    <a:pos x="1524" y="0"/>
                  </a:cxn>
                  <a:cxn ang="0">
                    <a:pos x="1553" y="0"/>
                  </a:cxn>
                  <a:cxn ang="0">
                    <a:pos x="1583" y="0"/>
                  </a:cxn>
                  <a:cxn ang="0">
                    <a:pos x="1612" y="0"/>
                  </a:cxn>
                  <a:cxn ang="0">
                    <a:pos x="1642" y="0"/>
                  </a:cxn>
                  <a:cxn ang="0">
                    <a:pos x="1671" y="0"/>
                  </a:cxn>
                  <a:cxn ang="0">
                    <a:pos x="1700" y="0"/>
                  </a:cxn>
                  <a:cxn ang="0">
                    <a:pos x="1730" y="0"/>
                  </a:cxn>
                  <a:cxn ang="0">
                    <a:pos x="1759" y="0"/>
                  </a:cxn>
                </a:cxnLst>
                <a:rect l="0" t="0" r="r" b="b"/>
                <a:pathLst>
                  <a:path w="1785">
                    <a:moveTo>
                      <a:pt x="0" y="0"/>
                    </a:moveTo>
                    <a:lnTo>
                      <a:pt x="3" y="0"/>
                    </a:lnTo>
                    <a:lnTo>
                      <a:pt x="7" y="0"/>
                    </a:lnTo>
                    <a:lnTo>
                      <a:pt x="11" y="0"/>
                    </a:lnTo>
                    <a:lnTo>
                      <a:pt x="14" y="0"/>
                    </a:lnTo>
                    <a:lnTo>
                      <a:pt x="18" y="0"/>
                    </a:lnTo>
                    <a:lnTo>
                      <a:pt x="22" y="0"/>
                    </a:lnTo>
                    <a:lnTo>
                      <a:pt x="25" y="0"/>
                    </a:lnTo>
                    <a:lnTo>
                      <a:pt x="29" y="0"/>
                    </a:lnTo>
                    <a:lnTo>
                      <a:pt x="33" y="0"/>
                    </a:lnTo>
                    <a:lnTo>
                      <a:pt x="36" y="0"/>
                    </a:lnTo>
                    <a:lnTo>
                      <a:pt x="40" y="0"/>
                    </a:lnTo>
                    <a:lnTo>
                      <a:pt x="44" y="0"/>
                    </a:lnTo>
                    <a:lnTo>
                      <a:pt x="47" y="0"/>
                    </a:lnTo>
                    <a:lnTo>
                      <a:pt x="51" y="0"/>
                    </a:lnTo>
                    <a:lnTo>
                      <a:pt x="55" y="0"/>
                    </a:lnTo>
                    <a:lnTo>
                      <a:pt x="58" y="0"/>
                    </a:lnTo>
                    <a:lnTo>
                      <a:pt x="62" y="0"/>
                    </a:lnTo>
                    <a:lnTo>
                      <a:pt x="66" y="0"/>
                    </a:lnTo>
                    <a:lnTo>
                      <a:pt x="69" y="0"/>
                    </a:lnTo>
                    <a:lnTo>
                      <a:pt x="73" y="0"/>
                    </a:lnTo>
                    <a:lnTo>
                      <a:pt x="77" y="0"/>
                    </a:lnTo>
                    <a:lnTo>
                      <a:pt x="81" y="0"/>
                    </a:lnTo>
                    <a:lnTo>
                      <a:pt x="84" y="0"/>
                    </a:lnTo>
                    <a:lnTo>
                      <a:pt x="88" y="0"/>
                    </a:lnTo>
                    <a:lnTo>
                      <a:pt x="92" y="0"/>
                    </a:lnTo>
                    <a:lnTo>
                      <a:pt x="95" y="0"/>
                    </a:lnTo>
                    <a:lnTo>
                      <a:pt x="99" y="0"/>
                    </a:lnTo>
                    <a:lnTo>
                      <a:pt x="103" y="0"/>
                    </a:lnTo>
                    <a:lnTo>
                      <a:pt x="106" y="0"/>
                    </a:lnTo>
                    <a:lnTo>
                      <a:pt x="110" y="0"/>
                    </a:lnTo>
                    <a:lnTo>
                      <a:pt x="114" y="0"/>
                    </a:lnTo>
                    <a:lnTo>
                      <a:pt x="117" y="0"/>
                    </a:lnTo>
                    <a:lnTo>
                      <a:pt x="121" y="0"/>
                    </a:lnTo>
                    <a:lnTo>
                      <a:pt x="125" y="0"/>
                    </a:lnTo>
                    <a:lnTo>
                      <a:pt x="128" y="0"/>
                    </a:lnTo>
                    <a:lnTo>
                      <a:pt x="132" y="0"/>
                    </a:lnTo>
                    <a:lnTo>
                      <a:pt x="136" y="0"/>
                    </a:lnTo>
                    <a:lnTo>
                      <a:pt x="139" y="0"/>
                    </a:lnTo>
                    <a:lnTo>
                      <a:pt x="143" y="0"/>
                    </a:lnTo>
                    <a:lnTo>
                      <a:pt x="147" y="0"/>
                    </a:lnTo>
                    <a:lnTo>
                      <a:pt x="150" y="0"/>
                    </a:lnTo>
                    <a:lnTo>
                      <a:pt x="154" y="0"/>
                    </a:lnTo>
                    <a:lnTo>
                      <a:pt x="158" y="0"/>
                    </a:lnTo>
                    <a:lnTo>
                      <a:pt x="161" y="0"/>
                    </a:lnTo>
                    <a:lnTo>
                      <a:pt x="165" y="0"/>
                    </a:lnTo>
                    <a:lnTo>
                      <a:pt x="169" y="0"/>
                    </a:lnTo>
                    <a:lnTo>
                      <a:pt x="172" y="0"/>
                    </a:lnTo>
                    <a:lnTo>
                      <a:pt x="176" y="0"/>
                    </a:lnTo>
                    <a:lnTo>
                      <a:pt x="180" y="0"/>
                    </a:lnTo>
                    <a:lnTo>
                      <a:pt x="183" y="0"/>
                    </a:lnTo>
                    <a:lnTo>
                      <a:pt x="187" y="0"/>
                    </a:lnTo>
                    <a:lnTo>
                      <a:pt x="191" y="0"/>
                    </a:lnTo>
                    <a:lnTo>
                      <a:pt x="194" y="0"/>
                    </a:lnTo>
                    <a:lnTo>
                      <a:pt x="198" y="0"/>
                    </a:lnTo>
                    <a:lnTo>
                      <a:pt x="202" y="0"/>
                    </a:lnTo>
                    <a:lnTo>
                      <a:pt x="205" y="0"/>
                    </a:lnTo>
                    <a:lnTo>
                      <a:pt x="209" y="0"/>
                    </a:lnTo>
                    <a:lnTo>
                      <a:pt x="213" y="0"/>
                    </a:lnTo>
                    <a:lnTo>
                      <a:pt x="216" y="0"/>
                    </a:lnTo>
                    <a:lnTo>
                      <a:pt x="220" y="0"/>
                    </a:lnTo>
                    <a:lnTo>
                      <a:pt x="224" y="0"/>
                    </a:lnTo>
                    <a:lnTo>
                      <a:pt x="227" y="0"/>
                    </a:lnTo>
                    <a:lnTo>
                      <a:pt x="231" y="0"/>
                    </a:lnTo>
                    <a:lnTo>
                      <a:pt x="235" y="0"/>
                    </a:lnTo>
                    <a:lnTo>
                      <a:pt x="238" y="0"/>
                    </a:lnTo>
                    <a:lnTo>
                      <a:pt x="242" y="0"/>
                    </a:lnTo>
                    <a:lnTo>
                      <a:pt x="246" y="0"/>
                    </a:lnTo>
                    <a:lnTo>
                      <a:pt x="249" y="0"/>
                    </a:lnTo>
                    <a:lnTo>
                      <a:pt x="253" y="0"/>
                    </a:lnTo>
                    <a:lnTo>
                      <a:pt x="257" y="0"/>
                    </a:lnTo>
                    <a:lnTo>
                      <a:pt x="260" y="0"/>
                    </a:lnTo>
                    <a:lnTo>
                      <a:pt x="264" y="0"/>
                    </a:lnTo>
                    <a:lnTo>
                      <a:pt x="268" y="0"/>
                    </a:lnTo>
                    <a:lnTo>
                      <a:pt x="272" y="0"/>
                    </a:lnTo>
                    <a:lnTo>
                      <a:pt x="275" y="0"/>
                    </a:lnTo>
                    <a:lnTo>
                      <a:pt x="279" y="0"/>
                    </a:lnTo>
                    <a:lnTo>
                      <a:pt x="283" y="0"/>
                    </a:lnTo>
                    <a:lnTo>
                      <a:pt x="286" y="0"/>
                    </a:lnTo>
                    <a:lnTo>
                      <a:pt x="290" y="0"/>
                    </a:lnTo>
                    <a:lnTo>
                      <a:pt x="294" y="0"/>
                    </a:lnTo>
                    <a:lnTo>
                      <a:pt x="297" y="0"/>
                    </a:lnTo>
                    <a:lnTo>
                      <a:pt x="301" y="0"/>
                    </a:lnTo>
                    <a:lnTo>
                      <a:pt x="305" y="0"/>
                    </a:lnTo>
                    <a:lnTo>
                      <a:pt x="308" y="0"/>
                    </a:lnTo>
                    <a:lnTo>
                      <a:pt x="312" y="0"/>
                    </a:lnTo>
                    <a:lnTo>
                      <a:pt x="316" y="0"/>
                    </a:lnTo>
                    <a:lnTo>
                      <a:pt x="319" y="0"/>
                    </a:lnTo>
                    <a:lnTo>
                      <a:pt x="323" y="0"/>
                    </a:lnTo>
                    <a:lnTo>
                      <a:pt x="327" y="0"/>
                    </a:lnTo>
                    <a:lnTo>
                      <a:pt x="330" y="0"/>
                    </a:lnTo>
                    <a:lnTo>
                      <a:pt x="334" y="0"/>
                    </a:lnTo>
                    <a:lnTo>
                      <a:pt x="338" y="0"/>
                    </a:lnTo>
                    <a:lnTo>
                      <a:pt x="341" y="0"/>
                    </a:lnTo>
                    <a:lnTo>
                      <a:pt x="345" y="0"/>
                    </a:lnTo>
                    <a:lnTo>
                      <a:pt x="349" y="0"/>
                    </a:lnTo>
                    <a:lnTo>
                      <a:pt x="352" y="0"/>
                    </a:lnTo>
                    <a:lnTo>
                      <a:pt x="356" y="0"/>
                    </a:lnTo>
                    <a:lnTo>
                      <a:pt x="360" y="0"/>
                    </a:lnTo>
                    <a:lnTo>
                      <a:pt x="363" y="0"/>
                    </a:lnTo>
                    <a:lnTo>
                      <a:pt x="367" y="0"/>
                    </a:lnTo>
                    <a:lnTo>
                      <a:pt x="371" y="0"/>
                    </a:lnTo>
                    <a:lnTo>
                      <a:pt x="374" y="0"/>
                    </a:lnTo>
                    <a:lnTo>
                      <a:pt x="378" y="0"/>
                    </a:lnTo>
                    <a:lnTo>
                      <a:pt x="382" y="0"/>
                    </a:lnTo>
                    <a:lnTo>
                      <a:pt x="385" y="0"/>
                    </a:lnTo>
                    <a:lnTo>
                      <a:pt x="389" y="0"/>
                    </a:lnTo>
                    <a:lnTo>
                      <a:pt x="393" y="0"/>
                    </a:lnTo>
                    <a:lnTo>
                      <a:pt x="396" y="0"/>
                    </a:lnTo>
                    <a:lnTo>
                      <a:pt x="400" y="0"/>
                    </a:lnTo>
                    <a:lnTo>
                      <a:pt x="404" y="0"/>
                    </a:lnTo>
                    <a:lnTo>
                      <a:pt x="407" y="0"/>
                    </a:lnTo>
                    <a:lnTo>
                      <a:pt x="411" y="0"/>
                    </a:lnTo>
                    <a:lnTo>
                      <a:pt x="415" y="0"/>
                    </a:lnTo>
                    <a:lnTo>
                      <a:pt x="418" y="0"/>
                    </a:lnTo>
                    <a:lnTo>
                      <a:pt x="422" y="0"/>
                    </a:lnTo>
                    <a:lnTo>
                      <a:pt x="426" y="0"/>
                    </a:lnTo>
                    <a:lnTo>
                      <a:pt x="429" y="0"/>
                    </a:lnTo>
                    <a:lnTo>
                      <a:pt x="433" y="0"/>
                    </a:lnTo>
                    <a:lnTo>
                      <a:pt x="437" y="0"/>
                    </a:lnTo>
                    <a:lnTo>
                      <a:pt x="440" y="0"/>
                    </a:lnTo>
                    <a:lnTo>
                      <a:pt x="444" y="0"/>
                    </a:lnTo>
                    <a:lnTo>
                      <a:pt x="448" y="0"/>
                    </a:lnTo>
                    <a:lnTo>
                      <a:pt x="451" y="0"/>
                    </a:lnTo>
                    <a:lnTo>
                      <a:pt x="455" y="0"/>
                    </a:lnTo>
                    <a:lnTo>
                      <a:pt x="459" y="0"/>
                    </a:lnTo>
                    <a:lnTo>
                      <a:pt x="463" y="0"/>
                    </a:lnTo>
                    <a:lnTo>
                      <a:pt x="466" y="0"/>
                    </a:lnTo>
                    <a:lnTo>
                      <a:pt x="470" y="0"/>
                    </a:lnTo>
                    <a:lnTo>
                      <a:pt x="474" y="0"/>
                    </a:lnTo>
                    <a:lnTo>
                      <a:pt x="477" y="0"/>
                    </a:lnTo>
                    <a:lnTo>
                      <a:pt x="481" y="0"/>
                    </a:lnTo>
                    <a:lnTo>
                      <a:pt x="485" y="0"/>
                    </a:lnTo>
                    <a:lnTo>
                      <a:pt x="488" y="0"/>
                    </a:lnTo>
                    <a:lnTo>
                      <a:pt x="492" y="0"/>
                    </a:lnTo>
                    <a:lnTo>
                      <a:pt x="496" y="0"/>
                    </a:lnTo>
                    <a:lnTo>
                      <a:pt x="499" y="0"/>
                    </a:lnTo>
                    <a:lnTo>
                      <a:pt x="503" y="0"/>
                    </a:lnTo>
                    <a:lnTo>
                      <a:pt x="507" y="0"/>
                    </a:lnTo>
                    <a:lnTo>
                      <a:pt x="510" y="0"/>
                    </a:lnTo>
                    <a:lnTo>
                      <a:pt x="514" y="0"/>
                    </a:lnTo>
                    <a:lnTo>
                      <a:pt x="518" y="0"/>
                    </a:lnTo>
                    <a:lnTo>
                      <a:pt x="521" y="0"/>
                    </a:lnTo>
                    <a:lnTo>
                      <a:pt x="525" y="0"/>
                    </a:lnTo>
                    <a:lnTo>
                      <a:pt x="529" y="0"/>
                    </a:lnTo>
                    <a:lnTo>
                      <a:pt x="532" y="0"/>
                    </a:lnTo>
                    <a:lnTo>
                      <a:pt x="536" y="0"/>
                    </a:lnTo>
                    <a:lnTo>
                      <a:pt x="540" y="0"/>
                    </a:lnTo>
                    <a:lnTo>
                      <a:pt x="543" y="0"/>
                    </a:lnTo>
                    <a:lnTo>
                      <a:pt x="547" y="0"/>
                    </a:lnTo>
                    <a:lnTo>
                      <a:pt x="551" y="0"/>
                    </a:lnTo>
                    <a:lnTo>
                      <a:pt x="554" y="0"/>
                    </a:lnTo>
                    <a:lnTo>
                      <a:pt x="558" y="0"/>
                    </a:lnTo>
                    <a:lnTo>
                      <a:pt x="562" y="0"/>
                    </a:lnTo>
                    <a:lnTo>
                      <a:pt x="565" y="0"/>
                    </a:lnTo>
                    <a:lnTo>
                      <a:pt x="569" y="0"/>
                    </a:lnTo>
                    <a:lnTo>
                      <a:pt x="573" y="0"/>
                    </a:lnTo>
                    <a:lnTo>
                      <a:pt x="576" y="0"/>
                    </a:lnTo>
                    <a:lnTo>
                      <a:pt x="580" y="0"/>
                    </a:lnTo>
                    <a:lnTo>
                      <a:pt x="584" y="0"/>
                    </a:lnTo>
                    <a:lnTo>
                      <a:pt x="587" y="0"/>
                    </a:lnTo>
                    <a:lnTo>
                      <a:pt x="591" y="0"/>
                    </a:lnTo>
                    <a:lnTo>
                      <a:pt x="595" y="0"/>
                    </a:lnTo>
                    <a:lnTo>
                      <a:pt x="598" y="0"/>
                    </a:lnTo>
                    <a:lnTo>
                      <a:pt x="602" y="0"/>
                    </a:lnTo>
                    <a:lnTo>
                      <a:pt x="606" y="0"/>
                    </a:lnTo>
                    <a:lnTo>
                      <a:pt x="609" y="0"/>
                    </a:lnTo>
                    <a:lnTo>
                      <a:pt x="613" y="0"/>
                    </a:lnTo>
                    <a:lnTo>
                      <a:pt x="617" y="0"/>
                    </a:lnTo>
                    <a:lnTo>
                      <a:pt x="620" y="0"/>
                    </a:lnTo>
                    <a:lnTo>
                      <a:pt x="624" y="0"/>
                    </a:lnTo>
                    <a:lnTo>
                      <a:pt x="628" y="0"/>
                    </a:lnTo>
                    <a:lnTo>
                      <a:pt x="631" y="0"/>
                    </a:lnTo>
                    <a:lnTo>
                      <a:pt x="635" y="0"/>
                    </a:lnTo>
                    <a:lnTo>
                      <a:pt x="639" y="0"/>
                    </a:lnTo>
                    <a:lnTo>
                      <a:pt x="642" y="0"/>
                    </a:lnTo>
                    <a:lnTo>
                      <a:pt x="646" y="0"/>
                    </a:lnTo>
                    <a:lnTo>
                      <a:pt x="650" y="0"/>
                    </a:lnTo>
                    <a:lnTo>
                      <a:pt x="654" y="0"/>
                    </a:lnTo>
                    <a:lnTo>
                      <a:pt x="657" y="0"/>
                    </a:lnTo>
                    <a:lnTo>
                      <a:pt x="661" y="0"/>
                    </a:lnTo>
                    <a:lnTo>
                      <a:pt x="665" y="0"/>
                    </a:lnTo>
                    <a:lnTo>
                      <a:pt x="668" y="0"/>
                    </a:lnTo>
                    <a:lnTo>
                      <a:pt x="672" y="0"/>
                    </a:lnTo>
                    <a:lnTo>
                      <a:pt x="676" y="0"/>
                    </a:lnTo>
                    <a:lnTo>
                      <a:pt x="679" y="0"/>
                    </a:lnTo>
                    <a:lnTo>
                      <a:pt x="683" y="0"/>
                    </a:lnTo>
                    <a:lnTo>
                      <a:pt x="687" y="0"/>
                    </a:lnTo>
                    <a:lnTo>
                      <a:pt x="690" y="0"/>
                    </a:lnTo>
                    <a:lnTo>
                      <a:pt x="694" y="0"/>
                    </a:lnTo>
                    <a:lnTo>
                      <a:pt x="698" y="0"/>
                    </a:lnTo>
                    <a:lnTo>
                      <a:pt x="701" y="0"/>
                    </a:lnTo>
                    <a:lnTo>
                      <a:pt x="705" y="0"/>
                    </a:lnTo>
                    <a:lnTo>
                      <a:pt x="709" y="0"/>
                    </a:lnTo>
                    <a:lnTo>
                      <a:pt x="712" y="0"/>
                    </a:lnTo>
                    <a:lnTo>
                      <a:pt x="716" y="0"/>
                    </a:lnTo>
                    <a:lnTo>
                      <a:pt x="720" y="0"/>
                    </a:lnTo>
                    <a:lnTo>
                      <a:pt x="723" y="0"/>
                    </a:lnTo>
                    <a:lnTo>
                      <a:pt x="727" y="0"/>
                    </a:lnTo>
                    <a:lnTo>
                      <a:pt x="731" y="0"/>
                    </a:lnTo>
                    <a:lnTo>
                      <a:pt x="734" y="0"/>
                    </a:lnTo>
                    <a:lnTo>
                      <a:pt x="738" y="0"/>
                    </a:lnTo>
                    <a:lnTo>
                      <a:pt x="742" y="0"/>
                    </a:lnTo>
                    <a:lnTo>
                      <a:pt x="745" y="0"/>
                    </a:lnTo>
                    <a:lnTo>
                      <a:pt x="749" y="0"/>
                    </a:lnTo>
                    <a:lnTo>
                      <a:pt x="753" y="0"/>
                    </a:lnTo>
                    <a:lnTo>
                      <a:pt x="756" y="0"/>
                    </a:lnTo>
                    <a:lnTo>
                      <a:pt x="760" y="0"/>
                    </a:lnTo>
                    <a:lnTo>
                      <a:pt x="764" y="0"/>
                    </a:lnTo>
                    <a:lnTo>
                      <a:pt x="767" y="0"/>
                    </a:lnTo>
                    <a:lnTo>
                      <a:pt x="771" y="0"/>
                    </a:lnTo>
                    <a:lnTo>
                      <a:pt x="775" y="0"/>
                    </a:lnTo>
                    <a:lnTo>
                      <a:pt x="778" y="0"/>
                    </a:lnTo>
                    <a:lnTo>
                      <a:pt x="782" y="0"/>
                    </a:lnTo>
                    <a:lnTo>
                      <a:pt x="786" y="0"/>
                    </a:lnTo>
                    <a:lnTo>
                      <a:pt x="789" y="0"/>
                    </a:lnTo>
                    <a:lnTo>
                      <a:pt x="793" y="0"/>
                    </a:lnTo>
                    <a:lnTo>
                      <a:pt x="797" y="0"/>
                    </a:lnTo>
                    <a:lnTo>
                      <a:pt x="800" y="0"/>
                    </a:lnTo>
                    <a:lnTo>
                      <a:pt x="804" y="0"/>
                    </a:lnTo>
                    <a:lnTo>
                      <a:pt x="808" y="0"/>
                    </a:lnTo>
                    <a:lnTo>
                      <a:pt x="811" y="0"/>
                    </a:lnTo>
                    <a:lnTo>
                      <a:pt x="815" y="0"/>
                    </a:lnTo>
                    <a:lnTo>
                      <a:pt x="819" y="0"/>
                    </a:lnTo>
                    <a:lnTo>
                      <a:pt x="822" y="0"/>
                    </a:lnTo>
                    <a:lnTo>
                      <a:pt x="826" y="0"/>
                    </a:lnTo>
                    <a:lnTo>
                      <a:pt x="830" y="0"/>
                    </a:lnTo>
                    <a:lnTo>
                      <a:pt x="833" y="0"/>
                    </a:lnTo>
                    <a:lnTo>
                      <a:pt x="837" y="0"/>
                    </a:lnTo>
                    <a:lnTo>
                      <a:pt x="841" y="0"/>
                    </a:lnTo>
                    <a:lnTo>
                      <a:pt x="845" y="0"/>
                    </a:lnTo>
                    <a:lnTo>
                      <a:pt x="848" y="0"/>
                    </a:lnTo>
                    <a:lnTo>
                      <a:pt x="852" y="0"/>
                    </a:lnTo>
                    <a:lnTo>
                      <a:pt x="856" y="0"/>
                    </a:lnTo>
                    <a:lnTo>
                      <a:pt x="859" y="0"/>
                    </a:lnTo>
                    <a:lnTo>
                      <a:pt x="863" y="0"/>
                    </a:lnTo>
                    <a:lnTo>
                      <a:pt x="867" y="0"/>
                    </a:lnTo>
                    <a:lnTo>
                      <a:pt x="870" y="0"/>
                    </a:lnTo>
                    <a:lnTo>
                      <a:pt x="874" y="0"/>
                    </a:lnTo>
                    <a:lnTo>
                      <a:pt x="878" y="0"/>
                    </a:lnTo>
                    <a:lnTo>
                      <a:pt x="881" y="0"/>
                    </a:lnTo>
                    <a:lnTo>
                      <a:pt x="885" y="0"/>
                    </a:lnTo>
                    <a:lnTo>
                      <a:pt x="889" y="0"/>
                    </a:lnTo>
                    <a:lnTo>
                      <a:pt x="892" y="0"/>
                    </a:lnTo>
                    <a:lnTo>
                      <a:pt x="896" y="0"/>
                    </a:lnTo>
                    <a:lnTo>
                      <a:pt x="900" y="0"/>
                    </a:lnTo>
                    <a:lnTo>
                      <a:pt x="903" y="0"/>
                    </a:lnTo>
                    <a:lnTo>
                      <a:pt x="907" y="0"/>
                    </a:lnTo>
                    <a:lnTo>
                      <a:pt x="911" y="0"/>
                    </a:lnTo>
                    <a:lnTo>
                      <a:pt x="914" y="0"/>
                    </a:lnTo>
                    <a:lnTo>
                      <a:pt x="918" y="0"/>
                    </a:lnTo>
                    <a:lnTo>
                      <a:pt x="922" y="0"/>
                    </a:lnTo>
                    <a:lnTo>
                      <a:pt x="925" y="0"/>
                    </a:lnTo>
                    <a:lnTo>
                      <a:pt x="929" y="0"/>
                    </a:lnTo>
                    <a:lnTo>
                      <a:pt x="933" y="0"/>
                    </a:lnTo>
                    <a:lnTo>
                      <a:pt x="936" y="0"/>
                    </a:lnTo>
                    <a:lnTo>
                      <a:pt x="940" y="0"/>
                    </a:lnTo>
                    <a:lnTo>
                      <a:pt x="944" y="0"/>
                    </a:lnTo>
                    <a:lnTo>
                      <a:pt x="947" y="0"/>
                    </a:lnTo>
                    <a:lnTo>
                      <a:pt x="951" y="0"/>
                    </a:lnTo>
                    <a:lnTo>
                      <a:pt x="955" y="0"/>
                    </a:lnTo>
                    <a:lnTo>
                      <a:pt x="958" y="0"/>
                    </a:lnTo>
                    <a:lnTo>
                      <a:pt x="962" y="0"/>
                    </a:lnTo>
                    <a:lnTo>
                      <a:pt x="966" y="0"/>
                    </a:lnTo>
                    <a:lnTo>
                      <a:pt x="969" y="0"/>
                    </a:lnTo>
                    <a:lnTo>
                      <a:pt x="973" y="0"/>
                    </a:lnTo>
                    <a:lnTo>
                      <a:pt x="977" y="0"/>
                    </a:lnTo>
                    <a:lnTo>
                      <a:pt x="980" y="0"/>
                    </a:lnTo>
                    <a:lnTo>
                      <a:pt x="984" y="0"/>
                    </a:lnTo>
                    <a:lnTo>
                      <a:pt x="988" y="0"/>
                    </a:lnTo>
                    <a:lnTo>
                      <a:pt x="991" y="0"/>
                    </a:lnTo>
                    <a:lnTo>
                      <a:pt x="995" y="0"/>
                    </a:lnTo>
                    <a:lnTo>
                      <a:pt x="999" y="0"/>
                    </a:lnTo>
                    <a:lnTo>
                      <a:pt x="1002" y="0"/>
                    </a:lnTo>
                    <a:lnTo>
                      <a:pt x="1006" y="0"/>
                    </a:lnTo>
                    <a:lnTo>
                      <a:pt x="1010" y="0"/>
                    </a:lnTo>
                    <a:lnTo>
                      <a:pt x="1013" y="0"/>
                    </a:lnTo>
                    <a:lnTo>
                      <a:pt x="1017" y="0"/>
                    </a:lnTo>
                    <a:lnTo>
                      <a:pt x="1021" y="0"/>
                    </a:lnTo>
                    <a:lnTo>
                      <a:pt x="1024" y="0"/>
                    </a:lnTo>
                    <a:lnTo>
                      <a:pt x="1028" y="0"/>
                    </a:lnTo>
                    <a:lnTo>
                      <a:pt x="1032" y="0"/>
                    </a:lnTo>
                    <a:lnTo>
                      <a:pt x="1036" y="0"/>
                    </a:lnTo>
                    <a:lnTo>
                      <a:pt x="1039" y="0"/>
                    </a:lnTo>
                    <a:lnTo>
                      <a:pt x="1043" y="0"/>
                    </a:lnTo>
                    <a:lnTo>
                      <a:pt x="1047" y="0"/>
                    </a:lnTo>
                    <a:lnTo>
                      <a:pt x="1050" y="0"/>
                    </a:lnTo>
                    <a:lnTo>
                      <a:pt x="1054" y="0"/>
                    </a:lnTo>
                    <a:lnTo>
                      <a:pt x="1058" y="0"/>
                    </a:lnTo>
                    <a:lnTo>
                      <a:pt x="1061" y="0"/>
                    </a:lnTo>
                    <a:lnTo>
                      <a:pt x="1065" y="0"/>
                    </a:lnTo>
                    <a:lnTo>
                      <a:pt x="1069" y="0"/>
                    </a:lnTo>
                    <a:lnTo>
                      <a:pt x="1072" y="0"/>
                    </a:lnTo>
                    <a:lnTo>
                      <a:pt x="1076" y="0"/>
                    </a:lnTo>
                    <a:lnTo>
                      <a:pt x="1080" y="0"/>
                    </a:lnTo>
                    <a:lnTo>
                      <a:pt x="1083" y="0"/>
                    </a:lnTo>
                    <a:lnTo>
                      <a:pt x="1087" y="0"/>
                    </a:lnTo>
                    <a:lnTo>
                      <a:pt x="1091" y="0"/>
                    </a:lnTo>
                    <a:lnTo>
                      <a:pt x="1094" y="0"/>
                    </a:lnTo>
                    <a:lnTo>
                      <a:pt x="1098" y="0"/>
                    </a:lnTo>
                    <a:lnTo>
                      <a:pt x="1102" y="0"/>
                    </a:lnTo>
                    <a:lnTo>
                      <a:pt x="1105" y="0"/>
                    </a:lnTo>
                    <a:lnTo>
                      <a:pt x="1109" y="0"/>
                    </a:lnTo>
                    <a:lnTo>
                      <a:pt x="1113" y="0"/>
                    </a:lnTo>
                    <a:lnTo>
                      <a:pt x="1116" y="0"/>
                    </a:lnTo>
                    <a:lnTo>
                      <a:pt x="1120" y="0"/>
                    </a:lnTo>
                    <a:lnTo>
                      <a:pt x="1124" y="0"/>
                    </a:lnTo>
                    <a:lnTo>
                      <a:pt x="1127" y="0"/>
                    </a:lnTo>
                    <a:lnTo>
                      <a:pt x="1131" y="0"/>
                    </a:lnTo>
                    <a:lnTo>
                      <a:pt x="1135" y="0"/>
                    </a:lnTo>
                    <a:lnTo>
                      <a:pt x="1138" y="0"/>
                    </a:lnTo>
                    <a:lnTo>
                      <a:pt x="1142" y="0"/>
                    </a:lnTo>
                    <a:lnTo>
                      <a:pt x="1146" y="0"/>
                    </a:lnTo>
                    <a:lnTo>
                      <a:pt x="1149" y="0"/>
                    </a:lnTo>
                    <a:lnTo>
                      <a:pt x="1153" y="0"/>
                    </a:lnTo>
                    <a:lnTo>
                      <a:pt x="1157" y="0"/>
                    </a:lnTo>
                    <a:lnTo>
                      <a:pt x="1160" y="0"/>
                    </a:lnTo>
                    <a:lnTo>
                      <a:pt x="1164" y="0"/>
                    </a:lnTo>
                    <a:lnTo>
                      <a:pt x="1168" y="0"/>
                    </a:lnTo>
                    <a:lnTo>
                      <a:pt x="1171" y="0"/>
                    </a:lnTo>
                    <a:lnTo>
                      <a:pt x="1175" y="0"/>
                    </a:lnTo>
                    <a:lnTo>
                      <a:pt x="1179" y="0"/>
                    </a:lnTo>
                    <a:lnTo>
                      <a:pt x="1182" y="0"/>
                    </a:lnTo>
                    <a:lnTo>
                      <a:pt x="1186" y="0"/>
                    </a:lnTo>
                    <a:lnTo>
                      <a:pt x="1190" y="0"/>
                    </a:lnTo>
                    <a:lnTo>
                      <a:pt x="1193" y="0"/>
                    </a:lnTo>
                    <a:lnTo>
                      <a:pt x="1197" y="0"/>
                    </a:lnTo>
                    <a:lnTo>
                      <a:pt x="1201" y="0"/>
                    </a:lnTo>
                    <a:lnTo>
                      <a:pt x="1204" y="0"/>
                    </a:lnTo>
                    <a:lnTo>
                      <a:pt x="1208" y="0"/>
                    </a:lnTo>
                    <a:lnTo>
                      <a:pt x="1212" y="0"/>
                    </a:lnTo>
                    <a:lnTo>
                      <a:pt x="1215" y="0"/>
                    </a:lnTo>
                    <a:lnTo>
                      <a:pt x="1219" y="0"/>
                    </a:lnTo>
                    <a:lnTo>
                      <a:pt x="1223" y="0"/>
                    </a:lnTo>
                    <a:lnTo>
                      <a:pt x="1227" y="0"/>
                    </a:lnTo>
                    <a:lnTo>
                      <a:pt x="1230" y="0"/>
                    </a:lnTo>
                    <a:lnTo>
                      <a:pt x="1234" y="0"/>
                    </a:lnTo>
                    <a:lnTo>
                      <a:pt x="1238" y="0"/>
                    </a:lnTo>
                    <a:lnTo>
                      <a:pt x="1241" y="0"/>
                    </a:lnTo>
                    <a:lnTo>
                      <a:pt x="1245" y="0"/>
                    </a:lnTo>
                    <a:lnTo>
                      <a:pt x="1249" y="0"/>
                    </a:lnTo>
                    <a:lnTo>
                      <a:pt x="1252" y="0"/>
                    </a:lnTo>
                    <a:lnTo>
                      <a:pt x="1256" y="0"/>
                    </a:lnTo>
                    <a:lnTo>
                      <a:pt x="1260" y="0"/>
                    </a:lnTo>
                    <a:lnTo>
                      <a:pt x="1263" y="0"/>
                    </a:lnTo>
                    <a:lnTo>
                      <a:pt x="1267" y="0"/>
                    </a:lnTo>
                    <a:lnTo>
                      <a:pt x="1271" y="0"/>
                    </a:lnTo>
                    <a:lnTo>
                      <a:pt x="1274" y="0"/>
                    </a:lnTo>
                    <a:lnTo>
                      <a:pt x="1278" y="0"/>
                    </a:lnTo>
                    <a:lnTo>
                      <a:pt x="1282" y="0"/>
                    </a:lnTo>
                    <a:lnTo>
                      <a:pt x="1285" y="0"/>
                    </a:lnTo>
                    <a:lnTo>
                      <a:pt x="1289" y="0"/>
                    </a:lnTo>
                    <a:lnTo>
                      <a:pt x="1293" y="0"/>
                    </a:lnTo>
                    <a:lnTo>
                      <a:pt x="1296" y="0"/>
                    </a:lnTo>
                    <a:lnTo>
                      <a:pt x="1300" y="0"/>
                    </a:lnTo>
                    <a:lnTo>
                      <a:pt x="1304" y="0"/>
                    </a:lnTo>
                    <a:lnTo>
                      <a:pt x="1307" y="0"/>
                    </a:lnTo>
                    <a:lnTo>
                      <a:pt x="1311" y="0"/>
                    </a:lnTo>
                    <a:lnTo>
                      <a:pt x="1315" y="0"/>
                    </a:lnTo>
                    <a:lnTo>
                      <a:pt x="1318" y="0"/>
                    </a:lnTo>
                    <a:lnTo>
                      <a:pt x="1322" y="0"/>
                    </a:lnTo>
                    <a:lnTo>
                      <a:pt x="1326" y="0"/>
                    </a:lnTo>
                    <a:lnTo>
                      <a:pt x="1329" y="0"/>
                    </a:lnTo>
                    <a:lnTo>
                      <a:pt x="1333" y="0"/>
                    </a:lnTo>
                    <a:lnTo>
                      <a:pt x="1337" y="0"/>
                    </a:lnTo>
                    <a:lnTo>
                      <a:pt x="1340" y="0"/>
                    </a:lnTo>
                    <a:lnTo>
                      <a:pt x="1344" y="0"/>
                    </a:lnTo>
                    <a:lnTo>
                      <a:pt x="1348" y="0"/>
                    </a:lnTo>
                    <a:lnTo>
                      <a:pt x="1351" y="0"/>
                    </a:lnTo>
                    <a:lnTo>
                      <a:pt x="1355" y="0"/>
                    </a:lnTo>
                    <a:lnTo>
                      <a:pt x="1359" y="0"/>
                    </a:lnTo>
                    <a:lnTo>
                      <a:pt x="1362" y="0"/>
                    </a:lnTo>
                    <a:lnTo>
                      <a:pt x="1366" y="0"/>
                    </a:lnTo>
                    <a:lnTo>
                      <a:pt x="1370" y="0"/>
                    </a:lnTo>
                    <a:lnTo>
                      <a:pt x="1373" y="0"/>
                    </a:lnTo>
                    <a:lnTo>
                      <a:pt x="1377" y="0"/>
                    </a:lnTo>
                    <a:lnTo>
                      <a:pt x="1381" y="0"/>
                    </a:lnTo>
                    <a:lnTo>
                      <a:pt x="1384" y="0"/>
                    </a:lnTo>
                    <a:lnTo>
                      <a:pt x="1388" y="0"/>
                    </a:lnTo>
                    <a:lnTo>
                      <a:pt x="1392" y="0"/>
                    </a:lnTo>
                    <a:lnTo>
                      <a:pt x="1395" y="0"/>
                    </a:lnTo>
                    <a:lnTo>
                      <a:pt x="1399" y="0"/>
                    </a:lnTo>
                    <a:lnTo>
                      <a:pt x="1403" y="0"/>
                    </a:lnTo>
                    <a:lnTo>
                      <a:pt x="1406" y="0"/>
                    </a:lnTo>
                    <a:lnTo>
                      <a:pt x="1410" y="0"/>
                    </a:lnTo>
                    <a:lnTo>
                      <a:pt x="1414" y="0"/>
                    </a:lnTo>
                    <a:lnTo>
                      <a:pt x="1418" y="0"/>
                    </a:lnTo>
                    <a:lnTo>
                      <a:pt x="1421" y="0"/>
                    </a:lnTo>
                    <a:lnTo>
                      <a:pt x="1425" y="0"/>
                    </a:lnTo>
                    <a:lnTo>
                      <a:pt x="1429" y="0"/>
                    </a:lnTo>
                    <a:lnTo>
                      <a:pt x="1432" y="0"/>
                    </a:lnTo>
                    <a:lnTo>
                      <a:pt x="1436" y="0"/>
                    </a:lnTo>
                    <a:lnTo>
                      <a:pt x="1440" y="0"/>
                    </a:lnTo>
                    <a:lnTo>
                      <a:pt x="1443" y="0"/>
                    </a:lnTo>
                    <a:lnTo>
                      <a:pt x="1447" y="0"/>
                    </a:lnTo>
                    <a:lnTo>
                      <a:pt x="1451" y="0"/>
                    </a:lnTo>
                    <a:lnTo>
                      <a:pt x="1454" y="0"/>
                    </a:lnTo>
                    <a:lnTo>
                      <a:pt x="1458" y="0"/>
                    </a:lnTo>
                    <a:lnTo>
                      <a:pt x="1462" y="0"/>
                    </a:lnTo>
                    <a:lnTo>
                      <a:pt x="1465" y="0"/>
                    </a:lnTo>
                    <a:lnTo>
                      <a:pt x="1469" y="0"/>
                    </a:lnTo>
                    <a:lnTo>
                      <a:pt x="1473" y="0"/>
                    </a:lnTo>
                    <a:lnTo>
                      <a:pt x="1476" y="0"/>
                    </a:lnTo>
                    <a:lnTo>
                      <a:pt x="1480" y="0"/>
                    </a:lnTo>
                    <a:lnTo>
                      <a:pt x="1484" y="0"/>
                    </a:lnTo>
                    <a:lnTo>
                      <a:pt x="1487" y="0"/>
                    </a:lnTo>
                    <a:lnTo>
                      <a:pt x="1491" y="0"/>
                    </a:lnTo>
                    <a:lnTo>
                      <a:pt x="1495" y="0"/>
                    </a:lnTo>
                    <a:lnTo>
                      <a:pt x="1498" y="0"/>
                    </a:lnTo>
                    <a:lnTo>
                      <a:pt x="1502" y="0"/>
                    </a:lnTo>
                    <a:lnTo>
                      <a:pt x="1506" y="0"/>
                    </a:lnTo>
                    <a:lnTo>
                      <a:pt x="1509" y="0"/>
                    </a:lnTo>
                    <a:lnTo>
                      <a:pt x="1513" y="0"/>
                    </a:lnTo>
                    <a:lnTo>
                      <a:pt x="1517" y="0"/>
                    </a:lnTo>
                    <a:lnTo>
                      <a:pt x="1520" y="0"/>
                    </a:lnTo>
                    <a:lnTo>
                      <a:pt x="1524" y="0"/>
                    </a:lnTo>
                    <a:lnTo>
                      <a:pt x="1528" y="0"/>
                    </a:lnTo>
                    <a:lnTo>
                      <a:pt x="1531" y="0"/>
                    </a:lnTo>
                    <a:lnTo>
                      <a:pt x="1535" y="0"/>
                    </a:lnTo>
                    <a:lnTo>
                      <a:pt x="1539" y="0"/>
                    </a:lnTo>
                    <a:lnTo>
                      <a:pt x="1542" y="0"/>
                    </a:lnTo>
                    <a:lnTo>
                      <a:pt x="1546" y="0"/>
                    </a:lnTo>
                    <a:lnTo>
                      <a:pt x="1550" y="0"/>
                    </a:lnTo>
                    <a:lnTo>
                      <a:pt x="1553" y="0"/>
                    </a:lnTo>
                    <a:lnTo>
                      <a:pt x="1557" y="0"/>
                    </a:lnTo>
                    <a:lnTo>
                      <a:pt x="1561" y="0"/>
                    </a:lnTo>
                    <a:lnTo>
                      <a:pt x="1564" y="0"/>
                    </a:lnTo>
                    <a:lnTo>
                      <a:pt x="1568" y="0"/>
                    </a:lnTo>
                    <a:lnTo>
                      <a:pt x="1572" y="0"/>
                    </a:lnTo>
                    <a:lnTo>
                      <a:pt x="1575" y="0"/>
                    </a:lnTo>
                    <a:lnTo>
                      <a:pt x="1579" y="0"/>
                    </a:lnTo>
                    <a:lnTo>
                      <a:pt x="1583" y="0"/>
                    </a:lnTo>
                    <a:lnTo>
                      <a:pt x="1586" y="0"/>
                    </a:lnTo>
                    <a:lnTo>
                      <a:pt x="1590" y="0"/>
                    </a:lnTo>
                    <a:lnTo>
                      <a:pt x="1594" y="0"/>
                    </a:lnTo>
                    <a:lnTo>
                      <a:pt x="1597" y="0"/>
                    </a:lnTo>
                    <a:lnTo>
                      <a:pt x="1601" y="0"/>
                    </a:lnTo>
                    <a:lnTo>
                      <a:pt x="1605" y="0"/>
                    </a:lnTo>
                    <a:lnTo>
                      <a:pt x="1609" y="0"/>
                    </a:lnTo>
                    <a:lnTo>
                      <a:pt x="1612" y="0"/>
                    </a:lnTo>
                    <a:lnTo>
                      <a:pt x="1616" y="0"/>
                    </a:lnTo>
                    <a:lnTo>
                      <a:pt x="1620" y="0"/>
                    </a:lnTo>
                    <a:lnTo>
                      <a:pt x="1623" y="0"/>
                    </a:lnTo>
                    <a:lnTo>
                      <a:pt x="1627" y="0"/>
                    </a:lnTo>
                    <a:lnTo>
                      <a:pt x="1631" y="0"/>
                    </a:lnTo>
                    <a:lnTo>
                      <a:pt x="1634" y="0"/>
                    </a:lnTo>
                    <a:lnTo>
                      <a:pt x="1638" y="0"/>
                    </a:lnTo>
                    <a:lnTo>
                      <a:pt x="1642" y="0"/>
                    </a:lnTo>
                    <a:lnTo>
                      <a:pt x="1645" y="0"/>
                    </a:lnTo>
                    <a:lnTo>
                      <a:pt x="1649" y="0"/>
                    </a:lnTo>
                    <a:lnTo>
                      <a:pt x="1653" y="0"/>
                    </a:lnTo>
                    <a:lnTo>
                      <a:pt x="1656" y="0"/>
                    </a:lnTo>
                    <a:lnTo>
                      <a:pt x="1660" y="0"/>
                    </a:lnTo>
                    <a:lnTo>
                      <a:pt x="1664" y="0"/>
                    </a:lnTo>
                    <a:lnTo>
                      <a:pt x="1667" y="0"/>
                    </a:lnTo>
                    <a:lnTo>
                      <a:pt x="1671" y="0"/>
                    </a:lnTo>
                    <a:lnTo>
                      <a:pt x="1675" y="0"/>
                    </a:lnTo>
                    <a:lnTo>
                      <a:pt x="1678" y="0"/>
                    </a:lnTo>
                    <a:lnTo>
                      <a:pt x="1682" y="0"/>
                    </a:lnTo>
                    <a:lnTo>
                      <a:pt x="1686" y="0"/>
                    </a:lnTo>
                    <a:lnTo>
                      <a:pt x="1689" y="0"/>
                    </a:lnTo>
                    <a:lnTo>
                      <a:pt x="1693" y="0"/>
                    </a:lnTo>
                    <a:lnTo>
                      <a:pt x="1697" y="0"/>
                    </a:lnTo>
                    <a:lnTo>
                      <a:pt x="1700" y="0"/>
                    </a:lnTo>
                    <a:lnTo>
                      <a:pt x="1704" y="0"/>
                    </a:lnTo>
                    <a:lnTo>
                      <a:pt x="1708" y="0"/>
                    </a:lnTo>
                    <a:lnTo>
                      <a:pt x="1711" y="0"/>
                    </a:lnTo>
                    <a:lnTo>
                      <a:pt x="1715" y="0"/>
                    </a:lnTo>
                    <a:lnTo>
                      <a:pt x="1719" y="0"/>
                    </a:lnTo>
                    <a:lnTo>
                      <a:pt x="1722" y="0"/>
                    </a:lnTo>
                    <a:lnTo>
                      <a:pt x="1726" y="0"/>
                    </a:lnTo>
                    <a:lnTo>
                      <a:pt x="1730" y="0"/>
                    </a:lnTo>
                    <a:lnTo>
                      <a:pt x="1733" y="0"/>
                    </a:lnTo>
                    <a:lnTo>
                      <a:pt x="1737" y="0"/>
                    </a:lnTo>
                    <a:lnTo>
                      <a:pt x="1741" y="0"/>
                    </a:lnTo>
                    <a:lnTo>
                      <a:pt x="1744" y="0"/>
                    </a:lnTo>
                    <a:lnTo>
                      <a:pt x="1748" y="0"/>
                    </a:lnTo>
                    <a:lnTo>
                      <a:pt x="1752" y="0"/>
                    </a:lnTo>
                    <a:lnTo>
                      <a:pt x="1755" y="0"/>
                    </a:lnTo>
                    <a:lnTo>
                      <a:pt x="1759" y="0"/>
                    </a:lnTo>
                    <a:lnTo>
                      <a:pt x="1763" y="0"/>
                    </a:lnTo>
                    <a:lnTo>
                      <a:pt x="1766" y="0"/>
                    </a:lnTo>
                    <a:lnTo>
                      <a:pt x="1770" y="0"/>
                    </a:lnTo>
                    <a:lnTo>
                      <a:pt x="1774" y="0"/>
                    </a:lnTo>
                    <a:lnTo>
                      <a:pt x="1777" y="0"/>
                    </a:lnTo>
                    <a:lnTo>
                      <a:pt x="1781" y="0"/>
                    </a:lnTo>
                    <a:lnTo>
                      <a:pt x="1785" y="0"/>
                    </a:lnTo>
                  </a:path>
                </a:pathLst>
              </a:custGeom>
              <a:noFill/>
              <a:ln w="6350">
                <a:solidFill>
                  <a:srgbClr val="FF0000"/>
                </a:solidFill>
                <a:prstDash val="solid"/>
                <a:round/>
                <a:headEnd/>
                <a:tailEnd/>
              </a:ln>
            </p:spPr>
            <p:txBody>
              <a:bodyPr>
                <a:prstTxWarp prst="textNoShape">
                  <a:avLst/>
                </a:prstTxWarp>
              </a:bodyPr>
              <a:lstStyle/>
              <a:p>
                <a:endParaRPr lang="en-US"/>
              </a:p>
            </p:txBody>
          </p:sp>
          <p:sp>
            <p:nvSpPr>
              <p:cNvPr id="144645" name="Freeform 261"/>
              <p:cNvSpPr>
                <a:spLocks/>
              </p:cNvSpPr>
              <p:nvPr/>
            </p:nvSpPr>
            <p:spPr bwMode="auto">
              <a:xfrm>
                <a:off x="3577" y="2820"/>
                <a:ext cx="1785" cy="0"/>
              </a:xfrm>
              <a:custGeom>
                <a:avLst/>
                <a:gdLst/>
                <a:ahLst/>
                <a:cxnLst>
                  <a:cxn ang="0">
                    <a:pos x="25" y="0"/>
                  </a:cxn>
                  <a:cxn ang="0">
                    <a:pos x="55" y="0"/>
                  </a:cxn>
                  <a:cxn ang="0">
                    <a:pos x="84" y="0"/>
                  </a:cxn>
                  <a:cxn ang="0">
                    <a:pos x="114" y="0"/>
                  </a:cxn>
                  <a:cxn ang="0">
                    <a:pos x="143" y="0"/>
                  </a:cxn>
                  <a:cxn ang="0">
                    <a:pos x="172" y="0"/>
                  </a:cxn>
                  <a:cxn ang="0">
                    <a:pos x="202" y="0"/>
                  </a:cxn>
                  <a:cxn ang="0">
                    <a:pos x="231" y="0"/>
                  </a:cxn>
                  <a:cxn ang="0">
                    <a:pos x="260" y="0"/>
                  </a:cxn>
                  <a:cxn ang="0">
                    <a:pos x="290" y="0"/>
                  </a:cxn>
                  <a:cxn ang="0">
                    <a:pos x="319" y="0"/>
                  </a:cxn>
                  <a:cxn ang="0">
                    <a:pos x="349" y="0"/>
                  </a:cxn>
                  <a:cxn ang="0">
                    <a:pos x="378" y="0"/>
                  </a:cxn>
                  <a:cxn ang="0">
                    <a:pos x="407" y="0"/>
                  </a:cxn>
                  <a:cxn ang="0">
                    <a:pos x="437" y="0"/>
                  </a:cxn>
                  <a:cxn ang="0">
                    <a:pos x="466" y="0"/>
                  </a:cxn>
                  <a:cxn ang="0">
                    <a:pos x="496" y="0"/>
                  </a:cxn>
                  <a:cxn ang="0">
                    <a:pos x="525" y="0"/>
                  </a:cxn>
                  <a:cxn ang="0">
                    <a:pos x="554" y="0"/>
                  </a:cxn>
                  <a:cxn ang="0">
                    <a:pos x="584" y="0"/>
                  </a:cxn>
                  <a:cxn ang="0">
                    <a:pos x="613" y="0"/>
                  </a:cxn>
                  <a:cxn ang="0">
                    <a:pos x="642" y="0"/>
                  </a:cxn>
                  <a:cxn ang="0">
                    <a:pos x="672" y="0"/>
                  </a:cxn>
                  <a:cxn ang="0">
                    <a:pos x="701" y="0"/>
                  </a:cxn>
                  <a:cxn ang="0">
                    <a:pos x="731" y="0"/>
                  </a:cxn>
                  <a:cxn ang="0">
                    <a:pos x="760" y="0"/>
                  </a:cxn>
                  <a:cxn ang="0">
                    <a:pos x="789" y="0"/>
                  </a:cxn>
                  <a:cxn ang="0">
                    <a:pos x="819" y="0"/>
                  </a:cxn>
                  <a:cxn ang="0">
                    <a:pos x="848" y="0"/>
                  </a:cxn>
                  <a:cxn ang="0">
                    <a:pos x="878" y="0"/>
                  </a:cxn>
                  <a:cxn ang="0">
                    <a:pos x="907" y="0"/>
                  </a:cxn>
                  <a:cxn ang="0">
                    <a:pos x="936" y="0"/>
                  </a:cxn>
                  <a:cxn ang="0">
                    <a:pos x="966" y="0"/>
                  </a:cxn>
                  <a:cxn ang="0">
                    <a:pos x="995" y="0"/>
                  </a:cxn>
                  <a:cxn ang="0">
                    <a:pos x="1024" y="0"/>
                  </a:cxn>
                  <a:cxn ang="0">
                    <a:pos x="1054" y="0"/>
                  </a:cxn>
                  <a:cxn ang="0">
                    <a:pos x="1083" y="0"/>
                  </a:cxn>
                  <a:cxn ang="0">
                    <a:pos x="1113" y="0"/>
                  </a:cxn>
                  <a:cxn ang="0">
                    <a:pos x="1142" y="0"/>
                  </a:cxn>
                  <a:cxn ang="0">
                    <a:pos x="1171" y="0"/>
                  </a:cxn>
                  <a:cxn ang="0">
                    <a:pos x="1201" y="0"/>
                  </a:cxn>
                  <a:cxn ang="0">
                    <a:pos x="1230" y="0"/>
                  </a:cxn>
                  <a:cxn ang="0">
                    <a:pos x="1260" y="0"/>
                  </a:cxn>
                  <a:cxn ang="0">
                    <a:pos x="1289" y="0"/>
                  </a:cxn>
                  <a:cxn ang="0">
                    <a:pos x="1318" y="0"/>
                  </a:cxn>
                  <a:cxn ang="0">
                    <a:pos x="1348" y="0"/>
                  </a:cxn>
                  <a:cxn ang="0">
                    <a:pos x="1377" y="0"/>
                  </a:cxn>
                  <a:cxn ang="0">
                    <a:pos x="1406" y="0"/>
                  </a:cxn>
                  <a:cxn ang="0">
                    <a:pos x="1436" y="0"/>
                  </a:cxn>
                  <a:cxn ang="0">
                    <a:pos x="1465" y="0"/>
                  </a:cxn>
                  <a:cxn ang="0">
                    <a:pos x="1495" y="0"/>
                  </a:cxn>
                  <a:cxn ang="0">
                    <a:pos x="1524" y="0"/>
                  </a:cxn>
                  <a:cxn ang="0">
                    <a:pos x="1553" y="0"/>
                  </a:cxn>
                  <a:cxn ang="0">
                    <a:pos x="1583" y="0"/>
                  </a:cxn>
                  <a:cxn ang="0">
                    <a:pos x="1612" y="0"/>
                  </a:cxn>
                  <a:cxn ang="0">
                    <a:pos x="1642" y="0"/>
                  </a:cxn>
                  <a:cxn ang="0">
                    <a:pos x="1671" y="0"/>
                  </a:cxn>
                  <a:cxn ang="0">
                    <a:pos x="1700" y="0"/>
                  </a:cxn>
                  <a:cxn ang="0">
                    <a:pos x="1730" y="0"/>
                  </a:cxn>
                  <a:cxn ang="0">
                    <a:pos x="1759" y="0"/>
                  </a:cxn>
                </a:cxnLst>
                <a:rect l="0" t="0" r="r" b="b"/>
                <a:pathLst>
                  <a:path w="1785">
                    <a:moveTo>
                      <a:pt x="0" y="0"/>
                    </a:moveTo>
                    <a:lnTo>
                      <a:pt x="3" y="0"/>
                    </a:lnTo>
                    <a:lnTo>
                      <a:pt x="7" y="0"/>
                    </a:lnTo>
                    <a:lnTo>
                      <a:pt x="11" y="0"/>
                    </a:lnTo>
                    <a:lnTo>
                      <a:pt x="14" y="0"/>
                    </a:lnTo>
                    <a:lnTo>
                      <a:pt x="18" y="0"/>
                    </a:lnTo>
                    <a:lnTo>
                      <a:pt x="22" y="0"/>
                    </a:lnTo>
                    <a:lnTo>
                      <a:pt x="25" y="0"/>
                    </a:lnTo>
                    <a:lnTo>
                      <a:pt x="29" y="0"/>
                    </a:lnTo>
                    <a:lnTo>
                      <a:pt x="33" y="0"/>
                    </a:lnTo>
                    <a:lnTo>
                      <a:pt x="36" y="0"/>
                    </a:lnTo>
                    <a:lnTo>
                      <a:pt x="40" y="0"/>
                    </a:lnTo>
                    <a:lnTo>
                      <a:pt x="44" y="0"/>
                    </a:lnTo>
                    <a:lnTo>
                      <a:pt x="47" y="0"/>
                    </a:lnTo>
                    <a:lnTo>
                      <a:pt x="51" y="0"/>
                    </a:lnTo>
                    <a:lnTo>
                      <a:pt x="55" y="0"/>
                    </a:lnTo>
                    <a:lnTo>
                      <a:pt x="58" y="0"/>
                    </a:lnTo>
                    <a:lnTo>
                      <a:pt x="62" y="0"/>
                    </a:lnTo>
                    <a:lnTo>
                      <a:pt x="66" y="0"/>
                    </a:lnTo>
                    <a:lnTo>
                      <a:pt x="69" y="0"/>
                    </a:lnTo>
                    <a:lnTo>
                      <a:pt x="73" y="0"/>
                    </a:lnTo>
                    <a:lnTo>
                      <a:pt x="77" y="0"/>
                    </a:lnTo>
                    <a:lnTo>
                      <a:pt x="81" y="0"/>
                    </a:lnTo>
                    <a:lnTo>
                      <a:pt x="84" y="0"/>
                    </a:lnTo>
                    <a:lnTo>
                      <a:pt x="88" y="0"/>
                    </a:lnTo>
                    <a:lnTo>
                      <a:pt x="92" y="0"/>
                    </a:lnTo>
                    <a:lnTo>
                      <a:pt x="95" y="0"/>
                    </a:lnTo>
                    <a:lnTo>
                      <a:pt x="99" y="0"/>
                    </a:lnTo>
                    <a:lnTo>
                      <a:pt x="103" y="0"/>
                    </a:lnTo>
                    <a:lnTo>
                      <a:pt x="106" y="0"/>
                    </a:lnTo>
                    <a:lnTo>
                      <a:pt x="110" y="0"/>
                    </a:lnTo>
                    <a:lnTo>
                      <a:pt x="114" y="0"/>
                    </a:lnTo>
                    <a:lnTo>
                      <a:pt x="117" y="0"/>
                    </a:lnTo>
                    <a:lnTo>
                      <a:pt x="121" y="0"/>
                    </a:lnTo>
                    <a:lnTo>
                      <a:pt x="125" y="0"/>
                    </a:lnTo>
                    <a:lnTo>
                      <a:pt x="128" y="0"/>
                    </a:lnTo>
                    <a:lnTo>
                      <a:pt x="132" y="0"/>
                    </a:lnTo>
                    <a:lnTo>
                      <a:pt x="136" y="0"/>
                    </a:lnTo>
                    <a:lnTo>
                      <a:pt x="139" y="0"/>
                    </a:lnTo>
                    <a:lnTo>
                      <a:pt x="143" y="0"/>
                    </a:lnTo>
                    <a:lnTo>
                      <a:pt x="147" y="0"/>
                    </a:lnTo>
                    <a:lnTo>
                      <a:pt x="150" y="0"/>
                    </a:lnTo>
                    <a:lnTo>
                      <a:pt x="154" y="0"/>
                    </a:lnTo>
                    <a:lnTo>
                      <a:pt x="158" y="0"/>
                    </a:lnTo>
                    <a:lnTo>
                      <a:pt x="161" y="0"/>
                    </a:lnTo>
                    <a:lnTo>
                      <a:pt x="165" y="0"/>
                    </a:lnTo>
                    <a:lnTo>
                      <a:pt x="169" y="0"/>
                    </a:lnTo>
                    <a:lnTo>
                      <a:pt x="172" y="0"/>
                    </a:lnTo>
                    <a:lnTo>
                      <a:pt x="176" y="0"/>
                    </a:lnTo>
                    <a:lnTo>
                      <a:pt x="180" y="0"/>
                    </a:lnTo>
                    <a:lnTo>
                      <a:pt x="183" y="0"/>
                    </a:lnTo>
                    <a:lnTo>
                      <a:pt x="187" y="0"/>
                    </a:lnTo>
                    <a:lnTo>
                      <a:pt x="191" y="0"/>
                    </a:lnTo>
                    <a:lnTo>
                      <a:pt x="194" y="0"/>
                    </a:lnTo>
                    <a:lnTo>
                      <a:pt x="198" y="0"/>
                    </a:lnTo>
                    <a:lnTo>
                      <a:pt x="202" y="0"/>
                    </a:lnTo>
                    <a:lnTo>
                      <a:pt x="205" y="0"/>
                    </a:lnTo>
                    <a:lnTo>
                      <a:pt x="209" y="0"/>
                    </a:lnTo>
                    <a:lnTo>
                      <a:pt x="213" y="0"/>
                    </a:lnTo>
                    <a:lnTo>
                      <a:pt x="216" y="0"/>
                    </a:lnTo>
                    <a:lnTo>
                      <a:pt x="220" y="0"/>
                    </a:lnTo>
                    <a:lnTo>
                      <a:pt x="224" y="0"/>
                    </a:lnTo>
                    <a:lnTo>
                      <a:pt x="227" y="0"/>
                    </a:lnTo>
                    <a:lnTo>
                      <a:pt x="231" y="0"/>
                    </a:lnTo>
                    <a:lnTo>
                      <a:pt x="235" y="0"/>
                    </a:lnTo>
                    <a:lnTo>
                      <a:pt x="238" y="0"/>
                    </a:lnTo>
                    <a:lnTo>
                      <a:pt x="242" y="0"/>
                    </a:lnTo>
                    <a:lnTo>
                      <a:pt x="246" y="0"/>
                    </a:lnTo>
                    <a:lnTo>
                      <a:pt x="249" y="0"/>
                    </a:lnTo>
                    <a:lnTo>
                      <a:pt x="253" y="0"/>
                    </a:lnTo>
                    <a:lnTo>
                      <a:pt x="257" y="0"/>
                    </a:lnTo>
                    <a:lnTo>
                      <a:pt x="260" y="0"/>
                    </a:lnTo>
                    <a:lnTo>
                      <a:pt x="264" y="0"/>
                    </a:lnTo>
                    <a:lnTo>
                      <a:pt x="268" y="0"/>
                    </a:lnTo>
                    <a:lnTo>
                      <a:pt x="272" y="0"/>
                    </a:lnTo>
                    <a:lnTo>
                      <a:pt x="275" y="0"/>
                    </a:lnTo>
                    <a:lnTo>
                      <a:pt x="279" y="0"/>
                    </a:lnTo>
                    <a:lnTo>
                      <a:pt x="283" y="0"/>
                    </a:lnTo>
                    <a:lnTo>
                      <a:pt x="286" y="0"/>
                    </a:lnTo>
                    <a:lnTo>
                      <a:pt x="290" y="0"/>
                    </a:lnTo>
                    <a:lnTo>
                      <a:pt x="294" y="0"/>
                    </a:lnTo>
                    <a:lnTo>
                      <a:pt x="297" y="0"/>
                    </a:lnTo>
                    <a:lnTo>
                      <a:pt x="301" y="0"/>
                    </a:lnTo>
                    <a:lnTo>
                      <a:pt x="305" y="0"/>
                    </a:lnTo>
                    <a:lnTo>
                      <a:pt x="308" y="0"/>
                    </a:lnTo>
                    <a:lnTo>
                      <a:pt x="312" y="0"/>
                    </a:lnTo>
                    <a:lnTo>
                      <a:pt x="316" y="0"/>
                    </a:lnTo>
                    <a:lnTo>
                      <a:pt x="319" y="0"/>
                    </a:lnTo>
                    <a:lnTo>
                      <a:pt x="323" y="0"/>
                    </a:lnTo>
                    <a:lnTo>
                      <a:pt x="327" y="0"/>
                    </a:lnTo>
                    <a:lnTo>
                      <a:pt x="330" y="0"/>
                    </a:lnTo>
                    <a:lnTo>
                      <a:pt x="334" y="0"/>
                    </a:lnTo>
                    <a:lnTo>
                      <a:pt x="338" y="0"/>
                    </a:lnTo>
                    <a:lnTo>
                      <a:pt x="341" y="0"/>
                    </a:lnTo>
                    <a:lnTo>
                      <a:pt x="345" y="0"/>
                    </a:lnTo>
                    <a:lnTo>
                      <a:pt x="349" y="0"/>
                    </a:lnTo>
                    <a:lnTo>
                      <a:pt x="352" y="0"/>
                    </a:lnTo>
                    <a:lnTo>
                      <a:pt x="356" y="0"/>
                    </a:lnTo>
                    <a:lnTo>
                      <a:pt x="360" y="0"/>
                    </a:lnTo>
                    <a:lnTo>
                      <a:pt x="363" y="0"/>
                    </a:lnTo>
                    <a:lnTo>
                      <a:pt x="367" y="0"/>
                    </a:lnTo>
                    <a:lnTo>
                      <a:pt x="371" y="0"/>
                    </a:lnTo>
                    <a:lnTo>
                      <a:pt x="374" y="0"/>
                    </a:lnTo>
                    <a:lnTo>
                      <a:pt x="378" y="0"/>
                    </a:lnTo>
                    <a:lnTo>
                      <a:pt x="382" y="0"/>
                    </a:lnTo>
                    <a:lnTo>
                      <a:pt x="385" y="0"/>
                    </a:lnTo>
                    <a:lnTo>
                      <a:pt x="389" y="0"/>
                    </a:lnTo>
                    <a:lnTo>
                      <a:pt x="393" y="0"/>
                    </a:lnTo>
                    <a:lnTo>
                      <a:pt x="396" y="0"/>
                    </a:lnTo>
                    <a:lnTo>
                      <a:pt x="400" y="0"/>
                    </a:lnTo>
                    <a:lnTo>
                      <a:pt x="404" y="0"/>
                    </a:lnTo>
                    <a:lnTo>
                      <a:pt x="407" y="0"/>
                    </a:lnTo>
                    <a:lnTo>
                      <a:pt x="411" y="0"/>
                    </a:lnTo>
                    <a:lnTo>
                      <a:pt x="415" y="0"/>
                    </a:lnTo>
                    <a:lnTo>
                      <a:pt x="418" y="0"/>
                    </a:lnTo>
                    <a:lnTo>
                      <a:pt x="422" y="0"/>
                    </a:lnTo>
                    <a:lnTo>
                      <a:pt x="426" y="0"/>
                    </a:lnTo>
                    <a:lnTo>
                      <a:pt x="429" y="0"/>
                    </a:lnTo>
                    <a:lnTo>
                      <a:pt x="433" y="0"/>
                    </a:lnTo>
                    <a:lnTo>
                      <a:pt x="437" y="0"/>
                    </a:lnTo>
                    <a:lnTo>
                      <a:pt x="440" y="0"/>
                    </a:lnTo>
                    <a:lnTo>
                      <a:pt x="444" y="0"/>
                    </a:lnTo>
                    <a:lnTo>
                      <a:pt x="448" y="0"/>
                    </a:lnTo>
                    <a:lnTo>
                      <a:pt x="451" y="0"/>
                    </a:lnTo>
                    <a:lnTo>
                      <a:pt x="455" y="0"/>
                    </a:lnTo>
                    <a:lnTo>
                      <a:pt x="459" y="0"/>
                    </a:lnTo>
                    <a:lnTo>
                      <a:pt x="463" y="0"/>
                    </a:lnTo>
                    <a:lnTo>
                      <a:pt x="466" y="0"/>
                    </a:lnTo>
                    <a:lnTo>
                      <a:pt x="470" y="0"/>
                    </a:lnTo>
                    <a:lnTo>
                      <a:pt x="474" y="0"/>
                    </a:lnTo>
                    <a:lnTo>
                      <a:pt x="477" y="0"/>
                    </a:lnTo>
                    <a:lnTo>
                      <a:pt x="481" y="0"/>
                    </a:lnTo>
                    <a:lnTo>
                      <a:pt x="485" y="0"/>
                    </a:lnTo>
                    <a:lnTo>
                      <a:pt x="488" y="0"/>
                    </a:lnTo>
                    <a:lnTo>
                      <a:pt x="492" y="0"/>
                    </a:lnTo>
                    <a:lnTo>
                      <a:pt x="496" y="0"/>
                    </a:lnTo>
                    <a:lnTo>
                      <a:pt x="499" y="0"/>
                    </a:lnTo>
                    <a:lnTo>
                      <a:pt x="503" y="0"/>
                    </a:lnTo>
                    <a:lnTo>
                      <a:pt x="507" y="0"/>
                    </a:lnTo>
                    <a:lnTo>
                      <a:pt x="510" y="0"/>
                    </a:lnTo>
                    <a:lnTo>
                      <a:pt x="514" y="0"/>
                    </a:lnTo>
                    <a:lnTo>
                      <a:pt x="518" y="0"/>
                    </a:lnTo>
                    <a:lnTo>
                      <a:pt x="521" y="0"/>
                    </a:lnTo>
                    <a:lnTo>
                      <a:pt x="525" y="0"/>
                    </a:lnTo>
                    <a:lnTo>
                      <a:pt x="529" y="0"/>
                    </a:lnTo>
                    <a:lnTo>
                      <a:pt x="532" y="0"/>
                    </a:lnTo>
                    <a:lnTo>
                      <a:pt x="536" y="0"/>
                    </a:lnTo>
                    <a:lnTo>
                      <a:pt x="540" y="0"/>
                    </a:lnTo>
                    <a:lnTo>
                      <a:pt x="543" y="0"/>
                    </a:lnTo>
                    <a:lnTo>
                      <a:pt x="547" y="0"/>
                    </a:lnTo>
                    <a:lnTo>
                      <a:pt x="551" y="0"/>
                    </a:lnTo>
                    <a:lnTo>
                      <a:pt x="554" y="0"/>
                    </a:lnTo>
                    <a:lnTo>
                      <a:pt x="558" y="0"/>
                    </a:lnTo>
                    <a:lnTo>
                      <a:pt x="562" y="0"/>
                    </a:lnTo>
                    <a:lnTo>
                      <a:pt x="565" y="0"/>
                    </a:lnTo>
                    <a:lnTo>
                      <a:pt x="569" y="0"/>
                    </a:lnTo>
                    <a:lnTo>
                      <a:pt x="573" y="0"/>
                    </a:lnTo>
                    <a:lnTo>
                      <a:pt x="576" y="0"/>
                    </a:lnTo>
                    <a:lnTo>
                      <a:pt x="580" y="0"/>
                    </a:lnTo>
                    <a:lnTo>
                      <a:pt x="584" y="0"/>
                    </a:lnTo>
                    <a:lnTo>
                      <a:pt x="587" y="0"/>
                    </a:lnTo>
                    <a:lnTo>
                      <a:pt x="591" y="0"/>
                    </a:lnTo>
                    <a:lnTo>
                      <a:pt x="595" y="0"/>
                    </a:lnTo>
                    <a:lnTo>
                      <a:pt x="598" y="0"/>
                    </a:lnTo>
                    <a:lnTo>
                      <a:pt x="602" y="0"/>
                    </a:lnTo>
                    <a:lnTo>
                      <a:pt x="606" y="0"/>
                    </a:lnTo>
                    <a:lnTo>
                      <a:pt x="609" y="0"/>
                    </a:lnTo>
                    <a:lnTo>
                      <a:pt x="613" y="0"/>
                    </a:lnTo>
                    <a:lnTo>
                      <a:pt x="617" y="0"/>
                    </a:lnTo>
                    <a:lnTo>
                      <a:pt x="620" y="0"/>
                    </a:lnTo>
                    <a:lnTo>
                      <a:pt x="624" y="0"/>
                    </a:lnTo>
                    <a:lnTo>
                      <a:pt x="628" y="0"/>
                    </a:lnTo>
                    <a:lnTo>
                      <a:pt x="631" y="0"/>
                    </a:lnTo>
                    <a:lnTo>
                      <a:pt x="635" y="0"/>
                    </a:lnTo>
                    <a:lnTo>
                      <a:pt x="639" y="0"/>
                    </a:lnTo>
                    <a:lnTo>
                      <a:pt x="642" y="0"/>
                    </a:lnTo>
                    <a:lnTo>
                      <a:pt x="646" y="0"/>
                    </a:lnTo>
                    <a:lnTo>
                      <a:pt x="650" y="0"/>
                    </a:lnTo>
                    <a:lnTo>
                      <a:pt x="654" y="0"/>
                    </a:lnTo>
                    <a:lnTo>
                      <a:pt x="657" y="0"/>
                    </a:lnTo>
                    <a:lnTo>
                      <a:pt x="661" y="0"/>
                    </a:lnTo>
                    <a:lnTo>
                      <a:pt x="665" y="0"/>
                    </a:lnTo>
                    <a:lnTo>
                      <a:pt x="668" y="0"/>
                    </a:lnTo>
                    <a:lnTo>
                      <a:pt x="672" y="0"/>
                    </a:lnTo>
                    <a:lnTo>
                      <a:pt x="676" y="0"/>
                    </a:lnTo>
                    <a:lnTo>
                      <a:pt x="679" y="0"/>
                    </a:lnTo>
                    <a:lnTo>
                      <a:pt x="683" y="0"/>
                    </a:lnTo>
                    <a:lnTo>
                      <a:pt x="687" y="0"/>
                    </a:lnTo>
                    <a:lnTo>
                      <a:pt x="690" y="0"/>
                    </a:lnTo>
                    <a:lnTo>
                      <a:pt x="694" y="0"/>
                    </a:lnTo>
                    <a:lnTo>
                      <a:pt x="698" y="0"/>
                    </a:lnTo>
                    <a:lnTo>
                      <a:pt x="701" y="0"/>
                    </a:lnTo>
                    <a:lnTo>
                      <a:pt x="705" y="0"/>
                    </a:lnTo>
                    <a:lnTo>
                      <a:pt x="709" y="0"/>
                    </a:lnTo>
                    <a:lnTo>
                      <a:pt x="712" y="0"/>
                    </a:lnTo>
                    <a:lnTo>
                      <a:pt x="716" y="0"/>
                    </a:lnTo>
                    <a:lnTo>
                      <a:pt x="720" y="0"/>
                    </a:lnTo>
                    <a:lnTo>
                      <a:pt x="723" y="0"/>
                    </a:lnTo>
                    <a:lnTo>
                      <a:pt x="727" y="0"/>
                    </a:lnTo>
                    <a:lnTo>
                      <a:pt x="731" y="0"/>
                    </a:lnTo>
                    <a:lnTo>
                      <a:pt x="734" y="0"/>
                    </a:lnTo>
                    <a:lnTo>
                      <a:pt x="738" y="0"/>
                    </a:lnTo>
                    <a:lnTo>
                      <a:pt x="742" y="0"/>
                    </a:lnTo>
                    <a:lnTo>
                      <a:pt x="745" y="0"/>
                    </a:lnTo>
                    <a:lnTo>
                      <a:pt x="749" y="0"/>
                    </a:lnTo>
                    <a:lnTo>
                      <a:pt x="753" y="0"/>
                    </a:lnTo>
                    <a:lnTo>
                      <a:pt x="756" y="0"/>
                    </a:lnTo>
                    <a:lnTo>
                      <a:pt x="760" y="0"/>
                    </a:lnTo>
                    <a:lnTo>
                      <a:pt x="764" y="0"/>
                    </a:lnTo>
                    <a:lnTo>
                      <a:pt x="767" y="0"/>
                    </a:lnTo>
                    <a:lnTo>
                      <a:pt x="771" y="0"/>
                    </a:lnTo>
                    <a:lnTo>
                      <a:pt x="775" y="0"/>
                    </a:lnTo>
                    <a:lnTo>
                      <a:pt x="778" y="0"/>
                    </a:lnTo>
                    <a:lnTo>
                      <a:pt x="782" y="0"/>
                    </a:lnTo>
                    <a:lnTo>
                      <a:pt x="786" y="0"/>
                    </a:lnTo>
                    <a:lnTo>
                      <a:pt x="789" y="0"/>
                    </a:lnTo>
                    <a:lnTo>
                      <a:pt x="793" y="0"/>
                    </a:lnTo>
                    <a:lnTo>
                      <a:pt x="797" y="0"/>
                    </a:lnTo>
                    <a:lnTo>
                      <a:pt x="800" y="0"/>
                    </a:lnTo>
                    <a:lnTo>
                      <a:pt x="804" y="0"/>
                    </a:lnTo>
                    <a:lnTo>
                      <a:pt x="808" y="0"/>
                    </a:lnTo>
                    <a:lnTo>
                      <a:pt x="811" y="0"/>
                    </a:lnTo>
                    <a:lnTo>
                      <a:pt x="815" y="0"/>
                    </a:lnTo>
                    <a:lnTo>
                      <a:pt x="819" y="0"/>
                    </a:lnTo>
                    <a:lnTo>
                      <a:pt x="822" y="0"/>
                    </a:lnTo>
                    <a:lnTo>
                      <a:pt x="826" y="0"/>
                    </a:lnTo>
                    <a:lnTo>
                      <a:pt x="830" y="0"/>
                    </a:lnTo>
                    <a:lnTo>
                      <a:pt x="833" y="0"/>
                    </a:lnTo>
                    <a:lnTo>
                      <a:pt x="837" y="0"/>
                    </a:lnTo>
                    <a:lnTo>
                      <a:pt x="841" y="0"/>
                    </a:lnTo>
                    <a:lnTo>
                      <a:pt x="845" y="0"/>
                    </a:lnTo>
                    <a:lnTo>
                      <a:pt x="848" y="0"/>
                    </a:lnTo>
                    <a:lnTo>
                      <a:pt x="852" y="0"/>
                    </a:lnTo>
                    <a:lnTo>
                      <a:pt x="856" y="0"/>
                    </a:lnTo>
                    <a:lnTo>
                      <a:pt x="859" y="0"/>
                    </a:lnTo>
                    <a:lnTo>
                      <a:pt x="863" y="0"/>
                    </a:lnTo>
                    <a:lnTo>
                      <a:pt x="867" y="0"/>
                    </a:lnTo>
                    <a:lnTo>
                      <a:pt x="870" y="0"/>
                    </a:lnTo>
                    <a:lnTo>
                      <a:pt x="874" y="0"/>
                    </a:lnTo>
                    <a:lnTo>
                      <a:pt x="878" y="0"/>
                    </a:lnTo>
                    <a:lnTo>
                      <a:pt x="881" y="0"/>
                    </a:lnTo>
                    <a:lnTo>
                      <a:pt x="885" y="0"/>
                    </a:lnTo>
                    <a:lnTo>
                      <a:pt x="889" y="0"/>
                    </a:lnTo>
                    <a:lnTo>
                      <a:pt x="892" y="0"/>
                    </a:lnTo>
                    <a:lnTo>
                      <a:pt x="896" y="0"/>
                    </a:lnTo>
                    <a:lnTo>
                      <a:pt x="900" y="0"/>
                    </a:lnTo>
                    <a:lnTo>
                      <a:pt x="903" y="0"/>
                    </a:lnTo>
                    <a:lnTo>
                      <a:pt x="907" y="0"/>
                    </a:lnTo>
                    <a:lnTo>
                      <a:pt x="911" y="0"/>
                    </a:lnTo>
                    <a:lnTo>
                      <a:pt x="914" y="0"/>
                    </a:lnTo>
                    <a:lnTo>
                      <a:pt x="918" y="0"/>
                    </a:lnTo>
                    <a:lnTo>
                      <a:pt x="922" y="0"/>
                    </a:lnTo>
                    <a:lnTo>
                      <a:pt x="925" y="0"/>
                    </a:lnTo>
                    <a:lnTo>
                      <a:pt x="929" y="0"/>
                    </a:lnTo>
                    <a:lnTo>
                      <a:pt x="933" y="0"/>
                    </a:lnTo>
                    <a:lnTo>
                      <a:pt x="936" y="0"/>
                    </a:lnTo>
                    <a:lnTo>
                      <a:pt x="940" y="0"/>
                    </a:lnTo>
                    <a:lnTo>
                      <a:pt x="944" y="0"/>
                    </a:lnTo>
                    <a:lnTo>
                      <a:pt x="947" y="0"/>
                    </a:lnTo>
                    <a:lnTo>
                      <a:pt x="951" y="0"/>
                    </a:lnTo>
                    <a:lnTo>
                      <a:pt x="955" y="0"/>
                    </a:lnTo>
                    <a:lnTo>
                      <a:pt x="958" y="0"/>
                    </a:lnTo>
                    <a:lnTo>
                      <a:pt x="962" y="0"/>
                    </a:lnTo>
                    <a:lnTo>
                      <a:pt x="966" y="0"/>
                    </a:lnTo>
                    <a:lnTo>
                      <a:pt x="969" y="0"/>
                    </a:lnTo>
                    <a:lnTo>
                      <a:pt x="973" y="0"/>
                    </a:lnTo>
                    <a:lnTo>
                      <a:pt x="977" y="0"/>
                    </a:lnTo>
                    <a:lnTo>
                      <a:pt x="980" y="0"/>
                    </a:lnTo>
                    <a:lnTo>
                      <a:pt x="984" y="0"/>
                    </a:lnTo>
                    <a:lnTo>
                      <a:pt x="988" y="0"/>
                    </a:lnTo>
                    <a:lnTo>
                      <a:pt x="991" y="0"/>
                    </a:lnTo>
                    <a:lnTo>
                      <a:pt x="995" y="0"/>
                    </a:lnTo>
                    <a:lnTo>
                      <a:pt x="999" y="0"/>
                    </a:lnTo>
                    <a:lnTo>
                      <a:pt x="1002" y="0"/>
                    </a:lnTo>
                    <a:lnTo>
                      <a:pt x="1006" y="0"/>
                    </a:lnTo>
                    <a:lnTo>
                      <a:pt x="1010" y="0"/>
                    </a:lnTo>
                    <a:lnTo>
                      <a:pt x="1013" y="0"/>
                    </a:lnTo>
                    <a:lnTo>
                      <a:pt x="1017" y="0"/>
                    </a:lnTo>
                    <a:lnTo>
                      <a:pt x="1021" y="0"/>
                    </a:lnTo>
                    <a:lnTo>
                      <a:pt x="1024" y="0"/>
                    </a:lnTo>
                    <a:lnTo>
                      <a:pt x="1028" y="0"/>
                    </a:lnTo>
                    <a:lnTo>
                      <a:pt x="1032" y="0"/>
                    </a:lnTo>
                    <a:lnTo>
                      <a:pt x="1036" y="0"/>
                    </a:lnTo>
                    <a:lnTo>
                      <a:pt x="1039" y="0"/>
                    </a:lnTo>
                    <a:lnTo>
                      <a:pt x="1043" y="0"/>
                    </a:lnTo>
                    <a:lnTo>
                      <a:pt x="1047" y="0"/>
                    </a:lnTo>
                    <a:lnTo>
                      <a:pt x="1050" y="0"/>
                    </a:lnTo>
                    <a:lnTo>
                      <a:pt x="1054" y="0"/>
                    </a:lnTo>
                    <a:lnTo>
                      <a:pt x="1058" y="0"/>
                    </a:lnTo>
                    <a:lnTo>
                      <a:pt x="1061" y="0"/>
                    </a:lnTo>
                    <a:lnTo>
                      <a:pt x="1065" y="0"/>
                    </a:lnTo>
                    <a:lnTo>
                      <a:pt x="1069" y="0"/>
                    </a:lnTo>
                    <a:lnTo>
                      <a:pt x="1072" y="0"/>
                    </a:lnTo>
                    <a:lnTo>
                      <a:pt x="1076" y="0"/>
                    </a:lnTo>
                    <a:lnTo>
                      <a:pt x="1080" y="0"/>
                    </a:lnTo>
                    <a:lnTo>
                      <a:pt x="1083" y="0"/>
                    </a:lnTo>
                    <a:lnTo>
                      <a:pt x="1087" y="0"/>
                    </a:lnTo>
                    <a:lnTo>
                      <a:pt x="1091" y="0"/>
                    </a:lnTo>
                    <a:lnTo>
                      <a:pt x="1094" y="0"/>
                    </a:lnTo>
                    <a:lnTo>
                      <a:pt x="1098" y="0"/>
                    </a:lnTo>
                    <a:lnTo>
                      <a:pt x="1102" y="0"/>
                    </a:lnTo>
                    <a:lnTo>
                      <a:pt x="1105" y="0"/>
                    </a:lnTo>
                    <a:lnTo>
                      <a:pt x="1109" y="0"/>
                    </a:lnTo>
                    <a:lnTo>
                      <a:pt x="1113" y="0"/>
                    </a:lnTo>
                    <a:lnTo>
                      <a:pt x="1116" y="0"/>
                    </a:lnTo>
                    <a:lnTo>
                      <a:pt x="1120" y="0"/>
                    </a:lnTo>
                    <a:lnTo>
                      <a:pt x="1124" y="0"/>
                    </a:lnTo>
                    <a:lnTo>
                      <a:pt x="1127" y="0"/>
                    </a:lnTo>
                    <a:lnTo>
                      <a:pt x="1131" y="0"/>
                    </a:lnTo>
                    <a:lnTo>
                      <a:pt x="1135" y="0"/>
                    </a:lnTo>
                    <a:lnTo>
                      <a:pt x="1138" y="0"/>
                    </a:lnTo>
                    <a:lnTo>
                      <a:pt x="1142" y="0"/>
                    </a:lnTo>
                    <a:lnTo>
                      <a:pt x="1146" y="0"/>
                    </a:lnTo>
                    <a:lnTo>
                      <a:pt x="1149" y="0"/>
                    </a:lnTo>
                    <a:lnTo>
                      <a:pt x="1153" y="0"/>
                    </a:lnTo>
                    <a:lnTo>
                      <a:pt x="1157" y="0"/>
                    </a:lnTo>
                    <a:lnTo>
                      <a:pt x="1160" y="0"/>
                    </a:lnTo>
                    <a:lnTo>
                      <a:pt x="1164" y="0"/>
                    </a:lnTo>
                    <a:lnTo>
                      <a:pt x="1168" y="0"/>
                    </a:lnTo>
                    <a:lnTo>
                      <a:pt x="1171" y="0"/>
                    </a:lnTo>
                    <a:lnTo>
                      <a:pt x="1175" y="0"/>
                    </a:lnTo>
                    <a:lnTo>
                      <a:pt x="1179" y="0"/>
                    </a:lnTo>
                    <a:lnTo>
                      <a:pt x="1182" y="0"/>
                    </a:lnTo>
                    <a:lnTo>
                      <a:pt x="1186" y="0"/>
                    </a:lnTo>
                    <a:lnTo>
                      <a:pt x="1190" y="0"/>
                    </a:lnTo>
                    <a:lnTo>
                      <a:pt x="1193" y="0"/>
                    </a:lnTo>
                    <a:lnTo>
                      <a:pt x="1197" y="0"/>
                    </a:lnTo>
                    <a:lnTo>
                      <a:pt x="1201" y="0"/>
                    </a:lnTo>
                    <a:lnTo>
                      <a:pt x="1204" y="0"/>
                    </a:lnTo>
                    <a:lnTo>
                      <a:pt x="1208" y="0"/>
                    </a:lnTo>
                    <a:lnTo>
                      <a:pt x="1212" y="0"/>
                    </a:lnTo>
                    <a:lnTo>
                      <a:pt x="1215" y="0"/>
                    </a:lnTo>
                    <a:lnTo>
                      <a:pt x="1219" y="0"/>
                    </a:lnTo>
                    <a:lnTo>
                      <a:pt x="1223" y="0"/>
                    </a:lnTo>
                    <a:lnTo>
                      <a:pt x="1227" y="0"/>
                    </a:lnTo>
                    <a:lnTo>
                      <a:pt x="1230" y="0"/>
                    </a:lnTo>
                    <a:lnTo>
                      <a:pt x="1234" y="0"/>
                    </a:lnTo>
                    <a:lnTo>
                      <a:pt x="1238" y="0"/>
                    </a:lnTo>
                    <a:lnTo>
                      <a:pt x="1241" y="0"/>
                    </a:lnTo>
                    <a:lnTo>
                      <a:pt x="1245" y="0"/>
                    </a:lnTo>
                    <a:lnTo>
                      <a:pt x="1249" y="0"/>
                    </a:lnTo>
                    <a:lnTo>
                      <a:pt x="1252" y="0"/>
                    </a:lnTo>
                    <a:lnTo>
                      <a:pt x="1256" y="0"/>
                    </a:lnTo>
                    <a:lnTo>
                      <a:pt x="1260" y="0"/>
                    </a:lnTo>
                    <a:lnTo>
                      <a:pt x="1263" y="0"/>
                    </a:lnTo>
                    <a:lnTo>
                      <a:pt x="1267" y="0"/>
                    </a:lnTo>
                    <a:lnTo>
                      <a:pt x="1271" y="0"/>
                    </a:lnTo>
                    <a:lnTo>
                      <a:pt x="1274" y="0"/>
                    </a:lnTo>
                    <a:lnTo>
                      <a:pt x="1278" y="0"/>
                    </a:lnTo>
                    <a:lnTo>
                      <a:pt x="1282" y="0"/>
                    </a:lnTo>
                    <a:lnTo>
                      <a:pt x="1285" y="0"/>
                    </a:lnTo>
                    <a:lnTo>
                      <a:pt x="1289" y="0"/>
                    </a:lnTo>
                    <a:lnTo>
                      <a:pt x="1293" y="0"/>
                    </a:lnTo>
                    <a:lnTo>
                      <a:pt x="1296" y="0"/>
                    </a:lnTo>
                    <a:lnTo>
                      <a:pt x="1300" y="0"/>
                    </a:lnTo>
                    <a:lnTo>
                      <a:pt x="1304" y="0"/>
                    </a:lnTo>
                    <a:lnTo>
                      <a:pt x="1307" y="0"/>
                    </a:lnTo>
                    <a:lnTo>
                      <a:pt x="1311" y="0"/>
                    </a:lnTo>
                    <a:lnTo>
                      <a:pt x="1315" y="0"/>
                    </a:lnTo>
                    <a:lnTo>
                      <a:pt x="1318" y="0"/>
                    </a:lnTo>
                    <a:lnTo>
                      <a:pt x="1322" y="0"/>
                    </a:lnTo>
                    <a:lnTo>
                      <a:pt x="1326" y="0"/>
                    </a:lnTo>
                    <a:lnTo>
                      <a:pt x="1329" y="0"/>
                    </a:lnTo>
                    <a:lnTo>
                      <a:pt x="1333" y="0"/>
                    </a:lnTo>
                    <a:lnTo>
                      <a:pt x="1337" y="0"/>
                    </a:lnTo>
                    <a:lnTo>
                      <a:pt x="1340" y="0"/>
                    </a:lnTo>
                    <a:lnTo>
                      <a:pt x="1344" y="0"/>
                    </a:lnTo>
                    <a:lnTo>
                      <a:pt x="1348" y="0"/>
                    </a:lnTo>
                    <a:lnTo>
                      <a:pt x="1351" y="0"/>
                    </a:lnTo>
                    <a:lnTo>
                      <a:pt x="1355" y="0"/>
                    </a:lnTo>
                    <a:lnTo>
                      <a:pt x="1359" y="0"/>
                    </a:lnTo>
                    <a:lnTo>
                      <a:pt x="1362" y="0"/>
                    </a:lnTo>
                    <a:lnTo>
                      <a:pt x="1366" y="0"/>
                    </a:lnTo>
                    <a:lnTo>
                      <a:pt x="1370" y="0"/>
                    </a:lnTo>
                    <a:lnTo>
                      <a:pt x="1373" y="0"/>
                    </a:lnTo>
                    <a:lnTo>
                      <a:pt x="1377" y="0"/>
                    </a:lnTo>
                    <a:lnTo>
                      <a:pt x="1381" y="0"/>
                    </a:lnTo>
                    <a:lnTo>
                      <a:pt x="1384" y="0"/>
                    </a:lnTo>
                    <a:lnTo>
                      <a:pt x="1388" y="0"/>
                    </a:lnTo>
                    <a:lnTo>
                      <a:pt x="1392" y="0"/>
                    </a:lnTo>
                    <a:lnTo>
                      <a:pt x="1395" y="0"/>
                    </a:lnTo>
                    <a:lnTo>
                      <a:pt x="1399" y="0"/>
                    </a:lnTo>
                    <a:lnTo>
                      <a:pt x="1403" y="0"/>
                    </a:lnTo>
                    <a:lnTo>
                      <a:pt x="1406" y="0"/>
                    </a:lnTo>
                    <a:lnTo>
                      <a:pt x="1410" y="0"/>
                    </a:lnTo>
                    <a:lnTo>
                      <a:pt x="1414" y="0"/>
                    </a:lnTo>
                    <a:lnTo>
                      <a:pt x="1418" y="0"/>
                    </a:lnTo>
                    <a:lnTo>
                      <a:pt x="1421" y="0"/>
                    </a:lnTo>
                    <a:lnTo>
                      <a:pt x="1425" y="0"/>
                    </a:lnTo>
                    <a:lnTo>
                      <a:pt x="1429" y="0"/>
                    </a:lnTo>
                    <a:lnTo>
                      <a:pt x="1432" y="0"/>
                    </a:lnTo>
                    <a:lnTo>
                      <a:pt x="1436" y="0"/>
                    </a:lnTo>
                    <a:lnTo>
                      <a:pt x="1440" y="0"/>
                    </a:lnTo>
                    <a:lnTo>
                      <a:pt x="1443" y="0"/>
                    </a:lnTo>
                    <a:lnTo>
                      <a:pt x="1447" y="0"/>
                    </a:lnTo>
                    <a:lnTo>
                      <a:pt x="1451" y="0"/>
                    </a:lnTo>
                    <a:lnTo>
                      <a:pt x="1454" y="0"/>
                    </a:lnTo>
                    <a:lnTo>
                      <a:pt x="1458" y="0"/>
                    </a:lnTo>
                    <a:lnTo>
                      <a:pt x="1462" y="0"/>
                    </a:lnTo>
                    <a:lnTo>
                      <a:pt x="1465" y="0"/>
                    </a:lnTo>
                    <a:lnTo>
                      <a:pt x="1469" y="0"/>
                    </a:lnTo>
                    <a:lnTo>
                      <a:pt x="1473" y="0"/>
                    </a:lnTo>
                    <a:lnTo>
                      <a:pt x="1476" y="0"/>
                    </a:lnTo>
                    <a:lnTo>
                      <a:pt x="1480" y="0"/>
                    </a:lnTo>
                    <a:lnTo>
                      <a:pt x="1484" y="0"/>
                    </a:lnTo>
                    <a:lnTo>
                      <a:pt x="1487" y="0"/>
                    </a:lnTo>
                    <a:lnTo>
                      <a:pt x="1491" y="0"/>
                    </a:lnTo>
                    <a:lnTo>
                      <a:pt x="1495" y="0"/>
                    </a:lnTo>
                    <a:lnTo>
                      <a:pt x="1498" y="0"/>
                    </a:lnTo>
                    <a:lnTo>
                      <a:pt x="1502" y="0"/>
                    </a:lnTo>
                    <a:lnTo>
                      <a:pt x="1506" y="0"/>
                    </a:lnTo>
                    <a:lnTo>
                      <a:pt x="1509" y="0"/>
                    </a:lnTo>
                    <a:lnTo>
                      <a:pt x="1513" y="0"/>
                    </a:lnTo>
                    <a:lnTo>
                      <a:pt x="1517" y="0"/>
                    </a:lnTo>
                    <a:lnTo>
                      <a:pt x="1520" y="0"/>
                    </a:lnTo>
                    <a:lnTo>
                      <a:pt x="1524" y="0"/>
                    </a:lnTo>
                    <a:lnTo>
                      <a:pt x="1528" y="0"/>
                    </a:lnTo>
                    <a:lnTo>
                      <a:pt x="1531" y="0"/>
                    </a:lnTo>
                    <a:lnTo>
                      <a:pt x="1535" y="0"/>
                    </a:lnTo>
                    <a:lnTo>
                      <a:pt x="1539" y="0"/>
                    </a:lnTo>
                    <a:lnTo>
                      <a:pt x="1542" y="0"/>
                    </a:lnTo>
                    <a:lnTo>
                      <a:pt x="1546" y="0"/>
                    </a:lnTo>
                    <a:lnTo>
                      <a:pt x="1550" y="0"/>
                    </a:lnTo>
                    <a:lnTo>
                      <a:pt x="1553" y="0"/>
                    </a:lnTo>
                    <a:lnTo>
                      <a:pt x="1557" y="0"/>
                    </a:lnTo>
                    <a:lnTo>
                      <a:pt x="1561" y="0"/>
                    </a:lnTo>
                    <a:lnTo>
                      <a:pt x="1564" y="0"/>
                    </a:lnTo>
                    <a:lnTo>
                      <a:pt x="1568" y="0"/>
                    </a:lnTo>
                    <a:lnTo>
                      <a:pt x="1572" y="0"/>
                    </a:lnTo>
                    <a:lnTo>
                      <a:pt x="1575" y="0"/>
                    </a:lnTo>
                    <a:lnTo>
                      <a:pt x="1579" y="0"/>
                    </a:lnTo>
                    <a:lnTo>
                      <a:pt x="1583" y="0"/>
                    </a:lnTo>
                    <a:lnTo>
                      <a:pt x="1586" y="0"/>
                    </a:lnTo>
                    <a:lnTo>
                      <a:pt x="1590" y="0"/>
                    </a:lnTo>
                    <a:lnTo>
                      <a:pt x="1594" y="0"/>
                    </a:lnTo>
                    <a:lnTo>
                      <a:pt x="1597" y="0"/>
                    </a:lnTo>
                    <a:lnTo>
                      <a:pt x="1601" y="0"/>
                    </a:lnTo>
                    <a:lnTo>
                      <a:pt x="1605" y="0"/>
                    </a:lnTo>
                    <a:lnTo>
                      <a:pt x="1609" y="0"/>
                    </a:lnTo>
                    <a:lnTo>
                      <a:pt x="1612" y="0"/>
                    </a:lnTo>
                    <a:lnTo>
                      <a:pt x="1616" y="0"/>
                    </a:lnTo>
                    <a:lnTo>
                      <a:pt x="1620" y="0"/>
                    </a:lnTo>
                    <a:lnTo>
                      <a:pt x="1623" y="0"/>
                    </a:lnTo>
                    <a:lnTo>
                      <a:pt x="1627" y="0"/>
                    </a:lnTo>
                    <a:lnTo>
                      <a:pt x="1631" y="0"/>
                    </a:lnTo>
                    <a:lnTo>
                      <a:pt x="1634" y="0"/>
                    </a:lnTo>
                    <a:lnTo>
                      <a:pt x="1638" y="0"/>
                    </a:lnTo>
                    <a:lnTo>
                      <a:pt x="1642" y="0"/>
                    </a:lnTo>
                    <a:lnTo>
                      <a:pt x="1645" y="0"/>
                    </a:lnTo>
                    <a:lnTo>
                      <a:pt x="1649" y="0"/>
                    </a:lnTo>
                    <a:lnTo>
                      <a:pt x="1653" y="0"/>
                    </a:lnTo>
                    <a:lnTo>
                      <a:pt x="1656" y="0"/>
                    </a:lnTo>
                    <a:lnTo>
                      <a:pt x="1660" y="0"/>
                    </a:lnTo>
                    <a:lnTo>
                      <a:pt x="1664" y="0"/>
                    </a:lnTo>
                    <a:lnTo>
                      <a:pt x="1667" y="0"/>
                    </a:lnTo>
                    <a:lnTo>
                      <a:pt x="1671" y="0"/>
                    </a:lnTo>
                    <a:lnTo>
                      <a:pt x="1675" y="0"/>
                    </a:lnTo>
                    <a:lnTo>
                      <a:pt x="1678" y="0"/>
                    </a:lnTo>
                    <a:lnTo>
                      <a:pt x="1682" y="0"/>
                    </a:lnTo>
                    <a:lnTo>
                      <a:pt x="1686" y="0"/>
                    </a:lnTo>
                    <a:lnTo>
                      <a:pt x="1689" y="0"/>
                    </a:lnTo>
                    <a:lnTo>
                      <a:pt x="1693" y="0"/>
                    </a:lnTo>
                    <a:lnTo>
                      <a:pt x="1697" y="0"/>
                    </a:lnTo>
                    <a:lnTo>
                      <a:pt x="1700" y="0"/>
                    </a:lnTo>
                    <a:lnTo>
                      <a:pt x="1704" y="0"/>
                    </a:lnTo>
                    <a:lnTo>
                      <a:pt x="1708" y="0"/>
                    </a:lnTo>
                    <a:lnTo>
                      <a:pt x="1711" y="0"/>
                    </a:lnTo>
                    <a:lnTo>
                      <a:pt x="1715" y="0"/>
                    </a:lnTo>
                    <a:lnTo>
                      <a:pt x="1719" y="0"/>
                    </a:lnTo>
                    <a:lnTo>
                      <a:pt x="1722" y="0"/>
                    </a:lnTo>
                    <a:lnTo>
                      <a:pt x="1726" y="0"/>
                    </a:lnTo>
                    <a:lnTo>
                      <a:pt x="1730" y="0"/>
                    </a:lnTo>
                    <a:lnTo>
                      <a:pt x="1733" y="0"/>
                    </a:lnTo>
                    <a:lnTo>
                      <a:pt x="1737" y="0"/>
                    </a:lnTo>
                    <a:lnTo>
                      <a:pt x="1741" y="0"/>
                    </a:lnTo>
                    <a:lnTo>
                      <a:pt x="1744" y="0"/>
                    </a:lnTo>
                    <a:lnTo>
                      <a:pt x="1748" y="0"/>
                    </a:lnTo>
                    <a:lnTo>
                      <a:pt x="1752" y="0"/>
                    </a:lnTo>
                    <a:lnTo>
                      <a:pt x="1755" y="0"/>
                    </a:lnTo>
                    <a:lnTo>
                      <a:pt x="1759" y="0"/>
                    </a:lnTo>
                    <a:lnTo>
                      <a:pt x="1763" y="0"/>
                    </a:lnTo>
                    <a:lnTo>
                      <a:pt x="1766" y="0"/>
                    </a:lnTo>
                    <a:lnTo>
                      <a:pt x="1770" y="0"/>
                    </a:lnTo>
                    <a:lnTo>
                      <a:pt x="1774" y="0"/>
                    </a:lnTo>
                    <a:lnTo>
                      <a:pt x="1777" y="0"/>
                    </a:lnTo>
                    <a:lnTo>
                      <a:pt x="1781" y="0"/>
                    </a:lnTo>
                    <a:lnTo>
                      <a:pt x="1785" y="0"/>
                    </a:lnTo>
                  </a:path>
                </a:pathLst>
              </a:custGeom>
              <a:noFill/>
              <a:ln w="6350">
                <a:solidFill>
                  <a:srgbClr val="0000FF"/>
                </a:solidFill>
                <a:prstDash val="solid"/>
                <a:round/>
                <a:headEnd/>
                <a:tailEnd/>
              </a:ln>
            </p:spPr>
            <p:txBody>
              <a:bodyPr>
                <a:prstTxWarp prst="textNoShape">
                  <a:avLst/>
                </a:prstTxWarp>
              </a:bodyPr>
              <a:lstStyle/>
              <a:p>
                <a:endParaRPr lang="en-US"/>
              </a:p>
            </p:txBody>
          </p:sp>
          <p:sp>
            <p:nvSpPr>
              <p:cNvPr id="144646" name="Rectangle 262"/>
              <p:cNvSpPr>
                <a:spLocks noChangeArrowheads="1"/>
              </p:cNvSpPr>
              <p:nvPr/>
            </p:nvSpPr>
            <p:spPr bwMode="auto">
              <a:xfrm>
                <a:off x="3562" y="2974"/>
                <a:ext cx="28"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0</a:t>
                </a:r>
                <a:endParaRPr lang="en-US"/>
              </a:p>
            </p:txBody>
          </p:sp>
          <p:sp>
            <p:nvSpPr>
              <p:cNvPr id="144647" name="Rectangle 263"/>
              <p:cNvSpPr>
                <a:spLocks noChangeArrowheads="1"/>
              </p:cNvSpPr>
              <p:nvPr/>
            </p:nvSpPr>
            <p:spPr bwMode="auto">
              <a:xfrm>
                <a:off x="3724"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a:t>
                </a:r>
                <a:endParaRPr lang="en-US"/>
              </a:p>
            </p:txBody>
          </p:sp>
          <p:sp>
            <p:nvSpPr>
              <p:cNvPr id="144648" name="Rectangle 264"/>
              <p:cNvSpPr>
                <a:spLocks noChangeArrowheads="1"/>
              </p:cNvSpPr>
              <p:nvPr/>
            </p:nvSpPr>
            <p:spPr bwMode="auto">
              <a:xfrm>
                <a:off x="3904"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20</a:t>
                </a:r>
                <a:endParaRPr lang="en-US"/>
              </a:p>
            </p:txBody>
          </p:sp>
          <p:sp>
            <p:nvSpPr>
              <p:cNvPr id="144649" name="Rectangle 265"/>
              <p:cNvSpPr>
                <a:spLocks noChangeArrowheads="1"/>
              </p:cNvSpPr>
              <p:nvPr/>
            </p:nvSpPr>
            <p:spPr bwMode="auto">
              <a:xfrm>
                <a:off x="4080"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30</a:t>
                </a:r>
                <a:endParaRPr lang="en-US"/>
              </a:p>
            </p:txBody>
          </p:sp>
          <p:sp>
            <p:nvSpPr>
              <p:cNvPr id="144650" name="Rectangle 266"/>
              <p:cNvSpPr>
                <a:spLocks noChangeArrowheads="1"/>
              </p:cNvSpPr>
              <p:nvPr/>
            </p:nvSpPr>
            <p:spPr bwMode="auto">
              <a:xfrm>
                <a:off x="4260"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40</a:t>
                </a:r>
                <a:endParaRPr lang="en-US"/>
              </a:p>
            </p:txBody>
          </p:sp>
          <p:sp>
            <p:nvSpPr>
              <p:cNvPr id="144651" name="Rectangle 267"/>
              <p:cNvSpPr>
                <a:spLocks noChangeArrowheads="1"/>
              </p:cNvSpPr>
              <p:nvPr/>
            </p:nvSpPr>
            <p:spPr bwMode="auto">
              <a:xfrm>
                <a:off x="4440"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50</a:t>
                </a:r>
                <a:endParaRPr lang="en-US"/>
              </a:p>
            </p:txBody>
          </p:sp>
          <p:sp>
            <p:nvSpPr>
              <p:cNvPr id="144652" name="Rectangle 268"/>
              <p:cNvSpPr>
                <a:spLocks noChangeArrowheads="1"/>
              </p:cNvSpPr>
              <p:nvPr/>
            </p:nvSpPr>
            <p:spPr bwMode="auto">
              <a:xfrm>
                <a:off x="4616"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60</a:t>
                </a:r>
                <a:endParaRPr lang="en-US"/>
              </a:p>
            </p:txBody>
          </p:sp>
          <p:sp>
            <p:nvSpPr>
              <p:cNvPr id="144653" name="Rectangle 269"/>
              <p:cNvSpPr>
                <a:spLocks noChangeArrowheads="1"/>
              </p:cNvSpPr>
              <p:nvPr/>
            </p:nvSpPr>
            <p:spPr bwMode="auto">
              <a:xfrm>
                <a:off x="4796"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70</a:t>
                </a:r>
                <a:endParaRPr lang="en-US"/>
              </a:p>
            </p:txBody>
          </p:sp>
          <p:sp>
            <p:nvSpPr>
              <p:cNvPr id="144654" name="Rectangle 270"/>
              <p:cNvSpPr>
                <a:spLocks noChangeArrowheads="1"/>
              </p:cNvSpPr>
              <p:nvPr/>
            </p:nvSpPr>
            <p:spPr bwMode="auto">
              <a:xfrm>
                <a:off x="4972"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80</a:t>
                </a:r>
                <a:endParaRPr lang="en-US"/>
              </a:p>
            </p:txBody>
          </p:sp>
          <p:sp>
            <p:nvSpPr>
              <p:cNvPr id="144655" name="Rectangle 271"/>
              <p:cNvSpPr>
                <a:spLocks noChangeArrowheads="1"/>
              </p:cNvSpPr>
              <p:nvPr/>
            </p:nvSpPr>
            <p:spPr bwMode="auto">
              <a:xfrm>
                <a:off x="5152" y="2974"/>
                <a:ext cx="56"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90</a:t>
                </a:r>
                <a:endParaRPr lang="en-US"/>
              </a:p>
            </p:txBody>
          </p:sp>
          <p:sp>
            <p:nvSpPr>
              <p:cNvPr id="144656" name="Rectangle 272"/>
              <p:cNvSpPr>
                <a:spLocks noChangeArrowheads="1"/>
              </p:cNvSpPr>
              <p:nvPr/>
            </p:nvSpPr>
            <p:spPr bwMode="auto">
              <a:xfrm>
                <a:off x="5318" y="2974"/>
                <a:ext cx="84" cy="67"/>
              </a:xfrm>
              <a:prstGeom prst="rect">
                <a:avLst/>
              </a:prstGeom>
              <a:noFill/>
              <a:ln w="9525">
                <a:noFill/>
                <a:miter lim="800000"/>
                <a:headEnd/>
                <a:tailEnd/>
              </a:ln>
            </p:spPr>
            <p:txBody>
              <a:bodyPr wrap="none" lIns="0" tIns="0" rIns="0" bIns="0">
                <a:prstTxWarp prst="textNoShape">
                  <a:avLst/>
                </a:prstTxWarp>
                <a:spAutoFit/>
              </a:bodyPr>
              <a:lstStyle/>
              <a:p>
                <a:r>
                  <a:rPr lang="en-US" sz="700">
                    <a:solidFill>
                      <a:srgbClr val="000000"/>
                    </a:solidFill>
                    <a:latin typeface="Times New Roman" charset="0"/>
                  </a:rPr>
                  <a:t>100</a:t>
                </a:r>
                <a:endParaRPr lang="en-US"/>
              </a:p>
            </p:txBody>
          </p:sp>
          <p:sp>
            <p:nvSpPr>
              <p:cNvPr id="144657" name="Rectangle 273"/>
              <p:cNvSpPr>
                <a:spLocks noChangeArrowheads="1"/>
              </p:cNvSpPr>
              <p:nvPr/>
            </p:nvSpPr>
            <p:spPr bwMode="auto">
              <a:xfrm>
                <a:off x="4333" y="3044"/>
                <a:ext cx="132" cy="68"/>
              </a:xfrm>
              <a:prstGeom prst="rect">
                <a:avLst/>
              </a:prstGeom>
              <a:noFill/>
              <a:ln w="9525">
                <a:noFill/>
                <a:miter lim="800000"/>
                <a:headEnd/>
                <a:tailEnd/>
              </a:ln>
            </p:spPr>
            <p:txBody>
              <a:bodyPr wrap="none" lIns="0" tIns="0" rIns="0" bIns="0">
                <a:prstTxWarp prst="textNoShape">
                  <a:avLst/>
                </a:prstTxWarp>
                <a:spAutoFit/>
              </a:bodyPr>
              <a:lstStyle/>
              <a:p>
                <a:r>
                  <a:rPr lang="en-US" sz="700" dirty="0" smtClean="0">
                    <a:solidFill>
                      <a:srgbClr val="000000"/>
                    </a:solidFill>
                    <a:latin typeface="Times New Roman" charset="0"/>
                  </a:rPr>
                  <a:t>Week</a:t>
                </a:r>
                <a:endParaRPr lang="en-US" dirty="0"/>
              </a:p>
            </p:txBody>
          </p:sp>
        </p:grpSp>
        <p:sp>
          <p:nvSpPr>
            <p:cNvPr id="144724" name="Rectangle 340"/>
            <p:cNvSpPr>
              <a:spLocks noChangeArrowheads="1"/>
            </p:cNvSpPr>
            <p:nvPr/>
          </p:nvSpPr>
          <p:spPr bwMode="auto">
            <a:xfrm>
              <a:off x="1776" y="1824"/>
              <a:ext cx="991" cy="192"/>
            </a:xfrm>
            <a:prstGeom prst="rect">
              <a:avLst/>
            </a:prstGeom>
            <a:noFill/>
            <a:ln w="9525">
              <a:noFill/>
              <a:miter lim="800000"/>
              <a:headEnd/>
              <a:tailEnd/>
            </a:ln>
            <a:effectLst/>
          </p:spPr>
          <p:txBody>
            <a:bodyPr wrap="none" anchor="ctr">
              <a:prstTxWarp prst="textNoShape">
                <a:avLst/>
              </a:prstTxWarp>
              <a:spAutoFit/>
            </a:bodyPr>
            <a:lstStyle/>
            <a:p>
              <a:r>
                <a:rPr lang="en-US" sz="1400">
                  <a:solidFill>
                    <a:schemeClr val="tx2"/>
                  </a:solidFill>
                </a:rPr>
                <a:t>“Upstream Costs”</a:t>
              </a:r>
            </a:p>
          </p:txBody>
        </p:sp>
        <p:sp>
          <p:nvSpPr>
            <p:cNvPr id="144726" name="Rectangle 342"/>
            <p:cNvSpPr>
              <a:spLocks noChangeArrowheads="1"/>
            </p:cNvSpPr>
            <p:nvPr/>
          </p:nvSpPr>
          <p:spPr bwMode="auto">
            <a:xfrm>
              <a:off x="3888" y="1824"/>
              <a:ext cx="1134" cy="192"/>
            </a:xfrm>
            <a:prstGeom prst="rect">
              <a:avLst/>
            </a:prstGeom>
            <a:noFill/>
            <a:ln w="9525">
              <a:noFill/>
              <a:miter lim="800000"/>
              <a:headEnd/>
              <a:tailEnd/>
            </a:ln>
            <a:effectLst/>
          </p:spPr>
          <p:txBody>
            <a:bodyPr wrap="none" anchor="ctr">
              <a:prstTxWarp prst="textNoShape">
                <a:avLst/>
              </a:prstTxWarp>
              <a:spAutoFit/>
            </a:bodyPr>
            <a:lstStyle/>
            <a:p>
              <a:r>
                <a:rPr lang="en-US" sz="1400">
                  <a:solidFill>
                    <a:schemeClr val="tx2"/>
                  </a:solidFill>
                </a:rPr>
                <a:t>“Downstream Costs”</a:t>
              </a:r>
            </a:p>
          </p:txBody>
        </p:sp>
        <p:sp>
          <p:nvSpPr>
            <p:cNvPr id="144728" name="Rectangle 344"/>
            <p:cNvSpPr>
              <a:spLocks noChangeArrowheads="1"/>
            </p:cNvSpPr>
            <p:nvPr/>
          </p:nvSpPr>
          <p:spPr bwMode="auto">
            <a:xfrm>
              <a:off x="144" y="2312"/>
              <a:ext cx="1344" cy="233"/>
            </a:xfrm>
            <a:prstGeom prst="rect">
              <a:avLst/>
            </a:prstGeom>
            <a:noFill/>
            <a:ln w="9525">
              <a:noFill/>
              <a:miter lim="800000"/>
              <a:headEnd/>
              <a:tailEnd/>
            </a:ln>
            <a:effectLst/>
          </p:spPr>
          <p:txBody>
            <a:bodyPr wrap="square" anchor="ctr">
              <a:prstTxWarp prst="textNoShape">
                <a:avLst/>
              </a:prstTxWarp>
              <a:spAutoFit/>
            </a:bodyPr>
            <a:lstStyle/>
            <a:p>
              <a:r>
                <a:rPr lang="en-US" b="1" dirty="0" smtClean="0">
                  <a:solidFill>
                    <a:schemeClr val="tx2"/>
                  </a:solidFill>
                </a:rPr>
                <a:t>Managers</a:t>
              </a:r>
              <a:endParaRPr lang="en-US" dirty="0" smtClean="0">
                <a:solidFill>
                  <a:schemeClr val="tx2"/>
                </a:solidFill>
              </a:endParaRPr>
            </a:p>
          </p:txBody>
        </p:sp>
      </p:grpSp>
      <p:grpSp>
        <p:nvGrpSpPr>
          <p:cNvPr id="9" name="Group 348"/>
          <p:cNvGrpSpPr>
            <a:grpSpLocks/>
          </p:cNvGrpSpPr>
          <p:nvPr/>
        </p:nvGrpSpPr>
        <p:grpSpPr bwMode="auto">
          <a:xfrm>
            <a:off x="206375" y="4588917"/>
            <a:ext cx="6629400" cy="1982788"/>
            <a:chOff x="130" y="3024"/>
            <a:chExt cx="4176" cy="1249"/>
          </a:xfrm>
        </p:grpSpPr>
        <p:grpSp>
          <p:nvGrpSpPr>
            <p:cNvPr id="10" name="Group 335"/>
            <p:cNvGrpSpPr>
              <a:grpSpLocks/>
            </p:cNvGrpSpPr>
            <p:nvPr/>
          </p:nvGrpSpPr>
          <p:grpSpPr bwMode="auto">
            <a:xfrm>
              <a:off x="2193" y="3203"/>
              <a:ext cx="2113" cy="1070"/>
              <a:chOff x="1849" y="2825"/>
              <a:chExt cx="2113" cy="1070"/>
            </a:xfrm>
          </p:grpSpPr>
          <p:sp>
            <p:nvSpPr>
              <p:cNvPr id="144669" name="Rectangle 285"/>
              <p:cNvSpPr>
                <a:spLocks noChangeArrowheads="1"/>
              </p:cNvSpPr>
              <p:nvPr/>
            </p:nvSpPr>
            <p:spPr bwMode="auto">
              <a:xfrm>
                <a:off x="2042" y="2825"/>
                <a:ext cx="1872" cy="900"/>
              </a:xfrm>
              <a:prstGeom prst="rect">
                <a:avLst/>
              </a:prstGeom>
              <a:solidFill>
                <a:srgbClr val="FFFFFF"/>
              </a:solidFill>
              <a:ln w="0">
                <a:solidFill>
                  <a:srgbClr val="FFFFFF"/>
                </a:solidFill>
                <a:miter lim="800000"/>
                <a:headEnd/>
                <a:tailEnd/>
              </a:ln>
            </p:spPr>
            <p:txBody>
              <a:bodyPr>
                <a:prstTxWarp prst="textNoShape">
                  <a:avLst/>
                </a:prstTxWarp>
              </a:bodyPr>
              <a:lstStyle/>
              <a:p>
                <a:endParaRPr lang="en-US"/>
              </a:p>
            </p:txBody>
          </p:sp>
          <p:sp>
            <p:nvSpPr>
              <p:cNvPr id="144670" name="Rectangle 286"/>
              <p:cNvSpPr>
                <a:spLocks noChangeArrowheads="1"/>
              </p:cNvSpPr>
              <p:nvPr/>
            </p:nvSpPr>
            <p:spPr bwMode="auto">
              <a:xfrm>
                <a:off x="2042" y="2825"/>
                <a:ext cx="1876" cy="904"/>
              </a:xfrm>
              <a:prstGeom prst="rect">
                <a:avLst/>
              </a:prstGeom>
              <a:noFill/>
              <a:ln w="12700">
                <a:solidFill>
                  <a:srgbClr val="000000"/>
                </a:solidFill>
                <a:miter lim="800000"/>
                <a:headEnd/>
                <a:tailEnd/>
              </a:ln>
            </p:spPr>
            <p:txBody>
              <a:bodyPr>
                <a:prstTxWarp prst="textNoShape">
                  <a:avLst/>
                </a:prstTxWarp>
              </a:bodyPr>
              <a:lstStyle/>
              <a:p>
                <a:endParaRPr lang="en-US"/>
              </a:p>
            </p:txBody>
          </p:sp>
          <p:sp>
            <p:nvSpPr>
              <p:cNvPr id="144671" name="Line 287"/>
              <p:cNvSpPr>
                <a:spLocks noChangeShapeType="1"/>
              </p:cNvSpPr>
              <p:nvPr/>
            </p:nvSpPr>
            <p:spPr bwMode="auto">
              <a:xfrm>
                <a:off x="2042" y="3050"/>
                <a:ext cx="187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72" name="Line 288"/>
              <p:cNvSpPr>
                <a:spLocks noChangeShapeType="1"/>
              </p:cNvSpPr>
              <p:nvPr/>
            </p:nvSpPr>
            <p:spPr bwMode="auto">
              <a:xfrm>
                <a:off x="2042" y="3275"/>
                <a:ext cx="187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73" name="Line 289"/>
              <p:cNvSpPr>
                <a:spLocks noChangeShapeType="1"/>
              </p:cNvSpPr>
              <p:nvPr/>
            </p:nvSpPr>
            <p:spPr bwMode="auto">
              <a:xfrm>
                <a:off x="2042" y="3500"/>
                <a:ext cx="1872" cy="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74" name="Rectangle 290"/>
              <p:cNvSpPr>
                <a:spLocks noChangeArrowheads="1"/>
              </p:cNvSpPr>
              <p:nvPr/>
            </p:nvSpPr>
            <p:spPr bwMode="auto">
              <a:xfrm>
                <a:off x="1849" y="2825"/>
                <a:ext cx="14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2,000</a:t>
                </a:r>
                <a:endParaRPr lang="en-US"/>
              </a:p>
            </p:txBody>
          </p:sp>
          <p:sp>
            <p:nvSpPr>
              <p:cNvPr id="144675" name="Rectangle 291"/>
              <p:cNvSpPr>
                <a:spLocks noChangeArrowheads="1"/>
              </p:cNvSpPr>
              <p:nvPr/>
            </p:nvSpPr>
            <p:spPr bwMode="auto">
              <a:xfrm>
                <a:off x="1849" y="3030"/>
                <a:ext cx="14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1,500</a:t>
                </a:r>
                <a:endParaRPr lang="en-US"/>
              </a:p>
            </p:txBody>
          </p:sp>
          <p:sp>
            <p:nvSpPr>
              <p:cNvPr id="144676" name="Rectangle 292"/>
              <p:cNvSpPr>
                <a:spLocks noChangeArrowheads="1"/>
              </p:cNvSpPr>
              <p:nvPr/>
            </p:nvSpPr>
            <p:spPr bwMode="auto">
              <a:xfrm>
                <a:off x="1849" y="3235"/>
                <a:ext cx="14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1,000</a:t>
                </a:r>
                <a:endParaRPr lang="en-US"/>
              </a:p>
            </p:txBody>
          </p:sp>
          <p:sp>
            <p:nvSpPr>
              <p:cNvPr id="144677" name="Rectangle 293"/>
              <p:cNvSpPr>
                <a:spLocks noChangeArrowheads="1"/>
              </p:cNvSpPr>
              <p:nvPr/>
            </p:nvSpPr>
            <p:spPr bwMode="auto">
              <a:xfrm>
                <a:off x="1897" y="3440"/>
                <a:ext cx="96"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500</a:t>
                </a:r>
                <a:endParaRPr lang="en-US"/>
              </a:p>
            </p:txBody>
          </p:sp>
          <p:sp>
            <p:nvSpPr>
              <p:cNvPr id="144678" name="Rectangle 294"/>
              <p:cNvSpPr>
                <a:spLocks noChangeArrowheads="1"/>
              </p:cNvSpPr>
              <p:nvPr/>
            </p:nvSpPr>
            <p:spPr bwMode="auto">
              <a:xfrm>
                <a:off x="1961" y="3649"/>
                <a:ext cx="32"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0</a:t>
                </a:r>
                <a:endParaRPr lang="en-US"/>
              </a:p>
            </p:txBody>
          </p:sp>
          <p:sp>
            <p:nvSpPr>
              <p:cNvPr id="144679" name="Line 295"/>
              <p:cNvSpPr>
                <a:spLocks noChangeShapeType="1"/>
              </p:cNvSpPr>
              <p:nvPr/>
            </p:nvSpPr>
            <p:spPr bwMode="auto">
              <a:xfrm>
                <a:off x="2134"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0" name="Line 296"/>
              <p:cNvSpPr>
                <a:spLocks noChangeShapeType="1"/>
              </p:cNvSpPr>
              <p:nvPr/>
            </p:nvSpPr>
            <p:spPr bwMode="auto">
              <a:xfrm>
                <a:off x="2226"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1" name="Line 297"/>
              <p:cNvSpPr>
                <a:spLocks noChangeShapeType="1"/>
              </p:cNvSpPr>
              <p:nvPr/>
            </p:nvSpPr>
            <p:spPr bwMode="auto">
              <a:xfrm>
                <a:off x="2319"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2" name="Line 298"/>
              <p:cNvSpPr>
                <a:spLocks noChangeShapeType="1"/>
              </p:cNvSpPr>
              <p:nvPr/>
            </p:nvSpPr>
            <p:spPr bwMode="auto">
              <a:xfrm>
                <a:off x="2415"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3" name="Line 299"/>
              <p:cNvSpPr>
                <a:spLocks noChangeShapeType="1"/>
              </p:cNvSpPr>
              <p:nvPr/>
            </p:nvSpPr>
            <p:spPr bwMode="auto">
              <a:xfrm>
                <a:off x="2508"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4" name="Line 300"/>
              <p:cNvSpPr>
                <a:spLocks noChangeShapeType="1"/>
              </p:cNvSpPr>
              <p:nvPr/>
            </p:nvSpPr>
            <p:spPr bwMode="auto">
              <a:xfrm>
                <a:off x="2600"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5" name="Line 301"/>
              <p:cNvSpPr>
                <a:spLocks noChangeShapeType="1"/>
              </p:cNvSpPr>
              <p:nvPr/>
            </p:nvSpPr>
            <p:spPr bwMode="auto">
              <a:xfrm>
                <a:off x="2697"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6" name="Line 302"/>
              <p:cNvSpPr>
                <a:spLocks noChangeShapeType="1"/>
              </p:cNvSpPr>
              <p:nvPr/>
            </p:nvSpPr>
            <p:spPr bwMode="auto">
              <a:xfrm>
                <a:off x="2789"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7" name="Line 303"/>
              <p:cNvSpPr>
                <a:spLocks noChangeShapeType="1"/>
              </p:cNvSpPr>
              <p:nvPr/>
            </p:nvSpPr>
            <p:spPr bwMode="auto">
              <a:xfrm>
                <a:off x="2882"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8" name="Line 304"/>
              <p:cNvSpPr>
                <a:spLocks noChangeShapeType="1"/>
              </p:cNvSpPr>
              <p:nvPr/>
            </p:nvSpPr>
            <p:spPr bwMode="auto">
              <a:xfrm>
                <a:off x="2978"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89" name="Line 305"/>
              <p:cNvSpPr>
                <a:spLocks noChangeShapeType="1"/>
              </p:cNvSpPr>
              <p:nvPr/>
            </p:nvSpPr>
            <p:spPr bwMode="auto">
              <a:xfrm>
                <a:off x="3070"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0" name="Line 306"/>
              <p:cNvSpPr>
                <a:spLocks noChangeShapeType="1"/>
              </p:cNvSpPr>
              <p:nvPr/>
            </p:nvSpPr>
            <p:spPr bwMode="auto">
              <a:xfrm>
                <a:off x="3163"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1" name="Line 307"/>
              <p:cNvSpPr>
                <a:spLocks noChangeShapeType="1"/>
              </p:cNvSpPr>
              <p:nvPr/>
            </p:nvSpPr>
            <p:spPr bwMode="auto">
              <a:xfrm>
                <a:off x="3255"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2" name="Line 308"/>
              <p:cNvSpPr>
                <a:spLocks noChangeShapeType="1"/>
              </p:cNvSpPr>
              <p:nvPr/>
            </p:nvSpPr>
            <p:spPr bwMode="auto">
              <a:xfrm>
                <a:off x="3352"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3" name="Line 309"/>
              <p:cNvSpPr>
                <a:spLocks noChangeShapeType="1"/>
              </p:cNvSpPr>
              <p:nvPr/>
            </p:nvSpPr>
            <p:spPr bwMode="auto">
              <a:xfrm>
                <a:off x="3444"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4" name="Line 310"/>
              <p:cNvSpPr>
                <a:spLocks noChangeShapeType="1"/>
              </p:cNvSpPr>
              <p:nvPr/>
            </p:nvSpPr>
            <p:spPr bwMode="auto">
              <a:xfrm>
                <a:off x="3537"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5" name="Line 311"/>
              <p:cNvSpPr>
                <a:spLocks noChangeShapeType="1"/>
              </p:cNvSpPr>
              <p:nvPr/>
            </p:nvSpPr>
            <p:spPr bwMode="auto">
              <a:xfrm>
                <a:off x="3633"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6" name="Line 312"/>
              <p:cNvSpPr>
                <a:spLocks noChangeShapeType="1"/>
              </p:cNvSpPr>
              <p:nvPr/>
            </p:nvSpPr>
            <p:spPr bwMode="auto">
              <a:xfrm>
                <a:off x="3726"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7" name="Line 313"/>
              <p:cNvSpPr>
                <a:spLocks noChangeShapeType="1"/>
              </p:cNvSpPr>
              <p:nvPr/>
            </p:nvSpPr>
            <p:spPr bwMode="auto">
              <a:xfrm>
                <a:off x="3818" y="2825"/>
                <a:ext cx="0" cy="900"/>
              </a:xfrm>
              <a:prstGeom prst="line">
                <a:avLst/>
              </a:prstGeom>
              <a:noFill/>
              <a:ln w="0">
                <a:solidFill>
                  <a:srgbClr val="C0C0C0"/>
                </a:solidFill>
                <a:round/>
                <a:headEnd/>
                <a:tailEnd/>
              </a:ln>
            </p:spPr>
            <p:txBody>
              <a:bodyPr>
                <a:prstTxWarp prst="textNoShape">
                  <a:avLst/>
                </a:prstTxWarp>
              </a:bodyPr>
              <a:lstStyle/>
              <a:p>
                <a:endParaRPr lang="en-US"/>
              </a:p>
            </p:txBody>
          </p:sp>
          <p:sp>
            <p:nvSpPr>
              <p:cNvPr id="144698" name="Freeform 314"/>
              <p:cNvSpPr>
                <a:spLocks/>
              </p:cNvSpPr>
              <p:nvPr/>
            </p:nvSpPr>
            <p:spPr bwMode="auto">
              <a:xfrm>
                <a:off x="2042" y="3122"/>
                <a:ext cx="1872" cy="603"/>
              </a:xfrm>
              <a:custGeom>
                <a:avLst/>
                <a:gdLst/>
                <a:ahLst/>
                <a:cxnLst>
                  <a:cxn ang="0">
                    <a:pos x="24" y="595"/>
                  </a:cxn>
                  <a:cxn ang="0">
                    <a:pos x="52" y="587"/>
                  </a:cxn>
                  <a:cxn ang="0">
                    <a:pos x="80" y="579"/>
                  </a:cxn>
                  <a:cxn ang="0">
                    <a:pos x="116" y="571"/>
                  </a:cxn>
                  <a:cxn ang="0">
                    <a:pos x="148" y="567"/>
                  </a:cxn>
                  <a:cxn ang="0">
                    <a:pos x="176" y="559"/>
                  </a:cxn>
                  <a:cxn ang="0">
                    <a:pos x="204" y="551"/>
                  </a:cxn>
                  <a:cxn ang="0">
                    <a:pos x="237" y="543"/>
                  </a:cxn>
                  <a:cxn ang="0">
                    <a:pos x="265" y="531"/>
                  </a:cxn>
                  <a:cxn ang="0">
                    <a:pos x="297" y="519"/>
                  </a:cxn>
                  <a:cxn ang="0">
                    <a:pos x="325" y="506"/>
                  </a:cxn>
                  <a:cxn ang="0">
                    <a:pos x="349" y="494"/>
                  </a:cxn>
                  <a:cxn ang="0">
                    <a:pos x="377" y="486"/>
                  </a:cxn>
                  <a:cxn ang="0">
                    <a:pos x="405" y="474"/>
                  </a:cxn>
                  <a:cxn ang="0">
                    <a:pos x="434" y="462"/>
                  </a:cxn>
                  <a:cxn ang="0">
                    <a:pos x="462" y="450"/>
                  </a:cxn>
                  <a:cxn ang="0">
                    <a:pos x="490" y="442"/>
                  </a:cxn>
                  <a:cxn ang="0">
                    <a:pos x="518" y="434"/>
                  </a:cxn>
                  <a:cxn ang="0">
                    <a:pos x="542" y="422"/>
                  </a:cxn>
                  <a:cxn ang="0">
                    <a:pos x="574" y="414"/>
                  </a:cxn>
                  <a:cxn ang="0">
                    <a:pos x="610" y="402"/>
                  </a:cxn>
                  <a:cxn ang="0">
                    <a:pos x="639" y="394"/>
                  </a:cxn>
                  <a:cxn ang="0">
                    <a:pos x="667" y="386"/>
                  </a:cxn>
                  <a:cxn ang="0">
                    <a:pos x="691" y="374"/>
                  </a:cxn>
                  <a:cxn ang="0">
                    <a:pos x="727" y="366"/>
                  </a:cxn>
                  <a:cxn ang="0">
                    <a:pos x="755" y="358"/>
                  </a:cxn>
                  <a:cxn ang="0">
                    <a:pos x="779" y="346"/>
                  </a:cxn>
                  <a:cxn ang="0">
                    <a:pos x="811" y="338"/>
                  </a:cxn>
                  <a:cxn ang="0">
                    <a:pos x="844" y="326"/>
                  </a:cxn>
                  <a:cxn ang="0">
                    <a:pos x="872" y="318"/>
                  </a:cxn>
                  <a:cxn ang="0">
                    <a:pos x="900" y="310"/>
                  </a:cxn>
                  <a:cxn ang="0">
                    <a:pos x="936" y="298"/>
                  </a:cxn>
                  <a:cxn ang="0">
                    <a:pos x="964" y="290"/>
                  </a:cxn>
                  <a:cxn ang="0">
                    <a:pos x="992" y="281"/>
                  </a:cxn>
                  <a:cxn ang="0">
                    <a:pos x="1020" y="269"/>
                  </a:cxn>
                  <a:cxn ang="0">
                    <a:pos x="1053" y="261"/>
                  </a:cxn>
                  <a:cxn ang="0">
                    <a:pos x="1081" y="253"/>
                  </a:cxn>
                  <a:cxn ang="0">
                    <a:pos x="1105" y="241"/>
                  </a:cxn>
                  <a:cxn ang="0">
                    <a:pos x="1137" y="233"/>
                  </a:cxn>
                  <a:cxn ang="0">
                    <a:pos x="1165" y="225"/>
                  </a:cxn>
                  <a:cxn ang="0">
                    <a:pos x="1193" y="217"/>
                  </a:cxn>
                  <a:cxn ang="0">
                    <a:pos x="1221" y="205"/>
                  </a:cxn>
                  <a:cxn ang="0">
                    <a:pos x="1257" y="197"/>
                  </a:cxn>
                  <a:cxn ang="0">
                    <a:pos x="1282" y="185"/>
                  </a:cxn>
                  <a:cxn ang="0">
                    <a:pos x="1310" y="177"/>
                  </a:cxn>
                  <a:cxn ang="0">
                    <a:pos x="1346" y="165"/>
                  </a:cxn>
                  <a:cxn ang="0">
                    <a:pos x="1374" y="157"/>
                  </a:cxn>
                  <a:cxn ang="0">
                    <a:pos x="1402" y="149"/>
                  </a:cxn>
                  <a:cxn ang="0">
                    <a:pos x="1430" y="141"/>
                  </a:cxn>
                  <a:cxn ang="0">
                    <a:pos x="1466" y="129"/>
                  </a:cxn>
                  <a:cxn ang="0">
                    <a:pos x="1495" y="121"/>
                  </a:cxn>
                  <a:cxn ang="0">
                    <a:pos x="1519" y="109"/>
                  </a:cxn>
                  <a:cxn ang="0">
                    <a:pos x="1555" y="101"/>
                  </a:cxn>
                  <a:cxn ang="0">
                    <a:pos x="1583" y="89"/>
                  </a:cxn>
                  <a:cxn ang="0">
                    <a:pos x="1611" y="81"/>
                  </a:cxn>
                  <a:cxn ang="0">
                    <a:pos x="1639" y="73"/>
                  </a:cxn>
                  <a:cxn ang="0">
                    <a:pos x="1671" y="60"/>
                  </a:cxn>
                  <a:cxn ang="0">
                    <a:pos x="1700" y="52"/>
                  </a:cxn>
                  <a:cxn ang="0">
                    <a:pos x="1728" y="44"/>
                  </a:cxn>
                  <a:cxn ang="0">
                    <a:pos x="1760" y="36"/>
                  </a:cxn>
                  <a:cxn ang="0">
                    <a:pos x="1788" y="24"/>
                  </a:cxn>
                  <a:cxn ang="0">
                    <a:pos x="1816" y="16"/>
                  </a:cxn>
                  <a:cxn ang="0">
                    <a:pos x="1844" y="8"/>
                  </a:cxn>
                </a:cxnLst>
                <a:rect l="0" t="0" r="r" b="b"/>
                <a:pathLst>
                  <a:path w="1872" h="603">
                    <a:moveTo>
                      <a:pt x="0" y="603"/>
                    </a:moveTo>
                    <a:lnTo>
                      <a:pt x="0" y="599"/>
                    </a:lnTo>
                    <a:lnTo>
                      <a:pt x="4" y="599"/>
                    </a:lnTo>
                    <a:lnTo>
                      <a:pt x="8" y="599"/>
                    </a:lnTo>
                    <a:lnTo>
                      <a:pt x="12" y="599"/>
                    </a:lnTo>
                    <a:lnTo>
                      <a:pt x="16" y="599"/>
                    </a:lnTo>
                    <a:lnTo>
                      <a:pt x="16" y="595"/>
                    </a:lnTo>
                    <a:lnTo>
                      <a:pt x="20" y="595"/>
                    </a:lnTo>
                    <a:lnTo>
                      <a:pt x="24" y="595"/>
                    </a:lnTo>
                    <a:lnTo>
                      <a:pt x="28" y="595"/>
                    </a:lnTo>
                    <a:lnTo>
                      <a:pt x="32" y="595"/>
                    </a:lnTo>
                    <a:lnTo>
                      <a:pt x="32" y="591"/>
                    </a:lnTo>
                    <a:lnTo>
                      <a:pt x="36" y="591"/>
                    </a:lnTo>
                    <a:lnTo>
                      <a:pt x="40" y="591"/>
                    </a:lnTo>
                    <a:lnTo>
                      <a:pt x="44" y="591"/>
                    </a:lnTo>
                    <a:lnTo>
                      <a:pt x="48" y="591"/>
                    </a:lnTo>
                    <a:lnTo>
                      <a:pt x="48" y="587"/>
                    </a:lnTo>
                    <a:lnTo>
                      <a:pt x="52" y="587"/>
                    </a:lnTo>
                    <a:lnTo>
                      <a:pt x="56" y="587"/>
                    </a:lnTo>
                    <a:lnTo>
                      <a:pt x="60" y="587"/>
                    </a:lnTo>
                    <a:lnTo>
                      <a:pt x="64" y="587"/>
                    </a:lnTo>
                    <a:lnTo>
                      <a:pt x="64" y="583"/>
                    </a:lnTo>
                    <a:lnTo>
                      <a:pt x="68" y="583"/>
                    </a:lnTo>
                    <a:lnTo>
                      <a:pt x="72" y="583"/>
                    </a:lnTo>
                    <a:lnTo>
                      <a:pt x="76" y="583"/>
                    </a:lnTo>
                    <a:lnTo>
                      <a:pt x="80" y="583"/>
                    </a:lnTo>
                    <a:lnTo>
                      <a:pt x="80" y="579"/>
                    </a:lnTo>
                    <a:lnTo>
                      <a:pt x="84" y="579"/>
                    </a:lnTo>
                    <a:lnTo>
                      <a:pt x="88" y="579"/>
                    </a:lnTo>
                    <a:lnTo>
                      <a:pt x="92" y="579"/>
                    </a:lnTo>
                    <a:lnTo>
                      <a:pt x="96" y="579"/>
                    </a:lnTo>
                    <a:lnTo>
                      <a:pt x="100" y="575"/>
                    </a:lnTo>
                    <a:lnTo>
                      <a:pt x="104" y="575"/>
                    </a:lnTo>
                    <a:lnTo>
                      <a:pt x="108" y="575"/>
                    </a:lnTo>
                    <a:lnTo>
                      <a:pt x="112" y="575"/>
                    </a:lnTo>
                    <a:lnTo>
                      <a:pt x="116" y="571"/>
                    </a:lnTo>
                    <a:lnTo>
                      <a:pt x="120" y="571"/>
                    </a:lnTo>
                    <a:lnTo>
                      <a:pt x="124" y="571"/>
                    </a:lnTo>
                    <a:lnTo>
                      <a:pt x="128" y="571"/>
                    </a:lnTo>
                    <a:lnTo>
                      <a:pt x="132" y="571"/>
                    </a:lnTo>
                    <a:lnTo>
                      <a:pt x="132" y="567"/>
                    </a:lnTo>
                    <a:lnTo>
                      <a:pt x="136" y="567"/>
                    </a:lnTo>
                    <a:lnTo>
                      <a:pt x="140" y="567"/>
                    </a:lnTo>
                    <a:lnTo>
                      <a:pt x="144" y="567"/>
                    </a:lnTo>
                    <a:lnTo>
                      <a:pt x="148" y="567"/>
                    </a:lnTo>
                    <a:lnTo>
                      <a:pt x="148" y="563"/>
                    </a:lnTo>
                    <a:lnTo>
                      <a:pt x="152" y="563"/>
                    </a:lnTo>
                    <a:lnTo>
                      <a:pt x="156" y="563"/>
                    </a:lnTo>
                    <a:lnTo>
                      <a:pt x="160" y="563"/>
                    </a:lnTo>
                    <a:lnTo>
                      <a:pt x="164" y="563"/>
                    </a:lnTo>
                    <a:lnTo>
                      <a:pt x="164" y="559"/>
                    </a:lnTo>
                    <a:lnTo>
                      <a:pt x="168" y="559"/>
                    </a:lnTo>
                    <a:lnTo>
                      <a:pt x="172" y="559"/>
                    </a:lnTo>
                    <a:lnTo>
                      <a:pt x="176" y="559"/>
                    </a:lnTo>
                    <a:lnTo>
                      <a:pt x="180" y="559"/>
                    </a:lnTo>
                    <a:lnTo>
                      <a:pt x="180" y="555"/>
                    </a:lnTo>
                    <a:lnTo>
                      <a:pt x="184" y="555"/>
                    </a:lnTo>
                    <a:lnTo>
                      <a:pt x="188" y="555"/>
                    </a:lnTo>
                    <a:lnTo>
                      <a:pt x="192" y="555"/>
                    </a:lnTo>
                    <a:lnTo>
                      <a:pt x="196" y="555"/>
                    </a:lnTo>
                    <a:lnTo>
                      <a:pt x="196" y="551"/>
                    </a:lnTo>
                    <a:lnTo>
                      <a:pt x="200" y="551"/>
                    </a:lnTo>
                    <a:lnTo>
                      <a:pt x="204" y="551"/>
                    </a:lnTo>
                    <a:lnTo>
                      <a:pt x="209" y="551"/>
                    </a:lnTo>
                    <a:lnTo>
                      <a:pt x="213" y="547"/>
                    </a:lnTo>
                    <a:lnTo>
                      <a:pt x="217" y="547"/>
                    </a:lnTo>
                    <a:lnTo>
                      <a:pt x="221" y="547"/>
                    </a:lnTo>
                    <a:lnTo>
                      <a:pt x="225" y="547"/>
                    </a:lnTo>
                    <a:lnTo>
                      <a:pt x="225" y="543"/>
                    </a:lnTo>
                    <a:lnTo>
                      <a:pt x="229" y="543"/>
                    </a:lnTo>
                    <a:lnTo>
                      <a:pt x="233" y="543"/>
                    </a:lnTo>
                    <a:lnTo>
                      <a:pt x="237" y="543"/>
                    </a:lnTo>
                    <a:lnTo>
                      <a:pt x="237" y="539"/>
                    </a:lnTo>
                    <a:lnTo>
                      <a:pt x="241" y="539"/>
                    </a:lnTo>
                    <a:lnTo>
                      <a:pt x="245" y="539"/>
                    </a:lnTo>
                    <a:lnTo>
                      <a:pt x="249" y="539"/>
                    </a:lnTo>
                    <a:lnTo>
                      <a:pt x="249" y="535"/>
                    </a:lnTo>
                    <a:lnTo>
                      <a:pt x="253" y="535"/>
                    </a:lnTo>
                    <a:lnTo>
                      <a:pt x="257" y="535"/>
                    </a:lnTo>
                    <a:lnTo>
                      <a:pt x="261" y="531"/>
                    </a:lnTo>
                    <a:lnTo>
                      <a:pt x="265" y="531"/>
                    </a:lnTo>
                    <a:lnTo>
                      <a:pt x="269" y="531"/>
                    </a:lnTo>
                    <a:lnTo>
                      <a:pt x="273" y="527"/>
                    </a:lnTo>
                    <a:lnTo>
                      <a:pt x="277" y="527"/>
                    </a:lnTo>
                    <a:lnTo>
                      <a:pt x="281" y="527"/>
                    </a:lnTo>
                    <a:lnTo>
                      <a:pt x="281" y="523"/>
                    </a:lnTo>
                    <a:lnTo>
                      <a:pt x="285" y="523"/>
                    </a:lnTo>
                    <a:lnTo>
                      <a:pt x="289" y="523"/>
                    </a:lnTo>
                    <a:lnTo>
                      <a:pt x="293" y="519"/>
                    </a:lnTo>
                    <a:lnTo>
                      <a:pt x="297" y="519"/>
                    </a:lnTo>
                    <a:lnTo>
                      <a:pt x="301" y="519"/>
                    </a:lnTo>
                    <a:lnTo>
                      <a:pt x="301" y="515"/>
                    </a:lnTo>
                    <a:lnTo>
                      <a:pt x="305" y="515"/>
                    </a:lnTo>
                    <a:lnTo>
                      <a:pt x="309" y="515"/>
                    </a:lnTo>
                    <a:lnTo>
                      <a:pt x="313" y="511"/>
                    </a:lnTo>
                    <a:lnTo>
                      <a:pt x="317" y="511"/>
                    </a:lnTo>
                    <a:lnTo>
                      <a:pt x="321" y="511"/>
                    </a:lnTo>
                    <a:lnTo>
                      <a:pt x="321" y="506"/>
                    </a:lnTo>
                    <a:lnTo>
                      <a:pt x="325" y="506"/>
                    </a:lnTo>
                    <a:lnTo>
                      <a:pt x="329" y="506"/>
                    </a:lnTo>
                    <a:lnTo>
                      <a:pt x="329" y="502"/>
                    </a:lnTo>
                    <a:lnTo>
                      <a:pt x="333" y="502"/>
                    </a:lnTo>
                    <a:lnTo>
                      <a:pt x="337" y="502"/>
                    </a:lnTo>
                    <a:lnTo>
                      <a:pt x="341" y="502"/>
                    </a:lnTo>
                    <a:lnTo>
                      <a:pt x="341" y="498"/>
                    </a:lnTo>
                    <a:lnTo>
                      <a:pt x="345" y="498"/>
                    </a:lnTo>
                    <a:lnTo>
                      <a:pt x="349" y="498"/>
                    </a:lnTo>
                    <a:lnTo>
                      <a:pt x="349" y="494"/>
                    </a:lnTo>
                    <a:lnTo>
                      <a:pt x="353" y="494"/>
                    </a:lnTo>
                    <a:lnTo>
                      <a:pt x="357" y="494"/>
                    </a:lnTo>
                    <a:lnTo>
                      <a:pt x="357" y="490"/>
                    </a:lnTo>
                    <a:lnTo>
                      <a:pt x="361" y="490"/>
                    </a:lnTo>
                    <a:lnTo>
                      <a:pt x="365" y="490"/>
                    </a:lnTo>
                    <a:lnTo>
                      <a:pt x="369" y="490"/>
                    </a:lnTo>
                    <a:lnTo>
                      <a:pt x="369" y="486"/>
                    </a:lnTo>
                    <a:lnTo>
                      <a:pt x="373" y="486"/>
                    </a:lnTo>
                    <a:lnTo>
                      <a:pt x="377" y="486"/>
                    </a:lnTo>
                    <a:lnTo>
                      <a:pt x="377" y="482"/>
                    </a:lnTo>
                    <a:lnTo>
                      <a:pt x="381" y="482"/>
                    </a:lnTo>
                    <a:lnTo>
                      <a:pt x="385" y="482"/>
                    </a:lnTo>
                    <a:lnTo>
                      <a:pt x="385" y="478"/>
                    </a:lnTo>
                    <a:lnTo>
                      <a:pt x="389" y="478"/>
                    </a:lnTo>
                    <a:lnTo>
                      <a:pt x="393" y="478"/>
                    </a:lnTo>
                    <a:lnTo>
                      <a:pt x="397" y="474"/>
                    </a:lnTo>
                    <a:lnTo>
                      <a:pt x="401" y="474"/>
                    </a:lnTo>
                    <a:lnTo>
                      <a:pt x="405" y="474"/>
                    </a:lnTo>
                    <a:lnTo>
                      <a:pt x="405" y="470"/>
                    </a:lnTo>
                    <a:lnTo>
                      <a:pt x="409" y="470"/>
                    </a:lnTo>
                    <a:lnTo>
                      <a:pt x="413" y="470"/>
                    </a:lnTo>
                    <a:lnTo>
                      <a:pt x="418" y="466"/>
                    </a:lnTo>
                    <a:lnTo>
                      <a:pt x="422" y="466"/>
                    </a:lnTo>
                    <a:lnTo>
                      <a:pt x="426" y="466"/>
                    </a:lnTo>
                    <a:lnTo>
                      <a:pt x="426" y="462"/>
                    </a:lnTo>
                    <a:lnTo>
                      <a:pt x="430" y="462"/>
                    </a:lnTo>
                    <a:lnTo>
                      <a:pt x="434" y="462"/>
                    </a:lnTo>
                    <a:lnTo>
                      <a:pt x="438" y="462"/>
                    </a:lnTo>
                    <a:lnTo>
                      <a:pt x="438" y="458"/>
                    </a:lnTo>
                    <a:lnTo>
                      <a:pt x="442" y="458"/>
                    </a:lnTo>
                    <a:lnTo>
                      <a:pt x="446" y="458"/>
                    </a:lnTo>
                    <a:lnTo>
                      <a:pt x="450" y="458"/>
                    </a:lnTo>
                    <a:lnTo>
                      <a:pt x="450" y="454"/>
                    </a:lnTo>
                    <a:lnTo>
                      <a:pt x="454" y="454"/>
                    </a:lnTo>
                    <a:lnTo>
                      <a:pt x="458" y="454"/>
                    </a:lnTo>
                    <a:lnTo>
                      <a:pt x="462" y="450"/>
                    </a:lnTo>
                    <a:lnTo>
                      <a:pt x="466" y="450"/>
                    </a:lnTo>
                    <a:lnTo>
                      <a:pt x="470" y="450"/>
                    </a:lnTo>
                    <a:lnTo>
                      <a:pt x="470" y="446"/>
                    </a:lnTo>
                    <a:lnTo>
                      <a:pt x="474" y="446"/>
                    </a:lnTo>
                    <a:lnTo>
                      <a:pt x="478" y="446"/>
                    </a:lnTo>
                    <a:lnTo>
                      <a:pt x="482" y="446"/>
                    </a:lnTo>
                    <a:lnTo>
                      <a:pt x="482" y="442"/>
                    </a:lnTo>
                    <a:lnTo>
                      <a:pt x="486" y="442"/>
                    </a:lnTo>
                    <a:lnTo>
                      <a:pt x="490" y="442"/>
                    </a:lnTo>
                    <a:lnTo>
                      <a:pt x="494" y="442"/>
                    </a:lnTo>
                    <a:lnTo>
                      <a:pt x="494" y="438"/>
                    </a:lnTo>
                    <a:lnTo>
                      <a:pt x="498" y="438"/>
                    </a:lnTo>
                    <a:lnTo>
                      <a:pt x="502" y="438"/>
                    </a:lnTo>
                    <a:lnTo>
                      <a:pt x="506" y="438"/>
                    </a:lnTo>
                    <a:lnTo>
                      <a:pt x="506" y="434"/>
                    </a:lnTo>
                    <a:lnTo>
                      <a:pt x="510" y="434"/>
                    </a:lnTo>
                    <a:lnTo>
                      <a:pt x="514" y="434"/>
                    </a:lnTo>
                    <a:lnTo>
                      <a:pt x="518" y="434"/>
                    </a:lnTo>
                    <a:lnTo>
                      <a:pt x="518" y="430"/>
                    </a:lnTo>
                    <a:lnTo>
                      <a:pt x="522" y="430"/>
                    </a:lnTo>
                    <a:lnTo>
                      <a:pt x="526" y="430"/>
                    </a:lnTo>
                    <a:lnTo>
                      <a:pt x="530" y="430"/>
                    </a:lnTo>
                    <a:lnTo>
                      <a:pt x="530" y="426"/>
                    </a:lnTo>
                    <a:lnTo>
                      <a:pt x="534" y="426"/>
                    </a:lnTo>
                    <a:lnTo>
                      <a:pt x="538" y="426"/>
                    </a:lnTo>
                    <a:lnTo>
                      <a:pt x="542" y="426"/>
                    </a:lnTo>
                    <a:lnTo>
                      <a:pt x="542" y="422"/>
                    </a:lnTo>
                    <a:lnTo>
                      <a:pt x="546" y="422"/>
                    </a:lnTo>
                    <a:lnTo>
                      <a:pt x="550" y="422"/>
                    </a:lnTo>
                    <a:lnTo>
                      <a:pt x="554" y="422"/>
                    </a:lnTo>
                    <a:lnTo>
                      <a:pt x="554" y="418"/>
                    </a:lnTo>
                    <a:lnTo>
                      <a:pt x="558" y="418"/>
                    </a:lnTo>
                    <a:lnTo>
                      <a:pt x="562" y="418"/>
                    </a:lnTo>
                    <a:lnTo>
                      <a:pt x="566" y="418"/>
                    </a:lnTo>
                    <a:lnTo>
                      <a:pt x="570" y="414"/>
                    </a:lnTo>
                    <a:lnTo>
                      <a:pt x="574" y="414"/>
                    </a:lnTo>
                    <a:lnTo>
                      <a:pt x="578" y="414"/>
                    </a:lnTo>
                    <a:lnTo>
                      <a:pt x="582" y="410"/>
                    </a:lnTo>
                    <a:lnTo>
                      <a:pt x="586" y="410"/>
                    </a:lnTo>
                    <a:lnTo>
                      <a:pt x="590" y="410"/>
                    </a:lnTo>
                    <a:lnTo>
                      <a:pt x="594" y="406"/>
                    </a:lnTo>
                    <a:lnTo>
                      <a:pt x="598" y="406"/>
                    </a:lnTo>
                    <a:lnTo>
                      <a:pt x="602" y="406"/>
                    </a:lnTo>
                    <a:lnTo>
                      <a:pt x="606" y="402"/>
                    </a:lnTo>
                    <a:lnTo>
                      <a:pt x="610" y="402"/>
                    </a:lnTo>
                    <a:lnTo>
                      <a:pt x="614" y="402"/>
                    </a:lnTo>
                    <a:lnTo>
                      <a:pt x="618" y="402"/>
                    </a:lnTo>
                    <a:lnTo>
                      <a:pt x="618" y="398"/>
                    </a:lnTo>
                    <a:lnTo>
                      <a:pt x="622" y="398"/>
                    </a:lnTo>
                    <a:lnTo>
                      <a:pt x="626" y="398"/>
                    </a:lnTo>
                    <a:lnTo>
                      <a:pt x="631" y="398"/>
                    </a:lnTo>
                    <a:lnTo>
                      <a:pt x="631" y="394"/>
                    </a:lnTo>
                    <a:lnTo>
                      <a:pt x="635" y="394"/>
                    </a:lnTo>
                    <a:lnTo>
                      <a:pt x="639" y="394"/>
                    </a:lnTo>
                    <a:lnTo>
                      <a:pt x="643" y="394"/>
                    </a:lnTo>
                    <a:lnTo>
                      <a:pt x="643" y="390"/>
                    </a:lnTo>
                    <a:lnTo>
                      <a:pt x="647" y="390"/>
                    </a:lnTo>
                    <a:lnTo>
                      <a:pt x="651" y="390"/>
                    </a:lnTo>
                    <a:lnTo>
                      <a:pt x="655" y="390"/>
                    </a:lnTo>
                    <a:lnTo>
                      <a:pt x="655" y="386"/>
                    </a:lnTo>
                    <a:lnTo>
                      <a:pt x="659" y="386"/>
                    </a:lnTo>
                    <a:lnTo>
                      <a:pt x="663" y="386"/>
                    </a:lnTo>
                    <a:lnTo>
                      <a:pt x="667" y="386"/>
                    </a:lnTo>
                    <a:lnTo>
                      <a:pt x="667" y="382"/>
                    </a:lnTo>
                    <a:lnTo>
                      <a:pt x="671" y="382"/>
                    </a:lnTo>
                    <a:lnTo>
                      <a:pt x="675" y="382"/>
                    </a:lnTo>
                    <a:lnTo>
                      <a:pt x="679" y="382"/>
                    </a:lnTo>
                    <a:lnTo>
                      <a:pt x="679" y="378"/>
                    </a:lnTo>
                    <a:lnTo>
                      <a:pt x="683" y="378"/>
                    </a:lnTo>
                    <a:lnTo>
                      <a:pt x="687" y="378"/>
                    </a:lnTo>
                    <a:lnTo>
                      <a:pt x="691" y="378"/>
                    </a:lnTo>
                    <a:lnTo>
                      <a:pt x="691" y="374"/>
                    </a:lnTo>
                    <a:lnTo>
                      <a:pt x="695" y="374"/>
                    </a:lnTo>
                    <a:lnTo>
                      <a:pt x="699" y="374"/>
                    </a:lnTo>
                    <a:lnTo>
                      <a:pt x="703" y="374"/>
                    </a:lnTo>
                    <a:lnTo>
                      <a:pt x="707" y="370"/>
                    </a:lnTo>
                    <a:lnTo>
                      <a:pt x="711" y="370"/>
                    </a:lnTo>
                    <a:lnTo>
                      <a:pt x="715" y="370"/>
                    </a:lnTo>
                    <a:lnTo>
                      <a:pt x="719" y="366"/>
                    </a:lnTo>
                    <a:lnTo>
                      <a:pt x="723" y="366"/>
                    </a:lnTo>
                    <a:lnTo>
                      <a:pt x="727" y="366"/>
                    </a:lnTo>
                    <a:lnTo>
                      <a:pt x="731" y="366"/>
                    </a:lnTo>
                    <a:lnTo>
                      <a:pt x="731" y="362"/>
                    </a:lnTo>
                    <a:lnTo>
                      <a:pt x="735" y="362"/>
                    </a:lnTo>
                    <a:lnTo>
                      <a:pt x="739" y="362"/>
                    </a:lnTo>
                    <a:lnTo>
                      <a:pt x="743" y="362"/>
                    </a:lnTo>
                    <a:lnTo>
                      <a:pt x="743" y="358"/>
                    </a:lnTo>
                    <a:lnTo>
                      <a:pt x="747" y="358"/>
                    </a:lnTo>
                    <a:lnTo>
                      <a:pt x="751" y="358"/>
                    </a:lnTo>
                    <a:lnTo>
                      <a:pt x="755" y="358"/>
                    </a:lnTo>
                    <a:lnTo>
                      <a:pt x="755" y="354"/>
                    </a:lnTo>
                    <a:lnTo>
                      <a:pt x="759" y="354"/>
                    </a:lnTo>
                    <a:lnTo>
                      <a:pt x="763" y="354"/>
                    </a:lnTo>
                    <a:lnTo>
                      <a:pt x="767" y="354"/>
                    </a:lnTo>
                    <a:lnTo>
                      <a:pt x="767" y="350"/>
                    </a:lnTo>
                    <a:lnTo>
                      <a:pt x="771" y="350"/>
                    </a:lnTo>
                    <a:lnTo>
                      <a:pt x="775" y="350"/>
                    </a:lnTo>
                    <a:lnTo>
                      <a:pt x="779" y="350"/>
                    </a:lnTo>
                    <a:lnTo>
                      <a:pt x="779" y="346"/>
                    </a:lnTo>
                    <a:lnTo>
                      <a:pt x="783" y="346"/>
                    </a:lnTo>
                    <a:lnTo>
                      <a:pt x="787" y="346"/>
                    </a:lnTo>
                    <a:lnTo>
                      <a:pt x="791" y="346"/>
                    </a:lnTo>
                    <a:lnTo>
                      <a:pt x="795" y="342"/>
                    </a:lnTo>
                    <a:lnTo>
                      <a:pt x="799" y="342"/>
                    </a:lnTo>
                    <a:lnTo>
                      <a:pt x="803" y="342"/>
                    </a:lnTo>
                    <a:lnTo>
                      <a:pt x="803" y="338"/>
                    </a:lnTo>
                    <a:lnTo>
                      <a:pt x="807" y="338"/>
                    </a:lnTo>
                    <a:lnTo>
                      <a:pt x="811" y="338"/>
                    </a:lnTo>
                    <a:lnTo>
                      <a:pt x="815" y="338"/>
                    </a:lnTo>
                    <a:lnTo>
                      <a:pt x="819" y="334"/>
                    </a:lnTo>
                    <a:lnTo>
                      <a:pt x="823" y="334"/>
                    </a:lnTo>
                    <a:lnTo>
                      <a:pt x="827" y="334"/>
                    </a:lnTo>
                    <a:lnTo>
                      <a:pt x="831" y="334"/>
                    </a:lnTo>
                    <a:lnTo>
                      <a:pt x="831" y="330"/>
                    </a:lnTo>
                    <a:lnTo>
                      <a:pt x="835" y="330"/>
                    </a:lnTo>
                    <a:lnTo>
                      <a:pt x="840" y="330"/>
                    </a:lnTo>
                    <a:lnTo>
                      <a:pt x="844" y="326"/>
                    </a:lnTo>
                    <a:lnTo>
                      <a:pt x="848" y="326"/>
                    </a:lnTo>
                    <a:lnTo>
                      <a:pt x="852" y="326"/>
                    </a:lnTo>
                    <a:lnTo>
                      <a:pt x="856" y="326"/>
                    </a:lnTo>
                    <a:lnTo>
                      <a:pt x="856" y="322"/>
                    </a:lnTo>
                    <a:lnTo>
                      <a:pt x="860" y="322"/>
                    </a:lnTo>
                    <a:lnTo>
                      <a:pt x="864" y="322"/>
                    </a:lnTo>
                    <a:lnTo>
                      <a:pt x="868" y="322"/>
                    </a:lnTo>
                    <a:lnTo>
                      <a:pt x="868" y="318"/>
                    </a:lnTo>
                    <a:lnTo>
                      <a:pt x="872" y="318"/>
                    </a:lnTo>
                    <a:lnTo>
                      <a:pt x="876" y="318"/>
                    </a:lnTo>
                    <a:lnTo>
                      <a:pt x="880" y="318"/>
                    </a:lnTo>
                    <a:lnTo>
                      <a:pt x="880" y="314"/>
                    </a:lnTo>
                    <a:lnTo>
                      <a:pt x="884" y="314"/>
                    </a:lnTo>
                    <a:lnTo>
                      <a:pt x="888" y="314"/>
                    </a:lnTo>
                    <a:lnTo>
                      <a:pt x="892" y="314"/>
                    </a:lnTo>
                    <a:lnTo>
                      <a:pt x="892" y="310"/>
                    </a:lnTo>
                    <a:lnTo>
                      <a:pt x="896" y="310"/>
                    </a:lnTo>
                    <a:lnTo>
                      <a:pt x="900" y="310"/>
                    </a:lnTo>
                    <a:lnTo>
                      <a:pt x="904" y="310"/>
                    </a:lnTo>
                    <a:lnTo>
                      <a:pt x="908" y="306"/>
                    </a:lnTo>
                    <a:lnTo>
                      <a:pt x="912" y="306"/>
                    </a:lnTo>
                    <a:lnTo>
                      <a:pt x="916" y="306"/>
                    </a:lnTo>
                    <a:lnTo>
                      <a:pt x="920" y="302"/>
                    </a:lnTo>
                    <a:lnTo>
                      <a:pt x="924" y="302"/>
                    </a:lnTo>
                    <a:lnTo>
                      <a:pt x="928" y="302"/>
                    </a:lnTo>
                    <a:lnTo>
                      <a:pt x="932" y="298"/>
                    </a:lnTo>
                    <a:lnTo>
                      <a:pt x="936" y="298"/>
                    </a:lnTo>
                    <a:lnTo>
                      <a:pt x="940" y="298"/>
                    </a:lnTo>
                    <a:lnTo>
                      <a:pt x="944" y="298"/>
                    </a:lnTo>
                    <a:lnTo>
                      <a:pt x="944" y="294"/>
                    </a:lnTo>
                    <a:lnTo>
                      <a:pt x="948" y="294"/>
                    </a:lnTo>
                    <a:lnTo>
                      <a:pt x="952" y="294"/>
                    </a:lnTo>
                    <a:lnTo>
                      <a:pt x="956" y="294"/>
                    </a:lnTo>
                    <a:lnTo>
                      <a:pt x="956" y="290"/>
                    </a:lnTo>
                    <a:lnTo>
                      <a:pt x="960" y="290"/>
                    </a:lnTo>
                    <a:lnTo>
                      <a:pt x="964" y="290"/>
                    </a:lnTo>
                    <a:lnTo>
                      <a:pt x="968" y="290"/>
                    </a:lnTo>
                    <a:lnTo>
                      <a:pt x="968" y="285"/>
                    </a:lnTo>
                    <a:lnTo>
                      <a:pt x="972" y="285"/>
                    </a:lnTo>
                    <a:lnTo>
                      <a:pt x="976" y="285"/>
                    </a:lnTo>
                    <a:lnTo>
                      <a:pt x="980" y="285"/>
                    </a:lnTo>
                    <a:lnTo>
                      <a:pt x="980" y="281"/>
                    </a:lnTo>
                    <a:lnTo>
                      <a:pt x="984" y="281"/>
                    </a:lnTo>
                    <a:lnTo>
                      <a:pt x="988" y="281"/>
                    </a:lnTo>
                    <a:lnTo>
                      <a:pt x="992" y="281"/>
                    </a:lnTo>
                    <a:lnTo>
                      <a:pt x="992" y="277"/>
                    </a:lnTo>
                    <a:lnTo>
                      <a:pt x="996" y="277"/>
                    </a:lnTo>
                    <a:lnTo>
                      <a:pt x="1000" y="277"/>
                    </a:lnTo>
                    <a:lnTo>
                      <a:pt x="1004" y="277"/>
                    </a:lnTo>
                    <a:lnTo>
                      <a:pt x="1008" y="273"/>
                    </a:lnTo>
                    <a:lnTo>
                      <a:pt x="1012" y="273"/>
                    </a:lnTo>
                    <a:lnTo>
                      <a:pt x="1016" y="273"/>
                    </a:lnTo>
                    <a:lnTo>
                      <a:pt x="1016" y="269"/>
                    </a:lnTo>
                    <a:lnTo>
                      <a:pt x="1020" y="269"/>
                    </a:lnTo>
                    <a:lnTo>
                      <a:pt x="1024" y="269"/>
                    </a:lnTo>
                    <a:lnTo>
                      <a:pt x="1028" y="269"/>
                    </a:lnTo>
                    <a:lnTo>
                      <a:pt x="1032" y="265"/>
                    </a:lnTo>
                    <a:lnTo>
                      <a:pt x="1036" y="265"/>
                    </a:lnTo>
                    <a:lnTo>
                      <a:pt x="1040" y="265"/>
                    </a:lnTo>
                    <a:lnTo>
                      <a:pt x="1044" y="265"/>
                    </a:lnTo>
                    <a:lnTo>
                      <a:pt x="1044" y="261"/>
                    </a:lnTo>
                    <a:lnTo>
                      <a:pt x="1049" y="261"/>
                    </a:lnTo>
                    <a:lnTo>
                      <a:pt x="1053" y="261"/>
                    </a:lnTo>
                    <a:lnTo>
                      <a:pt x="1057" y="261"/>
                    </a:lnTo>
                    <a:lnTo>
                      <a:pt x="1057" y="257"/>
                    </a:lnTo>
                    <a:lnTo>
                      <a:pt x="1061" y="257"/>
                    </a:lnTo>
                    <a:lnTo>
                      <a:pt x="1065" y="257"/>
                    </a:lnTo>
                    <a:lnTo>
                      <a:pt x="1069" y="257"/>
                    </a:lnTo>
                    <a:lnTo>
                      <a:pt x="1069" y="253"/>
                    </a:lnTo>
                    <a:lnTo>
                      <a:pt x="1073" y="253"/>
                    </a:lnTo>
                    <a:lnTo>
                      <a:pt x="1077" y="253"/>
                    </a:lnTo>
                    <a:lnTo>
                      <a:pt x="1081" y="253"/>
                    </a:lnTo>
                    <a:lnTo>
                      <a:pt x="1081" y="249"/>
                    </a:lnTo>
                    <a:lnTo>
                      <a:pt x="1085" y="249"/>
                    </a:lnTo>
                    <a:lnTo>
                      <a:pt x="1089" y="249"/>
                    </a:lnTo>
                    <a:lnTo>
                      <a:pt x="1093" y="249"/>
                    </a:lnTo>
                    <a:lnTo>
                      <a:pt x="1093" y="245"/>
                    </a:lnTo>
                    <a:lnTo>
                      <a:pt x="1097" y="245"/>
                    </a:lnTo>
                    <a:lnTo>
                      <a:pt x="1101" y="245"/>
                    </a:lnTo>
                    <a:lnTo>
                      <a:pt x="1105" y="245"/>
                    </a:lnTo>
                    <a:lnTo>
                      <a:pt x="1105" y="241"/>
                    </a:lnTo>
                    <a:lnTo>
                      <a:pt x="1109" y="241"/>
                    </a:lnTo>
                    <a:lnTo>
                      <a:pt x="1113" y="241"/>
                    </a:lnTo>
                    <a:lnTo>
                      <a:pt x="1117" y="241"/>
                    </a:lnTo>
                    <a:lnTo>
                      <a:pt x="1117" y="237"/>
                    </a:lnTo>
                    <a:lnTo>
                      <a:pt x="1121" y="237"/>
                    </a:lnTo>
                    <a:lnTo>
                      <a:pt x="1125" y="237"/>
                    </a:lnTo>
                    <a:lnTo>
                      <a:pt x="1129" y="237"/>
                    </a:lnTo>
                    <a:lnTo>
                      <a:pt x="1133" y="233"/>
                    </a:lnTo>
                    <a:lnTo>
                      <a:pt x="1137" y="233"/>
                    </a:lnTo>
                    <a:lnTo>
                      <a:pt x="1141" y="233"/>
                    </a:lnTo>
                    <a:lnTo>
                      <a:pt x="1145" y="233"/>
                    </a:lnTo>
                    <a:lnTo>
                      <a:pt x="1145" y="229"/>
                    </a:lnTo>
                    <a:lnTo>
                      <a:pt x="1149" y="229"/>
                    </a:lnTo>
                    <a:lnTo>
                      <a:pt x="1153" y="229"/>
                    </a:lnTo>
                    <a:lnTo>
                      <a:pt x="1157" y="229"/>
                    </a:lnTo>
                    <a:lnTo>
                      <a:pt x="1157" y="225"/>
                    </a:lnTo>
                    <a:lnTo>
                      <a:pt x="1161" y="225"/>
                    </a:lnTo>
                    <a:lnTo>
                      <a:pt x="1165" y="225"/>
                    </a:lnTo>
                    <a:lnTo>
                      <a:pt x="1169" y="225"/>
                    </a:lnTo>
                    <a:lnTo>
                      <a:pt x="1169" y="221"/>
                    </a:lnTo>
                    <a:lnTo>
                      <a:pt x="1173" y="221"/>
                    </a:lnTo>
                    <a:lnTo>
                      <a:pt x="1177" y="221"/>
                    </a:lnTo>
                    <a:lnTo>
                      <a:pt x="1181" y="221"/>
                    </a:lnTo>
                    <a:lnTo>
                      <a:pt x="1181" y="217"/>
                    </a:lnTo>
                    <a:lnTo>
                      <a:pt x="1185" y="217"/>
                    </a:lnTo>
                    <a:lnTo>
                      <a:pt x="1189" y="217"/>
                    </a:lnTo>
                    <a:lnTo>
                      <a:pt x="1193" y="217"/>
                    </a:lnTo>
                    <a:lnTo>
                      <a:pt x="1193" y="213"/>
                    </a:lnTo>
                    <a:lnTo>
                      <a:pt x="1197" y="213"/>
                    </a:lnTo>
                    <a:lnTo>
                      <a:pt x="1201" y="213"/>
                    </a:lnTo>
                    <a:lnTo>
                      <a:pt x="1205" y="213"/>
                    </a:lnTo>
                    <a:lnTo>
                      <a:pt x="1205" y="209"/>
                    </a:lnTo>
                    <a:lnTo>
                      <a:pt x="1209" y="209"/>
                    </a:lnTo>
                    <a:lnTo>
                      <a:pt x="1213" y="209"/>
                    </a:lnTo>
                    <a:lnTo>
                      <a:pt x="1217" y="209"/>
                    </a:lnTo>
                    <a:lnTo>
                      <a:pt x="1221" y="205"/>
                    </a:lnTo>
                    <a:lnTo>
                      <a:pt x="1225" y="205"/>
                    </a:lnTo>
                    <a:lnTo>
                      <a:pt x="1229" y="205"/>
                    </a:lnTo>
                    <a:lnTo>
                      <a:pt x="1233" y="201"/>
                    </a:lnTo>
                    <a:lnTo>
                      <a:pt x="1237" y="201"/>
                    </a:lnTo>
                    <a:lnTo>
                      <a:pt x="1241" y="201"/>
                    </a:lnTo>
                    <a:lnTo>
                      <a:pt x="1245" y="197"/>
                    </a:lnTo>
                    <a:lnTo>
                      <a:pt x="1249" y="197"/>
                    </a:lnTo>
                    <a:lnTo>
                      <a:pt x="1253" y="197"/>
                    </a:lnTo>
                    <a:lnTo>
                      <a:pt x="1257" y="197"/>
                    </a:lnTo>
                    <a:lnTo>
                      <a:pt x="1257" y="193"/>
                    </a:lnTo>
                    <a:lnTo>
                      <a:pt x="1262" y="193"/>
                    </a:lnTo>
                    <a:lnTo>
                      <a:pt x="1266" y="193"/>
                    </a:lnTo>
                    <a:lnTo>
                      <a:pt x="1270" y="193"/>
                    </a:lnTo>
                    <a:lnTo>
                      <a:pt x="1270" y="189"/>
                    </a:lnTo>
                    <a:lnTo>
                      <a:pt x="1274" y="189"/>
                    </a:lnTo>
                    <a:lnTo>
                      <a:pt x="1278" y="189"/>
                    </a:lnTo>
                    <a:lnTo>
                      <a:pt x="1282" y="189"/>
                    </a:lnTo>
                    <a:lnTo>
                      <a:pt x="1282" y="185"/>
                    </a:lnTo>
                    <a:lnTo>
                      <a:pt x="1286" y="185"/>
                    </a:lnTo>
                    <a:lnTo>
                      <a:pt x="1290" y="185"/>
                    </a:lnTo>
                    <a:lnTo>
                      <a:pt x="1294" y="185"/>
                    </a:lnTo>
                    <a:lnTo>
                      <a:pt x="1294" y="181"/>
                    </a:lnTo>
                    <a:lnTo>
                      <a:pt x="1298" y="181"/>
                    </a:lnTo>
                    <a:lnTo>
                      <a:pt x="1302" y="181"/>
                    </a:lnTo>
                    <a:lnTo>
                      <a:pt x="1306" y="181"/>
                    </a:lnTo>
                    <a:lnTo>
                      <a:pt x="1306" y="177"/>
                    </a:lnTo>
                    <a:lnTo>
                      <a:pt x="1310" y="177"/>
                    </a:lnTo>
                    <a:lnTo>
                      <a:pt x="1314" y="177"/>
                    </a:lnTo>
                    <a:lnTo>
                      <a:pt x="1318" y="177"/>
                    </a:lnTo>
                    <a:lnTo>
                      <a:pt x="1322" y="173"/>
                    </a:lnTo>
                    <a:lnTo>
                      <a:pt x="1326" y="173"/>
                    </a:lnTo>
                    <a:lnTo>
                      <a:pt x="1330" y="173"/>
                    </a:lnTo>
                    <a:lnTo>
                      <a:pt x="1334" y="169"/>
                    </a:lnTo>
                    <a:lnTo>
                      <a:pt x="1338" y="169"/>
                    </a:lnTo>
                    <a:lnTo>
                      <a:pt x="1342" y="169"/>
                    </a:lnTo>
                    <a:lnTo>
                      <a:pt x="1346" y="165"/>
                    </a:lnTo>
                    <a:lnTo>
                      <a:pt x="1350" y="165"/>
                    </a:lnTo>
                    <a:lnTo>
                      <a:pt x="1354" y="165"/>
                    </a:lnTo>
                    <a:lnTo>
                      <a:pt x="1358" y="165"/>
                    </a:lnTo>
                    <a:lnTo>
                      <a:pt x="1358" y="161"/>
                    </a:lnTo>
                    <a:lnTo>
                      <a:pt x="1362" y="161"/>
                    </a:lnTo>
                    <a:lnTo>
                      <a:pt x="1366" y="161"/>
                    </a:lnTo>
                    <a:lnTo>
                      <a:pt x="1370" y="161"/>
                    </a:lnTo>
                    <a:lnTo>
                      <a:pt x="1370" y="157"/>
                    </a:lnTo>
                    <a:lnTo>
                      <a:pt x="1374" y="157"/>
                    </a:lnTo>
                    <a:lnTo>
                      <a:pt x="1378" y="157"/>
                    </a:lnTo>
                    <a:lnTo>
                      <a:pt x="1382" y="157"/>
                    </a:lnTo>
                    <a:lnTo>
                      <a:pt x="1382" y="153"/>
                    </a:lnTo>
                    <a:lnTo>
                      <a:pt x="1386" y="153"/>
                    </a:lnTo>
                    <a:lnTo>
                      <a:pt x="1390" y="153"/>
                    </a:lnTo>
                    <a:lnTo>
                      <a:pt x="1394" y="153"/>
                    </a:lnTo>
                    <a:lnTo>
                      <a:pt x="1394" y="149"/>
                    </a:lnTo>
                    <a:lnTo>
                      <a:pt x="1398" y="149"/>
                    </a:lnTo>
                    <a:lnTo>
                      <a:pt x="1402" y="149"/>
                    </a:lnTo>
                    <a:lnTo>
                      <a:pt x="1406" y="149"/>
                    </a:lnTo>
                    <a:lnTo>
                      <a:pt x="1406" y="145"/>
                    </a:lnTo>
                    <a:lnTo>
                      <a:pt x="1410" y="145"/>
                    </a:lnTo>
                    <a:lnTo>
                      <a:pt x="1414" y="145"/>
                    </a:lnTo>
                    <a:lnTo>
                      <a:pt x="1418" y="145"/>
                    </a:lnTo>
                    <a:lnTo>
                      <a:pt x="1418" y="141"/>
                    </a:lnTo>
                    <a:lnTo>
                      <a:pt x="1422" y="141"/>
                    </a:lnTo>
                    <a:lnTo>
                      <a:pt x="1426" y="141"/>
                    </a:lnTo>
                    <a:lnTo>
                      <a:pt x="1430" y="141"/>
                    </a:lnTo>
                    <a:lnTo>
                      <a:pt x="1434" y="137"/>
                    </a:lnTo>
                    <a:lnTo>
                      <a:pt x="1438" y="137"/>
                    </a:lnTo>
                    <a:lnTo>
                      <a:pt x="1442" y="137"/>
                    </a:lnTo>
                    <a:lnTo>
                      <a:pt x="1446" y="133"/>
                    </a:lnTo>
                    <a:lnTo>
                      <a:pt x="1450" y="133"/>
                    </a:lnTo>
                    <a:lnTo>
                      <a:pt x="1454" y="133"/>
                    </a:lnTo>
                    <a:lnTo>
                      <a:pt x="1458" y="129"/>
                    </a:lnTo>
                    <a:lnTo>
                      <a:pt x="1462" y="129"/>
                    </a:lnTo>
                    <a:lnTo>
                      <a:pt x="1466" y="129"/>
                    </a:lnTo>
                    <a:lnTo>
                      <a:pt x="1471" y="129"/>
                    </a:lnTo>
                    <a:lnTo>
                      <a:pt x="1471" y="125"/>
                    </a:lnTo>
                    <a:lnTo>
                      <a:pt x="1475" y="125"/>
                    </a:lnTo>
                    <a:lnTo>
                      <a:pt x="1479" y="125"/>
                    </a:lnTo>
                    <a:lnTo>
                      <a:pt x="1483" y="125"/>
                    </a:lnTo>
                    <a:lnTo>
                      <a:pt x="1483" y="121"/>
                    </a:lnTo>
                    <a:lnTo>
                      <a:pt x="1487" y="121"/>
                    </a:lnTo>
                    <a:lnTo>
                      <a:pt x="1491" y="121"/>
                    </a:lnTo>
                    <a:lnTo>
                      <a:pt x="1495" y="121"/>
                    </a:lnTo>
                    <a:lnTo>
                      <a:pt x="1495" y="117"/>
                    </a:lnTo>
                    <a:lnTo>
                      <a:pt x="1499" y="117"/>
                    </a:lnTo>
                    <a:lnTo>
                      <a:pt x="1503" y="117"/>
                    </a:lnTo>
                    <a:lnTo>
                      <a:pt x="1507" y="117"/>
                    </a:lnTo>
                    <a:lnTo>
                      <a:pt x="1507" y="113"/>
                    </a:lnTo>
                    <a:lnTo>
                      <a:pt x="1511" y="113"/>
                    </a:lnTo>
                    <a:lnTo>
                      <a:pt x="1515" y="113"/>
                    </a:lnTo>
                    <a:lnTo>
                      <a:pt x="1519" y="113"/>
                    </a:lnTo>
                    <a:lnTo>
                      <a:pt x="1519" y="109"/>
                    </a:lnTo>
                    <a:lnTo>
                      <a:pt x="1523" y="109"/>
                    </a:lnTo>
                    <a:lnTo>
                      <a:pt x="1527" y="109"/>
                    </a:lnTo>
                    <a:lnTo>
                      <a:pt x="1531" y="109"/>
                    </a:lnTo>
                    <a:lnTo>
                      <a:pt x="1535" y="105"/>
                    </a:lnTo>
                    <a:lnTo>
                      <a:pt x="1539" y="105"/>
                    </a:lnTo>
                    <a:lnTo>
                      <a:pt x="1543" y="105"/>
                    </a:lnTo>
                    <a:lnTo>
                      <a:pt x="1547" y="101"/>
                    </a:lnTo>
                    <a:lnTo>
                      <a:pt x="1551" y="101"/>
                    </a:lnTo>
                    <a:lnTo>
                      <a:pt x="1555" y="101"/>
                    </a:lnTo>
                    <a:lnTo>
                      <a:pt x="1559" y="97"/>
                    </a:lnTo>
                    <a:lnTo>
                      <a:pt x="1563" y="97"/>
                    </a:lnTo>
                    <a:lnTo>
                      <a:pt x="1567" y="97"/>
                    </a:lnTo>
                    <a:lnTo>
                      <a:pt x="1571" y="97"/>
                    </a:lnTo>
                    <a:lnTo>
                      <a:pt x="1571" y="93"/>
                    </a:lnTo>
                    <a:lnTo>
                      <a:pt x="1575" y="93"/>
                    </a:lnTo>
                    <a:lnTo>
                      <a:pt x="1579" y="93"/>
                    </a:lnTo>
                    <a:lnTo>
                      <a:pt x="1583" y="93"/>
                    </a:lnTo>
                    <a:lnTo>
                      <a:pt x="1583" y="89"/>
                    </a:lnTo>
                    <a:lnTo>
                      <a:pt x="1587" y="89"/>
                    </a:lnTo>
                    <a:lnTo>
                      <a:pt x="1591" y="89"/>
                    </a:lnTo>
                    <a:lnTo>
                      <a:pt x="1595" y="89"/>
                    </a:lnTo>
                    <a:lnTo>
                      <a:pt x="1595" y="85"/>
                    </a:lnTo>
                    <a:lnTo>
                      <a:pt x="1599" y="85"/>
                    </a:lnTo>
                    <a:lnTo>
                      <a:pt x="1603" y="85"/>
                    </a:lnTo>
                    <a:lnTo>
                      <a:pt x="1607" y="85"/>
                    </a:lnTo>
                    <a:lnTo>
                      <a:pt x="1607" y="81"/>
                    </a:lnTo>
                    <a:lnTo>
                      <a:pt x="1611" y="81"/>
                    </a:lnTo>
                    <a:lnTo>
                      <a:pt x="1615" y="81"/>
                    </a:lnTo>
                    <a:lnTo>
                      <a:pt x="1619" y="81"/>
                    </a:lnTo>
                    <a:lnTo>
                      <a:pt x="1619" y="77"/>
                    </a:lnTo>
                    <a:lnTo>
                      <a:pt x="1623" y="77"/>
                    </a:lnTo>
                    <a:lnTo>
                      <a:pt x="1627" y="77"/>
                    </a:lnTo>
                    <a:lnTo>
                      <a:pt x="1631" y="77"/>
                    </a:lnTo>
                    <a:lnTo>
                      <a:pt x="1631" y="73"/>
                    </a:lnTo>
                    <a:lnTo>
                      <a:pt x="1635" y="73"/>
                    </a:lnTo>
                    <a:lnTo>
                      <a:pt x="1639" y="73"/>
                    </a:lnTo>
                    <a:lnTo>
                      <a:pt x="1643" y="73"/>
                    </a:lnTo>
                    <a:lnTo>
                      <a:pt x="1647" y="68"/>
                    </a:lnTo>
                    <a:lnTo>
                      <a:pt x="1651" y="68"/>
                    </a:lnTo>
                    <a:lnTo>
                      <a:pt x="1655" y="68"/>
                    </a:lnTo>
                    <a:lnTo>
                      <a:pt x="1659" y="64"/>
                    </a:lnTo>
                    <a:lnTo>
                      <a:pt x="1663" y="64"/>
                    </a:lnTo>
                    <a:lnTo>
                      <a:pt x="1667" y="64"/>
                    </a:lnTo>
                    <a:lnTo>
                      <a:pt x="1671" y="64"/>
                    </a:lnTo>
                    <a:lnTo>
                      <a:pt x="1671" y="60"/>
                    </a:lnTo>
                    <a:lnTo>
                      <a:pt x="1675" y="60"/>
                    </a:lnTo>
                    <a:lnTo>
                      <a:pt x="1680" y="60"/>
                    </a:lnTo>
                    <a:lnTo>
                      <a:pt x="1684" y="60"/>
                    </a:lnTo>
                    <a:lnTo>
                      <a:pt x="1684" y="56"/>
                    </a:lnTo>
                    <a:lnTo>
                      <a:pt x="1688" y="56"/>
                    </a:lnTo>
                    <a:lnTo>
                      <a:pt x="1692" y="56"/>
                    </a:lnTo>
                    <a:lnTo>
                      <a:pt x="1696" y="56"/>
                    </a:lnTo>
                    <a:lnTo>
                      <a:pt x="1696" y="52"/>
                    </a:lnTo>
                    <a:lnTo>
                      <a:pt x="1700" y="52"/>
                    </a:lnTo>
                    <a:lnTo>
                      <a:pt x="1704" y="52"/>
                    </a:lnTo>
                    <a:lnTo>
                      <a:pt x="1708" y="52"/>
                    </a:lnTo>
                    <a:lnTo>
                      <a:pt x="1708" y="48"/>
                    </a:lnTo>
                    <a:lnTo>
                      <a:pt x="1712" y="48"/>
                    </a:lnTo>
                    <a:lnTo>
                      <a:pt x="1716" y="48"/>
                    </a:lnTo>
                    <a:lnTo>
                      <a:pt x="1720" y="48"/>
                    </a:lnTo>
                    <a:lnTo>
                      <a:pt x="1720" y="44"/>
                    </a:lnTo>
                    <a:lnTo>
                      <a:pt x="1724" y="44"/>
                    </a:lnTo>
                    <a:lnTo>
                      <a:pt x="1728" y="44"/>
                    </a:lnTo>
                    <a:lnTo>
                      <a:pt x="1732" y="44"/>
                    </a:lnTo>
                    <a:lnTo>
                      <a:pt x="1732" y="40"/>
                    </a:lnTo>
                    <a:lnTo>
                      <a:pt x="1736" y="40"/>
                    </a:lnTo>
                    <a:lnTo>
                      <a:pt x="1740" y="40"/>
                    </a:lnTo>
                    <a:lnTo>
                      <a:pt x="1744" y="40"/>
                    </a:lnTo>
                    <a:lnTo>
                      <a:pt x="1748" y="36"/>
                    </a:lnTo>
                    <a:lnTo>
                      <a:pt x="1752" y="36"/>
                    </a:lnTo>
                    <a:lnTo>
                      <a:pt x="1756" y="36"/>
                    </a:lnTo>
                    <a:lnTo>
                      <a:pt x="1760" y="36"/>
                    </a:lnTo>
                    <a:lnTo>
                      <a:pt x="1760" y="32"/>
                    </a:lnTo>
                    <a:lnTo>
                      <a:pt x="1764" y="32"/>
                    </a:lnTo>
                    <a:lnTo>
                      <a:pt x="1768" y="32"/>
                    </a:lnTo>
                    <a:lnTo>
                      <a:pt x="1772" y="28"/>
                    </a:lnTo>
                    <a:lnTo>
                      <a:pt x="1776" y="28"/>
                    </a:lnTo>
                    <a:lnTo>
                      <a:pt x="1780" y="28"/>
                    </a:lnTo>
                    <a:lnTo>
                      <a:pt x="1784" y="28"/>
                    </a:lnTo>
                    <a:lnTo>
                      <a:pt x="1784" y="24"/>
                    </a:lnTo>
                    <a:lnTo>
                      <a:pt x="1788" y="24"/>
                    </a:lnTo>
                    <a:lnTo>
                      <a:pt x="1792" y="24"/>
                    </a:lnTo>
                    <a:lnTo>
                      <a:pt x="1796" y="24"/>
                    </a:lnTo>
                    <a:lnTo>
                      <a:pt x="1796" y="20"/>
                    </a:lnTo>
                    <a:lnTo>
                      <a:pt x="1800" y="20"/>
                    </a:lnTo>
                    <a:lnTo>
                      <a:pt x="1804" y="20"/>
                    </a:lnTo>
                    <a:lnTo>
                      <a:pt x="1808" y="20"/>
                    </a:lnTo>
                    <a:lnTo>
                      <a:pt x="1808" y="16"/>
                    </a:lnTo>
                    <a:lnTo>
                      <a:pt x="1812" y="16"/>
                    </a:lnTo>
                    <a:lnTo>
                      <a:pt x="1816" y="16"/>
                    </a:lnTo>
                    <a:lnTo>
                      <a:pt x="1820" y="16"/>
                    </a:lnTo>
                    <a:lnTo>
                      <a:pt x="1820" y="12"/>
                    </a:lnTo>
                    <a:lnTo>
                      <a:pt x="1824" y="12"/>
                    </a:lnTo>
                    <a:lnTo>
                      <a:pt x="1828" y="12"/>
                    </a:lnTo>
                    <a:lnTo>
                      <a:pt x="1832" y="12"/>
                    </a:lnTo>
                    <a:lnTo>
                      <a:pt x="1832" y="8"/>
                    </a:lnTo>
                    <a:lnTo>
                      <a:pt x="1836" y="8"/>
                    </a:lnTo>
                    <a:lnTo>
                      <a:pt x="1840" y="8"/>
                    </a:lnTo>
                    <a:lnTo>
                      <a:pt x="1844" y="8"/>
                    </a:lnTo>
                    <a:lnTo>
                      <a:pt x="1848" y="4"/>
                    </a:lnTo>
                    <a:lnTo>
                      <a:pt x="1852" y="4"/>
                    </a:lnTo>
                    <a:lnTo>
                      <a:pt x="1856" y="4"/>
                    </a:lnTo>
                    <a:lnTo>
                      <a:pt x="1860" y="0"/>
                    </a:lnTo>
                    <a:lnTo>
                      <a:pt x="1864" y="0"/>
                    </a:lnTo>
                    <a:lnTo>
                      <a:pt x="1868" y="0"/>
                    </a:lnTo>
                    <a:lnTo>
                      <a:pt x="1872" y="0"/>
                    </a:lnTo>
                  </a:path>
                </a:pathLst>
              </a:custGeom>
              <a:noFill/>
              <a:ln w="6350">
                <a:solidFill>
                  <a:srgbClr val="008000"/>
                </a:solidFill>
                <a:prstDash val="solid"/>
                <a:round/>
                <a:headEnd/>
                <a:tailEnd/>
              </a:ln>
            </p:spPr>
            <p:txBody>
              <a:bodyPr>
                <a:prstTxWarp prst="textNoShape">
                  <a:avLst/>
                </a:prstTxWarp>
              </a:bodyPr>
              <a:lstStyle/>
              <a:p>
                <a:endParaRPr lang="en-US"/>
              </a:p>
            </p:txBody>
          </p:sp>
          <p:sp>
            <p:nvSpPr>
              <p:cNvPr id="144699" name="Freeform 315"/>
              <p:cNvSpPr>
                <a:spLocks/>
              </p:cNvSpPr>
              <p:nvPr/>
            </p:nvSpPr>
            <p:spPr bwMode="auto">
              <a:xfrm>
                <a:off x="2042" y="3227"/>
                <a:ext cx="1872" cy="498"/>
              </a:xfrm>
              <a:custGeom>
                <a:avLst/>
                <a:gdLst/>
                <a:ahLst/>
                <a:cxnLst>
                  <a:cxn ang="0">
                    <a:pos x="24" y="490"/>
                  </a:cxn>
                  <a:cxn ang="0">
                    <a:pos x="52" y="482"/>
                  </a:cxn>
                  <a:cxn ang="0">
                    <a:pos x="80" y="474"/>
                  </a:cxn>
                  <a:cxn ang="0">
                    <a:pos x="116" y="466"/>
                  </a:cxn>
                  <a:cxn ang="0">
                    <a:pos x="148" y="462"/>
                  </a:cxn>
                  <a:cxn ang="0">
                    <a:pos x="176" y="454"/>
                  </a:cxn>
                  <a:cxn ang="0">
                    <a:pos x="204" y="446"/>
                  </a:cxn>
                  <a:cxn ang="0">
                    <a:pos x="237" y="438"/>
                  </a:cxn>
                  <a:cxn ang="0">
                    <a:pos x="265" y="426"/>
                  </a:cxn>
                  <a:cxn ang="0">
                    <a:pos x="289" y="414"/>
                  </a:cxn>
                  <a:cxn ang="0">
                    <a:pos x="317" y="406"/>
                  </a:cxn>
                  <a:cxn ang="0">
                    <a:pos x="345" y="393"/>
                  </a:cxn>
                  <a:cxn ang="0">
                    <a:pos x="373" y="381"/>
                  </a:cxn>
                  <a:cxn ang="0">
                    <a:pos x="401" y="369"/>
                  </a:cxn>
                  <a:cxn ang="0">
                    <a:pos x="430" y="357"/>
                  </a:cxn>
                  <a:cxn ang="0">
                    <a:pos x="462" y="345"/>
                  </a:cxn>
                  <a:cxn ang="0">
                    <a:pos x="490" y="337"/>
                  </a:cxn>
                  <a:cxn ang="0">
                    <a:pos x="518" y="329"/>
                  </a:cxn>
                  <a:cxn ang="0">
                    <a:pos x="550" y="321"/>
                  </a:cxn>
                  <a:cxn ang="0">
                    <a:pos x="582" y="313"/>
                  </a:cxn>
                  <a:cxn ang="0">
                    <a:pos x="610" y="305"/>
                  </a:cxn>
                  <a:cxn ang="0">
                    <a:pos x="639" y="297"/>
                  </a:cxn>
                  <a:cxn ang="0">
                    <a:pos x="667" y="289"/>
                  </a:cxn>
                  <a:cxn ang="0">
                    <a:pos x="699" y="285"/>
                  </a:cxn>
                  <a:cxn ang="0">
                    <a:pos x="727" y="277"/>
                  </a:cxn>
                  <a:cxn ang="0">
                    <a:pos x="755" y="269"/>
                  </a:cxn>
                  <a:cxn ang="0">
                    <a:pos x="791" y="261"/>
                  </a:cxn>
                  <a:cxn ang="0">
                    <a:pos x="827" y="253"/>
                  </a:cxn>
                  <a:cxn ang="0">
                    <a:pos x="856" y="245"/>
                  </a:cxn>
                  <a:cxn ang="0">
                    <a:pos x="884" y="237"/>
                  </a:cxn>
                  <a:cxn ang="0">
                    <a:pos x="916" y="229"/>
                  </a:cxn>
                  <a:cxn ang="0">
                    <a:pos x="948" y="225"/>
                  </a:cxn>
                  <a:cxn ang="0">
                    <a:pos x="976" y="217"/>
                  </a:cxn>
                  <a:cxn ang="0">
                    <a:pos x="1004" y="209"/>
                  </a:cxn>
                  <a:cxn ang="0">
                    <a:pos x="1040" y="201"/>
                  </a:cxn>
                  <a:cxn ang="0">
                    <a:pos x="1069" y="193"/>
                  </a:cxn>
                  <a:cxn ang="0">
                    <a:pos x="1097" y="185"/>
                  </a:cxn>
                  <a:cxn ang="0">
                    <a:pos x="1133" y="176"/>
                  </a:cxn>
                  <a:cxn ang="0">
                    <a:pos x="1165" y="168"/>
                  </a:cxn>
                  <a:cxn ang="0">
                    <a:pos x="1197" y="164"/>
                  </a:cxn>
                  <a:cxn ang="0">
                    <a:pos x="1229" y="156"/>
                  </a:cxn>
                  <a:cxn ang="0">
                    <a:pos x="1262" y="148"/>
                  </a:cxn>
                  <a:cxn ang="0">
                    <a:pos x="1290" y="140"/>
                  </a:cxn>
                  <a:cxn ang="0">
                    <a:pos x="1318" y="132"/>
                  </a:cxn>
                  <a:cxn ang="0">
                    <a:pos x="1350" y="124"/>
                  </a:cxn>
                  <a:cxn ang="0">
                    <a:pos x="1382" y="120"/>
                  </a:cxn>
                  <a:cxn ang="0">
                    <a:pos x="1410" y="112"/>
                  </a:cxn>
                  <a:cxn ang="0">
                    <a:pos x="1442" y="104"/>
                  </a:cxn>
                  <a:cxn ang="0">
                    <a:pos x="1471" y="96"/>
                  </a:cxn>
                  <a:cxn ang="0">
                    <a:pos x="1499" y="88"/>
                  </a:cxn>
                  <a:cxn ang="0">
                    <a:pos x="1531" y="84"/>
                  </a:cxn>
                  <a:cxn ang="0">
                    <a:pos x="1567" y="72"/>
                  </a:cxn>
                  <a:cxn ang="0">
                    <a:pos x="1599" y="68"/>
                  </a:cxn>
                  <a:cxn ang="0">
                    <a:pos x="1627" y="60"/>
                  </a:cxn>
                  <a:cxn ang="0">
                    <a:pos x="1663" y="52"/>
                  </a:cxn>
                  <a:cxn ang="0">
                    <a:pos x="1692" y="44"/>
                  </a:cxn>
                  <a:cxn ang="0">
                    <a:pos x="1720" y="36"/>
                  </a:cxn>
                  <a:cxn ang="0">
                    <a:pos x="1748" y="28"/>
                  </a:cxn>
                  <a:cxn ang="0">
                    <a:pos x="1780" y="24"/>
                  </a:cxn>
                  <a:cxn ang="0">
                    <a:pos x="1808" y="16"/>
                  </a:cxn>
                  <a:cxn ang="0">
                    <a:pos x="1836" y="8"/>
                  </a:cxn>
                  <a:cxn ang="0">
                    <a:pos x="1868" y="0"/>
                  </a:cxn>
                </a:cxnLst>
                <a:rect l="0" t="0" r="r" b="b"/>
                <a:pathLst>
                  <a:path w="1872" h="498">
                    <a:moveTo>
                      <a:pt x="0" y="498"/>
                    </a:moveTo>
                    <a:lnTo>
                      <a:pt x="0" y="494"/>
                    </a:lnTo>
                    <a:lnTo>
                      <a:pt x="4" y="494"/>
                    </a:lnTo>
                    <a:lnTo>
                      <a:pt x="8" y="494"/>
                    </a:lnTo>
                    <a:lnTo>
                      <a:pt x="12" y="494"/>
                    </a:lnTo>
                    <a:lnTo>
                      <a:pt x="16" y="494"/>
                    </a:lnTo>
                    <a:lnTo>
                      <a:pt x="16" y="490"/>
                    </a:lnTo>
                    <a:lnTo>
                      <a:pt x="20" y="490"/>
                    </a:lnTo>
                    <a:lnTo>
                      <a:pt x="24" y="490"/>
                    </a:lnTo>
                    <a:lnTo>
                      <a:pt x="28" y="490"/>
                    </a:lnTo>
                    <a:lnTo>
                      <a:pt x="32" y="490"/>
                    </a:lnTo>
                    <a:lnTo>
                      <a:pt x="32" y="486"/>
                    </a:lnTo>
                    <a:lnTo>
                      <a:pt x="36" y="486"/>
                    </a:lnTo>
                    <a:lnTo>
                      <a:pt x="40" y="486"/>
                    </a:lnTo>
                    <a:lnTo>
                      <a:pt x="44" y="486"/>
                    </a:lnTo>
                    <a:lnTo>
                      <a:pt x="48" y="486"/>
                    </a:lnTo>
                    <a:lnTo>
                      <a:pt x="48" y="482"/>
                    </a:lnTo>
                    <a:lnTo>
                      <a:pt x="52" y="482"/>
                    </a:lnTo>
                    <a:lnTo>
                      <a:pt x="56" y="482"/>
                    </a:lnTo>
                    <a:lnTo>
                      <a:pt x="60" y="482"/>
                    </a:lnTo>
                    <a:lnTo>
                      <a:pt x="64" y="482"/>
                    </a:lnTo>
                    <a:lnTo>
                      <a:pt x="64" y="478"/>
                    </a:lnTo>
                    <a:lnTo>
                      <a:pt x="68" y="478"/>
                    </a:lnTo>
                    <a:lnTo>
                      <a:pt x="72" y="478"/>
                    </a:lnTo>
                    <a:lnTo>
                      <a:pt x="76" y="478"/>
                    </a:lnTo>
                    <a:lnTo>
                      <a:pt x="80" y="478"/>
                    </a:lnTo>
                    <a:lnTo>
                      <a:pt x="80" y="474"/>
                    </a:lnTo>
                    <a:lnTo>
                      <a:pt x="84" y="474"/>
                    </a:lnTo>
                    <a:lnTo>
                      <a:pt x="88" y="474"/>
                    </a:lnTo>
                    <a:lnTo>
                      <a:pt x="92" y="474"/>
                    </a:lnTo>
                    <a:lnTo>
                      <a:pt x="96" y="474"/>
                    </a:lnTo>
                    <a:lnTo>
                      <a:pt x="100" y="470"/>
                    </a:lnTo>
                    <a:lnTo>
                      <a:pt x="104" y="470"/>
                    </a:lnTo>
                    <a:lnTo>
                      <a:pt x="108" y="470"/>
                    </a:lnTo>
                    <a:lnTo>
                      <a:pt x="112" y="470"/>
                    </a:lnTo>
                    <a:lnTo>
                      <a:pt x="116" y="466"/>
                    </a:lnTo>
                    <a:lnTo>
                      <a:pt x="120" y="466"/>
                    </a:lnTo>
                    <a:lnTo>
                      <a:pt x="124" y="466"/>
                    </a:lnTo>
                    <a:lnTo>
                      <a:pt x="128" y="466"/>
                    </a:lnTo>
                    <a:lnTo>
                      <a:pt x="132" y="466"/>
                    </a:lnTo>
                    <a:lnTo>
                      <a:pt x="132" y="462"/>
                    </a:lnTo>
                    <a:lnTo>
                      <a:pt x="136" y="462"/>
                    </a:lnTo>
                    <a:lnTo>
                      <a:pt x="140" y="462"/>
                    </a:lnTo>
                    <a:lnTo>
                      <a:pt x="144" y="462"/>
                    </a:lnTo>
                    <a:lnTo>
                      <a:pt x="148" y="462"/>
                    </a:lnTo>
                    <a:lnTo>
                      <a:pt x="148" y="458"/>
                    </a:lnTo>
                    <a:lnTo>
                      <a:pt x="152" y="458"/>
                    </a:lnTo>
                    <a:lnTo>
                      <a:pt x="156" y="458"/>
                    </a:lnTo>
                    <a:lnTo>
                      <a:pt x="160" y="458"/>
                    </a:lnTo>
                    <a:lnTo>
                      <a:pt x="164" y="458"/>
                    </a:lnTo>
                    <a:lnTo>
                      <a:pt x="164" y="454"/>
                    </a:lnTo>
                    <a:lnTo>
                      <a:pt x="168" y="454"/>
                    </a:lnTo>
                    <a:lnTo>
                      <a:pt x="172" y="454"/>
                    </a:lnTo>
                    <a:lnTo>
                      <a:pt x="176" y="454"/>
                    </a:lnTo>
                    <a:lnTo>
                      <a:pt x="180" y="454"/>
                    </a:lnTo>
                    <a:lnTo>
                      <a:pt x="180" y="450"/>
                    </a:lnTo>
                    <a:lnTo>
                      <a:pt x="184" y="450"/>
                    </a:lnTo>
                    <a:lnTo>
                      <a:pt x="188" y="450"/>
                    </a:lnTo>
                    <a:lnTo>
                      <a:pt x="192" y="450"/>
                    </a:lnTo>
                    <a:lnTo>
                      <a:pt x="196" y="450"/>
                    </a:lnTo>
                    <a:lnTo>
                      <a:pt x="196" y="446"/>
                    </a:lnTo>
                    <a:lnTo>
                      <a:pt x="200" y="446"/>
                    </a:lnTo>
                    <a:lnTo>
                      <a:pt x="204" y="446"/>
                    </a:lnTo>
                    <a:lnTo>
                      <a:pt x="209" y="446"/>
                    </a:lnTo>
                    <a:lnTo>
                      <a:pt x="213" y="442"/>
                    </a:lnTo>
                    <a:lnTo>
                      <a:pt x="217" y="442"/>
                    </a:lnTo>
                    <a:lnTo>
                      <a:pt x="221" y="442"/>
                    </a:lnTo>
                    <a:lnTo>
                      <a:pt x="225" y="442"/>
                    </a:lnTo>
                    <a:lnTo>
                      <a:pt x="225" y="438"/>
                    </a:lnTo>
                    <a:lnTo>
                      <a:pt x="229" y="438"/>
                    </a:lnTo>
                    <a:lnTo>
                      <a:pt x="233" y="438"/>
                    </a:lnTo>
                    <a:lnTo>
                      <a:pt x="237" y="438"/>
                    </a:lnTo>
                    <a:lnTo>
                      <a:pt x="237" y="434"/>
                    </a:lnTo>
                    <a:lnTo>
                      <a:pt x="241" y="434"/>
                    </a:lnTo>
                    <a:lnTo>
                      <a:pt x="245" y="434"/>
                    </a:lnTo>
                    <a:lnTo>
                      <a:pt x="249" y="434"/>
                    </a:lnTo>
                    <a:lnTo>
                      <a:pt x="249" y="430"/>
                    </a:lnTo>
                    <a:lnTo>
                      <a:pt x="253" y="430"/>
                    </a:lnTo>
                    <a:lnTo>
                      <a:pt x="257" y="430"/>
                    </a:lnTo>
                    <a:lnTo>
                      <a:pt x="261" y="426"/>
                    </a:lnTo>
                    <a:lnTo>
                      <a:pt x="265" y="426"/>
                    </a:lnTo>
                    <a:lnTo>
                      <a:pt x="269" y="426"/>
                    </a:lnTo>
                    <a:lnTo>
                      <a:pt x="269" y="422"/>
                    </a:lnTo>
                    <a:lnTo>
                      <a:pt x="273" y="422"/>
                    </a:lnTo>
                    <a:lnTo>
                      <a:pt x="277" y="422"/>
                    </a:lnTo>
                    <a:lnTo>
                      <a:pt x="281" y="422"/>
                    </a:lnTo>
                    <a:lnTo>
                      <a:pt x="281" y="418"/>
                    </a:lnTo>
                    <a:lnTo>
                      <a:pt x="285" y="418"/>
                    </a:lnTo>
                    <a:lnTo>
                      <a:pt x="289" y="418"/>
                    </a:lnTo>
                    <a:lnTo>
                      <a:pt x="289" y="414"/>
                    </a:lnTo>
                    <a:lnTo>
                      <a:pt x="293" y="414"/>
                    </a:lnTo>
                    <a:lnTo>
                      <a:pt x="297" y="414"/>
                    </a:lnTo>
                    <a:lnTo>
                      <a:pt x="301" y="414"/>
                    </a:lnTo>
                    <a:lnTo>
                      <a:pt x="301" y="410"/>
                    </a:lnTo>
                    <a:lnTo>
                      <a:pt x="305" y="410"/>
                    </a:lnTo>
                    <a:lnTo>
                      <a:pt x="309" y="410"/>
                    </a:lnTo>
                    <a:lnTo>
                      <a:pt x="309" y="406"/>
                    </a:lnTo>
                    <a:lnTo>
                      <a:pt x="313" y="406"/>
                    </a:lnTo>
                    <a:lnTo>
                      <a:pt x="317" y="406"/>
                    </a:lnTo>
                    <a:lnTo>
                      <a:pt x="321" y="401"/>
                    </a:lnTo>
                    <a:lnTo>
                      <a:pt x="325" y="401"/>
                    </a:lnTo>
                    <a:lnTo>
                      <a:pt x="329" y="401"/>
                    </a:lnTo>
                    <a:lnTo>
                      <a:pt x="329" y="397"/>
                    </a:lnTo>
                    <a:lnTo>
                      <a:pt x="333" y="397"/>
                    </a:lnTo>
                    <a:lnTo>
                      <a:pt x="337" y="397"/>
                    </a:lnTo>
                    <a:lnTo>
                      <a:pt x="337" y="393"/>
                    </a:lnTo>
                    <a:lnTo>
                      <a:pt x="341" y="393"/>
                    </a:lnTo>
                    <a:lnTo>
                      <a:pt x="345" y="393"/>
                    </a:lnTo>
                    <a:lnTo>
                      <a:pt x="349" y="389"/>
                    </a:lnTo>
                    <a:lnTo>
                      <a:pt x="353" y="389"/>
                    </a:lnTo>
                    <a:lnTo>
                      <a:pt x="357" y="389"/>
                    </a:lnTo>
                    <a:lnTo>
                      <a:pt x="357" y="385"/>
                    </a:lnTo>
                    <a:lnTo>
                      <a:pt x="361" y="385"/>
                    </a:lnTo>
                    <a:lnTo>
                      <a:pt x="365" y="385"/>
                    </a:lnTo>
                    <a:lnTo>
                      <a:pt x="365" y="381"/>
                    </a:lnTo>
                    <a:lnTo>
                      <a:pt x="369" y="381"/>
                    </a:lnTo>
                    <a:lnTo>
                      <a:pt x="373" y="381"/>
                    </a:lnTo>
                    <a:lnTo>
                      <a:pt x="373" y="377"/>
                    </a:lnTo>
                    <a:lnTo>
                      <a:pt x="377" y="377"/>
                    </a:lnTo>
                    <a:lnTo>
                      <a:pt x="381" y="377"/>
                    </a:lnTo>
                    <a:lnTo>
                      <a:pt x="385" y="373"/>
                    </a:lnTo>
                    <a:lnTo>
                      <a:pt x="389" y="373"/>
                    </a:lnTo>
                    <a:lnTo>
                      <a:pt x="393" y="373"/>
                    </a:lnTo>
                    <a:lnTo>
                      <a:pt x="393" y="369"/>
                    </a:lnTo>
                    <a:lnTo>
                      <a:pt x="397" y="369"/>
                    </a:lnTo>
                    <a:lnTo>
                      <a:pt x="401" y="369"/>
                    </a:lnTo>
                    <a:lnTo>
                      <a:pt x="405" y="365"/>
                    </a:lnTo>
                    <a:lnTo>
                      <a:pt x="409" y="365"/>
                    </a:lnTo>
                    <a:lnTo>
                      <a:pt x="413" y="365"/>
                    </a:lnTo>
                    <a:lnTo>
                      <a:pt x="413" y="361"/>
                    </a:lnTo>
                    <a:lnTo>
                      <a:pt x="418" y="361"/>
                    </a:lnTo>
                    <a:lnTo>
                      <a:pt x="422" y="361"/>
                    </a:lnTo>
                    <a:lnTo>
                      <a:pt x="426" y="361"/>
                    </a:lnTo>
                    <a:lnTo>
                      <a:pt x="426" y="357"/>
                    </a:lnTo>
                    <a:lnTo>
                      <a:pt x="430" y="357"/>
                    </a:lnTo>
                    <a:lnTo>
                      <a:pt x="434" y="357"/>
                    </a:lnTo>
                    <a:lnTo>
                      <a:pt x="438" y="353"/>
                    </a:lnTo>
                    <a:lnTo>
                      <a:pt x="442" y="353"/>
                    </a:lnTo>
                    <a:lnTo>
                      <a:pt x="446" y="353"/>
                    </a:lnTo>
                    <a:lnTo>
                      <a:pt x="450" y="349"/>
                    </a:lnTo>
                    <a:lnTo>
                      <a:pt x="454" y="349"/>
                    </a:lnTo>
                    <a:lnTo>
                      <a:pt x="458" y="349"/>
                    </a:lnTo>
                    <a:lnTo>
                      <a:pt x="462" y="349"/>
                    </a:lnTo>
                    <a:lnTo>
                      <a:pt x="462" y="345"/>
                    </a:lnTo>
                    <a:lnTo>
                      <a:pt x="466" y="345"/>
                    </a:lnTo>
                    <a:lnTo>
                      <a:pt x="470" y="345"/>
                    </a:lnTo>
                    <a:lnTo>
                      <a:pt x="474" y="345"/>
                    </a:lnTo>
                    <a:lnTo>
                      <a:pt x="474" y="341"/>
                    </a:lnTo>
                    <a:lnTo>
                      <a:pt x="478" y="341"/>
                    </a:lnTo>
                    <a:lnTo>
                      <a:pt x="482" y="341"/>
                    </a:lnTo>
                    <a:lnTo>
                      <a:pt x="486" y="341"/>
                    </a:lnTo>
                    <a:lnTo>
                      <a:pt x="486" y="337"/>
                    </a:lnTo>
                    <a:lnTo>
                      <a:pt x="490" y="337"/>
                    </a:lnTo>
                    <a:lnTo>
                      <a:pt x="494" y="337"/>
                    </a:lnTo>
                    <a:lnTo>
                      <a:pt x="498" y="337"/>
                    </a:lnTo>
                    <a:lnTo>
                      <a:pt x="498" y="333"/>
                    </a:lnTo>
                    <a:lnTo>
                      <a:pt x="502" y="333"/>
                    </a:lnTo>
                    <a:lnTo>
                      <a:pt x="506" y="333"/>
                    </a:lnTo>
                    <a:lnTo>
                      <a:pt x="510" y="333"/>
                    </a:lnTo>
                    <a:lnTo>
                      <a:pt x="514" y="333"/>
                    </a:lnTo>
                    <a:lnTo>
                      <a:pt x="514" y="329"/>
                    </a:lnTo>
                    <a:lnTo>
                      <a:pt x="518" y="329"/>
                    </a:lnTo>
                    <a:lnTo>
                      <a:pt x="522" y="329"/>
                    </a:lnTo>
                    <a:lnTo>
                      <a:pt x="526" y="329"/>
                    </a:lnTo>
                    <a:lnTo>
                      <a:pt x="530" y="325"/>
                    </a:lnTo>
                    <a:lnTo>
                      <a:pt x="534" y="325"/>
                    </a:lnTo>
                    <a:lnTo>
                      <a:pt x="538" y="325"/>
                    </a:lnTo>
                    <a:lnTo>
                      <a:pt x="542" y="325"/>
                    </a:lnTo>
                    <a:lnTo>
                      <a:pt x="542" y="321"/>
                    </a:lnTo>
                    <a:lnTo>
                      <a:pt x="546" y="321"/>
                    </a:lnTo>
                    <a:lnTo>
                      <a:pt x="550" y="321"/>
                    </a:lnTo>
                    <a:lnTo>
                      <a:pt x="554" y="321"/>
                    </a:lnTo>
                    <a:lnTo>
                      <a:pt x="558" y="317"/>
                    </a:lnTo>
                    <a:lnTo>
                      <a:pt x="562" y="317"/>
                    </a:lnTo>
                    <a:lnTo>
                      <a:pt x="566" y="317"/>
                    </a:lnTo>
                    <a:lnTo>
                      <a:pt x="570" y="317"/>
                    </a:lnTo>
                    <a:lnTo>
                      <a:pt x="570" y="313"/>
                    </a:lnTo>
                    <a:lnTo>
                      <a:pt x="574" y="313"/>
                    </a:lnTo>
                    <a:lnTo>
                      <a:pt x="578" y="313"/>
                    </a:lnTo>
                    <a:lnTo>
                      <a:pt x="582" y="313"/>
                    </a:lnTo>
                    <a:lnTo>
                      <a:pt x="586" y="313"/>
                    </a:lnTo>
                    <a:lnTo>
                      <a:pt x="586" y="309"/>
                    </a:lnTo>
                    <a:lnTo>
                      <a:pt x="590" y="309"/>
                    </a:lnTo>
                    <a:lnTo>
                      <a:pt x="594" y="309"/>
                    </a:lnTo>
                    <a:lnTo>
                      <a:pt x="598" y="309"/>
                    </a:lnTo>
                    <a:lnTo>
                      <a:pt x="602" y="309"/>
                    </a:lnTo>
                    <a:lnTo>
                      <a:pt x="602" y="305"/>
                    </a:lnTo>
                    <a:lnTo>
                      <a:pt x="606" y="305"/>
                    </a:lnTo>
                    <a:lnTo>
                      <a:pt x="610" y="305"/>
                    </a:lnTo>
                    <a:lnTo>
                      <a:pt x="614" y="305"/>
                    </a:lnTo>
                    <a:lnTo>
                      <a:pt x="618" y="305"/>
                    </a:lnTo>
                    <a:lnTo>
                      <a:pt x="618" y="301"/>
                    </a:lnTo>
                    <a:lnTo>
                      <a:pt x="622" y="301"/>
                    </a:lnTo>
                    <a:lnTo>
                      <a:pt x="626" y="301"/>
                    </a:lnTo>
                    <a:lnTo>
                      <a:pt x="631" y="301"/>
                    </a:lnTo>
                    <a:lnTo>
                      <a:pt x="635" y="301"/>
                    </a:lnTo>
                    <a:lnTo>
                      <a:pt x="635" y="297"/>
                    </a:lnTo>
                    <a:lnTo>
                      <a:pt x="639" y="297"/>
                    </a:lnTo>
                    <a:lnTo>
                      <a:pt x="643" y="297"/>
                    </a:lnTo>
                    <a:lnTo>
                      <a:pt x="647" y="297"/>
                    </a:lnTo>
                    <a:lnTo>
                      <a:pt x="651" y="297"/>
                    </a:lnTo>
                    <a:lnTo>
                      <a:pt x="651" y="293"/>
                    </a:lnTo>
                    <a:lnTo>
                      <a:pt x="655" y="293"/>
                    </a:lnTo>
                    <a:lnTo>
                      <a:pt x="659" y="293"/>
                    </a:lnTo>
                    <a:lnTo>
                      <a:pt x="663" y="293"/>
                    </a:lnTo>
                    <a:lnTo>
                      <a:pt x="667" y="293"/>
                    </a:lnTo>
                    <a:lnTo>
                      <a:pt x="667" y="289"/>
                    </a:lnTo>
                    <a:lnTo>
                      <a:pt x="671" y="289"/>
                    </a:lnTo>
                    <a:lnTo>
                      <a:pt x="675" y="289"/>
                    </a:lnTo>
                    <a:lnTo>
                      <a:pt x="679" y="289"/>
                    </a:lnTo>
                    <a:lnTo>
                      <a:pt x="683" y="289"/>
                    </a:lnTo>
                    <a:lnTo>
                      <a:pt x="683" y="285"/>
                    </a:lnTo>
                    <a:lnTo>
                      <a:pt x="687" y="285"/>
                    </a:lnTo>
                    <a:lnTo>
                      <a:pt x="691" y="285"/>
                    </a:lnTo>
                    <a:lnTo>
                      <a:pt x="695" y="285"/>
                    </a:lnTo>
                    <a:lnTo>
                      <a:pt x="699" y="285"/>
                    </a:lnTo>
                    <a:lnTo>
                      <a:pt x="699" y="281"/>
                    </a:lnTo>
                    <a:lnTo>
                      <a:pt x="703" y="281"/>
                    </a:lnTo>
                    <a:lnTo>
                      <a:pt x="707" y="281"/>
                    </a:lnTo>
                    <a:lnTo>
                      <a:pt x="711" y="281"/>
                    </a:lnTo>
                    <a:lnTo>
                      <a:pt x="715" y="281"/>
                    </a:lnTo>
                    <a:lnTo>
                      <a:pt x="715" y="277"/>
                    </a:lnTo>
                    <a:lnTo>
                      <a:pt x="719" y="277"/>
                    </a:lnTo>
                    <a:lnTo>
                      <a:pt x="723" y="277"/>
                    </a:lnTo>
                    <a:lnTo>
                      <a:pt x="727" y="277"/>
                    </a:lnTo>
                    <a:lnTo>
                      <a:pt x="731" y="277"/>
                    </a:lnTo>
                    <a:lnTo>
                      <a:pt x="731" y="273"/>
                    </a:lnTo>
                    <a:lnTo>
                      <a:pt x="735" y="273"/>
                    </a:lnTo>
                    <a:lnTo>
                      <a:pt x="739" y="273"/>
                    </a:lnTo>
                    <a:lnTo>
                      <a:pt x="743" y="273"/>
                    </a:lnTo>
                    <a:lnTo>
                      <a:pt x="747" y="273"/>
                    </a:lnTo>
                    <a:lnTo>
                      <a:pt x="747" y="269"/>
                    </a:lnTo>
                    <a:lnTo>
                      <a:pt x="751" y="269"/>
                    </a:lnTo>
                    <a:lnTo>
                      <a:pt x="755" y="269"/>
                    </a:lnTo>
                    <a:lnTo>
                      <a:pt x="759" y="269"/>
                    </a:lnTo>
                    <a:lnTo>
                      <a:pt x="763" y="269"/>
                    </a:lnTo>
                    <a:lnTo>
                      <a:pt x="767" y="265"/>
                    </a:lnTo>
                    <a:lnTo>
                      <a:pt x="771" y="265"/>
                    </a:lnTo>
                    <a:lnTo>
                      <a:pt x="775" y="265"/>
                    </a:lnTo>
                    <a:lnTo>
                      <a:pt x="779" y="265"/>
                    </a:lnTo>
                    <a:lnTo>
                      <a:pt x="783" y="261"/>
                    </a:lnTo>
                    <a:lnTo>
                      <a:pt x="787" y="261"/>
                    </a:lnTo>
                    <a:lnTo>
                      <a:pt x="791" y="261"/>
                    </a:lnTo>
                    <a:lnTo>
                      <a:pt x="795" y="261"/>
                    </a:lnTo>
                    <a:lnTo>
                      <a:pt x="799" y="257"/>
                    </a:lnTo>
                    <a:lnTo>
                      <a:pt x="803" y="257"/>
                    </a:lnTo>
                    <a:lnTo>
                      <a:pt x="807" y="257"/>
                    </a:lnTo>
                    <a:lnTo>
                      <a:pt x="811" y="257"/>
                    </a:lnTo>
                    <a:lnTo>
                      <a:pt x="815" y="253"/>
                    </a:lnTo>
                    <a:lnTo>
                      <a:pt x="819" y="253"/>
                    </a:lnTo>
                    <a:lnTo>
                      <a:pt x="823" y="253"/>
                    </a:lnTo>
                    <a:lnTo>
                      <a:pt x="827" y="253"/>
                    </a:lnTo>
                    <a:lnTo>
                      <a:pt x="831" y="253"/>
                    </a:lnTo>
                    <a:lnTo>
                      <a:pt x="831" y="249"/>
                    </a:lnTo>
                    <a:lnTo>
                      <a:pt x="835" y="249"/>
                    </a:lnTo>
                    <a:lnTo>
                      <a:pt x="840" y="249"/>
                    </a:lnTo>
                    <a:lnTo>
                      <a:pt x="844" y="249"/>
                    </a:lnTo>
                    <a:lnTo>
                      <a:pt x="848" y="249"/>
                    </a:lnTo>
                    <a:lnTo>
                      <a:pt x="848" y="245"/>
                    </a:lnTo>
                    <a:lnTo>
                      <a:pt x="852" y="245"/>
                    </a:lnTo>
                    <a:lnTo>
                      <a:pt x="856" y="245"/>
                    </a:lnTo>
                    <a:lnTo>
                      <a:pt x="860" y="245"/>
                    </a:lnTo>
                    <a:lnTo>
                      <a:pt x="864" y="245"/>
                    </a:lnTo>
                    <a:lnTo>
                      <a:pt x="864" y="241"/>
                    </a:lnTo>
                    <a:lnTo>
                      <a:pt x="868" y="241"/>
                    </a:lnTo>
                    <a:lnTo>
                      <a:pt x="872" y="241"/>
                    </a:lnTo>
                    <a:lnTo>
                      <a:pt x="876" y="241"/>
                    </a:lnTo>
                    <a:lnTo>
                      <a:pt x="880" y="241"/>
                    </a:lnTo>
                    <a:lnTo>
                      <a:pt x="880" y="237"/>
                    </a:lnTo>
                    <a:lnTo>
                      <a:pt x="884" y="237"/>
                    </a:lnTo>
                    <a:lnTo>
                      <a:pt x="888" y="237"/>
                    </a:lnTo>
                    <a:lnTo>
                      <a:pt x="892" y="237"/>
                    </a:lnTo>
                    <a:lnTo>
                      <a:pt x="896" y="237"/>
                    </a:lnTo>
                    <a:lnTo>
                      <a:pt x="896" y="233"/>
                    </a:lnTo>
                    <a:lnTo>
                      <a:pt x="900" y="233"/>
                    </a:lnTo>
                    <a:lnTo>
                      <a:pt x="904" y="233"/>
                    </a:lnTo>
                    <a:lnTo>
                      <a:pt x="908" y="233"/>
                    </a:lnTo>
                    <a:lnTo>
                      <a:pt x="912" y="233"/>
                    </a:lnTo>
                    <a:lnTo>
                      <a:pt x="916" y="229"/>
                    </a:lnTo>
                    <a:lnTo>
                      <a:pt x="920" y="229"/>
                    </a:lnTo>
                    <a:lnTo>
                      <a:pt x="924" y="229"/>
                    </a:lnTo>
                    <a:lnTo>
                      <a:pt x="928" y="229"/>
                    </a:lnTo>
                    <a:lnTo>
                      <a:pt x="932" y="229"/>
                    </a:lnTo>
                    <a:lnTo>
                      <a:pt x="932" y="225"/>
                    </a:lnTo>
                    <a:lnTo>
                      <a:pt x="936" y="225"/>
                    </a:lnTo>
                    <a:lnTo>
                      <a:pt x="940" y="225"/>
                    </a:lnTo>
                    <a:lnTo>
                      <a:pt x="944" y="225"/>
                    </a:lnTo>
                    <a:lnTo>
                      <a:pt x="948" y="225"/>
                    </a:lnTo>
                    <a:lnTo>
                      <a:pt x="948" y="221"/>
                    </a:lnTo>
                    <a:lnTo>
                      <a:pt x="952" y="221"/>
                    </a:lnTo>
                    <a:lnTo>
                      <a:pt x="956" y="221"/>
                    </a:lnTo>
                    <a:lnTo>
                      <a:pt x="960" y="221"/>
                    </a:lnTo>
                    <a:lnTo>
                      <a:pt x="964" y="221"/>
                    </a:lnTo>
                    <a:lnTo>
                      <a:pt x="964" y="217"/>
                    </a:lnTo>
                    <a:lnTo>
                      <a:pt x="968" y="217"/>
                    </a:lnTo>
                    <a:lnTo>
                      <a:pt x="972" y="217"/>
                    </a:lnTo>
                    <a:lnTo>
                      <a:pt x="976" y="217"/>
                    </a:lnTo>
                    <a:lnTo>
                      <a:pt x="980" y="217"/>
                    </a:lnTo>
                    <a:lnTo>
                      <a:pt x="980" y="213"/>
                    </a:lnTo>
                    <a:lnTo>
                      <a:pt x="984" y="213"/>
                    </a:lnTo>
                    <a:lnTo>
                      <a:pt x="988" y="213"/>
                    </a:lnTo>
                    <a:lnTo>
                      <a:pt x="992" y="213"/>
                    </a:lnTo>
                    <a:lnTo>
                      <a:pt x="996" y="213"/>
                    </a:lnTo>
                    <a:lnTo>
                      <a:pt x="996" y="209"/>
                    </a:lnTo>
                    <a:lnTo>
                      <a:pt x="1000" y="209"/>
                    </a:lnTo>
                    <a:lnTo>
                      <a:pt x="1004" y="209"/>
                    </a:lnTo>
                    <a:lnTo>
                      <a:pt x="1008" y="209"/>
                    </a:lnTo>
                    <a:lnTo>
                      <a:pt x="1012" y="209"/>
                    </a:lnTo>
                    <a:lnTo>
                      <a:pt x="1016" y="205"/>
                    </a:lnTo>
                    <a:lnTo>
                      <a:pt x="1020" y="205"/>
                    </a:lnTo>
                    <a:lnTo>
                      <a:pt x="1024" y="205"/>
                    </a:lnTo>
                    <a:lnTo>
                      <a:pt x="1028" y="205"/>
                    </a:lnTo>
                    <a:lnTo>
                      <a:pt x="1032" y="201"/>
                    </a:lnTo>
                    <a:lnTo>
                      <a:pt x="1036" y="201"/>
                    </a:lnTo>
                    <a:lnTo>
                      <a:pt x="1040" y="201"/>
                    </a:lnTo>
                    <a:lnTo>
                      <a:pt x="1044" y="201"/>
                    </a:lnTo>
                    <a:lnTo>
                      <a:pt x="1049" y="201"/>
                    </a:lnTo>
                    <a:lnTo>
                      <a:pt x="1049" y="197"/>
                    </a:lnTo>
                    <a:lnTo>
                      <a:pt x="1053" y="197"/>
                    </a:lnTo>
                    <a:lnTo>
                      <a:pt x="1057" y="197"/>
                    </a:lnTo>
                    <a:lnTo>
                      <a:pt x="1061" y="197"/>
                    </a:lnTo>
                    <a:lnTo>
                      <a:pt x="1065" y="197"/>
                    </a:lnTo>
                    <a:lnTo>
                      <a:pt x="1065" y="193"/>
                    </a:lnTo>
                    <a:lnTo>
                      <a:pt x="1069" y="193"/>
                    </a:lnTo>
                    <a:lnTo>
                      <a:pt x="1073" y="193"/>
                    </a:lnTo>
                    <a:lnTo>
                      <a:pt x="1077" y="193"/>
                    </a:lnTo>
                    <a:lnTo>
                      <a:pt x="1081" y="193"/>
                    </a:lnTo>
                    <a:lnTo>
                      <a:pt x="1081" y="189"/>
                    </a:lnTo>
                    <a:lnTo>
                      <a:pt x="1085" y="189"/>
                    </a:lnTo>
                    <a:lnTo>
                      <a:pt x="1089" y="189"/>
                    </a:lnTo>
                    <a:lnTo>
                      <a:pt x="1093" y="189"/>
                    </a:lnTo>
                    <a:lnTo>
                      <a:pt x="1097" y="189"/>
                    </a:lnTo>
                    <a:lnTo>
                      <a:pt x="1097" y="185"/>
                    </a:lnTo>
                    <a:lnTo>
                      <a:pt x="1101" y="185"/>
                    </a:lnTo>
                    <a:lnTo>
                      <a:pt x="1105" y="185"/>
                    </a:lnTo>
                    <a:lnTo>
                      <a:pt x="1109" y="185"/>
                    </a:lnTo>
                    <a:lnTo>
                      <a:pt x="1113" y="185"/>
                    </a:lnTo>
                    <a:lnTo>
                      <a:pt x="1117" y="180"/>
                    </a:lnTo>
                    <a:lnTo>
                      <a:pt x="1121" y="180"/>
                    </a:lnTo>
                    <a:lnTo>
                      <a:pt x="1125" y="180"/>
                    </a:lnTo>
                    <a:lnTo>
                      <a:pt x="1129" y="180"/>
                    </a:lnTo>
                    <a:lnTo>
                      <a:pt x="1133" y="176"/>
                    </a:lnTo>
                    <a:lnTo>
                      <a:pt x="1137" y="176"/>
                    </a:lnTo>
                    <a:lnTo>
                      <a:pt x="1141" y="176"/>
                    </a:lnTo>
                    <a:lnTo>
                      <a:pt x="1145" y="176"/>
                    </a:lnTo>
                    <a:lnTo>
                      <a:pt x="1149" y="172"/>
                    </a:lnTo>
                    <a:lnTo>
                      <a:pt x="1153" y="172"/>
                    </a:lnTo>
                    <a:lnTo>
                      <a:pt x="1157" y="172"/>
                    </a:lnTo>
                    <a:lnTo>
                      <a:pt x="1161" y="172"/>
                    </a:lnTo>
                    <a:lnTo>
                      <a:pt x="1165" y="172"/>
                    </a:lnTo>
                    <a:lnTo>
                      <a:pt x="1165" y="168"/>
                    </a:lnTo>
                    <a:lnTo>
                      <a:pt x="1169" y="168"/>
                    </a:lnTo>
                    <a:lnTo>
                      <a:pt x="1173" y="168"/>
                    </a:lnTo>
                    <a:lnTo>
                      <a:pt x="1177" y="168"/>
                    </a:lnTo>
                    <a:lnTo>
                      <a:pt x="1181" y="168"/>
                    </a:lnTo>
                    <a:lnTo>
                      <a:pt x="1181" y="164"/>
                    </a:lnTo>
                    <a:lnTo>
                      <a:pt x="1185" y="164"/>
                    </a:lnTo>
                    <a:lnTo>
                      <a:pt x="1189" y="164"/>
                    </a:lnTo>
                    <a:lnTo>
                      <a:pt x="1193" y="164"/>
                    </a:lnTo>
                    <a:lnTo>
                      <a:pt x="1197" y="164"/>
                    </a:lnTo>
                    <a:lnTo>
                      <a:pt x="1197" y="160"/>
                    </a:lnTo>
                    <a:lnTo>
                      <a:pt x="1201" y="160"/>
                    </a:lnTo>
                    <a:lnTo>
                      <a:pt x="1205" y="160"/>
                    </a:lnTo>
                    <a:lnTo>
                      <a:pt x="1209" y="160"/>
                    </a:lnTo>
                    <a:lnTo>
                      <a:pt x="1213" y="160"/>
                    </a:lnTo>
                    <a:lnTo>
                      <a:pt x="1217" y="156"/>
                    </a:lnTo>
                    <a:lnTo>
                      <a:pt x="1221" y="156"/>
                    </a:lnTo>
                    <a:lnTo>
                      <a:pt x="1225" y="156"/>
                    </a:lnTo>
                    <a:lnTo>
                      <a:pt x="1229" y="156"/>
                    </a:lnTo>
                    <a:lnTo>
                      <a:pt x="1233" y="152"/>
                    </a:lnTo>
                    <a:lnTo>
                      <a:pt x="1237" y="152"/>
                    </a:lnTo>
                    <a:lnTo>
                      <a:pt x="1241" y="152"/>
                    </a:lnTo>
                    <a:lnTo>
                      <a:pt x="1245" y="152"/>
                    </a:lnTo>
                    <a:lnTo>
                      <a:pt x="1249" y="152"/>
                    </a:lnTo>
                    <a:lnTo>
                      <a:pt x="1249" y="148"/>
                    </a:lnTo>
                    <a:lnTo>
                      <a:pt x="1253" y="148"/>
                    </a:lnTo>
                    <a:lnTo>
                      <a:pt x="1257" y="148"/>
                    </a:lnTo>
                    <a:lnTo>
                      <a:pt x="1262" y="148"/>
                    </a:lnTo>
                    <a:lnTo>
                      <a:pt x="1266" y="148"/>
                    </a:lnTo>
                    <a:lnTo>
                      <a:pt x="1266" y="144"/>
                    </a:lnTo>
                    <a:lnTo>
                      <a:pt x="1270" y="144"/>
                    </a:lnTo>
                    <a:lnTo>
                      <a:pt x="1274" y="144"/>
                    </a:lnTo>
                    <a:lnTo>
                      <a:pt x="1278" y="144"/>
                    </a:lnTo>
                    <a:lnTo>
                      <a:pt x="1282" y="144"/>
                    </a:lnTo>
                    <a:lnTo>
                      <a:pt x="1282" y="140"/>
                    </a:lnTo>
                    <a:lnTo>
                      <a:pt x="1286" y="140"/>
                    </a:lnTo>
                    <a:lnTo>
                      <a:pt x="1290" y="140"/>
                    </a:lnTo>
                    <a:lnTo>
                      <a:pt x="1294" y="140"/>
                    </a:lnTo>
                    <a:lnTo>
                      <a:pt x="1298" y="140"/>
                    </a:lnTo>
                    <a:lnTo>
                      <a:pt x="1298" y="136"/>
                    </a:lnTo>
                    <a:lnTo>
                      <a:pt x="1302" y="136"/>
                    </a:lnTo>
                    <a:lnTo>
                      <a:pt x="1306" y="136"/>
                    </a:lnTo>
                    <a:lnTo>
                      <a:pt x="1310" y="136"/>
                    </a:lnTo>
                    <a:lnTo>
                      <a:pt x="1314" y="136"/>
                    </a:lnTo>
                    <a:lnTo>
                      <a:pt x="1314" y="132"/>
                    </a:lnTo>
                    <a:lnTo>
                      <a:pt x="1318" y="132"/>
                    </a:lnTo>
                    <a:lnTo>
                      <a:pt x="1322" y="132"/>
                    </a:lnTo>
                    <a:lnTo>
                      <a:pt x="1326" y="132"/>
                    </a:lnTo>
                    <a:lnTo>
                      <a:pt x="1330" y="132"/>
                    </a:lnTo>
                    <a:lnTo>
                      <a:pt x="1334" y="128"/>
                    </a:lnTo>
                    <a:lnTo>
                      <a:pt x="1338" y="128"/>
                    </a:lnTo>
                    <a:lnTo>
                      <a:pt x="1342" y="128"/>
                    </a:lnTo>
                    <a:lnTo>
                      <a:pt x="1346" y="128"/>
                    </a:lnTo>
                    <a:lnTo>
                      <a:pt x="1350" y="128"/>
                    </a:lnTo>
                    <a:lnTo>
                      <a:pt x="1350" y="124"/>
                    </a:lnTo>
                    <a:lnTo>
                      <a:pt x="1354" y="124"/>
                    </a:lnTo>
                    <a:lnTo>
                      <a:pt x="1358" y="124"/>
                    </a:lnTo>
                    <a:lnTo>
                      <a:pt x="1362" y="124"/>
                    </a:lnTo>
                    <a:lnTo>
                      <a:pt x="1366" y="124"/>
                    </a:lnTo>
                    <a:lnTo>
                      <a:pt x="1366" y="120"/>
                    </a:lnTo>
                    <a:lnTo>
                      <a:pt x="1370" y="120"/>
                    </a:lnTo>
                    <a:lnTo>
                      <a:pt x="1374" y="120"/>
                    </a:lnTo>
                    <a:lnTo>
                      <a:pt x="1378" y="120"/>
                    </a:lnTo>
                    <a:lnTo>
                      <a:pt x="1382" y="120"/>
                    </a:lnTo>
                    <a:lnTo>
                      <a:pt x="1382" y="116"/>
                    </a:lnTo>
                    <a:lnTo>
                      <a:pt x="1386" y="116"/>
                    </a:lnTo>
                    <a:lnTo>
                      <a:pt x="1390" y="116"/>
                    </a:lnTo>
                    <a:lnTo>
                      <a:pt x="1394" y="116"/>
                    </a:lnTo>
                    <a:lnTo>
                      <a:pt x="1398" y="116"/>
                    </a:lnTo>
                    <a:lnTo>
                      <a:pt x="1398" y="112"/>
                    </a:lnTo>
                    <a:lnTo>
                      <a:pt x="1402" y="112"/>
                    </a:lnTo>
                    <a:lnTo>
                      <a:pt x="1406" y="112"/>
                    </a:lnTo>
                    <a:lnTo>
                      <a:pt x="1410" y="112"/>
                    </a:lnTo>
                    <a:lnTo>
                      <a:pt x="1414" y="112"/>
                    </a:lnTo>
                    <a:lnTo>
                      <a:pt x="1414" y="108"/>
                    </a:lnTo>
                    <a:lnTo>
                      <a:pt x="1418" y="108"/>
                    </a:lnTo>
                    <a:lnTo>
                      <a:pt x="1422" y="108"/>
                    </a:lnTo>
                    <a:lnTo>
                      <a:pt x="1426" y="108"/>
                    </a:lnTo>
                    <a:lnTo>
                      <a:pt x="1430" y="108"/>
                    </a:lnTo>
                    <a:lnTo>
                      <a:pt x="1434" y="104"/>
                    </a:lnTo>
                    <a:lnTo>
                      <a:pt x="1438" y="104"/>
                    </a:lnTo>
                    <a:lnTo>
                      <a:pt x="1442" y="104"/>
                    </a:lnTo>
                    <a:lnTo>
                      <a:pt x="1446" y="104"/>
                    </a:lnTo>
                    <a:lnTo>
                      <a:pt x="1450" y="104"/>
                    </a:lnTo>
                    <a:lnTo>
                      <a:pt x="1450" y="100"/>
                    </a:lnTo>
                    <a:lnTo>
                      <a:pt x="1454" y="100"/>
                    </a:lnTo>
                    <a:lnTo>
                      <a:pt x="1458" y="100"/>
                    </a:lnTo>
                    <a:lnTo>
                      <a:pt x="1462" y="100"/>
                    </a:lnTo>
                    <a:lnTo>
                      <a:pt x="1466" y="100"/>
                    </a:lnTo>
                    <a:lnTo>
                      <a:pt x="1466" y="96"/>
                    </a:lnTo>
                    <a:lnTo>
                      <a:pt x="1471" y="96"/>
                    </a:lnTo>
                    <a:lnTo>
                      <a:pt x="1475" y="96"/>
                    </a:lnTo>
                    <a:lnTo>
                      <a:pt x="1479" y="96"/>
                    </a:lnTo>
                    <a:lnTo>
                      <a:pt x="1483" y="96"/>
                    </a:lnTo>
                    <a:lnTo>
                      <a:pt x="1483" y="92"/>
                    </a:lnTo>
                    <a:lnTo>
                      <a:pt x="1487" y="92"/>
                    </a:lnTo>
                    <a:lnTo>
                      <a:pt x="1491" y="92"/>
                    </a:lnTo>
                    <a:lnTo>
                      <a:pt x="1495" y="92"/>
                    </a:lnTo>
                    <a:lnTo>
                      <a:pt x="1499" y="92"/>
                    </a:lnTo>
                    <a:lnTo>
                      <a:pt x="1499" y="88"/>
                    </a:lnTo>
                    <a:lnTo>
                      <a:pt x="1503" y="88"/>
                    </a:lnTo>
                    <a:lnTo>
                      <a:pt x="1507" y="88"/>
                    </a:lnTo>
                    <a:lnTo>
                      <a:pt x="1511" y="88"/>
                    </a:lnTo>
                    <a:lnTo>
                      <a:pt x="1515" y="88"/>
                    </a:lnTo>
                    <a:lnTo>
                      <a:pt x="1515" y="84"/>
                    </a:lnTo>
                    <a:lnTo>
                      <a:pt x="1519" y="84"/>
                    </a:lnTo>
                    <a:lnTo>
                      <a:pt x="1523" y="84"/>
                    </a:lnTo>
                    <a:lnTo>
                      <a:pt x="1527" y="84"/>
                    </a:lnTo>
                    <a:lnTo>
                      <a:pt x="1531" y="84"/>
                    </a:lnTo>
                    <a:lnTo>
                      <a:pt x="1535" y="80"/>
                    </a:lnTo>
                    <a:lnTo>
                      <a:pt x="1539" y="80"/>
                    </a:lnTo>
                    <a:lnTo>
                      <a:pt x="1543" y="80"/>
                    </a:lnTo>
                    <a:lnTo>
                      <a:pt x="1547" y="80"/>
                    </a:lnTo>
                    <a:lnTo>
                      <a:pt x="1551" y="76"/>
                    </a:lnTo>
                    <a:lnTo>
                      <a:pt x="1555" y="76"/>
                    </a:lnTo>
                    <a:lnTo>
                      <a:pt x="1559" y="76"/>
                    </a:lnTo>
                    <a:lnTo>
                      <a:pt x="1563" y="76"/>
                    </a:lnTo>
                    <a:lnTo>
                      <a:pt x="1567" y="72"/>
                    </a:lnTo>
                    <a:lnTo>
                      <a:pt x="1571" y="72"/>
                    </a:lnTo>
                    <a:lnTo>
                      <a:pt x="1575" y="72"/>
                    </a:lnTo>
                    <a:lnTo>
                      <a:pt x="1579" y="72"/>
                    </a:lnTo>
                    <a:lnTo>
                      <a:pt x="1583" y="72"/>
                    </a:lnTo>
                    <a:lnTo>
                      <a:pt x="1583" y="68"/>
                    </a:lnTo>
                    <a:lnTo>
                      <a:pt x="1587" y="68"/>
                    </a:lnTo>
                    <a:lnTo>
                      <a:pt x="1591" y="68"/>
                    </a:lnTo>
                    <a:lnTo>
                      <a:pt x="1595" y="68"/>
                    </a:lnTo>
                    <a:lnTo>
                      <a:pt x="1599" y="68"/>
                    </a:lnTo>
                    <a:lnTo>
                      <a:pt x="1599" y="64"/>
                    </a:lnTo>
                    <a:lnTo>
                      <a:pt x="1603" y="64"/>
                    </a:lnTo>
                    <a:lnTo>
                      <a:pt x="1607" y="64"/>
                    </a:lnTo>
                    <a:lnTo>
                      <a:pt x="1611" y="64"/>
                    </a:lnTo>
                    <a:lnTo>
                      <a:pt x="1615" y="64"/>
                    </a:lnTo>
                    <a:lnTo>
                      <a:pt x="1615" y="60"/>
                    </a:lnTo>
                    <a:lnTo>
                      <a:pt x="1619" y="60"/>
                    </a:lnTo>
                    <a:lnTo>
                      <a:pt x="1623" y="60"/>
                    </a:lnTo>
                    <a:lnTo>
                      <a:pt x="1627" y="60"/>
                    </a:lnTo>
                    <a:lnTo>
                      <a:pt x="1631" y="60"/>
                    </a:lnTo>
                    <a:lnTo>
                      <a:pt x="1635" y="56"/>
                    </a:lnTo>
                    <a:lnTo>
                      <a:pt x="1639" y="56"/>
                    </a:lnTo>
                    <a:lnTo>
                      <a:pt x="1643" y="56"/>
                    </a:lnTo>
                    <a:lnTo>
                      <a:pt x="1647" y="56"/>
                    </a:lnTo>
                    <a:lnTo>
                      <a:pt x="1651" y="52"/>
                    </a:lnTo>
                    <a:lnTo>
                      <a:pt x="1655" y="52"/>
                    </a:lnTo>
                    <a:lnTo>
                      <a:pt x="1659" y="52"/>
                    </a:lnTo>
                    <a:lnTo>
                      <a:pt x="1663" y="52"/>
                    </a:lnTo>
                    <a:lnTo>
                      <a:pt x="1667" y="52"/>
                    </a:lnTo>
                    <a:lnTo>
                      <a:pt x="1667" y="48"/>
                    </a:lnTo>
                    <a:lnTo>
                      <a:pt x="1671" y="48"/>
                    </a:lnTo>
                    <a:lnTo>
                      <a:pt x="1675" y="48"/>
                    </a:lnTo>
                    <a:lnTo>
                      <a:pt x="1680" y="48"/>
                    </a:lnTo>
                    <a:lnTo>
                      <a:pt x="1684" y="48"/>
                    </a:lnTo>
                    <a:lnTo>
                      <a:pt x="1684" y="44"/>
                    </a:lnTo>
                    <a:lnTo>
                      <a:pt x="1688" y="44"/>
                    </a:lnTo>
                    <a:lnTo>
                      <a:pt x="1692" y="44"/>
                    </a:lnTo>
                    <a:lnTo>
                      <a:pt x="1696" y="44"/>
                    </a:lnTo>
                    <a:lnTo>
                      <a:pt x="1700" y="44"/>
                    </a:lnTo>
                    <a:lnTo>
                      <a:pt x="1700" y="40"/>
                    </a:lnTo>
                    <a:lnTo>
                      <a:pt x="1704" y="40"/>
                    </a:lnTo>
                    <a:lnTo>
                      <a:pt x="1708" y="40"/>
                    </a:lnTo>
                    <a:lnTo>
                      <a:pt x="1712" y="40"/>
                    </a:lnTo>
                    <a:lnTo>
                      <a:pt x="1716" y="40"/>
                    </a:lnTo>
                    <a:lnTo>
                      <a:pt x="1716" y="36"/>
                    </a:lnTo>
                    <a:lnTo>
                      <a:pt x="1720" y="36"/>
                    </a:lnTo>
                    <a:lnTo>
                      <a:pt x="1724" y="36"/>
                    </a:lnTo>
                    <a:lnTo>
                      <a:pt x="1728" y="36"/>
                    </a:lnTo>
                    <a:lnTo>
                      <a:pt x="1732" y="36"/>
                    </a:lnTo>
                    <a:lnTo>
                      <a:pt x="1732" y="32"/>
                    </a:lnTo>
                    <a:lnTo>
                      <a:pt x="1736" y="32"/>
                    </a:lnTo>
                    <a:lnTo>
                      <a:pt x="1740" y="32"/>
                    </a:lnTo>
                    <a:lnTo>
                      <a:pt x="1744" y="32"/>
                    </a:lnTo>
                    <a:lnTo>
                      <a:pt x="1748" y="32"/>
                    </a:lnTo>
                    <a:lnTo>
                      <a:pt x="1748" y="28"/>
                    </a:lnTo>
                    <a:lnTo>
                      <a:pt x="1752" y="28"/>
                    </a:lnTo>
                    <a:lnTo>
                      <a:pt x="1756" y="28"/>
                    </a:lnTo>
                    <a:lnTo>
                      <a:pt x="1760" y="28"/>
                    </a:lnTo>
                    <a:lnTo>
                      <a:pt x="1764" y="28"/>
                    </a:lnTo>
                    <a:lnTo>
                      <a:pt x="1768" y="28"/>
                    </a:lnTo>
                    <a:lnTo>
                      <a:pt x="1768" y="24"/>
                    </a:lnTo>
                    <a:lnTo>
                      <a:pt x="1772" y="24"/>
                    </a:lnTo>
                    <a:lnTo>
                      <a:pt x="1776" y="24"/>
                    </a:lnTo>
                    <a:lnTo>
                      <a:pt x="1780" y="24"/>
                    </a:lnTo>
                    <a:lnTo>
                      <a:pt x="1784" y="24"/>
                    </a:lnTo>
                    <a:lnTo>
                      <a:pt x="1784" y="20"/>
                    </a:lnTo>
                    <a:lnTo>
                      <a:pt x="1788" y="20"/>
                    </a:lnTo>
                    <a:lnTo>
                      <a:pt x="1792" y="20"/>
                    </a:lnTo>
                    <a:lnTo>
                      <a:pt x="1796" y="20"/>
                    </a:lnTo>
                    <a:lnTo>
                      <a:pt x="1800" y="20"/>
                    </a:lnTo>
                    <a:lnTo>
                      <a:pt x="1800" y="16"/>
                    </a:lnTo>
                    <a:lnTo>
                      <a:pt x="1804" y="16"/>
                    </a:lnTo>
                    <a:lnTo>
                      <a:pt x="1808" y="16"/>
                    </a:lnTo>
                    <a:lnTo>
                      <a:pt x="1812" y="16"/>
                    </a:lnTo>
                    <a:lnTo>
                      <a:pt x="1816" y="16"/>
                    </a:lnTo>
                    <a:lnTo>
                      <a:pt x="1816" y="12"/>
                    </a:lnTo>
                    <a:lnTo>
                      <a:pt x="1820" y="12"/>
                    </a:lnTo>
                    <a:lnTo>
                      <a:pt x="1824" y="12"/>
                    </a:lnTo>
                    <a:lnTo>
                      <a:pt x="1828" y="12"/>
                    </a:lnTo>
                    <a:lnTo>
                      <a:pt x="1832" y="12"/>
                    </a:lnTo>
                    <a:lnTo>
                      <a:pt x="1832" y="8"/>
                    </a:lnTo>
                    <a:lnTo>
                      <a:pt x="1836" y="8"/>
                    </a:lnTo>
                    <a:lnTo>
                      <a:pt x="1840" y="8"/>
                    </a:lnTo>
                    <a:lnTo>
                      <a:pt x="1844" y="8"/>
                    </a:lnTo>
                    <a:lnTo>
                      <a:pt x="1848" y="8"/>
                    </a:lnTo>
                    <a:lnTo>
                      <a:pt x="1852" y="4"/>
                    </a:lnTo>
                    <a:lnTo>
                      <a:pt x="1856" y="4"/>
                    </a:lnTo>
                    <a:lnTo>
                      <a:pt x="1860" y="4"/>
                    </a:lnTo>
                    <a:lnTo>
                      <a:pt x="1864" y="4"/>
                    </a:lnTo>
                    <a:lnTo>
                      <a:pt x="1868" y="4"/>
                    </a:lnTo>
                    <a:lnTo>
                      <a:pt x="1868" y="0"/>
                    </a:lnTo>
                    <a:lnTo>
                      <a:pt x="1872" y="0"/>
                    </a:lnTo>
                  </a:path>
                </a:pathLst>
              </a:custGeom>
              <a:noFill/>
              <a:ln w="6350">
                <a:solidFill>
                  <a:srgbClr val="FF0000"/>
                </a:solidFill>
                <a:prstDash val="solid"/>
                <a:round/>
                <a:headEnd/>
                <a:tailEnd/>
              </a:ln>
            </p:spPr>
            <p:txBody>
              <a:bodyPr>
                <a:prstTxWarp prst="textNoShape">
                  <a:avLst/>
                </a:prstTxWarp>
              </a:bodyPr>
              <a:lstStyle/>
              <a:p>
                <a:endParaRPr lang="en-US"/>
              </a:p>
            </p:txBody>
          </p:sp>
          <p:sp>
            <p:nvSpPr>
              <p:cNvPr id="144700" name="Freeform 316"/>
              <p:cNvSpPr>
                <a:spLocks/>
              </p:cNvSpPr>
              <p:nvPr/>
            </p:nvSpPr>
            <p:spPr bwMode="auto">
              <a:xfrm>
                <a:off x="2042" y="3275"/>
                <a:ext cx="1872" cy="450"/>
              </a:xfrm>
              <a:custGeom>
                <a:avLst/>
                <a:gdLst/>
                <a:ahLst/>
                <a:cxnLst>
                  <a:cxn ang="0">
                    <a:pos x="24" y="442"/>
                  </a:cxn>
                  <a:cxn ang="0">
                    <a:pos x="52" y="434"/>
                  </a:cxn>
                  <a:cxn ang="0">
                    <a:pos x="80" y="426"/>
                  </a:cxn>
                  <a:cxn ang="0">
                    <a:pos x="116" y="418"/>
                  </a:cxn>
                  <a:cxn ang="0">
                    <a:pos x="148" y="414"/>
                  </a:cxn>
                  <a:cxn ang="0">
                    <a:pos x="176" y="406"/>
                  </a:cxn>
                  <a:cxn ang="0">
                    <a:pos x="209" y="398"/>
                  </a:cxn>
                  <a:cxn ang="0">
                    <a:pos x="241" y="390"/>
                  </a:cxn>
                  <a:cxn ang="0">
                    <a:pos x="269" y="382"/>
                  </a:cxn>
                  <a:cxn ang="0">
                    <a:pos x="297" y="374"/>
                  </a:cxn>
                  <a:cxn ang="0">
                    <a:pos x="333" y="366"/>
                  </a:cxn>
                  <a:cxn ang="0">
                    <a:pos x="365" y="362"/>
                  </a:cxn>
                  <a:cxn ang="0">
                    <a:pos x="393" y="353"/>
                  </a:cxn>
                  <a:cxn ang="0">
                    <a:pos x="426" y="345"/>
                  </a:cxn>
                  <a:cxn ang="0">
                    <a:pos x="454" y="337"/>
                  </a:cxn>
                  <a:cxn ang="0">
                    <a:pos x="482" y="329"/>
                  </a:cxn>
                  <a:cxn ang="0">
                    <a:pos x="514" y="325"/>
                  </a:cxn>
                  <a:cxn ang="0">
                    <a:pos x="546" y="317"/>
                  </a:cxn>
                  <a:cxn ang="0">
                    <a:pos x="574" y="309"/>
                  </a:cxn>
                  <a:cxn ang="0">
                    <a:pos x="602" y="301"/>
                  </a:cxn>
                  <a:cxn ang="0">
                    <a:pos x="639" y="293"/>
                  </a:cxn>
                  <a:cxn ang="0">
                    <a:pos x="667" y="285"/>
                  </a:cxn>
                  <a:cxn ang="0">
                    <a:pos x="699" y="281"/>
                  </a:cxn>
                  <a:cxn ang="0">
                    <a:pos x="735" y="269"/>
                  </a:cxn>
                  <a:cxn ang="0">
                    <a:pos x="767" y="261"/>
                  </a:cxn>
                  <a:cxn ang="0">
                    <a:pos x="799" y="257"/>
                  </a:cxn>
                  <a:cxn ang="0">
                    <a:pos x="827" y="249"/>
                  </a:cxn>
                  <a:cxn ang="0">
                    <a:pos x="860" y="241"/>
                  </a:cxn>
                  <a:cxn ang="0">
                    <a:pos x="888" y="233"/>
                  </a:cxn>
                  <a:cxn ang="0">
                    <a:pos x="916" y="225"/>
                  </a:cxn>
                  <a:cxn ang="0">
                    <a:pos x="948" y="221"/>
                  </a:cxn>
                  <a:cxn ang="0">
                    <a:pos x="976" y="213"/>
                  </a:cxn>
                  <a:cxn ang="0">
                    <a:pos x="1004" y="205"/>
                  </a:cxn>
                  <a:cxn ang="0">
                    <a:pos x="1036" y="197"/>
                  </a:cxn>
                  <a:cxn ang="0">
                    <a:pos x="1069" y="189"/>
                  </a:cxn>
                  <a:cxn ang="0">
                    <a:pos x="1101" y="185"/>
                  </a:cxn>
                  <a:cxn ang="0">
                    <a:pos x="1129" y="177"/>
                  </a:cxn>
                  <a:cxn ang="0">
                    <a:pos x="1165" y="169"/>
                  </a:cxn>
                  <a:cxn ang="0">
                    <a:pos x="1193" y="161"/>
                  </a:cxn>
                  <a:cxn ang="0">
                    <a:pos x="1221" y="153"/>
                  </a:cxn>
                  <a:cxn ang="0">
                    <a:pos x="1253" y="145"/>
                  </a:cxn>
                  <a:cxn ang="0">
                    <a:pos x="1286" y="137"/>
                  </a:cxn>
                  <a:cxn ang="0">
                    <a:pos x="1318" y="132"/>
                  </a:cxn>
                  <a:cxn ang="0">
                    <a:pos x="1346" y="124"/>
                  </a:cxn>
                  <a:cxn ang="0">
                    <a:pos x="1378" y="116"/>
                  </a:cxn>
                  <a:cxn ang="0">
                    <a:pos x="1406" y="108"/>
                  </a:cxn>
                  <a:cxn ang="0">
                    <a:pos x="1434" y="100"/>
                  </a:cxn>
                  <a:cxn ang="0">
                    <a:pos x="1466" y="96"/>
                  </a:cxn>
                  <a:cxn ang="0">
                    <a:pos x="1499" y="88"/>
                  </a:cxn>
                  <a:cxn ang="0">
                    <a:pos x="1527" y="80"/>
                  </a:cxn>
                  <a:cxn ang="0">
                    <a:pos x="1559" y="72"/>
                  </a:cxn>
                  <a:cxn ang="0">
                    <a:pos x="1591" y="64"/>
                  </a:cxn>
                  <a:cxn ang="0">
                    <a:pos x="1619" y="56"/>
                  </a:cxn>
                  <a:cxn ang="0">
                    <a:pos x="1655" y="48"/>
                  </a:cxn>
                  <a:cxn ang="0">
                    <a:pos x="1692" y="40"/>
                  </a:cxn>
                  <a:cxn ang="0">
                    <a:pos x="1720" y="32"/>
                  </a:cxn>
                  <a:cxn ang="0">
                    <a:pos x="1752" y="28"/>
                  </a:cxn>
                  <a:cxn ang="0">
                    <a:pos x="1784" y="20"/>
                  </a:cxn>
                  <a:cxn ang="0">
                    <a:pos x="1812" y="12"/>
                  </a:cxn>
                  <a:cxn ang="0">
                    <a:pos x="1840" y="4"/>
                  </a:cxn>
                  <a:cxn ang="0">
                    <a:pos x="1872" y="0"/>
                  </a:cxn>
                </a:cxnLst>
                <a:rect l="0" t="0" r="r" b="b"/>
                <a:pathLst>
                  <a:path w="1872" h="450">
                    <a:moveTo>
                      <a:pt x="0" y="450"/>
                    </a:moveTo>
                    <a:lnTo>
                      <a:pt x="0" y="446"/>
                    </a:lnTo>
                    <a:lnTo>
                      <a:pt x="4" y="446"/>
                    </a:lnTo>
                    <a:lnTo>
                      <a:pt x="8" y="446"/>
                    </a:lnTo>
                    <a:lnTo>
                      <a:pt x="12" y="446"/>
                    </a:lnTo>
                    <a:lnTo>
                      <a:pt x="16" y="446"/>
                    </a:lnTo>
                    <a:lnTo>
                      <a:pt x="16" y="442"/>
                    </a:lnTo>
                    <a:lnTo>
                      <a:pt x="20" y="442"/>
                    </a:lnTo>
                    <a:lnTo>
                      <a:pt x="24" y="442"/>
                    </a:lnTo>
                    <a:lnTo>
                      <a:pt x="28" y="442"/>
                    </a:lnTo>
                    <a:lnTo>
                      <a:pt x="32" y="442"/>
                    </a:lnTo>
                    <a:lnTo>
                      <a:pt x="32" y="438"/>
                    </a:lnTo>
                    <a:lnTo>
                      <a:pt x="36" y="438"/>
                    </a:lnTo>
                    <a:lnTo>
                      <a:pt x="40" y="438"/>
                    </a:lnTo>
                    <a:lnTo>
                      <a:pt x="44" y="438"/>
                    </a:lnTo>
                    <a:lnTo>
                      <a:pt x="48" y="438"/>
                    </a:lnTo>
                    <a:lnTo>
                      <a:pt x="48" y="434"/>
                    </a:lnTo>
                    <a:lnTo>
                      <a:pt x="52" y="434"/>
                    </a:lnTo>
                    <a:lnTo>
                      <a:pt x="56" y="434"/>
                    </a:lnTo>
                    <a:lnTo>
                      <a:pt x="60" y="434"/>
                    </a:lnTo>
                    <a:lnTo>
                      <a:pt x="64" y="434"/>
                    </a:lnTo>
                    <a:lnTo>
                      <a:pt x="64" y="430"/>
                    </a:lnTo>
                    <a:lnTo>
                      <a:pt x="68" y="430"/>
                    </a:lnTo>
                    <a:lnTo>
                      <a:pt x="72" y="430"/>
                    </a:lnTo>
                    <a:lnTo>
                      <a:pt x="76" y="430"/>
                    </a:lnTo>
                    <a:lnTo>
                      <a:pt x="80" y="430"/>
                    </a:lnTo>
                    <a:lnTo>
                      <a:pt x="80" y="426"/>
                    </a:lnTo>
                    <a:lnTo>
                      <a:pt x="84" y="426"/>
                    </a:lnTo>
                    <a:lnTo>
                      <a:pt x="88" y="426"/>
                    </a:lnTo>
                    <a:lnTo>
                      <a:pt x="92" y="426"/>
                    </a:lnTo>
                    <a:lnTo>
                      <a:pt x="96" y="426"/>
                    </a:lnTo>
                    <a:lnTo>
                      <a:pt x="100" y="422"/>
                    </a:lnTo>
                    <a:lnTo>
                      <a:pt x="104" y="422"/>
                    </a:lnTo>
                    <a:lnTo>
                      <a:pt x="108" y="422"/>
                    </a:lnTo>
                    <a:lnTo>
                      <a:pt x="112" y="422"/>
                    </a:lnTo>
                    <a:lnTo>
                      <a:pt x="116" y="418"/>
                    </a:lnTo>
                    <a:lnTo>
                      <a:pt x="120" y="418"/>
                    </a:lnTo>
                    <a:lnTo>
                      <a:pt x="124" y="418"/>
                    </a:lnTo>
                    <a:lnTo>
                      <a:pt x="128" y="418"/>
                    </a:lnTo>
                    <a:lnTo>
                      <a:pt x="132" y="418"/>
                    </a:lnTo>
                    <a:lnTo>
                      <a:pt x="132" y="414"/>
                    </a:lnTo>
                    <a:lnTo>
                      <a:pt x="136" y="414"/>
                    </a:lnTo>
                    <a:lnTo>
                      <a:pt x="140" y="414"/>
                    </a:lnTo>
                    <a:lnTo>
                      <a:pt x="144" y="414"/>
                    </a:lnTo>
                    <a:lnTo>
                      <a:pt x="148" y="414"/>
                    </a:lnTo>
                    <a:lnTo>
                      <a:pt x="148" y="410"/>
                    </a:lnTo>
                    <a:lnTo>
                      <a:pt x="152" y="410"/>
                    </a:lnTo>
                    <a:lnTo>
                      <a:pt x="156" y="410"/>
                    </a:lnTo>
                    <a:lnTo>
                      <a:pt x="160" y="410"/>
                    </a:lnTo>
                    <a:lnTo>
                      <a:pt x="164" y="410"/>
                    </a:lnTo>
                    <a:lnTo>
                      <a:pt x="164" y="406"/>
                    </a:lnTo>
                    <a:lnTo>
                      <a:pt x="168" y="406"/>
                    </a:lnTo>
                    <a:lnTo>
                      <a:pt x="172" y="406"/>
                    </a:lnTo>
                    <a:lnTo>
                      <a:pt x="176" y="406"/>
                    </a:lnTo>
                    <a:lnTo>
                      <a:pt x="180" y="406"/>
                    </a:lnTo>
                    <a:lnTo>
                      <a:pt x="180" y="402"/>
                    </a:lnTo>
                    <a:lnTo>
                      <a:pt x="184" y="402"/>
                    </a:lnTo>
                    <a:lnTo>
                      <a:pt x="188" y="402"/>
                    </a:lnTo>
                    <a:lnTo>
                      <a:pt x="192" y="402"/>
                    </a:lnTo>
                    <a:lnTo>
                      <a:pt x="196" y="402"/>
                    </a:lnTo>
                    <a:lnTo>
                      <a:pt x="200" y="398"/>
                    </a:lnTo>
                    <a:lnTo>
                      <a:pt x="204" y="398"/>
                    </a:lnTo>
                    <a:lnTo>
                      <a:pt x="209" y="398"/>
                    </a:lnTo>
                    <a:lnTo>
                      <a:pt x="213" y="398"/>
                    </a:lnTo>
                    <a:lnTo>
                      <a:pt x="217" y="394"/>
                    </a:lnTo>
                    <a:lnTo>
                      <a:pt x="221" y="394"/>
                    </a:lnTo>
                    <a:lnTo>
                      <a:pt x="225" y="394"/>
                    </a:lnTo>
                    <a:lnTo>
                      <a:pt x="229" y="394"/>
                    </a:lnTo>
                    <a:lnTo>
                      <a:pt x="233" y="394"/>
                    </a:lnTo>
                    <a:lnTo>
                      <a:pt x="233" y="390"/>
                    </a:lnTo>
                    <a:lnTo>
                      <a:pt x="237" y="390"/>
                    </a:lnTo>
                    <a:lnTo>
                      <a:pt x="241" y="390"/>
                    </a:lnTo>
                    <a:lnTo>
                      <a:pt x="245" y="390"/>
                    </a:lnTo>
                    <a:lnTo>
                      <a:pt x="249" y="390"/>
                    </a:lnTo>
                    <a:lnTo>
                      <a:pt x="249" y="386"/>
                    </a:lnTo>
                    <a:lnTo>
                      <a:pt x="253" y="386"/>
                    </a:lnTo>
                    <a:lnTo>
                      <a:pt x="257" y="386"/>
                    </a:lnTo>
                    <a:lnTo>
                      <a:pt x="261" y="386"/>
                    </a:lnTo>
                    <a:lnTo>
                      <a:pt x="265" y="386"/>
                    </a:lnTo>
                    <a:lnTo>
                      <a:pt x="265" y="382"/>
                    </a:lnTo>
                    <a:lnTo>
                      <a:pt x="269" y="382"/>
                    </a:lnTo>
                    <a:lnTo>
                      <a:pt x="273" y="382"/>
                    </a:lnTo>
                    <a:lnTo>
                      <a:pt x="277" y="382"/>
                    </a:lnTo>
                    <a:lnTo>
                      <a:pt x="281" y="382"/>
                    </a:lnTo>
                    <a:lnTo>
                      <a:pt x="281" y="378"/>
                    </a:lnTo>
                    <a:lnTo>
                      <a:pt x="285" y="378"/>
                    </a:lnTo>
                    <a:lnTo>
                      <a:pt x="289" y="378"/>
                    </a:lnTo>
                    <a:lnTo>
                      <a:pt x="293" y="378"/>
                    </a:lnTo>
                    <a:lnTo>
                      <a:pt x="297" y="378"/>
                    </a:lnTo>
                    <a:lnTo>
                      <a:pt x="297" y="374"/>
                    </a:lnTo>
                    <a:lnTo>
                      <a:pt x="301" y="374"/>
                    </a:lnTo>
                    <a:lnTo>
                      <a:pt x="305" y="374"/>
                    </a:lnTo>
                    <a:lnTo>
                      <a:pt x="309" y="374"/>
                    </a:lnTo>
                    <a:lnTo>
                      <a:pt x="313" y="374"/>
                    </a:lnTo>
                    <a:lnTo>
                      <a:pt x="317" y="370"/>
                    </a:lnTo>
                    <a:lnTo>
                      <a:pt x="321" y="370"/>
                    </a:lnTo>
                    <a:lnTo>
                      <a:pt x="325" y="370"/>
                    </a:lnTo>
                    <a:lnTo>
                      <a:pt x="329" y="370"/>
                    </a:lnTo>
                    <a:lnTo>
                      <a:pt x="333" y="366"/>
                    </a:lnTo>
                    <a:lnTo>
                      <a:pt x="337" y="366"/>
                    </a:lnTo>
                    <a:lnTo>
                      <a:pt x="341" y="366"/>
                    </a:lnTo>
                    <a:lnTo>
                      <a:pt x="345" y="366"/>
                    </a:lnTo>
                    <a:lnTo>
                      <a:pt x="349" y="366"/>
                    </a:lnTo>
                    <a:lnTo>
                      <a:pt x="349" y="362"/>
                    </a:lnTo>
                    <a:lnTo>
                      <a:pt x="353" y="362"/>
                    </a:lnTo>
                    <a:lnTo>
                      <a:pt x="357" y="362"/>
                    </a:lnTo>
                    <a:lnTo>
                      <a:pt x="361" y="362"/>
                    </a:lnTo>
                    <a:lnTo>
                      <a:pt x="365" y="362"/>
                    </a:lnTo>
                    <a:lnTo>
                      <a:pt x="365" y="358"/>
                    </a:lnTo>
                    <a:lnTo>
                      <a:pt x="369" y="358"/>
                    </a:lnTo>
                    <a:lnTo>
                      <a:pt x="373" y="358"/>
                    </a:lnTo>
                    <a:lnTo>
                      <a:pt x="377" y="358"/>
                    </a:lnTo>
                    <a:lnTo>
                      <a:pt x="381" y="358"/>
                    </a:lnTo>
                    <a:lnTo>
                      <a:pt x="381" y="353"/>
                    </a:lnTo>
                    <a:lnTo>
                      <a:pt x="385" y="353"/>
                    </a:lnTo>
                    <a:lnTo>
                      <a:pt x="389" y="353"/>
                    </a:lnTo>
                    <a:lnTo>
                      <a:pt x="393" y="353"/>
                    </a:lnTo>
                    <a:lnTo>
                      <a:pt x="397" y="353"/>
                    </a:lnTo>
                    <a:lnTo>
                      <a:pt x="397" y="349"/>
                    </a:lnTo>
                    <a:lnTo>
                      <a:pt x="401" y="349"/>
                    </a:lnTo>
                    <a:lnTo>
                      <a:pt x="405" y="349"/>
                    </a:lnTo>
                    <a:lnTo>
                      <a:pt x="409" y="349"/>
                    </a:lnTo>
                    <a:lnTo>
                      <a:pt x="413" y="349"/>
                    </a:lnTo>
                    <a:lnTo>
                      <a:pt x="418" y="345"/>
                    </a:lnTo>
                    <a:lnTo>
                      <a:pt x="422" y="345"/>
                    </a:lnTo>
                    <a:lnTo>
                      <a:pt x="426" y="345"/>
                    </a:lnTo>
                    <a:lnTo>
                      <a:pt x="430" y="345"/>
                    </a:lnTo>
                    <a:lnTo>
                      <a:pt x="434" y="345"/>
                    </a:lnTo>
                    <a:lnTo>
                      <a:pt x="434" y="341"/>
                    </a:lnTo>
                    <a:lnTo>
                      <a:pt x="438" y="341"/>
                    </a:lnTo>
                    <a:lnTo>
                      <a:pt x="442" y="341"/>
                    </a:lnTo>
                    <a:lnTo>
                      <a:pt x="446" y="341"/>
                    </a:lnTo>
                    <a:lnTo>
                      <a:pt x="450" y="341"/>
                    </a:lnTo>
                    <a:lnTo>
                      <a:pt x="450" y="337"/>
                    </a:lnTo>
                    <a:lnTo>
                      <a:pt x="454" y="337"/>
                    </a:lnTo>
                    <a:lnTo>
                      <a:pt x="458" y="337"/>
                    </a:lnTo>
                    <a:lnTo>
                      <a:pt x="462" y="337"/>
                    </a:lnTo>
                    <a:lnTo>
                      <a:pt x="466" y="337"/>
                    </a:lnTo>
                    <a:lnTo>
                      <a:pt x="466" y="333"/>
                    </a:lnTo>
                    <a:lnTo>
                      <a:pt x="470" y="333"/>
                    </a:lnTo>
                    <a:lnTo>
                      <a:pt x="474" y="333"/>
                    </a:lnTo>
                    <a:lnTo>
                      <a:pt x="478" y="333"/>
                    </a:lnTo>
                    <a:lnTo>
                      <a:pt x="482" y="333"/>
                    </a:lnTo>
                    <a:lnTo>
                      <a:pt x="482" y="329"/>
                    </a:lnTo>
                    <a:lnTo>
                      <a:pt x="486" y="329"/>
                    </a:lnTo>
                    <a:lnTo>
                      <a:pt x="490" y="329"/>
                    </a:lnTo>
                    <a:lnTo>
                      <a:pt x="494" y="329"/>
                    </a:lnTo>
                    <a:lnTo>
                      <a:pt x="498" y="329"/>
                    </a:lnTo>
                    <a:lnTo>
                      <a:pt x="498" y="325"/>
                    </a:lnTo>
                    <a:lnTo>
                      <a:pt x="502" y="325"/>
                    </a:lnTo>
                    <a:lnTo>
                      <a:pt x="506" y="325"/>
                    </a:lnTo>
                    <a:lnTo>
                      <a:pt x="510" y="325"/>
                    </a:lnTo>
                    <a:lnTo>
                      <a:pt x="514" y="325"/>
                    </a:lnTo>
                    <a:lnTo>
                      <a:pt x="514" y="321"/>
                    </a:lnTo>
                    <a:lnTo>
                      <a:pt x="518" y="321"/>
                    </a:lnTo>
                    <a:lnTo>
                      <a:pt x="522" y="321"/>
                    </a:lnTo>
                    <a:lnTo>
                      <a:pt x="526" y="321"/>
                    </a:lnTo>
                    <a:lnTo>
                      <a:pt x="530" y="321"/>
                    </a:lnTo>
                    <a:lnTo>
                      <a:pt x="534" y="317"/>
                    </a:lnTo>
                    <a:lnTo>
                      <a:pt x="538" y="317"/>
                    </a:lnTo>
                    <a:lnTo>
                      <a:pt x="542" y="317"/>
                    </a:lnTo>
                    <a:lnTo>
                      <a:pt x="546" y="317"/>
                    </a:lnTo>
                    <a:lnTo>
                      <a:pt x="550" y="317"/>
                    </a:lnTo>
                    <a:lnTo>
                      <a:pt x="550" y="313"/>
                    </a:lnTo>
                    <a:lnTo>
                      <a:pt x="554" y="313"/>
                    </a:lnTo>
                    <a:lnTo>
                      <a:pt x="558" y="313"/>
                    </a:lnTo>
                    <a:lnTo>
                      <a:pt x="562" y="313"/>
                    </a:lnTo>
                    <a:lnTo>
                      <a:pt x="566" y="313"/>
                    </a:lnTo>
                    <a:lnTo>
                      <a:pt x="566" y="309"/>
                    </a:lnTo>
                    <a:lnTo>
                      <a:pt x="570" y="309"/>
                    </a:lnTo>
                    <a:lnTo>
                      <a:pt x="574" y="309"/>
                    </a:lnTo>
                    <a:lnTo>
                      <a:pt x="578" y="309"/>
                    </a:lnTo>
                    <a:lnTo>
                      <a:pt x="582" y="309"/>
                    </a:lnTo>
                    <a:lnTo>
                      <a:pt x="582" y="305"/>
                    </a:lnTo>
                    <a:lnTo>
                      <a:pt x="586" y="305"/>
                    </a:lnTo>
                    <a:lnTo>
                      <a:pt x="590" y="305"/>
                    </a:lnTo>
                    <a:lnTo>
                      <a:pt x="594" y="305"/>
                    </a:lnTo>
                    <a:lnTo>
                      <a:pt x="598" y="305"/>
                    </a:lnTo>
                    <a:lnTo>
                      <a:pt x="598" y="301"/>
                    </a:lnTo>
                    <a:lnTo>
                      <a:pt x="602" y="301"/>
                    </a:lnTo>
                    <a:lnTo>
                      <a:pt x="606" y="301"/>
                    </a:lnTo>
                    <a:lnTo>
                      <a:pt x="610" y="301"/>
                    </a:lnTo>
                    <a:lnTo>
                      <a:pt x="614" y="301"/>
                    </a:lnTo>
                    <a:lnTo>
                      <a:pt x="618" y="297"/>
                    </a:lnTo>
                    <a:lnTo>
                      <a:pt x="622" y="297"/>
                    </a:lnTo>
                    <a:lnTo>
                      <a:pt x="626" y="297"/>
                    </a:lnTo>
                    <a:lnTo>
                      <a:pt x="631" y="297"/>
                    </a:lnTo>
                    <a:lnTo>
                      <a:pt x="635" y="293"/>
                    </a:lnTo>
                    <a:lnTo>
                      <a:pt x="639" y="293"/>
                    </a:lnTo>
                    <a:lnTo>
                      <a:pt x="643" y="293"/>
                    </a:lnTo>
                    <a:lnTo>
                      <a:pt x="647" y="293"/>
                    </a:lnTo>
                    <a:lnTo>
                      <a:pt x="651" y="293"/>
                    </a:lnTo>
                    <a:lnTo>
                      <a:pt x="651" y="289"/>
                    </a:lnTo>
                    <a:lnTo>
                      <a:pt x="655" y="289"/>
                    </a:lnTo>
                    <a:lnTo>
                      <a:pt x="659" y="289"/>
                    </a:lnTo>
                    <a:lnTo>
                      <a:pt x="663" y="289"/>
                    </a:lnTo>
                    <a:lnTo>
                      <a:pt x="667" y="289"/>
                    </a:lnTo>
                    <a:lnTo>
                      <a:pt x="667" y="285"/>
                    </a:lnTo>
                    <a:lnTo>
                      <a:pt x="671" y="285"/>
                    </a:lnTo>
                    <a:lnTo>
                      <a:pt x="675" y="285"/>
                    </a:lnTo>
                    <a:lnTo>
                      <a:pt x="679" y="285"/>
                    </a:lnTo>
                    <a:lnTo>
                      <a:pt x="683" y="285"/>
                    </a:lnTo>
                    <a:lnTo>
                      <a:pt x="683" y="281"/>
                    </a:lnTo>
                    <a:lnTo>
                      <a:pt x="687" y="281"/>
                    </a:lnTo>
                    <a:lnTo>
                      <a:pt x="691" y="281"/>
                    </a:lnTo>
                    <a:lnTo>
                      <a:pt x="695" y="281"/>
                    </a:lnTo>
                    <a:lnTo>
                      <a:pt x="699" y="281"/>
                    </a:lnTo>
                    <a:lnTo>
                      <a:pt x="703" y="277"/>
                    </a:lnTo>
                    <a:lnTo>
                      <a:pt x="707" y="277"/>
                    </a:lnTo>
                    <a:lnTo>
                      <a:pt x="711" y="277"/>
                    </a:lnTo>
                    <a:lnTo>
                      <a:pt x="715" y="277"/>
                    </a:lnTo>
                    <a:lnTo>
                      <a:pt x="719" y="273"/>
                    </a:lnTo>
                    <a:lnTo>
                      <a:pt x="723" y="273"/>
                    </a:lnTo>
                    <a:lnTo>
                      <a:pt x="727" y="273"/>
                    </a:lnTo>
                    <a:lnTo>
                      <a:pt x="731" y="273"/>
                    </a:lnTo>
                    <a:lnTo>
                      <a:pt x="735" y="269"/>
                    </a:lnTo>
                    <a:lnTo>
                      <a:pt x="739" y="269"/>
                    </a:lnTo>
                    <a:lnTo>
                      <a:pt x="743" y="269"/>
                    </a:lnTo>
                    <a:lnTo>
                      <a:pt x="747" y="269"/>
                    </a:lnTo>
                    <a:lnTo>
                      <a:pt x="751" y="265"/>
                    </a:lnTo>
                    <a:lnTo>
                      <a:pt x="755" y="265"/>
                    </a:lnTo>
                    <a:lnTo>
                      <a:pt x="759" y="265"/>
                    </a:lnTo>
                    <a:lnTo>
                      <a:pt x="763" y="265"/>
                    </a:lnTo>
                    <a:lnTo>
                      <a:pt x="767" y="265"/>
                    </a:lnTo>
                    <a:lnTo>
                      <a:pt x="767" y="261"/>
                    </a:lnTo>
                    <a:lnTo>
                      <a:pt x="771" y="261"/>
                    </a:lnTo>
                    <a:lnTo>
                      <a:pt x="775" y="261"/>
                    </a:lnTo>
                    <a:lnTo>
                      <a:pt x="779" y="261"/>
                    </a:lnTo>
                    <a:lnTo>
                      <a:pt x="783" y="261"/>
                    </a:lnTo>
                    <a:lnTo>
                      <a:pt x="783" y="257"/>
                    </a:lnTo>
                    <a:lnTo>
                      <a:pt x="787" y="257"/>
                    </a:lnTo>
                    <a:lnTo>
                      <a:pt x="791" y="257"/>
                    </a:lnTo>
                    <a:lnTo>
                      <a:pt x="795" y="257"/>
                    </a:lnTo>
                    <a:lnTo>
                      <a:pt x="799" y="257"/>
                    </a:lnTo>
                    <a:lnTo>
                      <a:pt x="799" y="253"/>
                    </a:lnTo>
                    <a:lnTo>
                      <a:pt x="803" y="253"/>
                    </a:lnTo>
                    <a:lnTo>
                      <a:pt x="807" y="253"/>
                    </a:lnTo>
                    <a:lnTo>
                      <a:pt x="811" y="253"/>
                    </a:lnTo>
                    <a:lnTo>
                      <a:pt x="815" y="253"/>
                    </a:lnTo>
                    <a:lnTo>
                      <a:pt x="815" y="249"/>
                    </a:lnTo>
                    <a:lnTo>
                      <a:pt x="819" y="249"/>
                    </a:lnTo>
                    <a:lnTo>
                      <a:pt x="823" y="249"/>
                    </a:lnTo>
                    <a:lnTo>
                      <a:pt x="827" y="249"/>
                    </a:lnTo>
                    <a:lnTo>
                      <a:pt x="831" y="249"/>
                    </a:lnTo>
                    <a:lnTo>
                      <a:pt x="835" y="245"/>
                    </a:lnTo>
                    <a:lnTo>
                      <a:pt x="840" y="245"/>
                    </a:lnTo>
                    <a:lnTo>
                      <a:pt x="844" y="245"/>
                    </a:lnTo>
                    <a:lnTo>
                      <a:pt x="848" y="245"/>
                    </a:lnTo>
                    <a:lnTo>
                      <a:pt x="852" y="245"/>
                    </a:lnTo>
                    <a:lnTo>
                      <a:pt x="852" y="241"/>
                    </a:lnTo>
                    <a:lnTo>
                      <a:pt x="856" y="241"/>
                    </a:lnTo>
                    <a:lnTo>
                      <a:pt x="860" y="241"/>
                    </a:lnTo>
                    <a:lnTo>
                      <a:pt x="864" y="241"/>
                    </a:lnTo>
                    <a:lnTo>
                      <a:pt x="868" y="241"/>
                    </a:lnTo>
                    <a:lnTo>
                      <a:pt x="868" y="237"/>
                    </a:lnTo>
                    <a:lnTo>
                      <a:pt x="872" y="237"/>
                    </a:lnTo>
                    <a:lnTo>
                      <a:pt x="876" y="237"/>
                    </a:lnTo>
                    <a:lnTo>
                      <a:pt x="880" y="237"/>
                    </a:lnTo>
                    <a:lnTo>
                      <a:pt x="884" y="237"/>
                    </a:lnTo>
                    <a:lnTo>
                      <a:pt x="884" y="233"/>
                    </a:lnTo>
                    <a:lnTo>
                      <a:pt x="888" y="233"/>
                    </a:lnTo>
                    <a:lnTo>
                      <a:pt x="892" y="233"/>
                    </a:lnTo>
                    <a:lnTo>
                      <a:pt x="896" y="233"/>
                    </a:lnTo>
                    <a:lnTo>
                      <a:pt x="900" y="233"/>
                    </a:lnTo>
                    <a:lnTo>
                      <a:pt x="900" y="229"/>
                    </a:lnTo>
                    <a:lnTo>
                      <a:pt x="904" y="229"/>
                    </a:lnTo>
                    <a:lnTo>
                      <a:pt x="908" y="229"/>
                    </a:lnTo>
                    <a:lnTo>
                      <a:pt x="912" y="229"/>
                    </a:lnTo>
                    <a:lnTo>
                      <a:pt x="916" y="229"/>
                    </a:lnTo>
                    <a:lnTo>
                      <a:pt x="916" y="225"/>
                    </a:lnTo>
                    <a:lnTo>
                      <a:pt x="920" y="225"/>
                    </a:lnTo>
                    <a:lnTo>
                      <a:pt x="924" y="225"/>
                    </a:lnTo>
                    <a:lnTo>
                      <a:pt x="928" y="225"/>
                    </a:lnTo>
                    <a:lnTo>
                      <a:pt x="932" y="225"/>
                    </a:lnTo>
                    <a:lnTo>
                      <a:pt x="936" y="225"/>
                    </a:lnTo>
                    <a:lnTo>
                      <a:pt x="936" y="221"/>
                    </a:lnTo>
                    <a:lnTo>
                      <a:pt x="940" y="221"/>
                    </a:lnTo>
                    <a:lnTo>
                      <a:pt x="944" y="221"/>
                    </a:lnTo>
                    <a:lnTo>
                      <a:pt x="948" y="221"/>
                    </a:lnTo>
                    <a:lnTo>
                      <a:pt x="952" y="221"/>
                    </a:lnTo>
                    <a:lnTo>
                      <a:pt x="952" y="217"/>
                    </a:lnTo>
                    <a:lnTo>
                      <a:pt x="956" y="217"/>
                    </a:lnTo>
                    <a:lnTo>
                      <a:pt x="960" y="217"/>
                    </a:lnTo>
                    <a:lnTo>
                      <a:pt x="964" y="217"/>
                    </a:lnTo>
                    <a:lnTo>
                      <a:pt x="968" y="217"/>
                    </a:lnTo>
                    <a:lnTo>
                      <a:pt x="968" y="213"/>
                    </a:lnTo>
                    <a:lnTo>
                      <a:pt x="972" y="213"/>
                    </a:lnTo>
                    <a:lnTo>
                      <a:pt x="976" y="213"/>
                    </a:lnTo>
                    <a:lnTo>
                      <a:pt x="980" y="213"/>
                    </a:lnTo>
                    <a:lnTo>
                      <a:pt x="984" y="213"/>
                    </a:lnTo>
                    <a:lnTo>
                      <a:pt x="984" y="209"/>
                    </a:lnTo>
                    <a:lnTo>
                      <a:pt x="988" y="209"/>
                    </a:lnTo>
                    <a:lnTo>
                      <a:pt x="992" y="209"/>
                    </a:lnTo>
                    <a:lnTo>
                      <a:pt x="996" y="209"/>
                    </a:lnTo>
                    <a:lnTo>
                      <a:pt x="1000" y="209"/>
                    </a:lnTo>
                    <a:lnTo>
                      <a:pt x="1000" y="205"/>
                    </a:lnTo>
                    <a:lnTo>
                      <a:pt x="1004" y="205"/>
                    </a:lnTo>
                    <a:lnTo>
                      <a:pt x="1008" y="205"/>
                    </a:lnTo>
                    <a:lnTo>
                      <a:pt x="1012" y="205"/>
                    </a:lnTo>
                    <a:lnTo>
                      <a:pt x="1016" y="205"/>
                    </a:lnTo>
                    <a:lnTo>
                      <a:pt x="1016" y="201"/>
                    </a:lnTo>
                    <a:lnTo>
                      <a:pt x="1020" y="201"/>
                    </a:lnTo>
                    <a:lnTo>
                      <a:pt x="1024" y="201"/>
                    </a:lnTo>
                    <a:lnTo>
                      <a:pt x="1028" y="201"/>
                    </a:lnTo>
                    <a:lnTo>
                      <a:pt x="1032" y="201"/>
                    </a:lnTo>
                    <a:lnTo>
                      <a:pt x="1036" y="197"/>
                    </a:lnTo>
                    <a:lnTo>
                      <a:pt x="1040" y="197"/>
                    </a:lnTo>
                    <a:lnTo>
                      <a:pt x="1044" y="197"/>
                    </a:lnTo>
                    <a:lnTo>
                      <a:pt x="1049" y="197"/>
                    </a:lnTo>
                    <a:lnTo>
                      <a:pt x="1053" y="193"/>
                    </a:lnTo>
                    <a:lnTo>
                      <a:pt x="1057" y="193"/>
                    </a:lnTo>
                    <a:lnTo>
                      <a:pt x="1061" y="193"/>
                    </a:lnTo>
                    <a:lnTo>
                      <a:pt x="1065" y="193"/>
                    </a:lnTo>
                    <a:lnTo>
                      <a:pt x="1069" y="193"/>
                    </a:lnTo>
                    <a:lnTo>
                      <a:pt x="1069" y="189"/>
                    </a:lnTo>
                    <a:lnTo>
                      <a:pt x="1073" y="189"/>
                    </a:lnTo>
                    <a:lnTo>
                      <a:pt x="1077" y="189"/>
                    </a:lnTo>
                    <a:lnTo>
                      <a:pt x="1081" y="189"/>
                    </a:lnTo>
                    <a:lnTo>
                      <a:pt x="1085" y="189"/>
                    </a:lnTo>
                    <a:lnTo>
                      <a:pt x="1085" y="185"/>
                    </a:lnTo>
                    <a:lnTo>
                      <a:pt x="1089" y="185"/>
                    </a:lnTo>
                    <a:lnTo>
                      <a:pt x="1093" y="185"/>
                    </a:lnTo>
                    <a:lnTo>
                      <a:pt x="1097" y="185"/>
                    </a:lnTo>
                    <a:lnTo>
                      <a:pt x="1101" y="185"/>
                    </a:lnTo>
                    <a:lnTo>
                      <a:pt x="1101" y="181"/>
                    </a:lnTo>
                    <a:lnTo>
                      <a:pt x="1105" y="181"/>
                    </a:lnTo>
                    <a:lnTo>
                      <a:pt x="1109" y="181"/>
                    </a:lnTo>
                    <a:lnTo>
                      <a:pt x="1113" y="181"/>
                    </a:lnTo>
                    <a:lnTo>
                      <a:pt x="1117" y="181"/>
                    </a:lnTo>
                    <a:lnTo>
                      <a:pt x="1117" y="177"/>
                    </a:lnTo>
                    <a:lnTo>
                      <a:pt x="1121" y="177"/>
                    </a:lnTo>
                    <a:lnTo>
                      <a:pt x="1125" y="177"/>
                    </a:lnTo>
                    <a:lnTo>
                      <a:pt x="1129" y="177"/>
                    </a:lnTo>
                    <a:lnTo>
                      <a:pt x="1133" y="177"/>
                    </a:lnTo>
                    <a:lnTo>
                      <a:pt x="1137" y="173"/>
                    </a:lnTo>
                    <a:lnTo>
                      <a:pt x="1141" y="173"/>
                    </a:lnTo>
                    <a:lnTo>
                      <a:pt x="1145" y="173"/>
                    </a:lnTo>
                    <a:lnTo>
                      <a:pt x="1149" y="173"/>
                    </a:lnTo>
                    <a:lnTo>
                      <a:pt x="1153" y="169"/>
                    </a:lnTo>
                    <a:lnTo>
                      <a:pt x="1157" y="169"/>
                    </a:lnTo>
                    <a:lnTo>
                      <a:pt x="1161" y="169"/>
                    </a:lnTo>
                    <a:lnTo>
                      <a:pt x="1165" y="169"/>
                    </a:lnTo>
                    <a:lnTo>
                      <a:pt x="1169" y="169"/>
                    </a:lnTo>
                    <a:lnTo>
                      <a:pt x="1169" y="165"/>
                    </a:lnTo>
                    <a:lnTo>
                      <a:pt x="1173" y="165"/>
                    </a:lnTo>
                    <a:lnTo>
                      <a:pt x="1177" y="165"/>
                    </a:lnTo>
                    <a:lnTo>
                      <a:pt x="1181" y="165"/>
                    </a:lnTo>
                    <a:lnTo>
                      <a:pt x="1185" y="165"/>
                    </a:lnTo>
                    <a:lnTo>
                      <a:pt x="1185" y="161"/>
                    </a:lnTo>
                    <a:lnTo>
                      <a:pt x="1189" y="161"/>
                    </a:lnTo>
                    <a:lnTo>
                      <a:pt x="1193" y="161"/>
                    </a:lnTo>
                    <a:lnTo>
                      <a:pt x="1197" y="161"/>
                    </a:lnTo>
                    <a:lnTo>
                      <a:pt x="1201" y="161"/>
                    </a:lnTo>
                    <a:lnTo>
                      <a:pt x="1201" y="157"/>
                    </a:lnTo>
                    <a:lnTo>
                      <a:pt x="1205" y="157"/>
                    </a:lnTo>
                    <a:lnTo>
                      <a:pt x="1209" y="157"/>
                    </a:lnTo>
                    <a:lnTo>
                      <a:pt x="1213" y="157"/>
                    </a:lnTo>
                    <a:lnTo>
                      <a:pt x="1217" y="157"/>
                    </a:lnTo>
                    <a:lnTo>
                      <a:pt x="1217" y="153"/>
                    </a:lnTo>
                    <a:lnTo>
                      <a:pt x="1221" y="153"/>
                    </a:lnTo>
                    <a:lnTo>
                      <a:pt x="1225" y="153"/>
                    </a:lnTo>
                    <a:lnTo>
                      <a:pt x="1229" y="153"/>
                    </a:lnTo>
                    <a:lnTo>
                      <a:pt x="1233" y="153"/>
                    </a:lnTo>
                    <a:lnTo>
                      <a:pt x="1233" y="149"/>
                    </a:lnTo>
                    <a:lnTo>
                      <a:pt x="1237" y="149"/>
                    </a:lnTo>
                    <a:lnTo>
                      <a:pt x="1241" y="149"/>
                    </a:lnTo>
                    <a:lnTo>
                      <a:pt x="1245" y="149"/>
                    </a:lnTo>
                    <a:lnTo>
                      <a:pt x="1249" y="149"/>
                    </a:lnTo>
                    <a:lnTo>
                      <a:pt x="1253" y="145"/>
                    </a:lnTo>
                    <a:lnTo>
                      <a:pt x="1257" y="145"/>
                    </a:lnTo>
                    <a:lnTo>
                      <a:pt x="1262" y="145"/>
                    </a:lnTo>
                    <a:lnTo>
                      <a:pt x="1266" y="145"/>
                    </a:lnTo>
                    <a:lnTo>
                      <a:pt x="1270" y="141"/>
                    </a:lnTo>
                    <a:lnTo>
                      <a:pt x="1274" y="141"/>
                    </a:lnTo>
                    <a:lnTo>
                      <a:pt x="1278" y="141"/>
                    </a:lnTo>
                    <a:lnTo>
                      <a:pt x="1282" y="141"/>
                    </a:lnTo>
                    <a:lnTo>
                      <a:pt x="1286" y="141"/>
                    </a:lnTo>
                    <a:lnTo>
                      <a:pt x="1286" y="137"/>
                    </a:lnTo>
                    <a:lnTo>
                      <a:pt x="1290" y="137"/>
                    </a:lnTo>
                    <a:lnTo>
                      <a:pt x="1294" y="137"/>
                    </a:lnTo>
                    <a:lnTo>
                      <a:pt x="1298" y="137"/>
                    </a:lnTo>
                    <a:lnTo>
                      <a:pt x="1302" y="137"/>
                    </a:lnTo>
                    <a:lnTo>
                      <a:pt x="1302" y="132"/>
                    </a:lnTo>
                    <a:lnTo>
                      <a:pt x="1306" y="132"/>
                    </a:lnTo>
                    <a:lnTo>
                      <a:pt x="1310" y="132"/>
                    </a:lnTo>
                    <a:lnTo>
                      <a:pt x="1314" y="132"/>
                    </a:lnTo>
                    <a:lnTo>
                      <a:pt x="1318" y="132"/>
                    </a:lnTo>
                    <a:lnTo>
                      <a:pt x="1318" y="128"/>
                    </a:lnTo>
                    <a:lnTo>
                      <a:pt x="1322" y="128"/>
                    </a:lnTo>
                    <a:lnTo>
                      <a:pt x="1326" y="128"/>
                    </a:lnTo>
                    <a:lnTo>
                      <a:pt x="1330" y="128"/>
                    </a:lnTo>
                    <a:lnTo>
                      <a:pt x="1334" y="128"/>
                    </a:lnTo>
                    <a:lnTo>
                      <a:pt x="1334" y="124"/>
                    </a:lnTo>
                    <a:lnTo>
                      <a:pt x="1338" y="124"/>
                    </a:lnTo>
                    <a:lnTo>
                      <a:pt x="1342" y="124"/>
                    </a:lnTo>
                    <a:lnTo>
                      <a:pt x="1346" y="124"/>
                    </a:lnTo>
                    <a:lnTo>
                      <a:pt x="1350" y="124"/>
                    </a:lnTo>
                    <a:lnTo>
                      <a:pt x="1354" y="120"/>
                    </a:lnTo>
                    <a:lnTo>
                      <a:pt x="1358" y="120"/>
                    </a:lnTo>
                    <a:lnTo>
                      <a:pt x="1362" y="120"/>
                    </a:lnTo>
                    <a:lnTo>
                      <a:pt x="1366" y="120"/>
                    </a:lnTo>
                    <a:lnTo>
                      <a:pt x="1370" y="120"/>
                    </a:lnTo>
                    <a:lnTo>
                      <a:pt x="1370" y="116"/>
                    </a:lnTo>
                    <a:lnTo>
                      <a:pt x="1374" y="116"/>
                    </a:lnTo>
                    <a:lnTo>
                      <a:pt x="1378" y="116"/>
                    </a:lnTo>
                    <a:lnTo>
                      <a:pt x="1382" y="116"/>
                    </a:lnTo>
                    <a:lnTo>
                      <a:pt x="1386" y="116"/>
                    </a:lnTo>
                    <a:lnTo>
                      <a:pt x="1386" y="112"/>
                    </a:lnTo>
                    <a:lnTo>
                      <a:pt x="1390" y="112"/>
                    </a:lnTo>
                    <a:lnTo>
                      <a:pt x="1394" y="112"/>
                    </a:lnTo>
                    <a:lnTo>
                      <a:pt x="1398" y="112"/>
                    </a:lnTo>
                    <a:lnTo>
                      <a:pt x="1402" y="112"/>
                    </a:lnTo>
                    <a:lnTo>
                      <a:pt x="1402" y="108"/>
                    </a:lnTo>
                    <a:lnTo>
                      <a:pt x="1406" y="108"/>
                    </a:lnTo>
                    <a:lnTo>
                      <a:pt x="1410" y="108"/>
                    </a:lnTo>
                    <a:lnTo>
                      <a:pt x="1414" y="108"/>
                    </a:lnTo>
                    <a:lnTo>
                      <a:pt x="1418" y="108"/>
                    </a:lnTo>
                    <a:lnTo>
                      <a:pt x="1418" y="104"/>
                    </a:lnTo>
                    <a:lnTo>
                      <a:pt x="1422" y="104"/>
                    </a:lnTo>
                    <a:lnTo>
                      <a:pt x="1426" y="104"/>
                    </a:lnTo>
                    <a:lnTo>
                      <a:pt x="1430" y="104"/>
                    </a:lnTo>
                    <a:lnTo>
                      <a:pt x="1434" y="104"/>
                    </a:lnTo>
                    <a:lnTo>
                      <a:pt x="1434" y="100"/>
                    </a:lnTo>
                    <a:lnTo>
                      <a:pt x="1438" y="100"/>
                    </a:lnTo>
                    <a:lnTo>
                      <a:pt x="1442" y="100"/>
                    </a:lnTo>
                    <a:lnTo>
                      <a:pt x="1446" y="100"/>
                    </a:lnTo>
                    <a:lnTo>
                      <a:pt x="1450" y="100"/>
                    </a:lnTo>
                    <a:lnTo>
                      <a:pt x="1450" y="96"/>
                    </a:lnTo>
                    <a:lnTo>
                      <a:pt x="1454" y="96"/>
                    </a:lnTo>
                    <a:lnTo>
                      <a:pt x="1458" y="96"/>
                    </a:lnTo>
                    <a:lnTo>
                      <a:pt x="1462" y="96"/>
                    </a:lnTo>
                    <a:lnTo>
                      <a:pt x="1466" y="96"/>
                    </a:lnTo>
                    <a:lnTo>
                      <a:pt x="1471" y="92"/>
                    </a:lnTo>
                    <a:lnTo>
                      <a:pt x="1475" y="92"/>
                    </a:lnTo>
                    <a:lnTo>
                      <a:pt x="1479" y="92"/>
                    </a:lnTo>
                    <a:lnTo>
                      <a:pt x="1483" y="92"/>
                    </a:lnTo>
                    <a:lnTo>
                      <a:pt x="1487" y="92"/>
                    </a:lnTo>
                    <a:lnTo>
                      <a:pt x="1487" y="88"/>
                    </a:lnTo>
                    <a:lnTo>
                      <a:pt x="1491" y="88"/>
                    </a:lnTo>
                    <a:lnTo>
                      <a:pt x="1495" y="88"/>
                    </a:lnTo>
                    <a:lnTo>
                      <a:pt x="1499" y="88"/>
                    </a:lnTo>
                    <a:lnTo>
                      <a:pt x="1503" y="88"/>
                    </a:lnTo>
                    <a:lnTo>
                      <a:pt x="1503" y="84"/>
                    </a:lnTo>
                    <a:lnTo>
                      <a:pt x="1507" y="84"/>
                    </a:lnTo>
                    <a:lnTo>
                      <a:pt x="1511" y="84"/>
                    </a:lnTo>
                    <a:lnTo>
                      <a:pt x="1515" y="84"/>
                    </a:lnTo>
                    <a:lnTo>
                      <a:pt x="1519" y="84"/>
                    </a:lnTo>
                    <a:lnTo>
                      <a:pt x="1519" y="80"/>
                    </a:lnTo>
                    <a:lnTo>
                      <a:pt x="1523" y="80"/>
                    </a:lnTo>
                    <a:lnTo>
                      <a:pt x="1527" y="80"/>
                    </a:lnTo>
                    <a:lnTo>
                      <a:pt x="1531" y="80"/>
                    </a:lnTo>
                    <a:lnTo>
                      <a:pt x="1535" y="80"/>
                    </a:lnTo>
                    <a:lnTo>
                      <a:pt x="1535" y="76"/>
                    </a:lnTo>
                    <a:lnTo>
                      <a:pt x="1539" y="76"/>
                    </a:lnTo>
                    <a:lnTo>
                      <a:pt x="1543" y="76"/>
                    </a:lnTo>
                    <a:lnTo>
                      <a:pt x="1547" y="76"/>
                    </a:lnTo>
                    <a:lnTo>
                      <a:pt x="1551" y="76"/>
                    </a:lnTo>
                    <a:lnTo>
                      <a:pt x="1555" y="72"/>
                    </a:lnTo>
                    <a:lnTo>
                      <a:pt x="1559" y="72"/>
                    </a:lnTo>
                    <a:lnTo>
                      <a:pt x="1563" y="72"/>
                    </a:lnTo>
                    <a:lnTo>
                      <a:pt x="1567" y="72"/>
                    </a:lnTo>
                    <a:lnTo>
                      <a:pt x="1571" y="68"/>
                    </a:lnTo>
                    <a:lnTo>
                      <a:pt x="1575" y="68"/>
                    </a:lnTo>
                    <a:lnTo>
                      <a:pt x="1579" y="68"/>
                    </a:lnTo>
                    <a:lnTo>
                      <a:pt x="1583" y="68"/>
                    </a:lnTo>
                    <a:lnTo>
                      <a:pt x="1587" y="68"/>
                    </a:lnTo>
                    <a:lnTo>
                      <a:pt x="1587" y="64"/>
                    </a:lnTo>
                    <a:lnTo>
                      <a:pt x="1591" y="64"/>
                    </a:lnTo>
                    <a:lnTo>
                      <a:pt x="1595" y="64"/>
                    </a:lnTo>
                    <a:lnTo>
                      <a:pt x="1599" y="64"/>
                    </a:lnTo>
                    <a:lnTo>
                      <a:pt x="1603" y="64"/>
                    </a:lnTo>
                    <a:lnTo>
                      <a:pt x="1603" y="60"/>
                    </a:lnTo>
                    <a:lnTo>
                      <a:pt x="1607" y="60"/>
                    </a:lnTo>
                    <a:lnTo>
                      <a:pt x="1611" y="60"/>
                    </a:lnTo>
                    <a:lnTo>
                      <a:pt x="1615" y="60"/>
                    </a:lnTo>
                    <a:lnTo>
                      <a:pt x="1619" y="60"/>
                    </a:lnTo>
                    <a:lnTo>
                      <a:pt x="1619" y="56"/>
                    </a:lnTo>
                    <a:lnTo>
                      <a:pt x="1623" y="56"/>
                    </a:lnTo>
                    <a:lnTo>
                      <a:pt x="1627" y="56"/>
                    </a:lnTo>
                    <a:lnTo>
                      <a:pt x="1631" y="56"/>
                    </a:lnTo>
                    <a:lnTo>
                      <a:pt x="1635" y="56"/>
                    </a:lnTo>
                    <a:lnTo>
                      <a:pt x="1639" y="52"/>
                    </a:lnTo>
                    <a:lnTo>
                      <a:pt x="1643" y="52"/>
                    </a:lnTo>
                    <a:lnTo>
                      <a:pt x="1647" y="52"/>
                    </a:lnTo>
                    <a:lnTo>
                      <a:pt x="1651" y="52"/>
                    </a:lnTo>
                    <a:lnTo>
                      <a:pt x="1655" y="48"/>
                    </a:lnTo>
                    <a:lnTo>
                      <a:pt x="1659" y="48"/>
                    </a:lnTo>
                    <a:lnTo>
                      <a:pt x="1663" y="48"/>
                    </a:lnTo>
                    <a:lnTo>
                      <a:pt x="1667" y="48"/>
                    </a:lnTo>
                    <a:lnTo>
                      <a:pt x="1671" y="44"/>
                    </a:lnTo>
                    <a:lnTo>
                      <a:pt x="1675" y="44"/>
                    </a:lnTo>
                    <a:lnTo>
                      <a:pt x="1680" y="44"/>
                    </a:lnTo>
                    <a:lnTo>
                      <a:pt x="1684" y="44"/>
                    </a:lnTo>
                    <a:lnTo>
                      <a:pt x="1688" y="40"/>
                    </a:lnTo>
                    <a:lnTo>
                      <a:pt x="1692" y="40"/>
                    </a:lnTo>
                    <a:lnTo>
                      <a:pt x="1696" y="40"/>
                    </a:lnTo>
                    <a:lnTo>
                      <a:pt x="1700" y="40"/>
                    </a:lnTo>
                    <a:lnTo>
                      <a:pt x="1704" y="40"/>
                    </a:lnTo>
                    <a:lnTo>
                      <a:pt x="1704" y="36"/>
                    </a:lnTo>
                    <a:lnTo>
                      <a:pt x="1708" y="36"/>
                    </a:lnTo>
                    <a:lnTo>
                      <a:pt x="1712" y="36"/>
                    </a:lnTo>
                    <a:lnTo>
                      <a:pt x="1716" y="36"/>
                    </a:lnTo>
                    <a:lnTo>
                      <a:pt x="1720" y="36"/>
                    </a:lnTo>
                    <a:lnTo>
                      <a:pt x="1720" y="32"/>
                    </a:lnTo>
                    <a:lnTo>
                      <a:pt x="1724" y="32"/>
                    </a:lnTo>
                    <a:lnTo>
                      <a:pt x="1728" y="32"/>
                    </a:lnTo>
                    <a:lnTo>
                      <a:pt x="1732" y="32"/>
                    </a:lnTo>
                    <a:lnTo>
                      <a:pt x="1736" y="32"/>
                    </a:lnTo>
                    <a:lnTo>
                      <a:pt x="1736" y="28"/>
                    </a:lnTo>
                    <a:lnTo>
                      <a:pt x="1740" y="28"/>
                    </a:lnTo>
                    <a:lnTo>
                      <a:pt x="1744" y="28"/>
                    </a:lnTo>
                    <a:lnTo>
                      <a:pt x="1748" y="28"/>
                    </a:lnTo>
                    <a:lnTo>
                      <a:pt x="1752" y="28"/>
                    </a:lnTo>
                    <a:lnTo>
                      <a:pt x="1752" y="24"/>
                    </a:lnTo>
                    <a:lnTo>
                      <a:pt x="1756" y="24"/>
                    </a:lnTo>
                    <a:lnTo>
                      <a:pt x="1760" y="24"/>
                    </a:lnTo>
                    <a:lnTo>
                      <a:pt x="1764" y="24"/>
                    </a:lnTo>
                    <a:lnTo>
                      <a:pt x="1768" y="24"/>
                    </a:lnTo>
                    <a:lnTo>
                      <a:pt x="1772" y="20"/>
                    </a:lnTo>
                    <a:lnTo>
                      <a:pt x="1776" y="20"/>
                    </a:lnTo>
                    <a:lnTo>
                      <a:pt x="1780" y="20"/>
                    </a:lnTo>
                    <a:lnTo>
                      <a:pt x="1784" y="20"/>
                    </a:lnTo>
                    <a:lnTo>
                      <a:pt x="1788" y="20"/>
                    </a:lnTo>
                    <a:lnTo>
                      <a:pt x="1788" y="16"/>
                    </a:lnTo>
                    <a:lnTo>
                      <a:pt x="1792" y="16"/>
                    </a:lnTo>
                    <a:lnTo>
                      <a:pt x="1796" y="16"/>
                    </a:lnTo>
                    <a:lnTo>
                      <a:pt x="1800" y="16"/>
                    </a:lnTo>
                    <a:lnTo>
                      <a:pt x="1804" y="16"/>
                    </a:lnTo>
                    <a:lnTo>
                      <a:pt x="1804" y="12"/>
                    </a:lnTo>
                    <a:lnTo>
                      <a:pt x="1808" y="12"/>
                    </a:lnTo>
                    <a:lnTo>
                      <a:pt x="1812" y="12"/>
                    </a:lnTo>
                    <a:lnTo>
                      <a:pt x="1816" y="12"/>
                    </a:lnTo>
                    <a:lnTo>
                      <a:pt x="1820" y="12"/>
                    </a:lnTo>
                    <a:lnTo>
                      <a:pt x="1820" y="8"/>
                    </a:lnTo>
                    <a:lnTo>
                      <a:pt x="1824" y="8"/>
                    </a:lnTo>
                    <a:lnTo>
                      <a:pt x="1828" y="8"/>
                    </a:lnTo>
                    <a:lnTo>
                      <a:pt x="1832" y="8"/>
                    </a:lnTo>
                    <a:lnTo>
                      <a:pt x="1836" y="8"/>
                    </a:lnTo>
                    <a:lnTo>
                      <a:pt x="1836" y="4"/>
                    </a:lnTo>
                    <a:lnTo>
                      <a:pt x="1840" y="4"/>
                    </a:lnTo>
                    <a:lnTo>
                      <a:pt x="1844" y="4"/>
                    </a:lnTo>
                    <a:lnTo>
                      <a:pt x="1848" y="4"/>
                    </a:lnTo>
                    <a:lnTo>
                      <a:pt x="1852" y="4"/>
                    </a:lnTo>
                    <a:lnTo>
                      <a:pt x="1852" y="0"/>
                    </a:lnTo>
                    <a:lnTo>
                      <a:pt x="1856" y="0"/>
                    </a:lnTo>
                    <a:lnTo>
                      <a:pt x="1860" y="0"/>
                    </a:lnTo>
                    <a:lnTo>
                      <a:pt x="1864" y="0"/>
                    </a:lnTo>
                    <a:lnTo>
                      <a:pt x="1868" y="0"/>
                    </a:lnTo>
                    <a:lnTo>
                      <a:pt x="1872" y="0"/>
                    </a:lnTo>
                  </a:path>
                </a:pathLst>
              </a:custGeom>
              <a:noFill/>
              <a:ln w="6350">
                <a:solidFill>
                  <a:srgbClr val="0000FF"/>
                </a:solidFill>
                <a:prstDash val="solid"/>
                <a:round/>
                <a:headEnd/>
                <a:tailEnd/>
              </a:ln>
            </p:spPr>
            <p:txBody>
              <a:bodyPr>
                <a:prstTxWarp prst="textNoShape">
                  <a:avLst/>
                </a:prstTxWarp>
              </a:bodyPr>
              <a:lstStyle/>
              <a:p>
                <a:endParaRPr lang="en-US"/>
              </a:p>
            </p:txBody>
          </p:sp>
          <p:sp>
            <p:nvSpPr>
              <p:cNvPr id="144701" name="Rectangle 317"/>
              <p:cNvSpPr>
                <a:spLocks noChangeArrowheads="1"/>
              </p:cNvSpPr>
              <p:nvPr/>
            </p:nvSpPr>
            <p:spPr bwMode="auto">
              <a:xfrm>
                <a:off x="2025" y="3741"/>
                <a:ext cx="32"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0</a:t>
                </a:r>
                <a:endParaRPr lang="en-US"/>
              </a:p>
            </p:txBody>
          </p:sp>
          <p:sp>
            <p:nvSpPr>
              <p:cNvPr id="144702" name="Rectangle 318"/>
              <p:cNvSpPr>
                <a:spLocks noChangeArrowheads="1"/>
              </p:cNvSpPr>
              <p:nvPr/>
            </p:nvSpPr>
            <p:spPr bwMode="auto">
              <a:xfrm>
                <a:off x="2194"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a:t>
                </a:r>
                <a:endParaRPr lang="en-US"/>
              </a:p>
            </p:txBody>
          </p:sp>
          <p:sp>
            <p:nvSpPr>
              <p:cNvPr id="144703" name="Rectangle 319"/>
              <p:cNvSpPr>
                <a:spLocks noChangeArrowheads="1"/>
              </p:cNvSpPr>
              <p:nvPr/>
            </p:nvSpPr>
            <p:spPr bwMode="auto">
              <a:xfrm>
                <a:off x="2383"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20</a:t>
                </a:r>
                <a:endParaRPr lang="en-US"/>
              </a:p>
            </p:txBody>
          </p:sp>
          <p:sp>
            <p:nvSpPr>
              <p:cNvPr id="144704" name="Rectangle 320"/>
              <p:cNvSpPr>
                <a:spLocks noChangeArrowheads="1"/>
              </p:cNvSpPr>
              <p:nvPr/>
            </p:nvSpPr>
            <p:spPr bwMode="auto">
              <a:xfrm>
                <a:off x="2568"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30</a:t>
                </a:r>
                <a:endParaRPr lang="en-US"/>
              </a:p>
            </p:txBody>
          </p:sp>
          <p:sp>
            <p:nvSpPr>
              <p:cNvPr id="144705" name="Rectangle 321"/>
              <p:cNvSpPr>
                <a:spLocks noChangeArrowheads="1"/>
              </p:cNvSpPr>
              <p:nvPr/>
            </p:nvSpPr>
            <p:spPr bwMode="auto">
              <a:xfrm>
                <a:off x="2757"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40</a:t>
                </a:r>
                <a:endParaRPr lang="en-US"/>
              </a:p>
            </p:txBody>
          </p:sp>
          <p:sp>
            <p:nvSpPr>
              <p:cNvPr id="144706" name="Rectangle 322"/>
              <p:cNvSpPr>
                <a:spLocks noChangeArrowheads="1"/>
              </p:cNvSpPr>
              <p:nvPr/>
            </p:nvSpPr>
            <p:spPr bwMode="auto">
              <a:xfrm>
                <a:off x="2946"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50</a:t>
                </a:r>
                <a:endParaRPr lang="en-US"/>
              </a:p>
            </p:txBody>
          </p:sp>
          <p:sp>
            <p:nvSpPr>
              <p:cNvPr id="144707" name="Rectangle 323"/>
              <p:cNvSpPr>
                <a:spLocks noChangeArrowheads="1"/>
              </p:cNvSpPr>
              <p:nvPr/>
            </p:nvSpPr>
            <p:spPr bwMode="auto">
              <a:xfrm>
                <a:off x="3131"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60</a:t>
                </a:r>
                <a:endParaRPr lang="en-US"/>
              </a:p>
            </p:txBody>
          </p:sp>
          <p:sp>
            <p:nvSpPr>
              <p:cNvPr id="144708" name="Rectangle 324"/>
              <p:cNvSpPr>
                <a:spLocks noChangeArrowheads="1"/>
              </p:cNvSpPr>
              <p:nvPr/>
            </p:nvSpPr>
            <p:spPr bwMode="auto">
              <a:xfrm>
                <a:off x="3320"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70</a:t>
                </a:r>
                <a:endParaRPr lang="en-US"/>
              </a:p>
            </p:txBody>
          </p:sp>
          <p:sp>
            <p:nvSpPr>
              <p:cNvPr id="144709" name="Rectangle 325"/>
              <p:cNvSpPr>
                <a:spLocks noChangeArrowheads="1"/>
              </p:cNvSpPr>
              <p:nvPr/>
            </p:nvSpPr>
            <p:spPr bwMode="auto">
              <a:xfrm>
                <a:off x="3504"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80</a:t>
                </a:r>
                <a:endParaRPr lang="en-US"/>
              </a:p>
            </p:txBody>
          </p:sp>
          <p:sp>
            <p:nvSpPr>
              <p:cNvPr id="144710" name="Rectangle 326"/>
              <p:cNvSpPr>
                <a:spLocks noChangeArrowheads="1"/>
              </p:cNvSpPr>
              <p:nvPr/>
            </p:nvSpPr>
            <p:spPr bwMode="auto">
              <a:xfrm>
                <a:off x="3693" y="3741"/>
                <a:ext cx="64"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90</a:t>
                </a:r>
                <a:endParaRPr lang="en-US"/>
              </a:p>
            </p:txBody>
          </p:sp>
          <p:sp>
            <p:nvSpPr>
              <p:cNvPr id="144711" name="Rectangle 327"/>
              <p:cNvSpPr>
                <a:spLocks noChangeArrowheads="1"/>
              </p:cNvSpPr>
              <p:nvPr/>
            </p:nvSpPr>
            <p:spPr bwMode="auto">
              <a:xfrm>
                <a:off x="3866" y="3741"/>
                <a:ext cx="96" cy="77"/>
              </a:xfrm>
              <a:prstGeom prst="rect">
                <a:avLst/>
              </a:prstGeom>
              <a:noFill/>
              <a:ln w="9525">
                <a:noFill/>
                <a:miter lim="800000"/>
                <a:headEnd/>
                <a:tailEnd/>
              </a:ln>
            </p:spPr>
            <p:txBody>
              <a:bodyPr wrap="none" lIns="0" tIns="0" rIns="0" bIns="0">
                <a:prstTxWarp prst="textNoShape">
                  <a:avLst/>
                </a:prstTxWarp>
                <a:spAutoFit/>
              </a:bodyPr>
              <a:lstStyle/>
              <a:p>
                <a:r>
                  <a:rPr lang="en-US" sz="800">
                    <a:solidFill>
                      <a:srgbClr val="000000"/>
                    </a:solidFill>
                    <a:latin typeface="Times New Roman" charset="0"/>
                  </a:rPr>
                  <a:t>100</a:t>
                </a:r>
                <a:endParaRPr lang="en-US"/>
              </a:p>
            </p:txBody>
          </p:sp>
          <p:sp>
            <p:nvSpPr>
              <p:cNvPr id="144712" name="Rectangle 328"/>
              <p:cNvSpPr>
                <a:spLocks noChangeArrowheads="1"/>
              </p:cNvSpPr>
              <p:nvPr/>
            </p:nvSpPr>
            <p:spPr bwMode="auto">
              <a:xfrm>
                <a:off x="2829" y="3817"/>
                <a:ext cx="149" cy="78"/>
              </a:xfrm>
              <a:prstGeom prst="rect">
                <a:avLst/>
              </a:prstGeom>
              <a:noFill/>
              <a:ln w="9525">
                <a:noFill/>
                <a:miter lim="800000"/>
                <a:headEnd/>
                <a:tailEnd/>
              </a:ln>
            </p:spPr>
            <p:txBody>
              <a:bodyPr wrap="none" lIns="0" tIns="0" rIns="0" bIns="0">
                <a:prstTxWarp prst="textNoShape">
                  <a:avLst/>
                </a:prstTxWarp>
                <a:spAutoFit/>
              </a:bodyPr>
              <a:lstStyle/>
              <a:p>
                <a:r>
                  <a:rPr lang="en-US" sz="800" dirty="0" smtClean="0">
                    <a:solidFill>
                      <a:srgbClr val="000000"/>
                    </a:solidFill>
                    <a:latin typeface="Times New Roman" charset="0"/>
                  </a:rPr>
                  <a:t>Week</a:t>
                </a:r>
                <a:endParaRPr lang="en-US" dirty="0"/>
              </a:p>
            </p:txBody>
          </p:sp>
        </p:grpSp>
        <p:sp>
          <p:nvSpPr>
            <p:cNvPr id="144725" name="Rectangle 341"/>
            <p:cNvSpPr>
              <a:spLocks noChangeArrowheads="1"/>
            </p:cNvSpPr>
            <p:nvPr/>
          </p:nvSpPr>
          <p:spPr bwMode="auto">
            <a:xfrm>
              <a:off x="2928" y="3024"/>
              <a:ext cx="681" cy="192"/>
            </a:xfrm>
            <a:prstGeom prst="rect">
              <a:avLst/>
            </a:prstGeom>
            <a:noFill/>
            <a:ln w="9525">
              <a:noFill/>
              <a:miter lim="800000"/>
              <a:headEnd/>
              <a:tailEnd/>
            </a:ln>
            <a:effectLst/>
          </p:spPr>
          <p:txBody>
            <a:bodyPr wrap="none" anchor="ctr">
              <a:prstTxWarp prst="textNoShape">
                <a:avLst/>
              </a:prstTxWarp>
              <a:spAutoFit/>
            </a:bodyPr>
            <a:lstStyle/>
            <a:p>
              <a:r>
                <a:rPr lang="en-US" sz="1400">
                  <a:solidFill>
                    <a:schemeClr val="tx2"/>
                  </a:solidFill>
                </a:rPr>
                <a:t>Total Costs</a:t>
              </a:r>
            </a:p>
          </p:txBody>
        </p:sp>
        <p:sp>
          <p:nvSpPr>
            <p:cNvPr id="144729" name="Rectangle 345"/>
            <p:cNvSpPr>
              <a:spLocks noChangeArrowheads="1"/>
            </p:cNvSpPr>
            <p:nvPr/>
          </p:nvSpPr>
          <p:spPr bwMode="auto">
            <a:xfrm>
              <a:off x="130" y="3551"/>
              <a:ext cx="1934" cy="233"/>
            </a:xfrm>
            <a:prstGeom prst="rect">
              <a:avLst/>
            </a:prstGeom>
            <a:noFill/>
            <a:ln w="9525">
              <a:noFill/>
              <a:miter lim="800000"/>
              <a:headEnd/>
              <a:tailEnd/>
            </a:ln>
            <a:effectLst/>
          </p:spPr>
          <p:txBody>
            <a:bodyPr wrap="none" anchor="ctr">
              <a:prstTxWarp prst="textNoShape">
                <a:avLst/>
              </a:prstTxWarp>
              <a:spAutoFit/>
            </a:bodyPr>
            <a:lstStyle/>
            <a:p>
              <a:r>
                <a:rPr lang="en-US" b="1" dirty="0" smtClean="0">
                  <a:solidFill>
                    <a:schemeClr val="tx2"/>
                  </a:solidFill>
                </a:rPr>
                <a:t>Senior Management (CIO) </a:t>
              </a:r>
              <a:endParaRPr lang="en-US" dirty="0">
                <a:solidFill>
                  <a:schemeClr val="tx2"/>
                </a:solidFill>
              </a:endParaRPr>
            </a:p>
          </p:txBody>
        </p:sp>
      </p:grpSp>
      <p:sp>
        <p:nvSpPr>
          <p:cNvPr id="144733" name="Rectangle 349"/>
          <p:cNvSpPr>
            <a:spLocks noChangeArrowheads="1"/>
          </p:cNvSpPr>
          <p:nvPr/>
        </p:nvSpPr>
        <p:spPr bwMode="auto">
          <a:xfrm>
            <a:off x="460375" y="762000"/>
            <a:ext cx="8378825" cy="336550"/>
          </a:xfrm>
          <a:prstGeom prst="rect">
            <a:avLst/>
          </a:prstGeom>
          <a:noFill/>
          <a:ln w="9525">
            <a:noFill/>
            <a:miter lim="800000"/>
            <a:headEnd/>
            <a:tailEnd/>
          </a:ln>
          <a:effectLst/>
        </p:spPr>
        <p:txBody>
          <a:bodyPr anchor="ctr">
            <a:prstTxWarp prst="textNoShape">
              <a:avLst/>
            </a:prstTxWarp>
            <a:spAutoFit/>
          </a:bodyPr>
          <a:lstStyle/>
          <a:p>
            <a:pPr algn="ctr"/>
            <a:r>
              <a:rPr lang="en-US" sz="1600" dirty="0">
                <a:solidFill>
                  <a:srgbClr val="0000FF"/>
                </a:solidFill>
              </a:rPr>
              <a:t>Blue is base case</a:t>
            </a:r>
            <a:r>
              <a:rPr lang="en-US" sz="1600" dirty="0">
                <a:solidFill>
                  <a:schemeClr val="accent2"/>
                </a:solidFill>
              </a:rPr>
              <a:t>; </a:t>
            </a:r>
            <a:r>
              <a:rPr lang="en-US" sz="1600" dirty="0">
                <a:solidFill>
                  <a:srgbClr val="FF0000"/>
                </a:solidFill>
              </a:rPr>
              <a:t>red case is patching with configuration standards</a:t>
            </a:r>
            <a:r>
              <a:rPr lang="en-US" sz="1600" dirty="0">
                <a:solidFill>
                  <a:schemeClr val="accent2"/>
                </a:solidFill>
              </a:rPr>
              <a:t>; </a:t>
            </a:r>
            <a:r>
              <a:rPr lang="en-US" sz="1600" dirty="0">
                <a:solidFill>
                  <a:srgbClr val="008000"/>
                </a:solidFill>
              </a:rPr>
              <a:t>green is current case  </a:t>
            </a:r>
            <a:endParaRPr lang="en-US" sz="1600" i="1" dirty="0">
              <a:solidFill>
                <a:srgbClr val="008000"/>
              </a:solidFill>
            </a:endParaRPr>
          </a:p>
        </p:txBody>
      </p:sp>
      <p:sp>
        <p:nvSpPr>
          <p:cNvPr id="11" name="Slide Number Placeholder 10"/>
          <p:cNvSpPr>
            <a:spLocks noGrp="1"/>
          </p:cNvSpPr>
          <p:nvPr>
            <p:ph type="sldNum" sz="quarter" idx="12"/>
          </p:nvPr>
        </p:nvSpPr>
        <p:spPr/>
        <p:txBody>
          <a:bodyPr/>
          <a:lstStyle/>
          <a:p>
            <a:pPr>
              <a:defRPr/>
            </a:pPr>
            <a:fld id="{9CD6468C-9E14-4CE7-A23A-34645FE97FFC}" type="slidenum">
              <a:rPr lang="en-US" smtClean="0"/>
              <a:pPr>
                <a:defRPr/>
              </a:pPr>
              <a:t>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6870</TotalTime>
  <Words>1370</Words>
  <Application>Microsoft Office PowerPoint</Application>
  <PresentationFormat>On-screen Show (4:3)</PresentationFormat>
  <Paragraphs>325</Paragraphs>
  <Slides>22</Slides>
  <Notes>11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PowerPoint Presentation</vt:lpstr>
      <vt:lpstr>Mission: Resiliency of Organizations &amp; Markets</vt:lpstr>
      <vt:lpstr>Brief Overview of System Dynamics</vt:lpstr>
      <vt:lpstr>Mission: Dynamics of Threats and Resilience</vt:lpstr>
      <vt:lpstr>Relating Actions to Outcomes</vt:lpstr>
      <vt:lpstr>PowerPoint Presentation</vt:lpstr>
      <vt:lpstr>PowerPoint Presentation</vt:lpstr>
      <vt:lpstr>Simulation Modeling Overview</vt:lpstr>
      <vt:lpstr>Making the Case</vt:lpstr>
      <vt:lpstr>Summary of Results</vt:lpstr>
      <vt:lpstr>Resolving Emergent Issues In Cyber Security: Vulnerability Markets</vt:lpstr>
      <vt:lpstr>How do white markets influence black market pricing?</vt:lpstr>
      <vt:lpstr>What is the lifecycle of cybercrime?</vt:lpstr>
      <vt:lpstr>How do bug bounty programs influence vulnerability supply?</vt:lpstr>
      <vt:lpstr>PowerPoint Presentation</vt:lpstr>
      <vt:lpstr>How does State investment in cyber capability influence foreign behavior?</vt:lpstr>
      <vt:lpstr>Cyber Security Challenge: Resolving Problems As Part Of A Larger System</vt:lpstr>
      <vt:lpstr>Summary</vt:lpstr>
      <vt:lpstr>Backup</vt:lpstr>
      <vt:lpstr>Valuing Software Portfolios Using System Dynamics Models</vt:lpstr>
      <vt:lpstr>Patching Dynamics</vt:lpstr>
      <vt:lpstr>Downstream Dynamics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 Siegel</dc:creator>
  <cp:lastModifiedBy>Stuart Madnick</cp:lastModifiedBy>
  <cp:revision>110</cp:revision>
  <dcterms:created xsi:type="dcterms:W3CDTF">2010-10-12T20:54:12Z</dcterms:created>
  <dcterms:modified xsi:type="dcterms:W3CDTF">2014-09-02T16:12:13Z</dcterms:modified>
</cp:coreProperties>
</file>