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1"/>
  </p:sldMasterIdLst>
  <p:notesMasterIdLst>
    <p:notesMasterId r:id="rId31"/>
  </p:notesMasterIdLst>
  <p:sldIdLst>
    <p:sldId id="313" r:id="rId2"/>
    <p:sldId id="269" r:id="rId3"/>
    <p:sldId id="306" r:id="rId4"/>
    <p:sldId id="314" r:id="rId5"/>
    <p:sldId id="265" r:id="rId6"/>
    <p:sldId id="315" r:id="rId7"/>
    <p:sldId id="316" r:id="rId8"/>
    <p:sldId id="317" r:id="rId9"/>
    <p:sldId id="319" r:id="rId10"/>
    <p:sldId id="260" r:id="rId11"/>
    <p:sldId id="320" r:id="rId12"/>
    <p:sldId id="272" r:id="rId13"/>
    <p:sldId id="308" r:id="rId14"/>
    <p:sldId id="329" r:id="rId15"/>
    <p:sldId id="330" r:id="rId16"/>
    <p:sldId id="282" r:id="rId17"/>
    <p:sldId id="283" r:id="rId18"/>
    <p:sldId id="321" r:id="rId19"/>
    <p:sldId id="328" r:id="rId20"/>
    <p:sldId id="322" r:id="rId21"/>
    <p:sldId id="331" r:id="rId22"/>
    <p:sldId id="309" r:id="rId23"/>
    <p:sldId id="296" r:id="rId24"/>
    <p:sldId id="299" r:id="rId25"/>
    <p:sldId id="332" r:id="rId26"/>
    <p:sldId id="303" r:id="rId27"/>
    <p:sldId id="326" r:id="rId28"/>
    <p:sldId id="312" r:id="rId29"/>
    <p:sldId id="33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6" autoAdjust="0"/>
    <p:restoredTop sz="84971" autoAdjust="0"/>
  </p:normalViewPr>
  <p:slideViewPr>
    <p:cSldViewPr>
      <p:cViewPr>
        <p:scale>
          <a:sx n="90" d="100"/>
          <a:sy n="90" d="100"/>
        </p:scale>
        <p:origin x="-6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06F3E-FDCF-48B5-A8BD-E165B37B3059}" type="datetimeFigureOut">
              <a:rPr lang="en-US" smtClean="0"/>
              <a:t>9/1/2014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B5E45-90F9-4D55-A091-A0F71F221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3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1" tIns="45699" rIns="91401" bIns="45699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lIns="91401" tIns="45699" rIns="91401" bIns="45699" anchor="b"/>
          <a:lstStyle/>
          <a:p>
            <a:pPr algn="r">
              <a:defRPr/>
            </a:pPr>
            <a:fld id="{D18DBA1F-5127-4D79-B9D6-4EFB867F2ECE}" type="slidenum">
              <a:rPr lang="en-US" sz="1200"/>
              <a:pPr algn="r">
                <a:defRPr/>
              </a:pPr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Analysis of Payment Card Processing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What a CIO</a:t>
            </a:r>
            <a:r>
              <a:rPr lang="en-US" baseline="0" dirty="0" smtClean="0"/>
              <a:t> will do on a Monday after seeing this presentation on Friday?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Talk about immediate ROI – 880k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People</a:t>
            </a:r>
            <a:r>
              <a:rPr lang="en-US" baseline="0" dirty="0" smtClean="0"/>
              <a:t> and process management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Identified where is the value to the company – 880k, </a:t>
            </a:r>
            <a:r>
              <a:rPr lang="en-US" baseline="0" dirty="0" err="1" smtClean="0"/>
              <a:t>pci-dss</a:t>
            </a:r>
            <a:r>
              <a:rPr lang="en-US" baseline="0" dirty="0" smtClean="0"/>
              <a:t>, upgrades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Recommendations can be applied to existing systems at systemic level.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4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org. changes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Safety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cutlure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9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5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STAMP and CAST,</a:t>
            </a:r>
            <a:r>
              <a:rPr lang="en-US" baseline="0" dirty="0" smtClean="0"/>
              <a:t> Why CAST and not STPA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6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say that there are 9 steps – don’t try to describe them here.</a:t>
            </a:r>
          </a:p>
          <a:p>
            <a:r>
              <a:rPr lang="en-US" dirty="0" smtClean="0"/>
              <a:t>You will go through all of the steps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At system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0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Core</a:t>
            </a:r>
            <a:r>
              <a:rPr lang="en-US" baseline="0" dirty="0" smtClean="0"/>
              <a:t> of analysis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Can change during analysis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Dev and ops sides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IMP: just organizing components provides a clear picture of how the organization (system) operates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Structuring a problem via control loops helps a lot, TJX did not have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Proximal chain of events. Like even</a:t>
            </a:r>
            <a:r>
              <a:rPr lang="en-US" baseline="0" dirty="0" smtClean="0"/>
              <a:t>t chain not effective but helpful with analysis.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In general,</a:t>
            </a:r>
            <a:r>
              <a:rPr lang="en-US" baseline="0" dirty="0" smtClean="0"/>
              <a:t> these are ‘immediate’ events leading to a loss, in </a:t>
            </a:r>
            <a:r>
              <a:rPr lang="en-US" dirty="0" smtClean="0"/>
              <a:t>the context of cyber security ‘immediate</a:t>
            </a:r>
            <a:r>
              <a:rPr lang="en-US" baseline="0" dirty="0" smtClean="0"/>
              <a:t>’ can span months/years (my view).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Start at a physical process</a:t>
            </a:r>
            <a:r>
              <a:rPr lang="en-US" baseline="0" dirty="0" smtClean="0"/>
              <a:t> level (that is </a:t>
            </a:r>
            <a:r>
              <a:rPr lang="en-US" baseline="0" smtClean="0"/>
              <a:t>under analysts </a:t>
            </a:r>
            <a:r>
              <a:rPr lang="en-US" baseline="0" dirty="0" smtClean="0"/>
              <a:t>control)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 I</a:t>
            </a:r>
            <a:r>
              <a:rPr lang="en-US" baseline="0" dirty="0" smtClean="0"/>
              <a:t> will discuss four dimensions.</a:t>
            </a:r>
            <a:r>
              <a:rPr lang="en-US" baseline="0" dirty="0"/>
              <a:t> </a:t>
            </a:r>
            <a:r>
              <a:rPr lang="en-US" baseline="0" dirty="0" smtClean="0"/>
              <a:t>(comment: I see the picture as a foundation for refining this step and coming up with a simple to understand picture in the future)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B5E45-90F9-4D55-A091-A0F71F221E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1EBB5-1A1B-4793-BF94-3188D08CA8F8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D051B-AEBE-4B76-8AC9-39F0D6E756EB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F045-C8EA-42B1-B47C-56ACC30DCD39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2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560D2-AEDB-45C5-848D-2FA5EB243535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1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3050F-982B-478C-8496-A21BFA0303C3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4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09CA-90E9-4D98-8351-BE4027DCD416}" type="datetime1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D1AA1-4BD7-4656-BDF5-9857254D0DDF}" type="datetime1">
              <a:rPr lang="en-US" smtClean="0"/>
              <a:t>9/1/2014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8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695D9-8890-4C77-B034-F068EC4C23B3}" type="datetime1">
              <a:rPr lang="en-US" smtClean="0"/>
              <a:t>9/1/2014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2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9673-8E07-468F-AD72-2C1428407FD4}" type="datetime1">
              <a:rPr lang="en-US" smtClean="0"/>
              <a:t>9/1/2014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5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83A-837A-4DBF-A88F-F01EC0B6B103}" type="datetime1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4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523D6-D981-4AA7-91E5-23D096144504}" type="datetime1">
              <a:rPr lang="en-US" smtClean="0"/>
              <a:t>9/1/2014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3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6CE9-1CD6-435C-8F65-EC2A45516018}" type="datetime1">
              <a:rPr lang="en-US" smtClean="0"/>
              <a:t>9/1/2014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6726-63A9-4DF4-877B-A5D953D2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5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safesystems.com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mid.salim@sloan.mit.ed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762000" y="304800"/>
            <a:ext cx="5943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2800" b="1" dirty="0" smtClean="0">
                <a:solidFill>
                  <a:srgbClr val="376092"/>
                </a:solidFill>
                <a:cs typeface="Arial" pitchFamily="34" charset="0"/>
              </a:rPr>
              <a:t>Interdisciplinary Consortium for Improving Critical Infrastructure Cybersecurity (IC)</a:t>
            </a:r>
            <a:r>
              <a:rPr lang="en-US" altLang="en-US" sz="2800" b="1" baseline="30000" dirty="0" smtClean="0">
                <a:solidFill>
                  <a:srgbClr val="376092"/>
                </a:solidFill>
                <a:cs typeface="Arial" pitchFamily="34" charset="0"/>
              </a:rPr>
              <a:t>3</a:t>
            </a:r>
          </a:p>
          <a:p>
            <a:pPr algn="ctr" eaLnBrk="1" hangingPunct="1"/>
            <a:endParaRPr lang="en-US" altLang="en-US" sz="2800" b="1" dirty="0">
              <a:solidFill>
                <a:srgbClr val="376092"/>
              </a:solidFill>
              <a:cs typeface="Arial" pitchFamily="34" charset="0"/>
            </a:endParaRPr>
          </a:p>
          <a:p>
            <a:pPr algn="ctr" eaLnBrk="1" hangingPunct="1"/>
            <a:r>
              <a:rPr lang="en-US" altLang="en-US" sz="2800" b="1" dirty="0" smtClean="0">
                <a:solidFill>
                  <a:srgbClr val="376092"/>
                </a:solidFill>
                <a:cs typeface="Arial" pitchFamily="34" charset="0"/>
              </a:rPr>
              <a:t>3 Sept 2014</a:t>
            </a:r>
            <a:endParaRPr lang="en-US" altLang="en-US" sz="2800" dirty="0">
              <a:cs typeface="Arial" pitchFamily="34" charset="0"/>
            </a:endParaRPr>
          </a:p>
        </p:txBody>
      </p:sp>
      <p:sp>
        <p:nvSpPr>
          <p:cNvPr id="2053" name="Rectangle 3"/>
          <p:cNvSpPr>
            <a:spLocks noGrp="1"/>
          </p:cNvSpPr>
          <p:nvPr>
            <p:ph type="subTitle" idx="4294967295"/>
          </p:nvPr>
        </p:nvSpPr>
        <p:spPr>
          <a:xfrm>
            <a:off x="304800" y="2743200"/>
            <a:ext cx="7848600" cy="3276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CYBER </a:t>
            </a:r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SAFETY: </a:t>
            </a:r>
            <a:r>
              <a:rPr lang="en-US" alt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Systems Thinking and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Systems Theory Approach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 Managing Cybersecurity –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Applied to TJX Case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Hamid Salim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Professor Stuart Madnick</a:t>
            </a:r>
            <a:endParaRPr lang="en-US" altLang="en-US" sz="2800" dirty="0" smtClean="0">
              <a:solidFill>
                <a:srgbClr val="C00000"/>
              </a:solidFill>
            </a:endParaRPr>
          </a:p>
          <a:p>
            <a:pPr marL="0" indent="0" algn="ctr" eaLnBrk="1" hangingPunct="1">
              <a:buFont typeface="Arial" pitchFamily="34" charset="0"/>
              <a:buNone/>
            </a:pPr>
            <a:endParaRPr lang="en-US" altLang="en-US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IC-Cube-v11AW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4" t="13704" r="20156" b="26369"/>
          <a:stretch/>
        </p:blipFill>
        <p:spPr>
          <a:xfrm>
            <a:off x="6934199" y="152400"/>
            <a:ext cx="1860925" cy="2156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44"/>
          <a:stretch/>
        </p:blipFill>
        <p:spPr>
          <a:xfrm>
            <a:off x="-13277" y="5427402"/>
            <a:ext cx="1200428" cy="819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6"/>
          <a:stretch/>
        </p:blipFill>
        <p:spPr>
          <a:xfrm>
            <a:off x="-13276" y="6184786"/>
            <a:ext cx="1200428" cy="672248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9606" y="6327490"/>
            <a:ext cx="595489" cy="365125"/>
          </a:xfrm>
        </p:spPr>
        <p:txBody>
          <a:bodyPr/>
          <a:lstStyle/>
          <a:p>
            <a:fld id="{03EA0177-C1EF-4C41-97C2-27946184303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50" y="5427402"/>
            <a:ext cx="1116561" cy="14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97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5023" y="304800"/>
            <a:ext cx="389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 Model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388864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21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 Hierarchical Control Model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715000" cy="4648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/>
        </p:spPr>
      </p:pic>
    </p:spTree>
    <p:extLst>
      <p:ext uri="{BB962C8B-B14F-4D97-AF65-F5344CB8AC3E}">
        <p14:creationId xmlns:p14="http://schemas.microsoft.com/office/powerpoint/2010/main" val="161609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503451"/>
              </p:ext>
            </p:extLst>
          </p:nvPr>
        </p:nvGraphicFramePr>
        <p:xfrm>
          <a:off x="457200" y="685801"/>
          <a:ext cx="8229600" cy="553497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678729"/>
                <a:gridCol w="7550871"/>
              </a:tblGrid>
              <a:tr h="48330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STAMP/CAST Analysis Steps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13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the system(s) and hazard(s)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associated with the accident or incident.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94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the system safety constraints and system requirements</a:t>
                      </a:r>
                      <a:r>
                        <a:rPr lang="en-US" sz="18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associated with that hazard.</a:t>
                      </a:r>
                      <a:endParaRPr lang="en-US" sz="18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94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the safety control structure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place to control the hazard and ensure compliance with the safety constraints.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Ascertain the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proximate events leading to the accident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 incident.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the accident or incident at the 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system level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4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Moving up the levels of the hierarchical safety control structure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establish how and why each successive higher level control allowed or contributed to the inadequate control at the current level.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2944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Analyze overall coordination and communication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contributors to the accident or incident.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94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Determine the dynamics and changes 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the system and the safety control structure relating to an accident or incident, and any weakening of the safety control structure over time.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137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Generate</a:t>
                      </a: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recommendations.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472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0616" marR="606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898" y="84824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CAST Steps for Analyzing Accidents or Incidents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596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STAMP/CAST Applied to TJX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62" y="762000"/>
            <a:ext cx="8229600" cy="2286000"/>
          </a:xfrm>
        </p:spPr>
        <p:txBody>
          <a:bodyPr>
            <a:no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System(s)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TJX payment card processing system 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Hazard(s) – at system level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for unauthorized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1778" y="250356"/>
            <a:ext cx="6400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#1: Identify System(s) and Hazard(s)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587" y="3352800"/>
            <a:ext cx="8348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#2 (1/2): Define System Safety Constraints and Requirements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588" y="4183797"/>
            <a:ext cx="8348350" cy="23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 – at system level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Protect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customer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from unauthorized access.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rovide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adequate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managing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infrastructure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unauthorized access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 system.</a:t>
            </a:r>
            <a:endParaRPr lang="en-US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924" y="58193"/>
            <a:ext cx="1496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#3: Hierarchical Control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194"/>
            <a:ext cx="6400819" cy="671829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Left Brace 1"/>
          <p:cNvSpPr/>
          <p:nvPr/>
        </p:nvSpPr>
        <p:spPr>
          <a:xfrm>
            <a:off x="1905000" y="2590800"/>
            <a:ext cx="304800" cy="304800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0800000">
            <a:off x="3505200" y="2590800"/>
            <a:ext cx="304800" cy="3048000"/>
          </a:xfrm>
          <a:prstGeom prst="lef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6553200" y="1105511"/>
            <a:ext cx="1447800" cy="687022"/>
          </a:xfrm>
          <a:prstGeom prst="wedgeEllipseCallout">
            <a:avLst>
              <a:gd name="adj1" fmla="val -66765"/>
              <a:gd name="adj2" fmla="val 9633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Control Structure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457200" y="1600199"/>
            <a:ext cx="1212112" cy="566917"/>
          </a:xfrm>
          <a:prstGeom prst="wedgeEllipseCallout">
            <a:avLst>
              <a:gd name="adj1" fmla="val 143782"/>
              <a:gd name="adj2" fmla="val -4932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numbers</a:t>
            </a:r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1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925" y="58193"/>
            <a:ext cx="5077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#4: Proximate Event Chain, (1/2)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3462"/>
            <a:ext cx="8610600" cy="6202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2005 TJX decided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 upgrade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stronger encryption algorithm and continued using deprecated WEP encryption.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2005, hackers use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war-driving method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discover a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misconfigured Access Point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(AP) at a Marshalls store in Miami, FL.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 join the store network and start monitoring data traffic.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2005,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exploited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inherent encryption algorithm weaknesses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store, and decrypted the key to steal employee account and password.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stolen account information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hackers accessed corporate payment card processing servers in Framingham, MA.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late 2005 hackers downloaded customer payment card data from TJX corporate transaction processing servers in Framingham, MA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Marshalls store connection in Florida.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2006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 discover vulnerability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TJX was processing and transmitting payment card transactions without encryption.</a:t>
            </a:r>
          </a:p>
        </p:txBody>
      </p:sp>
    </p:spTree>
    <p:extLst>
      <p:ext uri="{BB962C8B-B14F-4D97-AF65-F5344CB8AC3E}">
        <p14:creationId xmlns:p14="http://schemas.microsoft.com/office/powerpoint/2010/main" val="2466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3924" y="58193"/>
            <a:ext cx="6220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Proximate Event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Chain, (2/2)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924" y="685800"/>
            <a:ext cx="8458200" cy="5676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2006 hackers installed a script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TJX corporate servers to capture unencrypted payment card data.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2006 hackers used TJX corporate servers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staging area and create files containing customer payment card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started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downloading files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Marshalls store network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late 2006 hackers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installed a dedicated VPN connection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TJX server in Framingham, MA and a server in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Latvia.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2006 hackers started moving files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from TJX server to the Latvian server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 2006, TJX was alerted by a credit card company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possible data breach of TJX systems, initiating an investigation.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January 2007, TJX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announced publically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it was a victim of a cyber-attack.</a:t>
            </a:r>
          </a:p>
        </p:txBody>
      </p:sp>
    </p:spTree>
    <p:extLst>
      <p:ext uri="{BB962C8B-B14F-4D97-AF65-F5344CB8AC3E}">
        <p14:creationId xmlns:p14="http://schemas.microsoft.com/office/powerpoint/2010/main" val="2104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194"/>
            <a:ext cx="6400819" cy="671829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103924" y="58193"/>
            <a:ext cx="16486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#5: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the Physical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(TJX Retail Store System), (1/2)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657600" y="5562600"/>
            <a:ext cx="533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4038600" y="5029200"/>
            <a:ext cx="1752600" cy="609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769792" y="854159"/>
            <a:ext cx="4391690" cy="1100468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60"/>
              </a:lnSpc>
            </a:pP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Safety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Requirements and Constraints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Violated:</a:t>
            </a:r>
          </a:p>
          <a:p>
            <a:pPr marL="342900" lvl="0" indent="-342900">
              <a:lnSpc>
                <a:spcPts val="216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Prevent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unauthorized access to customer information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46898" y="2216875"/>
            <a:ext cx="3244701" cy="1669325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6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Emergency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Safety Equipment (Controls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):</a:t>
            </a:r>
          </a:p>
          <a:p>
            <a:pPr marL="342900" indent="-342900">
              <a:lnSpc>
                <a:spcPts val="216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authentication 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16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WEP encryption</a:t>
            </a:r>
          </a:p>
          <a:p>
            <a:pPr marL="342900" indent="-342900">
              <a:lnSpc>
                <a:spcPts val="216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account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id/password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78835" y="4070480"/>
            <a:ext cx="4612763" cy="2330320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Failures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and Inadequate Controls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ts val="240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Access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Point (AP)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misconfigured</a:t>
            </a:r>
          </a:p>
          <a:p>
            <a:pPr marL="342900" lvl="0" indent="-342900">
              <a:lnSpc>
                <a:spcPts val="2400"/>
              </a:lnSpc>
              <a:buFont typeface="+mj-lt"/>
              <a:buAutoNum type="alphaLcPeriod"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Inadequate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monitor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ing of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Wi-Fi 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TJX collecting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customer information that was not required</a:t>
            </a:r>
          </a:p>
          <a:p>
            <a:pPr marL="342900" lvl="0" indent="-342900">
              <a:lnSpc>
                <a:spcPts val="2400"/>
              </a:lnSpc>
              <a:buFont typeface="+mj-lt"/>
              <a:buAutoNum type="alphaLcPeriod"/>
            </a:pP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Inadequate encryption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technology – W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9233" y="2216875"/>
            <a:ext cx="3905697" cy="2935467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16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Physical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Contextual Factors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342900" marR="0" lvl="0" indent="-342900">
              <a:lnSpc>
                <a:spcPts val="216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TJX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was an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early adopter of first generation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Wi-Fi technology at its over 1200 retail stores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in 2000 </a:t>
            </a:r>
            <a:endParaRPr lang="en-US" sz="2000" dirty="0" smtClean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342900" marR="0" lvl="0" indent="-342900">
              <a:lnSpc>
                <a:spcPts val="2160"/>
              </a:lnSpc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Requiring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a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significant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learning curve, training, and a new knowledge base in a short span </a:t>
            </a:r>
            <a:r>
              <a:rPr lang="en-US" sz="20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of time.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903" y="98753"/>
            <a:ext cx="8125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#5: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the Physical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(TJX Retail Store System), (2/2)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4173280" y="1982972"/>
            <a:ext cx="1541720" cy="2055628"/>
          </a:xfrm>
          <a:prstGeom prst="diamond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2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895600" cy="5635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52578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TJX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(TJ Max and Marshalls stores) Case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ystem-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heoretic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ccident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odel and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rocesses (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ausal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nalysis based on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(CAST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STAMP/CAST Applied to TJX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eriod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194"/>
            <a:ext cx="6400819" cy="6718292"/>
          </a:xfrm>
          <a:prstGeom prst="rect">
            <a:avLst/>
          </a:prstGeom>
          <a:noFill/>
          <a:ln>
            <a:noFill/>
          </a:ln>
          <a:extLst/>
        </p:spPr>
      </p:pic>
      <p:cxnSp>
        <p:nvCxnSpPr>
          <p:cNvPr id="3" name="Straight Arrow Connector 2"/>
          <p:cNvCxnSpPr/>
          <p:nvPr/>
        </p:nvCxnSpPr>
        <p:spPr>
          <a:xfrm flipV="1">
            <a:off x="5715000" y="1447800"/>
            <a:ext cx="0" cy="3733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924" y="58193"/>
            <a:ext cx="17248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#6: Analysis of Higher Levels of the Hierarchical Safety Control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069802" y="1295400"/>
            <a:ext cx="0" cy="388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47244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8400" y="498863"/>
            <a:ext cx="6553200" cy="1799539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Safety-Related Responsibilities:</a:t>
            </a:r>
            <a:endParaRPr lang="en-US" sz="2000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Payment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card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data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is encrypted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TJX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systems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should be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PCI-DSS compliant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 (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Calibri"/>
              </a:rPr>
              <a:t>Compliance with PCI-DSS is required by retailers accepting credit cards).</a:t>
            </a:r>
            <a:endParaRPr lang="en-US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Provide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data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retention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process/procedures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6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342900" marR="0" lvl="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Systems pass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rigorous testing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1600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80320" y="2669679"/>
            <a:ext cx="3411280" cy="1224558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Context</a:t>
            </a:r>
            <a:r>
              <a:rPr lang="en-US" sz="20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>
              <a:lnSpc>
                <a:spcPts val="24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TJX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not </a:t>
            </a:r>
            <a:r>
              <a:rPr lang="en-US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in compliance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with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PCI-DSS.</a:t>
            </a:r>
            <a:endParaRPr lang="en-US" dirty="0">
              <a:solidFill>
                <a:schemeClr val="tx1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599" y="4288975"/>
            <a:ext cx="8763001" cy="2492825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Unsafe Decisions and Control Actions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Inadequate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compliance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with PCI-DSS.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Retained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more customer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needed/for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longer periods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than required.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Inadequate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testing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of systems/lack of awareness of PCI-DSS.</a:t>
            </a:r>
          </a:p>
          <a:p>
            <a:pPr marL="342900" indent="-342900"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Payment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briefly stored and then transmitted unencrypted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the bank.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issued a warning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Bancorp that TJX needed to be fully compliant, but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Fifth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 Bancorp had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influence on TJX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(b)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Visa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already granted TJX suspended fines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154" y="2393940"/>
            <a:ext cx="3853526" cy="1776036"/>
          </a:xfrm>
          <a:prstGeom prst="round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4.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Model Flaws </a:t>
            </a:r>
            <a:r>
              <a:rPr lang="en-US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</a:t>
            </a:r>
          </a:p>
          <a:p>
            <a:pPr marL="342900" lvl="0" indent="-342900">
              <a:buFont typeface="+mj-lt"/>
              <a:buAutoNum type="alphaLcPeriod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Belief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Fifth Third Bancorp’s compliance with PCI-DSS implies compliance by TJX.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Inadequate understanding of full scope of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PCI-DSS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3916681" y="2298401"/>
            <a:ext cx="1678880" cy="1990573"/>
          </a:xfrm>
          <a:prstGeom prst="diamond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674" y="58193"/>
            <a:ext cx="6901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#6: Analysis of Higher Levels of the Hierarchical Safety Control Structure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3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7315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#7: Coordination and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751820"/>
            <a:ext cx="8534400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Disconnect between the views of CIO and his staff,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management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as a technology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issue.</a:t>
            </a:r>
          </a:p>
          <a:p>
            <a:pPr marL="800100" lvl="1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 was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 of the compliance criteria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due to lack or inadequate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from executive management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system needs were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communicated to Project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Management.</a:t>
            </a:r>
          </a:p>
          <a:p>
            <a:pPr marL="800100" lvl="1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Payment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 Processing System is controlled by Operations Management (loop #8), and interacts with Fifth Third Bancorp (loop #11). Fifth Third Bancorp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TJX to satisfy requirements of PCI-DSS. But TJX had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view that PCI-DSS compliance is a technology issue and that First Third Bancorp compliance implies TJX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compliance.</a:t>
            </a:r>
          </a:p>
          <a:p>
            <a:pPr marL="800100" lvl="1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prioritized budget spending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CIO was representing a cost center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not revenue generating function, limited CIO influence at executive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9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706" y="79738"/>
            <a:ext cx="8688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#8: Dynamics and Migration to a High-Risk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488" y="541403"/>
            <a:ext cx="8305800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Leveson,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“most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accidents are a result of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migration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system to a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high-risk state over time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Understanding the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dynamics of migration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help in redesigning the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system.”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706" y="2209800"/>
            <a:ext cx="86885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major change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contributing to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cyber-attack was TJX’s move from wired to wireless networking 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 2000 in a short span of one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year.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cyber security risk was low because vulnerabilities were unknown to everyone – experts, businesses,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hackers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TJX decided against upgrading to a more secure encryption algorithm for cost reasons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Flaws in managerial decision making process.</a:t>
            </a:r>
          </a:p>
          <a:p>
            <a:pPr marL="800100" lvl="1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Ease of recall bias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recent experiences strongly influence the decision (i.e., no break-ins so far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0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48336"/>
            <a:ext cx="8763000" cy="1182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 startAt="3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trap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decision maker’s tendency to favor/seek information that confirms his/her own beliefs and discount contradicting information.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154432"/>
              </p:ext>
            </p:extLst>
          </p:nvPr>
        </p:nvGraphicFramePr>
        <p:xfrm>
          <a:off x="451465" y="1676400"/>
          <a:ext cx="8448695" cy="32004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448695"/>
              </a:tblGrid>
              <a:tr h="308917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My understanding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that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can be PCI-compliant without the planned FY07 upgrade to WPA technology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encryption because most of our stores do not have WPA capability without some 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changes.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WPA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 clearly best practice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may ultimately become a requirement for PCI compliance sometime in the future. I think we have an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opportunity to defer some spending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from FY07’s budget by removing the money for the WPA upgrade,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but would want us all to agree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 the risks are small or negligible.”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3909" y="69105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#8: Dynamics and Migration to a High-Risk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State, (2/2)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909" y="4953000"/>
            <a:ext cx="88214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is a message from CIO  in November 2005 to his staff,  requesting agreement on his belief that cyber security risk is low. -- there were only two opposing views, a majority of his staff agreed. </a:t>
            </a:r>
          </a:p>
          <a:p>
            <a:pPr marL="800100" lvl="1" indent="-342900">
              <a:lnSpc>
                <a:spcPts val="27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lphaL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confirmation trap led to postponing upgrades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98501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#9: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892" y="560166"/>
            <a:ext cx="8819708" cy="590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PCI Security Standards Council, compliance is a business issue requiring management attention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need to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PCI-DSS requirements within appropriate components on development and operations parts of the control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oing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would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ensure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protection against a cyber-attack,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will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manage the risk more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effectively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nsure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TJX is shielded from liability, because TJX was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fined $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880,000*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VISA for non-compliance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another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$41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</a:p>
          <a:p>
            <a:pPr marL="457200" lvl="0" indent="-457200">
              <a:lnSpc>
                <a:spcPct val="110000"/>
              </a:lnSpc>
              <a:buFont typeface="+mj-lt"/>
              <a:buAutoNum type="arabicPeriod" startAt="2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r>
              <a:rPr lang="en-US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standards and align them with cyber security and business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needs, but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PCI-DSS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fully adequate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 must be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encrypted when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sent over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public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network,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not when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transmitted within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TJX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over </a:t>
            </a:r>
            <a:r>
              <a:rPr lang="en-US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intranet or behind a </a:t>
            </a:r>
            <a:r>
              <a:rPr lang="en-US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firewall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PCI-DSS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 not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mandate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stronger encryption WPA until 2006, even though WPA was available in 2003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743" y="610136"/>
            <a:ext cx="8839200" cy="5700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Building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safety culture at TJX</a:t>
            </a:r>
          </a:p>
          <a:p>
            <a:pPr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steps can include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critical entities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include encryption technology, hardware components (AP, servers, etc.), data retention/disposal/archival policies, a list of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Threat Indicators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(KTI)* to include in monitoring metric, and prevailing cyber security trends.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LcPeriod"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 plan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manage these entities with periodic reviews to update the list of safety critical entities.</a:t>
            </a:r>
          </a:p>
          <a:p>
            <a:pPr marL="685800" lvl="1" indent="-228600">
              <a:lnSpc>
                <a:spcPct val="110000"/>
              </a:lnSpc>
              <a:buFont typeface="+mj-lt"/>
              <a:buAutoNum type="alphaL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executive role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cyber security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responsibilities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will allow for a consistent view of TJX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security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across the organization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ts val="3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KTI can be network traffic beyond an established threshold at TJX stores, number of network connections at odd hours of the day,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98501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#9: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7969"/>
            <a:ext cx="8763000" cy="91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Results from FTC and CTC Investigations and STAMP/CAST Analysis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429672"/>
              </p:ext>
            </p:extLst>
          </p:nvPr>
        </p:nvGraphicFramePr>
        <p:xfrm>
          <a:off x="228600" y="1068569"/>
          <a:ext cx="8763000" cy="50335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"/>
                <a:gridCol w="4953000"/>
                <a:gridCol w="838200"/>
                <a:gridCol w="838200"/>
                <a:gridCol w="1600200"/>
              </a:tblGrid>
              <a:tr h="7663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Recommendation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CPC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STAMP/CAST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an executive level role for managing cyber security risks.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PCI-DSS integration with TJX processes.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a safety culture.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1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Understand limitations of PCI-DSS and standards in general.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Review system architecture.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Upgrade encryption technology.</a:t>
                      </a:r>
                      <a:endParaRPr lang="en-US" sz="20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vigorous monitoring of systems.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75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information security program.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27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00200" y="2185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866" y="6086769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CPC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Canadian Privacy Commission</a:t>
            </a:r>
          </a:p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FTC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Federal Trade Commission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=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recommendations that are close to STAMP/CAST based analysis but also has differences.</a:t>
            </a:r>
          </a:p>
        </p:txBody>
      </p:sp>
    </p:spTree>
    <p:extLst>
      <p:ext uri="{BB962C8B-B14F-4D97-AF65-F5344CB8AC3E}">
        <p14:creationId xmlns:p14="http://schemas.microsoft.com/office/powerpoint/2010/main" val="37700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Contributions of this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535163"/>
            <a:ext cx="8686800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traditional approaches are ineffective for managing cyber security risks.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Highlighted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system thinking and systems engineering approach to cyber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security.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STAMP/CAST in 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 of cyber security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STAMP/CAST as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approach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managing cyber security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risks.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STAMP/CAST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TJX case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insights not discovered by other methods.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 provide a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 for preventing similar events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78" y="70881"/>
            <a:ext cx="45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Contributions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CyberSafeSystems\cyber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41" y="5295400"/>
            <a:ext cx="3075118" cy="57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01621" y="5791200"/>
            <a:ext cx="39407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http://www.cybersafesystems.com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hamid.salim@sloan.mit.edu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203-565-4637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the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(TJ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Maxx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Marshalls stores)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6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3" t="12500" r="13763" b="7031"/>
          <a:stretch/>
        </p:blipFill>
        <p:spPr bwMode="auto">
          <a:xfrm>
            <a:off x="121469" y="76200"/>
            <a:ext cx="883694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1600200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Mar 29, 2007 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129846" y="76200"/>
            <a:ext cx="632154" cy="2209800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/>
          <p:cNvSpPr/>
          <p:nvPr/>
        </p:nvSpPr>
        <p:spPr>
          <a:xfrm rot="10800000">
            <a:off x="8021760" y="76200"/>
            <a:ext cx="632154" cy="1893332"/>
          </a:xfrm>
          <a:prstGeom prst="lef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98724"/>
            <a:ext cx="8610600" cy="6106876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off-price US based retailer,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revenues &gt; $25 billion (FY2014)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Victim of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(by number of cards) cyber-attack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history, when announced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2007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 to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TJX &gt; $170 million,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SEC filings.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launched from 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store on Miami, FL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2005 by exploiting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 vulnerability.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Hackers ultimately reached corporate payment servers and stole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transaction data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Cyber-attack lasted for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1.5 years</a:t>
            </a:r>
          </a:p>
          <a:p>
            <a:pPr marL="0" indent="0">
              <a:buNone/>
            </a:pPr>
            <a:endParaRPr lang="en-US" sz="1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Federal/State Court records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(primary)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TJX SEC Filings, Others (NYT, WSJ, Globe, FTC, Academic papers, Journal articles).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TJX (TJ Maxx &amp; Marshalls) Case Study – Some Highlights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8" y="65480"/>
            <a:ext cx="5617591" cy="664012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sp>
        <p:nvSpPr>
          <p:cNvPr id="6" name="TextBox 5"/>
          <p:cNvSpPr txBox="1"/>
          <p:nvPr/>
        </p:nvSpPr>
        <p:spPr>
          <a:xfrm>
            <a:off x="5943600" y="65480"/>
            <a:ext cx="3079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Breaching Marshalls Store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0663" y="954105"/>
            <a:ext cx="3200399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AP- Open authentication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 Shared Key authentication.</a:t>
            </a: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publically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algorithm compromised.</a:t>
            </a: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Sniffers used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monitor data packets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Hackers steal store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account information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gain access to TJX corporate servers.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743200" y="5298881"/>
            <a:ext cx="75139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0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47391" y="79007"/>
            <a:ext cx="2920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Hackers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 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onnectivity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79007"/>
            <a:ext cx="5715000" cy="662659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6147391" y="1066800"/>
            <a:ext cx="2819400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Hackers use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Marshalls AP to install VPN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VPN is between TJX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server and hacker controlled servers in Latvia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installed on TJX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processing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server.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5968" y="4495800"/>
            <a:ext cx="2828925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2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116310"/>
            <a:ext cx="266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Flow for Sales of Stolen Payment Card Information.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Bank in Latvia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16309"/>
            <a:ext cx="5943600" cy="659402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799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ystem-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heoretic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ccident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odel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rocesses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STAMP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ausal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nalysis based on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6726-63A9-4DF4-877B-A5D953D2E4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9757</TotalTime>
  <Words>2332</Words>
  <Application>Microsoft Office PowerPoint</Application>
  <PresentationFormat>On-screen Show (4:3)</PresentationFormat>
  <Paragraphs>281</Paragraphs>
  <Slides>29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Agenda</vt:lpstr>
      <vt:lpstr>1. Background of the  TJX (TJ Maxx and Marshalls stores) Case</vt:lpstr>
      <vt:lpstr>PowerPoint Presentation</vt:lpstr>
      <vt:lpstr>TJX (TJ Maxx &amp; Marshalls) Case Study – Some Highlights</vt:lpstr>
      <vt:lpstr>PowerPoint Presentation</vt:lpstr>
      <vt:lpstr>PowerPoint Presentation</vt:lpstr>
      <vt:lpstr>PowerPoint Presentation</vt:lpstr>
      <vt:lpstr>2. System-Theoretic Accident Model and Processes (STAMP) and Causal Analysis based on STAMP (CAST)</vt:lpstr>
      <vt:lpstr>PowerPoint Presentation</vt:lpstr>
      <vt:lpstr>STAMP Hierarchical Control Model</vt:lpstr>
      <vt:lpstr>PowerPoint Presentation</vt:lpstr>
      <vt:lpstr>3. STAMP/CAST Applied to TJX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Results from FTC and CTC Investigations and STAMP/CAST Analysis</vt:lpstr>
      <vt:lpstr>4. Contributions of this Research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Hamid</dc:creator>
  <cp:lastModifiedBy>Stuart Madnick</cp:lastModifiedBy>
  <cp:revision>277</cp:revision>
  <dcterms:created xsi:type="dcterms:W3CDTF">2014-04-20T06:03:01Z</dcterms:created>
  <dcterms:modified xsi:type="dcterms:W3CDTF">2014-09-01T17:46:25Z</dcterms:modified>
</cp:coreProperties>
</file>