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12" r:id="rId3"/>
    <p:sldId id="308" r:id="rId4"/>
    <p:sldId id="345" r:id="rId5"/>
    <p:sldId id="418" r:id="rId6"/>
    <p:sldId id="310" r:id="rId7"/>
    <p:sldId id="311" r:id="rId8"/>
    <p:sldId id="370" r:id="rId9"/>
    <p:sldId id="312" r:id="rId10"/>
    <p:sldId id="341" r:id="rId11"/>
    <p:sldId id="419" r:id="rId12"/>
    <p:sldId id="347" r:id="rId13"/>
    <p:sldId id="351" r:id="rId14"/>
    <p:sldId id="317" r:id="rId15"/>
    <p:sldId id="348" r:id="rId16"/>
    <p:sldId id="344" r:id="rId17"/>
    <p:sldId id="354" r:id="rId18"/>
    <p:sldId id="369" r:id="rId19"/>
    <p:sldId id="355" r:id="rId20"/>
    <p:sldId id="417" r:id="rId21"/>
    <p:sldId id="371" r:id="rId22"/>
    <p:sldId id="362" r:id="rId23"/>
    <p:sldId id="376" r:id="rId24"/>
    <p:sldId id="378" r:id="rId25"/>
    <p:sldId id="380" r:id="rId26"/>
    <p:sldId id="381" r:id="rId27"/>
    <p:sldId id="382" r:id="rId28"/>
    <p:sldId id="384" r:id="rId29"/>
    <p:sldId id="385" r:id="rId30"/>
    <p:sldId id="386" r:id="rId31"/>
    <p:sldId id="394" r:id="rId32"/>
    <p:sldId id="388" r:id="rId33"/>
    <p:sldId id="389" r:id="rId34"/>
    <p:sldId id="390" r:id="rId35"/>
    <p:sldId id="391" r:id="rId36"/>
    <p:sldId id="392" r:id="rId37"/>
    <p:sldId id="393" r:id="rId38"/>
    <p:sldId id="395" r:id="rId39"/>
    <p:sldId id="333" r:id="rId40"/>
    <p:sldId id="33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016"/>
    <a:srgbClr val="FFD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89491" autoAdjust="0"/>
  </p:normalViewPr>
  <p:slideViewPr>
    <p:cSldViewPr snapToGrid="0" snapToObjects="1">
      <p:cViewPr varScale="1">
        <p:scale>
          <a:sx n="85" d="100"/>
          <a:sy n="85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0811-319F-9442-B0C6-F9D05DD7C64C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EF1D4-5DF6-2F41-8488-AD6862DE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4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07225-9688-6246-857E-E4B02C03F85A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7BCF-DA8B-5A4A-B2C0-1A59DE6B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8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32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1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9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7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1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4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7BCF-DA8B-5A4A-B2C0-1A59DE6BC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794B-190B-684F-B410-2C45FB8A349F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3F3-B6D2-EE4C-A2B5-4629D9849FC6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E7CB-F789-944F-9215-E49E4351489F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7C1-A998-054B-ABF0-8540EE07B1B5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CE09-1BC3-4C41-BF1B-2F5551B466BE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15EE-08A1-8E40-A865-33B4CF908019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36F-D433-224E-9967-533C83F1E390}" type="datetime1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6A8E-AA7B-B84A-AAB2-2B0E69959DF8}" type="datetime1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B79F-F278-7D42-8E2A-2097ED3C0FA0}" type="datetime1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44A2-3B40-C340-A8C0-7B0949C7AE34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8042-BD5E-BC41-BF9E-21CA02B7C9EE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B18D-A5C6-194B-9F16-723160852D98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3010-EB2C-4949-99FA-3272ADF73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Efficient Asynchronous Accumulators for Distributed PKI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Sophia Yakoubov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Joint work with Leo </a:t>
            </a:r>
            <a:r>
              <a:rPr lang="en-US" dirty="0" err="1" smtClean="0"/>
              <a:t>Reyzin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Example: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15635" y="4605289"/>
            <a:ext cx="914400" cy="685800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58435" y="3157489"/>
            <a:ext cx="914400" cy="6858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48835" y="4605289"/>
            <a:ext cx="914400" cy="685800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2435" y="4605289"/>
            <a:ext cx="9144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49235" y="4605289"/>
            <a:ext cx="914400" cy="685800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3006035" y="3538489"/>
            <a:ext cx="6096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3768035" y="3538489"/>
            <a:ext cx="304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49035" y="1495046"/>
            <a:ext cx="914400" cy="6858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06475" y="3157489"/>
            <a:ext cx="914400" cy="685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3615635" y="1862089"/>
            <a:ext cx="99060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4785895" y="1862089"/>
            <a:ext cx="87778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V="1">
            <a:off x="5139635" y="3538489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flipH="1" flipV="1">
            <a:off x="5825435" y="3538489"/>
            <a:ext cx="3810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726600" y="5767371"/>
            <a:ext cx="1603343" cy="478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(Frank,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4355" y="5767371"/>
            <a:ext cx="1603343" cy="4784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(Charlie,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4993" y="5767371"/>
            <a:ext cx="1601242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(Daniela,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7237" y="5767371"/>
            <a:ext cx="1603343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(Bob,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2076027" y="4999789"/>
            <a:ext cx="930008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3" idx="0"/>
          </p:cNvCxnSpPr>
          <p:nvPr/>
        </p:nvCxnSpPr>
        <p:spPr bwMode="auto">
          <a:xfrm flipV="1">
            <a:off x="3805614" y="4999789"/>
            <a:ext cx="343421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5206475" y="4999789"/>
            <a:ext cx="321797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4" idx="0"/>
          </p:cNvCxnSpPr>
          <p:nvPr/>
        </p:nvCxnSpPr>
        <p:spPr bwMode="auto">
          <a:xfrm flipH="1" flipV="1">
            <a:off x="6329943" y="4999789"/>
            <a:ext cx="928966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Wizard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8099" y="1495046"/>
            <a:ext cx="680346" cy="6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Example: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15635" y="4605289"/>
            <a:ext cx="914400" cy="685800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58435" y="3157489"/>
            <a:ext cx="914400" cy="685800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48835" y="4605289"/>
            <a:ext cx="914400" cy="685800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2435" y="4605289"/>
            <a:ext cx="9144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49235" y="4605289"/>
            <a:ext cx="914400" cy="68580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3006035" y="3538489"/>
            <a:ext cx="6096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3768035" y="3538489"/>
            <a:ext cx="304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49035" y="1495046"/>
            <a:ext cx="914400" cy="6858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06475" y="3157489"/>
            <a:ext cx="914400" cy="685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3615635" y="1862089"/>
            <a:ext cx="99060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4785895" y="1862089"/>
            <a:ext cx="87778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V="1">
            <a:off x="5139635" y="3538489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flipH="1" flipV="1">
            <a:off x="5825435" y="3538489"/>
            <a:ext cx="3810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726600" y="5767371"/>
            <a:ext cx="1603343" cy="478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(Frank,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4355" y="5767371"/>
            <a:ext cx="1603343" cy="4784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(Charlie,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4993" y="5767371"/>
            <a:ext cx="1601242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(Daniela,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7237" y="5767371"/>
            <a:ext cx="1603343" cy="478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(Bob,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2076027" y="4999789"/>
            <a:ext cx="930008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3" idx="0"/>
          </p:cNvCxnSpPr>
          <p:nvPr/>
        </p:nvCxnSpPr>
        <p:spPr bwMode="auto">
          <a:xfrm flipV="1">
            <a:off x="3805614" y="4999789"/>
            <a:ext cx="343421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5206475" y="4999789"/>
            <a:ext cx="321797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4" idx="0"/>
          </p:cNvCxnSpPr>
          <p:nvPr/>
        </p:nvCxnSpPr>
        <p:spPr bwMode="auto">
          <a:xfrm flipH="1" flipV="1">
            <a:off x="6329943" y="4999789"/>
            <a:ext cx="928966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Wizard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8099" y="1495046"/>
            <a:ext cx="680346" cy="6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Example: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15635" y="4605289"/>
            <a:ext cx="914400" cy="685800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58435" y="3157489"/>
            <a:ext cx="914400" cy="685800"/>
          </a:xfrm>
          <a:prstGeom prst="roundRect">
            <a:avLst/>
          </a:prstGeom>
          <a:solidFill>
            <a:srgbClr val="E6E0EC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48835" y="4605289"/>
            <a:ext cx="914400" cy="685800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2435" y="4605289"/>
            <a:ext cx="914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49235" y="4605289"/>
            <a:ext cx="914400" cy="68580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3006035" y="3538489"/>
            <a:ext cx="6096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3768035" y="3538489"/>
            <a:ext cx="304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49035" y="1495046"/>
            <a:ext cx="914400" cy="6858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06475" y="3157489"/>
            <a:ext cx="914400" cy="685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3615635" y="1862089"/>
            <a:ext cx="99060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4785895" y="1862089"/>
            <a:ext cx="87778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V="1">
            <a:off x="5139635" y="3538489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flipH="1" flipV="1">
            <a:off x="5825435" y="3538489"/>
            <a:ext cx="3810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726600" y="5767371"/>
            <a:ext cx="1603343" cy="478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(Frank,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4355" y="5767371"/>
            <a:ext cx="1603343" cy="4784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(Charlie,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4993" y="5767371"/>
            <a:ext cx="1601242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(Daniela,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7237" y="5767371"/>
            <a:ext cx="1603343" cy="478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(Bob,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2076027" y="4999789"/>
            <a:ext cx="930008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3" idx="0"/>
          </p:cNvCxnSpPr>
          <p:nvPr/>
        </p:nvCxnSpPr>
        <p:spPr bwMode="auto">
          <a:xfrm flipV="1">
            <a:off x="3805614" y="4999789"/>
            <a:ext cx="343421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5206475" y="4999789"/>
            <a:ext cx="321797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4" idx="0"/>
          </p:cNvCxnSpPr>
          <p:nvPr/>
        </p:nvCxnSpPr>
        <p:spPr bwMode="auto">
          <a:xfrm flipH="1" flipV="1">
            <a:off x="6329943" y="4999789"/>
            <a:ext cx="928966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Wizard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8099" y="1495046"/>
            <a:ext cx="680346" cy="6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7200" y="1560949"/>
            <a:ext cx="8229600" cy="5054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Accumulators </a:t>
            </a:r>
            <a:br>
              <a:rPr lang="en-US" dirty="0" smtClean="0"/>
            </a:br>
            <a:r>
              <a:rPr lang="en-US" dirty="0" smtClean="0"/>
              <a:t>in the Bulletin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US" dirty="0" smtClean="0"/>
              <a:t>Charlie,               ,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US" dirty="0" smtClean="0"/>
              <a:t>Daniela,              ,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US" dirty="0" smtClean="0"/>
              <a:t>Frank,                  , 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US" dirty="0" smtClean="0"/>
              <a:t>Bob,                     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193279" y="4509657"/>
            <a:ext cx="1261041" cy="611605"/>
            <a:chOff x="1755717" y="1600202"/>
            <a:chExt cx="1261041" cy="6116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17" y="1600202"/>
              <a:ext cx="1261041" cy="6116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6543" y="1685639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3279" y="1709915"/>
            <a:ext cx="1261041" cy="611605"/>
            <a:chOff x="1755717" y="1600202"/>
            <a:chExt cx="1261041" cy="6116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17" y="1600202"/>
              <a:ext cx="1261041" cy="6116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16543" y="1685639"/>
              <a:ext cx="650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C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3279" y="2643162"/>
            <a:ext cx="1261041" cy="611605"/>
            <a:chOff x="1755717" y="1600202"/>
            <a:chExt cx="1261041" cy="6116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17" y="1600202"/>
              <a:ext cx="1261041" cy="611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16543" y="1685639"/>
              <a:ext cx="658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D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3279" y="3576409"/>
            <a:ext cx="1261041" cy="611605"/>
            <a:chOff x="1755717" y="1600202"/>
            <a:chExt cx="1261041" cy="6116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17" y="1600202"/>
              <a:ext cx="1261041" cy="61160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16543" y="1685639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F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1" name="Picture 20" descr="Wizard_hat.png"/>
          <p:cNvPicPr>
            <a:picLocks noChangeAspect="1"/>
          </p:cNvPicPr>
          <p:nvPr/>
        </p:nvPicPr>
        <p:blipFill>
          <a:blip r:embed="rId5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9553" y="1670071"/>
            <a:ext cx="680346" cy="680346"/>
          </a:xfrm>
          <a:prstGeom prst="rect">
            <a:avLst/>
          </a:prstGeom>
        </p:spPr>
      </p:pic>
      <p:pic>
        <p:nvPicPr>
          <p:cNvPr id="22" name="Picture 21" descr="Wizard_hat.png"/>
          <p:cNvPicPr>
            <a:picLocks noChangeAspect="1"/>
          </p:cNvPicPr>
          <p:nvPr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9553" y="2574421"/>
            <a:ext cx="680346" cy="680346"/>
          </a:xfrm>
          <a:prstGeom prst="rect">
            <a:avLst/>
          </a:prstGeom>
        </p:spPr>
      </p:pic>
      <p:pic>
        <p:nvPicPr>
          <p:cNvPr id="23" name="Picture 22" descr="Wizard_hat.png"/>
          <p:cNvPicPr>
            <a:picLocks noChangeAspect="1"/>
          </p:cNvPicPr>
          <p:nvPr/>
        </p:nvPicPr>
        <p:blipFill>
          <a:blip r:embed="rId5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9553" y="3507668"/>
            <a:ext cx="680346" cy="680346"/>
          </a:xfrm>
          <a:prstGeom prst="rect">
            <a:avLst/>
          </a:prstGeom>
        </p:spPr>
      </p:pic>
      <p:pic>
        <p:nvPicPr>
          <p:cNvPr id="24" name="Picture 23" descr="Wizard_h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9553" y="4440916"/>
            <a:ext cx="680346" cy="68034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339916" y="5998228"/>
            <a:ext cx="6464170" cy="737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Maintain an accumulator containing all (Name, PK) pairs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Accumulators in Decentralized PKI</a:t>
            </a:r>
            <a:endParaRPr lang="en-US" dirty="0"/>
          </a:p>
        </p:txBody>
      </p:sp>
      <p:pic>
        <p:nvPicPr>
          <p:cNvPr id="6" name="Picture 5" descr="Alice-PNG-alice-in-wonderland-33922018-444-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51" y="3256296"/>
            <a:ext cx="1006519" cy="181354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4" y="3256299"/>
            <a:ext cx="951447" cy="18135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14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6580" y="6286453"/>
            <a:ext cx="4130842" cy="7041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10878" y="5721328"/>
            <a:ext cx="286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Bob”,                         ,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234" y="5769407"/>
            <a:ext cx="586945" cy="5869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962317" y="2192422"/>
            <a:ext cx="1604210" cy="1149684"/>
          </a:xfrm>
          <a:prstGeom prst="straightConnector1">
            <a:avLst/>
          </a:prstGeom>
          <a:ln w="31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3905">
            <a:off x="5883340" y="26469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latest 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044737" y="4209934"/>
            <a:ext cx="3054526" cy="1152022"/>
            <a:chOff x="1540096" y="3871333"/>
            <a:chExt cx="3054526" cy="1152022"/>
          </a:xfrm>
        </p:grpSpPr>
        <p:sp>
          <p:nvSpPr>
            <p:cNvPr id="32" name="Rounded Rectangle 31"/>
            <p:cNvSpPr/>
            <p:nvPr/>
          </p:nvSpPr>
          <p:spPr>
            <a:xfrm>
              <a:off x="1540096" y="3871333"/>
              <a:ext cx="3054526" cy="1152022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stCxn id="53" idx="3"/>
              <a:endCxn id="77" idx="1"/>
            </p:cNvCxnSpPr>
            <p:nvPr/>
          </p:nvCxnSpPr>
          <p:spPr>
            <a:xfrm flipV="1">
              <a:off x="2732061" y="4063213"/>
              <a:ext cx="610076" cy="7198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40096" y="3885745"/>
              <a:ext cx="1191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(Bob, </a:t>
              </a:r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54" name="Straight Arrow Connector 53"/>
            <p:cNvCxnSpPr>
              <a:stCxn id="77" idx="3"/>
              <a:endCxn id="61" idx="1"/>
            </p:cNvCxnSpPr>
            <p:nvPr/>
          </p:nvCxnSpPr>
          <p:spPr>
            <a:xfrm>
              <a:off x="3725898" y="4063213"/>
              <a:ext cx="279077" cy="6154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7" idx="0"/>
              <a:endCxn id="85" idx="2"/>
            </p:cNvCxnSpPr>
            <p:nvPr/>
          </p:nvCxnSpPr>
          <p:spPr>
            <a:xfrm flipH="1">
              <a:off x="3530018" y="4255094"/>
              <a:ext cx="4000" cy="254141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4004975" y="3884701"/>
              <a:ext cx="5113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B</a:t>
              </a:r>
              <a:endPara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77" name="Picture 76" descr="Wizard_ha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342137" y="3871333"/>
              <a:ext cx="383761" cy="383761"/>
            </a:xfrm>
            <a:prstGeom prst="rect">
              <a:avLst/>
            </a:prstGeom>
          </p:spPr>
        </p:pic>
        <p:pic>
          <p:nvPicPr>
            <p:cNvPr id="85" name="Picture 84" descr="Wizard_ha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338137" y="4509235"/>
              <a:ext cx="383761" cy="383761"/>
            </a:xfrm>
            <a:prstGeom prst="rect">
              <a:avLst/>
            </a:prstGeom>
          </p:spPr>
        </p:pic>
      </p:grpSp>
      <p:pic>
        <p:nvPicPr>
          <p:cNvPr id="105" name="Picture 104" descr="Wizard_h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5862" flipV="1">
            <a:off x="7135627" y="3209900"/>
            <a:ext cx="224781" cy="2247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17097" y="5092906"/>
            <a:ext cx="1261041" cy="611605"/>
            <a:chOff x="311219" y="5744745"/>
            <a:chExt cx="1261041" cy="611605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7102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flipH="1">
            <a:off x="470568" y="5546673"/>
            <a:ext cx="1247813" cy="611605"/>
            <a:chOff x="311219" y="5744745"/>
            <a:chExt cx="1261041" cy="611605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380135" y="5835863"/>
              <a:ext cx="62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82054" y="5609061"/>
            <a:ext cx="1261041" cy="611605"/>
            <a:chOff x="311219" y="5744745"/>
            <a:chExt cx="1261041" cy="61160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47102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021156" y="2946553"/>
            <a:ext cx="519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Validation (e.g. by miners)</a:t>
            </a:r>
            <a:r>
              <a:rPr lang="en-US" dirty="0" smtClean="0"/>
              <a:t>: </a:t>
            </a:r>
          </a:p>
          <a:p>
            <a:pPr marL="342900" indent="-342900" algn="ctr">
              <a:buAutoNum type="arabicParenBoth"/>
            </a:pPr>
            <a:r>
              <a:rPr lang="en-US" dirty="0" smtClean="0"/>
              <a:t>Check that the identity “Bob” has not already been registered</a:t>
            </a:r>
          </a:p>
          <a:p>
            <a:pPr marL="342900" indent="-342900" algn="ctr">
              <a:buAutoNum type="arabicParenBoth"/>
            </a:pPr>
            <a:r>
              <a:rPr lang="en-US" dirty="0" smtClean="0"/>
              <a:t>Compute the new accumulator value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794634" y="5940575"/>
            <a:ext cx="51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865932" y="1311605"/>
            <a:ext cx="1742426" cy="1309977"/>
          </a:xfrm>
          <a:prstGeom prst="straightConnector1">
            <a:avLst/>
          </a:prstGeom>
          <a:ln w="31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572261" y="2192423"/>
            <a:ext cx="1636381" cy="1149685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49545" y="1847963"/>
            <a:ext cx="2218171" cy="1026249"/>
            <a:chOff x="949544" y="1847961"/>
            <a:chExt cx="2218171" cy="1026249"/>
          </a:xfrm>
        </p:grpSpPr>
        <p:grpSp>
          <p:nvGrpSpPr>
            <p:cNvPr id="109" name="Group 108"/>
            <p:cNvGrpSpPr>
              <a:grpSpLocks/>
            </p:cNvGrpSpPr>
            <p:nvPr/>
          </p:nvGrpSpPr>
          <p:grpSpPr>
            <a:xfrm>
              <a:off x="949544" y="1859109"/>
              <a:ext cx="2122742" cy="1015101"/>
              <a:chOff x="1606935" y="2954733"/>
              <a:chExt cx="2122742" cy="1015101"/>
            </a:xfrm>
          </p:grpSpPr>
          <p:sp>
            <p:nvSpPr>
              <p:cNvPr id="111" name="Rounded Rectangle 110"/>
              <p:cNvSpPr/>
              <p:nvPr/>
            </p:nvSpPr>
            <p:spPr>
              <a:xfrm rot="19413621">
                <a:off x="1606935" y="3091364"/>
                <a:ext cx="21227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 rot="19605206">
                <a:off x="2309310" y="2954733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115" name="TextBox 114"/>
                <p:cNvSpPr txBox="1"/>
                <p:nvPr/>
              </p:nvSpPr>
              <p:spPr>
                <a:xfrm>
                  <a:off x="451833" y="5827792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 smtClean="0">
                      <a:latin typeface="Times New Roman"/>
                      <a:cs typeface="Times New Roman"/>
                    </a:rPr>
                    <a:t>B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 rot="19575386">
                <a:off x="1846654" y="3600502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 rot="19526239">
              <a:off x="2546478" y="1847961"/>
              <a:ext cx="621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016"/>
                  </a:solidFill>
                  <a:latin typeface="Apple Chancery"/>
                  <a:cs typeface="Apple Chancery"/>
                </a:rPr>
                <a:t>Bob</a:t>
              </a:r>
              <a:endParaRPr lang="en-US" dirty="0">
                <a:solidFill>
                  <a:srgbClr val="FF9016"/>
                </a:solidFill>
                <a:latin typeface="Apple Chancery"/>
                <a:cs typeface="Apple Chancery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9389944">
            <a:off x="782503" y="172028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</a:t>
            </a:r>
            <a:r>
              <a:rPr lang="en-US" dirty="0"/>
              <a:t>l</a:t>
            </a:r>
            <a:r>
              <a:rPr lang="en-US" dirty="0" smtClean="0"/>
              <a:t>atest</a:t>
            </a:r>
            <a:endParaRPr lang="en-US" dirty="0"/>
          </a:p>
        </p:txBody>
      </p:sp>
      <p:pic>
        <p:nvPicPr>
          <p:cNvPr id="116" name="Picture 115" descr="Wizard_h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5862" flipV="1">
            <a:off x="2112998" y="1307603"/>
            <a:ext cx="224781" cy="224781"/>
          </a:xfrm>
          <a:prstGeom prst="rect">
            <a:avLst/>
          </a:prstGeom>
        </p:spPr>
      </p:pic>
      <p:pic>
        <p:nvPicPr>
          <p:cNvPr id="49" name="Picture 48" descr="img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60" y="1386125"/>
            <a:ext cx="2560386" cy="1574163"/>
          </a:xfrm>
          <a:prstGeom prst="rect">
            <a:avLst/>
          </a:prstGeom>
        </p:spPr>
      </p:pic>
      <p:pic>
        <p:nvPicPr>
          <p:cNvPr id="50" name="Picture 49" descr="img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60" y="1386124"/>
            <a:ext cx="2560386" cy="15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0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92" grpId="0"/>
      <p:bldP spid="10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Example: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15635" y="4605289"/>
            <a:ext cx="914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58435" y="3157489"/>
            <a:ext cx="914400" cy="685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48835" y="4605289"/>
            <a:ext cx="914400" cy="685800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3006035" y="3538489"/>
            <a:ext cx="6096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3768035" y="3538489"/>
            <a:ext cx="304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49035" y="1495046"/>
            <a:ext cx="914400" cy="6858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06475" y="3157489"/>
            <a:ext cx="914400" cy="685800"/>
          </a:xfrm>
          <a:prstGeom prst="roundRect">
            <a:avLst/>
          </a:prstGeom>
          <a:solidFill>
            <a:srgbClr val="E6E0E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3615635" y="1862089"/>
            <a:ext cx="99060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4785895" y="1862089"/>
            <a:ext cx="87778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1274355" y="5767371"/>
            <a:ext cx="1603343" cy="478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(Charlie,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4993" y="5767371"/>
            <a:ext cx="1601242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(Daniela,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2076027" y="4999789"/>
            <a:ext cx="930008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3" idx="0"/>
          </p:cNvCxnSpPr>
          <p:nvPr/>
        </p:nvCxnSpPr>
        <p:spPr bwMode="auto">
          <a:xfrm flipV="1">
            <a:off x="3805614" y="4999789"/>
            <a:ext cx="343421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Wizard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8099" y="1495046"/>
            <a:ext cx="680346" cy="68034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273" y="4721572"/>
            <a:ext cx="1603343" cy="4784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(Frank,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 bwMode="auto">
          <a:xfrm flipV="1">
            <a:off x="5732945" y="3538489"/>
            <a:ext cx="0" cy="1183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4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Example: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15635" y="4605289"/>
            <a:ext cx="914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58435" y="3157489"/>
            <a:ext cx="914400" cy="685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48835" y="4605289"/>
            <a:ext cx="914400" cy="685800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2435" y="4605289"/>
            <a:ext cx="9144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49235" y="4605289"/>
            <a:ext cx="914400" cy="68580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n w="3175" cmpd="sng">
                  <a:solidFill>
                    <a:schemeClr val="tx1"/>
                  </a:solidFill>
                </a:ln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n w="3175" cmpd="sng">
                  <a:solidFill>
                    <a:schemeClr val="tx1"/>
                  </a:solidFill>
                </a:ln>
                <a:latin typeface="Times New Roman"/>
                <a:cs typeface="Times New Roman"/>
              </a:rPr>
              <a:t>(</a:t>
            </a:r>
            <a:r>
              <a:rPr lang="en-US" sz="2000" dirty="0">
                <a:ln w="3175" cmpd="sng">
                  <a:solidFill>
                    <a:schemeClr val="tx1"/>
                  </a:solidFill>
                </a:ln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2000" dirty="0" smtClean="0">
                <a:ln w="3175" cmpd="sng">
                  <a:solidFill>
                    <a:schemeClr val="tx1"/>
                  </a:solidFill>
                </a:ln>
                <a:latin typeface="Times New Roman"/>
                <a:cs typeface="Times New Roman"/>
              </a:rPr>
              <a:t>)</a:t>
            </a:r>
            <a:endParaRPr lang="en-US" sz="2000" dirty="0">
              <a:ln w="3175" cmpd="sng">
                <a:solidFill>
                  <a:schemeClr val="tx1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V="1">
            <a:off x="3006035" y="3538489"/>
            <a:ext cx="6096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3768035" y="3538489"/>
            <a:ext cx="304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49035" y="1495046"/>
            <a:ext cx="914400" cy="6858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06475" y="3157489"/>
            <a:ext cx="914400" cy="685800"/>
          </a:xfrm>
          <a:prstGeom prst="roundRect">
            <a:avLst/>
          </a:prstGeom>
          <a:solidFill>
            <a:srgbClr val="E6E0E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,</a:t>
            </a:r>
            <a:r>
              <a:rPr lang="en-US" sz="2000" dirty="0">
                <a:latin typeface="Times New Roman"/>
                <a:cs typeface="Times New Roman"/>
                <a:sym typeface="Wingdings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3615635" y="1862089"/>
            <a:ext cx="99060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4785895" y="1862089"/>
            <a:ext cx="877780" cy="1295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8" idx="0"/>
          </p:cNvCxnSpPr>
          <p:nvPr/>
        </p:nvCxnSpPr>
        <p:spPr bwMode="auto">
          <a:xfrm flipV="1">
            <a:off x="5139635" y="3538489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flipH="1" flipV="1">
            <a:off x="5825435" y="3538489"/>
            <a:ext cx="3810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4726600" y="5767371"/>
            <a:ext cx="1603343" cy="478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(Frank,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74355" y="5767371"/>
            <a:ext cx="1603343" cy="478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(Charlie,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4993" y="5767371"/>
            <a:ext cx="1601242" cy="478447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(Daniela,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7237" y="5767371"/>
            <a:ext cx="1603343" cy="478447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(Bob,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2076027" y="4999789"/>
            <a:ext cx="930008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3" idx="0"/>
          </p:cNvCxnSpPr>
          <p:nvPr/>
        </p:nvCxnSpPr>
        <p:spPr bwMode="auto">
          <a:xfrm flipV="1">
            <a:off x="3805614" y="4999789"/>
            <a:ext cx="343421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5206475" y="4999789"/>
            <a:ext cx="321797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4" idx="0"/>
          </p:cNvCxnSpPr>
          <p:nvPr/>
        </p:nvCxnSpPr>
        <p:spPr bwMode="auto">
          <a:xfrm flipH="1" flipV="1">
            <a:off x="6329943" y="4999789"/>
            <a:ext cx="928966" cy="7675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Wizard_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88099" y="1495046"/>
            <a:ext cx="680346" cy="680346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>
            <a:off x="6260674" y="2978723"/>
            <a:ext cx="2075148" cy="110837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Charlie’s witness changed!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2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27000" y="1473517"/>
            <a:ext cx="8890000" cy="24288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Synchrony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2727" y="2597664"/>
            <a:ext cx="7740912" cy="8505"/>
          </a:xfrm>
          <a:prstGeom prst="line">
            <a:avLst/>
          </a:prstGeom>
          <a:ln w="9525">
            <a:solidFill>
              <a:schemeClr val="tx1"/>
            </a:solidFill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72038" y="2561937"/>
            <a:ext cx="1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time</a:t>
            </a:r>
            <a:endParaRPr lang="en-US" sz="2400" dirty="0"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0553" y="2081420"/>
            <a:ext cx="680346" cy="1363755"/>
            <a:chOff x="2038191" y="2066759"/>
            <a:chExt cx="680346" cy="136375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19" name="Content Placeholder 2"/>
          <p:cNvSpPr>
            <a:spLocks noGrp="1"/>
          </p:cNvSpPr>
          <p:nvPr>
            <p:ph idx="1"/>
          </p:nvPr>
        </p:nvSpPr>
        <p:spPr>
          <a:xfrm>
            <a:off x="457199" y="4017815"/>
            <a:ext cx="8142995" cy="222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existing notion of accumulators…</a:t>
            </a:r>
          </a:p>
          <a:p>
            <a:r>
              <a:rPr lang="en-US" dirty="0" smtClean="0"/>
              <a:t>Bob needs to update his membership witness with every key registration!</a:t>
            </a:r>
          </a:p>
          <a:p>
            <a:r>
              <a:rPr lang="en-US" dirty="0" smtClean="0"/>
              <a:t>Alice needs to download a new accumulator value </a:t>
            </a:r>
            <a:r>
              <a:rPr lang="en-US" dirty="0"/>
              <a:t>with every key registration</a:t>
            </a:r>
            <a:r>
              <a:rPr lang="en-US" dirty="0" smtClean="0"/>
              <a:t>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09612" y="2081420"/>
            <a:ext cx="680346" cy="1363755"/>
            <a:chOff x="2038191" y="2066759"/>
            <a:chExt cx="680346" cy="136375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38671" y="2081420"/>
            <a:ext cx="680346" cy="1363755"/>
            <a:chOff x="2038191" y="2066759"/>
            <a:chExt cx="680346" cy="136375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7730" y="2081420"/>
            <a:ext cx="680346" cy="1363755"/>
            <a:chOff x="2038191" y="2066759"/>
            <a:chExt cx="680346" cy="1363755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6789" y="2081420"/>
            <a:ext cx="680346" cy="1363755"/>
            <a:chOff x="2038191" y="2066759"/>
            <a:chExt cx="680346" cy="136375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25848" y="2081420"/>
            <a:ext cx="680346" cy="1363755"/>
            <a:chOff x="2038191" y="2066759"/>
            <a:chExt cx="680346" cy="1363755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54907" y="2081420"/>
            <a:ext cx="680346" cy="1363755"/>
            <a:chOff x="2038191" y="2066759"/>
            <a:chExt cx="680346" cy="1363755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83966" y="2081420"/>
            <a:ext cx="680346" cy="1363755"/>
            <a:chOff x="2038191" y="2066759"/>
            <a:chExt cx="680346" cy="136375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13027" y="2081420"/>
            <a:ext cx="680346" cy="1363755"/>
            <a:chOff x="2038191" y="2066759"/>
            <a:chExt cx="680346" cy="1363755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51494" y="2082951"/>
            <a:ext cx="680346" cy="1363755"/>
            <a:chOff x="2038191" y="2066759"/>
            <a:chExt cx="680346" cy="1363755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53" name="Picture 52" descr="Alice-PNG-alice-in-wonderland-33922018-444-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2766360"/>
            <a:ext cx="460371" cy="829496"/>
          </a:xfrm>
          <a:prstGeom prst="rect">
            <a:avLst/>
          </a:prstGeom>
        </p:spPr>
      </p:pic>
      <p:pic>
        <p:nvPicPr>
          <p:cNvPr id="54" name="Picture 53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1739572"/>
            <a:ext cx="380503" cy="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00202"/>
            <a:ext cx="8555182" cy="4525963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Motivation: Distributed PKI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Background: Accumulators</a:t>
            </a:r>
          </a:p>
          <a:p>
            <a:r>
              <a:rPr lang="en-US" dirty="0" smtClean="0"/>
              <a:t>Our Contributions: Asynchronous Accumulators</a:t>
            </a:r>
          </a:p>
          <a:p>
            <a:pPr lvl="1"/>
            <a:r>
              <a:rPr lang="en-US" dirty="0" smtClean="0"/>
              <a:t>Definitions</a:t>
            </a:r>
          </a:p>
          <a:p>
            <a:pPr lvl="2"/>
            <a:r>
              <a:rPr lang="en-US" dirty="0" smtClean="0"/>
              <a:t>Low </a:t>
            </a:r>
            <a:r>
              <a:rPr lang="en-US" dirty="0"/>
              <a:t>witness update frequency </a:t>
            </a:r>
          </a:p>
          <a:p>
            <a:pPr lvl="2"/>
            <a:r>
              <a:rPr lang="en-US" dirty="0" smtClean="0"/>
              <a:t>Old</a:t>
            </a:r>
            <a:r>
              <a:rPr lang="en-US" dirty="0"/>
              <a:t>-accumulator compatibility </a:t>
            </a:r>
            <a:endParaRPr lang="en-US" dirty="0" smtClean="0"/>
          </a:p>
          <a:p>
            <a:pPr lvl="1"/>
            <a:r>
              <a:rPr lang="en-US" dirty="0" smtClean="0"/>
              <a:t>Construction: </a:t>
            </a:r>
            <a:r>
              <a:rPr lang="en-US" dirty="0" err="1" smtClean="0"/>
              <a:t>Merkle</a:t>
            </a:r>
            <a:r>
              <a:rPr lang="en-US" dirty="0" smtClean="0"/>
              <a:t> Hash Forrest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79" y="3879162"/>
            <a:ext cx="227066" cy="432809"/>
          </a:xfrm>
          <a:prstGeom prst="rect">
            <a:avLst/>
          </a:prstGeom>
        </p:spPr>
      </p:pic>
      <p:pic>
        <p:nvPicPr>
          <p:cNvPr id="6" name="Picture 5" descr="Alice-PNG-alice-in-wonderland-33922018-444-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50" y="4366225"/>
            <a:ext cx="253795" cy="4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27000" y="4052450"/>
            <a:ext cx="8890000" cy="2428848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Asynchronous </a:t>
            </a:r>
            <a:r>
              <a:rPr lang="en-US" dirty="0" smtClean="0"/>
              <a:t>Accumulators</a:t>
            </a:r>
            <a:br>
              <a:rPr lang="en-US" dirty="0" smtClean="0"/>
            </a:br>
            <a:r>
              <a:rPr lang="en-US" dirty="0" smtClean="0"/>
              <a:t>- Low Witness Update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19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2727" y="5176597"/>
            <a:ext cx="7740912" cy="8505"/>
          </a:xfrm>
          <a:prstGeom prst="line">
            <a:avLst/>
          </a:prstGeom>
          <a:ln w="9525">
            <a:solidFill>
              <a:schemeClr val="tx1"/>
            </a:solidFill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72038" y="5140870"/>
            <a:ext cx="1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time</a:t>
            </a:r>
            <a:endParaRPr lang="en-US" sz="2400" dirty="0"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1396" y="4167848"/>
            <a:ext cx="305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witness update frequency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27000" y="1473517"/>
            <a:ext cx="8890000" cy="24288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92727" y="2597664"/>
            <a:ext cx="7740912" cy="8505"/>
          </a:xfrm>
          <a:prstGeom prst="line">
            <a:avLst/>
          </a:prstGeom>
          <a:ln w="9525">
            <a:solidFill>
              <a:schemeClr val="tx1"/>
            </a:solidFill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72038" y="2561937"/>
            <a:ext cx="1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time</a:t>
            </a:r>
            <a:endParaRPr lang="en-US" sz="2400" dirty="0">
              <a:cs typeface="Times New Roman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80553" y="2081420"/>
            <a:ext cx="680346" cy="1363755"/>
            <a:chOff x="2038191" y="2066759"/>
            <a:chExt cx="680346" cy="1363755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09612" y="2081420"/>
            <a:ext cx="680346" cy="1363755"/>
            <a:chOff x="2038191" y="2066759"/>
            <a:chExt cx="680346" cy="136375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38671" y="2081420"/>
            <a:ext cx="680346" cy="1363755"/>
            <a:chOff x="2038191" y="2066759"/>
            <a:chExt cx="680346" cy="136375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67730" y="2081420"/>
            <a:ext cx="680346" cy="1363755"/>
            <a:chOff x="2038191" y="2066759"/>
            <a:chExt cx="680346" cy="1363755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96789" y="2081420"/>
            <a:ext cx="680346" cy="1363755"/>
            <a:chOff x="2038191" y="2066759"/>
            <a:chExt cx="680346" cy="1363755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25848" y="2081420"/>
            <a:ext cx="680346" cy="1363755"/>
            <a:chOff x="2038191" y="2066759"/>
            <a:chExt cx="680346" cy="1363755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154907" y="2081420"/>
            <a:ext cx="680346" cy="1363755"/>
            <a:chOff x="2038191" y="2066759"/>
            <a:chExt cx="680346" cy="1363755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83966" y="2081420"/>
            <a:ext cx="680346" cy="1363755"/>
            <a:chOff x="2038191" y="2066759"/>
            <a:chExt cx="680346" cy="1363755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85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13027" y="2081420"/>
            <a:ext cx="680346" cy="1363755"/>
            <a:chOff x="2038191" y="2066759"/>
            <a:chExt cx="680346" cy="1363755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451494" y="2082951"/>
            <a:ext cx="680346" cy="1363755"/>
            <a:chOff x="2038191" y="2066759"/>
            <a:chExt cx="680346" cy="1363755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6981" y="5176597"/>
            <a:ext cx="680346" cy="843375"/>
            <a:chOff x="1986981" y="5176597"/>
            <a:chExt cx="680346" cy="843375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2327154" y="5176597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Picture 98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86981" y="5339626"/>
              <a:ext cx="680346" cy="680346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2516040" y="5176597"/>
            <a:ext cx="680346" cy="843375"/>
            <a:chOff x="2038191" y="2587139"/>
            <a:chExt cx="680346" cy="843375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2378364" y="2587139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3045099" y="5176597"/>
            <a:ext cx="680346" cy="843375"/>
            <a:chOff x="3045099" y="5176597"/>
            <a:chExt cx="680346" cy="843375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3385272" y="5176597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045099" y="5339626"/>
              <a:ext cx="680346" cy="680346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3574158" y="5176597"/>
            <a:ext cx="680346" cy="843375"/>
            <a:chOff x="2038191" y="2587139"/>
            <a:chExt cx="680346" cy="843375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2378364" y="2587139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4103217" y="5176597"/>
            <a:ext cx="680346" cy="843375"/>
            <a:chOff x="2038191" y="2587139"/>
            <a:chExt cx="680346" cy="843375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2378364" y="2587139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161335" y="5176597"/>
            <a:ext cx="680346" cy="843375"/>
            <a:chOff x="2038191" y="2587139"/>
            <a:chExt cx="680346" cy="843375"/>
          </a:xfrm>
        </p:grpSpPr>
        <p:cxnSp>
          <p:nvCxnSpPr>
            <p:cNvPr id="122" name="Straight Connector 121"/>
            <p:cNvCxnSpPr/>
            <p:nvPr/>
          </p:nvCxnSpPr>
          <p:spPr>
            <a:xfrm flipV="1">
              <a:off x="2378364" y="2587139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Picture 122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690394" y="5176597"/>
            <a:ext cx="680346" cy="843375"/>
            <a:chOff x="2038191" y="2587139"/>
            <a:chExt cx="680346" cy="843375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2378364" y="2587139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457922" y="5176597"/>
            <a:ext cx="680346" cy="844906"/>
            <a:chOff x="1457922" y="5176597"/>
            <a:chExt cx="680346" cy="844906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1798095" y="5176597"/>
              <a:ext cx="0" cy="16456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457922" y="5341157"/>
              <a:ext cx="680346" cy="680346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3134982" y="4656217"/>
            <a:ext cx="500580" cy="528885"/>
            <a:chOff x="3134982" y="4656217"/>
            <a:chExt cx="500580" cy="528885"/>
          </a:xfrm>
        </p:grpSpPr>
        <p:sp>
          <p:nvSpPr>
            <p:cNvPr id="108" name="TextBox 107"/>
            <p:cNvSpPr txBox="1"/>
            <p:nvPr/>
          </p:nvSpPr>
          <p:spPr>
            <a:xfrm>
              <a:off x="3134982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3385272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1547805" y="4657748"/>
            <a:ext cx="500580" cy="527354"/>
            <a:chOff x="1547805" y="4657748"/>
            <a:chExt cx="500580" cy="527354"/>
          </a:xfrm>
        </p:grpSpPr>
        <p:sp>
          <p:nvSpPr>
            <p:cNvPr id="136" name="TextBox 135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632276" y="5176597"/>
            <a:ext cx="680346" cy="843375"/>
            <a:chOff x="4632276" y="5176597"/>
            <a:chExt cx="680346" cy="843375"/>
          </a:xfrm>
        </p:grpSpPr>
        <p:pic>
          <p:nvPicPr>
            <p:cNvPr id="119" name="Picture 118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32276" y="5339626"/>
              <a:ext cx="680346" cy="680346"/>
            </a:xfrm>
            <a:prstGeom prst="rect">
              <a:avLst/>
            </a:prstGeom>
          </p:spPr>
        </p:pic>
        <p:cxnSp>
          <p:nvCxnSpPr>
            <p:cNvPr id="146" name="Straight Connector 145"/>
            <p:cNvCxnSpPr/>
            <p:nvPr/>
          </p:nvCxnSpPr>
          <p:spPr>
            <a:xfrm flipV="1">
              <a:off x="4968860" y="5176597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4722159" y="4656217"/>
            <a:ext cx="500580" cy="528885"/>
            <a:chOff x="4722159" y="4656217"/>
            <a:chExt cx="500580" cy="528885"/>
          </a:xfrm>
        </p:grpSpPr>
        <p:sp>
          <p:nvSpPr>
            <p:cNvPr id="120" name="TextBox 119"/>
            <p:cNvSpPr txBox="1"/>
            <p:nvPr/>
          </p:nvSpPr>
          <p:spPr>
            <a:xfrm>
              <a:off x="4722159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4968860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309338" y="4656217"/>
            <a:ext cx="500580" cy="528885"/>
            <a:chOff x="6309338" y="4656217"/>
            <a:chExt cx="500580" cy="528885"/>
          </a:xfrm>
        </p:grpSpPr>
        <p:sp>
          <p:nvSpPr>
            <p:cNvPr id="132" name="TextBox 131"/>
            <p:cNvSpPr txBox="1"/>
            <p:nvPr/>
          </p:nvSpPr>
          <p:spPr>
            <a:xfrm>
              <a:off x="6309338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6553200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6219455" y="5176596"/>
            <a:ext cx="680346" cy="843376"/>
            <a:chOff x="6219455" y="5176596"/>
            <a:chExt cx="680346" cy="843376"/>
          </a:xfrm>
        </p:grpSpPr>
        <p:pic>
          <p:nvPicPr>
            <p:cNvPr id="131" name="Picture 130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19455" y="5339626"/>
              <a:ext cx="680346" cy="680346"/>
            </a:xfrm>
            <a:prstGeom prst="rect">
              <a:avLst/>
            </a:prstGeom>
          </p:spPr>
        </p:pic>
        <p:cxnSp>
          <p:nvCxnSpPr>
            <p:cNvPr id="152" name="Straight Connector 151"/>
            <p:cNvCxnSpPr/>
            <p:nvPr/>
          </p:nvCxnSpPr>
          <p:spPr>
            <a:xfrm flipV="1">
              <a:off x="6553200" y="5176596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6" name="Picture 155" descr="Alice-PNG-alice-in-wonderland-33922018-444-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2766360"/>
            <a:ext cx="460371" cy="829496"/>
          </a:xfrm>
          <a:prstGeom prst="rect">
            <a:avLst/>
          </a:prstGeom>
        </p:spPr>
      </p:pic>
      <p:pic>
        <p:nvPicPr>
          <p:cNvPr id="157" name="Picture 156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1739572"/>
            <a:ext cx="380503" cy="725274"/>
          </a:xfrm>
          <a:prstGeom prst="rect">
            <a:avLst/>
          </a:prstGeom>
        </p:spPr>
      </p:pic>
      <p:pic>
        <p:nvPicPr>
          <p:cNvPr id="158" name="Picture 157" descr="Alice-PNG-alice-in-wonderland-33922018-444-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5350726"/>
            <a:ext cx="460371" cy="829496"/>
          </a:xfrm>
          <a:prstGeom prst="rect">
            <a:avLst/>
          </a:prstGeom>
        </p:spPr>
      </p:pic>
      <p:pic>
        <p:nvPicPr>
          <p:cNvPr id="159" name="Picture 158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4323938"/>
            <a:ext cx="380503" cy="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00202"/>
            <a:ext cx="8555182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Motivation: Distributed PKI</a:t>
            </a:r>
          </a:p>
          <a:p>
            <a:r>
              <a:rPr lang="en-US" dirty="0" smtClean="0"/>
              <a:t>Background: Accumulators</a:t>
            </a:r>
          </a:p>
          <a:p>
            <a:r>
              <a:rPr lang="en-US" dirty="0" smtClean="0"/>
              <a:t>Our Contributions: Asynchronous Accumulators</a:t>
            </a:r>
          </a:p>
          <a:p>
            <a:pPr lvl="1"/>
            <a:r>
              <a:rPr lang="en-US" dirty="0" smtClean="0"/>
              <a:t>Definition: verification works even if the accumulator and witness are out of synch</a:t>
            </a:r>
          </a:p>
          <a:p>
            <a:pPr lvl="1"/>
            <a:r>
              <a:rPr lang="en-US" dirty="0" smtClean="0"/>
              <a:t>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27000" y="4052450"/>
            <a:ext cx="8890000" cy="2428848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2727" y="5176597"/>
            <a:ext cx="7740912" cy="8505"/>
          </a:xfrm>
          <a:prstGeom prst="line">
            <a:avLst/>
          </a:prstGeom>
          <a:ln w="9525">
            <a:solidFill>
              <a:schemeClr val="tx1"/>
            </a:solidFill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72038" y="5140870"/>
            <a:ext cx="1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time</a:t>
            </a:r>
            <a:endParaRPr lang="en-US" sz="2400" dirty="0">
              <a:cs typeface="Times New Roman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7000" y="1473517"/>
            <a:ext cx="8890000" cy="24288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92727" y="2597664"/>
            <a:ext cx="7740912" cy="8505"/>
          </a:xfrm>
          <a:prstGeom prst="line">
            <a:avLst/>
          </a:prstGeom>
          <a:ln w="9525">
            <a:solidFill>
              <a:schemeClr val="tx1"/>
            </a:solidFill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72038" y="2561937"/>
            <a:ext cx="1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/>
              </a:rPr>
              <a:t>time</a:t>
            </a:r>
            <a:endParaRPr lang="en-US" sz="2400" dirty="0">
              <a:cs typeface="Times New Roman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80553" y="2081420"/>
            <a:ext cx="680346" cy="1363755"/>
            <a:chOff x="2038191" y="2066759"/>
            <a:chExt cx="680346" cy="1363755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09612" y="2081420"/>
            <a:ext cx="680346" cy="1363755"/>
            <a:chOff x="2038191" y="2066759"/>
            <a:chExt cx="680346" cy="136375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38671" y="2081420"/>
            <a:ext cx="680346" cy="1363755"/>
            <a:chOff x="2038191" y="2066759"/>
            <a:chExt cx="680346" cy="136375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67730" y="2081420"/>
            <a:ext cx="680346" cy="1363755"/>
            <a:chOff x="2038191" y="2066759"/>
            <a:chExt cx="680346" cy="1363755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96789" y="2081420"/>
            <a:ext cx="680346" cy="1363755"/>
            <a:chOff x="2038191" y="2066759"/>
            <a:chExt cx="680346" cy="1363755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25848" y="2081420"/>
            <a:ext cx="680346" cy="1363755"/>
            <a:chOff x="2038191" y="2066759"/>
            <a:chExt cx="680346" cy="1363755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154907" y="2081420"/>
            <a:ext cx="680346" cy="1363755"/>
            <a:chOff x="2038191" y="2066759"/>
            <a:chExt cx="680346" cy="1363755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83966" y="2081420"/>
            <a:ext cx="680346" cy="1363755"/>
            <a:chOff x="2038191" y="2066759"/>
            <a:chExt cx="680346" cy="1363755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85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13027" y="2081420"/>
            <a:ext cx="680346" cy="1363755"/>
            <a:chOff x="2038191" y="2066759"/>
            <a:chExt cx="680346" cy="1363755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451494" y="2082951"/>
            <a:ext cx="680346" cy="1363755"/>
            <a:chOff x="2038191" y="2066759"/>
            <a:chExt cx="680346" cy="1363755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2378364" y="2436091"/>
              <a:ext cx="0" cy="31407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38191" y="2750168"/>
              <a:ext cx="680346" cy="680346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2128074" y="2066759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57922" y="5176597"/>
            <a:ext cx="680346" cy="844906"/>
            <a:chOff x="1457922" y="5176597"/>
            <a:chExt cx="680346" cy="844906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1798095" y="5176597"/>
              <a:ext cx="0" cy="16456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134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457922" y="5341157"/>
              <a:ext cx="680346" cy="680346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3134982" y="4656217"/>
            <a:ext cx="500580" cy="528885"/>
            <a:chOff x="3134982" y="4656217"/>
            <a:chExt cx="500580" cy="528885"/>
          </a:xfrm>
        </p:grpSpPr>
        <p:sp>
          <p:nvSpPr>
            <p:cNvPr id="108" name="TextBox 107"/>
            <p:cNvSpPr txBox="1"/>
            <p:nvPr/>
          </p:nvSpPr>
          <p:spPr>
            <a:xfrm>
              <a:off x="3134982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3385272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1547805" y="4656217"/>
            <a:ext cx="500580" cy="527354"/>
            <a:chOff x="1547805" y="4657748"/>
            <a:chExt cx="500580" cy="527354"/>
          </a:xfrm>
        </p:grpSpPr>
        <p:sp>
          <p:nvSpPr>
            <p:cNvPr id="136" name="TextBox 135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4722159" y="4656217"/>
            <a:ext cx="500580" cy="528885"/>
            <a:chOff x="4722159" y="4656217"/>
            <a:chExt cx="500580" cy="528885"/>
          </a:xfrm>
        </p:grpSpPr>
        <p:sp>
          <p:nvSpPr>
            <p:cNvPr id="120" name="TextBox 119"/>
            <p:cNvSpPr txBox="1"/>
            <p:nvPr/>
          </p:nvSpPr>
          <p:spPr>
            <a:xfrm>
              <a:off x="4722159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4968860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309338" y="4656217"/>
            <a:ext cx="500580" cy="528885"/>
            <a:chOff x="6309338" y="4656217"/>
            <a:chExt cx="500580" cy="528885"/>
          </a:xfrm>
        </p:grpSpPr>
        <p:sp>
          <p:nvSpPr>
            <p:cNvPr id="132" name="TextBox 131"/>
            <p:cNvSpPr txBox="1"/>
            <p:nvPr/>
          </p:nvSpPr>
          <p:spPr>
            <a:xfrm>
              <a:off x="6309338" y="4656217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6553200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Asynchronous Accumulators </a:t>
            </a:r>
            <a:br>
              <a:rPr lang="en-US" dirty="0"/>
            </a:br>
            <a:r>
              <a:rPr lang="en-US" dirty="0"/>
              <a:t>- Old Accumulator </a:t>
            </a:r>
            <a:r>
              <a:rPr lang="en-US" dirty="0" smtClean="0"/>
              <a:t>Compatibility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75216" y="5987020"/>
            <a:ext cx="303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Old-accumulator compatibility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2076864" y="4656217"/>
            <a:ext cx="500580" cy="527354"/>
            <a:chOff x="1547805" y="4657748"/>
            <a:chExt cx="500580" cy="527354"/>
          </a:xfrm>
        </p:grpSpPr>
        <p:sp>
          <p:nvSpPr>
            <p:cNvPr id="104" name="TextBox 103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605923" y="4656217"/>
            <a:ext cx="500580" cy="527354"/>
            <a:chOff x="1547805" y="4657748"/>
            <a:chExt cx="500580" cy="527354"/>
          </a:xfrm>
        </p:grpSpPr>
        <p:sp>
          <p:nvSpPr>
            <p:cNvPr id="116" name="TextBox 115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664041" y="4656217"/>
            <a:ext cx="500580" cy="527354"/>
            <a:chOff x="1547805" y="4657748"/>
            <a:chExt cx="500580" cy="527354"/>
          </a:xfrm>
        </p:grpSpPr>
        <p:sp>
          <p:nvSpPr>
            <p:cNvPr id="124" name="TextBox 123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193100" y="4656217"/>
            <a:ext cx="500580" cy="527354"/>
            <a:chOff x="1547805" y="4657748"/>
            <a:chExt cx="500580" cy="527354"/>
          </a:xfrm>
        </p:grpSpPr>
        <p:sp>
          <p:nvSpPr>
            <p:cNvPr id="130" name="TextBox 129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5780277" y="4656217"/>
            <a:ext cx="500580" cy="527354"/>
            <a:chOff x="1547805" y="4657748"/>
            <a:chExt cx="500580" cy="527354"/>
          </a:xfrm>
        </p:grpSpPr>
        <p:sp>
          <p:nvSpPr>
            <p:cNvPr id="138" name="TextBox 137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5251218" y="4656217"/>
            <a:ext cx="500580" cy="527354"/>
            <a:chOff x="1547805" y="4657748"/>
            <a:chExt cx="500580" cy="527354"/>
          </a:xfrm>
        </p:grpSpPr>
        <p:sp>
          <p:nvSpPr>
            <p:cNvPr id="141" name="TextBox 140"/>
            <p:cNvSpPr txBox="1"/>
            <p:nvPr/>
          </p:nvSpPr>
          <p:spPr>
            <a:xfrm>
              <a:off x="1547805" y="4657748"/>
              <a:ext cx="500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1798095" y="5022072"/>
              <a:ext cx="0" cy="16303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6" name="Picture 155" descr="Alice-PNG-alice-in-wonderland-33922018-444-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2766360"/>
            <a:ext cx="460371" cy="829496"/>
          </a:xfrm>
          <a:prstGeom prst="rect">
            <a:avLst/>
          </a:prstGeom>
        </p:spPr>
      </p:pic>
      <p:pic>
        <p:nvPicPr>
          <p:cNvPr id="157" name="Picture 156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1739572"/>
            <a:ext cx="380503" cy="725274"/>
          </a:xfrm>
          <a:prstGeom prst="rect">
            <a:avLst/>
          </a:prstGeom>
        </p:spPr>
      </p:pic>
      <p:pic>
        <p:nvPicPr>
          <p:cNvPr id="158" name="Picture 157" descr="Alice-PNG-alice-in-wonderland-33922018-444-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5350726"/>
            <a:ext cx="460371" cy="829496"/>
          </a:xfrm>
          <a:prstGeom prst="rect">
            <a:avLst/>
          </a:prstGeom>
        </p:spPr>
      </p:pic>
      <p:pic>
        <p:nvPicPr>
          <p:cNvPr id="159" name="Picture 158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4" y="4323938"/>
            <a:ext cx="380503" cy="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00202"/>
            <a:ext cx="8555182" cy="4525963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Motivation: Distributed PKI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Background: Accumulators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Our Contributions: Asynchronous Accumulators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Definitions</a:t>
            </a:r>
          </a:p>
          <a:p>
            <a:pPr lvl="2"/>
            <a:r>
              <a:rPr lang="en-US" dirty="0" smtClean="0">
                <a:solidFill>
                  <a:srgbClr val="BFBFBF"/>
                </a:solidFill>
              </a:rPr>
              <a:t>Low </a:t>
            </a:r>
            <a:r>
              <a:rPr lang="en-US" dirty="0">
                <a:solidFill>
                  <a:srgbClr val="BFBFBF"/>
                </a:solidFill>
              </a:rPr>
              <a:t>witness update frequency (helping Bob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BFBFBF"/>
                </a:solidFill>
              </a:rPr>
              <a:t>Old</a:t>
            </a:r>
            <a:r>
              <a:rPr lang="en-US" dirty="0">
                <a:solidFill>
                  <a:srgbClr val="BFBFBF"/>
                </a:solidFill>
              </a:rPr>
              <a:t>-accumulator compatibility (helping </a:t>
            </a:r>
            <a:r>
              <a:rPr lang="en-US" dirty="0" smtClean="0">
                <a:solidFill>
                  <a:srgbClr val="BFBFBF"/>
                </a:solidFill>
              </a:rPr>
              <a:t>Alice)</a:t>
            </a:r>
          </a:p>
          <a:p>
            <a:pPr lvl="1"/>
            <a:r>
              <a:rPr lang="en-US" dirty="0" smtClean="0"/>
              <a:t>Construction: </a:t>
            </a:r>
            <a:r>
              <a:rPr lang="en-US" dirty="0" err="1" smtClean="0"/>
              <a:t>Merkle</a:t>
            </a:r>
            <a:r>
              <a:rPr lang="en-US" dirty="0" smtClean="0"/>
              <a:t> Hash Forrest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22</a:t>
            </a:fld>
            <a:endParaRPr lang="en-US"/>
          </a:p>
        </p:txBody>
      </p:sp>
      <p:pic>
        <p:nvPicPr>
          <p:cNvPr id="40" name="Picture 39" descr="img_mht_noh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65" y="2616754"/>
            <a:ext cx="2915983" cy="20455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8287090">
            <a:off x="1274631" y="3265392"/>
            <a:ext cx="93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8287090">
            <a:off x="4562286" y="3752890"/>
            <a:ext cx="93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8287090">
            <a:off x="6682828" y="3990169"/>
            <a:ext cx="93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1</a:t>
            </a:r>
            <a:endParaRPr lang="en-US" dirty="0"/>
          </a:p>
        </p:txBody>
      </p:sp>
      <p:pic>
        <p:nvPicPr>
          <p:cNvPr id="50" name="Picture 49" descr="Wizard_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59699" y="1349636"/>
            <a:ext cx="680346" cy="680346"/>
          </a:xfrm>
          <a:prstGeom prst="rect">
            <a:avLst/>
          </a:prstGeom>
        </p:spPr>
      </p:pic>
      <p:cxnSp>
        <p:nvCxnSpPr>
          <p:cNvPr id="54" name="Straight Arrow Connector 53"/>
          <p:cNvCxnSpPr>
            <a:stCxn id="48" idx="6"/>
            <a:endCxn id="50" idx="1"/>
          </p:cNvCxnSpPr>
          <p:nvPr/>
        </p:nvCxnSpPr>
        <p:spPr>
          <a:xfrm flipV="1">
            <a:off x="2865582" y="1689809"/>
            <a:ext cx="4394117" cy="686523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7"/>
          </p:cNvCxnSpPr>
          <p:nvPr/>
        </p:nvCxnSpPr>
        <p:spPr>
          <a:xfrm flipV="1">
            <a:off x="5862529" y="2029982"/>
            <a:ext cx="1397170" cy="1203273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0"/>
            <a:endCxn id="50" idx="0"/>
          </p:cNvCxnSpPr>
          <p:nvPr/>
        </p:nvCxnSpPr>
        <p:spPr>
          <a:xfrm flipV="1">
            <a:off x="7599872" y="2029982"/>
            <a:ext cx="0" cy="173383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img_mht_d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1" y="3544454"/>
            <a:ext cx="1322316" cy="1123329"/>
          </a:xfrm>
          <a:prstGeom prst="rect">
            <a:avLst/>
          </a:prstGeom>
        </p:spPr>
      </p:pic>
      <p:pic>
        <p:nvPicPr>
          <p:cNvPr id="65" name="Picture 64" descr="img_mht_d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4" y="4166944"/>
            <a:ext cx="463396" cy="4700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131449" y="2249332"/>
            <a:ext cx="3209636" cy="2413001"/>
            <a:chOff x="1131449" y="2249332"/>
            <a:chExt cx="3209636" cy="2413001"/>
          </a:xfrm>
          <a:solidFill>
            <a:srgbClr val="FFFFFF"/>
          </a:solidFill>
        </p:grpSpPr>
        <p:sp>
          <p:nvSpPr>
            <p:cNvPr id="36" name="Isosceles Triangle 35"/>
            <p:cNvSpPr/>
            <p:nvPr/>
          </p:nvSpPr>
          <p:spPr>
            <a:xfrm>
              <a:off x="1131449" y="2376332"/>
              <a:ext cx="3209636" cy="2286001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11582" y="2249332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26001" y="3196058"/>
            <a:ext cx="1905006" cy="1466275"/>
            <a:chOff x="4826001" y="3196058"/>
            <a:chExt cx="1905006" cy="1466275"/>
          </a:xfrm>
        </p:grpSpPr>
        <p:sp>
          <p:nvSpPr>
            <p:cNvPr id="44" name="Isosceles Triangle 43"/>
            <p:cNvSpPr/>
            <p:nvPr/>
          </p:nvSpPr>
          <p:spPr>
            <a:xfrm>
              <a:off x="4826001" y="3290457"/>
              <a:ext cx="1905006" cy="1371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645726" y="3196058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1980" y="3763820"/>
            <a:ext cx="1034475" cy="898513"/>
            <a:chOff x="7081980" y="3763820"/>
            <a:chExt cx="1034475" cy="898513"/>
          </a:xfrm>
        </p:grpSpPr>
        <p:sp>
          <p:nvSpPr>
            <p:cNvPr id="45" name="Isosceles Triangle 44"/>
            <p:cNvSpPr/>
            <p:nvPr/>
          </p:nvSpPr>
          <p:spPr>
            <a:xfrm>
              <a:off x="7081980" y="3890820"/>
              <a:ext cx="1034475" cy="771513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472872" y="3763820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99302" y="5114852"/>
            <a:ext cx="6622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At most </a:t>
            </a:r>
            <a:r>
              <a:rPr lang="en-US" i="1" dirty="0">
                <a:latin typeface="Times New Roman"/>
                <a:cs typeface="Times New Roman"/>
              </a:rPr>
              <a:t>log(n) </a:t>
            </a:r>
            <a:r>
              <a:rPr lang="en-US" b="1" dirty="0"/>
              <a:t>complete</a:t>
            </a:r>
            <a:r>
              <a:rPr lang="en-US" i="1" dirty="0"/>
              <a:t> </a:t>
            </a:r>
            <a:r>
              <a:rPr lang="en-US" dirty="0" err="1"/>
              <a:t>Merkle</a:t>
            </a:r>
            <a:r>
              <a:rPr lang="en-US" dirty="0"/>
              <a:t> </a:t>
            </a:r>
            <a:r>
              <a:rPr lang="en-US" dirty="0" smtClean="0"/>
              <a:t>trees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</a:t>
            </a:r>
            <a:r>
              <a:rPr lang="en-US" dirty="0"/>
              <a:t>element is a leaf in one of the </a:t>
            </a:r>
            <a:r>
              <a:rPr lang="en-US" dirty="0" smtClean="0"/>
              <a:t>trees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 </a:t>
            </a:r>
            <a:r>
              <a:rPr lang="en-US" dirty="0"/>
              <a:t>new elements get added, older elements move to bigger </a:t>
            </a:r>
            <a:r>
              <a:rPr lang="en-US" dirty="0" smtClean="0"/>
              <a:t>trees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2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23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25" name="Group 24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 element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</a:t>
            </a:r>
            <a:r>
              <a:rPr lang="en-US" dirty="0"/>
              <a:t>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</a:t>
            </a:r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3" name="Group 12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32945" y="4658592"/>
            <a:ext cx="420255" cy="736878"/>
            <a:chOff x="7111999" y="4658592"/>
            <a:chExt cx="420255" cy="736878"/>
          </a:xfrm>
        </p:grpSpPr>
        <p:sp>
          <p:nvSpPr>
            <p:cNvPr id="19" name="Isosceles Triangle 18"/>
            <p:cNvSpPr/>
            <p:nvPr/>
          </p:nvSpPr>
          <p:spPr>
            <a:xfrm>
              <a:off x="7111999" y="4785592"/>
              <a:ext cx="420255" cy="609878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00397" y="4658592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17615" y="4658592"/>
            <a:ext cx="420255" cy="736878"/>
            <a:chOff x="7111999" y="4658592"/>
            <a:chExt cx="420255" cy="736878"/>
          </a:xfrm>
        </p:grpSpPr>
        <p:sp>
          <p:nvSpPr>
            <p:cNvPr id="22" name="Isosceles Triangle 21"/>
            <p:cNvSpPr/>
            <p:nvPr/>
          </p:nvSpPr>
          <p:spPr>
            <a:xfrm>
              <a:off x="7111999" y="4785592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00397" y="4658592"/>
              <a:ext cx="254000" cy="25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</a:t>
            </a:r>
            <a:r>
              <a:rPr lang="en-US" dirty="0"/>
              <a:t>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3" name="Group 12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16" name="Group 15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3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16" name="Group 15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4 elements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61001" y="4657545"/>
            <a:ext cx="420255" cy="736878"/>
            <a:chOff x="5461001" y="4657545"/>
            <a:chExt cx="420255" cy="736878"/>
          </a:xfrm>
        </p:grpSpPr>
        <p:sp>
          <p:nvSpPr>
            <p:cNvPr id="23" name="Isosceles Triangle 22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89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14" name="Group 13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5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9" name="Group 18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6 elements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425045" y="4657545"/>
            <a:ext cx="420255" cy="736878"/>
            <a:chOff x="5461001" y="4657545"/>
            <a:chExt cx="420255" cy="736878"/>
          </a:xfrm>
        </p:grpSpPr>
        <p:sp>
          <p:nvSpPr>
            <p:cNvPr id="34" name="Isosceles Triangle 33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90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9" name="Group 18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32" name="Group 31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7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PKI</a:t>
            </a:r>
            <a:endParaRPr lang="en-US" dirty="0"/>
          </a:p>
        </p:txBody>
      </p:sp>
      <p:pic>
        <p:nvPicPr>
          <p:cNvPr id="6" name="Picture 5" descr="Alice-PNG-alice-in-wonderland-33922018-444-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51" y="3256296"/>
            <a:ext cx="1006519" cy="181354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4" y="3256299"/>
            <a:ext cx="951447" cy="18135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38947" y="5688488"/>
            <a:ext cx="4866106" cy="2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8496" y="5116324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7097" y="5092906"/>
            <a:ext cx="1261041" cy="611605"/>
            <a:chOff x="311219" y="5744745"/>
            <a:chExt cx="1261041" cy="6116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102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70568" y="5546673"/>
            <a:ext cx="1247813" cy="611605"/>
            <a:chOff x="311219" y="5744745"/>
            <a:chExt cx="1261041" cy="6116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0135" y="5835863"/>
              <a:ext cx="62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13044" y="4995190"/>
            <a:ext cx="1261041" cy="611605"/>
            <a:chOff x="311219" y="5744745"/>
            <a:chExt cx="1261041" cy="6116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4793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786" y="1212072"/>
            <a:ext cx="1434420" cy="135026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572260" y="1978528"/>
            <a:ext cx="1943635" cy="1363579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655381">
            <a:off x="1246605" y="2608028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15344" y="2531643"/>
            <a:ext cx="1261041" cy="611605"/>
            <a:chOff x="311219" y="5744745"/>
            <a:chExt cx="1261041" cy="61160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424846" y="5812773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flipH="1">
            <a:off x="3968816" y="2982832"/>
            <a:ext cx="1259179" cy="611605"/>
            <a:chOff x="299731" y="5744745"/>
            <a:chExt cx="1272529" cy="61160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99731" y="5858953"/>
              <a:ext cx="726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7097" y="6000441"/>
            <a:ext cx="1261041" cy="611605"/>
            <a:chOff x="311219" y="5744745"/>
            <a:chExt cx="1261041" cy="611605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36391" y="5824318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08233" y="5069844"/>
            <a:ext cx="1261041" cy="611605"/>
            <a:chOff x="311219" y="5744745"/>
            <a:chExt cx="1261041" cy="61160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36391" y="5835863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9605206">
            <a:off x="2190404" y="1745202"/>
            <a:ext cx="1261041" cy="611605"/>
            <a:chOff x="311219" y="5744745"/>
            <a:chExt cx="1261041" cy="61160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83798" y="5821137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>
            <a:off x="1572261" y="2381260"/>
            <a:ext cx="1943634" cy="1386363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168834">
            <a:off x="3442099" y="5644040"/>
            <a:ext cx="2250394" cy="1027574"/>
            <a:chOff x="1615531" y="3072890"/>
            <a:chExt cx="2250394" cy="1027574"/>
          </a:xfrm>
        </p:grpSpPr>
        <p:grpSp>
          <p:nvGrpSpPr>
            <p:cNvPr id="89" name="Group 88"/>
            <p:cNvGrpSpPr>
              <a:grpSpLocks/>
            </p:cNvGrpSpPr>
            <p:nvPr/>
          </p:nvGrpSpPr>
          <p:grpSpPr>
            <a:xfrm>
              <a:off x="1615531" y="3072890"/>
              <a:ext cx="2140842" cy="1027574"/>
              <a:chOff x="1605166" y="2954732"/>
              <a:chExt cx="2140842" cy="1027574"/>
            </a:xfrm>
          </p:grpSpPr>
          <p:sp>
            <p:nvSpPr>
              <p:cNvPr id="91" name="Rounded Rectangle 90"/>
              <p:cNvSpPr/>
              <p:nvPr/>
            </p:nvSpPr>
            <p:spPr>
              <a:xfrm rot="19413621">
                <a:off x="1605166" y="3085988"/>
                <a:ext cx="21408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 rot="19605206">
                <a:off x="2309310" y="2954732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95" name="TextBox 94"/>
                <p:cNvSpPr txBox="1"/>
                <p:nvPr/>
              </p:nvSpPr>
              <p:spPr>
                <a:xfrm rot="21425960">
                  <a:off x="460475" y="5829849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 smtClean="0">
                      <a:latin typeface="Times New Roman"/>
                      <a:cs typeface="Times New Roman"/>
                    </a:rPr>
                    <a:t>B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 rot="19431166">
                <a:off x="1846654" y="3612974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 rot="19431166">
              <a:off x="3311977" y="3092178"/>
              <a:ext cx="553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Apple Chancery"/>
                  <a:cs typeface="Apple Chancery"/>
                </a:rPr>
                <a:t>CA</a:t>
              </a:r>
              <a:endParaRPr lang="en-US" dirty="0">
                <a:solidFill>
                  <a:schemeClr val="accent2"/>
                </a:solidFill>
                <a:latin typeface="Apple Chancery"/>
                <a:cs typeface="Apple Chancery"/>
              </a:endParaRP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234" y="5769407"/>
            <a:ext cx="586945" cy="586945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758169" y="2971171"/>
            <a:ext cx="2278727" cy="1015101"/>
            <a:chOff x="1615531" y="3072891"/>
            <a:chExt cx="2278727" cy="1015101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>
            <a:xfrm>
              <a:off x="1615531" y="3072891"/>
              <a:ext cx="2140842" cy="1015101"/>
              <a:chOff x="1605166" y="2954733"/>
              <a:chExt cx="2140842" cy="1015101"/>
            </a:xfrm>
          </p:grpSpPr>
          <p:sp>
            <p:nvSpPr>
              <p:cNvPr id="100" name="Rounded Rectangle 99"/>
              <p:cNvSpPr/>
              <p:nvPr/>
            </p:nvSpPr>
            <p:spPr>
              <a:xfrm rot="19413621">
                <a:off x="1605166" y="3085988"/>
                <a:ext cx="21408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 rot="19605206">
                <a:off x="2309310" y="2954733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104" name="TextBox 103"/>
                <p:cNvSpPr txBox="1"/>
                <p:nvPr/>
              </p:nvSpPr>
              <p:spPr>
                <a:xfrm rot="21425960">
                  <a:off x="493458" y="5827470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 smtClean="0">
                      <a:latin typeface="Times New Roman"/>
                      <a:cs typeface="Times New Roman"/>
                    </a:rPr>
                    <a:t>B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 rot="19431166">
                <a:off x="1846654" y="3600502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 rot="19431166">
              <a:off x="3340310" y="3105770"/>
              <a:ext cx="553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Apple Chancery"/>
                  <a:cs typeface="Apple Chancery"/>
                </a:rPr>
                <a:t>CA</a:t>
              </a:r>
              <a:endParaRPr lang="en-US" dirty="0">
                <a:solidFill>
                  <a:schemeClr val="accent2"/>
                </a:solidFill>
                <a:latin typeface="Apple Chancery"/>
                <a:cs typeface="Apple Chancery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5807696" y="1212590"/>
            <a:ext cx="2812483" cy="1884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PKI goals: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Enable Alice to associate Bob’s identity with Bob’s public key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807696" y="1212590"/>
            <a:ext cx="2812483" cy="1884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PKI goals: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Accurate Registration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Identity Retention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679" y="2419088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(We do not consider</a:t>
            </a:r>
            <a:br>
              <a:rPr lang="en-US" dirty="0" smtClean="0"/>
            </a:br>
            <a:r>
              <a:rPr lang="en-US" dirty="0" smtClean="0"/>
              <a:t>revocation here.)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73446" y="2194368"/>
            <a:ext cx="320421" cy="22006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  <p:bldP spid="32" grpId="0"/>
      <p:bldP spid="74" grpId="0" animBg="1"/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13" name="Isosceles Triangle 12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8 elements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08056" y="4657545"/>
            <a:ext cx="420255" cy="736878"/>
            <a:chOff x="5461001" y="4657545"/>
            <a:chExt cx="420255" cy="736878"/>
          </a:xfrm>
        </p:grpSpPr>
        <p:sp>
          <p:nvSpPr>
            <p:cNvPr id="22" name="Isosceles Triangle 21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2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31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25" name="Group 24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13" name="Isosceles Triangle 12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9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3" name="Group 12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16" name="Isosceles Triangle 15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10 elements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25045" y="4657545"/>
            <a:ext cx="420255" cy="736878"/>
            <a:chOff x="5461001" y="4657545"/>
            <a:chExt cx="420255" cy="736878"/>
          </a:xfrm>
        </p:grpSpPr>
        <p:sp>
          <p:nvSpPr>
            <p:cNvPr id="23" name="Isosceles Triangle 22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3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3" name="Group 12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16" name="Group 15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22" name="Isosceles Triangle 21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11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16" name="Group 15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14" name="Isosceles Triangle 13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12 elements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61001" y="4657545"/>
            <a:ext cx="420255" cy="736878"/>
            <a:chOff x="5461001" y="4657545"/>
            <a:chExt cx="420255" cy="736878"/>
          </a:xfrm>
        </p:grpSpPr>
        <p:sp>
          <p:nvSpPr>
            <p:cNvPr id="25" name="Isosceles Triangle 24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071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14" name="Group 13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19" name="Isosceles Triangle 18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13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5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9" name="Group 18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32" name="Isosceles Triangle 31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14 elements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425045" y="4657545"/>
            <a:ext cx="420255" cy="736878"/>
            <a:chOff x="5461001" y="4657545"/>
            <a:chExt cx="420255" cy="736878"/>
          </a:xfrm>
        </p:grpSpPr>
        <p:sp>
          <p:nvSpPr>
            <p:cNvPr id="37" name="Isosceles Triangle 36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8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21904" y="3795877"/>
            <a:ext cx="1059352" cy="1599593"/>
            <a:chOff x="4821904" y="3795877"/>
            <a:chExt cx="1059352" cy="1599593"/>
          </a:xfrm>
        </p:grpSpPr>
        <p:grpSp>
          <p:nvGrpSpPr>
            <p:cNvPr id="25" name="Group 24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07409" y="4248730"/>
            <a:ext cx="937891" cy="1156998"/>
            <a:chOff x="5907409" y="4248730"/>
            <a:chExt cx="937891" cy="1156998"/>
          </a:xfrm>
        </p:grpSpPr>
        <p:grpSp>
          <p:nvGrpSpPr>
            <p:cNvPr id="19" name="Group 18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88735" y="4658592"/>
            <a:ext cx="643519" cy="767041"/>
            <a:chOff x="6888735" y="4658592"/>
            <a:chExt cx="643519" cy="767041"/>
          </a:xfrm>
        </p:grpSpPr>
        <p:grpSp>
          <p:nvGrpSpPr>
            <p:cNvPr id="32" name="Group 31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53062" y="2982469"/>
            <a:ext cx="1480133" cy="2413001"/>
            <a:chOff x="3153062" y="2982469"/>
            <a:chExt cx="1480133" cy="2413001"/>
          </a:xfrm>
        </p:grpSpPr>
        <p:sp>
          <p:nvSpPr>
            <p:cNvPr id="37" name="Isosceles Triangle 36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15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7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Accumulator: </a:t>
            </a:r>
            <a:br>
              <a:rPr lang="en-US" dirty="0"/>
            </a:br>
            <a:r>
              <a:rPr lang="en-US" dirty="0" err="1"/>
              <a:t>Merkle</a:t>
            </a:r>
            <a:r>
              <a:rPr lang="en-US" dirty="0"/>
              <a:t> Hash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127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04453" y="2320637"/>
            <a:ext cx="1881910" cy="3074833"/>
            <a:chOff x="1004453" y="2320637"/>
            <a:chExt cx="1881910" cy="3074833"/>
          </a:xfrm>
        </p:grpSpPr>
        <p:sp>
          <p:nvSpPr>
            <p:cNvPr id="13" name="Isosceles Triangle 12"/>
            <p:cNvSpPr/>
            <p:nvPr/>
          </p:nvSpPr>
          <p:spPr>
            <a:xfrm>
              <a:off x="1004453" y="2447637"/>
              <a:ext cx="1881910" cy="2947833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8017" y="2320637"/>
              <a:ext cx="254000" cy="254000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60357" y="53954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93566" y="54070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9889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5183" y="54032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1961" y="5830455"/>
            <a:ext cx="343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similar to a binary counter</a:t>
            </a:r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16 elements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04453" y="2994015"/>
            <a:ext cx="1480133" cy="2413001"/>
            <a:chOff x="3153062" y="2982469"/>
            <a:chExt cx="1480133" cy="2413001"/>
          </a:xfrm>
        </p:grpSpPr>
        <p:sp>
          <p:nvSpPr>
            <p:cNvPr id="43" name="Isosceles Triangle 42"/>
            <p:cNvSpPr/>
            <p:nvPr/>
          </p:nvSpPr>
          <p:spPr>
            <a:xfrm>
              <a:off x="3153062" y="3109469"/>
              <a:ext cx="1480133" cy="228600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68435" y="2982469"/>
              <a:ext cx="254000" cy="25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71336" y="3807422"/>
            <a:ext cx="981362" cy="1599593"/>
            <a:chOff x="4899894" y="3795877"/>
            <a:chExt cx="981362" cy="1599593"/>
          </a:xfrm>
        </p:grpSpPr>
        <p:sp>
          <p:nvSpPr>
            <p:cNvPr id="40" name="Isosceles Triangle 39"/>
            <p:cNvSpPr/>
            <p:nvPr/>
          </p:nvSpPr>
          <p:spPr>
            <a:xfrm>
              <a:off x="4899894" y="3922877"/>
              <a:ext cx="981362" cy="147259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55489" y="3795877"/>
              <a:ext cx="254000" cy="25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71954" y="4263955"/>
            <a:ext cx="697345" cy="1146740"/>
            <a:chOff x="6147955" y="4248730"/>
            <a:chExt cx="697345" cy="1146740"/>
          </a:xfrm>
        </p:grpSpPr>
        <p:sp>
          <p:nvSpPr>
            <p:cNvPr id="35" name="Isosceles Triangle 34"/>
            <p:cNvSpPr/>
            <p:nvPr/>
          </p:nvSpPr>
          <p:spPr>
            <a:xfrm>
              <a:off x="6147955" y="4375730"/>
              <a:ext cx="697345" cy="101974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61543" y="4248730"/>
              <a:ext cx="254000" cy="25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26436" y="4670137"/>
            <a:ext cx="643520" cy="736878"/>
            <a:chOff x="6888734" y="4658592"/>
            <a:chExt cx="643520" cy="736878"/>
          </a:xfrm>
        </p:grpSpPr>
        <p:grpSp>
          <p:nvGrpSpPr>
            <p:cNvPr id="28" name="Group 27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7319452">
              <a:off x="6981067" y="490946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66108" y="4669090"/>
            <a:ext cx="420255" cy="736878"/>
            <a:chOff x="5461001" y="4657545"/>
            <a:chExt cx="420255" cy="736878"/>
          </a:xfrm>
        </p:grpSpPr>
        <p:sp>
          <p:nvSpPr>
            <p:cNvPr id="22" name="Isosceles Triangle 21"/>
            <p:cNvSpPr/>
            <p:nvPr/>
          </p:nvSpPr>
          <p:spPr>
            <a:xfrm>
              <a:off x="5461001" y="4784545"/>
              <a:ext cx="420255" cy="6098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49399" y="4657545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2470727" y="4352636"/>
            <a:ext cx="69273" cy="300182"/>
          </a:xfrm>
          <a:custGeom>
            <a:avLst/>
            <a:gdLst>
              <a:gd name="connsiteX0" fmla="*/ 0 w 69273"/>
              <a:gd name="connsiteY0" fmla="*/ 300182 h 300182"/>
              <a:gd name="connsiteX1" fmla="*/ 69273 w 69273"/>
              <a:gd name="connsiteY1" fmla="*/ 0 h 30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3" h="300182">
                <a:moveTo>
                  <a:pt x="0" y="300182"/>
                </a:moveTo>
                <a:lnTo>
                  <a:pt x="69273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85818" y="2574636"/>
            <a:ext cx="658091" cy="2078182"/>
          </a:xfrm>
          <a:custGeom>
            <a:avLst/>
            <a:gdLst>
              <a:gd name="connsiteX0" fmla="*/ 658091 w 658091"/>
              <a:gd name="connsiteY0" fmla="*/ 2078182 h 2078182"/>
              <a:gd name="connsiteX1" fmla="*/ 0 w 658091"/>
              <a:gd name="connsiteY1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091" h="2078182">
                <a:moveTo>
                  <a:pt x="658091" y="2078182"/>
                </a:moveTo>
                <a:lnTo>
                  <a:pt x="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89727" y="3094181"/>
            <a:ext cx="69273" cy="704273"/>
          </a:xfrm>
          <a:custGeom>
            <a:avLst/>
            <a:gdLst>
              <a:gd name="connsiteX0" fmla="*/ 0 w 69273"/>
              <a:gd name="connsiteY0" fmla="*/ 704273 h 704273"/>
              <a:gd name="connsiteX1" fmla="*/ 69273 w 69273"/>
              <a:gd name="connsiteY1" fmla="*/ 0 h 7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3" h="704273">
                <a:moveTo>
                  <a:pt x="0" y="704273"/>
                </a:moveTo>
                <a:lnTo>
                  <a:pt x="69273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343727" y="3913909"/>
            <a:ext cx="57728" cy="346364"/>
          </a:xfrm>
          <a:custGeom>
            <a:avLst/>
            <a:gdLst>
              <a:gd name="connsiteX0" fmla="*/ 0 w 57728"/>
              <a:gd name="connsiteY0" fmla="*/ 346364 h 346364"/>
              <a:gd name="connsiteX1" fmla="*/ 57728 w 57728"/>
              <a:gd name="connsiteY1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28" h="346364">
                <a:moveTo>
                  <a:pt x="0" y="346364"/>
                </a:moveTo>
                <a:lnTo>
                  <a:pt x="57728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766455" y="2586182"/>
            <a:ext cx="138545" cy="392545"/>
          </a:xfrm>
          <a:custGeom>
            <a:avLst/>
            <a:gdLst>
              <a:gd name="connsiteX0" fmla="*/ 0 w 138545"/>
              <a:gd name="connsiteY0" fmla="*/ 392545 h 392545"/>
              <a:gd name="connsiteX1" fmla="*/ 138545 w 138545"/>
              <a:gd name="connsiteY1" fmla="*/ 0 h 3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545" h="392545">
                <a:moveTo>
                  <a:pt x="0" y="392545"/>
                </a:moveTo>
                <a:lnTo>
                  <a:pt x="138545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52"/>
            <a:ext cx="8229600" cy="5467625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Low update frequency</a:t>
            </a:r>
          </a:p>
          <a:p>
            <a:pPr marL="742950" lvl="2" indent="-342900"/>
            <a:r>
              <a:rPr lang="en-US" dirty="0" smtClean="0"/>
              <a:t>A witness only needs to be updated when the tree in question is “carried”!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Old-accumulator </a:t>
            </a:r>
            <a:r>
              <a:rPr lang="en-US" dirty="0" smtClean="0"/>
              <a:t>compatibility</a:t>
            </a:r>
          </a:p>
          <a:p>
            <a:pPr marL="742950" lvl="2" indent="-342900"/>
            <a:r>
              <a:rPr lang="en-US" dirty="0" smtClean="0"/>
              <a:t>A witness is append-only; it contains all prior states</a:t>
            </a:r>
          </a:p>
          <a:p>
            <a:pPr marL="742950" lvl="2" indent="-3429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Hash </a:t>
            </a:r>
            <a:r>
              <a:rPr lang="en-US" dirty="0" smtClean="0"/>
              <a:t>Forest </a:t>
            </a:r>
            <a:r>
              <a:rPr lang="en-US" dirty="0"/>
              <a:t>Asynchrony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39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21904" y="4026777"/>
            <a:ext cx="1059352" cy="1599593"/>
            <a:chOff x="4821904" y="3795877"/>
            <a:chExt cx="1059352" cy="1599593"/>
          </a:xfrm>
        </p:grpSpPr>
        <p:grpSp>
          <p:nvGrpSpPr>
            <p:cNvPr id="22" name="Group 21"/>
            <p:cNvGrpSpPr/>
            <p:nvPr/>
          </p:nvGrpSpPr>
          <p:grpSpPr>
            <a:xfrm>
              <a:off x="4899894" y="3795877"/>
              <a:ext cx="981362" cy="1599593"/>
              <a:chOff x="4899894" y="3795877"/>
              <a:chExt cx="981362" cy="1599593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4899894" y="3922877"/>
                <a:ext cx="981362" cy="147259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255489" y="379587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7319452">
              <a:off x="4675064" y="450856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3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07409" y="4479630"/>
            <a:ext cx="937891" cy="1156998"/>
            <a:chOff x="5907409" y="4248730"/>
            <a:chExt cx="937891" cy="1156998"/>
          </a:xfrm>
        </p:grpSpPr>
        <p:grpSp>
          <p:nvGrpSpPr>
            <p:cNvPr id="27" name="Group 26"/>
            <p:cNvGrpSpPr/>
            <p:nvPr/>
          </p:nvGrpSpPr>
          <p:grpSpPr>
            <a:xfrm>
              <a:off x="6147955" y="4248730"/>
              <a:ext cx="697345" cy="1146740"/>
              <a:chOff x="6147955" y="4248730"/>
              <a:chExt cx="697345" cy="1146740"/>
            </a:xfrm>
          </p:grpSpPr>
          <p:sp>
            <p:nvSpPr>
              <p:cNvPr id="29" name="Isosceles Triangle 28"/>
              <p:cNvSpPr/>
              <p:nvPr/>
            </p:nvSpPr>
            <p:spPr>
              <a:xfrm>
                <a:off x="6147955" y="4375730"/>
                <a:ext cx="697345" cy="10197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61543" y="4248730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7319452">
              <a:off x="5760569" y="4889556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2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88735" y="4889492"/>
            <a:ext cx="643519" cy="767041"/>
            <a:chOff x="6888735" y="4658592"/>
            <a:chExt cx="643519" cy="767041"/>
          </a:xfrm>
        </p:grpSpPr>
        <p:grpSp>
          <p:nvGrpSpPr>
            <p:cNvPr id="32" name="Group 31"/>
            <p:cNvGrpSpPr/>
            <p:nvPr/>
          </p:nvGrpSpPr>
          <p:grpSpPr>
            <a:xfrm>
              <a:off x="7111999" y="4658592"/>
              <a:ext cx="420255" cy="736878"/>
              <a:chOff x="7111999" y="4658592"/>
              <a:chExt cx="420255" cy="736878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7111999" y="4785592"/>
                <a:ext cx="420255" cy="609878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00397" y="4658592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7319452">
              <a:off x="6741895" y="4909461"/>
              <a:ext cx="66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1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53062" y="3213369"/>
            <a:ext cx="1480133" cy="2413001"/>
            <a:chOff x="3153062" y="3213369"/>
            <a:chExt cx="1480133" cy="2413001"/>
          </a:xfrm>
        </p:grpSpPr>
        <p:grpSp>
          <p:nvGrpSpPr>
            <p:cNvPr id="36" name="Group 35"/>
            <p:cNvGrpSpPr/>
            <p:nvPr/>
          </p:nvGrpSpPr>
          <p:grpSpPr>
            <a:xfrm>
              <a:off x="3153062" y="3213369"/>
              <a:ext cx="1480133" cy="2413001"/>
              <a:chOff x="3153062" y="2982469"/>
              <a:chExt cx="1480133" cy="2413001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3153062" y="3109469"/>
                <a:ext cx="1480133" cy="2286001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68435" y="2982469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3902364" y="3359718"/>
              <a:ext cx="230909" cy="2262909"/>
            </a:xfrm>
            <a:custGeom>
              <a:avLst/>
              <a:gdLst>
                <a:gd name="connsiteX0" fmla="*/ 0 w 230909"/>
                <a:gd name="connsiteY0" fmla="*/ 0 h 2262909"/>
                <a:gd name="connsiteX1" fmla="*/ 138545 w 230909"/>
                <a:gd name="connsiteY1" fmla="*/ 427182 h 2262909"/>
                <a:gd name="connsiteX2" fmla="*/ 0 w 230909"/>
                <a:gd name="connsiteY2" fmla="*/ 854364 h 2262909"/>
                <a:gd name="connsiteX3" fmla="*/ 230909 w 230909"/>
                <a:gd name="connsiteY3" fmla="*/ 1558637 h 2262909"/>
                <a:gd name="connsiteX4" fmla="*/ 115454 w 230909"/>
                <a:gd name="connsiteY4" fmla="*/ 1951182 h 2262909"/>
                <a:gd name="connsiteX5" fmla="*/ 230909 w 230909"/>
                <a:gd name="connsiteY5" fmla="*/ 2262909 h 2262909"/>
                <a:gd name="connsiteX6" fmla="*/ 230909 w 230909"/>
                <a:gd name="connsiteY6" fmla="*/ 2262909 h 22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09" h="2262909">
                  <a:moveTo>
                    <a:pt x="0" y="0"/>
                  </a:moveTo>
                  <a:lnTo>
                    <a:pt x="138545" y="427182"/>
                  </a:lnTo>
                  <a:lnTo>
                    <a:pt x="0" y="854364"/>
                  </a:lnTo>
                  <a:lnTo>
                    <a:pt x="230909" y="1558637"/>
                  </a:lnTo>
                  <a:lnTo>
                    <a:pt x="115454" y="1951182"/>
                  </a:lnTo>
                  <a:lnTo>
                    <a:pt x="230909" y="2262909"/>
                  </a:lnTo>
                  <a:lnTo>
                    <a:pt x="230909" y="2262909"/>
                  </a:ln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04453" y="2551537"/>
            <a:ext cx="1881910" cy="3074833"/>
            <a:chOff x="1004453" y="2551537"/>
            <a:chExt cx="1881910" cy="3074833"/>
          </a:xfrm>
        </p:grpSpPr>
        <p:grpSp>
          <p:nvGrpSpPr>
            <p:cNvPr id="40" name="Group 39"/>
            <p:cNvGrpSpPr/>
            <p:nvPr/>
          </p:nvGrpSpPr>
          <p:grpSpPr>
            <a:xfrm>
              <a:off x="1004453" y="2551537"/>
              <a:ext cx="1881910" cy="3074833"/>
              <a:chOff x="1004453" y="2320637"/>
              <a:chExt cx="1881910" cy="3074833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1004453" y="2447637"/>
                <a:ext cx="1881910" cy="2947833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8017" y="2320637"/>
                <a:ext cx="254000" cy="254000"/>
              </a:xfrm>
              <a:prstGeom prst="ellipse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711042" y="3363461"/>
              <a:ext cx="230909" cy="2262909"/>
            </a:xfrm>
            <a:custGeom>
              <a:avLst/>
              <a:gdLst>
                <a:gd name="connsiteX0" fmla="*/ 0 w 230909"/>
                <a:gd name="connsiteY0" fmla="*/ 0 h 2262909"/>
                <a:gd name="connsiteX1" fmla="*/ 138545 w 230909"/>
                <a:gd name="connsiteY1" fmla="*/ 427182 h 2262909"/>
                <a:gd name="connsiteX2" fmla="*/ 0 w 230909"/>
                <a:gd name="connsiteY2" fmla="*/ 854364 h 2262909"/>
                <a:gd name="connsiteX3" fmla="*/ 230909 w 230909"/>
                <a:gd name="connsiteY3" fmla="*/ 1558637 h 2262909"/>
                <a:gd name="connsiteX4" fmla="*/ 115454 w 230909"/>
                <a:gd name="connsiteY4" fmla="*/ 1951182 h 2262909"/>
                <a:gd name="connsiteX5" fmla="*/ 230909 w 230909"/>
                <a:gd name="connsiteY5" fmla="*/ 2262909 h 2262909"/>
                <a:gd name="connsiteX6" fmla="*/ 230909 w 230909"/>
                <a:gd name="connsiteY6" fmla="*/ 2262909 h 22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09" h="2262909">
                  <a:moveTo>
                    <a:pt x="0" y="0"/>
                  </a:moveTo>
                  <a:lnTo>
                    <a:pt x="138545" y="427182"/>
                  </a:lnTo>
                  <a:lnTo>
                    <a:pt x="0" y="854364"/>
                  </a:lnTo>
                  <a:lnTo>
                    <a:pt x="230909" y="1558637"/>
                  </a:lnTo>
                  <a:lnTo>
                    <a:pt x="115454" y="1951182"/>
                  </a:lnTo>
                  <a:lnTo>
                    <a:pt x="230909" y="2262909"/>
                  </a:lnTo>
                  <a:lnTo>
                    <a:pt x="230909" y="2262909"/>
                  </a:lnTo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711042" y="2678536"/>
              <a:ext cx="228594" cy="704273"/>
            </a:xfrm>
            <a:custGeom>
              <a:avLst/>
              <a:gdLst>
                <a:gd name="connsiteX0" fmla="*/ 0 w 242454"/>
                <a:gd name="connsiteY0" fmla="*/ 704273 h 704273"/>
                <a:gd name="connsiteX1" fmla="*/ 242454 w 242454"/>
                <a:gd name="connsiteY1" fmla="*/ 0 h 70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2454" h="704273">
                  <a:moveTo>
                    <a:pt x="0" y="704273"/>
                  </a:moveTo>
                  <a:lnTo>
                    <a:pt x="24245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PKI</a:t>
            </a:r>
          </a:p>
        </p:txBody>
      </p:sp>
      <p:pic>
        <p:nvPicPr>
          <p:cNvPr id="6" name="Picture 5" descr="Alice-PNG-alice-in-wonderland-33922018-444-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51" y="3256296"/>
            <a:ext cx="1006519" cy="1813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4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38947" y="5688488"/>
            <a:ext cx="4866106" cy="2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8496" y="5116324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7097" y="5092906"/>
            <a:ext cx="1261041" cy="611605"/>
            <a:chOff x="311219" y="5744745"/>
            <a:chExt cx="1261041" cy="6116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102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70568" y="5546673"/>
            <a:ext cx="1247813" cy="611605"/>
            <a:chOff x="311219" y="5744745"/>
            <a:chExt cx="1261041" cy="6116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0135" y="5835863"/>
              <a:ext cx="62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13044" y="4995190"/>
            <a:ext cx="1261041" cy="611605"/>
            <a:chOff x="311219" y="5744745"/>
            <a:chExt cx="1261041" cy="6116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47936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786" y="1212072"/>
            <a:ext cx="1434420" cy="135026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572260" y="1978528"/>
            <a:ext cx="1943635" cy="1363579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655381">
            <a:off x="1246605" y="2608028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15344" y="2531643"/>
            <a:ext cx="1261041" cy="611605"/>
            <a:chOff x="311219" y="5744745"/>
            <a:chExt cx="1261041" cy="61160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424846" y="5812773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flipH="1">
            <a:off x="3968816" y="2982832"/>
            <a:ext cx="1259179" cy="611605"/>
            <a:chOff x="299731" y="5744745"/>
            <a:chExt cx="1272529" cy="61160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99731" y="5858953"/>
              <a:ext cx="726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7097" y="6000441"/>
            <a:ext cx="1261041" cy="611605"/>
            <a:chOff x="311219" y="5744745"/>
            <a:chExt cx="1261041" cy="611605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36391" y="5824318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08233" y="5069844"/>
            <a:ext cx="1261041" cy="611605"/>
            <a:chOff x="311219" y="5744745"/>
            <a:chExt cx="1261041" cy="61160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36391" y="5835863"/>
              <a:ext cx="744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CA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9605206">
            <a:off x="2190404" y="1745202"/>
            <a:ext cx="1261041" cy="611605"/>
            <a:chOff x="311219" y="5744745"/>
            <a:chExt cx="1261041" cy="61160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83798" y="5821137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>
                  <a:latin typeface="Times New Roman"/>
                  <a:cs typeface="Times New Roman"/>
                </a:rPr>
                <a:t>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>
            <a:off x="1572261" y="2381260"/>
            <a:ext cx="1943634" cy="1386363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2168834">
            <a:off x="3442099" y="5644040"/>
            <a:ext cx="2250394" cy="1027574"/>
            <a:chOff x="1615531" y="3072890"/>
            <a:chExt cx="2250394" cy="1027574"/>
          </a:xfrm>
        </p:grpSpPr>
        <p:grpSp>
          <p:nvGrpSpPr>
            <p:cNvPr id="89" name="Group 88"/>
            <p:cNvGrpSpPr>
              <a:grpSpLocks/>
            </p:cNvGrpSpPr>
            <p:nvPr/>
          </p:nvGrpSpPr>
          <p:grpSpPr>
            <a:xfrm>
              <a:off x="1615531" y="3072890"/>
              <a:ext cx="2140842" cy="1027574"/>
              <a:chOff x="1605166" y="2954732"/>
              <a:chExt cx="2140842" cy="1027574"/>
            </a:xfrm>
          </p:grpSpPr>
          <p:sp>
            <p:nvSpPr>
              <p:cNvPr id="91" name="Rounded Rectangle 90"/>
              <p:cNvSpPr/>
              <p:nvPr/>
            </p:nvSpPr>
            <p:spPr>
              <a:xfrm rot="19413621">
                <a:off x="1605166" y="3085988"/>
                <a:ext cx="21408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 rot="19605206">
                <a:off x="2309310" y="2954732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95" name="TextBox 94"/>
                <p:cNvSpPr txBox="1"/>
                <p:nvPr/>
              </p:nvSpPr>
              <p:spPr>
                <a:xfrm rot="21425960">
                  <a:off x="460475" y="5829849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>
                      <a:latin typeface="Times New Roman"/>
                      <a:cs typeface="Times New Roman"/>
                    </a:rPr>
                    <a:t>E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 rot="19431166">
                <a:off x="1846654" y="3612974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 rot="19431166">
              <a:off x="3311977" y="3092178"/>
              <a:ext cx="553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Apple Chancery"/>
                  <a:cs typeface="Apple Chancery"/>
                </a:rPr>
                <a:t>CA</a:t>
              </a:r>
              <a:endParaRPr lang="en-US" dirty="0">
                <a:solidFill>
                  <a:schemeClr val="accent2"/>
                </a:solidFill>
                <a:latin typeface="Apple Chancery"/>
                <a:cs typeface="Apple Chancery"/>
              </a:endParaRP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234" y="5769407"/>
            <a:ext cx="586945" cy="586945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758169" y="2971171"/>
            <a:ext cx="2278727" cy="1015101"/>
            <a:chOff x="1615531" y="3072891"/>
            <a:chExt cx="2278727" cy="1015101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>
            <a:xfrm>
              <a:off x="1615531" y="3072891"/>
              <a:ext cx="2140842" cy="1015101"/>
              <a:chOff x="1605166" y="2954733"/>
              <a:chExt cx="2140842" cy="1015101"/>
            </a:xfrm>
          </p:grpSpPr>
          <p:sp>
            <p:nvSpPr>
              <p:cNvPr id="100" name="Rounded Rectangle 99"/>
              <p:cNvSpPr/>
              <p:nvPr/>
            </p:nvSpPr>
            <p:spPr>
              <a:xfrm rot="19413621">
                <a:off x="1605166" y="3085988"/>
                <a:ext cx="21408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 rot="19605206">
                <a:off x="2309310" y="2954733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104" name="TextBox 103"/>
                <p:cNvSpPr txBox="1"/>
                <p:nvPr/>
              </p:nvSpPr>
              <p:spPr>
                <a:xfrm rot="21425960">
                  <a:off x="493458" y="5827470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>
                      <a:latin typeface="Times New Roman"/>
                      <a:cs typeface="Times New Roman"/>
                    </a:rPr>
                    <a:t>E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 rot="19431166">
                <a:off x="1846654" y="3600502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 rot="19431166">
              <a:off x="3340310" y="3105770"/>
              <a:ext cx="553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Apple Chancery"/>
                  <a:cs typeface="Apple Chancery"/>
                </a:rPr>
                <a:t>CA</a:t>
              </a:r>
              <a:endParaRPr lang="en-US" dirty="0">
                <a:solidFill>
                  <a:schemeClr val="accent2"/>
                </a:solidFill>
                <a:latin typeface="Apple Chancery"/>
                <a:cs typeface="Apple Chancery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51" y="3256296"/>
            <a:ext cx="1611245" cy="1813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946" y="413087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5807696" y="1212590"/>
            <a:ext cx="2812483" cy="14629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Problem: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Certificate Authorities are a single point of failure!</a:t>
            </a:r>
          </a:p>
        </p:txBody>
      </p:sp>
    </p:spTree>
    <p:extLst>
      <p:ext uri="{BB962C8B-B14F-4D97-AF65-F5344CB8AC3E}">
        <p14:creationId xmlns:p14="http://schemas.microsoft.com/office/powerpoint/2010/main" val="204479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51"/>
            <a:ext cx="8229600" cy="48853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Bulletin boards are good for distributed dictionaries</a:t>
            </a:r>
          </a:p>
          <a:p>
            <a:pPr lvl="1"/>
            <a:r>
              <a:rPr lang="en-US" dirty="0" err="1" smtClean="0"/>
              <a:t>Namecoin</a:t>
            </a:r>
            <a:endParaRPr lang="en-US" dirty="0" smtClean="0"/>
          </a:p>
          <a:p>
            <a:pPr lvl="1"/>
            <a:r>
              <a:rPr lang="en-US" dirty="0" smtClean="0"/>
              <a:t>PKI</a:t>
            </a:r>
          </a:p>
          <a:p>
            <a:r>
              <a:rPr lang="en-US" dirty="0" smtClean="0"/>
              <a:t>Accumulators improve efficiency</a:t>
            </a:r>
          </a:p>
          <a:p>
            <a:pPr lvl="1"/>
            <a:r>
              <a:rPr lang="en-US" dirty="0" smtClean="0"/>
              <a:t>no need to have access to the whole board</a:t>
            </a:r>
          </a:p>
          <a:p>
            <a:r>
              <a:rPr lang="en-US" dirty="0" smtClean="0"/>
              <a:t>Asynchronous accumulators reduce the witness maintenance cost</a:t>
            </a:r>
          </a:p>
          <a:p>
            <a:r>
              <a:rPr lang="en-US" dirty="0" smtClean="0"/>
              <a:t>A forest is better than a tree!</a:t>
            </a:r>
          </a:p>
          <a:p>
            <a:pPr lvl="1"/>
            <a:r>
              <a:rPr lang="en-US" dirty="0" smtClean="0"/>
              <a:t>More 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40</a:t>
            </a:fld>
            <a:endParaRPr lang="en-US"/>
          </a:p>
        </p:txBody>
      </p:sp>
      <p:pic>
        <p:nvPicPr>
          <p:cNvPr id="16" name="Picture 15" descr="img_mh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9" y="4628711"/>
            <a:ext cx="3148492" cy="1510464"/>
          </a:xfrm>
          <a:prstGeom prst="rect">
            <a:avLst/>
          </a:prstGeom>
        </p:spPr>
      </p:pic>
      <p:pic>
        <p:nvPicPr>
          <p:cNvPr id="6" name="Picture 5" descr="animated-thank-you-image-007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-7881"/>
            <a:ext cx="3327400" cy="12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Certificate Authorities are a Single Point of Failure!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Trusting central authorities is a risk.</a:t>
            </a:r>
          </a:p>
          <a:p>
            <a:r>
              <a:rPr lang="en-US" dirty="0" err="1" smtClean="0"/>
              <a:t>Verisign</a:t>
            </a:r>
            <a:endParaRPr lang="en-US" dirty="0" smtClean="0"/>
          </a:p>
          <a:p>
            <a:pPr lvl="1"/>
            <a:r>
              <a:rPr lang="en-US" dirty="0" smtClean="0"/>
              <a:t>(2010) Was repeatedly infiltrated, potential compromised information includes secret signing keys</a:t>
            </a:r>
          </a:p>
          <a:p>
            <a:r>
              <a:rPr lang="en-US" dirty="0" err="1" smtClean="0"/>
              <a:t>Comodo</a:t>
            </a:r>
            <a:endParaRPr lang="en-US" dirty="0" smtClean="0"/>
          </a:p>
          <a:p>
            <a:pPr lvl="1"/>
            <a:r>
              <a:rPr lang="en-US" dirty="0" smtClean="0"/>
              <a:t>(2011) Issued erroneous certificates</a:t>
            </a:r>
          </a:p>
          <a:p>
            <a:r>
              <a:rPr lang="en-US" dirty="0" err="1" smtClean="0"/>
              <a:t>DigiNotar</a:t>
            </a:r>
            <a:endParaRPr lang="en-US" dirty="0" smtClean="0"/>
          </a:p>
          <a:p>
            <a:pPr lvl="1"/>
            <a:r>
              <a:rPr lang="en-US" dirty="0" smtClean="0"/>
              <a:t>(2011) Issued certificate for Google to someone who wasn’t Google</a:t>
            </a:r>
          </a:p>
          <a:p>
            <a:r>
              <a:rPr lang="en-US" dirty="0" err="1" smtClean="0"/>
              <a:t>TrustWave</a:t>
            </a:r>
            <a:endParaRPr lang="en-US" dirty="0" smtClean="0"/>
          </a:p>
          <a:p>
            <a:pPr lvl="1"/>
            <a:r>
              <a:rPr lang="en-US" dirty="0" smtClean="0"/>
              <a:t>(2012) Issued root certificate to customers, enabling them to issue other certificates</a:t>
            </a:r>
          </a:p>
          <a:p>
            <a:r>
              <a:rPr lang="en-US" dirty="0" smtClean="0"/>
              <a:t>Symantec</a:t>
            </a:r>
          </a:p>
          <a:p>
            <a:pPr lvl="1"/>
            <a:r>
              <a:rPr lang="en-US" dirty="0" smtClean="0"/>
              <a:t>(2015) Issued certificates for Google without it’s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Ensuring Identity Retention: Decentralization via a Public Bulletin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769895"/>
            <a:ext cx="8229600" cy="23562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Append-only</a:t>
            </a:r>
          </a:p>
          <a:p>
            <a:r>
              <a:rPr lang="en-US" dirty="0" smtClean="0"/>
              <a:t>Consensus protocol ensures that posts are “valid”</a:t>
            </a:r>
          </a:p>
          <a:p>
            <a:r>
              <a:rPr lang="en-US" dirty="0" smtClean="0"/>
              <a:t>Implemented via </a:t>
            </a:r>
            <a:r>
              <a:rPr lang="en-US" dirty="0" err="1" smtClean="0"/>
              <a:t>blockchains</a:t>
            </a:r>
            <a:endParaRPr lang="en-US" dirty="0" smtClean="0"/>
          </a:p>
          <a:p>
            <a:pPr lvl="1"/>
            <a:r>
              <a:rPr lang="en-US" dirty="0" smtClean="0"/>
              <a:t>formalized by [PSs16, GKL16]</a:t>
            </a:r>
          </a:p>
          <a:p>
            <a:pPr lvl="1"/>
            <a:r>
              <a:rPr lang="en-US" dirty="0" smtClean="0"/>
              <a:t>Validity check performed by miners</a:t>
            </a:r>
          </a:p>
        </p:txBody>
      </p:sp>
      <p:pic>
        <p:nvPicPr>
          <p:cNvPr id="8" name="Picture 7" descr="Screen Shot 2016-07-24 at 3.0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9" y="1717820"/>
            <a:ext cx="2560386" cy="15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339916" y="5998228"/>
            <a:ext cx="6464170" cy="737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Problem</a:t>
            </a:r>
            <a:r>
              <a:rPr lang="en-US" dirty="0" smtClean="0">
                <a:solidFill>
                  <a:schemeClr val="tx1"/>
                </a:solidFill>
              </a:rPr>
              <a:t>: expensive lookup!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Alice needs to search through the entire bulletin board.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339916" y="6000996"/>
            <a:ext cx="6464170" cy="737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Problem</a:t>
            </a:r>
            <a:r>
              <a:rPr lang="en-US" dirty="0" smtClean="0">
                <a:solidFill>
                  <a:schemeClr val="tx1"/>
                </a:solidFill>
              </a:rPr>
              <a:t>: expensive storage / access!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Alice needs to maintain online access to the entire bulletin board.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Decentralized PKI</a:t>
            </a:r>
            <a:endParaRPr lang="en-US" dirty="0"/>
          </a:p>
        </p:txBody>
      </p:sp>
      <p:pic>
        <p:nvPicPr>
          <p:cNvPr id="6" name="Picture 5" descr="Alice-PNG-alice-in-wonderland-33922018-444-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51" y="3256296"/>
            <a:ext cx="1006519" cy="181354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4" y="3256299"/>
            <a:ext cx="951447" cy="18135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7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38947" y="5688488"/>
            <a:ext cx="4866106" cy="2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8496" y="5116324"/>
            <a:ext cx="10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“I’m Bob”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7097" y="5092906"/>
            <a:ext cx="1261041" cy="611605"/>
            <a:chOff x="311219" y="5744745"/>
            <a:chExt cx="1261041" cy="6116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9481" y="5824318"/>
              <a:ext cx="6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70568" y="5546673"/>
            <a:ext cx="1247813" cy="611605"/>
            <a:chOff x="311219" y="5744745"/>
            <a:chExt cx="1261041" cy="6116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19" y="5744745"/>
              <a:ext cx="1261041" cy="6116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0130" y="5835863"/>
              <a:ext cx="62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SK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B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234" y="5769407"/>
            <a:ext cx="586945" cy="586945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 flipV="1">
            <a:off x="1572261" y="2192423"/>
            <a:ext cx="1636381" cy="1149685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49545" y="1847963"/>
            <a:ext cx="2218171" cy="1026249"/>
            <a:chOff x="949544" y="1847961"/>
            <a:chExt cx="2218171" cy="1026249"/>
          </a:xfrm>
        </p:grpSpPr>
        <p:grpSp>
          <p:nvGrpSpPr>
            <p:cNvPr id="76" name="Group 75"/>
            <p:cNvGrpSpPr>
              <a:grpSpLocks/>
            </p:cNvGrpSpPr>
            <p:nvPr/>
          </p:nvGrpSpPr>
          <p:grpSpPr>
            <a:xfrm>
              <a:off x="949544" y="1859109"/>
              <a:ext cx="2122742" cy="1015101"/>
              <a:chOff x="1606935" y="2954733"/>
              <a:chExt cx="2122742" cy="1015101"/>
            </a:xfrm>
          </p:grpSpPr>
          <p:sp>
            <p:nvSpPr>
              <p:cNvPr id="78" name="Rounded Rectangle 77"/>
              <p:cNvSpPr/>
              <p:nvPr/>
            </p:nvSpPr>
            <p:spPr>
              <a:xfrm rot="19413621">
                <a:off x="1606935" y="3091364"/>
                <a:ext cx="2122742" cy="695716"/>
              </a:xfrm>
              <a:prstGeom prst="roundRect">
                <a:avLst/>
              </a:prstGeom>
              <a:solidFill>
                <a:srgbClr val="DCE6F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 rot="19605206">
                <a:off x="2309310" y="2954733"/>
                <a:ext cx="1261041" cy="611605"/>
                <a:chOff x="311219" y="5744745"/>
                <a:chExt cx="1261041" cy="61160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219" y="5744745"/>
                  <a:ext cx="1261041" cy="611605"/>
                </a:xfrm>
                <a:prstGeom prst="rect">
                  <a:avLst/>
                </a:prstGeom>
              </p:spPr>
            </p:pic>
            <p:sp>
              <p:nvSpPr>
                <p:cNvPr id="99" name="TextBox 98"/>
                <p:cNvSpPr txBox="1"/>
                <p:nvPr/>
              </p:nvSpPr>
              <p:spPr>
                <a:xfrm>
                  <a:off x="451833" y="5827792"/>
                  <a:ext cx="641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/>
                      <a:cs typeface="Times New Roman"/>
                    </a:rPr>
                    <a:t>PK</a:t>
                  </a:r>
                  <a:r>
                    <a:rPr lang="en-US" i="1" baseline="-25000" dirty="0" smtClean="0">
                      <a:latin typeface="Times New Roman"/>
                      <a:cs typeface="Times New Roman"/>
                    </a:rPr>
                    <a:t>B</a:t>
                  </a:r>
                  <a:endParaRPr lang="en-US" i="1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 rot="19575386">
                <a:off x="1846654" y="3600502"/>
                <a:ext cx="6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Bob, </a:t>
                </a:r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 rot="19526239">
              <a:off x="2546478" y="1847961"/>
              <a:ext cx="621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016"/>
                  </a:solidFill>
                  <a:latin typeface="Apple Chancery"/>
                  <a:cs typeface="Apple Chancery"/>
                </a:rPr>
                <a:t>Bob</a:t>
              </a:r>
              <a:endParaRPr lang="en-US" dirty="0">
                <a:solidFill>
                  <a:srgbClr val="FF9016"/>
                </a:solidFill>
                <a:latin typeface="Apple Chancery"/>
                <a:cs typeface="Apple Chancery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76864" y="3342107"/>
            <a:ext cx="2402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Validation</a:t>
            </a:r>
            <a:r>
              <a:rPr lang="en-US" dirty="0" smtClean="0"/>
              <a:t>: the identity “Bob” has not already been registered</a:t>
            </a:r>
          </a:p>
          <a:p>
            <a:pPr algn="ctr"/>
            <a:r>
              <a:rPr lang="en-US" dirty="0" smtClean="0"/>
              <a:t>(ensures identity retention)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62317" y="2192422"/>
            <a:ext cx="1604210" cy="1149684"/>
          </a:xfrm>
          <a:prstGeom prst="straightConnector1">
            <a:avLst/>
          </a:prstGeom>
          <a:ln w="31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/>
          </p:cNvSpPr>
          <p:nvPr/>
        </p:nvSpPr>
        <p:spPr>
          <a:xfrm rot="2123905">
            <a:off x="6013768" y="2780631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“Bob”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5658" y="5116324"/>
            <a:ext cx="1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location</a:t>
            </a:r>
            <a:r>
              <a:rPr lang="en-US" baseline="-25000" dirty="0" err="1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29730">
            <a:off x="5970339" y="2919123"/>
            <a:ext cx="126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 err="1" smtClean="0"/>
              <a:t>location</a:t>
            </a:r>
            <a:r>
              <a:rPr lang="en-US" baseline="-25000" dirty="0" err="1" smtClean="0"/>
              <a:t>B</a:t>
            </a:r>
            <a:endParaRPr lang="en-US" dirty="0"/>
          </a:p>
        </p:txBody>
      </p:sp>
      <p:pic>
        <p:nvPicPr>
          <p:cNvPr id="36" name="Picture 35" descr="Screen Shot 2016-07-24 at 3.05.0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60" y="1453220"/>
            <a:ext cx="2560386" cy="1504003"/>
          </a:xfrm>
          <a:prstGeom prst="rect">
            <a:avLst/>
          </a:prstGeom>
        </p:spPr>
      </p:pic>
      <p:pic>
        <p:nvPicPr>
          <p:cNvPr id="37" name="Picture 36" descr="Screen Shot 2016-07-24 at 3.05.2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60" y="1453220"/>
            <a:ext cx="2560386" cy="15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4" grpId="0" animBg="1"/>
      <p:bldP spid="16" grpId="0"/>
      <p:bldP spid="5" grpId="0"/>
      <p:bldP spid="13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00202"/>
            <a:ext cx="8555182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Motivation</a:t>
            </a:r>
            <a:r>
              <a:rPr lang="en-US" dirty="0" smtClean="0">
                <a:solidFill>
                  <a:srgbClr val="BFBFBF"/>
                </a:solidFill>
              </a:rPr>
              <a:t>: Distributed PKI</a:t>
            </a:r>
          </a:p>
          <a:p>
            <a:r>
              <a:rPr lang="en-US" dirty="0" smtClean="0"/>
              <a:t>Background: Accumulators</a:t>
            </a:r>
          </a:p>
          <a:p>
            <a:pPr lvl="1"/>
            <a:r>
              <a:rPr lang="en-US" sz="2400" dirty="0" smtClean="0"/>
              <a:t>[</a:t>
            </a:r>
            <a:r>
              <a:rPr lang="en-US" sz="2400" dirty="0"/>
              <a:t>BdM94,CL02,</a:t>
            </a:r>
            <a:r>
              <a:rPr lang="en-US" sz="2400" dirty="0" smtClean="0"/>
              <a:t>LLX07,Ngu05</a:t>
            </a:r>
            <a:r>
              <a:rPr lang="en-US" sz="2400" dirty="0"/>
              <a:t>,DT08,</a:t>
            </a:r>
            <a:r>
              <a:rPr lang="en-US" sz="2400" dirty="0" smtClean="0"/>
              <a:t>ATSM09,CHKO08…] </a:t>
            </a:r>
          </a:p>
          <a:p>
            <a:r>
              <a:rPr lang="en-US" dirty="0" smtClean="0"/>
              <a:t>Our Contributions: Asynchronous Accumulators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accumulators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Accumulator: compact commitment to set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3010-EB2C-4949-99FA-3272ADF7372B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91654" y="2549851"/>
            <a:ext cx="1360692" cy="1360692"/>
            <a:chOff x="3673449" y="3474368"/>
            <a:chExt cx="1360692" cy="1360692"/>
          </a:xfrm>
        </p:grpSpPr>
        <p:pic>
          <p:nvPicPr>
            <p:cNvPr id="5" name="Picture 4" descr="Wizard_hat.png"/>
            <p:cNvPicPr>
              <a:picLocks noChangeAspect="1"/>
            </p:cNvPicPr>
            <p:nvPr/>
          </p:nvPicPr>
          <p:blipFill>
            <a:blip r:embed="rId3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73449" y="3474368"/>
              <a:ext cx="1360692" cy="13606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68474" y="3857069"/>
              <a:ext cx="397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Times New Roman"/>
                  <a:cs typeface="Times New Roman"/>
                </a:rPr>
                <a:t>S</a:t>
              </a:r>
              <a:endParaRPr lang="en-US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endParaRPr>
            </a:p>
          </p:txBody>
        </p:sp>
      </p:grpSp>
      <p:cxnSp>
        <p:nvCxnSpPr>
          <p:cNvPr id="8" name="Straight Arrow Connector 7"/>
          <p:cNvCxnSpPr>
            <a:stCxn id="9" idx="3"/>
            <a:endCxn id="5" idx="1"/>
          </p:cNvCxnSpPr>
          <p:nvPr/>
        </p:nvCxnSpPr>
        <p:spPr>
          <a:xfrm flipV="1">
            <a:off x="2870312" y="3230197"/>
            <a:ext cx="1021342" cy="8073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69593" y="3053604"/>
            <a:ext cx="120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(Bob, </a:t>
            </a:r>
            <a:r>
              <a:rPr lang="en-US" i="1" dirty="0" smtClean="0"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33" idx="1"/>
          </p:cNvCxnSpPr>
          <p:nvPr/>
        </p:nvCxnSpPr>
        <p:spPr>
          <a:xfrm flipV="1">
            <a:off x="5252347" y="3221649"/>
            <a:ext cx="643153" cy="854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91654" y="4351063"/>
            <a:ext cx="1360692" cy="1360692"/>
            <a:chOff x="3673449" y="3474368"/>
            <a:chExt cx="1360692" cy="1360692"/>
          </a:xfrm>
        </p:grpSpPr>
        <p:pic>
          <p:nvPicPr>
            <p:cNvPr id="19" name="Picture 18" descr="Wizard_hat.png"/>
            <p:cNvPicPr>
              <a:picLocks noChangeAspect="1"/>
            </p:cNvPicPr>
            <p:nvPr/>
          </p:nvPicPr>
          <p:blipFill>
            <a:blip r:embed="rId3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73449" y="3474368"/>
              <a:ext cx="1360692" cy="136069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17052" y="3857069"/>
              <a:ext cx="681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Times New Roman"/>
                  <a:cs typeface="Times New Roman"/>
                </a:rPr>
                <a:t>T</a:t>
              </a:r>
            </a:p>
          </p:txBody>
        </p:sp>
      </p:grpSp>
      <p:cxnSp>
        <p:nvCxnSpPr>
          <p:cNvPr id="21" name="Straight Arrow Connector 20"/>
          <p:cNvCxnSpPr>
            <a:stCxn id="5" idx="0"/>
            <a:endCxn id="19" idx="2"/>
          </p:cNvCxnSpPr>
          <p:nvPr/>
        </p:nvCxnSpPr>
        <p:spPr>
          <a:xfrm>
            <a:off x="4572000" y="3910543"/>
            <a:ext cx="0" cy="440520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97294" y="3923912"/>
            <a:ext cx="204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+ {(Bob, </a:t>
            </a:r>
            <a:r>
              <a:rPr lang="en-US" i="1" dirty="0" smtClean="0">
                <a:latin typeface="Times New Roman"/>
                <a:cs typeface="Times New Roman"/>
              </a:rPr>
              <a:t>PK</a:t>
            </a:r>
            <a:r>
              <a:rPr lang="en-US" i="1" baseline="-25000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)}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95500" y="2898485"/>
            <a:ext cx="1376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membership witness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06347" y="4441829"/>
            <a:ext cx="2447865" cy="1839941"/>
            <a:chOff x="5506346" y="4441827"/>
            <a:chExt cx="2447865" cy="183994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5506346" y="4441827"/>
              <a:ext cx="2447865" cy="1839941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 can be used together with </a:t>
              </a:r>
              <a:r>
                <a:rPr lang="en-US" i="1" dirty="0" err="1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w</a:t>
              </a:r>
              <a:r>
                <a:rPr lang="en-US" i="1" baseline="-25000" dirty="0" err="1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to verify that (Bob, </a:t>
              </a:r>
              <a:r>
                <a:rPr lang="en-US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PK</a:t>
              </a:r>
              <a:r>
                <a:rPr lang="en-US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 is in set </a:t>
              </a: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T</a:t>
              </a:r>
            </a:p>
          </p:txBody>
        </p:sp>
        <p:pic>
          <p:nvPicPr>
            <p:cNvPr id="40" name="Picture 39" descr="Wizard_ha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948966" y="4814696"/>
              <a:ext cx="320842" cy="320842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543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62840</TotalTime>
  <Words>1420</Words>
  <Application>Microsoft Macintosh PowerPoint</Application>
  <PresentationFormat>On-screen Show (4:3)</PresentationFormat>
  <Paragraphs>478</Paragraphs>
  <Slides>40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Efficient Asynchronous Accumulators for Distributed PKI</vt:lpstr>
      <vt:lpstr>Outline</vt:lpstr>
      <vt:lpstr>Application: PKI</vt:lpstr>
      <vt:lpstr>Application: PKI</vt:lpstr>
      <vt:lpstr>Problem: Certificate Authorities are a Single Point of Failure!</vt:lpstr>
      <vt:lpstr>Ensuring Identity Retention: Decentralization via a Public Bulletin Board</vt:lpstr>
      <vt:lpstr>Decentralized PKI</vt:lpstr>
      <vt:lpstr>Outline</vt:lpstr>
      <vt:lpstr>Solution: accumulators</vt:lpstr>
      <vt:lpstr>Accumulator Example: Merkle Hash Tree</vt:lpstr>
      <vt:lpstr>Accumulator Example: Merkle Hash Tree</vt:lpstr>
      <vt:lpstr>Accumulator Example: Merkle Hash Tree</vt:lpstr>
      <vt:lpstr>Using Accumulators  in the Bulletin Board</vt:lpstr>
      <vt:lpstr>Accumulators in Decentralized PKI</vt:lpstr>
      <vt:lpstr>Accumulator Example: Merkle Hash Tree</vt:lpstr>
      <vt:lpstr>Accumulator Example: Merkle Hash Tree</vt:lpstr>
      <vt:lpstr>Problem: Synchrony</vt:lpstr>
      <vt:lpstr>Outline</vt:lpstr>
      <vt:lpstr>Solution: Asynchronous Accumulators - Low Witness Update Frequency</vt:lpstr>
      <vt:lpstr>Solution: Asynchronous Accumulators  - Old Accumulator Compatibility</vt:lpstr>
      <vt:lpstr>Outline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Asynchronous Accumulator:  Merkle Hash Forest</vt:lpstr>
      <vt:lpstr>Merkle Hash Forest Asynchrony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Yakoubov</dc:creator>
  <cp:lastModifiedBy>Sophia Yakoubov</cp:lastModifiedBy>
  <cp:revision>1742</cp:revision>
  <cp:lastPrinted>2016-09-08T00:03:19Z</cp:lastPrinted>
  <dcterms:created xsi:type="dcterms:W3CDTF">2015-10-28T18:59:38Z</dcterms:created>
  <dcterms:modified xsi:type="dcterms:W3CDTF">2016-09-20T21:06:57Z</dcterms:modified>
</cp:coreProperties>
</file>