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56" r:id="rId2"/>
    <p:sldId id="267" r:id="rId3"/>
    <p:sldId id="298" r:id="rId4"/>
    <p:sldId id="299" r:id="rId5"/>
    <p:sldId id="304" r:id="rId6"/>
    <p:sldId id="300" r:id="rId7"/>
    <p:sldId id="302" r:id="rId8"/>
    <p:sldId id="305" r:id="rId9"/>
    <p:sldId id="306" r:id="rId10"/>
    <p:sldId id="307" r:id="rId11"/>
    <p:sldId id="308" r:id="rId12"/>
    <p:sldId id="309" r:id="rId13"/>
    <p:sldId id="310" r:id="rId14"/>
    <p:sldId id="311" r:id="rId15"/>
    <p:sldId id="312" r:id="rId16"/>
    <p:sldId id="313" r:id="rId17"/>
    <p:sldId id="315" r:id="rId18"/>
    <p:sldId id="316" r:id="rId19"/>
    <p:sldId id="317" r:id="rId20"/>
    <p:sldId id="318" r:id="rId21"/>
    <p:sldId id="319" r:id="rId22"/>
    <p:sldId id="320" r:id="rId23"/>
    <p:sldId id="321" r:id="rId24"/>
    <p:sldId id="322" r:id="rId2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2115" autoAdjust="0"/>
  </p:normalViewPr>
  <p:slideViewPr>
    <p:cSldViewPr>
      <p:cViewPr>
        <p:scale>
          <a:sx n="115" d="100"/>
          <a:sy n="115" d="100"/>
        </p:scale>
        <p:origin x="-96" y="1728"/>
      </p:cViewPr>
      <p:guideLst>
        <p:guide orient="horz" pos="2160"/>
        <p:guide pos="2880"/>
      </p:guideLst>
    </p:cSldViewPr>
  </p:slideViewPr>
  <p:outlineViewPr>
    <p:cViewPr>
      <p:scale>
        <a:sx n="33" d="100"/>
        <a:sy n="33" d="100"/>
      </p:scale>
      <p:origin x="0" y="18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44C1D05E-2C29-44CF-A9AD-E2290A96B990}" type="datetimeFigureOut">
              <a:rPr lang="en-US" smtClean="0"/>
              <a:pPr/>
              <a:t>6/27/2013</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F23409B1-1FC6-452F-9D64-E25E5A5D730A}" type="slidenum">
              <a:rPr lang="en-US" smtClean="0"/>
              <a:pPr/>
              <a:t>‹#›</a:t>
            </a:fld>
            <a:endParaRPr lang="en-US"/>
          </a:p>
        </p:txBody>
      </p:sp>
    </p:spTree>
    <p:extLst>
      <p:ext uri="{BB962C8B-B14F-4D97-AF65-F5344CB8AC3E}">
        <p14:creationId xmlns:p14="http://schemas.microsoft.com/office/powerpoint/2010/main" xmlns="" val="2024383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248DC4B-FAFF-474B-8141-E599FC6E709E}" type="datetimeFigureOut">
              <a:rPr lang="en-US" smtClean="0"/>
              <a:pPr/>
              <a:t>6/27/2013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905AA19-7CEC-4D02-A87D-2967E9A4F4E0}" type="slidenum">
              <a:rPr lang="en-US" smtClean="0"/>
              <a:pPr/>
              <a:t>‹#›</a:t>
            </a:fld>
            <a:endParaRPr lang="en-US"/>
          </a:p>
        </p:txBody>
      </p:sp>
    </p:spTree>
    <p:extLst>
      <p:ext uri="{BB962C8B-B14F-4D97-AF65-F5344CB8AC3E}">
        <p14:creationId xmlns:p14="http://schemas.microsoft.com/office/powerpoint/2010/main" xmlns="" val="2114452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24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5AA19-7CEC-4D02-A87D-2967E9A4F4E0}"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AC1381-7E7F-4F7F-949F-A31D5620C1E7}" type="datetime1">
              <a:rPr lang="en-US" smtClean="0"/>
              <a:pPr/>
              <a:t>6/27/2013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40EA1-DED1-4522-A639-7F313F5B25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FE88B4-582E-4567-BBFC-FF43EC32083C}" type="datetime1">
              <a:rPr lang="en-US" smtClean="0"/>
              <a:pPr/>
              <a:t>6/27/2013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40EA1-DED1-4522-A639-7F313F5B25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F7DEF-24F4-4BEE-98B6-C76657AEF723}" type="datetime1">
              <a:rPr lang="en-US" smtClean="0"/>
              <a:pPr/>
              <a:t>6/27/2013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40EA1-DED1-4522-A639-7F313F5B25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F272B-B607-4BE4-8F2E-A20B88FF8174}" type="datetime1">
              <a:rPr lang="en-US" smtClean="0"/>
              <a:pPr/>
              <a:t>6/27/2013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40EA1-DED1-4522-A639-7F313F5B25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9540B8-1F1B-4745-9B23-C657C06EFBCC}" type="datetime1">
              <a:rPr lang="en-US" smtClean="0"/>
              <a:pPr/>
              <a:t>6/27/2013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40EA1-DED1-4522-A639-7F313F5B25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6A244D-4210-4130-B35F-197242A1E80A}" type="datetime1">
              <a:rPr lang="en-US" smtClean="0"/>
              <a:pPr/>
              <a:t>6/27/2013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40EA1-DED1-4522-A639-7F313F5B25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6E7530-6649-436A-8B7D-1FEA2B789D4B}" type="datetime1">
              <a:rPr lang="en-US" smtClean="0"/>
              <a:pPr/>
              <a:t>6/27/2013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440EA1-DED1-4522-A639-7F313F5B25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2C794A-67B1-4C4A-92E3-BFCBA8E73CD5}" type="datetime1">
              <a:rPr lang="en-US" smtClean="0"/>
              <a:pPr/>
              <a:t>6/27/2013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440EA1-DED1-4522-A639-7F313F5B25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9E5668-D1BE-43CA-88C9-72B362CBF3C6}" type="datetime1">
              <a:rPr lang="en-US" smtClean="0"/>
              <a:pPr/>
              <a:t>6/27/2013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440EA1-DED1-4522-A639-7F313F5B25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785C79-A67E-4A12-B2BC-80A32C0BC7C0}" type="datetime1">
              <a:rPr lang="en-US" smtClean="0"/>
              <a:pPr/>
              <a:t>6/27/2013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40EA1-DED1-4522-A639-7F313F5B25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8DA17-4D75-4EBA-8B48-DC5F45102CBA}" type="datetime1">
              <a:rPr lang="en-US" smtClean="0"/>
              <a:pPr/>
              <a:t>6/27/2013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40EA1-DED1-4522-A639-7F313F5B25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8B00EC-F179-4019-819A-830EA3B26A0E}" type="datetime1">
              <a:rPr lang="en-US" smtClean="0"/>
              <a:pPr/>
              <a:t>6/27/2013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440EA1-DED1-4522-A639-7F313F5B25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035175"/>
            <a:ext cx="8686800" cy="1470025"/>
          </a:xfrm>
        </p:spPr>
        <p:txBody>
          <a:bodyPr>
            <a:normAutofit fontScale="90000"/>
          </a:bodyPr>
          <a:lstStyle/>
          <a:p>
            <a:r>
              <a:rPr lang="en-US" sz="4900" b="1" dirty="0">
                <a:latin typeface="Arial" pitchFamily="34" charset="0"/>
                <a:cs typeface="Arial" pitchFamily="34" charset="0"/>
              </a:rPr>
              <a:t>Presidential Commission on Election Administration </a:t>
            </a:r>
            <a:r>
              <a:rPr lang="en-US" sz="4900" b="1" dirty="0" smtClean="0">
                <a:latin typeface="Arial" pitchFamily="34" charset="0"/>
                <a:cs typeface="Arial" pitchFamily="34" charset="0"/>
              </a:rPr>
              <a:t>Hearing</a:t>
            </a:r>
            <a:endParaRPr lang="en-US" sz="6600" b="1" dirty="0">
              <a:latin typeface="Arial" pitchFamily="34" charset="0"/>
              <a:cs typeface="Arial" pitchFamily="34" charset="0"/>
            </a:endParaRPr>
          </a:p>
        </p:txBody>
      </p:sp>
      <p:sp>
        <p:nvSpPr>
          <p:cNvPr id="3" name="Subtitle 2"/>
          <p:cNvSpPr>
            <a:spLocks noGrp="1"/>
          </p:cNvSpPr>
          <p:nvPr>
            <p:ph type="subTitle" idx="1"/>
          </p:nvPr>
        </p:nvSpPr>
        <p:spPr>
          <a:xfrm>
            <a:off x="152400" y="3505200"/>
            <a:ext cx="8763000" cy="2971800"/>
          </a:xfrm>
        </p:spPr>
        <p:txBody>
          <a:bodyPr>
            <a:normAutofit fontScale="92500" lnSpcReduction="20000"/>
          </a:bodyPr>
          <a:lstStyle/>
          <a:p>
            <a:endParaRPr lang="en-US" dirty="0" smtClean="0">
              <a:solidFill>
                <a:schemeClr val="tx1"/>
              </a:solidFill>
              <a:latin typeface="Arial" pitchFamily="34" charset="0"/>
              <a:cs typeface="Arial" pitchFamily="34" charset="0"/>
            </a:endParaRPr>
          </a:p>
          <a:p>
            <a:r>
              <a:rPr lang="en-US" dirty="0" smtClean="0">
                <a:solidFill>
                  <a:schemeClr val="tx1"/>
                </a:solidFill>
                <a:latin typeface="Arial" pitchFamily="34" charset="0"/>
                <a:cs typeface="Arial" pitchFamily="34" charset="0"/>
              </a:rPr>
              <a:t> </a:t>
            </a:r>
            <a:r>
              <a:rPr lang="en-US" sz="2600" dirty="0" smtClean="0">
                <a:solidFill>
                  <a:schemeClr val="tx1"/>
                </a:solidFill>
                <a:latin typeface="Arial" pitchFamily="34" charset="0"/>
                <a:cs typeface="Arial" pitchFamily="34" charset="0"/>
              </a:rPr>
              <a:t>Testimony regarding the 2012 </a:t>
            </a:r>
            <a:r>
              <a:rPr lang="en-US" sz="2600" dirty="0">
                <a:solidFill>
                  <a:schemeClr val="tx1"/>
                </a:solidFill>
                <a:latin typeface="Arial" pitchFamily="34" charset="0"/>
                <a:cs typeface="Arial" pitchFamily="34" charset="0"/>
              </a:rPr>
              <a:t>General </a:t>
            </a:r>
            <a:r>
              <a:rPr lang="en-US" sz="2600" dirty="0" smtClean="0">
                <a:solidFill>
                  <a:schemeClr val="tx1"/>
                </a:solidFill>
                <a:latin typeface="Arial" pitchFamily="34" charset="0"/>
                <a:cs typeface="Arial" pitchFamily="34" charset="0"/>
              </a:rPr>
              <a:t>Election from</a:t>
            </a:r>
          </a:p>
          <a:p>
            <a:r>
              <a:rPr lang="en-US" sz="2600" dirty="0" smtClean="0">
                <a:solidFill>
                  <a:schemeClr val="tx1"/>
                </a:solidFill>
                <a:latin typeface="Arial" pitchFamily="34" charset="0"/>
                <a:cs typeface="Arial" pitchFamily="34" charset="0"/>
              </a:rPr>
              <a:t>Penelope </a:t>
            </a:r>
            <a:r>
              <a:rPr lang="en-US" sz="2600" dirty="0" err="1" smtClean="0">
                <a:solidFill>
                  <a:schemeClr val="tx1"/>
                </a:solidFill>
                <a:latin typeface="Arial" pitchFamily="34" charset="0"/>
                <a:cs typeface="Arial" pitchFamily="34" charset="0"/>
              </a:rPr>
              <a:t>Townsley</a:t>
            </a:r>
            <a:r>
              <a:rPr lang="en-US" sz="2600" dirty="0" smtClean="0">
                <a:solidFill>
                  <a:schemeClr val="tx1"/>
                </a:solidFill>
                <a:latin typeface="Arial" pitchFamily="34" charset="0"/>
                <a:cs typeface="Arial" pitchFamily="34" charset="0"/>
              </a:rPr>
              <a:t>, Miami-Dade Supervisor </a:t>
            </a:r>
            <a:r>
              <a:rPr lang="en-US" sz="2600" dirty="0">
                <a:solidFill>
                  <a:schemeClr val="tx1"/>
                </a:solidFill>
                <a:latin typeface="Arial" pitchFamily="34" charset="0"/>
                <a:cs typeface="Arial" pitchFamily="34" charset="0"/>
              </a:rPr>
              <a:t>of </a:t>
            </a:r>
            <a:r>
              <a:rPr lang="en-US" sz="2600" dirty="0" smtClean="0">
                <a:solidFill>
                  <a:schemeClr val="tx1"/>
                </a:solidFill>
                <a:latin typeface="Arial" pitchFamily="34" charset="0"/>
                <a:cs typeface="Arial" pitchFamily="34" charset="0"/>
              </a:rPr>
              <a:t>Elections</a:t>
            </a:r>
          </a:p>
          <a:p>
            <a:endParaRPr lang="en-US" sz="2600" dirty="0">
              <a:solidFill>
                <a:schemeClr val="tx1"/>
              </a:solidFill>
              <a:latin typeface="Arial" pitchFamily="34" charset="0"/>
              <a:cs typeface="Arial" pitchFamily="34" charset="0"/>
            </a:endParaRPr>
          </a:p>
          <a:p>
            <a:r>
              <a:rPr lang="en-US" sz="2600" dirty="0" err="1" smtClean="0">
                <a:solidFill>
                  <a:schemeClr val="tx1"/>
                </a:solidFill>
                <a:latin typeface="Arial" pitchFamily="34" charset="0"/>
                <a:cs typeface="Arial" pitchFamily="34" charset="0"/>
              </a:rPr>
              <a:t>BankUnited</a:t>
            </a:r>
            <a:r>
              <a:rPr lang="en-US" sz="2600" dirty="0" smtClean="0">
                <a:solidFill>
                  <a:schemeClr val="tx1"/>
                </a:solidFill>
                <a:latin typeface="Arial" pitchFamily="34" charset="0"/>
                <a:cs typeface="Arial" pitchFamily="34" charset="0"/>
              </a:rPr>
              <a:t> Center, University of Miami</a:t>
            </a:r>
          </a:p>
          <a:p>
            <a:r>
              <a:rPr lang="en-US" sz="2600" dirty="0" smtClean="0">
                <a:solidFill>
                  <a:schemeClr val="tx1"/>
                </a:solidFill>
                <a:latin typeface="Arial" pitchFamily="34" charset="0"/>
                <a:cs typeface="Arial" pitchFamily="34" charset="0"/>
              </a:rPr>
              <a:t>Coral Gables, Florida</a:t>
            </a:r>
          </a:p>
          <a:p>
            <a:r>
              <a:rPr lang="en-US" sz="2600" dirty="0" smtClean="0">
                <a:solidFill>
                  <a:schemeClr val="tx1"/>
                </a:solidFill>
                <a:latin typeface="Arial" pitchFamily="34" charset="0"/>
                <a:cs typeface="Arial" pitchFamily="34" charset="0"/>
              </a:rPr>
              <a:t>June 28, 2013</a:t>
            </a:r>
            <a:endParaRPr lang="en-US" sz="2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10</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295400"/>
            <a:ext cx="8610601" cy="4616648"/>
          </a:xfrm>
          <a:prstGeom prst="rect">
            <a:avLst/>
          </a:prstGeom>
          <a:noFill/>
        </p:spPr>
        <p:txBody>
          <a:bodyPr wrap="square" rtlCol="0">
            <a:spAutoFit/>
          </a:bodyPr>
          <a:lstStyle/>
          <a:p>
            <a:r>
              <a:rPr lang="en-US" sz="2400" dirty="0"/>
              <a:t>The Department found in the analyses that there was no single factor leading to the challenges experienced in this election.  </a:t>
            </a:r>
          </a:p>
          <a:p>
            <a:endParaRPr lang="en-US" sz="2400" dirty="0" smtClean="0"/>
          </a:p>
          <a:p>
            <a:r>
              <a:rPr lang="en-US" sz="2400" dirty="0" smtClean="0"/>
              <a:t>The </a:t>
            </a:r>
            <a:r>
              <a:rPr lang="en-US" sz="2400" dirty="0"/>
              <a:t>Department identified six primary factors that contributed to the long lines and wait times during Early Voting and on Election Day, and made administrative and legislative recommendations to address them in the </a:t>
            </a:r>
            <a:r>
              <a:rPr lang="en-US" sz="2400" dirty="0" smtClean="0"/>
              <a:t>future.</a:t>
            </a:r>
          </a:p>
          <a:p>
            <a:endParaRPr lang="en-US" sz="2000" dirty="0" smtClean="0"/>
          </a:p>
          <a:p>
            <a:pPr algn="ctr"/>
            <a:r>
              <a:rPr lang="en-US" sz="2400" b="1" u="sng" dirty="0" smtClean="0"/>
              <a:t>Primary Contributing Factors identified were:</a:t>
            </a:r>
          </a:p>
          <a:p>
            <a:endParaRPr lang="en-US" sz="1000" b="1" u="sng" dirty="0"/>
          </a:p>
          <a:p>
            <a:pPr marL="342900" indent="-342900">
              <a:buFont typeface="Arial" pitchFamily="34" charset="0"/>
              <a:buChar char="•"/>
            </a:pPr>
            <a:r>
              <a:rPr lang="en-US" sz="2400" dirty="0" smtClean="0"/>
              <a:t>Ballot Length			</a:t>
            </a:r>
          </a:p>
          <a:p>
            <a:pPr marL="342900" indent="-342900">
              <a:buFont typeface="Arial" pitchFamily="34" charset="0"/>
              <a:buChar char="•"/>
            </a:pPr>
            <a:r>
              <a:rPr lang="en-US" sz="2400" dirty="0" smtClean="0"/>
              <a:t>Number </a:t>
            </a:r>
            <a:r>
              <a:rPr lang="en-US" sz="2400" dirty="0"/>
              <a:t>of Early Voting Sites</a:t>
            </a:r>
          </a:p>
          <a:p>
            <a:pPr marL="342900" lvl="0" indent="-342900">
              <a:buFont typeface="Arial" pitchFamily="34" charset="0"/>
              <a:buChar char="•"/>
            </a:pPr>
            <a:r>
              <a:rPr lang="en-US" sz="2400" dirty="0"/>
              <a:t>Reduction of Early Voting </a:t>
            </a:r>
            <a:r>
              <a:rPr lang="en-US" sz="2400" dirty="0" smtClean="0"/>
              <a:t>Days	</a:t>
            </a:r>
          </a:p>
        </p:txBody>
      </p:sp>
      <p:sp>
        <p:nvSpPr>
          <p:cNvPr id="6" name="TextBox 5"/>
          <p:cNvSpPr txBox="1"/>
          <p:nvPr/>
        </p:nvSpPr>
        <p:spPr>
          <a:xfrm>
            <a:off x="228600" y="533400"/>
            <a:ext cx="7239001" cy="584775"/>
          </a:xfrm>
          <a:prstGeom prst="rect">
            <a:avLst/>
          </a:prstGeom>
          <a:noFill/>
        </p:spPr>
        <p:txBody>
          <a:bodyPr wrap="square" rtlCol="0">
            <a:spAutoFit/>
          </a:bodyPr>
          <a:lstStyle/>
          <a:p>
            <a:r>
              <a:rPr lang="en-US" sz="3200" b="1" dirty="0"/>
              <a:t>After-Action </a:t>
            </a:r>
            <a:r>
              <a:rPr lang="en-US" sz="3200" b="1" dirty="0" smtClean="0"/>
              <a:t>Report Findings</a:t>
            </a:r>
            <a:endParaRPr lang="en-US" sz="3200" b="1" dirty="0"/>
          </a:p>
        </p:txBody>
      </p:sp>
      <p:sp>
        <p:nvSpPr>
          <p:cNvPr id="4" name="TextBox 3"/>
          <p:cNvSpPr txBox="1"/>
          <p:nvPr/>
        </p:nvSpPr>
        <p:spPr>
          <a:xfrm>
            <a:off x="4800599" y="4694872"/>
            <a:ext cx="3962401" cy="1477328"/>
          </a:xfrm>
          <a:prstGeom prst="rect">
            <a:avLst/>
          </a:prstGeom>
          <a:noFill/>
        </p:spPr>
        <p:txBody>
          <a:bodyPr wrap="square" rtlCol="0">
            <a:spAutoFit/>
          </a:bodyPr>
          <a:lstStyle/>
          <a:p>
            <a:pPr marL="342900" lvl="0" indent="-342900">
              <a:buFont typeface="Arial" pitchFamily="34" charset="0"/>
              <a:buChar char="•"/>
            </a:pPr>
            <a:r>
              <a:rPr lang="en-US" sz="2400" dirty="0"/>
              <a:t>Absentee Ballot Processing</a:t>
            </a:r>
          </a:p>
          <a:p>
            <a:pPr marL="342900" indent="-342900">
              <a:buFont typeface="Arial" pitchFamily="34" charset="0"/>
              <a:buChar char="•"/>
            </a:pPr>
            <a:r>
              <a:rPr lang="en-US" sz="2400" dirty="0"/>
              <a:t>Polling Place </a:t>
            </a:r>
            <a:r>
              <a:rPr lang="en-US" sz="2400" dirty="0" smtClean="0"/>
              <a:t>Inefficiencies</a:t>
            </a:r>
          </a:p>
          <a:p>
            <a:pPr marL="342900" indent="-342900">
              <a:buFont typeface="Arial" pitchFamily="34" charset="0"/>
              <a:buChar char="•"/>
            </a:pPr>
            <a:r>
              <a:rPr lang="en-US" sz="2400" dirty="0" smtClean="0"/>
              <a:t>Not </a:t>
            </a:r>
            <a:r>
              <a:rPr lang="en-US" sz="2400" dirty="0"/>
              <a:t>Re-</a:t>
            </a:r>
            <a:r>
              <a:rPr lang="en-US" sz="2400" dirty="0" err="1"/>
              <a:t>Precincting</a:t>
            </a:r>
            <a:endParaRPr lang="en-US" sz="2400" dirty="0"/>
          </a:p>
          <a:p>
            <a:endParaRPr lang="en-US" dirty="0"/>
          </a:p>
        </p:txBody>
      </p:sp>
    </p:spTree>
    <p:extLst>
      <p:ext uri="{BB962C8B-B14F-4D97-AF65-F5344CB8AC3E}">
        <p14:creationId xmlns:p14="http://schemas.microsoft.com/office/powerpoint/2010/main" xmlns="" val="3038502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11</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295400"/>
            <a:ext cx="8610601" cy="4708981"/>
          </a:xfrm>
          <a:prstGeom prst="rect">
            <a:avLst/>
          </a:prstGeom>
          <a:noFill/>
        </p:spPr>
        <p:txBody>
          <a:bodyPr wrap="square" rtlCol="0">
            <a:spAutoFit/>
          </a:bodyPr>
          <a:lstStyle/>
          <a:p>
            <a:pPr marL="342900" lvl="0" indent="-342900">
              <a:spcAft>
                <a:spcPts val="2400"/>
              </a:spcAft>
              <a:buFont typeface="Arial" pitchFamily="34" charset="0"/>
              <a:buChar char="•"/>
            </a:pPr>
            <a:r>
              <a:rPr lang="en-US" sz="2400" dirty="0"/>
              <a:t>This is perhaps the most significant factor that impacted </a:t>
            </a:r>
            <a:r>
              <a:rPr lang="en-US" sz="2400" dirty="0" smtClean="0"/>
              <a:t>                             all </a:t>
            </a:r>
            <a:r>
              <a:rPr lang="en-US" sz="2400" dirty="0"/>
              <a:t>three methods of voting. </a:t>
            </a:r>
            <a:endParaRPr lang="en-US" sz="2400" dirty="0" smtClean="0"/>
          </a:p>
          <a:p>
            <a:pPr marL="342900" lvl="0" indent="-342900">
              <a:spcAft>
                <a:spcPts val="2400"/>
              </a:spcAft>
              <a:buFont typeface="Arial" pitchFamily="34" charset="0"/>
              <a:buChar char="•"/>
            </a:pPr>
            <a:r>
              <a:rPr lang="en-US" sz="2400" dirty="0" smtClean="0"/>
              <a:t>Miami-Dade </a:t>
            </a:r>
            <a:r>
              <a:rPr lang="en-US" sz="2400" dirty="0"/>
              <a:t>County’s 2012 General Election </a:t>
            </a:r>
            <a:r>
              <a:rPr lang="en-US" sz="2400" dirty="0" smtClean="0"/>
              <a:t>ballots </a:t>
            </a:r>
            <a:r>
              <a:rPr lang="en-US" sz="2400" dirty="0"/>
              <a:t>included </a:t>
            </a:r>
            <a:r>
              <a:rPr lang="en-US" sz="2400" dirty="0" smtClean="0"/>
              <a:t>            105 </a:t>
            </a:r>
            <a:r>
              <a:rPr lang="en-US" sz="2400" dirty="0"/>
              <a:t>ballot styles that contained between 37 </a:t>
            </a:r>
            <a:r>
              <a:rPr lang="en-US" sz="2400" dirty="0" smtClean="0"/>
              <a:t>and </a:t>
            </a:r>
            <a:r>
              <a:rPr lang="en-US" sz="2400" dirty="0"/>
              <a:t>58 contests each.  </a:t>
            </a:r>
            <a:endParaRPr lang="en-US" sz="2400" dirty="0" smtClean="0"/>
          </a:p>
          <a:p>
            <a:pPr marL="342900" lvl="0" indent="-342900">
              <a:spcAft>
                <a:spcPts val="2400"/>
              </a:spcAft>
              <a:buFont typeface="Arial" pitchFamily="34" charset="0"/>
              <a:buChar char="•"/>
            </a:pPr>
            <a:r>
              <a:rPr lang="en-US" sz="2400" dirty="0" smtClean="0"/>
              <a:t>Not </a:t>
            </a:r>
            <a:r>
              <a:rPr lang="en-US" sz="2400" dirty="0"/>
              <a:t>only did voters have 11 long and complex constitutional amendments, but also had 11 county questions, in addition to </a:t>
            </a:r>
            <a:r>
              <a:rPr lang="en-US" sz="2400" dirty="0" smtClean="0"/>
              <a:t>   17 </a:t>
            </a:r>
            <a:r>
              <a:rPr lang="en-US" sz="2400" dirty="0"/>
              <a:t>municipalities piggybacking with their own varieties of questions</a:t>
            </a:r>
            <a:r>
              <a:rPr lang="en-US" sz="2400" dirty="0" smtClean="0"/>
              <a:t>.</a:t>
            </a:r>
          </a:p>
          <a:p>
            <a:pPr marL="342900" lvl="0" indent="-342900">
              <a:spcAft>
                <a:spcPts val="2400"/>
              </a:spcAft>
              <a:buFont typeface="Arial" pitchFamily="34" charset="0"/>
              <a:buChar char="•"/>
            </a:pPr>
            <a:r>
              <a:rPr lang="en-US" sz="2400" dirty="0" smtClean="0"/>
              <a:t>Voters </a:t>
            </a:r>
            <a:r>
              <a:rPr lang="en-US" sz="2400" dirty="0"/>
              <a:t>were clearly overwhelmed with this text</a:t>
            </a:r>
            <a:r>
              <a:rPr lang="en-US" sz="2400" dirty="0" smtClean="0"/>
              <a:t>.</a:t>
            </a:r>
            <a:endParaRPr lang="en-US" sz="2400" dirty="0"/>
          </a:p>
        </p:txBody>
      </p:sp>
      <p:sp>
        <p:nvSpPr>
          <p:cNvPr id="6" name="TextBox 5"/>
          <p:cNvSpPr txBox="1"/>
          <p:nvPr/>
        </p:nvSpPr>
        <p:spPr>
          <a:xfrm>
            <a:off x="228600" y="533400"/>
            <a:ext cx="7239001" cy="584775"/>
          </a:xfrm>
          <a:prstGeom prst="rect">
            <a:avLst/>
          </a:prstGeom>
          <a:noFill/>
        </p:spPr>
        <p:txBody>
          <a:bodyPr wrap="square" rtlCol="0">
            <a:spAutoFit/>
          </a:bodyPr>
          <a:lstStyle/>
          <a:p>
            <a:r>
              <a:rPr lang="en-US" sz="3200" b="1" dirty="0" smtClean="0"/>
              <a:t>Ballot Length</a:t>
            </a:r>
            <a:endParaRPr lang="en-US" sz="3200" b="1" dirty="0"/>
          </a:p>
        </p:txBody>
      </p:sp>
    </p:spTree>
    <p:extLst>
      <p:ext uri="{BB962C8B-B14F-4D97-AF65-F5344CB8AC3E}">
        <p14:creationId xmlns:p14="http://schemas.microsoft.com/office/powerpoint/2010/main" xmlns="" val="3831639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12</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295400"/>
            <a:ext cx="8610601" cy="4708981"/>
          </a:xfrm>
          <a:prstGeom prst="rect">
            <a:avLst/>
          </a:prstGeom>
          <a:noFill/>
        </p:spPr>
        <p:txBody>
          <a:bodyPr wrap="square" rtlCol="0">
            <a:spAutoFit/>
          </a:bodyPr>
          <a:lstStyle/>
          <a:p>
            <a:pPr marL="342900" lvl="0" indent="-342900">
              <a:spcAft>
                <a:spcPts val="2400"/>
              </a:spcAft>
              <a:buFont typeface="Arial" pitchFamily="34" charset="0"/>
              <a:buChar char="•"/>
            </a:pPr>
            <a:r>
              <a:rPr lang="en-US" sz="2400" dirty="0" smtClean="0"/>
              <a:t>Since </a:t>
            </a:r>
            <a:r>
              <a:rPr lang="en-US" sz="2400" dirty="0"/>
              <a:t>2004, Miami-Dade </a:t>
            </a:r>
            <a:r>
              <a:rPr lang="en-US" sz="2400" dirty="0" smtClean="0"/>
              <a:t>has </a:t>
            </a:r>
            <a:r>
              <a:rPr lang="en-US" sz="2400" dirty="0"/>
              <a:t>operated 20 Early Voting </a:t>
            </a:r>
            <a:r>
              <a:rPr lang="en-US" sz="2400" dirty="0" smtClean="0"/>
              <a:t>Sites</a:t>
            </a:r>
            <a:r>
              <a:rPr lang="en-US" sz="2400" dirty="0"/>
              <a:t>.  </a:t>
            </a:r>
            <a:endParaRPr lang="en-US" sz="2400" dirty="0" smtClean="0"/>
          </a:p>
          <a:p>
            <a:pPr marL="342900" lvl="0" indent="-342900">
              <a:spcAft>
                <a:spcPts val="2400"/>
              </a:spcAft>
              <a:buFont typeface="Arial" pitchFamily="34" charset="0"/>
              <a:buChar char="•"/>
            </a:pPr>
            <a:r>
              <a:rPr lang="en-US" sz="2400" dirty="0" smtClean="0"/>
              <a:t>Of </a:t>
            </a:r>
            <a:r>
              <a:rPr lang="en-US" sz="2400" dirty="0"/>
              <a:t>the 74 statutorily authorized sites - libraries and city halls - in the County, the Department’s post-election survey identified an additional 28 facilities that are suitable for conducting Early Voting. </a:t>
            </a:r>
          </a:p>
          <a:p>
            <a:pPr marL="342900" lvl="0" indent="-342900">
              <a:spcAft>
                <a:spcPts val="2400"/>
              </a:spcAft>
              <a:buFont typeface="Arial" pitchFamily="34" charset="0"/>
              <a:buChar char="•"/>
            </a:pPr>
            <a:r>
              <a:rPr lang="en-US" sz="2400" dirty="0"/>
              <a:t>Without a doubt more early voting sites would have helped reduce wait times by better distributing voters. </a:t>
            </a:r>
            <a:endParaRPr lang="en-US" sz="2400" dirty="0" smtClean="0"/>
          </a:p>
          <a:p>
            <a:pPr marL="342900" lvl="0" indent="-342900">
              <a:spcAft>
                <a:spcPts val="2400"/>
              </a:spcAft>
              <a:buFont typeface="Arial" pitchFamily="34" charset="0"/>
              <a:buChar char="•"/>
            </a:pPr>
            <a:r>
              <a:rPr lang="en-US" sz="2400" dirty="0" smtClean="0"/>
              <a:t>At </a:t>
            </a:r>
            <a:r>
              <a:rPr lang="en-US" sz="2400" dirty="0"/>
              <a:t>the point the Department realized this was necessary, it was too late to add additional </a:t>
            </a:r>
            <a:r>
              <a:rPr lang="en-US" sz="2400" dirty="0" smtClean="0"/>
              <a:t>sites simply because it did </a:t>
            </a:r>
            <a:r>
              <a:rPr lang="en-US" sz="2400" dirty="0"/>
              <a:t>not have the required equipment or staffing resources to do so. </a:t>
            </a:r>
          </a:p>
        </p:txBody>
      </p:sp>
      <p:sp>
        <p:nvSpPr>
          <p:cNvPr id="6" name="TextBox 5"/>
          <p:cNvSpPr txBox="1"/>
          <p:nvPr/>
        </p:nvSpPr>
        <p:spPr>
          <a:xfrm>
            <a:off x="228600" y="533400"/>
            <a:ext cx="7239001" cy="584775"/>
          </a:xfrm>
          <a:prstGeom prst="rect">
            <a:avLst/>
          </a:prstGeom>
          <a:noFill/>
        </p:spPr>
        <p:txBody>
          <a:bodyPr wrap="square" rtlCol="0">
            <a:spAutoFit/>
          </a:bodyPr>
          <a:lstStyle/>
          <a:p>
            <a:pPr lvl="0"/>
            <a:r>
              <a:rPr lang="en-US" sz="3200" b="1" dirty="0"/>
              <a:t>Number of Early Voting Sites</a:t>
            </a:r>
          </a:p>
        </p:txBody>
      </p:sp>
    </p:spTree>
    <p:extLst>
      <p:ext uri="{BB962C8B-B14F-4D97-AF65-F5344CB8AC3E}">
        <p14:creationId xmlns:p14="http://schemas.microsoft.com/office/powerpoint/2010/main" xmlns="" val="2290647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13</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442859"/>
            <a:ext cx="8610601" cy="3662541"/>
          </a:xfrm>
          <a:prstGeom prst="rect">
            <a:avLst/>
          </a:prstGeom>
          <a:noFill/>
        </p:spPr>
        <p:txBody>
          <a:bodyPr wrap="square" rtlCol="0">
            <a:spAutoFit/>
          </a:bodyPr>
          <a:lstStyle/>
          <a:p>
            <a:pPr marL="342900" lvl="0" indent="-342900">
              <a:spcAft>
                <a:spcPts val="2400"/>
              </a:spcAft>
              <a:buFont typeface="Arial" pitchFamily="34" charset="0"/>
              <a:buChar char="•"/>
            </a:pPr>
            <a:r>
              <a:rPr lang="en-US" sz="2400" dirty="0" smtClean="0"/>
              <a:t>Fewer </a:t>
            </a:r>
            <a:r>
              <a:rPr lang="en-US" sz="2400" dirty="0"/>
              <a:t>days than the last presidential election meant fewer options for voters. </a:t>
            </a:r>
            <a:endParaRPr lang="en-US" sz="2400" dirty="0" smtClean="0"/>
          </a:p>
          <a:p>
            <a:pPr marL="342900" lvl="0" indent="-342900">
              <a:spcAft>
                <a:spcPts val="2400"/>
              </a:spcAft>
              <a:buFont typeface="Arial" pitchFamily="34" charset="0"/>
              <a:buChar char="•"/>
            </a:pPr>
            <a:r>
              <a:rPr lang="en-US" sz="2400" dirty="0" smtClean="0"/>
              <a:t>Early </a:t>
            </a:r>
            <a:r>
              <a:rPr lang="en-US" sz="2400" dirty="0"/>
              <a:t>Voters could not spread their decision to vote Early over 14 days, but rather had only 8 days. </a:t>
            </a:r>
          </a:p>
          <a:p>
            <a:pPr marL="342900" lvl="0" indent="-342900">
              <a:spcAft>
                <a:spcPts val="2400"/>
              </a:spcAft>
              <a:buFont typeface="Arial" pitchFamily="34" charset="0"/>
              <a:buChar char="•"/>
            </a:pPr>
            <a:r>
              <a:rPr lang="en-US" sz="2400" dirty="0" smtClean="0"/>
              <a:t>The </a:t>
            </a:r>
            <a:r>
              <a:rPr lang="en-US" sz="2400" dirty="0"/>
              <a:t>discouraging effects of long lines during Early Voting </a:t>
            </a:r>
            <a:r>
              <a:rPr lang="en-US" sz="2400" dirty="0" smtClean="0"/>
              <a:t>may have pushed </a:t>
            </a:r>
            <a:r>
              <a:rPr lang="en-US" sz="2400" dirty="0"/>
              <a:t>voters who would have otherwise voted Early to Vote by Mail and on Election Day – causing historically high numbers in those methods. </a:t>
            </a:r>
          </a:p>
        </p:txBody>
      </p:sp>
      <p:sp>
        <p:nvSpPr>
          <p:cNvPr id="6" name="TextBox 5"/>
          <p:cNvSpPr txBox="1"/>
          <p:nvPr/>
        </p:nvSpPr>
        <p:spPr>
          <a:xfrm>
            <a:off x="228600" y="533400"/>
            <a:ext cx="7239001" cy="584775"/>
          </a:xfrm>
          <a:prstGeom prst="rect">
            <a:avLst/>
          </a:prstGeom>
          <a:noFill/>
        </p:spPr>
        <p:txBody>
          <a:bodyPr wrap="square" rtlCol="0">
            <a:spAutoFit/>
          </a:bodyPr>
          <a:lstStyle/>
          <a:p>
            <a:pPr lvl="0"/>
            <a:r>
              <a:rPr lang="en-US" sz="3200" b="1" dirty="0"/>
              <a:t>Reduction of Early Voting Days</a:t>
            </a:r>
          </a:p>
        </p:txBody>
      </p:sp>
    </p:spTree>
    <p:extLst>
      <p:ext uri="{BB962C8B-B14F-4D97-AF65-F5344CB8AC3E}">
        <p14:creationId xmlns:p14="http://schemas.microsoft.com/office/powerpoint/2010/main" xmlns="" val="3669305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14</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295400"/>
            <a:ext cx="8686801" cy="4870564"/>
          </a:xfrm>
          <a:prstGeom prst="rect">
            <a:avLst/>
          </a:prstGeom>
          <a:noFill/>
        </p:spPr>
        <p:txBody>
          <a:bodyPr wrap="square" rtlCol="0">
            <a:spAutoFit/>
          </a:bodyPr>
          <a:lstStyle/>
          <a:p>
            <a:pPr marL="342900" lvl="0" indent="-342900">
              <a:spcAft>
                <a:spcPts val="2300"/>
              </a:spcAft>
              <a:buFont typeface="Arial" pitchFamily="34" charset="0"/>
              <a:buChar char="•"/>
            </a:pPr>
            <a:r>
              <a:rPr lang="en-US" sz="2300" dirty="0" smtClean="0"/>
              <a:t>The </a:t>
            </a:r>
            <a:r>
              <a:rPr lang="en-US" sz="2300" dirty="0"/>
              <a:t>greatest challenge </a:t>
            </a:r>
            <a:r>
              <a:rPr lang="en-US" sz="2300" dirty="0" smtClean="0"/>
              <a:t>with absentee ballot processing was </a:t>
            </a:r>
            <a:r>
              <a:rPr lang="en-US" sz="2300" dirty="0"/>
              <a:t>the record volume of absentee ballots requested, mailed and returned.  </a:t>
            </a:r>
            <a:endParaRPr lang="en-US" sz="2300" dirty="0" smtClean="0"/>
          </a:p>
          <a:p>
            <a:pPr marL="342900" lvl="0" indent="-342900">
              <a:spcAft>
                <a:spcPts val="2300"/>
              </a:spcAft>
              <a:buFont typeface="Arial" pitchFamily="34" charset="0"/>
              <a:buChar char="•"/>
            </a:pPr>
            <a:r>
              <a:rPr lang="en-US" sz="2300" dirty="0" smtClean="0"/>
              <a:t>On the Monday </a:t>
            </a:r>
            <a:r>
              <a:rPr lang="en-US" sz="2300" dirty="0"/>
              <a:t>prior and on Election Day, </a:t>
            </a:r>
            <a:r>
              <a:rPr lang="en-US" sz="2300" dirty="0" smtClean="0"/>
              <a:t>approximately </a:t>
            </a:r>
            <a:r>
              <a:rPr lang="en-US" sz="2300" dirty="0"/>
              <a:t>56,000 absentee </a:t>
            </a:r>
            <a:r>
              <a:rPr lang="en-US" sz="2300" dirty="0" smtClean="0"/>
              <a:t>ballots were received (over </a:t>
            </a:r>
            <a:r>
              <a:rPr lang="en-US" sz="2300" dirty="0"/>
              <a:t>300,000 ballot </a:t>
            </a:r>
            <a:r>
              <a:rPr lang="en-US" sz="2300" dirty="0" smtClean="0"/>
              <a:t>pages) that had </a:t>
            </a:r>
            <a:r>
              <a:rPr lang="en-US" sz="2300" dirty="0"/>
              <a:t>to be processed, verified, canvassed, opened and scanned to include in election results.  </a:t>
            </a:r>
          </a:p>
          <a:p>
            <a:pPr marL="342900" lvl="0" indent="-342900">
              <a:spcAft>
                <a:spcPts val="2300"/>
              </a:spcAft>
              <a:buFont typeface="Arial" pitchFamily="34" charset="0"/>
              <a:buChar char="•"/>
            </a:pPr>
            <a:r>
              <a:rPr lang="en-US" sz="2300" dirty="0" smtClean="0"/>
              <a:t>Sheer </a:t>
            </a:r>
            <a:r>
              <a:rPr lang="en-US" sz="2300" dirty="0"/>
              <a:t>volume of paper requiring proper handling and attention to signature detail is the reason final election results were not completed on Election </a:t>
            </a:r>
            <a:r>
              <a:rPr lang="en-US" sz="2300" dirty="0" smtClean="0"/>
              <a:t>Night as the </a:t>
            </a:r>
            <a:r>
              <a:rPr lang="en-US" sz="2300" dirty="0"/>
              <a:t>media </a:t>
            </a:r>
            <a:r>
              <a:rPr lang="en-US" sz="2300" dirty="0" smtClean="0"/>
              <a:t>would </a:t>
            </a:r>
            <a:r>
              <a:rPr lang="en-US" sz="2300" dirty="0"/>
              <a:t>have </a:t>
            </a:r>
            <a:r>
              <a:rPr lang="en-US" sz="2300" dirty="0" smtClean="0"/>
              <a:t>liked.</a:t>
            </a:r>
            <a:endParaRPr lang="en-US" sz="2300" dirty="0"/>
          </a:p>
          <a:p>
            <a:pPr marL="342900" lvl="0" indent="-342900">
              <a:spcAft>
                <a:spcPts val="2300"/>
              </a:spcAft>
              <a:buFont typeface="Arial" pitchFamily="34" charset="0"/>
              <a:buChar char="•"/>
            </a:pPr>
            <a:r>
              <a:rPr lang="en-US" sz="2300" dirty="0"/>
              <a:t>C</a:t>
            </a:r>
            <a:r>
              <a:rPr lang="en-US" sz="2300" dirty="0" smtClean="0"/>
              <a:t>hallenges </a:t>
            </a:r>
            <a:r>
              <a:rPr lang="en-US" sz="2300" dirty="0"/>
              <a:t>were further exacerbated by a 12-hour mechanical breakdown of </a:t>
            </a:r>
            <a:r>
              <a:rPr lang="en-US" sz="2300" dirty="0" smtClean="0"/>
              <a:t>the </a:t>
            </a:r>
            <a:r>
              <a:rPr lang="en-US" sz="2300" dirty="0"/>
              <a:t>inbound absentee ballot processing </a:t>
            </a:r>
            <a:r>
              <a:rPr lang="en-US" sz="2300" dirty="0" smtClean="0"/>
              <a:t>equipment.  </a:t>
            </a:r>
            <a:endParaRPr lang="en-US" sz="2300" dirty="0"/>
          </a:p>
        </p:txBody>
      </p:sp>
      <p:sp>
        <p:nvSpPr>
          <p:cNvPr id="6" name="TextBox 5"/>
          <p:cNvSpPr txBox="1"/>
          <p:nvPr/>
        </p:nvSpPr>
        <p:spPr>
          <a:xfrm>
            <a:off x="228600" y="533400"/>
            <a:ext cx="7239001" cy="584775"/>
          </a:xfrm>
          <a:prstGeom prst="rect">
            <a:avLst/>
          </a:prstGeom>
          <a:noFill/>
        </p:spPr>
        <p:txBody>
          <a:bodyPr wrap="square" rtlCol="0">
            <a:spAutoFit/>
          </a:bodyPr>
          <a:lstStyle/>
          <a:p>
            <a:pPr lvl="0"/>
            <a:r>
              <a:rPr lang="en-US" sz="3200" b="1" dirty="0"/>
              <a:t>Absentee Ballot Processing</a:t>
            </a:r>
          </a:p>
        </p:txBody>
      </p:sp>
    </p:spTree>
    <p:extLst>
      <p:ext uri="{BB962C8B-B14F-4D97-AF65-F5344CB8AC3E}">
        <p14:creationId xmlns:p14="http://schemas.microsoft.com/office/powerpoint/2010/main" xmlns="" val="10893095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15</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446991"/>
            <a:ext cx="8686801" cy="2972609"/>
          </a:xfrm>
          <a:prstGeom prst="rect">
            <a:avLst/>
          </a:prstGeom>
          <a:noFill/>
        </p:spPr>
        <p:txBody>
          <a:bodyPr wrap="square" rtlCol="0">
            <a:spAutoFit/>
          </a:bodyPr>
          <a:lstStyle/>
          <a:p>
            <a:pPr marL="342900" lvl="0" indent="-342900">
              <a:spcAft>
                <a:spcPts val="2400"/>
              </a:spcAft>
              <a:buFont typeface="Arial" pitchFamily="34" charset="0"/>
              <a:buChar char="•"/>
            </a:pPr>
            <a:r>
              <a:rPr lang="en-US" sz="2400" dirty="0" smtClean="0"/>
              <a:t>On </a:t>
            </a:r>
            <a:r>
              <a:rPr lang="en-US" sz="2400" dirty="0"/>
              <a:t>Election Day, polling place inefficiencies have been largely attributed to the Department’s outdated voter check-in process. </a:t>
            </a:r>
            <a:endParaRPr lang="en-US" sz="2400" dirty="0" smtClean="0"/>
          </a:p>
          <a:p>
            <a:pPr marL="342900" lvl="0" indent="-342900">
              <a:spcAft>
                <a:spcPts val="2400"/>
              </a:spcAft>
              <a:buFont typeface="Arial" pitchFamily="34" charset="0"/>
              <a:buChar char="•"/>
            </a:pPr>
            <a:r>
              <a:rPr lang="en-US" sz="2400" dirty="0" smtClean="0"/>
              <a:t>The </a:t>
            </a:r>
            <a:r>
              <a:rPr lang="en-US" sz="2400" dirty="0"/>
              <a:t>paper-based process significantly impacted wait times at some precincts as voters had to be manually located on hardcopy precinct register pages and often waited inordinate periods of time for poll workers to make phone calls to the Elections Department to determine eligibility. </a:t>
            </a:r>
          </a:p>
        </p:txBody>
      </p:sp>
      <p:sp>
        <p:nvSpPr>
          <p:cNvPr id="6" name="TextBox 5"/>
          <p:cNvSpPr txBox="1"/>
          <p:nvPr/>
        </p:nvSpPr>
        <p:spPr>
          <a:xfrm>
            <a:off x="228600" y="533400"/>
            <a:ext cx="7239001" cy="584775"/>
          </a:xfrm>
          <a:prstGeom prst="rect">
            <a:avLst/>
          </a:prstGeom>
          <a:noFill/>
        </p:spPr>
        <p:txBody>
          <a:bodyPr wrap="square" rtlCol="0">
            <a:spAutoFit/>
          </a:bodyPr>
          <a:lstStyle/>
          <a:p>
            <a:pPr lvl="0"/>
            <a:r>
              <a:rPr lang="en-US" sz="3200" b="1" dirty="0" smtClean="0"/>
              <a:t>Polling Place Inefficiencies</a:t>
            </a:r>
            <a:endParaRPr lang="en-US" sz="3200" b="1" dirty="0"/>
          </a:p>
        </p:txBody>
      </p:sp>
    </p:spTree>
    <p:extLst>
      <p:ext uri="{BB962C8B-B14F-4D97-AF65-F5344CB8AC3E}">
        <p14:creationId xmlns:p14="http://schemas.microsoft.com/office/powerpoint/2010/main" xmlns="" val="27917871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16</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442859"/>
            <a:ext cx="8686801" cy="3662541"/>
          </a:xfrm>
          <a:prstGeom prst="rect">
            <a:avLst/>
          </a:prstGeom>
          <a:noFill/>
        </p:spPr>
        <p:txBody>
          <a:bodyPr wrap="square" rtlCol="0">
            <a:spAutoFit/>
          </a:bodyPr>
          <a:lstStyle/>
          <a:p>
            <a:pPr marL="342900" lvl="0" indent="-342900">
              <a:spcAft>
                <a:spcPts val="2400"/>
              </a:spcAft>
              <a:buFont typeface="Arial" pitchFamily="34" charset="0"/>
              <a:buChar char="•"/>
            </a:pPr>
            <a:r>
              <a:rPr lang="en-US" sz="2400" dirty="0" smtClean="0"/>
              <a:t>The </a:t>
            </a:r>
            <a:r>
              <a:rPr lang="en-US" sz="2400" dirty="0"/>
              <a:t>decision to not re-precinct after legislative redistricting was made in the best interest of voters and served them well in the Primary </a:t>
            </a:r>
            <a:r>
              <a:rPr lang="en-US" sz="2400" dirty="0" smtClean="0"/>
              <a:t>Election.</a:t>
            </a:r>
          </a:p>
          <a:p>
            <a:pPr marL="342900" lvl="0" indent="-342900">
              <a:spcAft>
                <a:spcPts val="2400"/>
              </a:spcAft>
              <a:buFont typeface="Arial" pitchFamily="34" charset="0"/>
              <a:buChar char="•"/>
            </a:pPr>
            <a:r>
              <a:rPr lang="en-US" sz="2400" dirty="0" smtClean="0"/>
              <a:t>However, it </a:t>
            </a:r>
            <a:r>
              <a:rPr lang="en-US" sz="2400" dirty="0"/>
              <a:t>had the opposite effect in the General Election when compounded with other factors. </a:t>
            </a:r>
          </a:p>
          <a:p>
            <a:pPr marL="342900" lvl="0" indent="-342900">
              <a:spcAft>
                <a:spcPts val="2400"/>
              </a:spcAft>
              <a:buFont typeface="Arial" pitchFamily="34" charset="0"/>
              <a:buChar char="•"/>
            </a:pPr>
            <a:r>
              <a:rPr lang="en-US" sz="2400" dirty="0" smtClean="0"/>
              <a:t>In </a:t>
            </a:r>
            <a:r>
              <a:rPr lang="en-US" sz="2400" dirty="0"/>
              <a:t>some cases, it resulted in an uneven distribution of voters, which proved problematic in a high turnout election coupled with a long ballot.</a:t>
            </a:r>
          </a:p>
        </p:txBody>
      </p:sp>
      <p:sp>
        <p:nvSpPr>
          <p:cNvPr id="6" name="TextBox 5"/>
          <p:cNvSpPr txBox="1"/>
          <p:nvPr/>
        </p:nvSpPr>
        <p:spPr>
          <a:xfrm>
            <a:off x="228600" y="533400"/>
            <a:ext cx="7239001" cy="584775"/>
          </a:xfrm>
          <a:prstGeom prst="rect">
            <a:avLst/>
          </a:prstGeom>
          <a:noFill/>
        </p:spPr>
        <p:txBody>
          <a:bodyPr wrap="square" rtlCol="0">
            <a:spAutoFit/>
          </a:bodyPr>
          <a:lstStyle/>
          <a:p>
            <a:pPr lvl="0"/>
            <a:r>
              <a:rPr lang="en-US" sz="3200" b="1" dirty="0"/>
              <a:t>Not Re-</a:t>
            </a:r>
            <a:r>
              <a:rPr lang="en-US" sz="3200" b="1" dirty="0" err="1"/>
              <a:t>Precincting</a:t>
            </a:r>
            <a:endParaRPr lang="en-US" sz="3200" b="1" dirty="0"/>
          </a:p>
        </p:txBody>
      </p:sp>
    </p:spTree>
    <p:extLst>
      <p:ext uri="{BB962C8B-B14F-4D97-AF65-F5344CB8AC3E}">
        <p14:creationId xmlns:p14="http://schemas.microsoft.com/office/powerpoint/2010/main" xmlns="" val="2677169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17</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451550"/>
            <a:ext cx="8686801" cy="4339650"/>
          </a:xfrm>
          <a:prstGeom prst="rect">
            <a:avLst/>
          </a:prstGeom>
          <a:noFill/>
        </p:spPr>
        <p:txBody>
          <a:bodyPr wrap="square" rtlCol="0">
            <a:spAutoFit/>
          </a:bodyPr>
          <a:lstStyle/>
          <a:p>
            <a:pPr lvl="0">
              <a:spcAft>
                <a:spcPts val="2400"/>
              </a:spcAft>
            </a:pPr>
            <a:r>
              <a:rPr lang="en-US" sz="2400" dirty="0"/>
              <a:t>Even with these challenges, and a 12-hour mechanical breakdown with the Absentee Ballot processing </a:t>
            </a:r>
            <a:r>
              <a:rPr lang="en-US" sz="2400" dirty="0" smtClean="0"/>
              <a:t>equipment:</a:t>
            </a:r>
            <a:endParaRPr lang="en-US" sz="2400" dirty="0"/>
          </a:p>
          <a:p>
            <a:pPr marL="800100" lvl="1" indent="-342900">
              <a:spcAft>
                <a:spcPts val="2400"/>
              </a:spcAft>
              <a:buFont typeface="Wingdings" pitchFamily="2" charset="2"/>
              <a:buChar char="Ø"/>
            </a:pPr>
            <a:r>
              <a:rPr lang="en-US" sz="2400" dirty="0" smtClean="0"/>
              <a:t>By </a:t>
            </a:r>
            <a:r>
              <a:rPr lang="en-US" sz="2400" dirty="0"/>
              <a:t>10:00 p.m. on Election Night, 91% of Miami-Dade precincts had their last voter vote, and </a:t>
            </a:r>
          </a:p>
          <a:p>
            <a:pPr marL="800100" lvl="1" indent="-342900">
              <a:spcAft>
                <a:spcPts val="2400"/>
              </a:spcAft>
              <a:buFont typeface="Wingdings" pitchFamily="2" charset="2"/>
              <a:buChar char="Ø"/>
            </a:pPr>
            <a:r>
              <a:rPr lang="en-US" sz="2400" dirty="0" smtClean="0"/>
              <a:t>The </a:t>
            </a:r>
            <a:r>
              <a:rPr lang="en-US" sz="2400" dirty="0"/>
              <a:t>Department met and exceeded the State’s Reporting Deadline for both Unofficial and Official results.</a:t>
            </a:r>
          </a:p>
          <a:p>
            <a:pPr lvl="0">
              <a:spcAft>
                <a:spcPts val="2400"/>
              </a:spcAft>
            </a:pPr>
            <a:r>
              <a:rPr lang="en-US" sz="2400" dirty="0"/>
              <a:t>In having identified these Primary Contributing Factors, the obvious question is what can and will </a:t>
            </a:r>
            <a:r>
              <a:rPr lang="en-US" sz="2400" dirty="0" smtClean="0"/>
              <a:t>Miami-Dade County </a:t>
            </a:r>
            <a:r>
              <a:rPr lang="en-US" sz="2400" dirty="0"/>
              <a:t>do to ensure that it does not experience these challenges in future elections.</a:t>
            </a:r>
          </a:p>
        </p:txBody>
      </p:sp>
      <p:sp>
        <p:nvSpPr>
          <p:cNvPr id="7" name="TextBox 6"/>
          <p:cNvSpPr txBox="1"/>
          <p:nvPr/>
        </p:nvSpPr>
        <p:spPr>
          <a:xfrm>
            <a:off x="228600" y="533400"/>
            <a:ext cx="7239001" cy="584775"/>
          </a:xfrm>
          <a:prstGeom prst="rect">
            <a:avLst/>
          </a:prstGeom>
          <a:noFill/>
        </p:spPr>
        <p:txBody>
          <a:bodyPr wrap="square" rtlCol="0">
            <a:spAutoFit/>
          </a:bodyPr>
          <a:lstStyle/>
          <a:p>
            <a:pPr lvl="0"/>
            <a:r>
              <a:rPr lang="en-US" sz="3200" b="1" dirty="0" smtClean="0"/>
              <a:t>Despite Challenges, Deadlines Met</a:t>
            </a:r>
            <a:endParaRPr lang="en-US" sz="3200" b="1" dirty="0"/>
          </a:p>
        </p:txBody>
      </p:sp>
    </p:spTree>
    <p:extLst>
      <p:ext uri="{BB962C8B-B14F-4D97-AF65-F5344CB8AC3E}">
        <p14:creationId xmlns:p14="http://schemas.microsoft.com/office/powerpoint/2010/main" xmlns="" val="4811816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18</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322487"/>
            <a:ext cx="8686801" cy="4811574"/>
          </a:xfrm>
          <a:prstGeom prst="rect">
            <a:avLst/>
          </a:prstGeom>
          <a:noFill/>
        </p:spPr>
        <p:txBody>
          <a:bodyPr wrap="square" rtlCol="0">
            <a:spAutoFit/>
          </a:bodyPr>
          <a:lstStyle/>
          <a:p>
            <a:pPr lvl="0">
              <a:spcAft>
                <a:spcPts val="2300"/>
              </a:spcAft>
            </a:pPr>
            <a:r>
              <a:rPr lang="en-US" sz="2300" dirty="0" smtClean="0"/>
              <a:t>Among </a:t>
            </a:r>
            <a:r>
              <a:rPr lang="en-US" sz="2300" dirty="0"/>
              <a:t>the most impactful remedies are the legislative changes that were recently approved. The County made five state legislative requests that specifically related to the challenges it </a:t>
            </a:r>
            <a:r>
              <a:rPr lang="en-US" sz="2300" dirty="0" smtClean="0"/>
              <a:t>faced:</a:t>
            </a:r>
            <a:endParaRPr lang="en-US" sz="2300" dirty="0"/>
          </a:p>
          <a:p>
            <a:pPr marL="342900" lvl="0" indent="-342900">
              <a:spcAft>
                <a:spcPts val="2300"/>
              </a:spcAft>
              <a:buFont typeface="Arial" pitchFamily="34" charset="0"/>
              <a:buChar char="•"/>
            </a:pPr>
            <a:r>
              <a:rPr lang="en-US" sz="2300" dirty="0" smtClean="0"/>
              <a:t>Flexibility </a:t>
            </a:r>
            <a:r>
              <a:rPr lang="en-US" sz="2300" dirty="0"/>
              <a:t>in the allowable sites used during Early Voting</a:t>
            </a:r>
          </a:p>
          <a:p>
            <a:pPr marL="342900" lvl="0" indent="-342900">
              <a:spcAft>
                <a:spcPts val="2300"/>
              </a:spcAft>
              <a:buFont typeface="Arial" pitchFamily="34" charset="0"/>
              <a:buChar char="•"/>
            </a:pPr>
            <a:r>
              <a:rPr lang="en-US" sz="2300" dirty="0" smtClean="0"/>
              <a:t>Extending </a:t>
            </a:r>
            <a:r>
              <a:rPr lang="en-US" sz="2300" dirty="0"/>
              <a:t>the number of Early Voting Days , including the Sunday prior to Election </a:t>
            </a:r>
            <a:r>
              <a:rPr lang="en-US" sz="2300" dirty="0" smtClean="0"/>
              <a:t>Day</a:t>
            </a:r>
            <a:endParaRPr lang="en-US" sz="2300" dirty="0"/>
          </a:p>
          <a:p>
            <a:pPr marL="342900" lvl="0" indent="-342900">
              <a:spcAft>
                <a:spcPts val="2300"/>
              </a:spcAft>
              <a:buFont typeface="Arial" pitchFamily="34" charset="0"/>
              <a:buChar char="•"/>
            </a:pPr>
            <a:r>
              <a:rPr lang="en-US" sz="2300" dirty="0" smtClean="0"/>
              <a:t>Limiting </a:t>
            </a:r>
            <a:r>
              <a:rPr lang="en-US" sz="2300" dirty="0"/>
              <a:t>the state constitutional amendments to the same 75-word restriction of other ballot language</a:t>
            </a:r>
          </a:p>
          <a:p>
            <a:pPr marL="342900" lvl="0" indent="-342900">
              <a:spcAft>
                <a:spcPts val="2300"/>
              </a:spcAft>
              <a:buFont typeface="Arial" pitchFamily="34" charset="0"/>
              <a:buChar char="•"/>
            </a:pPr>
            <a:r>
              <a:rPr lang="en-US" sz="2300" dirty="0" smtClean="0"/>
              <a:t>Extending </a:t>
            </a:r>
            <a:r>
              <a:rPr lang="en-US" sz="2300" dirty="0"/>
              <a:t>the number of days that </a:t>
            </a:r>
            <a:r>
              <a:rPr lang="en-US" sz="2300" dirty="0" smtClean="0"/>
              <a:t>SOEs are </a:t>
            </a:r>
            <a:r>
              <a:rPr lang="en-US" sz="2300" dirty="0"/>
              <a:t>permitted to canvass absentee ballots before the election from 15 to 20 </a:t>
            </a:r>
            <a:r>
              <a:rPr lang="en-US" sz="2300" dirty="0" smtClean="0"/>
              <a:t>days</a:t>
            </a:r>
            <a:endParaRPr lang="en-US" sz="2300" dirty="0"/>
          </a:p>
        </p:txBody>
      </p:sp>
      <p:sp>
        <p:nvSpPr>
          <p:cNvPr id="7" name="TextBox 6"/>
          <p:cNvSpPr txBox="1"/>
          <p:nvPr/>
        </p:nvSpPr>
        <p:spPr>
          <a:xfrm>
            <a:off x="228600" y="533400"/>
            <a:ext cx="7239001" cy="584775"/>
          </a:xfrm>
          <a:prstGeom prst="rect">
            <a:avLst/>
          </a:prstGeom>
          <a:noFill/>
        </p:spPr>
        <p:txBody>
          <a:bodyPr wrap="square" rtlCol="0">
            <a:spAutoFit/>
          </a:bodyPr>
          <a:lstStyle/>
          <a:p>
            <a:pPr lvl="0"/>
            <a:r>
              <a:rPr lang="en-US" sz="3200" b="1" dirty="0" smtClean="0"/>
              <a:t>Remedies at the State Level</a:t>
            </a:r>
            <a:endParaRPr lang="en-US" sz="3200" b="1" dirty="0"/>
          </a:p>
        </p:txBody>
      </p:sp>
    </p:spTree>
    <p:extLst>
      <p:ext uri="{BB962C8B-B14F-4D97-AF65-F5344CB8AC3E}">
        <p14:creationId xmlns:p14="http://schemas.microsoft.com/office/powerpoint/2010/main" xmlns="" val="359741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19</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219200"/>
            <a:ext cx="8763000" cy="4862870"/>
          </a:xfrm>
          <a:prstGeom prst="rect">
            <a:avLst/>
          </a:prstGeom>
          <a:noFill/>
        </p:spPr>
        <p:txBody>
          <a:bodyPr wrap="square" rtlCol="0">
            <a:spAutoFit/>
          </a:bodyPr>
          <a:lstStyle/>
          <a:p>
            <a:pPr lvl="0">
              <a:spcAft>
                <a:spcPts val="2400"/>
              </a:spcAft>
            </a:pPr>
            <a:r>
              <a:rPr lang="en-US" sz="2300" dirty="0" smtClean="0"/>
              <a:t>The State Legislature then </a:t>
            </a:r>
            <a:r>
              <a:rPr lang="en-US" sz="2300" dirty="0"/>
              <a:t>passed a comprehensive bill known as </a:t>
            </a:r>
            <a:r>
              <a:rPr lang="en-US" sz="2300" dirty="0" smtClean="0"/>
              <a:t>                   HB </a:t>
            </a:r>
            <a:r>
              <a:rPr lang="en-US" sz="2300" dirty="0"/>
              <a:t>7013, which addresses many of the Department’s </a:t>
            </a:r>
            <a:r>
              <a:rPr lang="en-US" sz="2300" dirty="0" smtClean="0"/>
              <a:t>concerns, that will </a:t>
            </a:r>
            <a:r>
              <a:rPr lang="en-US" sz="2300" dirty="0"/>
              <a:t>have a positive impact on elections moving forward. </a:t>
            </a:r>
          </a:p>
          <a:p>
            <a:pPr marL="342900" lvl="0" indent="-342900">
              <a:spcAft>
                <a:spcPts val="2000"/>
              </a:spcAft>
              <a:buFont typeface="Arial" pitchFamily="34" charset="0"/>
              <a:buChar char="•"/>
            </a:pPr>
            <a:r>
              <a:rPr lang="en-US" sz="2300" dirty="0" smtClean="0"/>
              <a:t>Expands </a:t>
            </a:r>
            <a:r>
              <a:rPr lang="en-US" sz="2300" dirty="0"/>
              <a:t>currently authorized Early Voting sites </a:t>
            </a:r>
          </a:p>
          <a:p>
            <a:pPr marL="342900" lvl="0" indent="-342900">
              <a:spcAft>
                <a:spcPts val="2000"/>
              </a:spcAft>
              <a:buFont typeface="Arial" pitchFamily="34" charset="0"/>
              <a:buChar char="•"/>
            </a:pPr>
            <a:r>
              <a:rPr lang="en-US" sz="2300" dirty="0" smtClean="0"/>
              <a:t>Allows </a:t>
            </a:r>
            <a:r>
              <a:rPr lang="en-US" sz="2300" dirty="0"/>
              <a:t>up to 14 days of Early Voting, including </a:t>
            </a:r>
            <a:r>
              <a:rPr lang="en-US" sz="2300" dirty="0" smtClean="0"/>
              <a:t>Sunday before election </a:t>
            </a:r>
            <a:endParaRPr lang="en-US" sz="2300" dirty="0"/>
          </a:p>
          <a:p>
            <a:pPr marL="342900" lvl="0" indent="-342900">
              <a:spcAft>
                <a:spcPts val="2000"/>
              </a:spcAft>
              <a:buFont typeface="Arial" pitchFamily="34" charset="0"/>
              <a:buChar char="•"/>
            </a:pPr>
            <a:r>
              <a:rPr lang="en-US" sz="2300" dirty="0" smtClean="0"/>
              <a:t>Applies 75-word </a:t>
            </a:r>
            <a:r>
              <a:rPr lang="en-US" sz="2300" dirty="0"/>
              <a:t>limit to uncontested constitutional amendments</a:t>
            </a:r>
          </a:p>
          <a:p>
            <a:pPr lvl="0">
              <a:spcAft>
                <a:spcPts val="2400"/>
              </a:spcAft>
            </a:pPr>
            <a:r>
              <a:rPr lang="en-US" sz="2300" dirty="0"/>
              <a:t>Miami-Dade County and the Elections Advisory Group are committed to taking advantage of the opportunities and flexibilities these new laws provide for major countywide elections. </a:t>
            </a:r>
            <a:r>
              <a:rPr lang="en-US" sz="2300" dirty="0" smtClean="0"/>
              <a:t> These </a:t>
            </a:r>
            <a:r>
              <a:rPr lang="en-US" sz="2300" dirty="0"/>
              <a:t>changes alone will help to significantly reduce lines in future elections.</a:t>
            </a:r>
          </a:p>
        </p:txBody>
      </p:sp>
      <p:sp>
        <p:nvSpPr>
          <p:cNvPr id="7" name="TextBox 6"/>
          <p:cNvSpPr txBox="1"/>
          <p:nvPr/>
        </p:nvSpPr>
        <p:spPr>
          <a:xfrm>
            <a:off x="228600" y="533400"/>
            <a:ext cx="7239001" cy="584775"/>
          </a:xfrm>
          <a:prstGeom prst="rect">
            <a:avLst/>
          </a:prstGeom>
          <a:noFill/>
        </p:spPr>
        <p:txBody>
          <a:bodyPr wrap="square" rtlCol="0">
            <a:spAutoFit/>
          </a:bodyPr>
          <a:lstStyle/>
          <a:p>
            <a:pPr lvl="0"/>
            <a:r>
              <a:rPr lang="en-US" sz="3200" b="1" dirty="0" smtClean="0"/>
              <a:t>Remedies at the State Level</a:t>
            </a:r>
            <a:endParaRPr lang="en-US" sz="3200" b="1" dirty="0"/>
          </a:p>
        </p:txBody>
      </p:sp>
    </p:spTree>
    <p:extLst>
      <p:ext uri="{BB962C8B-B14F-4D97-AF65-F5344CB8AC3E}">
        <p14:creationId xmlns:p14="http://schemas.microsoft.com/office/powerpoint/2010/main" xmlns="" val="947439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2</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375350"/>
            <a:ext cx="8610601" cy="4339650"/>
          </a:xfrm>
          <a:prstGeom prst="rect">
            <a:avLst/>
          </a:prstGeom>
          <a:noFill/>
        </p:spPr>
        <p:txBody>
          <a:bodyPr wrap="square" rtlCol="0">
            <a:spAutoFit/>
          </a:bodyPr>
          <a:lstStyle/>
          <a:p>
            <a:pPr>
              <a:spcAft>
                <a:spcPts val="2400"/>
              </a:spcAft>
            </a:pPr>
            <a:r>
              <a:rPr lang="en-US" sz="2400" dirty="0" smtClean="0"/>
              <a:t>To </a:t>
            </a:r>
            <a:r>
              <a:rPr lang="en-US" sz="2400" dirty="0"/>
              <a:t>summarize elections in Miami-Dade County, </a:t>
            </a:r>
            <a:r>
              <a:rPr lang="en-US" sz="2400" dirty="0" smtClean="0"/>
              <a:t>it is important to note the following:</a:t>
            </a:r>
          </a:p>
          <a:p>
            <a:pPr marL="342900" lvl="0" indent="-342900">
              <a:spcAft>
                <a:spcPts val="2400"/>
              </a:spcAft>
              <a:buFont typeface="Arial" pitchFamily="34" charset="0"/>
              <a:buChar char="•"/>
            </a:pPr>
            <a:r>
              <a:rPr lang="en-US" sz="2400" dirty="0" smtClean="0"/>
              <a:t>Unlike </a:t>
            </a:r>
            <a:r>
              <a:rPr lang="en-US" sz="2400" dirty="0"/>
              <a:t>the other Supervisors of Elections (SOEs) in the State of Florida, the Miami-Dade Supervisor of Elections is not an elected official.  </a:t>
            </a:r>
            <a:endParaRPr lang="en-US" sz="2400" dirty="0" smtClean="0"/>
          </a:p>
          <a:p>
            <a:pPr marL="342900" lvl="0" indent="-342900">
              <a:spcAft>
                <a:spcPts val="2400"/>
              </a:spcAft>
              <a:buFont typeface="Arial" pitchFamily="34" charset="0"/>
              <a:buChar char="•"/>
            </a:pPr>
            <a:r>
              <a:rPr lang="en-US" sz="2400" dirty="0" smtClean="0"/>
              <a:t>The </a:t>
            </a:r>
            <a:r>
              <a:rPr lang="en-US" sz="2400" dirty="0"/>
              <a:t>position is appointed and its authority is derived through the Mayor of Miami-Dade County.  </a:t>
            </a:r>
            <a:endParaRPr lang="en-US" sz="2400" dirty="0" smtClean="0"/>
          </a:p>
          <a:p>
            <a:pPr marL="342900" lvl="0" indent="-342900">
              <a:spcAft>
                <a:spcPts val="2400"/>
              </a:spcAft>
              <a:buFont typeface="Arial" pitchFamily="34" charset="0"/>
              <a:buChar char="•"/>
            </a:pPr>
            <a:r>
              <a:rPr lang="en-US" sz="2400" dirty="0" smtClean="0"/>
              <a:t>As </a:t>
            </a:r>
            <a:r>
              <a:rPr lang="en-US" sz="2400" dirty="0"/>
              <a:t>such, the Miami-Dade </a:t>
            </a:r>
            <a:r>
              <a:rPr lang="en-US" sz="2400" dirty="0" smtClean="0"/>
              <a:t>Supervisor of Elections does </a:t>
            </a:r>
            <a:r>
              <a:rPr lang="en-US" sz="2400" dirty="0"/>
              <a:t>not set policy in the same way as </a:t>
            </a:r>
            <a:r>
              <a:rPr lang="en-US" sz="2400" dirty="0" smtClean="0"/>
              <a:t>SOEs </a:t>
            </a:r>
            <a:r>
              <a:rPr lang="en-US" sz="2400" dirty="0"/>
              <a:t>in other counties</a:t>
            </a:r>
            <a:r>
              <a:rPr lang="en-US" sz="2400" dirty="0" smtClean="0"/>
              <a:t>.</a:t>
            </a:r>
            <a:endParaRPr lang="en-US" sz="2400" dirty="0"/>
          </a:p>
        </p:txBody>
      </p:sp>
      <p:sp>
        <p:nvSpPr>
          <p:cNvPr id="3" name="TextBox 2"/>
          <p:cNvSpPr txBox="1"/>
          <p:nvPr/>
        </p:nvSpPr>
        <p:spPr>
          <a:xfrm>
            <a:off x="228600" y="533400"/>
            <a:ext cx="6781801" cy="584775"/>
          </a:xfrm>
          <a:prstGeom prst="rect">
            <a:avLst/>
          </a:prstGeom>
          <a:noFill/>
        </p:spPr>
        <p:txBody>
          <a:bodyPr wrap="square" rtlCol="0">
            <a:spAutoFit/>
          </a:bodyPr>
          <a:lstStyle/>
          <a:p>
            <a:r>
              <a:rPr lang="en-US" sz="3200" b="1" dirty="0" smtClean="0"/>
              <a:t>Miami-Dade Supervisor of Elections</a:t>
            </a:r>
            <a:endParaRPr lang="en-US" sz="32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20</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346299"/>
            <a:ext cx="8763000" cy="3662541"/>
          </a:xfrm>
          <a:prstGeom prst="rect">
            <a:avLst/>
          </a:prstGeom>
          <a:noFill/>
        </p:spPr>
        <p:txBody>
          <a:bodyPr wrap="square" rtlCol="0">
            <a:spAutoFit/>
          </a:bodyPr>
          <a:lstStyle/>
          <a:p>
            <a:pPr marL="342900" lvl="0" indent="-342900">
              <a:spcAft>
                <a:spcPts val="2400"/>
              </a:spcAft>
              <a:buFont typeface="Arial" pitchFamily="34" charset="0"/>
              <a:buChar char="•"/>
            </a:pPr>
            <a:r>
              <a:rPr lang="en-US" sz="2400" dirty="0" smtClean="0"/>
              <a:t>The </a:t>
            </a:r>
            <a:r>
              <a:rPr lang="en-US" sz="2400" dirty="0"/>
              <a:t>Department is currently working on a comprehensive, countywide re-</a:t>
            </a:r>
            <a:r>
              <a:rPr lang="en-US" sz="2400" dirty="0" err="1"/>
              <a:t>precincting</a:t>
            </a:r>
            <a:r>
              <a:rPr lang="en-US" sz="2400" dirty="0"/>
              <a:t> plan to eliminate split precincts and provide a more uniform distribution of voters, and</a:t>
            </a:r>
          </a:p>
          <a:p>
            <a:pPr marL="342900" lvl="0" indent="-342900">
              <a:spcAft>
                <a:spcPts val="2400"/>
              </a:spcAft>
              <a:buFont typeface="Arial" pitchFamily="34" charset="0"/>
              <a:buChar char="•"/>
            </a:pPr>
            <a:r>
              <a:rPr lang="en-US" sz="2400" dirty="0" smtClean="0"/>
              <a:t>Miami-Dade </a:t>
            </a:r>
            <a:r>
              <a:rPr lang="en-US" sz="2400" dirty="0"/>
              <a:t>County is committed to implementing technology enhancements that will significantly speed up processing times in all three methods of voting</a:t>
            </a:r>
            <a:r>
              <a:rPr lang="en-US" sz="2400" dirty="0" smtClean="0"/>
              <a:t>.</a:t>
            </a:r>
          </a:p>
          <a:p>
            <a:pPr marL="342900" lvl="0" indent="-342900">
              <a:spcAft>
                <a:spcPts val="2400"/>
              </a:spcAft>
              <a:buFont typeface="Arial" pitchFamily="34" charset="0"/>
              <a:buChar char="•"/>
            </a:pPr>
            <a:r>
              <a:rPr lang="en-US" sz="2400" dirty="0" smtClean="0"/>
              <a:t>In addition, Miami-Dade County will implement solutions for Election Day, Absentee Voting, and Early Voting.</a:t>
            </a:r>
            <a:endParaRPr lang="en-US" sz="2400" dirty="0"/>
          </a:p>
        </p:txBody>
      </p:sp>
      <p:sp>
        <p:nvSpPr>
          <p:cNvPr id="7" name="TextBox 6"/>
          <p:cNvSpPr txBox="1"/>
          <p:nvPr/>
        </p:nvSpPr>
        <p:spPr>
          <a:xfrm>
            <a:off x="228600" y="533400"/>
            <a:ext cx="7239001" cy="584775"/>
          </a:xfrm>
          <a:prstGeom prst="rect">
            <a:avLst/>
          </a:prstGeom>
          <a:noFill/>
        </p:spPr>
        <p:txBody>
          <a:bodyPr wrap="square" rtlCol="0">
            <a:spAutoFit/>
          </a:bodyPr>
          <a:lstStyle/>
          <a:p>
            <a:pPr lvl="0"/>
            <a:r>
              <a:rPr lang="en-US" sz="3200" b="1" dirty="0" smtClean="0"/>
              <a:t>Remedies at the County Level</a:t>
            </a:r>
            <a:endParaRPr lang="en-US" sz="3200" b="1" dirty="0"/>
          </a:p>
        </p:txBody>
      </p:sp>
    </p:spTree>
    <p:extLst>
      <p:ext uri="{BB962C8B-B14F-4D97-AF65-F5344CB8AC3E}">
        <p14:creationId xmlns:p14="http://schemas.microsoft.com/office/powerpoint/2010/main" xmlns="" val="28340523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21</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337370"/>
            <a:ext cx="8763000" cy="3539430"/>
          </a:xfrm>
          <a:prstGeom prst="rect">
            <a:avLst/>
          </a:prstGeom>
          <a:noFill/>
        </p:spPr>
        <p:txBody>
          <a:bodyPr wrap="square" rtlCol="0">
            <a:spAutoFit/>
          </a:bodyPr>
          <a:lstStyle/>
          <a:p>
            <a:pPr lvl="0">
              <a:spcAft>
                <a:spcPts val="2400"/>
              </a:spcAft>
            </a:pPr>
            <a:r>
              <a:rPr lang="en-US" sz="2400" dirty="0" smtClean="0"/>
              <a:t>For </a:t>
            </a:r>
            <a:r>
              <a:rPr lang="en-US" sz="2400" dirty="0"/>
              <a:t>Election </a:t>
            </a:r>
            <a:r>
              <a:rPr lang="en-US" sz="2400" dirty="0" smtClean="0"/>
              <a:t>Day, Miami-Dade County will</a:t>
            </a:r>
            <a:r>
              <a:rPr lang="en-US" sz="2400" dirty="0"/>
              <a:t>:</a:t>
            </a:r>
          </a:p>
          <a:p>
            <a:pPr lvl="0">
              <a:spcAft>
                <a:spcPts val="2400"/>
              </a:spcAft>
            </a:pPr>
            <a:r>
              <a:rPr lang="en-US" sz="2400" dirty="0" smtClean="0"/>
              <a:t>Purchase </a:t>
            </a:r>
            <a:r>
              <a:rPr lang="en-US" sz="2400" dirty="0"/>
              <a:t>electronic poll books that will be used countywide in all precincts, to provide:</a:t>
            </a:r>
          </a:p>
          <a:p>
            <a:pPr marL="342900" lvl="0" indent="-342900">
              <a:spcAft>
                <a:spcPts val="2400"/>
              </a:spcAft>
              <a:buFont typeface="Arial" pitchFamily="34" charset="0"/>
              <a:buChar char="•"/>
            </a:pPr>
            <a:r>
              <a:rPr lang="en-US" sz="2400" dirty="0" smtClean="0"/>
              <a:t>Faster</a:t>
            </a:r>
            <a:r>
              <a:rPr lang="en-US" sz="2400" dirty="0"/>
              <a:t>, more efficient voter processing;</a:t>
            </a:r>
          </a:p>
          <a:p>
            <a:pPr marL="342900" lvl="0" indent="-342900">
              <a:spcAft>
                <a:spcPts val="2400"/>
              </a:spcAft>
              <a:buFont typeface="Arial" pitchFamily="34" charset="0"/>
              <a:buChar char="•"/>
            </a:pPr>
            <a:r>
              <a:rPr lang="en-US" sz="2400" dirty="0" smtClean="0"/>
              <a:t>Instantly </a:t>
            </a:r>
            <a:r>
              <a:rPr lang="en-US" sz="2400" dirty="0"/>
              <a:t>update voter history; and</a:t>
            </a:r>
          </a:p>
          <a:p>
            <a:pPr marL="342900" lvl="0" indent="-342900">
              <a:spcAft>
                <a:spcPts val="2400"/>
              </a:spcAft>
              <a:buFont typeface="Arial" pitchFamily="34" charset="0"/>
              <a:buChar char="•"/>
            </a:pPr>
            <a:r>
              <a:rPr lang="en-US" sz="2400" dirty="0" smtClean="0"/>
              <a:t>Eliminate </a:t>
            </a:r>
            <a:r>
              <a:rPr lang="en-US" sz="2400" dirty="0"/>
              <a:t>the need for phone calls to determine voter eligibility</a:t>
            </a:r>
          </a:p>
        </p:txBody>
      </p:sp>
      <p:sp>
        <p:nvSpPr>
          <p:cNvPr id="7" name="TextBox 6"/>
          <p:cNvSpPr txBox="1"/>
          <p:nvPr/>
        </p:nvSpPr>
        <p:spPr>
          <a:xfrm>
            <a:off x="228600" y="533400"/>
            <a:ext cx="7239001" cy="584775"/>
          </a:xfrm>
          <a:prstGeom prst="rect">
            <a:avLst/>
          </a:prstGeom>
          <a:noFill/>
        </p:spPr>
        <p:txBody>
          <a:bodyPr wrap="square" rtlCol="0">
            <a:spAutoFit/>
          </a:bodyPr>
          <a:lstStyle/>
          <a:p>
            <a:pPr lvl="0"/>
            <a:r>
              <a:rPr lang="en-US" sz="3200" b="1" dirty="0" smtClean="0"/>
              <a:t>Remedies at the County Level</a:t>
            </a:r>
            <a:endParaRPr lang="en-US" sz="3200" b="1" dirty="0"/>
          </a:p>
        </p:txBody>
      </p:sp>
    </p:spTree>
    <p:extLst>
      <p:ext uri="{BB962C8B-B14F-4D97-AF65-F5344CB8AC3E}">
        <p14:creationId xmlns:p14="http://schemas.microsoft.com/office/powerpoint/2010/main" xmlns="" val="32621620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22</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337370"/>
            <a:ext cx="8763000" cy="3231654"/>
          </a:xfrm>
          <a:prstGeom prst="rect">
            <a:avLst/>
          </a:prstGeom>
          <a:noFill/>
        </p:spPr>
        <p:txBody>
          <a:bodyPr wrap="square" rtlCol="0">
            <a:spAutoFit/>
          </a:bodyPr>
          <a:lstStyle/>
          <a:p>
            <a:pPr lvl="0">
              <a:spcAft>
                <a:spcPts val="2400"/>
              </a:spcAft>
            </a:pPr>
            <a:r>
              <a:rPr lang="en-US" sz="2400" dirty="0"/>
              <a:t>For Absentee </a:t>
            </a:r>
            <a:r>
              <a:rPr lang="en-US" sz="2400" dirty="0" smtClean="0"/>
              <a:t>Voting, Miami-Dade County will</a:t>
            </a:r>
            <a:r>
              <a:rPr lang="en-US" sz="2400" dirty="0"/>
              <a:t>:</a:t>
            </a:r>
          </a:p>
          <a:p>
            <a:pPr lvl="0">
              <a:spcAft>
                <a:spcPts val="2400"/>
              </a:spcAft>
            </a:pPr>
            <a:r>
              <a:rPr lang="en-US" sz="2400" dirty="0"/>
              <a:t>Replace and Purchase Advanced Absentee Ballot Processing Equipment. </a:t>
            </a:r>
            <a:r>
              <a:rPr lang="en-US" sz="2400" dirty="0" smtClean="0"/>
              <a:t>This enhancement </a:t>
            </a:r>
            <a:r>
              <a:rPr lang="en-US" sz="2400" dirty="0"/>
              <a:t>will:</a:t>
            </a:r>
          </a:p>
          <a:p>
            <a:pPr marL="342900" lvl="0" indent="-342900">
              <a:spcAft>
                <a:spcPts val="2400"/>
              </a:spcAft>
              <a:buFont typeface="Arial" pitchFamily="34" charset="0"/>
              <a:buChar char="•"/>
            </a:pPr>
            <a:r>
              <a:rPr lang="en-US" sz="2400" dirty="0" smtClean="0"/>
              <a:t>Exponentially </a:t>
            </a:r>
            <a:r>
              <a:rPr lang="en-US" sz="2400" dirty="0"/>
              <a:t>enhance inbound processing productivity and </a:t>
            </a:r>
          </a:p>
          <a:p>
            <a:pPr marL="342900" lvl="0" indent="-342900">
              <a:spcAft>
                <a:spcPts val="2400"/>
              </a:spcAft>
              <a:buFont typeface="Arial" pitchFamily="34" charset="0"/>
              <a:buChar char="•"/>
            </a:pPr>
            <a:r>
              <a:rPr lang="en-US" sz="2400" dirty="0" smtClean="0"/>
              <a:t>Eliminate </a:t>
            </a:r>
            <a:r>
              <a:rPr lang="en-US" sz="2400" dirty="0"/>
              <a:t>delays in outbound processing due to resource dependence</a:t>
            </a:r>
          </a:p>
        </p:txBody>
      </p:sp>
      <p:sp>
        <p:nvSpPr>
          <p:cNvPr id="7" name="TextBox 6"/>
          <p:cNvSpPr txBox="1"/>
          <p:nvPr/>
        </p:nvSpPr>
        <p:spPr>
          <a:xfrm>
            <a:off x="228600" y="533400"/>
            <a:ext cx="7239001" cy="584775"/>
          </a:xfrm>
          <a:prstGeom prst="rect">
            <a:avLst/>
          </a:prstGeom>
          <a:noFill/>
        </p:spPr>
        <p:txBody>
          <a:bodyPr wrap="square" rtlCol="0">
            <a:spAutoFit/>
          </a:bodyPr>
          <a:lstStyle/>
          <a:p>
            <a:pPr lvl="0"/>
            <a:r>
              <a:rPr lang="en-US" sz="3200" b="1" dirty="0" smtClean="0"/>
              <a:t>Remedies at the County Level</a:t>
            </a:r>
            <a:endParaRPr lang="en-US" sz="3200" b="1" dirty="0"/>
          </a:p>
        </p:txBody>
      </p:sp>
    </p:spTree>
    <p:extLst>
      <p:ext uri="{BB962C8B-B14F-4D97-AF65-F5344CB8AC3E}">
        <p14:creationId xmlns:p14="http://schemas.microsoft.com/office/powerpoint/2010/main" xmlns="" val="2790962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23</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337370"/>
            <a:ext cx="8763000" cy="6111930"/>
          </a:xfrm>
          <a:prstGeom prst="rect">
            <a:avLst/>
          </a:prstGeom>
          <a:noFill/>
        </p:spPr>
        <p:txBody>
          <a:bodyPr wrap="square" rtlCol="0">
            <a:spAutoFit/>
          </a:bodyPr>
          <a:lstStyle/>
          <a:p>
            <a:pPr marL="342900" lvl="0" indent="-342900">
              <a:spcAft>
                <a:spcPts val="2300"/>
              </a:spcAft>
              <a:buFont typeface="Arial" pitchFamily="34" charset="0"/>
              <a:buChar char="•"/>
            </a:pPr>
            <a:r>
              <a:rPr lang="en-US" sz="2400" dirty="0" smtClean="0"/>
              <a:t>For Early Voting, the </a:t>
            </a:r>
            <a:r>
              <a:rPr lang="en-US" sz="2400" dirty="0"/>
              <a:t>most impactful change </a:t>
            </a:r>
            <a:r>
              <a:rPr lang="en-US" sz="2400" dirty="0" smtClean="0"/>
              <a:t>is </a:t>
            </a:r>
            <a:r>
              <a:rPr lang="en-US" sz="2400" dirty="0"/>
              <a:t>opening additional Early Voting sites based on the type of election. </a:t>
            </a:r>
            <a:r>
              <a:rPr lang="en-US" sz="2400" dirty="0" smtClean="0"/>
              <a:t> Not </a:t>
            </a:r>
            <a:r>
              <a:rPr lang="en-US" sz="2400" dirty="0"/>
              <a:t>only does the “one size fits all” concept not work from county to county, but from election to election. </a:t>
            </a:r>
            <a:r>
              <a:rPr lang="en-US" sz="2400" dirty="0" smtClean="0"/>
              <a:t> </a:t>
            </a:r>
          </a:p>
          <a:p>
            <a:pPr marL="342900" indent="-342900">
              <a:spcAft>
                <a:spcPts val="2300"/>
              </a:spcAft>
              <a:buFont typeface="Arial" pitchFamily="34" charset="0"/>
              <a:buChar char="•"/>
            </a:pPr>
            <a:r>
              <a:rPr lang="en-US" sz="2400" dirty="0"/>
              <a:t>Miami Dade </a:t>
            </a:r>
            <a:r>
              <a:rPr lang="en-US" sz="2400" dirty="0" smtClean="0"/>
              <a:t>County has </a:t>
            </a:r>
            <a:r>
              <a:rPr lang="en-US" sz="2400" dirty="0"/>
              <a:t>broken through the “one size fits all” </a:t>
            </a:r>
            <a:r>
              <a:rPr lang="en-US" sz="2400" dirty="0" smtClean="0"/>
              <a:t>mentality, and understands that Presidential </a:t>
            </a:r>
            <a:r>
              <a:rPr lang="en-US" sz="2400" dirty="0"/>
              <a:t>Elections warrant more than the standard 20 Early Voting sites. </a:t>
            </a:r>
            <a:r>
              <a:rPr lang="en-US" sz="2400" dirty="0" smtClean="0"/>
              <a:t> At </a:t>
            </a:r>
            <a:r>
              <a:rPr lang="en-US" sz="2400" dirty="0"/>
              <a:t>the end of the day, it is all about the voters.</a:t>
            </a:r>
          </a:p>
          <a:p>
            <a:pPr marL="1257300" lvl="2" indent="-342900">
              <a:spcAft>
                <a:spcPts val="1500"/>
              </a:spcAft>
              <a:buFont typeface="Wingdings" pitchFamily="2" charset="2"/>
              <a:buChar char="Ø"/>
            </a:pPr>
            <a:r>
              <a:rPr lang="en-US" sz="2400" dirty="0" smtClean="0"/>
              <a:t>Additional </a:t>
            </a:r>
            <a:r>
              <a:rPr lang="en-US" sz="2400" dirty="0"/>
              <a:t>sites will reduce wait </a:t>
            </a:r>
            <a:r>
              <a:rPr lang="en-US" sz="2400" dirty="0" smtClean="0"/>
              <a:t>times</a:t>
            </a:r>
            <a:endParaRPr lang="en-US" sz="2400" dirty="0"/>
          </a:p>
          <a:p>
            <a:pPr marL="1257300" lvl="2" indent="-342900">
              <a:spcAft>
                <a:spcPts val="1500"/>
              </a:spcAft>
              <a:buFont typeface="Wingdings" pitchFamily="2" charset="2"/>
              <a:buChar char="Ø"/>
            </a:pPr>
            <a:r>
              <a:rPr lang="en-US" sz="2400" dirty="0" smtClean="0"/>
              <a:t>Allow </a:t>
            </a:r>
            <a:r>
              <a:rPr lang="en-US" sz="2400" dirty="0"/>
              <a:t>a better dispersion of </a:t>
            </a:r>
            <a:r>
              <a:rPr lang="en-US" sz="2400" dirty="0" smtClean="0"/>
              <a:t>voters</a:t>
            </a:r>
            <a:endParaRPr lang="en-US" sz="2400" dirty="0"/>
          </a:p>
          <a:p>
            <a:pPr marL="1257300" lvl="2" indent="-342900">
              <a:spcAft>
                <a:spcPts val="1500"/>
              </a:spcAft>
              <a:buFont typeface="Wingdings" pitchFamily="2" charset="2"/>
              <a:buChar char="Ø"/>
            </a:pPr>
            <a:r>
              <a:rPr lang="en-US" sz="2400" dirty="0" smtClean="0"/>
              <a:t>Enhance </a:t>
            </a:r>
            <a:r>
              <a:rPr lang="en-US" sz="2400" dirty="0"/>
              <a:t>voter </a:t>
            </a:r>
            <a:r>
              <a:rPr lang="en-US" sz="2400" dirty="0" smtClean="0"/>
              <a:t>convenience</a:t>
            </a:r>
          </a:p>
          <a:p>
            <a:pPr>
              <a:spcAft>
                <a:spcPts val="400"/>
              </a:spcAft>
            </a:pPr>
            <a:endParaRPr lang="en-US" sz="2400" dirty="0" smtClean="0"/>
          </a:p>
          <a:p>
            <a:pPr marL="342900" lvl="0" indent="-342900">
              <a:spcAft>
                <a:spcPts val="400"/>
              </a:spcAft>
              <a:buFont typeface="Arial" pitchFamily="34" charset="0"/>
              <a:buChar char="•"/>
            </a:pPr>
            <a:endParaRPr lang="en-US" sz="2400" dirty="0"/>
          </a:p>
        </p:txBody>
      </p:sp>
      <p:sp>
        <p:nvSpPr>
          <p:cNvPr id="7" name="TextBox 6"/>
          <p:cNvSpPr txBox="1"/>
          <p:nvPr/>
        </p:nvSpPr>
        <p:spPr>
          <a:xfrm>
            <a:off x="228600" y="533400"/>
            <a:ext cx="7239001" cy="584775"/>
          </a:xfrm>
          <a:prstGeom prst="rect">
            <a:avLst/>
          </a:prstGeom>
          <a:noFill/>
        </p:spPr>
        <p:txBody>
          <a:bodyPr wrap="square" rtlCol="0">
            <a:spAutoFit/>
          </a:bodyPr>
          <a:lstStyle/>
          <a:p>
            <a:pPr lvl="0"/>
            <a:r>
              <a:rPr lang="en-US" sz="3200" b="1" dirty="0" smtClean="0"/>
              <a:t>Remedies at the County Level</a:t>
            </a:r>
            <a:endParaRPr lang="en-US" sz="3200" b="1" dirty="0"/>
          </a:p>
        </p:txBody>
      </p:sp>
    </p:spTree>
    <p:extLst>
      <p:ext uri="{BB962C8B-B14F-4D97-AF65-F5344CB8AC3E}">
        <p14:creationId xmlns:p14="http://schemas.microsoft.com/office/powerpoint/2010/main" xmlns="" val="2744406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24</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337370"/>
            <a:ext cx="8763000" cy="5755422"/>
          </a:xfrm>
          <a:prstGeom prst="rect">
            <a:avLst/>
          </a:prstGeom>
          <a:noFill/>
        </p:spPr>
        <p:txBody>
          <a:bodyPr wrap="square" rtlCol="0">
            <a:spAutoFit/>
          </a:bodyPr>
          <a:lstStyle/>
          <a:p>
            <a:pPr marL="342900" lvl="0" indent="-342900">
              <a:spcAft>
                <a:spcPts val="2300"/>
              </a:spcAft>
              <a:buFont typeface="Arial" pitchFamily="34" charset="0"/>
              <a:buChar char="•"/>
            </a:pPr>
            <a:r>
              <a:rPr lang="en-US" sz="2400" dirty="0" smtClean="0"/>
              <a:t>In </a:t>
            </a:r>
            <a:r>
              <a:rPr lang="en-US" sz="2400" dirty="0"/>
              <a:t>closing, </a:t>
            </a:r>
            <a:r>
              <a:rPr lang="en-US" sz="2400" dirty="0" smtClean="0"/>
              <a:t>Miami-Dade County </a:t>
            </a:r>
            <a:r>
              <a:rPr lang="en-US" sz="2400" dirty="0"/>
              <a:t>is thankful for the opportunity to speak before the Presidential Commission on Election </a:t>
            </a:r>
            <a:r>
              <a:rPr lang="en-US" sz="2400" dirty="0" smtClean="0"/>
              <a:t>Administration.</a:t>
            </a:r>
          </a:p>
          <a:p>
            <a:pPr marL="342900" lvl="0" indent="-342900">
              <a:spcAft>
                <a:spcPts val="2300"/>
              </a:spcAft>
              <a:buFont typeface="Arial" pitchFamily="34" charset="0"/>
              <a:buChar char="•"/>
            </a:pPr>
            <a:r>
              <a:rPr lang="en-US" sz="2400" dirty="0" smtClean="0"/>
              <a:t>Miami-Dade County remains </a:t>
            </a:r>
            <a:r>
              <a:rPr lang="en-US" sz="2400" dirty="0"/>
              <a:t>hopeful that the legislative changes recently enacted will improve the voting experience in Florida.  </a:t>
            </a:r>
          </a:p>
          <a:p>
            <a:pPr marL="342900" lvl="0" indent="-342900">
              <a:spcAft>
                <a:spcPts val="2300"/>
              </a:spcAft>
              <a:buFont typeface="Arial" pitchFamily="34" charset="0"/>
              <a:buChar char="•"/>
            </a:pPr>
            <a:r>
              <a:rPr lang="en-US" sz="2400" dirty="0"/>
              <a:t>The Miami-Dade </a:t>
            </a:r>
            <a:r>
              <a:rPr lang="en-US" sz="2400" dirty="0" smtClean="0"/>
              <a:t>Supervisor of Elections is personally </a:t>
            </a:r>
            <a:r>
              <a:rPr lang="en-US" sz="2400" dirty="0"/>
              <a:t>committed to instituting </a:t>
            </a:r>
            <a:r>
              <a:rPr lang="en-US" sz="2400" dirty="0" smtClean="0"/>
              <a:t>these </a:t>
            </a:r>
            <a:r>
              <a:rPr lang="en-US" sz="2400" dirty="0"/>
              <a:t>changes under her discretion to ensure that future elections in Miami-Dade County can be seen as a model nationwide. </a:t>
            </a:r>
            <a:endParaRPr lang="en-US" sz="2400" dirty="0" smtClean="0"/>
          </a:p>
          <a:p>
            <a:pPr marL="342900" lvl="0" indent="-342900">
              <a:spcAft>
                <a:spcPts val="2300"/>
              </a:spcAft>
              <a:buFont typeface="Arial" pitchFamily="34" charset="0"/>
              <a:buChar char="•"/>
            </a:pPr>
            <a:r>
              <a:rPr lang="en-US" sz="2400" dirty="0" smtClean="0"/>
              <a:t>Questions and Answers</a:t>
            </a:r>
            <a:endParaRPr lang="en-US" sz="2400" dirty="0"/>
          </a:p>
          <a:p>
            <a:pPr>
              <a:spcAft>
                <a:spcPts val="400"/>
              </a:spcAft>
            </a:pPr>
            <a:endParaRPr lang="en-US" sz="2400" dirty="0" smtClean="0"/>
          </a:p>
          <a:p>
            <a:pPr marL="342900" lvl="0" indent="-342900">
              <a:spcAft>
                <a:spcPts val="400"/>
              </a:spcAft>
              <a:buFont typeface="Arial" pitchFamily="34" charset="0"/>
              <a:buChar char="•"/>
            </a:pPr>
            <a:endParaRPr lang="en-US" sz="2400" dirty="0"/>
          </a:p>
        </p:txBody>
      </p:sp>
      <p:sp>
        <p:nvSpPr>
          <p:cNvPr id="7" name="TextBox 6"/>
          <p:cNvSpPr txBox="1"/>
          <p:nvPr/>
        </p:nvSpPr>
        <p:spPr>
          <a:xfrm>
            <a:off x="228600" y="533400"/>
            <a:ext cx="7239001" cy="584775"/>
          </a:xfrm>
          <a:prstGeom prst="rect">
            <a:avLst/>
          </a:prstGeom>
          <a:noFill/>
        </p:spPr>
        <p:txBody>
          <a:bodyPr wrap="square" rtlCol="0">
            <a:spAutoFit/>
          </a:bodyPr>
          <a:lstStyle/>
          <a:p>
            <a:pPr lvl="0"/>
            <a:r>
              <a:rPr lang="en-US" sz="3200" b="1" dirty="0" smtClean="0"/>
              <a:t>Closing Remarks</a:t>
            </a:r>
            <a:endParaRPr lang="en-US" sz="3200" b="1" dirty="0"/>
          </a:p>
        </p:txBody>
      </p:sp>
    </p:spTree>
    <p:extLst>
      <p:ext uri="{BB962C8B-B14F-4D97-AF65-F5344CB8AC3E}">
        <p14:creationId xmlns:p14="http://schemas.microsoft.com/office/powerpoint/2010/main" xmlns="" val="1546369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3</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277542"/>
            <a:ext cx="8686801" cy="4955203"/>
          </a:xfrm>
          <a:prstGeom prst="rect">
            <a:avLst/>
          </a:prstGeom>
          <a:noFill/>
        </p:spPr>
        <p:txBody>
          <a:bodyPr wrap="square" rtlCol="0">
            <a:spAutoFit/>
          </a:bodyPr>
          <a:lstStyle/>
          <a:p>
            <a:pPr lvl="0">
              <a:spcAft>
                <a:spcPts val="1100"/>
              </a:spcAft>
            </a:pPr>
            <a:r>
              <a:rPr lang="en-US" sz="2300" dirty="0"/>
              <a:t>Miami-Dade </a:t>
            </a:r>
            <a:r>
              <a:rPr lang="en-US" sz="2300" dirty="0" smtClean="0"/>
              <a:t>County has </a:t>
            </a:r>
            <a:r>
              <a:rPr lang="en-US" sz="2300" dirty="0"/>
              <a:t>the largest and most complex election </a:t>
            </a:r>
            <a:r>
              <a:rPr lang="en-US" sz="2300" dirty="0" smtClean="0"/>
              <a:t>                      operation in the </a:t>
            </a:r>
            <a:r>
              <a:rPr lang="en-US" sz="2300" dirty="0"/>
              <a:t>State of Florida with:</a:t>
            </a:r>
          </a:p>
          <a:p>
            <a:pPr marL="342900" lvl="0" indent="-342900">
              <a:spcAft>
                <a:spcPts val="1100"/>
              </a:spcAft>
              <a:buFont typeface="Arial" pitchFamily="34" charset="0"/>
              <a:buChar char="•"/>
            </a:pPr>
            <a:r>
              <a:rPr lang="en-US" sz="2300" dirty="0"/>
              <a:t>Over 1.3 million registered voters</a:t>
            </a:r>
          </a:p>
          <a:p>
            <a:pPr marL="342900" lvl="0" indent="-342900">
              <a:spcAft>
                <a:spcPts val="1100"/>
              </a:spcAft>
              <a:buFont typeface="Arial" pitchFamily="34" charset="0"/>
              <a:buChar char="•"/>
            </a:pPr>
            <a:r>
              <a:rPr lang="en-US" sz="2300" dirty="0"/>
              <a:t>829 precincts located in 541 physical polling places throughout the County. Polling places </a:t>
            </a:r>
            <a:r>
              <a:rPr lang="en-US" sz="2300" dirty="0" smtClean="0"/>
              <a:t>chosen </a:t>
            </a:r>
            <a:r>
              <a:rPr lang="en-US" sz="2300" dirty="0"/>
              <a:t>based primarily on availability, geographic location, size, and </a:t>
            </a:r>
            <a:r>
              <a:rPr lang="en-US" sz="2300" dirty="0" smtClean="0"/>
              <a:t>ADA compliance</a:t>
            </a:r>
            <a:r>
              <a:rPr lang="en-US" sz="2300" dirty="0"/>
              <a:t>. </a:t>
            </a:r>
          </a:p>
          <a:p>
            <a:pPr marL="342900" lvl="0" indent="-342900">
              <a:spcAft>
                <a:spcPts val="1100"/>
              </a:spcAft>
              <a:buFont typeface="Arial" pitchFamily="34" charset="0"/>
              <a:buChar char="•"/>
            </a:pPr>
            <a:r>
              <a:rPr lang="en-US" sz="2300" dirty="0"/>
              <a:t>Up to 10,000 poll workers </a:t>
            </a:r>
            <a:r>
              <a:rPr lang="en-US" sz="2300" dirty="0" smtClean="0"/>
              <a:t>in </a:t>
            </a:r>
            <a:r>
              <a:rPr lang="en-US" sz="2300" dirty="0"/>
              <a:t>major elections and over 100 administrative, technical and supply troubleshooters countywide to provide timely response to Election Day issues. Training for these individuals begins three months prior to the election. </a:t>
            </a:r>
          </a:p>
          <a:p>
            <a:pPr marL="342900" lvl="0" indent="-342900">
              <a:spcAft>
                <a:spcPts val="1100"/>
              </a:spcAft>
              <a:buFont typeface="Arial" pitchFamily="34" charset="0"/>
              <a:buChar char="•"/>
            </a:pPr>
            <a:r>
              <a:rPr lang="en-US" sz="2300" dirty="0"/>
              <a:t>ADA accessible voting equipment </a:t>
            </a:r>
            <a:r>
              <a:rPr lang="en-US" sz="2300" dirty="0" smtClean="0"/>
              <a:t>available </a:t>
            </a:r>
            <a:r>
              <a:rPr lang="en-US" sz="2300" dirty="0"/>
              <a:t>at all polling sites, and poll workers </a:t>
            </a:r>
            <a:r>
              <a:rPr lang="en-US" sz="2300" dirty="0" smtClean="0"/>
              <a:t>trained </a:t>
            </a:r>
            <a:r>
              <a:rPr lang="en-US" sz="2300" dirty="0"/>
              <a:t>to appropriately assist voters </a:t>
            </a:r>
            <a:r>
              <a:rPr lang="en-US" sz="2300" dirty="0" smtClean="0"/>
              <a:t>with disabilities</a:t>
            </a:r>
            <a:r>
              <a:rPr lang="en-US" sz="2300" dirty="0"/>
              <a:t>.</a:t>
            </a:r>
          </a:p>
        </p:txBody>
      </p:sp>
      <p:sp>
        <p:nvSpPr>
          <p:cNvPr id="6" name="TextBox 5"/>
          <p:cNvSpPr txBox="1"/>
          <p:nvPr/>
        </p:nvSpPr>
        <p:spPr>
          <a:xfrm>
            <a:off x="228600" y="533400"/>
            <a:ext cx="6781801" cy="584775"/>
          </a:xfrm>
          <a:prstGeom prst="rect">
            <a:avLst/>
          </a:prstGeom>
          <a:noFill/>
        </p:spPr>
        <p:txBody>
          <a:bodyPr wrap="square" rtlCol="0">
            <a:spAutoFit/>
          </a:bodyPr>
          <a:lstStyle/>
          <a:p>
            <a:r>
              <a:rPr lang="en-US" sz="3200" b="1" dirty="0" smtClean="0"/>
              <a:t>Overview of Miami-Dade County</a:t>
            </a:r>
            <a:endParaRPr lang="en-US" sz="3200" b="1" dirty="0"/>
          </a:p>
        </p:txBody>
      </p:sp>
    </p:spTree>
    <p:extLst>
      <p:ext uri="{BB962C8B-B14F-4D97-AF65-F5344CB8AC3E}">
        <p14:creationId xmlns:p14="http://schemas.microsoft.com/office/powerpoint/2010/main" xmlns="" val="1808702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4</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480175"/>
            <a:ext cx="8610601" cy="4006225"/>
          </a:xfrm>
          <a:prstGeom prst="rect">
            <a:avLst/>
          </a:prstGeom>
          <a:noFill/>
        </p:spPr>
        <p:txBody>
          <a:bodyPr wrap="square" rtlCol="0">
            <a:spAutoFit/>
          </a:bodyPr>
          <a:lstStyle/>
          <a:p>
            <a:pPr marL="342900" indent="-342900">
              <a:spcAft>
                <a:spcPts val="2400"/>
              </a:spcAft>
              <a:buFont typeface="Arial" pitchFamily="34" charset="0"/>
              <a:buChar char="•"/>
            </a:pPr>
            <a:r>
              <a:rPr lang="en-US" sz="2400" dirty="0"/>
              <a:t>In the 2012 </a:t>
            </a:r>
            <a:r>
              <a:rPr lang="en-US" sz="2400" dirty="0" smtClean="0"/>
              <a:t>General Election</a:t>
            </a:r>
            <a:r>
              <a:rPr lang="en-US" sz="2400" dirty="0"/>
              <a:t>, over 888,000 Miami-Dade County voters cast their ballots via Early Voting, Absentee Voting and on Election Day – approximately 16,000 or 2% more in 2012 than in 2008. </a:t>
            </a:r>
          </a:p>
          <a:p>
            <a:pPr marL="342900" lvl="0" indent="-342900">
              <a:spcAft>
                <a:spcPts val="2400"/>
              </a:spcAft>
              <a:buFont typeface="Arial" pitchFamily="34" charset="0"/>
              <a:buChar char="•"/>
            </a:pPr>
            <a:r>
              <a:rPr lang="en-US" sz="2400" dirty="0"/>
              <a:t>52% more optical scanners and 88% more privacy booths were utilized for Early Voting in the 2012 General Election than in 2008 </a:t>
            </a:r>
            <a:r>
              <a:rPr lang="en-US" sz="2400" dirty="0" smtClean="0"/>
              <a:t>– served </a:t>
            </a:r>
            <a:r>
              <a:rPr lang="en-US" sz="2400" dirty="0"/>
              <a:t>90,000 or 28% fewer Early Voters in 2012 than in </a:t>
            </a:r>
            <a:r>
              <a:rPr lang="en-US" sz="2400" dirty="0" smtClean="0"/>
              <a:t>2008.</a:t>
            </a:r>
            <a:endParaRPr lang="en-US" sz="2400" dirty="0"/>
          </a:p>
          <a:p>
            <a:pPr marL="342900" lvl="0" indent="-342900">
              <a:spcAft>
                <a:spcPts val="2400"/>
              </a:spcAft>
              <a:buFont typeface="Arial" pitchFamily="34" charset="0"/>
              <a:buChar char="•"/>
            </a:pPr>
            <a:r>
              <a:rPr lang="en-US" sz="2400" dirty="0"/>
              <a:t>1,729 Election Day optical scanners were deployed in the 2012 General election; in comparison to 1,528 in </a:t>
            </a:r>
            <a:r>
              <a:rPr lang="en-US" sz="2400" dirty="0" smtClean="0"/>
              <a:t>2008.</a:t>
            </a:r>
            <a:endParaRPr lang="en-US" sz="2400" dirty="0"/>
          </a:p>
        </p:txBody>
      </p:sp>
      <p:sp>
        <p:nvSpPr>
          <p:cNvPr id="6" name="TextBox 5"/>
          <p:cNvSpPr txBox="1"/>
          <p:nvPr/>
        </p:nvSpPr>
        <p:spPr>
          <a:xfrm>
            <a:off x="228600" y="533400"/>
            <a:ext cx="7239001" cy="584775"/>
          </a:xfrm>
          <a:prstGeom prst="rect">
            <a:avLst/>
          </a:prstGeom>
          <a:noFill/>
        </p:spPr>
        <p:txBody>
          <a:bodyPr wrap="square" rtlCol="0">
            <a:spAutoFit/>
          </a:bodyPr>
          <a:lstStyle/>
          <a:p>
            <a:r>
              <a:rPr lang="en-US" sz="3200" b="1" dirty="0" smtClean="0"/>
              <a:t>Voter Turnout &amp; Equipment Allocations</a:t>
            </a:r>
            <a:endParaRPr lang="en-US" sz="3200" b="1" dirty="0"/>
          </a:p>
        </p:txBody>
      </p:sp>
    </p:spTree>
    <p:extLst>
      <p:ext uri="{BB962C8B-B14F-4D97-AF65-F5344CB8AC3E}">
        <p14:creationId xmlns:p14="http://schemas.microsoft.com/office/powerpoint/2010/main" xmlns="" val="17236581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5</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511523"/>
            <a:ext cx="8610601" cy="2603277"/>
          </a:xfrm>
          <a:prstGeom prst="rect">
            <a:avLst/>
          </a:prstGeom>
          <a:noFill/>
        </p:spPr>
        <p:txBody>
          <a:bodyPr wrap="square" rtlCol="0">
            <a:spAutoFit/>
          </a:bodyPr>
          <a:lstStyle/>
          <a:p>
            <a:pPr marL="342900" lvl="0" indent="-342900">
              <a:spcAft>
                <a:spcPts val="2400"/>
              </a:spcAft>
              <a:buFont typeface="Arial" pitchFamily="34" charset="0"/>
              <a:buChar char="•"/>
            </a:pPr>
            <a:r>
              <a:rPr lang="en-US" sz="2400" dirty="0" smtClean="0"/>
              <a:t>6,006 </a:t>
            </a:r>
            <a:r>
              <a:rPr lang="en-US" sz="2400" dirty="0"/>
              <a:t>Election Day privacy booths were deployed in the 2012 General election; in comparison to 5,870 in 2008 </a:t>
            </a:r>
            <a:r>
              <a:rPr lang="en-US" sz="2400" dirty="0" smtClean="0"/>
              <a:t>– </a:t>
            </a:r>
            <a:r>
              <a:rPr lang="en-US" sz="2400" dirty="0"/>
              <a:t>served 40,000 or 11% more Election Day Voters in 2012 than in </a:t>
            </a:r>
            <a:r>
              <a:rPr lang="en-US" sz="2400" dirty="0" smtClean="0"/>
              <a:t>2008.</a:t>
            </a:r>
            <a:endParaRPr lang="en-US" sz="2400" dirty="0"/>
          </a:p>
          <a:p>
            <a:pPr marL="342900" lvl="0" indent="-342900">
              <a:spcAft>
                <a:spcPts val="2400"/>
              </a:spcAft>
              <a:buFont typeface="Arial" pitchFamily="34" charset="0"/>
              <a:buChar char="•"/>
            </a:pPr>
            <a:r>
              <a:rPr lang="en-US" sz="2400" dirty="0"/>
              <a:t>Over 300,000 voters requested absentee ballots for the 2012 General Election and 243,953 absentee ballots were cast – representing over 66,000 or 37% more in 2012 than in 2008.</a:t>
            </a:r>
          </a:p>
        </p:txBody>
      </p:sp>
      <p:sp>
        <p:nvSpPr>
          <p:cNvPr id="6" name="TextBox 5"/>
          <p:cNvSpPr txBox="1"/>
          <p:nvPr/>
        </p:nvSpPr>
        <p:spPr>
          <a:xfrm>
            <a:off x="228600" y="533400"/>
            <a:ext cx="7239001" cy="584775"/>
          </a:xfrm>
          <a:prstGeom prst="rect">
            <a:avLst/>
          </a:prstGeom>
          <a:noFill/>
        </p:spPr>
        <p:txBody>
          <a:bodyPr wrap="square" rtlCol="0">
            <a:spAutoFit/>
          </a:bodyPr>
          <a:lstStyle/>
          <a:p>
            <a:r>
              <a:rPr lang="en-US" sz="3200" b="1" dirty="0" smtClean="0"/>
              <a:t>Voter Turnout &amp; Equipment Allocations</a:t>
            </a:r>
            <a:endParaRPr lang="en-US" sz="3200" b="1" dirty="0"/>
          </a:p>
        </p:txBody>
      </p:sp>
    </p:spTree>
    <p:extLst>
      <p:ext uri="{BB962C8B-B14F-4D97-AF65-F5344CB8AC3E}">
        <p14:creationId xmlns:p14="http://schemas.microsoft.com/office/powerpoint/2010/main" xmlns="" val="204450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6</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360706"/>
            <a:ext cx="8610601" cy="4278094"/>
          </a:xfrm>
          <a:prstGeom prst="rect">
            <a:avLst/>
          </a:prstGeom>
          <a:noFill/>
        </p:spPr>
        <p:txBody>
          <a:bodyPr wrap="square" rtlCol="0">
            <a:spAutoFit/>
          </a:bodyPr>
          <a:lstStyle/>
          <a:p>
            <a:pPr>
              <a:spcAft>
                <a:spcPts val="2400"/>
              </a:spcAft>
            </a:pPr>
            <a:r>
              <a:rPr lang="en-US" sz="2400" dirty="0"/>
              <a:t>Many of the planning and operational activities surrounding the </a:t>
            </a:r>
            <a:r>
              <a:rPr lang="en-US" sz="2400" dirty="0" smtClean="0"/>
              <a:t>            2012 </a:t>
            </a:r>
            <a:r>
              <a:rPr lang="en-US" sz="2400" dirty="0"/>
              <a:t>General Election were unprecedented.  </a:t>
            </a:r>
            <a:endParaRPr lang="en-US" sz="2400" dirty="0" smtClean="0"/>
          </a:p>
          <a:p>
            <a:pPr>
              <a:spcAft>
                <a:spcPts val="2400"/>
              </a:spcAft>
            </a:pPr>
            <a:r>
              <a:rPr lang="en-US" sz="2400" dirty="0" smtClean="0"/>
              <a:t>Miami-Dade County </a:t>
            </a:r>
            <a:r>
              <a:rPr lang="en-US" sz="2400" dirty="0"/>
              <a:t>faced many challenges, which included:</a:t>
            </a:r>
          </a:p>
          <a:p>
            <a:pPr marL="342900" lvl="0" indent="-342900">
              <a:spcAft>
                <a:spcPts val="2400"/>
              </a:spcAft>
              <a:buFont typeface="Arial" pitchFamily="34" charset="0"/>
              <a:buChar char="•"/>
            </a:pPr>
            <a:r>
              <a:rPr lang="en-US" sz="2400" dirty="0"/>
              <a:t>Serving the largest number of voters in the County’s history</a:t>
            </a:r>
          </a:p>
          <a:p>
            <a:pPr marL="342900" lvl="0" indent="-342900">
              <a:spcAft>
                <a:spcPts val="2400"/>
              </a:spcAft>
              <a:buFont typeface="Arial" pitchFamily="34" charset="0"/>
              <a:buChar char="•"/>
            </a:pPr>
            <a:r>
              <a:rPr lang="en-US" sz="2400" dirty="0"/>
              <a:t>Coding a 6 sheet </a:t>
            </a:r>
            <a:r>
              <a:rPr lang="en-US" sz="2400" dirty="0" smtClean="0"/>
              <a:t>(12-page) </a:t>
            </a:r>
            <a:r>
              <a:rPr lang="en-US" sz="2400" dirty="0"/>
              <a:t>ballot which exceeded the system capacity and was the County’s largest ballot ever produced</a:t>
            </a:r>
          </a:p>
          <a:p>
            <a:pPr marL="342900" lvl="0" indent="-342900">
              <a:spcAft>
                <a:spcPts val="2400"/>
              </a:spcAft>
              <a:buFont typeface="Arial" pitchFamily="34" charset="0"/>
              <a:buChar char="•"/>
            </a:pPr>
            <a:r>
              <a:rPr lang="en-US" sz="2400" dirty="0"/>
              <a:t>Upgrading its Absentee Ballot Mailing System to accommodate </a:t>
            </a:r>
            <a:r>
              <a:rPr lang="en-US" sz="2400" dirty="0" smtClean="0"/>
              <a:t>           the </a:t>
            </a:r>
            <a:r>
              <a:rPr lang="en-US" sz="2400" dirty="0"/>
              <a:t>ballot </a:t>
            </a:r>
            <a:r>
              <a:rPr lang="en-US" sz="2400" dirty="0" smtClean="0"/>
              <a:t>size</a:t>
            </a:r>
            <a:endParaRPr lang="en-US" sz="2400" dirty="0"/>
          </a:p>
        </p:txBody>
      </p:sp>
      <p:sp>
        <p:nvSpPr>
          <p:cNvPr id="6" name="TextBox 5"/>
          <p:cNvSpPr txBox="1"/>
          <p:nvPr/>
        </p:nvSpPr>
        <p:spPr>
          <a:xfrm>
            <a:off x="228600" y="533400"/>
            <a:ext cx="7239001" cy="584775"/>
          </a:xfrm>
          <a:prstGeom prst="rect">
            <a:avLst/>
          </a:prstGeom>
          <a:noFill/>
        </p:spPr>
        <p:txBody>
          <a:bodyPr wrap="square" rtlCol="0">
            <a:spAutoFit/>
          </a:bodyPr>
          <a:lstStyle/>
          <a:p>
            <a:r>
              <a:rPr lang="en-US" sz="3200" b="1" dirty="0" smtClean="0"/>
              <a:t>Unprecedented Challenges</a:t>
            </a:r>
            <a:endParaRPr lang="en-US" sz="3200" b="1" dirty="0"/>
          </a:p>
        </p:txBody>
      </p:sp>
    </p:spTree>
    <p:extLst>
      <p:ext uri="{BB962C8B-B14F-4D97-AF65-F5344CB8AC3E}">
        <p14:creationId xmlns:p14="http://schemas.microsoft.com/office/powerpoint/2010/main" xmlns="" val="1291098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7</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368971"/>
            <a:ext cx="8610601" cy="2898229"/>
          </a:xfrm>
          <a:prstGeom prst="rect">
            <a:avLst/>
          </a:prstGeom>
          <a:noFill/>
        </p:spPr>
        <p:txBody>
          <a:bodyPr wrap="square" rtlCol="0">
            <a:spAutoFit/>
          </a:bodyPr>
          <a:lstStyle/>
          <a:p>
            <a:pPr marL="342900" lvl="0" indent="-342900">
              <a:spcAft>
                <a:spcPts val="2400"/>
              </a:spcAft>
              <a:buFont typeface="Arial" pitchFamily="34" charset="0"/>
              <a:buChar char="•"/>
            </a:pPr>
            <a:r>
              <a:rPr lang="en-US" sz="2400" dirty="0" smtClean="0"/>
              <a:t>Processing </a:t>
            </a:r>
            <a:r>
              <a:rPr lang="en-US" sz="2400" dirty="0"/>
              <a:t>a record number of Absentee Ballots totaling </a:t>
            </a:r>
            <a:r>
              <a:rPr lang="en-US" sz="2400" dirty="0" smtClean="0"/>
              <a:t>           over 1.2 </a:t>
            </a:r>
            <a:r>
              <a:rPr lang="en-US" sz="2400" dirty="0"/>
              <a:t>million ballot pages</a:t>
            </a:r>
          </a:p>
          <a:p>
            <a:pPr marL="342900" lvl="0" indent="-342900">
              <a:spcAft>
                <a:spcPts val="2400"/>
              </a:spcAft>
              <a:buFont typeface="Arial" pitchFamily="34" charset="0"/>
              <a:buChar char="•"/>
            </a:pPr>
            <a:r>
              <a:rPr lang="en-US" sz="2400" dirty="0"/>
              <a:t>Introducing pre-printed common ballots pages during Early Voting which reduced the per voter printing time in </a:t>
            </a:r>
            <a:r>
              <a:rPr lang="en-US" sz="2400" dirty="0" smtClean="0"/>
              <a:t>half</a:t>
            </a:r>
            <a:endParaRPr lang="en-US" sz="2400" dirty="0"/>
          </a:p>
          <a:p>
            <a:pPr marL="342900" lvl="0" indent="-342900">
              <a:spcAft>
                <a:spcPts val="2400"/>
              </a:spcAft>
              <a:buFont typeface="Arial" pitchFamily="34" charset="0"/>
              <a:buChar char="•"/>
            </a:pPr>
            <a:r>
              <a:rPr lang="en-US" sz="2400" dirty="0"/>
              <a:t>Implementing a Supervised Voting Program to further protect the rights of the elderly mail ballot </a:t>
            </a:r>
            <a:r>
              <a:rPr lang="en-US" sz="2400" dirty="0" smtClean="0"/>
              <a:t>voters</a:t>
            </a:r>
          </a:p>
        </p:txBody>
      </p:sp>
      <p:sp>
        <p:nvSpPr>
          <p:cNvPr id="6" name="TextBox 5"/>
          <p:cNvSpPr txBox="1"/>
          <p:nvPr/>
        </p:nvSpPr>
        <p:spPr>
          <a:xfrm>
            <a:off x="228600" y="533400"/>
            <a:ext cx="7239001" cy="584775"/>
          </a:xfrm>
          <a:prstGeom prst="rect">
            <a:avLst/>
          </a:prstGeom>
          <a:noFill/>
        </p:spPr>
        <p:txBody>
          <a:bodyPr wrap="square" rtlCol="0">
            <a:spAutoFit/>
          </a:bodyPr>
          <a:lstStyle/>
          <a:p>
            <a:r>
              <a:rPr lang="en-US" sz="3200" b="1" dirty="0" smtClean="0"/>
              <a:t>Unprecedented Challenges</a:t>
            </a:r>
            <a:endParaRPr lang="en-US" sz="3200" b="1" dirty="0"/>
          </a:p>
        </p:txBody>
      </p:sp>
    </p:spTree>
    <p:extLst>
      <p:ext uri="{BB962C8B-B14F-4D97-AF65-F5344CB8AC3E}">
        <p14:creationId xmlns:p14="http://schemas.microsoft.com/office/powerpoint/2010/main" xmlns="" val="3036588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8</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295400"/>
            <a:ext cx="8610601" cy="5755422"/>
          </a:xfrm>
          <a:prstGeom prst="rect">
            <a:avLst/>
          </a:prstGeom>
          <a:noFill/>
        </p:spPr>
        <p:txBody>
          <a:bodyPr wrap="square" rtlCol="0">
            <a:spAutoFit/>
          </a:bodyPr>
          <a:lstStyle/>
          <a:p>
            <a:pPr>
              <a:spcAft>
                <a:spcPts val="2400"/>
              </a:spcAft>
            </a:pPr>
            <a:r>
              <a:rPr lang="en-US" sz="2400" dirty="0"/>
              <a:t>While these initiatives were necessary to even conduct </a:t>
            </a:r>
            <a:r>
              <a:rPr lang="en-US" sz="2400" dirty="0" smtClean="0"/>
              <a:t>the                2012 General Election</a:t>
            </a:r>
            <a:r>
              <a:rPr lang="en-US" sz="2400" dirty="0"/>
              <a:t>, they were largely behind the scenes. </a:t>
            </a:r>
            <a:endParaRPr lang="en-US" sz="2400" dirty="0" smtClean="0"/>
          </a:p>
          <a:p>
            <a:pPr>
              <a:spcAft>
                <a:spcPts val="2400"/>
              </a:spcAft>
            </a:pPr>
            <a:r>
              <a:rPr lang="en-US" sz="2400" dirty="0" smtClean="0"/>
              <a:t>The </a:t>
            </a:r>
            <a:r>
              <a:rPr lang="en-US" sz="2400" dirty="0"/>
              <a:t>challenges that were most apparent to the voters were the long lines – and in some instances – rather long wait times. </a:t>
            </a:r>
          </a:p>
          <a:p>
            <a:pPr>
              <a:spcAft>
                <a:spcPts val="2400"/>
              </a:spcAft>
            </a:pPr>
            <a:r>
              <a:rPr lang="en-US" sz="2400" dirty="0" smtClean="0"/>
              <a:t>Despite </a:t>
            </a:r>
            <a:r>
              <a:rPr lang="en-US" sz="2400" dirty="0"/>
              <a:t>the Department’s best efforts to educate voters about the importance of preparing in advance and being familiar with ballot </a:t>
            </a:r>
            <a:r>
              <a:rPr lang="en-US" sz="2400" dirty="0" smtClean="0"/>
              <a:t>contents - </a:t>
            </a:r>
            <a:r>
              <a:rPr lang="en-US" sz="2400" dirty="0"/>
              <a:t>there were still voters who sustained long lines.  </a:t>
            </a:r>
            <a:endParaRPr lang="en-US" sz="2400" dirty="0" smtClean="0"/>
          </a:p>
          <a:p>
            <a:pPr>
              <a:spcAft>
                <a:spcPts val="2400"/>
              </a:spcAft>
            </a:pPr>
            <a:r>
              <a:rPr lang="en-US" sz="2400" dirty="0" smtClean="0"/>
              <a:t>Voter </a:t>
            </a:r>
            <a:r>
              <a:rPr lang="en-US" sz="2400" dirty="0"/>
              <a:t>Education was conducted through the local news, radio, newspaper, sample ballots and numerous other outreach initiatives</a:t>
            </a:r>
            <a:r>
              <a:rPr lang="en-US" sz="2400" dirty="0" smtClean="0"/>
              <a:t>.</a:t>
            </a:r>
          </a:p>
          <a:p>
            <a:endParaRPr lang="en-US" sz="2400" dirty="0"/>
          </a:p>
          <a:p>
            <a:endParaRPr lang="en-US" sz="2400" dirty="0"/>
          </a:p>
          <a:p>
            <a:pPr marL="342900" lvl="0" indent="-342900">
              <a:spcAft>
                <a:spcPts val="1500"/>
              </a:spcAft>
              <a:buFont typeface="Arial" pitchFamily="34" charset="0"/>
              <a:buChar char="•"/>
            </a:pPr>
            <a:endParaRPr lang="en-US" sz="2400" dirty="0"/>
          </a:p>
        </p:txBody>
      </p:sp>
      <p:sp>
        <p:nvSpPr>
          <p:cNvPr id="6" name="TextBox 5"/>
          <p:cNvSpPr txBox="1"/>
          <p:nvPr/>
        </p:nvSpPr>
        <p:spPr>
          <a:xfrm>
            <a:off x="228600" y="533400"/>
            <a:ext cx="7239001" cy="584775"/>
          </a:xfrm>
          <a:prstGeom prst="rect">
            <a:avLst/>
          </a:prstGeom>
          <a:noFill/>
        </p:spPr>
        <p:txBody>
          <a:bodyPr wrap="square" rtlCol="0">
            <a:spAutoFit/>
          </a:bodyPr>
          <a:lstStyle/>
          <a:p>
            <a:r>
              <a:rPr lang="en-US" sz="3200" b="1" dirty="0" smtClean="0"/>
              <a:t>Unprecedented Challenges</a:t>
            </a:r>
            <a:endParaRPr lang="en-US" sz="3200" b="1" dirty="0"/>
          </a:p>
        </p:txBody>
      </p:sp>
    </p:spTree>
    <p:extLst>
      <p:ext uri="{BB962C8B-B14F-4D97-AF65-F5344CB8AC3E}">
        <p14:creationId xmlns:p14="http://schemas.microsoft.com/office/powerpoint/2010/main" xmlns="" val="193007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40EA1-DED1-4522-A639-7F313F5B2533}" type="slidenum">
              <a:rPr lang="en-US" smtClean="0"/>
              <a:pPr/>
              <a:t>9</a:t>
            </a:fld>
            <a:endParaRPr lang="en-US" dirty="0"/>
          </a:p>
        </p:txBody>
      </p:sp>
      <p:sp>
        <p:nvSpPr>
          <p:cNvPr id="19458" name="Rectangle 2"/>
          <p:cNvSpPr>
            <a:spLocks noChangeArrowheads="1"/>
          </p:cNvSpPr>
          <p:nvPr/>
        </p:nvSpPr>
        <p:spPr bwMode="auto">
          <a:xfrm>
            <a:off x="1" y="2585593"/>
            <a:ext cx="8915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28600" y="1295400"/>
            <a:ext cx="8610601" cy="5437386"/>
          </a:xfrm>
          <a:prstGeom prst="rect">
            <a:avLst/>
          </a:prstGeom>
          <a:noFill/>
        </p:spPr>
        <p:txBody>
          <a:bodyPr wrap="square" rtlCol="0">
            <a:spAutoFit/>
          </a:bodyPr>
          <a:lstStyle/>
          <a:p>
            <a:pPr marL="342900" indent="-342900">
              <a:spcAft>
                <a:spcPts val="2000"/>
              </a:spcAft>
              <a:buFont typeface="Arial" pitchFamily="34" charset="0"/>
              <a:buChar char="•"/>
            </a:pPr>
            <a:r>
              <a:rPr lang="en-US" sz="2400" dirty="0" smtClean="0"/>
              <a:t>As </a:t>
            </a:r>
            <a:r>
              <a:rPr lang="en-US" sz="2400" dirty="0"/>
              <a:t>a result of these challenges, subsequent to the </a:t>
            </a:r>
            <a:r>
              <a:rPr lang="en-US" sz="2400" dirty="0" smtClean="0"/>
              <a:t>2012           General </a:t>
            </a:r>
            <a:r>
              <a:rPr lang="en-US" sz="2400" dirty="0"/>
              <a:t>Election, Miami-Dade County Mayor Carlos </a:t>
            </a:r>
            <a:r>
              <a:rPr lang="en-US" sz="2400" dirty="0" err="1"/>
              <a:t>Gimenez</a:t>
            </a:r>
            <a:r>
              <a:rPr lang="en-US" sz="2400" dirty="0"/>
              <a:t> established a 14-member Elections Advisory Group </a:t>
            </a:r>
            <a:r>
              <a:rPr lang="en-US" sz="2400" dirty="0" smtClean="0"/>
              <a:t>to:</a:t>
            </a:r>
          </a:p>
          <a:p>
            <a:pPr marL="800100" lvl="1" indent="-342900">
              <a:spcAft>
                <a:spcPts val="2000"/>
              </a:spcAft>
              <a:buFont typeface="Wingdings" pitchFamily="2" charset="2"/>
              <a:buChar char="Ø"/>
            </a:pPr>
            <a:r>
              <a:rPr lang="en-US" sz="2400" dirty="0" smtClean="0"/>
              <a:t>Review </a:t>
            </a:r>
            <a:r>
              <a:rPr lang="en-US" sz="2400" dirty="0"/>
              <a:t>the challenges encountered in the General </a:t>
            </a:r>
            <a:r>
              <a:rPr lang="en-US" sz="2400" dirty="0" smtClean="0"/>
              <a:t>Election,</a:t>
            </a:r>
          </a:p>
          <a:p>
            <a:pPr marL="800100" lvl="1" indent="-342900">
              <a:spcAft>
                <a:spcPts val="2000"/>
              </a:spcAft>
              <a:buFont typeface="Wingdings" pitchFamily="2" charset="2"/>
              <a:buChar char="Ø"/>
            </a:pPr>
            <a:r>
              <a:rPr lang="en-US" sz="2400" dirty="0" smtClean="0"/>
              <a:t>Identify </a:t>
            </a:r>
            <a:r>
              <a:rPr lang="en-US" sz="2400" dirty="0"/>
              <a:t>opportunities for </a:t>
            </a:r>
            <a:r>
              <a:rPr lang="en-US" sz="2400" dirty="0" smtClean="0"/>
              <a:t>improvement, and </a:t>
            </a:r>
          </a:p>
          <a:p>
            <a:pPr marL="800100" lvl="1" indent="-342900">
              <a:spcAft>
                <a:spcPts val="2000"/>
              </a:spcAft>
              <a:buFont typeface="Wingdings" pitchFamily="2" charset="2"/>
              <a:buChar char="Ø"/>
            </a:pPr>
            <a:r>
              <a:rPr lang="en-US" sz="2400" dirty="0" smtClean="0"/>
              <a:t>Make </a:t>
            </a:r>
            <a:r>
              <a:rPr lang="en-US" sz="2400" dirty="0"/>
              <a:t>recommendations to the Board of </a:t>
            </a:r>
            <a:r>
              <a:rPr lang="en-US" sz="2400" dirty="0" smtClean="0"/>
              <a:t>County Commissioners </a:t>
            </a:r>
            <a:r>
              <a:rPr lang="en-US" sz="2400" dirty="0"/>
              <a:t>and the State legislature</a:t>
            </a:r>
            <a:r>
              <a:rPr lang="en-US" sz="2400" dirty="0" smtClean="0"/>
              <a:t>.</a:t>
            </a:r>
          </a:p>
          <a:p>
            <a:pPr marL="342900" indent="-342900">
              <a:spcAft>
                <a:spcPts val="2000"/>
              </a:spcAft>
              <a:buFont typeface="Arial" pitchFamily="34" charset="0"/>
              <a:buChar char="•"/>
            </a:pPr>
            <a:r>
              <a:rPr lang="en-US" sz="2400" dirty="0" smtClean="0"/>
              <a:t>During </a:t>
            </a:r>
            <a:r>
              <a:rPr lang="en-US" sz="2400" dirty="0"/>
              <a:t>this period, the Miami-Dade Elections </a:t>
            </a:r>
            <a:r>
              <a:rPr lang="en-US" sz="2400" dirty="0" smtClean="0"/>
              <a:t>Department issued </a:t>
            </a:r>
            <a:r>
              <a:rPr lang="en-US" sz="2400" dirty="0"/>
              <a:t>an After-Action Report assessing the planning and operational aspects of conducting the General Election</a:t>
            </a:r>
            <a:r>
              <a:rPr lang="en-US" sz="2400" dirty="0" smtClean="0"/>
              <a:t>. </a:t>
            </a:r>
            <a:endParaRPr lang="en-US" sz="2400" dirty="0"/>
          </a:p>
          <a:p>
            <a:pPr marL="342900" lvl="0" indent="-342900">
              <a:spcAft>
                <a:spcPts val="1500"/>
              </a:spcAft>
              <a:buFont typeface="Arial" pitchFamily="34" charset="0"/>
              <a:buChar char="•"/>
            </a:pPr>
            <a:endParaRPr lang="en-US" sz="2400" dirty="0"/>
          </a:p>
        </p:txBody>
      </p:sp>
      <p:sp>
        <p:nvSpPr>
          <p:cNvPr id="6" name="TextBox 5"/>
          <p:cNvSpPr txBox="1"/>
          <p:nvPr/>
        </p:nvSpPr>
        <p:spPr>
          <a:xfrm>
            <a:off x="228600" y="533400"/>
            <a:ext cx="7239001" cy="584775"/>
          </a:xfrm>
          <a:prstGeom prst="rect">
            <a:avLst/>
          </a:prstGeom>
          <a:noFill/>
        </p:spPr>
        <p:txBody>
          <a:bodyPr wrap="square" rtlCol="0">
            <a:spAutoFit/>
          </a:bodyPr>
          <a:lstStyle/>
          <a:p>
            <a:r>
              <a:rPr lang="en-US" sz="3200" b="1" dirty="0" smtClean="0"/>
              <a:t>Miami-Dade Elections </a:t>
            </a:r>
            <a:r>
              <a:rPr lang="en-US" sz="3200" b="1" dirty="0"/>
              <a:t>Advisory Group</a:t>
            </a:r>
          </a:p>
        </p:txBody>
      </p:sp>
    </p:spTree>
    <p:extLst>
      <p:ext uri="{BB962C8B-B14F-4D97-AF65-F5344CB8AC3E}">
        <p14:creationId xmlns:p14="http://schemas.microsoft.com/office/powerpoint/2010/main" xmlns="" val="456512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9768</TotalTime>
  <Words>1929</Words>
  <Application>Microsoft Office PowerPoint</Application>
  <PresentationFormat>On-screen Show (4:3)</PresentationFormat>
  <Paragraphs>199</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Presidential Commission on Election Administration Hearing</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TASMITH</dc:creator>
  <cp:lastModifiedBy>MarkDNejbauer</cp:lastModifiedBy>
  <cp:revision>520</cp:revision>
  <dcterms:created xsi:type="dcterms:W3CDTF">2012-03-29T14:24:25Z</dcterms:created>
  <dcterms:modified xsi:type="dcterms:W3CDTF">2013-06-27T05:24:38Z</dcterms:modified>
</cp:coreProperties>
</file>