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57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3CE8-701C-9B47-95D5-94C1ABA3D632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6FE09-4454-064A-91B3-69FDCF50A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2684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3CE8-701C-9B47-95D5-94C1ABA3D632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6FE09-4454-064A-91B3-69FDCF50A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259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3CE8-701C-9B47-95D5-94C1ABA3D632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6FE09-4454-064A-91B3-69FDCF50A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563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3CE8-701C-9B47-95D5-94C1ABA3D632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6FE09-4454-064A-91B3-69FDCF50A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7842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3CE8-701C-9B47-95D5-94C1ABA3D632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6FE09-4454-064A-91B3-69FDCF50A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028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3CE8-701C-9B47-95D5-94C1ABA3D632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6FE09-4454-064A-91B3-69FDCF50A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3229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3CE8-701C-9B47-95D5-94C1ABA3D632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6FE09-4454-064A-91B3-69FDCF50A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634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3CE8-701C-9B47-95D5-94C1ABA3D632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6FE09-4454-064A-91B3-69FDCF50A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946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3CE8-701C-9B47-95D5-94C1ABA3D632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6FE09-4454-064A-91B3-69FDCF50A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359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3CE8-701C-9B47-95D5-94C1ABA3D632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6FE09-4454-064A-91B3-69FDCF50A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533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3CE8-701C-9B47-95D5-94C1ABA3D632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6FE09-4454-064A-91B3-69FDCF50A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8631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93CE8-701C-9B47-95D5-94C1ABA3D632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6FE09-4454-064A-91B3-69FDCF50A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6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Registration Systems in The United States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Stephen Ansolabehere</a:t>
            </a:r>
          </a:p>
          <a:p>
            <a:r>
              <a:rPr lang="en-US" dirty="0" smtClean="0"/>
              <a:t>Harvard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892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Improvement since 2000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5653359"/>
              </p:ext>
            </p:extLst>
          </p:nvPr>
        </p:nvGraphicFramePr>
        <p:xfrm>
          <a:off x="2100646" y="2132498"/>
          <a:ext cx="4547488" cy="34951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9934"/>
                <a:gridCol w="2987554"/>
              </a:tblGrid>
              <a:tr h="762299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 of</a:t>
                      </a:r>
                      <a:r>
                        <a:rPr lang="en-US" baseline="0" dirty="0" smtClean="0"/>
                        <a:t> Non-Voters who </a:t>
                      </a:r>
                      <a:r>
                        <a:rPr lang="en-US" dirty="0" smtClean="0"/>
                        <a:t>Report Registration Problem as Reason</a:t>
                      </a:r>
                      <a:r>
                        <a:rPr lang="en-US" baseline="0" dirty="0" smtClean="0"/>
                        <a:t> Not Voting (CPS)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508">
                <a:tc>
                  <a:txBody>
                    <a:bodyPr/>
                    <a:lstStyle/>
                    <a:p>
                      <a:r>
                        <a:rPr lang="en-US" dirty="0" smtClean="0"/>
                        <a:t>      2012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5.5%   (4.8 million)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609">
                <a:tc>
                  <a:txBody>
                    <a:bodyPr/>
                    <a:lstStyle/>
                    <a:p>
                      <a:r>
                        <a:rPr lang="en-US" dirty="0" smtClean="0"/>
                        <a:t>      2008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6.0%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609">
                <a:tc>
                  <a:txBody>
                    <a:bodyPr/>
                    <a:lstStyle/>
                    <a:p>
                      <a:r>
                        <a:rPr lang="en-US" dirty="0" smtClean="0"/>
                        <a:t>      2004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6.8%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21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2000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6.9%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68184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Four Significant Innovations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Statewide Voter Registration Lists</a:t>
            </a:r>
          </a:p>
          <a:p>
            <a:pPr marL="1314450" lvl="2" indent="-514350"/>
            <a:r>
              <a:rPr lang="en-US" dirty="0" smtClean="0"/>
              <a:t>1 state in 2000.   </a:t>
            </a:r>
          </a:p>
          <a:p>
            <a:pPr marL="1314450" lvl="2" indent="-514350"/>
            <a:r>
              <a:rPr lang="en-US" dirty="0" smtClean="0"/>
              <a:t>HAVA:  all states by 2006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National Voter Registration Lists</a:t>
            </a:r>
          </a:p>
          <a:p>
            <a:pPr marL="1314450" lvl="2" indent="-514350"/>
            <a:r>
              <a:rPr lang="en-US" dirty="0" smtClean="0"/>
              <a:t>Maintained by Private Firms</a:t>
            </a:r>
          </a:p>
          <a:p>
            <a:pPr marL="1314450" lvl="2" indent="-514350"/>
            <a:r>
              <a:rPr lang="en-US" dirty="0" smtClean="0"/>
              <a:t>Lessons for Management of Official Lists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Technology advances</a:t>
            </a:r>
          </a:p>
          <a:p>
            <a:pPr marL="1257300" lvl="2" indent="-457200"/>
            <a:r>
              <a:rPr lang="en-US" dirty="0" smtClean="0"/>
              <a:t>Managing extremely large databases </a:t>
            </a:r>
          </a:p>
          <a:p>
            <a:pPr marL="1257300" lvl="2" indent="-457200"/>
            <a:r>
              <a:rPr lang="en-US" dirty="0" smtClean="0"/>
              <a:t>Merging data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State Laws Opening Lists</a:t>
            </a:r>
          </a:p>
          <a:p>
            <a:pPr marL="1314450" lvl="2" indent="-514350"/>
            <a:r>
              <a:rPr lang="en-US" dirty="0" smtClean="0"/>
              <a:t>On-Line Registration (17 states)</a:t>
            </a:r>
          </a:p>
          <a:p>
            <a:pPr marL="1314450" lvl="2" indent="-514350"/>
            <a:r>
              <a:rPr lang="en-US" dirty="0" smtClean="0"/>
              <a:t>Same Day Registration (11 + 3 states)</a:t>
            </a:r>
          </a:p>
          <a:p>
            <a:pPr marL="1314450" lvl="2" indent="-514350"/>
            <a:r>
              <a:rPr lang="en-US" dirty="0" smtClean="0"/>
              <a:t>Self Management</a:t>
            </a:r>
          </a:p>
        </p:txBody>
      </p:sp>
    </p:spTree>
    <p:extLst>
      <p:ext uri="{BB962C8B-B14F-4D97-AF65-F5344CB8AC3E}">
        <p14:creationId xmlns:p14="http://schemas.microsoft.com/office/powerpoint/2010/main" xmlns="" val="3553572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A Massive, Decentralized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82085" cy="5073727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200 Million Record System		</a:t>
            </a:r>
          </a:p>
          <a:p>
            <a:pPr marL="857250" lvl="1" indent="-457200"/>
            <a:r>
              <a:rPr lang="en-US" dirty="0" smtClean="0"/>
              <a:t>217.6 million potential registrants (2012)</a:t>
            </a:r>
          </a:p>
          <a:p>
            <a:pPr marL="857250" lvl="1" indent="-457200"/>
            <a:r>
              <a:rPr lang="en-US" dirty="0" smtClean="0"/>
              <a:t>191.8 million registration records (2013)</a:t>
            </a:r>
          </a:p>
          <a:p>
            <a:pPr marL="400050" lvl="1" indent="0">
              <a:buNone/>
            </a:pPr>
            <a:r>
              <a:rPr lang="en-US" dirty="0" smtClean="0"/>
              <a:t>			179.0 million Active and (2013)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 smtClean="0"/>
              <a:t>		12.8 million Inactive Records (2013)</a:t>
            </a:r>
          </a:p>
          <a:p>
            <a:pPr marL="857250" lvl="1" indent="-457200"/>
            <a:r>
              <a:rPr lang="en-US" dirty="0" smtClean="0"/>
              <a:t>130.3 million votes (2012)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Decentralized</a:t>
            </a:r>
          </a:p>
          <a:p>
            <a:pPr lvl="1"/>
            <a:r>
              <a:rPr lang="en-US" dirty="0" smtClean="0"/>
              <a:t>8,000 Local </a:t>
            </a:r>
            <a:r>
              <a:rPr lang="en-US" dirty="0"/>
              <a:t>Election </a:t>
            </a:r>
            <a:r>
              <a:rPr lang="en-US" dirty="0" smtClean="0"/>
              <a:t>Offices  (point of contact)</a:t>
            </a:r>
            <a:endParaRPr lang="en-US" dirty="0"/>
          </a:p>
          <a:p>
            <a:pPr lvl="1"/>
            <a:r>
              <a:rPr lang="en-US" dirty="0" smtClean="0"/>
              <a:t>Use </a:t>
            </a:r>
            <a:r>
              <a:rPr lang="en-US" dirty="0"/>
              <a:t>is Distributed</a:t>
            </a:r>
          </a:p>
          <a:p>
            <a:pPr lvl="2"/>
            <a:r>
              <a:rPr lang="en-US" dirty="0"/>
              <a:t>186,000 Precincts (typically 800 voters each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Highly Varied</a:t>
            </a:r>
          </a:p>
          <a:p>
            <a:pPr marL="914400" lvl="1" indent="-514350"/>
            <a:r>
              <a:rPr lang="en-US" dirty="0" smtClean="0"/>
              <a:t>160 most populous counties have half of all registration records;  Remaining 95 Million records distributed among other 2900 Counties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8380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People 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Lists are “Static.”  People Are Not.</a:t>
            </a:r>
          </a:p>
          <a:p>
            <a:pPr lvl="1"/>
            <a:r>
              <a:rPr lang="en-US" dirty="0" smtClean="0"/>
              <a:t>12 change residences each year</a:t>
            </a:r>
          </a:p>
          <a:p>
            <a:pPr lvl="1"/>
            <a:r>
              <a:rPr lang="en-US" dirty="0" smtClean="0"/>
              <a:t>Almost half change residences every 4 years.</a:t>
            </a:r>
          </a:p>
          <a:p>
            <a:r>
              <a:rPr lang="en-US" dirty="0" smtClean="0"/>
              <a:t>Errors</a:t>
            </a:r>
          </a:p>
          <a:p>
            <a:pPr lvl="1"/>
            <a:r>
              <a:rPr lang="en-US" dirty="0" smtClean="0"/>
              <a:t>False Positive:  Keep or include record when should drop or exclude</a:t>
            </a:r>
          </a:p>
          <a:p>
            <a:pPr lvl="1"/>
            <a:r>
              <a:rPr lang="en-US" dirty="0" smtClean="0"/>
              <a:t>False Negative:  Exclude record when should include.</a:t>
            </a:r>
          </a:p>
          <a:p>
            <a:r>
              <a:rPr lang="en-US" dirty="0" smtClean="0"/>
              <a:t>How Minimize Errors?</a:t>
            </a:r>
          </a:p>
          <a:p>
            <a:pPr lvl="1"/>
            <a:r>
              <a:rPr lang="en-US" dirty="0" smtClean="0"/>
              <a:t>Technology</a:t>
            </a:r>
          </a:p>
          <a:p>
            <a:pPr lvl="1"/>
            <a:r>
              <a:rPr lang="en-US" dirty="0" smtClean="0"/>
              <a:t>Self-Management</a:t>
            </a:r>
          </a:p>
          <a:p>
            <a:pPr lvl="1"/>
            <a:r>
              <a:rPr lang="en-US" dirty="0" smtClean="0"/>
              <a:t>Adaptation </a:t>
            </a:r>
          </a:p>
        </p:txBody>
      </p:sp>
    </p:spTree>
    <p:extLst>
      <p:ext uri="{BB962C8B-B14F-4D97-AF65-F5344CB8AC3E}">
        <p14:creationId xmlns:p14="http://schemas.microsoft.com/office/powerpoint/2010/main" xmlns="" val="859441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183</Words>
  <Application>Microsoft Office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Registration Systems in The United States</vt:lpstr>
      <vt:lpstr>1.  Improvement since 2000</vt:lpstr>
      <vt:lpstr>2.  Four Significant Innovations</vt:lpstr>
      <vt:lpstr>3. A Massive, Decentralized List</vt:lpstr>
      <vt:lpstr>4. People Move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Ansolabehere</dc:creator>
  <cp:lastModifiedBy>MarkDNejbauer</cp:lastModifiedBy>
  <cp:revision>10</cp:revision>
  <dcterms:created xsi:type="dcterms:W3CDTF">2013-06-27T14:53:31Z</dcterms:created>
  <dcterms:modified xsi:type="dcterms:W3CDTF">2013-06-29T00:31:55Z</dcterms:modified>
</cp:coreProperties>
</file>